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85"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7" r:id="rId26"/>
    <p:sldId id="284" r:id="rId27"/>
    <p:sldId id="259" r:id="rId28"/>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7256">
          <p15:clr>
            <a:srgbClr val="A4A3A4"/>
          </p15:clr>
        </p15:guide>
        <p15:guide id="3" orient="horz" pos="648">
          <p15:clr>
            <a:srgbClr val="A4A3A4"/>
          </p15:clr>
        </p15:guide>
        <p15:guide id="4" orient="horz" pos="712">
          <p15:clr>
            <a:srgbClr val="A4A3A4"/>
          </p15:clr>
        </p15:guide>
        <p15:guide id="5" orient="horz" pos="3952">
          <p15:clr>
            <a:srgbClr val="A4A3A4"/>
          </p15:clr>
        </p15:guide>
        <p15:guide id="6" orient="horz" pos="38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CEFC"/>
    <a:srgbClr val="ABE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4660"/>
  </p:normalViewPr>
  <p:slideViewPr>
    <p:cSldViewPr snapToGrid="0" showGuides="1">
      <p:cViewPr varScale="1">
        <p:scale>
          <a:sx n="102" d="100"/>
          <a:sy n="102" d="100"/>
        </p:scale>
        <p:origin x="1050" y="114"/>
      </p:cViewPr>
      <p:guideLst>
        <p:guide pos="416"/>
        <p:guide pos="7256"/>
        <p:guide orient="horz" pos="648"/>
        <p:guide orient="horz" pos="712"/>
        <p:guide orient="horz" pos="3952"/>
        <p:guide orient="horz" pos="38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32FB9976-0288-432E-A469-1DBBF09C9963}"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543BE0F4-F33D-4906-914D-F4219F007C52}"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25</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ChangeArrowheads="1" noTextEdit="1"/>
          </p:cNvSpPr>
          <p:nvPr>
            <p:ph type="sldImg" idx="4294967295"/>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987" name="文本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43BE0F4-F33D-4906-914D-F4219F007C52}"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箭头: V 形 2"/>
          <p:cNvSpPr/>
          <p:nvPr userDrawn="1"/>
        </p:nvSpPr>
        <p:spPr>
          <a:xfrm>
            <a:off x="571500" y="381000"/>
            <a:ext cx="457200" cy="457200"/>
          </a:xfrm>
          <a:prstGeom prst="chevron">
            <a:avLst/>
          </a:prstGeom>
          <a:solidFill>
            <a:srgbClr val="48CEF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
        <p:nvSpPr>
          <p:cNvPr id="4" name="箭头: V 形 3"/>
          <p:cNvSpPr/>
          <p:nvPr userDrawn="1"/>
        </p:nvSpPr>
        <p:spPr>
          <a:xfrm>
            <a:off x="927100" y="381000"/>
            <a:ext cx="457200" cy="457200"/>
          </a:xfrm>
          <a:prstGeom prst="chevron">
            <a:avLst/>
          </a:prstGeom>
          <a:solidFill>
            <a:srgbClr val="48CEF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FandolFang R" panose="00000500000000000000" pitchFamily="50" charset="-122"/>
                <a:ea typeface="FandolFang R" panose="00000500000000000000" pitchFamily="50" charset="-122"/>
              </a:defRPr>
            </a:lvl1pPr>
          </a:lstStyle>
          <a:p>
            <a:r>
              <a:rPr lang="zh-CN" altLang="en-US" dirty="0"/>
              <a:t>单击此处编辑母版标题样式</a:t>
            </a:r>
          </a:p>
        </p:txBody>
      </p:sp>
      <p:sp>
        <p:nvSpPr>
          <p:cNvPr id="3" name="内容占位符 2"/>
          <p:cNvSpPr>
            <a:spLocks noGrp="1"/>
          </p:cNvSpPr>
          <p:nvPr>
            <p:ph idx="1"/>
          </p:nvPr>
        </p:nvSpPr>
        <p:spPr/>
        <p:txBody>
          <a:bodyPr/>
          <a:lstStyle>
            <a:lvl1pPr>
              <a:defRPr>
                <a:latin typeface="FandolFang R" panose="00000500000000000000" pitchFamily="50" charset="-122"/>
                <a:ea typeface="FandolFang R" panose="00000500000000000000" pitchFamily="50" charset="-122"/>
              </a:defRPr>
            </a:lvl1pPr>
            <a:lvl2pPr>
              <a:defRPr>
                <a:latin typeface="FandolFang R" panose="00000500000000000000" pitchFamily="50" charset="-122"/>
                <a:ea typeface="FandolFang R" panose="00000500000000000000" pitchFamily="50" charset="-122"/>
              </a:defRPr>
            </a:lvl2pPr>
            <a:lvl3pPr>
              <a:defRPr>
                <a:latin typeface="FandolFang R" panose="00000500000000000000" pitchFamily="50" charset="-122"/>
                <a:ea typeface="FandolFang R" panose="00000500000000000000" pitchFamily="50" charset="-122"/>
              </a:defRPr>
            </a:lvl3pPr>
            <a:lvl4pPr>
              <a:defRPr>
                <a:latin typeface="FandolFang R" panose="00000500000000000000" pitchFamily="50" charset="-122"/>
                <a:ea typeface="FandolFang R" panose="00000500000000000000" pitchFamily="50" charset="-122"/>
              </a:defRPr>
            </a:lvl4pPr>
            <a:lvl5pPr>
              <a:defRPr>
                <a:latin typeface="FandolFang R" panose="00000500000000000000" pitchFamily="50" charset="-122"/>
                <a:ea typeface="FandolFang R" panose="00000500000000000000" pitchFamily="50" charset="-122"/>
              </a:defRPr>
            </a:lvl5p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10"/>
          </p:nvPr>
        </p:nvSpPr>
        <p:spPr/>
        <p:txBody>
          <a:bodyPr/>
          <a:lstStyle>
            <a:lvl1pPr>
              <a:defRPr>
                <a:latin typeface="FandolFang R" panose="00000500000000000000" pitchFamily="50" charset="-122"/>
                <a:ea typeface="FandolFang R" panose="00000500000000000000" pitchFamily="50" charset="-122"/>
              </a:defRPr>
            </a:lvl1pPr>
          </a:lstStyle>
          <a:p>
            <a:fld id="{2E05D328-291A-47AC-BDFD-986BBBD9F7A5}" type="datetimeFigureOut">
              <a:rPr lang="zh-CN" altLang="en-US" smtClean="0"/>
              <a:t>2021/1/9</a:t>
            </a:fld>
            <a:endParaRPr lang="zh-CN" altLang="en-US" dirty="0"/>
          </a:p>
        </p:txBody>
      </p:sp>
      <p:sp>
        <p:nvSpPr>
          <p:cNvPr id="5" name="页脚占位符 4"/>
          <p:cNvSpPr>
            <a:spLocks noGrp="1"/>
          </p:cNvSpPr>
          <p:nvPr>
            <p:ph type="ftr" sz="quarter" idx="11"/>
          </p:nvPr>
        </p:nvSpPr>
        <p:spPr/>
        <p:txBody>
          <a:bodyPr/>
          <a:lstStyle>
            <a:lvl1pPr>
              <a:defRPr>
                <a:latin typeface="FandolFang R" panose="00000500000000000000" pitchFamily="50" charset="-122"/>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12"/>
          </p:nvPr>
        </p:nvSpPr>
        <p:spPr/>
        <p:txBody>
          <a:bodyPr/>
          <a:lstStyle>
            <a:lvl1pPr>
              <a:defRPr>
                <a:latin typeface="FandolFang R" panose="00000500000000000000" pitchFamily="50" charset="-122"/>
                <a:ea typeface="FandolFang R" panose="00000500000000000000" pitchFamily="50" charset="-122"/>
              </a:defRPr>
            </a:lvl1pPr>
          </a:lstStyle>
          <a:p>
            <a:fld id="{643A03F8-67D8-4B14-B435-8036BD8CFE83}" type="slidenum">
              <a:rPr lang="zh-CN" altLang="en-US" smtClean="0"/>
              <a:t>‹#›</a:t>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3.bin"/><Relationship Id="rId7" Type="http://schemas.openxmlformats.org/officeDocument/2006/relationships/oleObject" Target="../embeddings/oleObject6.bin"/><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oleObject" Target="../embeddings/oleObject5.bin"/><Relationship Id="rId11" Type="http://schemas.openxmlformats.org/officeDocument/2006/relationships/oleObject" Target="../embeddings/oleObject8.bin"/><Relationship Id="rId5" Type="http://schemas.openxmlformats.org/officeDocument/2006/relationships/oleObject" Target="../embeddings/oleObject4.bin"/><Relationship Id="rId10" Type="http://schemas.openxmlformats.org/officeDocument/2006/relationships/image" Target="../media/image6.wmf"/><Relationship Id="rId4" Type="http://schemas.openxmlformats.org/officeDocument/2006/relationships/image" Target="../media/image4.wmf"/><Relationship Id="rId9"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3">
            <a:extLst>
              <a:ext uri="{28A0092B-C50C-407E-A947-70E740481C1C}">
                <a14:useLocalDpi xmlns:a14="http://schemas.microsoft.com/office/drawing/2010/main" val="0"/>
              </a:ext>
            </a:extLst>
          </a:blip>
          <a:srcRect l="11919" r="7783"/>
          <a:stretch>
            <a:fillRect/>
          </a:stretch>
        </p:blipFill>
        <p:spPr>
          <a:xfrm rot="946594">
            <a:off x="330080" y="1523724"/>
            <a:ext cx="4026924" cy="4002647"/>
          </a:xfrm>
          <a:custGeom>
            <a:avLst/>
            <a:gdLst>
              <a:gd name="connsiteX0" fmla="*/ 501628 w 4026924"/>
              <a:gd name="connsiteY0" fmla="*/ 0 h 4002647"/>
              <a:gd name="connsiteX1" fmla="*/ 3525296 w 4026924"/>
              <a:gd name="connsiteY1" fmla="*/ 0 h 4002647"/>
              <a:gd name="connsiteX2" fmla="*/ 3617004 w 4026924"/>
              <a:gd name="connsiteY2" fmla="*/ 28468 h 4002647"/>
              <a:gd name="connsiteX3" fmla="*/ 4026924 w 4026924"/>
              <a:gd name="connsiteY3" fmla="*/ 646891 h 4002647"/>
              <a:gd name="connsiteX4" fmla="*/ 4026924 w 4026924"/>
              <a:gd name="connsiteY4" fmla="*/ 3331481 h 4002647"/>
              <a:gd name="connsiteX5" fmla="*/ 3491020 w 4026924"/>
              <a:gd name="connsiteY5" fmla="*/ 3989012 h 4002647"/>
              <a:gd name="connsiteX6" fmla="*/ 3355766 w 4026924"/>
              <a:gd name="connsiteY6" fmla="*/ 4002647 h 4002647"/>
              <a:gd name="connsiteX7" fmla="*/ 671157 w 4026924"/>
              <a:gd name="connsiteY7" fmla="*/ 4002647 h 4002647"/>
              <a:gd name="connsiteX8" fmla="*/ 535904 w 4026924"/>
              <a:gd name="connsiteY8" fmla="*/ 3989012 h 4002647"/>
              <a:gd name="connsiteX9" fmla="*/ 0 w 4026924"/>
              <a:gd name="connsiteY9" fmla="*/ 3331481 h 4002647"/>
              <a:gd name="connsiteX10" fmla="*/ 0 w 4026924"/>
              <a:gd name="connsiteY10" fmla="*/ 646891 h 4002647"/>
              <a:gd name="connsiteX11" fmla="*/ 409919 w 4026924"/>
              <a:gd name="connsiteY11" fmla="*/ 28468 h 4002647"/>
              <a:gd name="connsiteX12" fmla="*/ 501628 w 4026924"/>
              <a:gd name="connsiteY12" fmla="*/ 0 h 4002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26924" h="4002647">
                <a:moveTo>
                  <a:pt x="501628" y="0"/>
                </a:moveTo>
                <a:lnTo>
                  <a:pt x="3525296" y="0"/>
                </a:lnTo>
                <a:lnTo>
                  <a:pt x="3617004" y="28468"/>
                </a:lnTo>
                <a:cubicBezTo>
                  <a:pt x="3857898" y="130356"/>
                  <a:pt x="4026924" y="368885"/>
                  <a:pt x="4026924" y="646891"/>
                </a:cubicBezTo>
                <a:lnTo>
                  <a:pt x="4026924" y="3331481"/>
                </a:lnTo>
                <a:cubicBezTo>
                  <a:pt x="4026924" y="3655822"/>
                  <a:pt x="3796860" y="3926428"/>
                  <a:pt x="3491020" y="3989012"/>
                </a:cubicBezTo>
                <a:lnTo>
                  <a:pt x="3355766" y="4002647"/>
                </a:lnTo>
                <a:lnTo>
                  <a:pt x="671157" y="4002647"/>
                </a:lnTo>
                <a:lnTo>
                  <a:pt x="535904" y="3989012"/>
                </a:lnTo>
                <a:cubicBezTo>
                  <a:pt x="230064" y="3926428"/>
                  <a:pt x="0" y="3655822"/>
                  <a:pt x="0" y="3331481"/>
                </a:cubicBezTo>
                <a:lnTo>
                  <a:pt x="0" y="646891"/>
                </a:lnTo>
                <a:cubicBezTo>
                  <a:pt x="0" y="368885"/>
                  <a:pt x="169027" y="130356"/>
                  <a:pt x="409919" y="28468"/>
                </a:cubicBezTo>
                <a:lnTo>
                  <a:pt x="501628" y="0"/>
                </a:lnTo>
                <a:close/>
              </a:path>
            </a:pathLst>
          </a:custGeom>
        </p:spPr>
      </p:pic>
      <p:sp>
        <p:nvSpPr>
          <p:cNvPr id="5" name="圆角矩形 4"/>
          <p:cNvSpPr/>
          <p:nvPr/>
        </p:nvSpPr>
        <p:spPr>
          <a:xfrm rot="911398">
            <a:off x="3155188" y="29821"/>
            <a:ext cx="1661178" cy="1661178"/>
          </a:xfrm>
          <a:prstGeom prst="roundRect">
            <a:avLst/>
          </a:prstGeom>
          <a:solidFill>
            <a:srgbClr val="02BBFB">
              <a:alpha val="7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圆角矩形 5"/>
          <p:cNvSpPr/>
          <p:nvPr/>
        </p:nvSpPr>
        <p:spPr>
          <a:xfrm rot="1148485">
            <a:off x="3915729" y="5412398"/>
            <a:ext cx="1116721" cy="1116721"/>
          </a:xfrm>
          <a:prstGeom prst="roundRect">
            <a:avLst/>
          </a:prstGeom>
          <a:solidFill>
            <a:srgbClr val="02BBFB">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7" name="圆角矩形 6"/>
          <p:cNvSpPr/>
          <p:nvPr/>
        </p:nvSpPr>
        <p:spPr>
          <a:xfrm rot="1370745">
            <a:off x="-648154" y="4393954"/>
            <a:ext cx="1782348" cy="1782348"/>
          </a:xfrm>
          <a:prstGeom prst="roundRect">
            <a:avLst/>
          </a:prstGeom>
          <a:noFill/>
          <a:ln w="63500">
            <a:solidFill>
              <a:srgbClr val="02BBFB">
                <a:alpha val="47000"/>
              </a:srgb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solidFill>
                <a:schemeClr val="bg1"/>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1" name="圆角矩形 10"/>
          <p:cNvSpPr/>
          <p:nvPr/>
        </p:nvSpPr>
        <p:spPr>
          <a:xfrm rot="1370745">
            <a:off x="-129024" y="-96274"/>
            <a:ext cx="1782348" cy="1782348"/>
          </a:xfrm>
          <a:prstGeom prst="roundRect">
            <a:avLst/>
          </a:prstGeom>
          <a:noFill/>
          <a:ln w="63500">
            <a:solidFill>
              <a:srgbClr val="02BBFB">
                <a:alpha val="47000"/>
              </a:srgb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solidFill>
                <a:schemeClr val="bg1"/>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2" name="组合 11"/>
          <p:cNvGrpSpPr/>
          <p:nvPr/>
        </p:nvGrpSpPr>
        <p:grpSpPr>
          <a:xfrm>
            <a:off x="4674999" y="2120640"/>
            <a:ext cx="7136336" cy="2898513"/>
            <a:chOff x="6147269" y="2844265"/>
            <a:chExt cx="5112385" cy="2076459"/>
          </a:xfrm>
        </p:grpSpPr>
        <p:grpSp>
          <p:nvGrpSpPr>
            <p:cNvPr id="13" name="组合 12"/>
            <p:cNvGrpSpPr/>
            <p:nvPr/>
          </p:nvGrpSpPr>
          <p:grpSpPr>
            <a:xfrm>
              <a:off x="6147269" y="3331609"/>
              <a:ext cx="5033250" cy="1589115"/>
              <a:chOff x="-4714868" y="2110674"/>
              <a:chExt cx="5033250" cy="1589115"/>
            </a:xfrm>
          </p:grpSpPr>
          <p:sp>
            <p:nvSpPr>
              <p:cNvPr id="15" name="矩形: 圆角 21"/>
              <p:cNvSpPr/>
              <p:nvPr/>
            </p:nvSpPr>
            <p:spPr>
              <a:xfrm>
                <a:off x="-4648332" y="3345066"/>
                <a:ext cx="3562392" cy="354723"/>
              </a:xfrm>
              <a:prstGeom prst="roundRect">
                <a:avLst>
                  <a:gd name="adj" fmla="val 50000"/>
                </a:avLst>
              </a:prstGeom>
              <a:solidFill>
                <a:srgbClr val="02BBFB"/>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20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16" name="组合 15"/>
              <p:cNvGrpSpPr/>
              <p:nvPr/>
            </p:nvGrpSpPr>
            <p:grpSpPr>
              <a:xfrm>
                <a:off x="-4714868" y="2110674"/>
                <a:ext cx="5033250" cy="995966"/>
                <a:chOff x="-4714868" y="2110674"/>
                <a:chExt cx="5033250" cy="995966"/>
              </a:xfrm>
            </p:grpSpPr>
            <p:sp>
              <p:nvSpPr>
                <p:cNvPr id="17" name="文本框 16"/>
                <p:cNvSpPr txBox="1"/>
                <p:nvPr/>
              </p:nvSpPr>
              <p:spPr>
                <a:xfrm>
                  <a:off x="-4714868" y="2808615"/>
                  <a:ext cx="5033249" cy="298025"/>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18" name="直接连接符 17"/>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19"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kumimoji="0" lang="en-US" altLang="zh-CN" sz="5400" b="1" i="0" u="none" strike="noStrike" kern="1200" cap="none" spc="0" normalizeH="0" baseline="0" noProof="0" dirty="0">
                      <a:ln>
                        <a:noFill/>
                      </a:ln>
                      <a:solidFill>
                        <a:srgbClr val="02BBFB"/>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1.1 </a:t>
                  </a:r>
                  <a:r>
                    <a:rPr lang="zh-CN" altLang="en-US" sz="5400" b="1" dirty="0">
                      <a:solidFill>
                        <a:srgbClr val="02BBFB"/>
                      </a:solidFill>
                      <a:latin typeface="Arial" panose="020B0604020202020204" pitchFamily="34" charset="0"/>
                      <a:ea typeface="思源黑体 CN Medium" panose="020B0600000000000000" pitchFamily="34" charset="-122"/>
                      <a:cs typeface="+mn-ea"/>
                      <a:sym typeface="Arial" panose="020B0604020202020204" pitchFamily="34" charset="0"/>
                    </a:rPr>
                    <a:t>有机化合物的分类</a:t>
                  </a:r>
                </a:p>
              </p:txBody>
            </p:sp>
          </p:grpSp>
        </p:grpSp>
        <p:sp>
          <p:nvSpPr>
            <p:cNvPr id="14"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3600"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第</a:t>
              </a:r>
              <a:r>
                <a:rPr kumimoji="0" lang="en-US" altLang="zh-CN" sz="3600"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1</a:t>
              </a:r>
              <a:r>
                <a:rPr kumimoji="0" lang="zh-CN" altLang="en-US" sz="3600"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章 </a:t>
              </a:r>
              <a:r>
                <a:rPr lang="zh-CN" altLang="en-US" sz="3600" dirty="0">
                  <a:latin typeface="Arial" panose="020B0604020202020204" pitchFamily="34" charset="0"/>
                  <a:ea typeface="思源黑体 CN Medium" panose="020B0600000000000000" pitchFamily="34" charset="-122"/>
                  <a:cs typeface="+mn-ea"/>
                  <a:sym typeface="Arial" panose="020B0604020202020204" pitchFamily="34" charset="0"/>
                </a:rPr>
                <a:t>认识有机化合物</a:t>
              </a:r>
              <a:endParaRPr kumimoji="0" lang="zh-CN" altLang="en-US" sz="3600"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sp>
        <p:nvSpPr>
          <p:cNvPr id="20" name="矩形 19"/>
          <p:cNvSpPr/>
          <p:nvPr/>
        </p:nvSpPr>
        <p:spPr>
          <a:xfrm>
            <a:off x="9880259" y="586555"/>
            <a:ext cx="4062342" cy="300975"/>
          </a:xfrm>
          <a:prstGeom prst="rect">
            <a:avLst/>
          </a:prstGeom>
          <a:solidFill>
            <a:srgbClr val="02BBFB"/>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defTabSz="1151890" latinLnBrk="1">
              <a:defRPr/>
            </a:pPr>
            <a:r>
              <a:rPr lang="zh-CN" altLang="en-US" sz="1200" kern="0" spc="300" dirty="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endPar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21" name="圆角矩形 20"/>
          <p:cNvSpPr/>
          <p:nvPr/>
        </p:nvSpPr>
        <p:spPr>
          <a:xfrm rot="7801080">
            <a:off x="11353070" y="6199056"/>
            <a:ext cx="1116721" cy="1116721"/>
          </a:xfrm>
          <a:prstGeom prst="roundRect">
            <a:avLst/>
          </a:prstGeom>
          <a:solidFill>
            <a:srgbClr val="02BBFB">
              <a:alpha val="34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7"/>
          <p:cNvSpPr txBox="1">
            <a:spLocks noChangeArrowheads="1"/>
          </p:cNvSpPr>
          <p:nvPr/>
        </p:nvSpPr>
        <p:spPr bwMode="auto">
          <a:xfrm>
            <a:off x="660965" y="1359029"/>
            <a:ext cx="86947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怎样区别脂环化合物和芳香化合物？</a:t>
            </a:r>
            <a:endPar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2" name="组合 11"/>
          <p:cNvGrpSpPr/>
          <p:nvPr/>
        </p:nvGrpSpPr>
        <p:grpSpPr bwMode="auto">
          <a:xfrm>
            <a:off x="660965" y="2199586"/>
            <a:ext cx="10858500" cy="1938992"/>
            <a:chOff x="1010202" y="2186064"/>
            <a:chExt cx="7200800" cy="1940938"/>
          </a:xfrm>
        </p:grpSpPr>
        <p:sp>
          <p:nvSpPr>
            <p:cNvPr id="25605" name="TextBox 8"/>
            <p:cNvSpPr txBox="1">
              <a:spLocks noChangeArrowheads="1"/>
            </p:cNvSpPr>
            <p:nvPr/>
          </p:nvSpPr>
          <p:spPr bwMode="auto">
            <a:xfrm>
              <a:off x="1010202" y="2186064"/>
              <a:ext cx="7200800" cy="194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250000"/>
                </a:lnSpc>
                <a:spcBef>
                  <a:spcPts val="0"/>
                </a:spcBef>
                <a:spcAft>
                  <a:spcPts val="0"/>
                </a:spcAft>
                <a:buClrTx/>
                <a:buSzTx/>
                <a:buFontTx/>
                <a:buNone/>
                <a:defRPr/>
              </a:pPr>
              <a:r>
                <a:rPr kumimoji="0" lang="zh-CN"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芳香化合物中一定含有苯环</a:t>
              </a:r>
              <a:r>
                <a:rPr kumimoji="0" lang="en-US"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，也可能含有其他环状结构；脂环化合物中一定不含苯环，一定含有环状结构。</a:t>
              </a:r>
            </a:p>
          </p:txBody>
        </p:sp>
        <p:pic>
          <p:nvPicPr>
            <p:cNvPr id="25606"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80558" y="2324160"/>
              <a:ext cx="7620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7" name="TextBox 10"/>
          <p:cNvSpPr txBox="1">
            <a:spLocks noChangeArrowheads="1"/>
          </p:cNvSpPr>
          <p:nvPr/>
        </p:nvSpPr>
        <p:spPr bwMode="auto">
          <a:xfrm>
            <a:off x="423352" y="1940990"/>
            <a:ext cx="21869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点拨</a:t>
            </a: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一、按碳的骨架分类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1000" fill="hold"/>
                                        <p:tgtEl>
                                          <p:spTgt spid="8195"/>
                                        </p:tgtEl>
                                        <p:attrNameLst>
                                          <p:attrName>ppt_w</p:attrName>
                                        </p:attrNameLst>
                                      </p:cBhvr>
                                      <p:tavLst>
                                        <p:tav tm="0">
                                          <p:val>
                                            <p:fltVal val="0"/>
                                          </p:val>
                                        </p:tav>
                                        <p:tav tm="100000">
                                          <p:val>
                                            <p:strVal val="#ppt_w"/>
                                          </p:val>
                                        </p:tav>
                                      </p:tavLst>
                                    </p:anim>
                                    <p:anim calcmode="lin" valueType="num">
                                      <p:cBhvr>
                                        <p:cTn id="8" dur="1000" fill="hold"/>
                                        <p:tgtEl>
                                          <p:spTgt spid="8195"/>
                                        </p:tgtEl>
                                        <p:attrNameLst>
                                          <p:attrName>ppt_h</p:attrName>
                                        </p:attrNameLst>
                                      </p:cBhvr>
                                      <p:tavLst>
                                        <p:tav tm="0">
                                          <p:val>
                                            <p:fltVal val="0"/>
                                          </p:val>
                                        </p:tav>
                                        <p:tav tm="100000">
                                          <p:val>
                                            <p:strVal val="#ppt_h"/>
                                          </p:val>
                                        </p:tav>
                                      </p:tavLst>
                                    </p:anim>
                                    <p:anim calcmode="lin" valueType="num">
                                      <p:cBhvr>
                                        <p:cTn id="9" dur="1000" fill="hold"/>
                                        <p:tgtEl>
                                          <p:spTgt spid="8195"/>
                                        </p:tgtEl>
                                        <p:attrNameLst>
                                          <p:attrName>style.rotation</p:attrName>
                                        </p:attrNameLst>
                                      </p:cBhvr>
                                      <p:tavLst>
                                        <p:tav tm="0">
                                          <p:val>
                                            <p:fltVal val="90"/>
                                          </p:val>
                                        </p:tav>
                                        <p:tav tm="100000">
                                          <p:val>
                                            <p:fltVal val="0"/>
                                          </p:val>
                                        </p:tav>
                                      </p:tavLst>
                                    </p:anim>
                                    <p:animEffect transition="in" filter="fade">
                                      <p:cBhvr>
                                        <p:cTn id="10" dur="1000"/>
                                        <p:tgtEl>
                                          <p:spTgt spid="819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8197"/>
                                        </p:tgtEl>
                                        <p:attrNameLst>
                                          <p:attrName>style.visibility</p:attrName>
                                        </p:attrNameLst>
                                      </p:cBhvr>
                                      <p:to>
                                        <p:strVal val="visible"/>
                                      </p:to>
                                    </p:set>
                                    <p:animEffect transition="in" filter="circle(in)">
                                      <p:cBhvr>
                                        <p:cTn id="15" dur="2000"/>
                                        <p:tgtEl>
                                          <p:spTgt spid="8197"/>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heel(1)">
                                      <p:cBhvr>
                                        <p:cTn id="2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Box 2"/>
          <p:cNvSpPr txBox="1">
            <a:spLocks noChangeArrowheads="1"/>
          </p:cNvSpPr>
          <p:nvPr/>
        </p:nvSpPr>
        <p:spPr bwMode="auto">
          <a:xfrm>
            <a:off x="660400" y="2098032"/>
            <a:ext cx="2889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三者的关系：</a:t>
            </a:r>
          </a:p>
        </p:txBody>
      </p:sp>
      <p:sp>
        <p:nvSpPr>
          <p:cNvPr id="5" name="流程图: 联系 4"/>
          <p:cNvSpPr/>
          <p:nvPr/>
        </p:nvSpPr>
        <p:spPr>
          <a:xfrm>
            <a:off x="2232770" y="3071652"/>
            <a:ext cx="4265612" cy="2435225"/>
          </a:xfrm>
          <a:prstGeom prst="flowChartConnector">
            <a:avLst/>
          </a:prstGeom>
          <a:solidFill>
            <a:srgbClr val="C00000"/>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7" name="椭圆 6"/>
          <p:cNvSpPr/>
          <p:nvPr/>
        </p:nvSpPr>
        <p:spPr>
          <a:xfrm>
            <a:off x="2423270" y="3574889"/>
            <a:ext cx="3140075" cy="1223963"/>
          </a:xfrm>
          <a:prstGeom prst="ellipse">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8" name="流程图: 联系 7"/>
          <p:cNvSpPr/>
          <p:nvPr/>
        </p:nvSpPr>
        <p:spPr>
          <a:xfrm>
            <a:off x="3016995" y="3868577"/>
            <a:ext cx="1951037" cy="647700"/>
          </a:xfrm>
          <a:prstGeom prst="flowChartConnector">
            <a:avLst/>
          </a:prstGeom>
          <a:solidFill>
            <a:srgbClr val="00B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苯的同系物</a:t>
            </a:r>
          </a:p>
        </p:txBody>
      </p:sp>
      <p:sp>
        <p:nvSpPr>
          <p:cNvPr id="26630" name="TextBox 1"/>
          <p:cNvSpPr txBox="1">
            <a:spLocks noChangeArrowheads="1"/>
          </p:cNvSpPr>
          <p:nvPr/>
        </p:nvSpPr>
        <p:spPr bwMode="auto">
          <a:xfrm>
            <a:off x="660400" y="1298951"/>
            <a:ext cx="100647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、芳香化合物、芳香烃、苯的同系物之间的关系</a:t>
            </a:r>
          </a:p>
        </p:txBody>
      </p:sp>
      <p:sp>
        <p:nvSpPr>
          <p:cNvPr id="2" name="圆角矩形标注 1"/>
          <p:cNvSpPr/>
          <p:nvPr/>
        </p:nvSpPr>
        <p:spPr>
          <a:xfrm>
            <a:off x="7803307" y="2690652"/>
            <a:ext cx="2073275" cy="669925"/>
          </a:xfrm>
          <a:prstGeom prst="wedgeRoundRectCallout">
            <a:avLst>
              <a:gd name="adj1" fmla="val -147819"/>
              <a:gd name="adj2" fmla="val 107570"/>
              <a:gd name="adj3" fmla="val 16667"/>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芳香化合物</a:t>
            </a:r>
          </a:p>
        </p:txBody>
      </p:sp>
      <p:sp>
        <p:nvSpPr>
          <p:cNvPr id="16" name="圆角矩形标注 15"/>
          <p:cNvSpPr/>
          <p:nvPr/>
        </p:nvSpPr>
        <p:spPr>
          <a:xfrm>
            <a:off x="6892082" y="3841589"/>
            <a:ext cx="2301875" cy="512763"/>
          </a:xfrm>
          <a:prstGeom prst="wedgeRoundRectCallout">
            <a:avLst>
              <a:gd name="adj1" fmla="val -125993"/>
              <a:gd name="adj2" fmla="val 58402"/>
              <a:gd name="adj3" fmla="val 16667"/>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芳香烃</a:t>
            </a: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一、按碳的骨架分类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fade">
                                      <p:cBhvr>
                                        <p:cTn id="7" dur="1000"/>
                                        <p:tgtEl>
                                          <p:spTgt spid="18435"/>
                                        </p:tgtEl>
                                      </p:cBhvr>
                                    </p:animEffect>
                                    <p:anim calcmode="lin" valueType="num">
                                      <p:cBhvr>
                                        <p:cTn id="8" dur="1000" fill="hold"/>
                                        <p:tgtEl>
                                          <p:spTgt spid="18435"/>
                                        </p:tgtEl>
                                        <p:attrNameLst>
                                          <p:attrName>ppt_x</p:attrName>
                                        </p:attrNameLst>
                                      </p:cBhvr>
                                      <p:tavLst>
                                        <p:tav tm="0">
                                          <p:val>
                                            <p:strVal val="#ppt_x"/>
                                          </p:val>
                                        </p:tav>
                                        <p:tav tm="100000">
                                          <p:val>
                                            <p:strVal val="#ppt_x"/>
                                          </p:val>
                                        </p:tav>
                                      </p:tavLst>
                                    </p:anim>
                                    <p:anim calcmode="lin" valueType="num">
                                      <p:cBhvr>
                                        <p:cTn id="9" dur="1000" fill="hold"/>
                                        <p:tgtEl>
                                          <p:spTgt spid="1843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par>
                                <p:cTn id="17" presetID="45"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000"/>
                                        <p:tgtEl>
                                          <p:spTgt spid="2"/>
                                        </p:tgtEl>
                                      </p:cBhvr>
                                    </p:animEffect>
                                    <p:anim calcmode="lin" valueType="num">
                                      <p:cBhvr>
                                        <p:cTn id="20" dur="2000" fill="hold"/>
                                        <p:tgtEl>
                                          <p:spTgt spid="2"/>
                                        </p:tgtEl>
                                        <p:attrNameLst>
                                          <p:attrName>ppt_w</p:attrName>
                                        </p:attrNameLst>
                                      </p:cBhvr>
                                      <p:tavLst>
                                        <p:tav tm="0" fmla="#ppt_w*sin(2.5*pi*$)">
                                          <p:val>
                                            <p:fltVal val="0"/>
                                          </p:val>
                                        </p:tav>
                                        <p:tav tm="100000">
                                          <p:val>
                                            <p:fltVal val="1"/>
                                          </p:val>
                                        </p:tav>
                                      </p:tavLst>
                                    </p:anim>
                                    <p:anim calcmode="lin" valueType="num">
                                      <p:cBhvr>
                                        <p:cTn id="21"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anim calcmode="lin" valueType="num">
                                      <p:cBhvr>
                                        <p:cTn id="27" dur="2000" fill="hold"/>
                                        <p:tgtEl>
                                          <p:spTgt spid="7"/>
                                        </p:tgtEl>
                                        <p:attrNameLst>
                                          <p:attrName>ppt_w</p:attrName>
                                        </p:attrNameLst>
                                      </p:cBhvr>
                                      <p:tavLst>
                                        <p:tav tm="0" fmla="#ppt_w*sin(2.5*pi*$)">
                                          <p:val>
                                            <p:fltVal val="0"/>
                                          </p:val>
                                        </p:tav>
                                        <p:tav tm="100000">
                                          <p:val>
                                            <p:fltVal val="1"/>
                                          </p:val>
                                        </p:tav>
                                      </p:tavLst>
                                    </p:anim>
                                    <p:anim calcmode="lin" valueType="num">
                                      <p:cBhvr>
                                        <p:cTn id="28" dur="2000" fill="hold"/>
                                        <p:tgtEl>
                                          <p:spTgt spid="7"/>
                                        </p:tgtEl>
                                        <p:attrNameLst>
                                          <p:attrName>ppt_h</p:attrName>
                                        </p:attrNameLst>
                                      </p:cBhvr>
                                      <p:tavLst>
                                        <p:tav tm="0">
                                          <p:val>
                                            <p:strVal val="#ppt_h"/>
                                          </p:val>
                                        </p:tav>
                                        <p:tav tm="100000">
                                          <p:val>
                                            <p:strVal val="#ppt_h"/>
                                          </p:val>
                                        </p:tav>
                                      </p:tavLst>
                                    </p:anim>
                                  </p:childTnLst>
                                </p:cTn>
                              </p:par>
                              <p:par>
                                <p:cTn id="29" presetID="45"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2000"/>
                                        <p:tgtEl>
                                          <p:spTgt spid="16"/>
                                        </p:tgtEl>
                                      </p:cBhvr>
                                    </p:animEffect>
                                    <p:anim calcmode="lin" valueType="num">
                                      <p:cBhvr>
                                        <p:cTn id="32" dur="2000" fill="hold"/>
                                        <p:tgtEl>
                                          <p:spTgt spid="16"/>
                                        </p:tgtEl>
                                        <p:attrNameLst>
                                          <p:attrName>ppt_w</p:attrName>
                                        </p:attrNameLst>
                                      </p:cBhvr>
                                      <p:tavLst>
                                        <p:tav tm="0" fmla="#ppt_w*sin(2.5*pi*$)">
                                          <p:val>
                                            <p:fltVal val="0"/>
                                          </p:val>
                                        </p:tav>
                                        <p:tav tm="100000">
                                          <p:val>
                                            <p:fltVal val="1"/>
                                          </p:val>
                                        </p:tav>
                                      </p:tavLst>
                                    </p:anim>
                                    <p:anim calcmode="lin" valueType="num">
                                      <p:cBhvr>
                                        <p:cTn id="33"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down)">
                                      <p:cBhvr>
                                        <p:cTn id="38" dur="580">
                                          <p:stCondLst>
                                            <p:cond delay="0"/>
                                          </p:stCondLst>
                                        </p:cTn>
                                        <p:tgtEl>
                                          <p:spTgt spid="8"/>
                                        </p:tgtEl>
                                      </p:cBhvr>
                                    </p:animEffect>
                                    <p:anim calcmode="lin" valueType="num">
                                      <p:cBhvr>
                                        <p:cTn id="3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4" dur="26">
                                          <p:stCondLst>
                                            <p:cond delay="650"/>
                                          </p:stCondLst>
                                        </p:cTn>
                                        <p:tgtEl>
                                          <p:spTgt spid="8"/>
                                        </p:tgtEl>
                                      </p:cBhvr>
                                      <p:to x="100000" y="60000"/>
                                    </p:animScale>
                                    <p:animScale>
                                      <p:cBhvr>
                                        <p:cTn id="45" dur="166" decel="50000">
                                          <p:stCondLst>
                                            <p:cond delay="676"/>
                                          </p:stCondLst>
                                        </p:cTn>
                                        <p:tgtEl>
                                          <p:spTgt spid="8"/>
                                        </p:tgtEl>
                                      </p:cBhvr>
                                      <p:to x="100000" y="100000"/>
                                    </p:animScale>
                                    <p:animScale>
                                      <p:cBhvr>
                                        <p:cTn id="46" dur="26">
                                          <p:stCondLst>
                                            <p:cond delay="1312"/>
                                          </p:stCondLst>
                                        </p:cTn>
                                        <p:tgtEl>
                                          <p:spTgt spid="8"/>
                                        </p:tgtEl>
                                      </p:cBhvr>
                                      <p:to x="100000" y="80000"/>
                                    </p:animScale>
                                    <p:animScale>
                                      <p:cBhvr>
                                        <p:cTn id="47" dur="166" decel="50000">
                                          <p:stCondLst>
                                            <p:cond delay="1338"/>
                                          </p:stCondLst>
                                        </p:cTn>
                                        <p:tgtEl>
                                          <p:spTgt spid="8"/>
                                        </p:tgtEl>
                                      </p:cBhvr>
                                      <p:to x="100000" y="100000"/>
                                    </p:animScale>
                                    <p:animScale>
                                      <p:cBhvr>
                                        <p:cTn id="48" dur="26">
                                          <p:stCondLst>
                                            <p:cond delay="1642"/>
                                          </p:stCondLst>
                                        </p:cTn>
                                        <p:tgtEl>
                                          <p:spTgt spid="8"/>
                                        </p:tgtEl>
                                      </p:cBhvr>
                                      <p:to x="100000" y="90000"/>
                                    </p:animScale>
                                    <p:animScale>
                                      <p:cBhvr>
                                        <p:cTn id="49" dur="166" decel="50000">
                                          <p:stCondLst>
                                            <p:cond delay="1668"/>
                                          </p:stCondLst>
                                        </p:cTn>
                                        <p:tgtEl>
                                          <p:spTgt spid="8"/>
                                        </p:tgtEl>
                                      </p:cBhvr>
                                      <p:to x="100000" y="100000"/>
                                    </p:animScale>
                                    <p:animScale>
                                      <p:cBhvr>
                                        <p:cTn id="50" dur="26">
                                          <p:stCondLst>
                                            <p:cond delay="1808"/>
                                          </p:stCondLst>
                                        </p:cTn>
                                        <p:tgtEl>
                                          <p:spTgt spid="8"/>
                                        </p:tgtEl>
                                      </p:cBhvr>
                                      <p:to x="100000" y="95000"/>
                                    </p:animScale>
                                    <p:animScale>
                                      <p:cBhvr>
                                        <p:cTn id="51"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5" grpId="0" animBg="1"/>
      <p:bldP spid="7" grpId="0" animBg="1"/>
      <p:bldP spid="8" grpId="0" animBg="1"/>
      <p:bldP spid="2"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Box 1"/>
          <p:cNvSpPr txBox="1">
            <a:spLocks noChangeArrowheads="1"/>
          </p:cNvSpPr>
          <p:nvPr/>
        </p:nvSpPr>
        <p:spPr bwMode="auto">
          <a:xfrm>
            <a:off x="660400" y="1771165"/>
            <a:ext cx="9499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按碳的骨架分类，下列说法正确的是  </a:t>
            </a:r>
            <a:r>
              <a:rPr kumimoji="0" lang="en-US" altLang="zh-CN" sz="20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0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 name="组合 10"/>
          <p:cNvGrpSpPr/>
          <p:nvPr/>
        </p:nvGrpSpPr>
        <p:grpSpPr bwMode="auto">
          <a:xfrm>
            <a:off x="664678" y="2305915"/>
            <a:ext cx="6816725" cy="3385654"/>
            <a:chOff x="755576" y="1844824"/>
            <a:chExt cx="5112568" cy="3385773"/>
          </a:xfrm>
        </p:grpSpPr>
        <p:sp>
          <p:nvSpPr>
            <p:cNvPr id="27654" name="TextBox 5"/>
            <p:cNvSpPr txBox="1">
              <a:spLocks noChangeArrowheads="1"/>
            </p:cNvSpPr>
            <p:nvPr/>
          </p:nvSpPr>
          <p:spPr bwMode="auto">
            <a:xfrm>
              <a:off x="755576" y="1844824"/>
              <a:ext cx="5112568" cy="3324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r>
                <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属于链状化合物</a:t>
              </a:r>
              <a:endPar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r>
                <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属于芳香化合物</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endPar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属于脂环化合物</a:t>
              </a:r>
              <a:endPar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endPar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a:t>
              </a:r>
              <a:r>
                <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属于芳香烃</a:t>
              </a:r>
            </a:p>
          </p:txBody>
        </p:sp>
        <p:pic>
          <p:nvPicPr>
            <p:cNvPr id="276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383" y="1969668"/>
              <a:ext cx="1360026" cy="704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971" y="2799327"/>
              <a:ext cx="912024" cy="567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383" y="3579314"/>
              <a:ext cx="10858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8971" y="4573948"/>
              <a:ext cx="1245032" cy="656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1" name="TextBox 8"/>
          <p:cNvSpPr txBox="1">
            <a:spLocks noChangeArrowheads="1"/>
          </p:cNvSpPr>
          <p:nvPr/>
        </p:nvSpPr>
        <p:spPr bwMode="auto">
          <a:xfrm>
            <a:off x="475148" y="1152690"/>
            <a:ext cx="2590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例题一</a:t>
            </a: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0" name="TextBox 10"/>
          <p:cNvSpPr txBox="1">
            <a:spLocks noChangeArrowheads="1"/>
          </p:cNvSpPr>
          <p:nvPr/>
        </p:nvSpPr>
        <p:spPr bwMode="auto">
          <a:xfrm>
            <a:off x="5043246" y="1678326"/>
            <a:ext cx="9953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a:t>
            </a:r>
            <a:endParaRPr kumimoji="0" lang="zh-CN" altLang="en-US" sz="32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1"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一、按碳的骨架分类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9219"/>
                                        </p:tgtEl>
                                        <p:attrNameLst>
                                          <p:attrName>style.visibility</p:attrName>
                                        </p:attrNameLst>
                                      </p:cBhvr>
                                      <p:to>
                                        <p:strVal val="visible"/>
                                      </p:to>
                                    </p:set>
                                    <p:animEffect transition="in" filter="wipe(down)">
                                      <p:cBhvr>
                                        <p:cTn id="11" dur="500"/>
                                        <p:tgtEl>
                                          <p:spTgt spid="921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80">
                                          <p:stCondLst>
                                            <p:cond delay="0"/>
                                          </p:stCondLst>
                                        </p:cTn>
                                        <p:tgtEl>
                                          <p:spTgt spid="10"/>
                                        </p:tgtEl>
                                      </p:cBhvr>
                                    </p:animEffect>
                                    <p:anim calcmode="lin" valueType="num">
                                      <p:cBhvr>
                                        <p:cTn id="23"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8" dur="26">
                                          <p:stCondLst>
                                            <p:cond delay="650"/>
                                          </p:stCondLst>
                                        </p:cTn>
                                        <p:tgtEl>
                                          <p:spTgt spid="10"/>
                                        </p:tgtEl>
                                      </p:cBhvr>
                                      <p:to x="100000" y="60000"/>
                                    </p:animScale>
                                    <p:animScale>
                                      <p:cBhvr>
                                        <p:cTn id="29" dur="166" decel="50000">
                                          <p:stCondLst>
                                            <p:cond delay="676"/>
                                          </p:stCondLst>
                                        </p:cTn>
                                        <p:tgtEl>
                                          <p:spTgt spid="10"/>
                                        </p:tgtEl>
                                      </p:cBhvr>
                                      <p:to x="100000" y="100000"/>
                                    </p:animScale>
                                    <p:animScale>
                                      <p:cBhvr>
                                        <p:cTn id="30" dur="26">
                                          <p:stCondLst>
                                            <p:cond delay="1312"/>
                                          </p:stCondLst>
                                        </p:cTn>
                                        <p:tgtEl>
                                          <p:spTgt spid="10"/>
                                        </p:tgtEl>
                                      </p:cBhvr>
                                      <p:to x="100000" y="80000"/>
                                    </p:animScale>
                                    <p:animScale>
                                      <p:cBhvr>
                                        <p:cTn id="31" dur="166" decel="50000">
                                          <p:stCondLst>
                                            <p:cond delay="1338"/>
                                          </p:stCondLst>
                                        </p:cTn>
                                        <p:tgtEl>
                                          <p:spTgt spid="10"/>
                                        </p:tgtEl>
                                      </p:cBhvr>
                                      <p:to x="100000" y="100000"/>
                                    </p:animScale>
                                    <p:animScale>
                                      <p:cBhvr>
                                        <p:cTn id="32" dur="26">
                                          <p:stCondLst>
                                            <p:cond delay="1642"/>
                                          </p:stCondLst>
                                        </p:cTn>
                                        <p:tgtEl>
                                          <p:spTgt spid="10"/>
                                        </p:tgtEl>
                                      </p:cBhvr>
                                      <p:to x="100000" y="90000"/>
                                    </p:animScale>
                                    <p:animScale>
                                      <p:cBhvr>
                                        <p:cTn id="33" dur="166" decel="50000">
                                          <p:stCondLst>
                                            <p:cond delay="1668"/>
                                          </p:stCondLst>
                                        </p:cTn>
                                        <p:tgtEl>
                                          <p:spTgt spid="10"/>
                                        </p:tgtEl>
                                      </p:cBhvr>
                                      <p:to x="100000" y="100000"/>
                                    </p:animScale>
                                    <p:animScale>
                                      <p:cBhvr>
                                        <p:cTn id="34" dur="26">
                                          <p:stCondLst>
                                            <p:cond delay="1808"/>
                                          </p:stCondLst>
                                        </p:cTn>
                                        <p:tgtEl>
                                          <p:spTgt spid="10"/>
                                        </p:tgtEl>
                                      </p:cBhvr>
                                      <p:to x="100000" y="95000"/>
                                    </p:animScale>
                                    <p:animScale>
                                      <p:cBhvr>
                                        <p:cTn id="35"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P spid="9221"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矩形 1"/>
          <p:cNvSpPr>
            <a:spLocks noChangeArrowheads="1"/>
          </p:cNvSpPr>
          <p:nvPr/>
        </p:nvSpPr>
        <p:spPr bwMode="auto">
          <a:xfrm>
            <a:off x="579726" y="3928449"/>
            <a:ext cx="841057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属于芳香化合物的是</a:t>
            </a:r>
            <a:r>
              <a:rPr kumimoji="0" lang="en-US"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________(</a:t>
            </a:r>
            <a:r>
              <a:rPr kumimoji="0" lang="zh-CN"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填序号，下同</a:t>
            </a:r>
            <a:r>
              <a:rPr kumimoji="0" lang="en-US"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p>
            <a:pPr marL="0" marR="0" lvl="0" indent="0" defTabSz="914400" eaLnBrk="1" fontAlgn="auto" latinLnBrk="0" hangingPunct="1">
              <a:lnSpc>
                <a:spcPct val="15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属于芳香烃的是</a:t>
            </a:r>
            <a:r>
              <a:rPr kumimoji="0" lang="en-US"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________</a:t>
            </a:r>
            <a:r>
              <a:rPr kumimoji="0" lang="zh-CN"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p>
            <a:pPr marL="0" marR="0" lvl="0" indent="0" defTabSz="914400" eaLnBrk="1" fontAlgn="auto" latinLnBrk="0" hangingPunct="1">
              <a:lnSpc>
                <a:spcPct val="15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属于苯的同系物的是</a:t>
            </a:r>
            <a:r>
              <a:rPr kumimoji="0" lang="en-US"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________</a:t>
            </a:r>
            <a:r>
              <a:rPr kumimoji="0" lang="zh-CN" altLang="zh-CN" sz="2400" i="0" u="none" strike="noStrike" kern="0" cap="none" spc="0" normalizeH="0" baseline="0" noProof="0" dirty="0">
                <a:ln>
                  <a:noFill/>
                </a:ln>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p:txBody>
      </p:sp>
      <p:grpSp>
        <p:nvGrpSpPr>
          <p:cNvPr id="2" name="组合 4"/>
          <p:cNvGrpSpPr/>
          <p:nvPr/>
        </p:nvGrpSpPr>
        <p:grpSpPr bwMode="auto">
          <a:xfrm>
            <a:off x="244474" y="1472026"/>
            <a:ext cx="11274425" cy="2418378"/>
            <a:chOff x="780405" y="1124744"/>
            <a:chExt cx="8456498" cy="2418236"/>
          </a:xfrm>
        </p:grpSpPr>
        <p:sp>
          <p:nvSpPr>
            <p:cNvPr id="28678" name="TextBox 2"/>
            <p:cNvSpPr txBox="1">
              <a:spLocks noChangeArrowheads="1"/>
            </p:cNvSpPr>
            <p:nvPr/>
          </p:nvSpPr>
          <p:spPr bwMode="auto">
            <a:xfrm>
              <a:off x="780405" y="1124744"/>
              <a:ext cx="8456498" cy="230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572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457200" defTabSz="914400" eaLnBrk="1" fontAlgn="auto" latinLnBrk="0" hangingPunct="1">
                <a:lnSpc>
                  <a:spcPct val="2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下列有机化合中：①                   ②</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457200" defTabSz="914400" eaLnBrk="1" fontAlgn="auto" latinLnBrk="0" hangingPunct="1">
                <a:lnSpc>
                  <a:spcPct val="2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③                      ④                 ⑤</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457200" defTabSz="914400" eaLnBrk="1" fontAlgn="auto" latinLnBrk="0" hangingPunct="1">
                <a:lnSpc>
                  <a:spcPct val="2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⑥                            ⑦                         ⑧</a:t>
              </a:r>
            </a:p>
          </p:txBody>
        </p:sp>
        <p:pic>
          <p:nvPicPr>
            <p:cNvPr id="2867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5389" y="1268761"/>
              <a:ext cx="1022028" cy="72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5347" y="1268761"/>
              <a:ext cx="1595238" cy="715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1"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7161" y="1997478"/>
              <a:ext cx="1151186" cy="739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2"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1076" y="1978425"/>
              <a:ext cx="539982" cy="67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3"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35846" y="1990787"/>
              <a:ext cx="1800596" cy="75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4"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1836" y="2778698"/>
              <a:ext cx="1352779" cy="764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5"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65830" y="2613232"/>
              <a:ext cx="1240507" cy="8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6"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42867" y="2610058"/>
              <a:ext cx="1508001" cy="81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61" name="TextBox 4"/>
          <p:cNvSpPr txBox="1">
            <a:spLocks noChangeArrowheads="1"/>
          </p:cNvSpPr>
          <p:nvPr/>
        </p:nvSpPr>
        <p:spPr bwMode="auto">
          <a:xfrm>
            <a:off x="433110" y="1241045"/>
            <a:ext cx="2590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例题二</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4" name="TextBox 2"/>
          <p:cNvSpPr txBox="1">
            <a:spLocks noChangeArrowheads="1"/>
          </p:cNvSpPr>
          <p:nvPr/>
        </p:nvSpPr>
        <p:spPr bwMode="auto">
          <a:xfrm>
            <a:off x="579726" y="5734050"/>
            <a:ext cx="510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  ①②⑤⑥⑦⑧  </a:t>
            </a:r>
            <a:r>
              <a:rPr kumimoji="0" lang="zh-CN" altLang="zh-CN" sz="20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②⑤⑦    </a:t>
            </a:r>
            <a:r>
              <a:rPr kumimoji="0" lang="zh-CN" altLang="zh-CN" sz="20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 ⑦</a:t>
            </a:r>
            <a:endParaRPr kumimoji="0" lang="zh-CN" altLang="zh-CN" sz="2000" b="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一、按碳的骨架分类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fade">
                                      <p:cBhvr>
                                        <p:cTn id="7" dur="1000"/>
                                        <p:tgtEl>
                                          <p:spTgt spid="19461"/>
                                        </p:tgtEl>
                                      </p:cBhvr>
                                    </p:animEffect>
                                    <p:anim calcmode="lin" valueType="num">
                                      <p:cBhvr>
                                        <p:cTn id="8" dur="1000" fill="hold"/>
                                        <p:tgtEl>
                                          <p:spTgt spid="19461"/>
                                        </p:tgtEl>
                                        <p:attrNameLst>
                                          <p:attrName>ppt_x</p:attrName>
                                        </p:attrNameLst>
                                      </p:cBhvr>
                                      <p:tavLst>
                                        <p:tav tm="0">
                                          <p:val>
                                            <p:strVal val="#ppt_x"/>
                                          </p:val>
                                        </p:tav>
                                        <p:tav tm="100000">
                                          <p:val>
                                            <p:strVal val="#ppt_x"/>
                                          </p:val>
                                        </p:tav>
                                      </p:tavLst>
                                    </p:anim>
                                    <p:anim calcmode="lin" valueType="num">
                                      <p:cBhvr>
                                        <p:cTn id="9" dur="1000" fill="hold"/>
                                        <p:tgtEl>
                                          <p:spTgt spid="1946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9459"/>
                                        </p:tgtEl>
                                        <p:attrNameLst>
                                          <p:attrName>style.visibility</p:attrName>
                                        </p:attrNameLst>
                                      </p:cBhvr>
                                      <p:to>
                                        <p:strVal val="visible"/>
                                      </p:to>
                                    </p:set>
                                    <p:animEffect transition="in" filter="wipe(down)">
                                      <p:cBhvr>
                                        <p:cTn id="19" dur="500"/>
                                        <p:tgtEl>
                                          <p:spTgt spid="19459"/>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down)">
                                      <p:cBhvr>
                                        <p:cTn id="24" dur="580">
                                          <p:stCondLst>
                                            <p:cond delay="0"/>
                                          </p:stCondLst>
                                        </p:cTn>
                                        <p:tgtEl>
                                          <p:spTgt spid="14"/>
                                        </p:tgtEl>
                                      </p:cBhvr>
                                    </p:animEffect>
                                    <p:anim calcmode="lin" valueType="num">
                                      <p:cBhvr>
                                        <p:cTn id="2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0" dur="26">
                                          <p:stCondLst>
                                            <p:cond delay="650"/>
                                          </p:stCondLst>
                                        </p:cTn>
                                        <p:tgtEl>
                                          <p:spTgt spid="14"/>
                                        </p:tgtEl>
                                      </p:cBhvr>
                                      <p:to x="100000" y="60000"/>
                                    </p:animScale>
                                    <p:animScale>
                                      <p:cBhvr>
                                        <p:cTn id="31" dur="166" decel="50000">
                                          <p:stCondLst>
                                            <p:cond delay="676"/>
                                          </p:stCondLst>
                                        </p:cTn>
                                        <p:tgtEl>
                                          <p:spTgt spid="14"/>
                                        </p:tgtEl>
                                      </p:cBhvr>
                                      <p:to x="100000" y="100000"/>
                                    </p:animScale>
                                    <p:animScale>
                                      <p:cBhvr>
                                        <p:cTn id="32" dur="26">
                                          <p:stCondLst>
                                            <p:cond delay="1312"/>
                                          </p:stCondLst>
                                        </p:cTn>
                                        <p:tgtEl>
                                          <p:spTgt spid="14"/>
                                        </p:tgtEl>
                                      </p:cBhvr>
                                      <p:to x="100000" y="80000"/>
                                    </p:animScale>
                                    <p:animScale>
                                      <p:cBhvr>
                                        <p:cTn id="33" dur="166" decel="50000">
                                          <p:stCondLst>
                                            <p:cond delay="1338"/>
                                          </p:stCondLst>
                                        </p:cTn>
                                        <p:tgtEl>
                                          <p:spTgt spid="14"/>
                                        </p:tgtEl>
                                      </p:cBhvr>
                                      <p:to x="100000" y="100000"/>
                                    </p:animScale>
                                    <p:animScale>
                                      <p:cBhvr>
                                        <p:cTn id="34" dur="26">
                                          <p:stCondLst>
                                            <p:cond delay="1642"/>
                                          </p:stCondLst>
                                        </p:cTn>
                                        <p:tgtEl>
                                          <p:spTgt spid="14"/>
                                        </p:tgtEl>
                                      </p:cBhvr>
                                      <p:to x="100000" y="90000"/>
                                    </p:animScale>
                                    <p:animScale>
                                      <p:cBhvr>
                                        <p:cTn id="35" dur="166" decel="50000">
                                          <p:stCondLst>
                                            <p:cond delay="1668"/>
                                          </p:stCondLst>
                                        </p:cTn>
                                        <p:tgtEl>
                                          <p:spTgt spid="14"/>
                                        </p:tgtEl>
                                      </p:cBhvr>
                                      <p:to x="100000" y="100000"/>
                                    </p:animScale>
                                    <p:animScale>
                                      <p:cBhvr>
                                        <p:cTn id="36" dur="26">
                                          <p:stCondLst>
                                            <p:cond delay="1808"/>
                                          </p:stCondLst>
                                        </p:cTn>
                                        <p:tgtEl>
                                          <p:spTgt spid="14"/>
                                        </p:tgtEl>
                                      </p:cBhvr>
                                      <p:to x="100000" y="95000"/>
                                    </p:animScale>
                                    <p:animScale>
                                      <p:cBhvr>
                                        <p:cTn id="37"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1"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538155" y="1330285"/>
            <a:ext cx="19573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官能团</a:t>
            </a:r>
          </a:p>
        </p:txBody>
      </p:sp>
      <p:sp>
        <p:nvSpPr>
          <p:cNvPr id="11" name="Text Box 5"/>
          <p:cNvSpPr txBox="1">
            <a:spLocks noChangeArrowheads="1"/>
          </p:cNvSpPr>
          <p:nvPr/>
        </p:nvSpPr>
        <p:spPr bwMode="auto">
          <a:xfrm>
            <a:off x="590549" y="1759513"/>
            <a:ext cx="82565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000" i="0" u="none" strike="noStrike" kern="0" cap="none" spc="0" normalizeH="0" baseline="0" noProof="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有机化合物中，决定化合物特殊性质的原子或原子团</a:t>
            </a:r>
          </a:p>
        </p:txBody>
      </p:sp>
      <p:sp>
        <p:nvSpPr>
          <p:cNvPr id="12" name="Text Box 58"/>
          <p:cNvSpPr txBox="1">
            <a:spLocks noChangeArrowheads="1"/>
          </p:cNvSpPr>
          <p:nvPr/>
        </p:nvSpPr>
        <p:spPr bwMode="auto">
          <a:xfrm>
            <a:off x="590549" y="2154860"/>
            <a:ext cx="31384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烃的衍生物</a:t>
            </a:r>
          </a:p>
        </p:txBody>
      </p:sp>
      <p:sp>
        <p:nvSpPr>
          <p:cNvPr id="13" name="Text Box 59"/>
          <p:cNvSpPr txBox="1">
            <a:spLocks noChangeArrowheads="1"/>
          </p:cNvSpPr>
          <p:nvPr/>
        </p:nvSpPr>
        <p:spPr bwMode="auto">
          <a:xfrm>
            <a:off x="145516" y="2578742"/>
            <a:ext cx="1135169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ct val="50000"/>
              </a:spcBef>
              <a:spcAft>
                <a:spcPts val="0"/>
              </a:spcAft>
              <a:buClrTx/>
              <a:buSzTx/>
              <a:buFontTx/>
              <a:buNone/>
              <a:defRPr/>
            </a:pPr>
            <a:r>
              <a:rPr kumimoji="0" lang="zh-CN" altLang="en-US" sz="20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烃分子中的氢原子被其他原子或原子团所取代而生成的一系列化合物称为</a:t>
            </a: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烃的衍生物</a:t>
            </a:r>
          </a:p>
        </p:txBody>
      </p:sp>
      <p:sp>
        <p:nvSpPr>
          <p:cNvPr id="11272" name="Text Box 3"/>
          <p:cNvSpPr txBox="1">
            <a:spLocks noChangeArrowheads="1"/>
          </p:cNvSpPr>
          <p:nvPr/>
        </p:nvSpPr>
        <p:spPr bwMode="auto">
          <a:xfrm>
            <a:off x="1236833" y="3275633"/>
            <a:ext cx="1571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p>
        </p:txBody>
      </p:sp>
      <p:sp>
        <p:nvSpPr>
          <p:cNvPr id="11273" name="Rectangle 4"/>
          <p:cNvSpPr>
            <a:spLocks noChangeArrowheads="1"/>
          </p:cNvSpPr>
          <p:nvPr/>
        </p:nvSpPr>
        <p:spPr bwMode="auto">
          <a:xfrm>
            <a:off x="3169554" y="3287540"/>
            <a:ext cx="2038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Cl </a:t>
            </a:r>
          </a:p>
        </p:txBody>
      </p:sp>
      <p:sp>
        <p:nvSpPr>
          <p:cNvPr id="11274" name="Rectangle 5"/>
          <p:cNvSpPr>
            <a:spLocks noChangeArrowheads="1"/>
          </p:cNvSpPr>
          <p:nvPr/>
        </p:nvSpPr>
        <p:spPr bwMode="auto">
          <a:xfrm>
            <a:off x="5717773" y="3275633"/>
            <a:ext cx="1406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a:t>
            </a:r>
            <a:r>
              <a:rPr kumimoji="0" lang="en-US" altLang="zh-CN" sz="2400" i="0" u="none" strike="noStrike" kern="0" cap="none" spc="0" normalizeH="0" baseline="-2500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p>
        </p:txBody>
      </p:sp>
      <p:sp>
        <p:nvSpPr>
          <p:cNvPr id="11275" name="Line 6"/>
          <p:cNvSpPr>
            <a:spLocks noChangeShapeType="1"/>
          </p:cNvSpPr>
          <p:nvPr/>
        </p:nvSpPr>
        <p:spPr bwMode="auto">
          <a:xfrm>
            <a:off x="2545526" y="3544924"/>
            <a:ext cx="609600"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1276" name="Line 7"/>
          <p:cNvSpPr>
            <a:spLocks noChangeShapeType="1"/>
          </p:cNvSpPr>
          <p:nvPr/>
        </p:nvSpPr>
        <p:spPr bwMode="auto">
          <a:xfrm>
            <a:off x="4852304" y="3506615"/>
            <a:ext cx="711200"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1277" name="Rectangle 9"/>
          <p:cNvSpPr>
            <a:spLocks noChangeArrowheads="1"/>
          </p:cNvSpPr>
          <p:nvPr/>
        </p:nvSpPr>
        <p:spPr bwMode="auto">
          <a:xfrm>
            <a:off x="8002587" y="3275964"/>
            <a:ext cx="1689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p>
        </p:txBody>
      </p:sp>
      <p:sp>
        <p:nvSpPr>
          <p:cNvPr id="20" name="Rectangle 10"/>
          <p:cNvSpPr>
            <a:spLocks noChangeArrowheads="1"/>
          </p:cNvSpPr>
          <p:nvPr/>
        </p:nvSpPr>
        <p:spPr bwMode="auto">
          <a:xfrm>
            <a:off x="368032" y="3775906"/>
            <a:ext cx="109066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Cl</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以上三者衍生物的性质各不相同的原因是什么呢？</a:t>
            </a:r>
          </a:p>
        </p:txBody>
      </p:sp>
      <p:sp>
        <p:nvSpPr>
          <p:cNvPr id="21" name="Text Box 11"/>
          <p:cNvSpPr txBox="1">
            <a:spLocks noChangeArrowheads="1"/>
          </p:cNvSpPr>
          <p:nvPr/>
        </p:nvSpPr>
        <p:spPr bwMode="auto">
          <a:xfrm>
            <a:off x="623204" y="4491203"/>
            <a:ext cx="2546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官能团</a:t>
            </a:r>
            <a:r>
              <a:rPr kumimoji="0" lang="zh-CN" altLang="en-US" sz="2400" i="0" u="none" strike="noStrike" kern="0" cap="none" spc="0" normalizeH="0" baseline="0" noProof="0" dirty="0">
                <a:ln>
                  <a:noFill/>
                </a:ln>
                <a:solidFill>
                  <a:srgbClr val="00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不同</a:t>
            </a:r>
          </a:p>
        </p:txBody>
      </p:sp>
      <p:sp>
        <p:nvSpPr>
          <p:cNvPr id="18" name="Line 7"/>
          <p:cNvSpPr>
            <a:spLocks noChangeShapeType="1"/>
          </p:cNvSpPr>
          <p:nvPr/>
        </p:nvSpPr>
        <p:spPr bwMode="auto">
          <a:xfrm>
            <a:off x="7124298" y="3506614"/>
            <a:ext cx="711200" cy="0"/>
          </a:xfrm>
          <a:prstGeom prst="line">
            <a:avLst/>
          </a:prstGeom>
          <a:noFill/>
          <a:ln w="95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二、按官能团分类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2000"/>
                                        <p:tgtEl>
                                          <p:spTgt spid="13"/>
                                        </p:tgtEl>
                                      </p:cBhvr>
                                    </p:animEffect>
                                    <p:anim calcmode="lin" valueType="num">
                                      <p:cBhvr>
                                        <p:cTn id="27" dur="2000" fill="hold"/>
                                        <p:tgtEl>
                                          <p:spTgt spid="13"/>
                                        </p:tgtEl>
                                        <p:attrNameLst>
                                          <p:attrName>ppt_w</p:attrName>
                                        </p:attrNameLst>
                                      </p:cBhvr>
                                      <p:tavLst>
                                        <p:tav tm="0" fmla="#ppt_w*sin(2.5*pi*$)">
                                          <p:val>
                                            <p:fltVal val="0"/>
                                          </p:val>
                                        </p:tav>
                                        <p:tav tm="100000">
                                          <p:val>
                                            <p:fltVal val="1"/>
                                          </p:val>
                                        </p:tav>
                                      </p:tavLst>
                                    </p:anim>
                                    <p:anim calcmode="lin" valueType="num">
                                      <p:cBhvr>
                                        <p:cTn id="28"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1272"/>
                                        </p:tgtEl>
                                        <p:attrNameLst>
                                          <p:attrName>style.visibility</p:attrName>
                                        </p:attrNameLst>
                                      </p:cBhvr>
                                      <p:to>
                                        <p:strVal val="visible"/>
                                      </p:to>
                                    </p:set>
                                    <p:animEffect transition="in" filter="wipe(down)">
                                      <p:cBhvr>
                                        <p:cTn id="33" dur="500"/>
                                        <p:tgtEl>
                                          <p:spTgt spid="11272"/>
                                        </p:tgtEl>
                                      </p:cBhvr>
                                    </p:animEffect>
                                  </p:childTnLst>
                                </p:cTn>
                              </p:par>
                              <p:par>
                                <p:cTn id="34" presetID="22" presetClass="entr" presetSubtype="4" fill="hold" nodeType="withEffect">
                                  <p:stCondLst>
                                    <p:cond delay="0"/>
                                  </p:stCondLst>
                                  <p:childTnLst>
                                    <p:set>
                                      <p:cBhvr>
                                        <p:cTn id="35" dur="1" fill="hold">
                                          <p:stCondLst>
                                            <p:cond delay="0"/>
                                          </p:stCondLst>
                                        </p:cTn>
                                        <p:tgtEl>
                                          <p:spTgt spid="11275"/>
                                        </p:tgtEl>
                                        <p:attrNameLst>
                                          <p:attrName>style.visibility</p:attrName>
                                        </p:attrNameLst>
                                      </p:cBhvr>
                                      <p:to>
                                        <p:strVal val="visible"/>
                                      </p:to>
                                    </p:set>
                                    <p:animEffect transition="in" filter="wipe(down)">
                                      <p:cBhvr>
                                        <p:cTn id="36" dur="500"/>
                                        <p:tgtEl>
                                          <p:spTgt spid="11275"/>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1273"/>
                                        </p:tgtEl>
                                        <p:attrNameLst>
                                          <p:attrName>style.visibility</p:attrName>
                                        </p:attrNameLst>
                                      </p:cBhvr>
                                      <p:to>
                                        <p:strVal val="visible"/>
                                      </p:to>
                                    </p:set>
                                    <p:animEffect transition="in" filter="wipe(down)">
                                      <p:cBhvr>
                                        <p:cTn id="39" dur="500"/>
                                        <p:tgtEl>
                                          <p:spTgt spid="11273"/>
                                        </p:tgtEl>
                                      </p:cBhvr>
                                    </p:animEffect>
                                  </p:childTnLst>
                                </p:cTn>
                              </p:par>
                              <p:par>
                                <p:cTn id="40" presetID="22" presetClass="entr" presetSubtype="4" fill="hold" nodeType="withEffect">
                                  <p:stCondLst>
                                    <p:cond delay="0"/>
                                  </p:stCondLst>
                                  <p:childTnLst>
                                    <p:set>
                                      <p:cBhvr>
                                        <p:cTn id="41" dur="1" fill="hold">
                                          <p:stCondLst>
                                            <p:cond delay="0"/>
                                          </p:stCondLst>
                                        </p:cTn>
                                        <p:tgtEl>
                                          <p:spTgt spid="11276"/>
                                        </p:tgtEl>
                                        <p:attrNameLst>
                                          <p:attrName>style.visibility</p:attrName>
                                        </p:attrNameLst>
                                      </p:cBhvr>
                                      <p:to>
                                        <p:strVal val="visible"/>
                                      </p:to>
                                    </p:set>
                                    <p:animEffect transition="in" filter="wipe(down)">
                                      <p:cBhvr>
                                        <p:cTn id="42" dur="500"/>
                                        <p:tgtEl>
                                          <p:spTgt spid="11276"/>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11274"/>
                                        </p:tgtEl>
                                        <p:attrNameLst>
                                          <p:attrName>style.visibility</p:attrName>
                                        </p:attrNameLst>
                                      </p:cBhvr>
                                      <p:to>
                                        <p:strVal val="visible"/>
                                      </p:to>
                                    </p:set>
                                    <p:animEffect transition="in" filter="wipe(down)">
                                      <p:cBhvr>
                                        <p:cTn id="45" dur="500"/>
                                        <p:tgtEl>
                                          <p:spTgt spid="11274"/>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11277"/>
                                        </p:tgtEl>
                                        <p:attrNameLst>
                                          <p:attrName>style.visibility</p:attrName>
                                        </p:attrNameLst>
                                      </p:cBhvr>
                                      <p:to>
                                        <p:strVal val="visible"/>
                                      </p:to>
                                    </p:set>
                                    <p:animEffect transition="in" filter="wipe(down)">
                                      <p:cBhvr>
                                        <p:cTn id="48" dur="500"/>
                                        <p:tgtEl>
                                          <p:spTgt spid="11277"/>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down)">
                                      <p:cBhvr>
                                        <p:cTn id="60" dur="580">
                                          <p:stCondLst>
                                            <p:cond delay="0"/>
                                          </p:stCondLst>
                                        </p:cTn>
                                        <p:tgtEl>
                                          <p:spTgt spid="21"/>
                                        </p:tgtEl>
                                      </p:cBhvr>
                                    </p:animEffect>
                                    <p:anim calcmode="lin" valueType="num">
                                      <p:cBhvr>
                                        <p:cTn id="61"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66" dur="26">
                                          <p:stCondLst>
                                            <p:cond delay="650"/>
                                          </p:stCondLst>
                                        </p:cTn>
                                        <p:tgtEl>
                                          <p:spTgt spid="21"/>
                                        </p:tgtEl>
                                      </p:cBhvr>
                                      <p:to x="100000" y="60000"/>
                                    </p:animScale>
                                    <p:animScale>
                                      <p:cBhvr>
                                        <p:cTn id="67" dur="166" decel="50000">
                                          <p:stCondLst>
                                            <p:cond delay="676"/>
                                          </p:stCondLst>
                                        </p:cTn>
                                        <p:tgtEl>
                                          <p:spTgt spid="21"/>
                                        </p:tgtEl>
                                      </p:cBhvr>
                                      <p:to x="100000" y="100000"/>
                                    </p:animScale>
                                    <p:animScale>
                                      <p:cBhvr>
                                        <p:cTn id="68" dur="26">
                                          <p:stCondLst>
                                            <p:cond delay="1312"/>
                                          </p:stCondLst>
                                        </p:cTn>
                                        <p:tgtEl>
                                          <p:spTgt spid="21"/>
                                        </p:tgtEl>
                                      </p:cBhvr>
                                      <p:to x="100000" y="80000"/>
                                    </p:animScale>
                                    <p:animScale>
                                      <p:cBhvr>
                                        <p:cTn id="69" dur="166" decel="50000">
                                          <p:stCondLst>
                                            <p:cond delay="1338"/>
                                          </p:stCondLst>
                                        </p:cTn>
                                        <p:tgtEl>
                                          <p:spTgt spid="21"/>
                                        </p:tgtEl>
                                      </p:cBhvr>
                                      <p:to x="100000" y="100000"/>
                                    </p:animScale>
                                    <p:animScale>
                                      <p:cBhvr>
                                        <p:cTn id="70" dur="26">
                                          <p:stCondLst>
                                            <p:cond delay="1642"/>
                                          </p:stCondLst>
                                        </p:cTn>
                                        <p:tgtEl>
                                          <p:spTgt spid="21"/>
                                        </p:tgtEl>
                                      </p:cBhvr>
                                      <p:to x="100000" y="90000"/>
                                    </p:animScale>
                                    <p:animScale>
                                      <p:cBhvr>
                                        <p:cTn id="71" dur="166" decel="50000">
                                          <p:stCondLst>
                                            <p:cond delay="1668"/>
                                          </p:stCondLst>
                                        </p:cTn>
                                        <p:tgtEl>
                                          <p:spTgt spid="21"/>
                                        </p:tgtEl>
                                      </p:cBhvr>
                                      <p:to x="100000" y="100000"/>
                                    </p:animScale>
                                    <p:animScale>
                                      <p:cBhvr>
                                        <p:cTn id="72" dur="26">
                                          <p:stCondLst>
                                            <p:cond delay="1808"/>
                                          </p:stCondLst>
                                        </p:cTn>
                                        <p:tgtEl>
                                          <p:spTgt spid="21"/>
                                        </p:tgtEl>
                                      </p:cBhvr>
                                      <p:to x="100000" y="95000"/>
                                    </p:animScale>
                                    <p:animScale>
                                      <p:cBhvr>
                                        <p:cTn id="73" dur="166" decel="50000">
                                          <p:stCondLst>
                                            <p:cond delay="1834"/>
                                          </p:stCondLst>
                                        </p:cTn>
                                        <p:tgtEl>
                                          <p:spTgt spid="21"/>
                                        </p:tgtEl>
                                      </p:cBhvr>
                                      <p:to x="100000" y="100000"/>
                                    </p:animScale>
                                  </p:childTnLst>
                                </p:cTn>
                              </p:par>
                              <p:par>
                                <p:cTn id="74" presetID="22" presetClass="entr" presetSubtype="4" fill="hold" nodeType="with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down)">
                                      <p:cBhvr>
                                        <p:cTn id="7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1272" grpId="0"/>
      <p:bldP spid="11273" grpId="0"/>
      <p:bldP spid="11274" grpId="0"/>
      <p:bldP spid="11277" grpId="0"/>
      <p:bldP spid="20"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Box 1"/>
          <p:cNvSpPr txBox="1">
            <a:spLocks noChangeArrowheads="1"/>
          </p:cNvSpPr>
          <p:nvPr/>
        </p:nvSpPr>
        <p:spPr bwMode="auto">
          <a:xfrm>
            <a:off x="660400" y="1302222"/>
            <a:ext cx="92154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．常见有机物的主要类别、官能团和典型代表物</a:t>
            </a:r>
          </a:p>
        </p:txBody>
      </p:sp>
      <p:graphicFrame>
        <p:nvGraphicFramePr>
          <p:cNvPr id="7" name="Group 2135"/>
          <p:cNvGraphicFramePr>
            <a:graphicFrameLocks noGrp="1"/>
          </p:cNvGraphicFramePr>
          <p:nvPr/>
        </p:nvGraphicFramePr>
        <p:xfrm>
          <a:off x="893180" y="2048720"/>
          <a:ext cx="10405640" cy="4142528"/>
        </p:xfrm>
        <a:graphic>
          <a:graphicData uri="http://schemas.openxmlformats.org/drawingml/2006/table">
            <a:tbl>
              <a:tblPr/>
              <a:tblGrid>
                <a:gridCol w="1768227">
                  <a:extLst>
                    <a:ext uri="{9D8B030D-6E8A-4147-A177-3AD203B41FA5}">
                      <a16:colId xmlns:a16="http://schemas.microsoft.com/office/drawing/2014/main" val="20000"/>
                    </a:ext>
                  </a:extLst>
                </a:gridCol>
                <a:gridCol w="2393238">
                  <a:extLst>
                    <a:ext uri="{9D8B030D-6E8A-4147-A177-3AD203B41FA5}">
                      <a16:colId xmlns:a16="http://schemas.microsoft.com/office/drawing/2014/main" val="20001"/>
                    </a:ext>
                  </a:extLst>
                </a:gridCol>
                <a:gridCol w="1849321">
                  <a:extLst>
                    <a:ext uri="{9D8B030D-6E8A-4147-A177-3AD203B41FA5}">
                      <a16:colId xmlns:a16="http://schemas.microsoft.com/office/drawing/2014/main" val="20002"/>
                    </a:ext>
                  </a:extLst>
                </a:gridCol>
                <a:gridCol w="2414993">
                  <a:extLst>
                    <a:ext uri="{9D8B030D-6E8A-4147-A177-3AD203B41FA5}">
                      <a16:colId xmlns:a16="http://schemas.microsoft.com/office/drawing/2014/main" val="20003"/>
                    </a:ext>
                  </a:extLst>
                </a:gridCol>
                <a:gridCol w="1979861">
                  <a:extLst>
                    <a:ext uri="{9D8B030D-6E8A-4147-A177-3AD203B41FA5}">
                      <a16:colId xmlns:a16="http://schemas.microsoft.com/office/drawing/2014/main" val="20004"/>
                    </a:ext>
                  </a:extLst>
                </a:gridCol>
              </a:tblGrid>
              <a:tr h="722280">
                <a:tc gridSpan="3">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类别</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zh-CN"/>
                    </a:p>
                  </a:txBody>
                  <a:tcPr/>
                </a:tc>
                <a:tc h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代表物</a:t>
                      </a: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官能团</a:t>
                      </a: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37354">
                <a:tc rowSpan="5">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烃</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饱和烃</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烷烃</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endParaRPr kumimoji="0" lang="zh-CN" altLang="zh-CN" sz="2000" b="0" i="0" u="none" strike="noStrike" cap="none" normalizeH="0" baseline="-2500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02455">
                <a:tc vMerge="1">
                  <a:txBody>
                    <a:bodyPr/>
                    <a:lstStyle/>
                    <a:p>
                      <a:endParaRPr lang="zh-CN"/>
                    </a:p>
                  </a:txBody>
                  <a:tcPr/>
                </a:tc>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环烷烃</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7824">
                <a:tc vMerge="1">
                  <a:txBody>
                    <a:bodyPr/>
                    <a:lstStyle/>
                    <a:p>
                      <a:endParaRPr lang="zh-CN"/>
                    </a:p>
                  </a:txBody>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不饱和烃</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烯烃</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lang="en-US" altLang="zh-CN" sz="2000" b="0" dirty="0">
                          <a:solidFill>
                            <a:srgbClr val="0000CC"/>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lang="en-US" altLang="zh-CN" sz="2000" b="0" baseline="-25000" dirty="0">
                          <a:solidFill>
                            <a:srgbClr val="0000CC"/>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lang="en-US" altLang="zh-CN" sz="2000" b="0" dirty="0">
                          <a:solidFill>
                            <a:srgbClr val="0000CC"/>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lang="en-US" altLang="zh-CN" sz="2000" b="0" baseline="-25000" dirty="0">
                          <a:solidFill>
                            <a:srgbClr val="0000CC"/>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6568">
                <a:tc vMerge="1">
                  <a:txBody>
                    <a:bodyPr/>
                    <a:lstStyle/>
                    <a:p>
                      <a:endParaRPr lang="zh-CN"/>
                    </a:p>
                  </a:txBody>
                  <a:tcPr/>
                </a:tc>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炔烃</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lang="en-US" altLang="zh-CN" sz="2000" b="0" dirty="0">
                          <a:solidFill>
                            <a:srgbClr val="0000CC"/>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CH≡CH</a:t>
                      </a: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6047">
                <a:tc vMerge="1">
                  <a:txBody>
                    <a:bodyPr/>
                    <a:lstStyle/>
                    <a:p>
                      <a:endParaRPr lang="zh-CN"/>
                    </a:p>
                  </a:txBody>
                  <a:tcPr/>
                </a:tc>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芳香烃</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rPr>
                        <a:t>——</a:t>
                      </a:r>
                      <a:endParaRPr kumimoji="0" lang="zh-CN"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sym typeface="Arial" panose="020B0604020202020204" pitchFamily="34" charset="0"/>
                      </a:endParaRPr>
                    </a:p>
                  </a:txBody>
                  <a:tcPr marL="119998" marR="119998" marT="46793" marB="46793"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pic>
        <p:nvPicPr>
          <p:cNvPr id="1232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7288" y="5516563"/>
            <a:ext cx="8636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28" name="Picture 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71298" y="5002493"/>
            <a:ext cx="14351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29" name="Picture 6"/>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71298" y="4375388"/>
            <a:ext cx="14351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30" name="Picture 8"/>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17200" y="3642147"/>
            <a:ext cx="8001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椭圆 2"/>
          <p:cNvSpPr/>
          <p:nvPr/>
        </p:nvSpPr>
        <p:spPr>
          <a:xfrm>
            <a:off x="7231063" y="4853834"/>
            <a:ext cx="4067757" cy="5881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3" name="椭圆 12"/>
          <p:cNvSpPr/>
          <p:nvPr/>
        </p:nvSpPr>
        <p:spPr>
          <a:xfrm>
            <a:off x="7231063" y="4346390"/>
            <a:ext cx="4127500" cy="5052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1"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二、按官能团分类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wheel(1)">
                                      <p:cBhvr>
                                        <p:cTn id="7" dur="2000"/>
                                        <p:tgtEl>
                                          <p:spTgt spid="1229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12329"/>
                                        </p:tgtEl>
                                        <p:attrNameLst>
                                          <p:attrName>style.visibility</p:attrName>
                                        </p:attrNameLst>
                                      </p:cBhvr>
                                      <p:to>
                                        <p:strVal val="visible"/>
                                      </p:to>
                                    </p:set>
                                    <p:animEffect transition="in" filter="barn(inVertical)">
                                      <p:cBhvr>
                                        <p:cTn id="15" dur="500"/>
                                        <p:tgtEl>
                                          <p:spTgt spid="12329"/>
                                        </p:tgtEl>
                                      </p:cBhvr>
                                    </p:animEffect>
                                  </p:childTnLst>
                                </p:cTn>
                              </p:par>
                              <p:par>
                                <p:cTn id="16" presetID="16" presetClass="entr" presetSubtype="21" fill="hold" nodeType="withEffect">
                                  <p:stCondLst>
                                    <p:cond delay="0"/>
                                  </p:stCondLst>
                                  <p:childTnLst>
                                    <p:set>
                                      <p:cBhvr>
                                        <p:cTn id="17" dur="1" fill="hold">
                                          <p:stCondLst>
                                            <p:cond delay="0"/>
                                          </p:stCondLst>
                                        </p:cTn>
                                        <p:tgtEl>
                                          <p:spTgt spid="12328"/>
                                        </p:tgtEl>
                                        <p:attrNameLst>
                                          <p:attrName>style.visibility</p:attrName>
                                        </p:attrNameLst>
                                      </p:cBhvr>
                                      <p:to>
                                        <p:strVal val="visible"/>
                                      </p:to>
                                    </p:set>
                                    <p:animEffect transition="in" filter="barn(inVertical)">
                                      <p:cBhvr>
                                        <p:cTn id="18" dur="500"/>
                                        <p:tgtEl>
                                          <p:spTgt spid="12328"/>
                                        </p:tgtEl>
                                      </p:cBhvr>
                                    </p:animEffect>
                                  </p:childTnLst>
                                </p:cTn>
                              </p:par>
                              <p:par>
                                <p:cTn id="19" presetID="16" presetClass="entr" presetSubtype="21" fill="hold" nodeType="withEffect">
                                  <p:stCondLst>
                                    <p:cond delay="0"/>
                                  </p:stCondLst>
                                  <p:childTnLst>
                                    <p:set>
                                      <p:cBhvr>
                                        <p:cTn id="20" dur="1" fill="hold">
                                          <p:stCondLst>
                                            <p:cond delay="0"/>
                                          </p:stCondLst>
                                        </p:cTn>
                                        <p:tgtEl>
                                          <p:spTgt spid="12327"/>
                                        </p:tgtEl>
                                        <p:attrNameLst>
                                          <p:attrName>style.visibility</p:attrName>
                                        </p:attrNameLst>
                                      </p:cBhvr>
                                      <p:to>
                                        <p:strVal val="visible"/>
                                      </p:to>
                                    </p:set>
                                    <p:animEffect transition="in" filter="barn(inVertical)">
                                      <p:cBhvr>
                                        <p:cTn id="21" dur="500"/>
                                        <p:tgtEl>
                                          <p:spTgt spid="12327"/>
                                        </p:tgtEl>
                                      </p:cBhvr>
                                    </p:animEffect>
                                  </p:childTnLst>
                                </p:cTn>
                              </p:par>
                              <p:par>
                                <p:cTn id="22" presetID="16" presetClass="entr" presetSubtype="21" fill="hold" nodeType="withEffect">
                                  <p:stCondLst>
                                    <p:cond delay="0"/>
                                  </p:stCondLst>
                                  <p:childTnLst>
                                    <p:set>
                                      <p:cBhvr>
                                        <p:cTn id="23" dur="1" fill="hold">
                                          <p:stCondLst>
                                            <p:cond delay="0"/>
                                          </p:stCondLst>
                                        </p:cTn>
                                        <p:tgtEl>
                                          <p:spTgt spid="12330"/>
                                        </p:tgtEl>
                                        <p:attrNameLst>
                                          <p:attrName>style.visibility</p:attrName>
                                        </p:attrNameLst>
                                      </p:cBhvr>
                                      <p:to>
                                        <p:strVal val="visible"/>
                                      </p:to>
                                    </p:set>
                                    <p:animEffect transition="in" filter="barn(inVertical)">
                                      <p:cBhvr>
                                        <p:cTn id="24" dur="500"/>
                                        <p:tgtEl>
                                          <p:spTgt spid="12330"/>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heel(1)">
                                      <p:cBhvr>
                                        <p:cTn id="29" dur="2000"/>
                                        <p:tgtEl>
                                          <p:spTgt spid="13"/>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heel(1)">
                                      <p:cBhvr>
                                        <p:cTn id="3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3"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660400" y="1254125"/>
            <a:ext cx="92154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．常见有机物的主要类别、官能团和典型代表物</a:t>
            </a:r>
          </a:p>
        </p:txBody>
      </p:sp>
      <p:graphicFrame>
        <p:nvGraphicFramePr>
          <p:cNvPr id="13" name="Group 75"/>
          <p:cNvGraphicFramePr>
            <a:graphicFrameLocks noGrp="1"/>
          </p:cNvGraphicFramePr>
          <p:nvPr/>
        </p:nvGraphicFramePr>
        <p:xfrm>
          <a:off x="914401" y="1916113"/>
          <a:ext cx="10363199" cy="4018681"/>
        </p:xfrm>
        <a:graphic>
          <a:graphicData uri="http://schemas.openxmlformats.org/drawingml/2006/table">
            <a:tbl>
              <a:tblPr/>
              <a:tblGrid>
                <a:gridCol w="764037">
                  <a:extLst>
                    <a:ext uri="{9D8B030D-6E8A-4147-A177-3AD203B41FA5}">
                      <a16:colId xmlns:a16="http://schemas.microsoft.com/office/drawing/2014/main" val="20000"/>
                    </a:ext>
                  </a:extLst>
                </a:gridCol>
                <a:gridCol w="1528076">
                  <a:extLst>
                    <a:ext uri="{9D8B030D-6E8A-4147-A177-3AD203B41FA5}">
                      <a16:colId xmlns:a16="http://schemas.microsoft.com/office/drawing/2014/main" val="20001"/>
                    </a:ext>
                  </a:extLst>
                </a:gridCol>
                <a:gridCol w="1955039">
                  <a:extLst>
                    <a:ext uri="{9D8B030D-6E8A-4147-A177-3AD203B41FA5}">
                      <a16:colId xmlns:a16="http://schemas.microsoft.com/office/drawing/2014/main" val="20002"/>
                    </a:ext>
                  </a:extLst>
                </a:gridCol>
                <a:gridCol w="2887613">
                  <a:extLst>
                    <a:ext uri="{9D8B030D-6E8A-4147-A177-3AD203B41FA5}">
                      <a16:colId xmlns:a16="http://schemas.microsoft.com/office/drawing/2014/main" val="20003"/>
                    </a:ext>
                  </a:extLst>
                </a:gridCol>
                <a:gridCol w="1953166">
                  <a:extLst>
                    <a:ext uri="{9D8B030D-6E8A-4147-A177-3AD203B41FA5}">
                      <a16:colId xmlns:a16="http://schemas.microsoft.com/office/drawing/2014/main" val="20004"/>
                    </a:ext>
                  </a:extLst>
                </a:gridCol>
                <a:gridCol w="1275268">
                  <a:extLst>
                    <a:ext uri="{9D8B030D-6E8A-4147-A177-3AD203B41FA5}">
                      <a16:colId xmlns:a16="http://schemas.microsoft.com/office/drawing/2014/main" val="20005"/>
                    </a:ext>
                  </a:extLst>
                </a:gridCol>
              </a:tblGrid>
              <a:tr h="237847">
                <a:tc rowSpan="2">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类别</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代表物</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hMerge="1">
                  <a:txBody>
                    <a:bodyPr/>
                    <a:lstStyle/>
                    <a:p>
                      <a:endParaRPr lang="zh-CN"/>
                    </a:p>
                  </a:txBody>
                  <a:tcPr/>
                </a:tc>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官能团</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rowSpan="2" hMerge="1">
                  <a:txBody>
                    <a:bodyPr/>
                    <a:lstStyle/>
                    <a:p>
                      <a:endParaRPr lang="zh-CN"/>
                    </a:p>
                  </a:txBody>
                  <a:tcPr/>
                </a:tc>
                <a:extLst>
                  <a:ext uri="{0D108BD9-81ED-4DB2-BD59-A6C34878D82A}">
                    <a16:rowId xmlns:a16="http://schemas.microsoft.com/office/drawing/2014/main" val="10000"/>
                  </a:ext>
                </a:extLst>
              </a:tr>
              <a:tr h="326614">
                <a:tc vMerge="1">
                  <a:txBody>
                    <a:bodyPr/>
                    <a:lstStyle/>
                    <a:p>
                      <a:endParaRPr lang="zh-CN"/>
                    </a:p>
                  </a:txBody>
                  <a:tcPr/>
                </a:tc>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名称</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结构简式</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gridSpan="2" vMerge="1">
                  <a:txBody>
                    <a:bodyPr/>
                    <a:lstStyle/>
                    <a:p>
                      <a:endParaRPr lang="zh-CN"/>
                    </a:p>
                  </a:txBody>
                  <a:tcPr/>
                </a:tc>
                <a:tc hMerge="1" vMerge="1">
                  <a:txBody>
                    <a:bodyPr/>
                    <a:lstStyle/>
                    <a:p>
                      <a:endParaRPr lang="zh-CN"/>
                    </a:p>
                  </a:txBody>
                  <a:tcPr/>
                </a:tc>
                <a:extLst>
                  <a:ext uri="{0D108BD9-81ED-4DB2-BD59-A6C34878D82A}">
                    <a16:rowId xmlns:a16="http://schemas.microsoft.com/office/drawing/2014/main" val="10001"/>
                  </a:ext>
                </a:extLst>
              </a:tr>
              <a:tr h="422868">
                <a:tc rowSpan="8">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烃</a:t>
                      </a: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a:t>
                      </a: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衍</a:t>
                      </a: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生</a:t>
                      </a: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物</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卤代烃</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一氯甲烷</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Cl</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—X</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卤原子</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3949">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醇</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乙醇</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000" b="0" i="0" u="none" strike="noStrike" cap="none" normalizeH="0" baseline="-2500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000" b="0" i="0" u="none" strike="noStrike" cap="none" normalizeH="0" baseline="-2500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羟基</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21786">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醛</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乙醛</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CHO</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—CHO</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醛基</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3949">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酸</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乙酸</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羧基</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3949">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酯</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乙酸乙酯</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COOC</a:t>
                      </a:r>
                      <a:r>
                        <a:rPr kumimoji="0" lang="en-US" altLang="zh-CN" sz="2000" b="0" i="0" u="none" strike="noStrike" cap="none" normalizeH="0" baseline="-2500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000" b="0" i="0" u="none" strike="noStrike" cap="none" normalizeH="0" baseline="-2500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—COOR</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酯基</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3949">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醚</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甲醚</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b="0" i="0" u="none" strike="noStrike" cap="none" normalizeH="0" baseline="-2500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OCH</a:t>
                      </a:r>
                      <a:r>
                        <a:rPr kumimoji="0" lang="en-US" altLang="zh-CN" sz="2000" b="0" i="0" u="none" strike="noStrike" cap="none" normalizeH="0" baseline="-2500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醚基</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22868">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酮</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丙酮</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羰基</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23949">
                <a:tc vMerge="1">
                  <a:txBody>
                    <a:bodyPr/>
                    <a:lstStyle/>
                    <a:p>
                      <a:endParaRPr lang="zh-CN"/>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酚</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苯酚</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2500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en-US" altLang="zh-CN" sz="2000" b="0" i="0" u="none" strike="noStrike" cap="none" normalizeH="0" baseline="0" dirty="0">
                        <a:ln>
                          <a:noFill/>
                        </a:ln>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000" b="0" i="0" u="none" strike="noStrike" cap="none" normalizeH="0" baseline="0" dirty="0">
                          <a:ln>
                            <a:noFill/>
                          </a:ln>
                          <a:solidFill>
                            <a:srgbClr val="0000CC"/>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酚羟基</a:t>
                      </a:r>
                    </a:p>
                  </a:txBody>
                  <a:tcPr marL="0" marR="0" marT="0" marB="0" anchor="ctr" anchorCtr="1" horzOverflow="overflow">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13382" name="Picture 1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96298" y="5573713"/>
            <a:ext cx="1116415" cy="37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83" name="Picture 1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03088" y="5095386"/>
            <a:ext cx="1302836" cy="407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84"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49249" y="4702970"/>
            <a:ext cx="1216025"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85" name="Picture 15"/>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719344" y="5119538"/>
            <a:ext cx="533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椭圆 1"/>
          <p:cNvSpPr/>
          <p:nvPr/>
        </p:nvSpPr>
        <p:spPr>
          <a:xfrm>
            <a:off x="8462188" y="2488556"/>
            <a:ext cx="1248550" cy="36455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4" name="椭圆 13"/>
          <p:cNvSpPr/>
          <p:nvPr/>
        </p:nvSpPr>
        <p:spPr>
          <a:xfrm>
            <a:off x="10005216" y="2395958"/>
            <a:ext cx="1285323" cy="3738141"/>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二、按官能团分类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nodeType="withEffect">
                                  <p:stCondLst>
                                    <p:cond delay="0"/>
                                  </p:stCondLst>
                                  <p:childTnLst>
                                    <p:set>
                                      <p:cBhvr>
                                        <p:cTn id="9" dur="1" fill="hold">
                                          <p:stCondLst>
                                            <p:cond delay="0"/>
                                          </p:stCondLst>
                                        </p:cTn>
                                        <p:tgtEl>
                                          <p:spTgt spid="13384"/>
                                        </p:tgtEl>
                                        <p:attrNameLst>
                                          <p:attrName>style.visibility</p:attrName>
                                        </p:attrNameLst>
                                      </p:cBhvr>
                                      <p:to>
                                        <p:strVal val="visible"/>
                                      </p:to>
                                    </p:set>
                                    <p:animEffect transition="in" filter="barn(inVertical)">
                                      <p:cBhvr>
                                        <p:cTn id="10" dur="500"/>
                                        <p:tgtEl>
                                          <p:spTgt spid="13384"/>
                                        </p:tgtEl>
                                      </p:cBhvr>
                                    </p:animEffect>
                                  </p:childTnLst>
                                </p:cTn>
                              </p:par>
                              <p:par>
                                <p:cTn id="11" presetID="16" presetClass="entr" presetSubtype="21" fill="hold" nodeType="withEffect">
                                  <p:stCondLst>
                                    <p:cond delay="0"/>
                                  </p:stCondLst>
                                  <p:childTnLst>
                                    <p:set>
                                      <p:cBhvr>
                                        <p:cTn id="12" dur="1" fill="hold">
                                          <p:stCondLst>
                                            <p:cond delay="0"/>
                                          </p:stCondLst>
                                        </p:cTn>
                                        <p:tgtEl>
                                          <p:spTgt spid="13385"/>
                                        </p:tgtEl>
                                        <p:attrNameLst>
                                          <p:attrName>style.visibility</p:attrName>
                                        </p:attrNameLst>
                                      </p:cBhvr>
                                      <p:to>
                                        <p:strVal val="visible"/>
                                      </p:to>
                                    </p:set>
                                    <p:animEffect transition="in" filter="barn(inVertical)">
                                      <p:cBhvr>
                                        <p:cTn id="13" dur="500"/>
                                        <p:tgtEl>
                                          <p:spTgt spid="13385"/>
                                        </p:tgtEl>
                                      </p:cBhvr>
                                    </p:animEffect>
                                  </p:childTnLst>
                                </p:cTn>
                              </p:par>
                              <p:par>
                                <p:cTn id="14" presetID="16" presetClass="entr" presetSubtype="21" fill="hold" nodeType="withEffect">
                                  <p:stCondLst>
                                    <p:cond delay="0"/>
                                  </p:stCondLst>
                                  <p:childTnLst>
                                    <p:set>
                                      <p:cBhvr>
                                        <p:cTn id="15" dur="1" fill="hold">
                                          <p:stCondLst>
                                            <p:cond delay="0"/>
                                          </p:stCondLst>
                                        </p:cTn>
                                        <p:tgtEl>
                                          <p:spTgt spid="13383"/>
                                        </p:tgtEl>
                                        <p:attrNameLst>
                                          <p:attrName>style.visibility</p:attrName>
                                        </p:attrNameLst>
                                      </p:cBhvr>
                                      <p:to>
                                        <p:strVal val="visible"/>
                                      </p:to>
                                    </p:set>
                                    <p:animEffect transition="in" filter="barn(inVertical)">
                                      <p:cBhvr>
                                        <p:cTn id="16" dur="500"/>
                                        <p:tgtEl>
                                          <p:spTgt spid="13383"/>
                                        </p:tgtEl>
                                      </p:cBhvr>
                                    </p:animEffect>
                                  </p:childTnLst>
                                </p:cTn>
                              </p:par>
                              <p:par>
                                <p:cTn id="17" presetID="16" presetClass="entr" presetSubtype="21" fill="hold" nodeType="withEffect">
                                  <p:stCondLst>
                                    <p:cond delay="0"/>
                                  </p:stCondLst>
                                  <p:childTnLst>
                                    <p:set>
                                      <p:cBhvr>
                                        <p:cTn id="18" dur="1" fill="hold">
                                          <p:stCondLst>
                                            <p:cond delay="0"/>
                                          </p:stCondLst>
                                        </p:cTn>
                                        <p:tgtEl>
                                          <p:spTgt spid="13382"/>
                                        </p:tgtEl>
                                        <p:attrNameLst>
                                          <p:attrName>style.visibility</p:attrName>
                                        </p:attrNameLst>
                                      </p:cBhvr>
                                      <p:to>
                                        <p:strVal val="visible"/>
                                      </p:to>
                                    </p:set>
                                    <p:animEffect transition="in" filter="barn(inVertical)">
                                      <p:cBhvr>
                                        <p:cTn id="19" dur="500"/>
                                        <p:tgtEl>
                                          <p:spTgt spid="13382"/>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heel(1)">
                                      <p:cBhvr>
                                        <p:cTn id="24" dur="20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2000"/>
                                        <p:tgtEl>
                                          <p:spTgt spid="14"/>
                                        </p:tgtEl>
                                      </p:cBhvr>
                                    </p:animEffect>
                                    <p:anim calcmode="lin" valueType="num">
                                      <p:cBhvr>
                                        <p:cTn id="30" dur="2000" fill="hold"/>
                                        <p:tgtEl>
                                          <p:spTgt spid="14"/>
                                        </p:tgtEl>
                                        <p:attrNameLst>
                                          <p:attrName>ppt_w</p:attrName>
                                        </p:attrNameLst>
                                      </p:cBhvr>
                                      <p:tavLst>
                                        <p:tav tm="0" fmla="#ppt_w*sin(2.5*pi*$)">
                                          <p:val>
                                            <p:fltVal val="0"/>
                                          </p:val>
                                        </p:tav>
                                        <p:tav tm="100000">
                                          <p:val>
                                            <p:fltVal val="1"/>
                                          </p:val>
                                        </p:tav>
                                      </p:tavLst>
                                    </p:anim>
                                    <p:anim calcmode="lin" valueType="num">
                                      <p:cBhvr>
                                        <p:cTn id="31" dur="2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660400" y="1130300"/>
            <a:ext cx="12860216" cy="4290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教材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P4-P5</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（注意事项）</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表</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1-1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有机物的主要类别、官能团和典型代表物</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烷基不是官能团；如</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含有碳碳双键的烃为烯烃；</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含有碳碳三键的烃为炔烃；</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苯环</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或苯基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不是官能团；苯基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或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6</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卤代烃不是烃，</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X</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F</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Cl</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Br</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I</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25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6.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羟基</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 name="组合 6"/>
          <p:cNvGrpSpPr/>
          <p:nvPr/>
        </p:nvGrpSpPr>
        <p:grpSpPr bwMode="auto">
          <a:xfrm>
            <a:off x="5455394" y="3147250"/>
            <a:ext cx="987425" cy="858837"/>
            <a:chOff x="4996356" y="2505600"/>
            <a:chExt cx="884490" cy="900000"/>
          </a:xfrm>
        </p:grpSpPr>
        <p:graphicFrame>
          <p:nvGraphicFramePr>
            <p:cNvPr id="3076" name="Object 2"/>
            <p:cNvGraphicFramePr>
              <a:graphicFrameLocks noChangeAspect="1"/>
            </p:cNvGraphicFramePr>
            <p:nvPr/>
          </p:nvGraphicFramePr>
          <p:xfrm>
            <a:off x="4996356" y="2505600"/>
            <a:ext cx="804845" cy="900000"/>
          </p:xfrm>
          <a:graphic>
            <a:graphicData uri="http://schemas.openxmlformats.org/presentationml/2006/ole">
              <mc:AlternateContent xmlns:mc="http://schemas.openxmlformats.org/markup-compatibility/2006">
                <mc:Choice xmlns:v="urn:schemas-microsoft-com:vml" Requires="v">
                  <p:oleObj r:id="rId3" imgW="572135" imgH="638810" progId="">
                    <p:embed/>
                  </p:oleObj>
                </mc:Choice>
                <mc:Fallback>
                  <p:oleObj r:id="rId3" imgW="572135" imgH="63881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6356" y="2505600"/>
                          <a:ext cx="804845" cy="900000"/>
                        </a:xfrm>
                        <a:prstGeom prst="rect">
                          <a:avLst/>
                        </a:prstGeom>
                        <a:noFill/>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90" name="Line 16"/>
            <p:cNvSpPr>
              <a:spLocks noChangeShapeType="1"/>
            </p:cNvSpPr>
            <p:nvPr/>
          </p:nvSpPr>
          <p:spPr bwMode="auto">
            <a:xfrm>
              <a:off x="5610846" y="2775600"/>
              <a:ext cx="270000" cy="0"/>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9" name="AutoShape 5"/>
          <p:cNvSpPr/>
          <p:nvPr/>
        </p:nvSpPr>
        <p:spPr bwMode="auto">
          <a:xfrm>
            <a:off x="1873789" y="4627559"/>
            <a:ext cx="120650" cy="1104397"/>
          </a:xfrm>
          <a:prstGeom prst="leftBrace">
            <a:avLst>
              <a:gd name="adj1" fmla="val 119889"/>
              <a:gd name="adj2" fmla="val 50000"/>
            </a:avLst>
          </a:pr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 name="矩形 9"/>
          <p:cNvSpPr>
            <a:spLocks noChangeArrowheads="1"/>
          </p:cNvSpPr>
          <p:nvPr/>
        </p:nvSpPr>
        <p:spPr bwMode="auto">
          <a:xfrm>
            <a:off x="1994439" y="4451346"/>
            <a:ext cx="7199312" cy="1389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2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醇</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羟基</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羟基不与苯环直接相连。</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20000"/>
              </a:lnSpc>
              <a:spcBef>
                <a:spcPts val="0"/>
              </a:spcBef>
              <a:spcAft>
                <a:spcPts val="0"/>
              </a:spcAft>
              <a:buClrTx/>
              <a:buSzTx/>
              <a:buFontTx/>
              <a:buNone/>
              <a:defRPr/>
            </a:pP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2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酚</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羟基</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羟基与苯环直接相连。</a:t>
            </a:r>
          </a:p>
        </p:txBody>
      </p:sp>
      <p:grpSp>
        <p:nvGrpSpPr>
          <p:cNvPr id="4" name="组合 8"/>
          <p:cNvGrpSpPr/>
          <p:nvPr/>
        </p:nvGrpSpPr>
        <p:grpSpPr bwMode="auto">
          <a:xfrm>
            <a:off x="6797676" y="4245943"/>
            <a:ext cx="2396075" cy="900112"/>
            <a:chOff x="4896000" y="3564000"/>
            <a:chExt cx="1797214" cy="900000"/>
          </a:xfrm>
        </p:grpSpPr>
        <p:grpSp>
          <p:nvGrpSpPr>
            <p:cNvPr id="3087" name="组合 10"/>
            <p:cNvGrpSpPr/>
            <p:nvPr/>
          </p:nvGrpSpPr>
          <p:grpSpPr bwMode="auto">
            <a:xfrm>
              <a:off x="4896000" y="3564000"/>
              <a:ext cx="984846" cy="900000"/>
              <a:chOff x="4896000" y="2505600"/>
              <a:chExt cx="984846" cy="900000"/>
            </a:xfrm>
          </p:grpSpPr>
          <p:graphicFrame>
            <p:nvGraphicFramePr>
              <p:cNvPr id="3075" name="Object 3"/>
              <p:cNvGraphicFramePr>
                <a:graphicFrameLocks noChangeAspect="1"/>
              </p:cNvGraphicFramePr>
              <p:nvPr/>
            </p:nvGraphicFramePr>
            <p:xfrm>
              <a:off x="4896000" y="2505600"/>
              <a:ext cx="804846" cy="900000"/>
            </p:xfrm>
            <a:graphic>
              <a:graphicData uri="http://schemas.openxmlformats.org/presentationml/2006/ole">
                <mc:AlternateContent xmlns:mc="http://schemas.openxmlformats.org/markup-compatibility/2006">
                  <mc:Choice xmlns:v="urn:schemas-microsoft-com:vml" Requires="v">
                    <p:oleObj r:id="rId5" imgW="572135" imgH="638810" progId="">
                      <p:embed/>
                    </p:oleObj>
                  </mc:Choice>
                  <mc:Fallback>
                    <p:oleObj r:id="rId5" imgW="572135" imgH="63881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6000" y="2505600"/>
                            <a:ext cx="804846" cy="900000"/>
                          </a:xfrm>
                          <a:prstGeom prst="rect">
                            <a:avLst/>
                          </a:prstGeom>
                          <a:noFill/>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9" name="Line 16"/>
              <p:cNvSpPr>
                <a:spLocks noChangeShapeType="1"/>
              </p:cNvSpPr>
              <p:nvPr/>
            </p:nvSpPr>
            <p:spPr bwMode="auto">
              <a:xfrm>
                <a:off x="5610846" y="2775600"/>
                <a:ext cx="270000" cy="0"/>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088" name="矩形 11"/>
            <p:cNvSpPr>
              <a:spLocks noChangeArrowheads="1"/>
            </p:cNvSpPr>
            <p:nvPr/>
          </p:nvSpPr>
          <p:spPr bwMode="auto">
            <a:xfrm>
              <a:off x="5788800" y="3603167"/>
              <a:ext cx="904414"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nvGrpSpPr>
          <p:cNvPr id="6" name="组合 14"/>
          <p:cNvGrpSpPr/>
          <p:nvPr/>
        </p:nvGrpSpPr>
        <p:grpSpPr bwMode="auto">
          <a:xfrm>
            <a:off x="6799723" y="5257278"/>
            <a:ext cx="1726038" cy="898525"/>
            <a:chOff x="3419872" y="3103922"/>
            <a:chExt cx="1295084" cy="900000"/>
          </a:xfrm>
        </p:grpSpPr>
        <p:graphicFrame>
          <p:nvGraphicFramePr>
            <p:cNvPr id="3074" name="Object 4"/>
            <p:cNvGraphicFramePr>
              <a:graphicFrameLocks noChangeAspect="1"/>
            </p:cNvGraphicFramePr>
            <p:nvPr/>
          </p:nvGraphicFramePr>
          <p:xfrm>
            <a:off x="3419872" y="3103922"/>
            <a:ext cx="804846" cy="900000"/>
          </p:xfrm>
          <a:graphic>
            <a:graphicData uri="http://schemas.openxmlformats.org/presentationml/2006/ole">
              <mc:AlternateContent xmlns:mc="http://schemas.openxmlformats.org/markup-compatibility/2006">
                <mc:Choice xmlns:v="urn:schemas-microsoft-com:vml" Requires="v">
                  <p:oleObj r:id="rId6" imgW="572135" imgH="638810" progId="">
                    <p:embed/>
                  </p:oleObj>
                </mc:Choice>
                <mc:Fallback>
                  <p:oleObj r:id="rId6" imgW="572135" imgH="63881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872" y="3103922"/>
                          <a:ext cx="804846" cy="900000"/>
                        </a:xfrm>
                        <a:prstGeom prst="rect">
                          <a:avLst/>
                        </a:prstGeom>
                        <a:noFill/>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5" name="Line 16"/>
            <p:cNvSpPr>
              <a:spLocks noChangeShapeType="1"/>
            </p:cNvSpPr>
            <p:nvPr/>
          </p:nvSpPr>
          <p:spPr bwMode="auto">
            <a:xfrm>
              <a:off x="4137228" y="3369600"/>
              <a:ext cx="180000" cy="0"/>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086" name="矩形 20"/>
            <p:cNvSpPr>
              <a:spLocks noChangeArrowheads="1"/>
            </p:cNvSpPr>
            <p:nvPr/>
          </p:nvSpPr>
          <p:spPr bwMode="auto">
            <a:xfrm>
              <a:off x="4230000" y="3138767"/>
              <a:ext cx="484956" cy="462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endParaRPr kumimoji="0" lang="zh-CN" altLang="en-US"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22" name="矩形 21"/>
          <p:cNvSpPr>
            <a:spLocks noChangeArrowheads="1"/>
          </p:cNvSpPr>
          <p:nvPr/>
        </p:nvSpPr>
        <p:spPr bwMode="auto">
          <a:xfrm>
            <a:off x="8448190" y="4795613"/>
            <a:ext cx="11320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苯甲醇</a:t>
            </a:r>
            <a:endParaRPr kumimoji="0" lang="zh-CN" altLang="en-US"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二、按官能团分类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9" fill="hold">
                            <p:stCondLst>
                              <p:cond delay="1000"/>
                            </p:stCondLst>
                            <p:childTnLst>
                              <p:par>
                                <p:cTn id="40" presetID="2" presetClass="entr" presetSubtype="8"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additive="base">
                                        <p:cTn id="42" dur="500" fill="hold"/>
                                        <p:tgtEl>
                                          <p:spTgt spid="19"/>
                                        </p:tgtEl>
                                        <p:attrNameLst>
                                          <p:attrName>ppt_x</p:attrName>
                                        </p:attrNameLst>
                                      </p:cBhvr>
                                      <p:tavLst>
                                        <p:tav tm="0">
                                          <p:val>
                                            <p:strVal val="0-#ppt_w/2"/>
                                          </p:val>
                                        </p:tav>
                                        <p:tav tm="100000">
                                          <p:val>
                                            <p:strVal val="#ppt_x"/>
                                          </p:val>
                                        </p:tav>
                                      </p:tavLst>
                                    </p:anim>
                                    <p:anim calcmode="lin" valueType="num">
                                      <p:cBhvr additive="base">
                                        <p:cTn id="43" dur="500" fill="hold"/>
                                        <p:tgtEl>
                                          <p:spTgt spid="19"/>
                                        </p:tgtEl>
                                        <p:attrNameLst>
                                          <p:attrName>ppt_y</p:attrName>
                                        </p:attrNameLst>
                                      </p:cBhvr>
                                      <p:tavLst>
                                        <p:tav tm="0">
                                          <p:val>
                                            <p:strVal val="#ppt_y"/>
                                          </p:val>
                                        </p:tav>
                                        <p:tav tm="100000">
                                          <p:val>
                                            <p:strVal val="#ppt_y"/>
                                          </p:val>
                                        </p:tav>
                                      </p:tavLst>
                                    </p:anim>
                                  </p:childTnLst>
                                </p:cTn>
                              </p:par>
                            </p:childTnLst>
                          </p:cTn>
                        </p:par>
                        <p:par>
                          <p:cTn id="44" fill="hold">
                            <p:stCondLst>
                              <p:cond delay="1500"/>
                            </p:stCondLst>
                            <p:childTnLst>
                              <p:par>
                                <p:cTn id="45" presetID="22" presetClass="entr" presetSubtype="8"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randombar(horizontal)">
                                      <p:cBhvr>
                                        <p:cTn id="52" dur="500"/>
                                        <p:tgtEl>
                                          <p:spTgt spid="4"/>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randombar(horizontal)">
                                      <p:cBhvr>
                                        <p:cTn id="55" dur="500"/>
                                        <p:tgtEl>
                                          <p:spTgt spid="22"/>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randombar(horizontal)">
                                      <p:cBhvr>
                                        <p:cTn id="6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0"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660400" y="1218437"/>
            <a:ext cx="11760200" cy="446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教材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P4-P5</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（注意事项）</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表</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1-1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有机物的主要类别、官能团和典型代表物</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7.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乙醚又叫二乙醚，全称为二乙基醚；</a:t>
            </a:r>
            <a:endPar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8.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醛基简写为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−CHO</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，不能写成</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−COH</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9.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羰基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R</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−CO−R</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为烃基，不能为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10.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羧基简写为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−COOH</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11.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酯基简写为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−COOR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或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−OCOR</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为烃基，不为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12.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含氨基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的为胺，如乙胺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13.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硝基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−NO</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，不能写成</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−O</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1" name="矩形 10"/>
          <p:cNvSpPr>
            <a:spLocks noChangeArrowheads="1"/>
          </p:cNvSpPr>
          <p:nvPr/>
        </p:nvSpPr>
        <p:spPr bwMode="auto">
          <a:xfrm>
            <a:off x="8392651" y="4077041"/>
            <a:ext cx="2731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HCOOR: </a:t>
            </a:r>
            <a:r>
              <a:rPr kumimoji="0" lang="zh-CN" altLang="en-US" sz="24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甲酸某酯</a:t>
            </a:r>
            <a:endParaRPr kumimoji="0" lang="zh-CN" altLang="en-US" sz="24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二、按官能团分类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1000" fill="hold"/>
                                        <p:tgtEl>
                                          <p:spTgt spid="11"/>
                                        </p:tgtEl>
                                        <p:attrNameLst>
                                          <p:attrName>ppt_w</p:attrName>
                                        </p:attrNameLst>
                                      </p:cBhvr>
                                      <p:tavLst>
                                        <p:tav tm="0">
                                          <p:val>
                                            <p:fltVal val="0"/>
                                          </p:val>
                                        </p:tav>
                                        <p:tav tm="100000">
                                          <p:val>
                                            <p:strVal val="#ppt_w"/>
                                          </p:val>
                                        </p:tav>
                                      </p:tavLst>
                                    </p:anim>
                                    <p:anim calcmode="lin" valueType="num">
                                      <p:cBhvr>
                                        <p:cTn id="31" dur="1000" fill="hold"/>
                                        <p:tgtEl>
                                          <p:spTgt spid="11"/>
                                        </p:tgtEl>
                                        <p:attrNameLst>
                                          <p:attrName>ppt_h</p:attrName>
                                        </p:attrNameLst>
                                      </p:cBhvr>
                                      <p:tavLst>
                                        <p:tav tm="0">
                                          <p:val>
                                            <p:fltVal val="0"/>
                                          </p:val>
                                        </p:tav>
                                        <p:tav tm="100000">
                                          <p:val>
                                            <p:strVal val="#ppt_h"/>
                                          </p:val>
                                        </p:tav>
                                      </p:tavLst>
                                    </p:anim>
                                    <p:anim calcmode="lin" valueType="num">
                                      <p:cBhvr>
                                        <p:cTn id="32" dur="1000" fill="hold"/>
                                        <p:tgtEl>
                                          <p:spTgt spid="11"/>
                                        </p:tgtEl>
                                        <p:attrNameLst>
                                          <p:attrName>style.rotation</p:attrName>
                                        </p:attrNameLst>
                                      </p:cBhvr>
                                      <p:tavLst>
                                        <p:tav tm="0">
                                          <p:val>
                                            <p:fltVal val="90"/>
                                          </p:val>
                                        </p:tav>
                                        <p:tav tm="100000">
                                          <p:val>
                                            <p:fltVal val="0"/>
                                          </p:val>
                                        </p:tav>
                                      </p:tavLst>
                                    </p:anim>
                                    <p:animEffect transition="in" filter="fade">
                                      <p:cBhvr>
                                        <p:cTn id="33" dur="1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749134" y="1028700"/>
            <a:ext cx="11760200" cy="863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2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教材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P5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学与问</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5" name="直接连接符 4"/>
          <p:cNvCxnSpPr>
            <a:cxnSpLocks noChangeShapeType="1"/>
          </p:cNvCxnSpPr>
          <p:nvPr/>
        </p:nvCxnSpPr>
        <p:spPr bwMode="auto">
          <a:xfrm flipH="1">
            <a:off x="6204030" y="2580765"/>
            <a:ext cx="12942" cy="2131019"/>
          </a:xfrm>
          <a:prstGeom prst="line">
            <a:avLst/>
          </a:prstGeom>
          <a:noFill/>
          <a:ln w="31750" algn="ctr">
            <a:solidFill>
              <a:srgbClr val="FF0000"/>
            </a:solidFill>
            <a:prstDash val="sysDot"/>
            <a:round/>
          </a:ln>
          <a:extLst>
            <a:ext uri="{909E8E84-426E-40DD-AFC4-6F175D3DCCD1}">
              <a14:hiddenFill xmlns:a14="http://schemas.microsoft.com/office/drawing/2010/main">
                <a:noFill/>
              </a14:hiddenFill>
            </a:ext>
          </a:extLst>
        </p:spPr>
      </p:cxnSp>
      <p:sp>
        <p:nvSpPr>
          <p:cNvPr id="33797" name="矩形 5"/>
          <p:cNvSpPr>
            <a:spLocks noChangeArrowheads="1"/>
          </p:cNvSpPr>
          <p:nvPr/>
        </p:nvSpPr>
        <p:spPr bwMode="auto">
          <a:xfrm>
            <a:off x="6456684" y="2444240"/>
            <a:ext cx="1287532" cy="2267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p>
          <a:p>
            <a:pPr marL="0" marR="0" lvl="0" indent="0" defTabSz="914400" eaLnBrk="0" fontAlgn="auto" latinLnBrk="0" hangingPunct="0">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−CHO</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−NO</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7" name="矩形 6"/>
          <p:cNvSpPr>
            <a:spLocks noChangeArrowheads="1"/>
          </p:cNvSpPr>
          <p:nvPr/>
        </p:nvSpPr>
        <p:spPr bwMode="auto">
          <a:xfrm>
            <a:off x="4688140" y="2444240"/>
            <a:ext cx="1287532" cy="2267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r" defTabSz="914400" eaLnBrk="0" fontAlgn="auto" latinLnBrk="0" hangingPunct="0">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HO−</a:t>
            </a:r>
          </a:p>
          <a:p>
            <a:pPr marL="0" marR="0" lvl="0" indent="0" algn="r" defTabSz="914400" eaLnBrk="0" fontAlgn="auto" latinLnBrk="0" hangingPunct="0">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HOOC−</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r" defTabSz="914400" eaLnBrk="0" fontAlgn="auto" latinLnBrk="0" hangingPunct="0">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OHC−</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r" defTabSz="914400" eaLnBrk="0" fontAlgn="auto" latinLnBrk="0" hangingPunct="0">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algn="r" defTabSz="914400" eaLnBrk="0" fontAlgn="auto" latinLnBrk="0" hangingPunct="0">
              <a:lnSpc>
                <a:spcPct val="12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r>
              <a:rPr kumimoji="0"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endParaRPr kumimoji="0" lang="zh-CN" altLang="en-US"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3799" name="矩形 3"/>
          <p:cNvSpPr>
            <a:spLocks noChangeArrowheads="1"/>
          </p:cNvSpPr>
          <p:nvPr/>
        </p:nvSpPr>
        <p:spPr bwMode="auto">
          <a:xfrm>
            <a:off x="4988911" y="1859465"/>
            <a:ext cx="24561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279B37"/>
                </a:solidFill>
                <a:effectLst/>
                <a:uLnTx/>
                <a:uFillTx/>
                <a:latin typeface="Arial" panose="020B0604020202020204" pitchFamily="34" charset="0"/>
                <a:ea typeface="思源黑体 CN Medium" panose="020B0600000000000000" pitchFamily="34" charset="-122"/>
                <a:sym typeface="Arial" panose="020B0604020202020204" pitchFamily="34" charset="0"/>
              </a:rPr>
              <a:t>写左边     写右边</a:t>
            </a: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right)">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right)">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right)">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right)">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right)">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randombar(horizontal)">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60400" y="1237304"/>
            <a:ext cx="9753263" cy="3527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2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美国</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化学文摘</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编辑部统计，已知的有机化合物的数目：</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35000"/>
              </a:lnSpc>
              <a:spcBef>
                <a:spcPts val="0"/>
              </a:spcBef>
              <a:spcAft>
                <a:spcPts val="0"/>
              </a:spcAft>
              <a:buClrTx/>
              <a:buSzTx/>
              <a:buFontTx/>
              <a:buChar char="•"/>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1880</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年约为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万种，</a:t>
            </a:r>
          </a:p>
          <a:p>
            <a:pPr marL="0" marR="0" lvl="0" indent="0" defTabSz="914400" eaLnBrk="1" fontAlgn="auto" latinLnBrk="0" hangingPunct="1">
              <a:lnSpc>
                <a:spcPct val="135000"/>
              </a:lnSpc>
              <a:spcBef>
                <a:spcPts val="0"/>
              </a:spcBef>
              <a:spcAft>
                <a:spcPts val="0"/>
              </a:spcAft>
              <a:buClrTx/>
              <a:buSzTx/>
              <a:buFontTx/>
              <a:buChar char="•"/>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1910</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年约</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1.5</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万种，</a:t>
            </a:r>
          </a:p>
          <a:p>
            <a:pPr marL="0" marR="0" lvl="0" indent="0" defTabSz="914400" eaLnBrk="1" fontAlgn="auto" latinLnBrk="0" hangingPunct="1">
              <a:lnSpc>
                <a:spcPct val="135000"/>
              </a:lnSpc>
              <a:spcBef>
                <a:spcPts val="0"/>
              </a:spcBef>
              <a:spcAft>
                <a:spcPts val="0"/>
              </a:spcAft>
              <a:buClrTx/>
              <a:buSzTx/>
              <a:buFontTx/>
              <a:buChar char="•"/>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1940</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年约为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50</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万种，</a:t>
            </a:r>
          </a:p>
          <a:p>
            <a:pPr marL="0" marR="0" lvl="0" indent="0" defTabSz="914400" eaLnBrk="1" fontAlgn="auto" latinLnBrk="0" hangingPunct="1">
              <a:lnSpc>
                <a:spcPct val="135000"/>
              </a:lnSpc>
              <a:spcBef>
                <a:spcPts val="0"/>
              </a:spcBef>
              <a:spcAft>
                <a:spcPts val="0"/>
              </a:spcAft>
              <a:buClrTx/>
              <a:buSzTx/>
              <a:buFontTx/>
              <a:buChar char="•"/>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1961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年约为</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175</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万种，</a:t>
            </a:r>
          </a:p>
          <a:p>
            <a:pPr marL="0" marR="0" lvl="0" indent="0" defTabSz="914400" eaLnBrk="1" fontAlgn="auto" latinLnBrk="0" hangingPunct="1">
              <a:lnSpc>
                <a:spcPct val="135000"/>
              </a:lnSpc>
              <a:spcBef>
                <a:spcPts val="0"/>
              </a:spcBef>
              <a:spcAft>
                <a:spcPts val="0"/>
              </a:spcAft>
              <a:buClrTx/>
              <a:buSzTx/>
              <a:buFontTx/>
              <a:buChar char="•"/>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1990</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年已超过</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1 000</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万种，</a:t>
            </a:r>
          </a:p>
          <a:p>
            <a:pPr marL="0" marR="0" lvl="0" indent="0" defTabSz="914400" eaLnBrk="1" fontAlgn="auto" latinLnBrk="0" hangingPunct="1">
              <a:lnSpc>
                <a:spcPct val="135000"/>
              </a:lnSpc>
              <a:spcBef>
                <a:spcPts val="0"/>
              </a:spcBef>
              <a:spcAft>
                <a:spcPts val="0"/>
              </a:spcAft>
              <a:buClrTx/>
              <a:buSzTx/>
              <a:buFontTx/>
              <a:buChar char="•"/>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2004</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年，达到</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3 500</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万种以上。</a:t>
            </a:r>
          </a:p>
        </p:txBody>
      </p:sp>
      <p:sp>
        <p:nvSpPr>
          <p:cNvPr id="2" name="矩形 1"/>
          <p:cNvSpPr/>
          <p:nvPr/>
        </p:nvSpPr>
        <p:spPr>
          <a:xfrm>
            <a:off x="572851" y="4691373"/>
            <a:ext cx="9008894" cy="480131"/>
          </a:xfrm>
          <a:prstGeom prst="rect">
            <a:avLst/>
          </a:prstGeom>
        </p:spPr>
        <p:txBody>
          <a:bodyPr wrap="square">
            <a:spAutoFit/>
          </a:bodyPr>
          <a:lstStyle/>
          <a:p>
            <a:pPr lvl="0" eaLnBrk="0" hangingPunct="0">
              <a:lnSpc>
                <a:spcPct val="105000"/>
              </a:lnSpc>
              <a:defRPr/>
            </a:pPr>
            <a:r>
              <a:rPr lang="zh-CN" altLang="en-US" b="1" kern="0" dirty="0">
                <a:solidFill>
                  <a:srgbClr val="CC00CC"/>
                </a:solidFill>
                <a:latin typeface="Arial" panose="020B0604020202020204" pitchFamily="34" charset="0"/>
                <a:ea typeface="思源黑体 CN Medium" panose="020B0600000000000000" pitchFamily="34" charset="-122"/>
                <a:sym typeface="Arial" panose="020B0604020202020204" pitchFamily="34" charset="0"/>
              </a:rPr>
              <a:t>要想对各有机物有条不紊地进行研究，就必须对有机化合物</a:t>
            </a:r>
            <a:r>
              <a:rPr lang="zh-CN" altLang="en-US" sz="2400" b="1"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分类</a:t>
            </a:r>
            <a:r>
              <a:rPr lang="zh-CN" altLang="en-US" b="1" kern="0" dirty="0">
                <a:solidFill>
                  <a:srgbClr val="CC00CC"/>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b="1" kern="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 </a:t>
            </a:r>
            <a:endParaRPr lang="zh-CN" altLang="en-US" b="1" kern="0" dirty="0">
              <a:solidFill>
                <a:srgbClr val="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新知导入</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
          <p:cNvGraphicFramePr>
            <a:graphicFrameLocks noGrp="1"/>
          </p:cNvGraphicFramePr>
          <p:nvPr/>
        </p:nvGraphicFramePr>
        <p:xfrm>
          <a:off x="997816" y="1398119"/>
          <a:ext cx="10196368" cy="4637978"/>
        </p:xfrm>
        <a:graphic>
          <a:graphicData uri="http://schemas.openxmlformats.org/drawingml/2006/table">
            <a:tbl>
              <a:tblPr/>
              <a:tblGrid>
                <a:gridCol w="1211863">
                  <a:extLst>
                    <a:ext uri="{9D8B030D-6E8A-4147-A177-3AD203B41FA5}">
                      <a16:colId xmlns:a16="http://schemas.microsoft.com/office/drawing/2014/main" val="20000"/>
                    </a:ext>
                  </a:extLst>
                </a:gridCol>
                <a:gridCol w="2716246">
                  <a:extLst>
                    <a:ext uri="{9D8B030D-6E8A-4147-A177-3AD203B41FA5}">
                      <a16:colId xmlns:a16="http://schemas.microsoft.com/office/drawing/2014/main" val="20001"/>
                    </a:ext>
                  </a:extLst>
                </a:gridCol>
                <a:gridCol w="2716246">
                  <a:extLst>
                    <a:ext uri="{9D8B030D-6E8A-4147-A177-3AD203B41FA5}">
                      <a16:colId xmlns:a16="http://schemas.microsoft.com/office/drawing/2014/main" val="20002"/>
                    </a:ext>
                  </a:extLst>
                </a:gridCol>
                <a:gridCol w="3552013">
                  <a:extLst>
                    <a:ext uri="{9D8B030D-6E8A-4147-A177-3AD203B41FA5}">
                      <a16:colId xmlns:a16="http://schemas.microsoft.com/office/drawing/2014/main" val="20003"/>
                    </a:ext>
                  </a:extLst>
                </a:gridCol>
              </a:tblGrid>
              <a:tr h="470066">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79607" marR="79607"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FF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官能团</a:t>
                      </a:r>
                    </a:p>
                  </a:txBody>
                  <a:tcPr marL="79607" marR="796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FF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基</a:t>
                      </a:r>
                    </a:p>
                  </a:txBody>
                  <a:tcPr marL="79607" marR="796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FF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根</a:t>
                      </a:r>
                    </a:p>
                  </a:txBody>
                  <a:tcPr marL="79607" marR="79607"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2806">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279B37"/>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概念</a:t>
                      </a:r>
                    </a:p>
                  </a:txBody>
                  <a:tcPr marL="79607" marR="79607"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8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决定化合物特殊性质的原子或原子团</a:t>
                      </a:r>
                    </a:p>
                  </a:txBody>
                  <a:tcPr marL="79607" marR="796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8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化合物分子中去掉某些原子或原子团后，剩下的原子团</a:t>
                      </a:r>
                    </a:p>
                  </a:txBody>
                  <a:tcPr marL="79607" marR="796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l" defTabSz="914400" rtl="0" eaLnBrk="1" fontAlgn="base" latinLnBrk="0" hangingPunct="1">
                        <a:lnSpc>
                          <a:spcPct val="108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指带电荷的原子或原子团，是电解质的组成部分，是电解质电离的产物</a:t>
                      </a:r>
                    </a:p>
                  </a:txBody>
                  <a:tcPr marL="79607" marR="79607"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1721">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279B37"/>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电性</a:t>
                      </a:r>
                    </a:p>
                  </a:txBody>
                  <a:tcPr marL="79607" marR="79607"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电中性</a:t>
                      </a:r>
                    </a:p>
                  </a:txBody>
                  <a:tcPr marL="79607" marR="796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电中性</a:t>
                      </a:r>
                    </a:p>
                  </a:txBody>
                  <a:tcPr marL="79607" marR="796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带电荷</a:t>
                      </a:r>
                    </a:p>
                  </a:txBody>
                  <a:tcPr marL="79607" marR="79607"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40131">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279B37"/>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稳定性</a:t>
                      </a:r>
                    </a:p>
                  </a:txBody>
                  <a:tcPr marL="79607" marR="79607"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不稳定；</a:t>
                      </a:r>
                      <a:endParaRPr kumimoji="0" lang="en-US" altLang="zh-CN"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不能独立存在</a:t>
                      </a:r>
                    </a:p>
                  </a:txBody>
                  <a:tcPr marL="79607" marR="796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不稳定；</a:t>
                      </a:r>
                      <a:endParaRPr kumimoji="0" lang="en-US" altLang="zh-CN"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不能独立存在</a:t>
                      </a:r>
                    </a:p>
                  </a:txBody>
                  <a:tcPr marL="79607" marR="796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000">
                          <a:solidFill>
                            <a:srgbClr val="003366"/>
                          </a:solidFill>
                          <a:latin typeface="微软雅黑" panose="020B0503020204020204" charset="-122"/>
                          <a:ea typeface="微软雅黑" panose="020B0503020204020204" charset="-122"/>
                        </a:defRPr>
                      </a:lvl1pPr>
                      <a:lvl2pPr>
                        <a:spcBef>
                          <a:spcPct val="20000"/>
                        </a:spcBef>
                        <a:defRPr>
                          <a:solidFill>
                            <a:srgbClr val="003366"/>
                          </a:solidFill>
                          <a:latin typeface="微软雅黑" panose="020B0503020204020204" charset="-122"/>
                          <a:ea typeface="微软雅黑" panose="020B0503020204020204" charset="-122"/>
                        </a:defRPr>
                      </a:lvl2pPr>
                      <a:lvl3pPr>
                        <a:spcBef>
                          <a:spcPct val="20000"/>
                        </a:spcBef>
                        <a:defRPr sz="1600">
                          <a:solidFill>
                            <a:srgbClr val="003366"/>
                          </a:solidFill>
                          <a:latin typeface="微软雅黑" panose="020B0503020204020204" charset="-122"/>
                          <a:ea typeface="微软雅黑" panose="020B0503020204020204" charset="-122"/>
                        </a:defRPr>
                      </a:lvl3pPr>
                      <a:lvl4pPr>
                        <a:spcBef>
                          <a:spcPct val="20000"/>
                        </a:spcBef>
                        <a:defRPr sz="1400">
                          <a:solidFill>
                            <a:srgbClr val="003366"/>
                          </a:solidFill>
                          <a:latin typeface="微软雅黑" panose="020B0503020204020204" charset="-122"/>
                          <a:ea typeface="微软雅黑" panose="020B0503020204020204" charset="-122"/>
                        </a:defRPr>
                      </a:lvl4pPr>
                      <a:lvl5pPr>
                        <a:spcBef>
                          <a:spcPct val="20000"/>
                        </a:spcBef>
                        <a:defRPr sz="1200">
                          <a:solidFill>
                            <a:srgbClr val="003366"/>
                          </a:solidFill>
                          <a:latin typeface="微软雅黑" panose="020B0503020204020204" charset="-122"/>
                          <a:ea typeface="微软雅黑" panose="020B0503020204020204" charset="-122"/>
                        </a:defRPr>
                      </a:lvl5pPr>
                      <a:lvl6pPr fontAlgn="base">
                        <a:spcBef>
                          <a:spcPct val="20000"/>
                        </a:spcBef>
                        <a:spcAft>
                          <a:spcPct val="0"/>
                        </a:spcAft>
                        <a:defRPr sz="1200">
                          <a:solidFill>
                            <a:srgbClr val="003366"/>
                          </a:solidFill>
                          <a:latin typeface="微软雅黑" panose="020B0503020204020204" charset="-122"/>
                          <a:ea typeface="微软雅黑" panose="020B0503020204020204" charset="-122"/>
                        </a:defRPr>
                      </a:lvl6pPr>
                      <a:lvl7pPr fontAlgn="base">
                        <a:spcBef>
                          <a:spcPct val="20000"/>
                        </a:spcBef>
                        <a:spcAft>
                          <a:spcPct val="0"/>
                        </a:spcAft>
                        <a:defRPr sz="1200">
                          <a:solidFill>
                            <a:srgbClr val="003366"/>
                          </a:solidFill>
                          <a:latin typeface="微软雅黑" panose="020B0503020204020204" charset="-122"/>
                          <a:ea typeface="微软雅黑" panose="020B0503020204020204" charset="-122"/>
                        </a:defRPr>
                      </a:lvl7pPr>
                      <a:lvl8pPr fontAlgn="base">
                        <a:spcBef>
                          <a:spcPct val="20000"/>
                        </a:spcBef>
                        <a:spcAft>
                          <a:spcPct val="0"/>
                        </a:spcAft>
                        <a:defRPr sz="1200">
                          <a:solidFill>
                            <a:srgbClr val="003366"/>
                          </a:solidFill>
                          <a:latin typeface="微软雅黑" panose="020B0503020204020204" charset="-122"/>
                          <a:ea typeface="微软雅黑" panose="020B0503020204020204" charset="-122"/>
                        </a:defRPr>
                      </a:lvl8pPr>
                      <a:lvl9pPr fontAlgn="base">
                        <a:spcBef>
                          <a:spcPct val="20000"/>
                        </a:spcBef>
                        <a:spcAft>
                          <a:spcPct val="0"/>
                        </a:spcAft>
                        <a:defRPr sz="1200">
                          <a:solidFill>
                            <a:srgbClr val="003366"/>
                          </a:solidFill>
                          <a:latin typeface="微软雅黑" panose="020B0503020204020204" charset="-122"/>
                          <a:ea typeface="微软雅黑" panose="020B0503020204020204"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稳定；</a:t>
                      </a:r>
                      <a:endParaRPr kumimoji="0" lang="en-US" altLang="zh-CN"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可以独立存在于溶液中或熔化状态下</a:t>
                      </a:r>
                    </a:p>
                  </a:txBody>
                  <a:tcPr marL="79607" marR="79607"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7516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279B37"/>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实例</a:t>
                      </a:r>
                    </a:p>
                  </a:txBody>
                  <a:tcPr marL="79607" marR="79607"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Cl</a:t>
                      </a: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endParaRPr kumimoji="0" lang="zh-CN" altLang="en-US"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79607" marR="796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NO</a:t>
                      </a:r>
                      <a:r>
                        <a:rPr kumimoji="0" lang="en-US" altLang="zh-CN" sz="1800" b="0" i="0" u="none" strike="noStrike" cap="none" normalizeH="0" baseline="-25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1800" b="0" i="0" u="none" strike="noStrike" cap="none" normalizeH="0" baseline="-25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p>
                    <a:p>
                      <a:pPr marL="0" marR="0" lvl="0" indent="0" algn="l"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1800" b="0" i="0" u="none" strike="noStrike" cap="none" normalizeH="0" baseline="-25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6</a:t>
                      </a:r>
                      <a:r>
                        <a:rPr kumimoji="0" lang="en-US" altLang="zh-CN"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1800" b="0" i="0" u="none" strike="noStrike" cap="none" normalizeH="0" baseline="-25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endParaRPr kumimoji="0" lang="zh-CN" altLang="en-US" sz="1800" b="0" i="0" u="none" strike="noStrike" cap="none" normalizeH="0" baseline="-25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79607" marR="7960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NO</a:t>
                      </a:r>
                      <a:r>
                        <a:rPr kumimoji="0" lang="en-US" altLang="zh-CN" sz="1800" b="0" i="0" u="none" strike="noStrike" cap="none" normalizeH="0" baseline="-25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1800" b="0" i="0" u="none" strike="noStrike" cap="none" normalizeH="0" baseline="30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NH</a:t>
                      </a:r>
                      <a:r>
                        <a:rPr kumimoji="0" lang="en-US" altLang="zh-CN" sz="1800" b="0" i="0" u="none" strike="noStrike" cap="none" normalizeH="0" baseline="-25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en-US" altLang="zh-CN" sz="1800" b="0" i="0" u="none" strike="noStrike" cap="none" normalizeH="0" baseline="30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8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OH</a:t>
                      </a:r>
                      <a:r>
                        <a:rPr kumimoji="0" lang="en-US" altLang="zh-CN" sz="1800" b="0" i="0" u="none" strike="noStrike" cap="none" normalizeH="0" baseline="30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1800" b="0" i="0" u="none" strike="noStrike" cap="none" normalizeH="0" baseline="3000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79607" marR="79607"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58091">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800" b="0" i="0" u="none" strike="noStrike" cap="none" normalizeH="0" baseline="0" dirty="0">
                          <a:ln>
                            <a:noFill/>
                          </a:ln>
                          <a:solidFill>
                            <a:srgbClr val="279B37"/>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联系</a:t>
                      </a:r>
                    </a:p>
                  </a:txBody>
                  <a:tcPr marL="79607" marR="79607"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8000"/>
                        </a:lnSpc>
                        <a:spcBef>
                          <a:spcPct val="0"/>
                        </a:spcBef>
                        <a:spcAft>
                          <a:spcPct val="0"/>
                        </a:spcAft>
                        <a:buClrTx/>
                        <a:buSzTx/>
                        <a:buFontTx/>
                        <a:buNone/>
                      </a:pPr>
                      <a:r>
                        <a:rPr lang="en-US" altLang="zh-CN" sz="1600" b="0" kern="1200" dirty="0">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1600" b="0" kern="1200" dirty="0">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官能团属于基，但基不一定是官能团；</a:t>
                      </a:r>
                      <a:endParaRPr lang="en-US" altLang="zh-CN" sz="1600" b="0" kern="1200" dirty="0">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l" defTabSz="914400" rtl="0" eaLnBrk="1" fontAlgn="base" latinLnBrk="0" hangingPunct="1">
                        <a:lnSpc>
                          <a:spcPct val="108000"/>
                        </a:lnSpc>
                        <a:spcBef>
                          <a:spcPct val="0"/>
                        </a:spcBef>
                        <a:spcAft>
                          <a:spcPct val="0"/>
                        </a:spcAft>
                        <a:buClrTx/>
                        <a:buSzTx/>
                        <a:buFontTx/>
                        <a:buNone/>
                      </a:pPr>
                      <a:r>
                        <a:rPr lang="en-US" altLang="zh-CN" sz="1600" b="0" kern="1200" dirty="0">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lang="zh-CN" altLang="zh-CN" sz="1600" b="0" kern="1200" dirty="0">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根和基可以相互转化</a:t>
                      </a:r>
                      <a:r>
                        <a:rPr lang="zh-CN" altLang="en-US" sz="1600" b="0" kern="1200" dirty="0">
                          <a:solidFill>
                            <a:schemeClr val="tx1"/>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16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79607" marR="79607"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p>
                  </a:txBody>
                  <a:tcPr marL="68580" marR="68580"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TextBox 2"/>
          <p:cNvSpPr txBox="1">
            <a:spLocks noChangeArrowheads="1"/>
          </p:cNvSpPr>
          <p:nvPr/>
        </p:nvSpPr>
        <p:spPr bwMode="auto">
          <a:xfrm>
            <a:off x="5901981" y="5697543"/>
            <a:ext cx="5384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16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基与基能够结合成分子，基与根不能结合。</a:t>
            </a:r>
            <a:endParaRPr kumimoji="0" lang="zh-CN" altLang="en-US" sz="16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官能团、基、根的比较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rrowheads="1"/>
          </p:cNvSpPr>
          <p:nvPr/>
        </p:nvSpPr>
        <p:spPr bwMode="auto">
          <a:xfrm>
            <a:off x="660400" y="1408093"/>
            <a:ext cx="10858500" cy="2870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2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学法探究</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200000"/>
              </a:lnSpc>
              <a:spcBef>
                <a:spcPts val="0"/>
              </a:spcBef>
              <a:spcAft>
                <a:spcPts val="0"/>
              </a:spcAft>
              <a:buClrTx/>
              <a:buSzTx/>
              <a:buFontTx/>
              <a:buNone/>
              <a:defRPr/>
            </a:pPr>
            <a:r>
              <a:rPr kumimoji="0" lang="en-US" altLang="zh-CN" sz="2000" i="0" u="none" strike="noStrike" kern="0" cap="none" spc="0" normalizeH="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 </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一种物质按不同的分类标准，可属不同的类别；</a:t>
            </a:r>
          </a:p>
          <a:p>
            <a:pPr marL="0" marR="0" lvl="0" indent="0" defTabSz="914400" eaLnBrk="0" fontAlgn="auto" latinLnBrk="0" hangingPunct="0">
              <a:lnSpc>
                <a:spcPct val="200000"/>
              </a:lnSpc>
              <a:spcBef>
                <a:spcPts val="500"/>
              </a:spcBef>
              <a:spcAft>
                <a:spcPts val="500"/>
              </a:spcAft>
              <a:buClrTx/>
              <a:buSzTx/>
              <a:buFontTx/>
              <a:buNone/>
              <a:defRPr/>
            </a:pP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2. </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一种物质具有多种官能团，在按官能团分类时，可以认为属于不同的类别；</a:t>
            </a:r>
          </a:p>
          <a:p>
            <a:pPr marL="0" marR="0" lvl="0" indent="0" defTabSz="914400" eaLnBrk="0" fontAlgn="auto" latinLnBrk="0" hangingPunct="0">
              <a:lnSpc>
                <a:spcPct val="200000"/>
              </a:lnSpc>
              <a:spcBef>
                <a:spcPts val="500"/>
              </a:spcBef>
              <a:spcAft>
                <a:spcPts val="500"/>
              </a:spcAft>
              <a:buClrTx/>
              <a:buSzTx/>
              <a:buFontTx/>
              <a:buNone/>
              <a:defRPr/>
            </a:pP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0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官能团具有各自的独立性</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，不同条件下表现的化学性质可分别从各官能团讨论。</a:t>
            </a:r>
            <a:endPar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拓展提高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randombar(horizontal)">
                                      <p:cBhvr>
                                        <p:cTn id="19"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Box 1"/>
          <p:cNvSpPr txBox="1">
            <a:spLocks noChangeArrowheads="1"/>
          </p:cNvSpPr>
          <p:nvPr/>
        </p:nvSpPr>
        <p:spPr bwMode="auto">
          <a:xfrm>
            <a:off x="660400" y="1130300"/>
            <a:ext cx="108585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572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化合物甲如右下图是一种取代有机氯农药</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DDT</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的新型杀虫剂，含有的官能团有（        ）</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4580" name="TextBox 2"/>
          <p:cNvSpPr txBox="1">
            <a:spLocks noChangeArrowheads="1"/>
          </p:cNvSpPr>
          <p:nvPr/>
        </p:nvSpPr>
        <p:spPr bwMode="auto">
          <a:xfrm>
            <a:off x="777391" y="2851388"/>
            <a:ext cx="6591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A.5</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种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B. 4</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种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 3</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种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D. 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种 </a:t>
            </a:r>
          </a:p>
        </p:txBody>
      </p:sp>
      <p:pic>
        <p:nvPicPr>
          <p:cNvPr id="24581" name="Picture 6"/>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68691" y="2699960"/>
            <a:ext cx="3606138" cy="257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6" name="TextBox 2"/>
          <p:cNvSpPr txBox="1">
            <a:spLocks noChangeArrowheads="1"/>
          </p:cNvSpPr>
          <p:nvPr/>
        </p:nvSpPr>
        <p:spPr bwMode="auto">
          <a:xfrm>
            <a:off x="1223824" y="2106203"/>
            <a:ext cx="539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24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典型例题</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circle(in)">
                                      <p:cBhvr>
                                        <p:cTn id="7" dur="2000"/>
                                        <p:tgtEl>
                                          <p:spTgt spid="24579"/>
                                        </p:tgtEl>
                                      </p:cBhvr>
                                    </p:animEffect>
                                  </p:childTnLst>
                                </p:cTn>
                              </p:par>
                              <p:par>
                                <p:cTn id="8" presetID="6" presetClass="entr" presetSubtype="16" fill="hold" nodeType="withEffect">
                                  <p:stCondLst>
                                    <p:cond delay="0"/>
                                  </p:stCondLst>
                                  <p:childTnLst>
                                    <p:set>
                                      <p:cBhvr>
                                        <p:cTn id="9" dur="1" fill="hold">
                                          <p:stCondLst>
                                            <p:cond delay="0"/>
                                          </p:stCondLst>
                                        </p:cTn>
                                        <p:tgtEl>
                                          <p:spTgt spid="24581"/>
                                        </p:tgtEl>
                                        <p:attrNameLst>
                                          <p:attrName>style.visibility</p:attrName>
                                        </p:attrNameLst>
                                      </p:cBhvr>
                                      <p:to>
                                        <p:strVal val="visible"/>
                                      </p:to>
                                    </p:set>
                                    <p:animEffect transition="in" filter="circle(in)">
                                      <p:cBhvr>
                                        <p:cTn id="10" dur="2000"/>
                                        <p:tgtEl>
                                          <p:spTgt spid="24581"/>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4580"/>
                                        </p:tgtEl>
                                        <p:attrNameLst>
                                          <p:attrName>style.visibility</p:attrName>
                                        </p:attrNameLst>
                                      </p:cBhvr>
                                      <p:to>
                                        <p:strVal val="visible"/>
                                      </p:to>
                                    </p:set>
                                    <p:anim calcmode="lin" valueType="num">
                                      <p:cBhvr additive="base">
                                        <p:cTn id="15" dur="500" fill="hold"/>
                                        <p:tgtEl>
                                          <p:spTgt spid="24580"/>
                                        </p:tgtEl>
                                        <p:attrNameLst>
                                          <p:attrName>ppt_x</p:attrName>
                                        </p:attrNameLst>
                                      </p:cBhvr>
                                      <p:tavLst>
                                        <p:tav tm="0">
                                          <p:val>
                                            <p:strVal val="#ppt_x"/>
                                          </p:val>
                                        </p:tav>
                                        <p:tav tm="100000">
                                          <p:val>
                                            <p:strVal val="#ppt_x"/>
                                          </p:val>
                                        </p:tav>
                                      </p:tavLst>
                                    </p:anim>
                                    <p:anim calcmode="lin" valueType="num">
                                      <p:cBhvr additive="base">
                                        <p:cTn id="16"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24586"/>
                                        </p:tgtEl>
                                        <p:attrNameLst>
                                          <p:attrName>style.visibility</p:attrName>
                                        </p:attrNameLst>
                                      </p:cBhvr>
                                      <p:to>
                                        <p:strVal val="visible"/>
                                      </p:to>
                                    </p:set>
                                    <p:animEffect transition="in" filter="wipe(down)">
                                      <p:cBhvr>
                                        <p:cTn id="21" dur="580">
                                          <p:stCondLst>
                                            <p:cond delay="0"/>
                                          </p:stCondLst>
                                        </p:cTn>
                                        <p:tgtEl>
                                          <p:spTgt spid="24586"/>
                                        </p:tgtEl>
                                      </p:cBhvr>
                                    </p:animEffect>
                                    <p:anim calcmode="lin" valueType="num">
                                      <p:cBhvr>
                                        <p:cTn id="22" dur="1822" tmFilter="0,0; 0.14,0.36; 0.43,0.73; 0.71,0.91; 1.0,1.0">
                                          <p:stCondLst>
                                            <p:cond delay="0"/>
                                          </p:stCondLst>
                                        </p:cTn>
                                        <p:tgtEl>
                                          <p:spTgt spid="24586"/>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4586"/>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4586"/>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4586"/>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4586"/>
                                        </p:tgtEl>
                                        <p:attrNameLst>
                                          <p:attrName>ppt_y</p:attrName>
                                        </p:attrNameLst>
                                      </p:cBhvr>
                                      <p:tavLst>
                                        <p:tav tm="0" fmla="#ppt_y-sin(pi*$)/81">
                                          <p:val>
                                            <p:fltVal val="0"/>
                                          </p:val>
                                        </p:tav>
                                        <p:tav tm="100000">
                                          <p:val>
                                            <p:fltVal val="1"/>
                                          </p:val>
                                        </p:tav>
                                      </p:tavLst>
                                    </p:anim>
                                    <p:animScale>
                                      <p:cBhvr>
                                        <p:cTn id="27" dur="26">
                                          <p:stCondLst>
                                            <p:cond delay="650"/>
                                          </p:stCondLst>
                                        </p:cTn>
                                        <p:tgtEl>
                                          <p:spTgt spid="24586"/>
                                        </p:tgtEl>
                                      </p:cBhvr>
                                      <p:to x="100000" y="60000"/>
                                    </p:animScale>
                                    <p:animScale>
                                      <p:cBhvr>
                                        <p:cTn id="28" dur="166" decel="50000">
                                          <p:stCondLst>
                                            <p:cond delay="676"/>
                                          </p:stCondLst>
                                        </p:cTn>
                                        <p:tgtEl>
                                          <p:spTgt spid="24586"/>
                                        </p:tgtEl>
                                      </p:cBhvr>
                                      <p:to x="100000" y="100000"/>
                                    </p:animScale>
                                    <p:animScale>
                                      <p:cBhvr>
                                        <p:cTn id="29" dur="26">
                                          <p:stCondLst>
                                            <p:cond delay="1312"/>
                                          </p:stCondLst>
                                        </p:cTn>
                                        <p:tgtEl>
                                          <p:spTgt spid="24586"/>
                                        </p:tgtEl>
                                      </p:cBhvr>
                                      <p:to x="100000" y="80000"/>
                                    </p:animScale>
                                    <p:animScale>
                                      <p:cBhvr>
                                        <p:cTn id="30" dur="166" decel="50000">
                                          <p:stCondLst>
                                            <p:cond delay="1338"/>
                                          </p:stCondLst>
                                        </p:cTn>
                                        <p:tgtEl>
                                          <p:spTgt spid="24586"/>
                                        </p:tgtEl>
                                      </p:cBhvr>
                                      <p:to x="100000" y="100000"/>
                                    </p:animScale>
                                    <p:animScale>
                                      <p:cBhvr>
                                        <p:cTn id="31" dur="26">
                                          <p:stCondLst>
                                            <p:cond delay="1642"/>
                                          </p:stCondLst>
                                        </p:cTn>
                                        <p:tgtEl>
                                          <p:spTgt spid="24586"/>
                                        </p:tgtEl>
                                      </p:cBhvr>
                                      <p:to x="100000" y="90000"/>
                                    </p:animScale>
                                    <p:animScale>
                                      <p:cBhvr>
                                        <p:cTn id="32" dur="166" decel="50000">
                                          <p:stCondLst>
                                            <p:cond delay="1668"/>
                                          </p:stCondLst>
                                        </p:cTn>
                                        <p:tgtEl>
                                          <p:spTgt spid="24586"/>
                                        </p:tgtEl>
                                      </p:cBhvr>
                                      <p:to x="100000" y="100000"/>
                                    </p:animScale>
                                    <p:animScale>
                                      <p:cBhvr>
                                        <p:cTn id="33" dur="26">
                                          <p:stCondLst>
                                            <p:cond delay="1808"/>
                                          </p:stCondLst>
                                        </p:cTn>
                                        <p:tgtEl>
                                          <p:spTgt spid="24586"/>
                                        </p:tgtEl>
                                      </p:cBhvr>
                                      <p:to x="100000" y="95000"/>
                                    </p:animScale>
                                    <p:animScale>
                                      <p:cBhvr>
                                        <p:cTn id="34" dur="166" decel="50000">
                                          <p:stCondLst>
                                            <p:cond delay="1834"/>
                                          </p:stCondLst>
                                        </p:cTn>
                                        <p:tgtEl>
                                          <p:spTgt spid="2458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p:bldP spid="2458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
          <p:cNvGrpSpPr/>
          <p:nvPr/>
        </p:nvGrpSpPr>
        <p:grpSpPr bwMode="auto">
          <a:xfrm>
            <a:off x="660400" y="1064210"/>
            <a:ext cx="10555468" cy="5262979"/>
            <a:chOff x="546958" y="-562689"/>
            <a:chExt cx="7561263" cy="6711195"/>
          </a:xfrm>
        </p:grpSpPr>
        <p:sp>
          <p:nvSpPr>
            <p:cNvPr id="37894" name="TextBox 1"/>
            <p:cNvSpPr txBox="1">
              <a:spLocks noChangeArrowheads="1"/>
            </p:cNvSpPr>
            <p:nvPr/>
          </p:nvSpPr>
          <p:spPr bwMode="auto">
            <a:xfrm>
              <a:off x="546958" y="-562689"/>
              <a:ext cx="7561263" cy="6711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具有解热镇痛及抗生素作用的药物</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芬必得</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主要成分的结构简式为</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如下图 ，它属于</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p>
              <a:pPr marL="0" marR="0" lvl="0" indent="0" defTabSz="914400" eaLnBrk="1" fontAlgn="auto" latinLnBrk="0" hangingPunct="1">
                <a:lnSpc>
                  <a:spcPct val="200000"/>
                </a:lnSpc>
                <a:spcBef>
                  <a:spcPts val="0"/>
                </a:spcBef>
                <a:spcAft>
                  <a:spcPts val="0"/>
                </a:spcAft>
                <a:buClrTx/>
                <a:buSzTx/>
                <a:buFontTx/>
                <a:buNone/>
                <a:defRPr/>
              </a:pP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200000"/>
                </a:lnSpc>
                <a:spcBef>
                  <a:spcPts val="0"/>
                </a:spcBef>
                <a:spcAft>
                  <a:spcPts val="0"/>
                </a:spcAft>
                <a:buClrTx/>
                <a:buSzTx/>
                <a:buFontTx/>
                <a:buNone/>
                <a:defRPr/>
              </a:pP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200000"/>
                </a:lnSpc>
                <a:spcBef>
                  <a:spcPts val="0"/>
                </a:spcBef>
                <a:spcAft>
                  <a:spcPts val="0"/>
                </a:spcAft>
                <a:buClrTx/>
                <a:buSzTx/>
                <a:buFontTx/>
                <a:buNone/>
                <a:defRPr/>
              </a:pPr>
              <a:endPar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①</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芳香化合物</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②</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脂肪化合物　</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③</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有机羧酸　</a:t>
              </a:r>
              <a:endPar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④</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有机高分子化合物　</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⑤</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芳香烃</a:t>
              </a:r>
            </a:p>
          </p:txBody>
        </p:sp>
        <p:pic>
          <p:nvPicPr>
            <p:cNvPr id="3789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1746" y="1300812"/>
              <a:ext cx="6044420" cy="1359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29" name="TextBox 2"/>
          <p:cNvSpPr txBox="1">
            <a:spLocks noChangeArrowheads="1"/>
          </p:cNvSpPr>
          <p:nvPr/>
        </p:nvSpPr>
        <p:spPr bwMode="auto">
          <a:xfrm>
            <a:off x="718839" y="4039685"/>
            <a:ext cx="8686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r>
              <a:rPr kumimoji="0" lang="zh-CN"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③⑤</a:t>
            </a:r>
            <a:r>
              <a:rPr kumimoji="0" lang="zh-CN"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r>
              <a:rPr kumimoji="0" lang="zh-CN"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②③</a:t>
            </a:r>
            <a:r>
              <a:rPr kumimoji="0" lang="zh-CN"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①③</a:t>
            </a:r>
            <a:r>
              <a:rPr kumimoji="0" lang="zh-CN"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a:t>
            </a:r>
            <a:r>
              <a:rPr kumimoji="0" lang="zh-CN"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b="1"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①④</a:t>
            </a:r>
            <a:endParaRPr kumimoji="0" lang="zh-CN" altLang="zh-CN" sz="20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8" name="TextBox 2"/>
          <p:cNvSpPr txBox="1">
            <a:spLocks noChangeArrowheads="1"/>
          </p:cNvSpPr>
          <p:nvPr/>
        </p:nvSpPr>
        <p:spPr bwMode="auto">
          <a:xfrm>
            <a:off x="1532526" y="2089984"/>
            <a:ext cx="404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endParaRPr kumimoji="0" lang="zh-CN" altLang="en-US" sz="2400" b="1"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典型例题</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6629"/>
                                        </p:tgtEl>
                                        <p:attrNameLst>
                                          <p:attrName>style.visibility</p:attrName>
                                        </p:attrNameLst>
                                      </p:cBhvr>
                                      <p:to>
                                        <p:strVal val="visible"/>
                                      </p:to>
                                    </p:set>
                                    <p:anim calcmode="lin" valueType="num">
                                      <p:cBhvr additive="base">
                                        <p:cTn id="12" dur="500" fill="hold"/>
                                        <p:tgtEl>
                                          <p:spTgt spid="26629"/>
                                        </p:tgtEl>
                                        <p:attrNameLst>
                                          <p:attrName>ppt_x</p:attrName>
                                        </p:attrNameLst>
                                      </p:cBhvr>
                                      <p:tavLst>
                                        <p:tav tm="0">
                                          <p:val>
                                            <p:strVal val="#ppt_x"/>
                                          </p:val>
                                        </p:tav>
                                        <p:tav tm="100000">
                                          <p:val>
                                            <p:strVal val="#ppt_x"/>
                                          </p:val>
                                        </p:tav>
                                      </p:tavLst>
                                    </p:anim>
                                    <p:anim calcmode="lin" valueType="num">
                                      <p:cBhvr additive="base">
                                        <p:cTn id="13" dur="500" fill="hold"/>
                                        <p:tgtEl>
                                          <p:spTgt spid="2662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580">
                                          <p:stCondLst>
                                            <p:cond delay="0"/>
                                          </p:stCondLst>
                                        </p:cTn>
                                        <p:tgtEl>
                                          <p:spTgt spid="8"/>
                                        </p:tgtEl>
                                      </p:cBhvr>
                                    </p:animEffect>
                                    <p:anim calcmode="lin" valueType="num">
                                      <p:cBhvr>
                                        <p:cTn id="1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4" dur="26">
                                          <p:stCondLst>
                                            <p:cond delay="650"/>
                                          </p:stCondLst>
                                        </p:cTn>
                                        <p:tgtEl>
                                          <p:spTgt spid="8"/>
                                        </p:tgtEl>
                                      </p:cBhvr>
                                      <p:to x="100000" y="60000"/>
                                    </p:animScale>
                                    <p:animScale>
                                      <p:cBhvr>
                                        <p:cTn id="25" dur="166" decel="50000">
                                          <p:stCondLst>
                                            <p:cond delay="676"/>
                                          </p:stCondLst>
                                        </p:cTn>
                                        <p:tgtEl>
                                          <p:spTgt spid="8"/>
                                        </p:tgtEl>
                                      </p:cBhvr>
                                      <p:to x="100000" y="100000"/>
                                    </p:animScale>
                                    <p:animScale>
                                      <p:cBhvr>
                                        <p:cTn id="26" dur="26">
                                          <p:stCondLst>
                                            <p:cond delay="1312"/>
                                          </p:stCondLst>
                                        </p:cTn>
                                        <p:tgtEl>
                                          <p:spTgt spid="8"/>
                                        </p:tgtEl>
                                      </p:cBhvr>
                                      <p:to x="100000" y="80000"/>
                                    </p:animScale>
                                    <p:animScale>
                                      <p:cBhvr>
                                        <p:cTn id="27" dur="166" decel="50000">
                                          <p:stCondLst>
                                            <p:cond delay="1338"/>
                                          </p:stCondLst>
                                        </p:cTn>
                                        <p:tgtEl>
                                          <p:spTgt spid="8"/>
                                        </p:tgtEl>
                                      </p:cBhvr>
                                      <p:to x="100000" y="100000"/>
                                    </p:animScale>
                                    <p:animScale>
                                      <p:cBhvr>
                                        <p:cTn id="28" dur="26">
                                          <p:stCondLst>
                                            <p:cond delay="1642"/>
                                          </p:stCondLst>
                                        </p:cTn>
                                        <p:tgtEl>
                                          <p:spTgt spid="8"/>
                                        </p:tgtEl>
                                      </p:cBhvr>
                                      <p:to x="100000" y="90000"/>
                                    </p:animScale>
                                    <p:animScale>
                                      <p:cBhvr>
                                        <p:cTn id="29" dur="166" decel="50000">
                                          <p:stCondLst>
                                            <p:cond delay="1668"/>
                                          </p:stCondLst>
                                        </p:cTn>
                                        <p:tgtEl>
                                          <p:spTgt spid="8"/>
                                        </p:tgtEl>
                                      </p:cBhvr>
                                      <p:to x="100000" y="100000"/>
                                    </p:animScale>
                                    <p:animScale>
                                      <p:cBhvr>
                                        <p:cTn id="30" dur="26">
                                          <p:stCondLst>
                                            <p:cond delay="1808"/>
                                          </p:stCondLst>
                                        </p:cTn>
                                        <p:tgtEl>
                                          <p:spTgt spid="8"/>
                                        </p:tgtEl>
                                      </p:cBhvr>
                                      <p:to x="100000" y="95000"/>
                                    </p:animScale>
                                    <p:animScale>
                                      <p:cBhvr>
                                        <p:cTn id="31"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Box 1"/>
          <p:cNvSpPr txBox="1">
            <a:spLocks noChangeArrowheads="1"/>
          </p:cNvSpPr>
          <p:nvPr/>
        </p:nvSpPr>
        <p:spPr bwMode="auto">
          <a:xfrm>
            <a:off x="566195" y="1303308"/>
            <a:ext cx="5721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．有机物</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常见的</a:t>
            </a:r>
            <a:r>
              <a:rPr kumimoji="0" lang="zh-CN"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种分类方法</a:t>
            </a:r>
          </a:p>
        </p:txBody>
      </p:sp>
      <p:sp>
        <p:nvSpPr>
          <p:cNvPr id="25604" name="TextBox 2"/>
          <p:cNvSpPr txBox="1">
            <a:spLocks noChangeArrowheads="1"/>
          </p:cNvSpPr>
          <p:nvPr/>
        </p:nvSpPr>
        <p:spPr bwMode="auto">
          <a:xfrm>
            <a:off x="590950" y="1574485"/>
            <a:ext cx="108045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据元素组成分：烃和烃的衍生物；</a:t>
            </a:r>
            <a:endPar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据碳架结构分：链状和环状；</a:t>
            </a:r>
            <a:endPar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zh-CN"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据官能团分：烷、烯、炔、芳香烃、醇、酚、醚、羧酸、醛、酮、酯等。</a:t>
            </a:r>
          </a:p>
        </p:txBody>
      </p:sp>
      <p:sp>
        <p:nvSpPr>
          <p:cNvPr id="25605" name="TextBox 4"/>
          <p:cNvSpPr txBox="1">
            <a:spLocks noChangeArrowheads="1"/>
          </p:cNvSpPr>
          <p:nvPr/>
        </p:nvSpPr>
        <p:spPr bwMode="auto">
          <a:xfrm>
            <a:off x="590950" y="3553821"/>
            <a:ext cx="5759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．常见</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常考</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8</a:t>
            </a:r>
            <a:r>
              <a:rPr kumimoji="0" lang="zh-CN"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种重要官能团</a:t>
            </a:r>
          </a:p>
        </p:txBody>
      </p:sp>
      <p:sp>
        <p:nvSpPr>
          <p:cNvPr id="25606" name="TextBox 5"/>
          <p:cNvSpPr txBox="1">
            <a:spLocks noChangeArrowheads="1"/>
          </p:cNvSpPr>
          <p:nvPr/>
        </p:nvSpPr>
        <p:spPr bwMode="auto">
          <a:xfrm>
            <a:off x="660400" y="4055830"/>
            <a:ext cx="9461500" cy="114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C=C</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—C≡C—</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—X</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—CHO</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—COOR</a:t>
            </a:r>
            <a:r>
              <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—CONH</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（肽键）</a:t>
            </a:r>
            <a:endParaRPr kumimoji="0" lang="zh-CN"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课堂总结</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ppt_x"/>
                                          </p:val>
                                        </p:tav>
                                        <p:tav tm="100000">
                                          <p:val>
                                            <p:strVal val="#ppt_x"/>
                                          </p:val>
                                        </p:tav>
                                      </p:tavLst>
                                    </p:anim>
                                    <p:anim calcmode="lin" valueType="num">
                                      <p:cBhvr additive="base">
                                        <p:cTn id="8" dur="500" fill="hold"/>
                                        <p:tgtEl>
                                          <p:spTgt spid="2560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5604"/>
                                        </p:tgtEl>
                                        <p:attrNameLst>
                                          <p:attrName>style.visibility</p:attrName>
                                        </p:attrNameLst>
                                      </p:cBhvr>
                                      <p:to>
                                        <p:strVal val="visible"/>
                                      </p:to>
                                    </p:set>
                                    <p:anim calcmode="lin" valueType="num">
                                      <p:cBhvr>
                                        <p:cTn id="13" dur="500" fill="hold"/>
                                        <p:tgtEl>
                                          <p:spTgt spid="25604"/>
                                        </p:tgtEl>
                                        <p:attrNameLst>
                                          <p:attrName>ppt_w</p:attrName>
                                        </p:attrNameLst>
                                      </p:cBhvr>
                                      <p:tavLst>
                                        <p:tav tm="0">
                                          <p:val>
                                            <p:fltVal val="0"/>
                                          </p:val>
                                        </p:tav>
                                        <p:tav tm="100000">
                                          <p:val>
                                            <p:strVal val="#ppt_w"/>
                                          </p:val>
                                        </p:tav>
                                      </p:tavLst>
                                    </p:anim>
                                    <p:anim calcmode="lin" valueType="num">
                                      <p:cBhvr>
                                        <p:cTn id="14" dur="500" fill="hold"/>
                                        <p:tgtEl>
                                          <p:spTgt spid="25604"/>
                                        </p:tgtEl>
                                        <p:attrNameLst>
                                          <p:attrName>ppt_h</p:attrName>
                                        </p:attrNameLst>
                                      </p:cBhvr>
                                      <p:tavLst>
                                        <p:tav tm="0">
                                          <p:val>
                                            <p:fltVal val="0"/>
                                          </p:val>
                                        </p:tav>
                                        <p:tav tm="100000">
                                          <p:val>
                                            <p:strVal val="#ppt_h"/>
                                          </p:val>
                                        </p:tav>
                                      </p:tavLst>
                                    </p:anim>
                                    <p:animEffect transition="in" filter="fade">
                                      <p:cBhvr>
                                        <p:cTn id="15" dur="500"/>
                                        <p:tgtEl>
                                          <p:spTgt spid="2560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5605"/>
                                        </p:tgtEl>
                                        <p:attrNameLst>
                                          <p:attrName>style.visibility</p:attrName>
                                        </p:attrNameLst>
                                      </p:cBhvr>
                                      <p:to>
                                        <p:strVal val="visible"/>
                                      </p:to>
                                    </p:set>
                                    <p:anim calcmode="lin" valueType="num">
                                      <p:cBhvr additive="base">
                                        <p:cTn id="20" dur="500" fill="hold"/>
                                        <p:tgtEl>
                                          <p:spTgt spid="25605"/>
                                        </p:tgtEl>
                                        <p:attrNameLst>
                                          <p:attrName>ppt_x</p:attrName>
                                        </p:attrNameLst>
                                      </p:cBhvr>
                                      <p:tavLst>
                                        <p:tav tm="0">
                                          <p:val>
                                            <p:strVal val="#ppt_x"/>
                                          </p:val>
                                        </p:tav>
                                        <p:tav tm="100000">
                                          <p:val>
                                            <p:strVal val="#ppt_x"/>
                                          </p:val>
                                        </p:tav>
                                      </p:tavLst>
                                    </p:anim>
                                    <p:anim calcmode="lin" valueType="num">
                                      <p:cBhvr additive="base">
                                        <p:cTn id="21"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5606"/>
                                        </p:tgtEl>
                                        <p:attrNameLst>
                                          <p:attrName>style.visibility</p:attrName>
                                        </p:attrNameLst>
                                      </p:cBhvr>
                                      <p:to>
                                        <p:strVal val="visible"/>
                                      </p:to>
                                    </p:set>
                                    <p:anim calcmode="lin" valueType="num">
                                      <p:cBhvr>
                                        <p:cTn id="26" dur="500" fill="hold"/>
                                        <p:tgtEl>
                                          <p:spTgt spid="25606"/>
                                        </p:tgtEl>
                                        <p:attrNameLst>
                                          <p:attrName>ppt_w</p:attrName>
                                        </p:attrNameLst>
                                      </p:cBhvr>
                                      <p:tavLst>
                                        <p:tav tm="0">
                                          <p:val>
                                            <p:fltVal val="0"/>
                                          </p:val>
                                        </p:tav>
                                        <p:tav tm="100000">
                                          <p:val>
                                            <p:strVal val="#ppt_w"/>
                                          </p:val>
                                        </p:tav>
                                      </p:tavLst>
                                    </p:anim>
                                    <p:anim calcmode="lin" valueType="num">
                                      <p:cBhvr>
                                        <p:cTn id="27" dur="500" fill="hold"/>
                                        <p:tgtEl>
                                          <p:spTgt spid="25606"/>
                                        </p:tgtEl>
                                        <p:attrNameLst>
                                          <p:attrName>ppt_h</p:attrName>
                                        </p:attrNameLst>
                                      </p:cBhvr>
                                      <p:tavLst>
                                        <p:tav tm="0">
                                          <p:val>
                                            <p:fltVal val="0"/>
                                          </p:val>
                                        </p:tav>
                                        <p:tav tm="100000">
                                          <p:val>
                                            <p:strVal val="#ppt_h"/>
                                          </p:val>
                                        </p:tav>
                                      </p:tavLst>
                                    </p:anim>
                                    <p:animEffect transition="in" filter="fade">
                                      <p:cBhvr>
                                        <p:cTn id="28" dur="500"/>
                                        <p:tgtEl>
                                          <p:spTgt spid="2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P spid="25604" grpId="0"/>
      <p:bldP spid="25605" grpId="0"/>
      <p:bldP spid="25606"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60400" y="1479817"/>
            <a:ext cx="7831138" cy="2308324"/>
          </a:xfrm>
          <a:prstGeom prst="rect">
            <a:avLst/>
          </a:prstGeom>
          <a:noFill/>
        </p:spPr>
        <p:txBody>
          <a:bodyPr>
            <a:spAutoFit/>
          </a:bodyPr>
          <a:lstStyle/>
          <a:p>
            <a:pPr marL="0" marR="0" lvl="0" indent="0" defTabSz="914400" eaLnBrk="1" fontAlgn="auto" latinLnBrk="0" hangingPunct="1">
              <a:lnSpc>
                <a:spcPct val="20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完成教材</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P</a:t>
            </a:r>
            <a:r>
              <a:rPr kumimoji="0" lang="en-US" altLang="zh-CN" sz="2400" i="0" u="none" strike="noStrike" kern="0" cap="none" spc="0" normalizeH="0" baseline="-2500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6</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习题</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p>
          <a:p>
            <a:pPr marL="0" marR="0" lvl="0" indent="0" defTabSz="914400" eaLnBrk="1" fontAlgn="auto" latinLnBrk="0" hangingPunct="1">
              <a:lnSpc>
                <a:spcPct val="20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完成补充作业</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200000"/>
              </a:lnSpc>
              <a:spcBef>
                <a:spcPts val="0"/>
              </a:spcBef>
              <a:spcAft>
                <a:spcPts val="0"/>
              </a:spcAft>
              <a:buClrTx/>
              <a:buSzTx/>
              <a:buFont typeface="Arial" panose="020B0604020202020204" pitchFamily="34" charset="0"/>
              <a:buNone/>
              <a:defRPr/>
            </a:pP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、预习第二节有机化学的结构特点</a:t>
            </a: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作业布置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3">
            <a:extLst>
              <a:ext uri="{28A0092B-C50C-407E-A947-70E740481C1C}">
                <a14:useLocalDpi xmlns:a14="http://schemas.microsoft.com/office/drawing/2010/main" val="0"/>
              </a:ext>
            </a:extLst>
          </a:blip>
          <a:srcRect l="11919" r="7783"/>
          <a:stretch>
            <a:fillRect/>
          </a:stretch>
        </p:blipFill>
        <p:spPr>
          <a:xfrm rot="946594">
            <a:off x="330080" y="1523724"/>
            <a:ext cx="4026924" cy="4002647"/>
          </a:xfrm>
          <a:custGeom>
            <a:avLst/>
            <a:gdLst>
              <a:gd name="connsiteX0" fmla="*/ 501628 w 4026924"/>
              <a:gd name="connsiteY0" fmla="*/ 0 h 4002647"/>
              <a:gd name="connsiteX1" fmla="*/ 3525296 w 4026924"/>
              <a:gd name="connsiteY1" fmla="*/ 0 h 4002647"/>
              <a:gd name="connsiteX2" fmla="*/ 3617004 w 4026924"/>
              <a:gd name="connsiteY2" fmla="*/ 28468 h 4002647"/>
              <a:gd name="connsiteX3" fmla="*/ 4026924 w 4026924"/>
              <a:gd name="connsiteY3" fmla="*/ 646891 h 4002647"/>
              <a:gd name="connsiteX4" fmla="*/ 4026924 w 4026924"/>
              <a:gd name="connsiteY4" fmla="*/ 3331481 h 4002647"/>
              <a:gd name="connsiteX5" fmla="*/ 3491020 w 4026924"/>
              <a:gd name="connsiteY5" fmla="*/ 3989012 h 4002647"/>
              <a:gd name="connsiteX6" fmla="*/ 3355766 w 4026924"/>
              <a:gd name="connsiteY6" fmla="*/ 4002647 h 4002647"/>
              <a:gd name="connsiteX7" fmla="*/ 671157 w 4026924"/>
              <a:gd name="connsiteY7" fmla="*/ 4002647 h 4002647"/>
              <a:gd name="connsiteX8" fmla="*/ 535904 w 4026924"/>
              <a:gd name="connsiteY8" fmla="*/ 3989012 h 4002647"/>
              <a:gd name="connsiteX9" fmla="*/ 0 w 4026924"/>
              <a:gd name="connsiteY9" fmla="*/ 3331481 h 4002647"/>
              <a:gd name="connsiteX10" fmla="*/ 0 w 4026924"/>
              <a:gd name="connsiteY10" fmla="*/ 646891 h 4002647"/>
              <a:gd name="connsiteX11" fmla="*/ 409919 w 4026924"/>
              <a:gd name="connsiteY11" fmla="*/ 28468 h 4002647"/>
              <a:gd name="connsiteX12" fmla="*/ 501628 w 4026924"/>
              <a:gd name="connsiteY12" fmla="*/ 0 h 4002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26924" h="4002647">
                <a:moveTo>
                  <a:pt x="501628" y="0"/>
                </a:moveTo>
                <a:lnTo>
                  <a:pt x="3525296" y="0"/>
                </a:lnTo>
                <a:lnTo>
                  <a:pt x="3617004" y="28468"/>
                </a:lnTo>
                <a:cubicBezTo>
                  <a:pt x="3857898" y="130356"/>
                  <a:pt x="4026924" y="368885"/>
                  <a:pt x="4026924" y="646891"/>
                </a:cubicBezTo>
                <a:lnTo>
                  <a:pt x="4026924" y="3331481"/>
                </a:lnTo>
                <a:cubicBezTo>
                  <a:pt x="4026924" y="3655822"/>
                  <a:pt x="3796860" y="3926428"/>
                  <a:pt x="3491020" y="3989012"/>
                </a:cubicBezTo>
                <a:lnTo>
                  <a:pt x="3355766" y="4002647"/>
                </a:lnTo>
                <a:lnTo>
                  <a:pt x="671157" y="4002647"/>
                </a:lnTo>
                <a:lnTo>
                  <a:pt x="535904" y="3989012"/>
                </a:lnTo>
                <a:cubicBezTo>
                  <a:pt x="230064" y="3926428"/>
                  <a:pt x="0" y="3655822"/>
                  <a:pt x="0" y="3331481"/>
                </a:cubicBezTo>
                <a:lnTo>
                  <a:pt x="0" y="646891"/>
                </a:lnTo>
                <a:cubicBezTo>
                  <a:pt x="0" y="368885"/>
                  <a:pt x="169027" y="130356"/>
                  <a:pt x="409919" y="28468"/>
                </a:cubicBezTo>
                <a:lnTo>
                  <a:pt x="501628" y="0"/>
                </a:lnTo>
                <a:close/>
              </a:path>
            </a:pathLst>
          </a:custGeom>
        </p:spPr>
      </p:pic>
      <p:sp>
        <p:nvSpPr>
          <p:cNvPr id="5" name="圆角矩形 4"/>
          <p:cNvSpPr/>
          <p:nvPr/>
        </p:nvSpPr>
        <p:spPr>
          <a:xfrm rot="911398">
            <a:off x="3155188" y="29821"/>
            <a:ext cx="1661178" cy="1661178"/>
          </a:xfrm>
          <a:prstGeom prst="roundRect">
            <a:avLst/>
          </a:prstGeom>
          <a:solidFill>
            <a:srgbClr val="02BBFB">
              <a:alpha val="7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圆角矩形 5"/>
          <p:cNvSpPr/>
          <p:nvPr/>
        </p:nvSpPr>
        <p:spPr>
          <a:xfrm rot="1148485">
            <a:off x="3915729" y="5412398"/>
            <a:ext cx="1116721" cy="1116721"/>
          </a:xfrm>
          <a:prstGeom prst="roundRect">
            <a:avLst/>
          </a:prstGeom>
          <a:solidFill>
            <a:srgbClr val="02BBFB">
              <a:alpha val="6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7" name="圆角矩形 6"/>
          <p:cNvSpPr/>
          <p:nvPr/>
        </p:nvSpPr>
        <p:spPr>
          <a:xfrm rot="1370745">
            <a:off x="-648154" y="4393954"/>
            <a:ext cx="1782348" cy="1782348"/>
          </a:xfrm>
          <a:prstGeom prst="roundRect">
            <a:avLst/>
          </a:prstGeom>
          <a:noFill/>
          <a:ln w="63500">
            <a:solidFill>
              <a:srgbClr val="02BBFB">
                <a:alpha val="47000"/>
              </a:srgb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solidFill>
                <a:schemeClr val="bg1"/>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1" name="圆角矩形 10"/>
          <p:cNvSpPr/>
          <p:nvPr/>
        </p:nvSpPr>
        <p:spPr>
          <a:xfrm rot="1370745">
            <a:off x="-129024" y="-96274"/>
            <a:ext cx="1782348" cy="1782348"/>
          </a:xfrm>
          <a:prstGeom prst="roundRect">
            <a:avLst/>
          </a:prstGeom>
          <a:noFill/>
          <a:ln w="63500">
            <a:solidFill>
              <a:srgbClr val="02BBFB">
                <a:alpha val="47000"/>
              </a:srgb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solidFill>
                <a:schemeClr val="bg1"/>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2" name="组合 11"/>
          <p:cNvGrpSpPr/>
          <p:nvPr/>
        </p:nvGrpSpPr>
        <p:grpSpPr>
          <a:xfrm>
            <a:off x="4674999" y="2120640"/>
            <a:ext cx="7136336" cy="2898513"/>
            <a:chOff x="6147269" y="2844265"/>
            <a:chExt cx="5112385" cy="2076459"/>
          </a:xfrm>
        </p:grpSpPr>
        <p:grpSp>
          <p:nvGrpSpPr>
            <p:cNvPr id="13" name="组合 12"/>
            <p:cNvGrpSpPr/>
            <p:nvPr/>
          </p:nvGrpSpPr>
          <p:grpSpPr>
            <a:xfrm>
              <a:off x="6147269" y="3331609"/>
              <a:ext cx="5033250" cy="1589115"/>
              <a:chOff x="-4714868" y="2110674"/>
              <a:chExt cx="5033250" cy="1589115"/>
            </a:xfrm>
          </p:grpSpPr>
          <p:sp>
            <p:nvSpPr>
              <p:cNvPr id="15" name="矩形: 圆角 21"/>
              <p:cNvSpPr/>
              <p:nvPr/>
            </p:nvSpPr>
            <p:spPr>
              <a:xfrm>
                <a:off x="-4648332" y="3345066"/>
                <a:ext cx="3562392" cy="354723"/>
              </a:xfrm>
              <a:prstGeom prst="roundRect">
                <a:avLst>
                  <a:gd name="adj" fmla="val 50000"/>
                </a:avLst>
              </a:prstGeom>
              <a:solidFill>
                <a:srgbClr val="02BBFB"/>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20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20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16" name="组合 15"/>
              <p:cNvGrpSpPr/>
              <p:nvPr/>
            </p:nvGrpSpPr>
            <p:grpSpPr>
              <a:xfrm>
                <a:off x="-4714868" y="2110674"/>
                <a:ext cx="5033250" cy="995966"/>
                <a:chOff x="-4714868" y="2110674"/>
                <a:chExt cx="5033250" cy="995966"/>
              </a:xfrm>
            </p:grpSpPr>
            <p:sp>
              <p:nvSpPr>
                <p:cNvPr id="17" name="文本框 16"/>
                <p:cNvSpPr txBox="1"/>
                <p:nvPr/>
              </p:nvSpPr>
              <p:spPr>
                <a:xfrm>
                  <a:off x="-4714868" y="2808615"/>
                  <a:ext cx="5033249" cy="298025"/>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6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18" name="直接连接符 17"/>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19"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dist"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sz="5400" b="1" i="0" u="none" strike="noStrike" kern="1200" cap="none" spc="0" normalizeH="0" baseline="0" noProof="0" dirty="0">
                      <a:ln>
                        <a:noFill/>
                      </a:ln>
                      <a:solidFill>
                        <a:srgbClr val="02BBFB"/>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感谢各位的聆听</a:t>
                  </a:r>
                </a:p>
              </p:txBody>
            </p:sp>
          </p:grpSp>
        </p:grpSp>
        <p:sp>
          <p:nvSpPr>
            <p:cNvPr id="14"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3600" dirty="0">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sz="3600" dirty="0">
                  <a:latin typeface="Arial" panose="020B0604020202020204" pitchFamily="34" charset="0"/>
                  <a:ea typeface="思源黑体 CN Medium" panose="020B0600000000000000" pitchFamily="34" charset="-122"/>
                  <a:cs typeface="+mn-ea"/>
                  <a:sym typeface="Arial" panose="020B0604020202020204" pitchFamily="34" charset="0"/>
                </a:rPr>
                <a:t>1</a:t>
              </a:r>
              <a:r>
                <a:rPr lang="zh-CN" altLang="en-US" sz="3600" dirty="0">
                  <a:latin typeface="Arial" panose="020B0604020202020204" pitchFamily="34" charset="0"/>
                  <a:ea typeface="思源黑体 CN Medium" panose="020B0600000000000000" pitchFamily="34" charset="-122"/>
                  <a:cs typeface="+mn-ea"/>
                  <a:sym typeface="Arial" panose="020B0604020202020204" pitchFamily="34" charset="0"/>
                </a:rPr>
                <a:t>章 认识有机化合物</a:t>
              </a:r>
            </a:p>
          </p:txBody>
        </p:sp>
      </p:grpSp>
      <p:sp>
        <p:nvSpPr>
          <p:cNvPr id="20" name="矩形 19"/>
          <p:cNvSpPr/>
          <p:nvPr/>
        </p:nvSpPr>
        <p:spPr>
          <a:xfrm>
            <a:off x="9561081" y="586555"/>
            <a:ext cx="4062342" cy="300975"/>
          </a:xfrm>
          <a:prstGeom prst="rect">
            <a:avLst/>
          </a:prstGeom>
          <a:solidFill>
            <a:srgbClr val="02BBFB"/>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defTabSz="1151890" latinLnBrk="1">
              <a:defRPr/>
            </a:pPr>
            <a:r>
              <a:rPr lang="zh-CN" altLang="en-US" sz="1200" kern="0" spc="300" dirty="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endPar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21" name="圆角矩形 20"/>
          <p:cNvSpPr/>
          <p:nvPr/>
        </p:nvSpPr>
        <p:spPr>
          <a:xfrm rot="7801080">
            <a:off x="11353070" y="6199056"/>
            <a:ext cx="1116721" cy="1116721"/>
          </a:xfrm>
          <a:prstGeom prst="roundRect">
            <a:avLst/>
          </a:prstGeom>
          <a:solidFill>
            <a:srgbClr val="02BBFB">
              <a:alpha val="34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矩形 4"/>
          <p:cNvSpPr>
            <a:spLocks noChangeArrowheads="1"/>
          </p:cNvSpPr>
          <p:nvPr/>
        </p:nvSpPr>
        <p:spPr bwMode="auto">
          <a:xfrm>
            <a:off x="660400" y="1254527"/>
            <a:ext cx="10935848" cy="294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2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我们按照元素组成为基础的分类方法，从组成、结构、性质和变化的角度来研究化合物，可分为无机化合物和有机化合物。</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2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绝大部分含碳元素的化合物为</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有机化合物</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，简称为</a:t>
            </a:r>
            <a:r>
              <a:rPr kumimoji="0" lang="zh-CN" altLang="en-US" sz="2400" i="0" u="none" strike="noStrike" kern="0" cap="none" spc="0" normalizeH="0" baseline="0" noProof="0" dirty="0">
                <a:ln>
                  <a:noFill/>
                </a:ln>
                <a:solidFill>
                  <a:srgbClr val="00B050"/>
                </a:solidFill>
                <a:effectLst/>
                <a:uLnTx/>
                <a:uFillTx/>
                <a:latin typeface="Arial" panose="020B0604020202020204" pitchFamily="34" charset="0"/>
                <a:ea typeface="思源黑体 CN Medium" panose="020B0600000000000000" pitchFamily="34" charset="-122"/>
                <a:sym typeface="Arial" panose="020B0604020202020204" pitchFamily="34" charset="0"/>
              </a:rPr>
              <a:t>有机物</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2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研究有机物的组成、结构、性质、制备方法与应用的科学叫</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有机化学</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新知导入</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wipe(down)">
                                      <p:cBhvr>
                                        <p:cTn id="7"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矩形 4"/>
          <p:cNvSpPr>
            <a:spLocks noChangeArrowheads="1"/>
          </p:cNvSpPr>
          <p:nvPr/>
        </p:nvSpPr>
        <p:spPr bwMode="auto">
          <a:xfrm>
            <a:off x="660400" y="1322011"/>
            <a:ext cx="11109325" cy="3614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50000"/>
              </a:lnSpc>
              <a:spcBef>
                <a:spcPts val="0"/>
              </a:spcBef>
              <a:spcAft>
                <a:spcPts val="0"/>
              </a:spcAft>
              <a:buClrTx/>
              <a:buSzTx/>
              <a:buFontTx/>
              <a:buNone/>
              <a:defRPr/>
            </a:pPr>
            <a:r>
              <a:rPr kumimoji="0" lang="zh-CN" altLang="en-US" sz="240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 什么是有机物？</a:t>
            </a:r>
            <a:endParaRPr kumimoji="0" lang="en-US" altLang="zh-CN" sz="240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zh-CN" altLang="en-US" sz="24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一般把含碳元素的化合物称为有机化合物，简称为有机物。</a:t>
            </a:r>
          </a:p>
          <a:p>
            <a:pPr marL="0" marR="0" lvl="0" indent="0" defTabSz="914400" eaLnBrk="0" fontAlgn="auto" latinLnBrk="0" hangingPunct="0">
              <a:lnSpc>
                <a:spcPct val="150000"/>
              </a:lnSpc>
              <a:spcBef>
                <a:spcPts val="0"/>
              </a:spcBef>
              <a:spcAft>
                <a:spcPts val="0"/>
              </a:spcAft>
              <a:buClrTx/>
              <a:buSzTx/>
              <a:buFontTx/>
              <a:buNone/>
              <a:defRPr/>
            </a:pP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00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部分含碳的化合物并不是有机物</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，如：</a:t>
            </a: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CO</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a:t>
            </a:r>
            <a:r>
              <a:rPr kumimoji="0" lang="en-US" altLang="zh-CN" sz="200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00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a:t>
            </a:r>
            <a:r>
              <a:rPr kumimoji="0" lang="en-US" altLang="zh-CN" sz="200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及其盐、氢氰酸</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(HCN)</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及其盐、硫氰酸</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(HSCN)</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及其盐、氰酸</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(HCNO)</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及其盐、 </a:t>
            </a:r>
            <a:r>
              <a:rPr kumimoji="0" lang="en-US" altLang="zh-CN" sz="2000" u="none" strike="noStrike" kern="0" cap="none" spc="0" normalizeH="0" baseline="0" noProof="0" dirty="0" err="1">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SiC</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CaC</a:t>
            </a:r>
            <a:r>
              <a:rPr kumimoji="0" lang="en-US" altLang="zh-CN" sz="200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等</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00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它们属于无机物。</a:t>
            </a:r>
          </a:p>
          <a:p>
            <a:pPr marL="0" marR="0" lvl="0" indent="0" defTabSz="914400" eaLnBrk="0" fontAlgn="auto" latinLnBrk="0" hangingPunct="0">
              <a:lnSpc>
                <a:spcPct val="150000"/>
              </a:lnSpc>
              <a:spcBef>
                <a:spcPts val="500"/>
              </a:spcBef>
              <a:spcAft>
                <a:spcPts val="0"/>
              </a:spcAft>
              <a:buClrTx/>
              <a:buSzTx/>
              <a:buFontTx/>
              <a:buNone/>
              <a:defRPr/>
            </a:pPr>
            <a:r>
              <a:rPr kumimoji="0" lang="en-US" altLang="zh-CN" sz="240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zh-CN" altLang="en-US" sz="240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有哪些组成元素？</a:t>
            </a:r>
          </a:p>
          <a:p>
            <a:pPr marL="0" marR="0" lvl="0" indent="0" defTabSz="914400" eaLnBrk="0" fontAlgn="auto" latinLnBrk="0" hangingPunct="0">
              <a:lnSpc>
                <a:spcPct val="150000"/>
              </a:lnSpc>
              <a:spcBef>
                <a:spcPts val="0"/>
              </a:spcBef>
              <a:spcAft>
                <a:spcPts val="0"/>
              </a:spcAft>
              <a:buClrTx/>
              <a:buSzTx/>
              <a:buFontTx/>
              <a:buNone/>
              <a:defRPr/>
            </a:pP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碳</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氢</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氧</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氮</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硫</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磷</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卤素等</a:t>
            </a:r>
            <a:r>
              <a:rPr kumimoji="0" lang="en-US" altLang="zh-CN" sz="200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p:txBody>
      </p:sp>
      <p:sp>
        <p:nvSpPr>
          <p:cNvPr id="21510" name="Line 11"/>
          <p:cNvSpPr>
            <a:spLocks noChangeShapeType="1"/>
          </p:cNvSpPr>
          <p:nvPr/>
        </p:nvSpPr>
        <p:spPr bwMode="auto">
          <a:xfrm>
            <a:off x="1273781" y="4953517"/>
            <a:ext cx="831528" cy="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wrap="none"/>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8" name="矩形标注 7"/>
          <p:cNvSpPr/>
          <p:nvPr/>
        </p:nvSpPr>
        <p:spPr>
          <a:xfrm>
            <a:off x="4531650" y="5319858"/>
            <a:ext cx="2295525" cy="392112"/>
          </a:xfrm>
          <a:prstGeom prst="wedgeRectCallout">
            <a:avLst>
              <a:gd name="adj1" fmla="val -156116"/>
              <a:gd name="adj2" fmla="val -116460"/>
            </a:avLst>
          </a:prstGeom>
          <a:solidFill>
            <a:srgbClr val="FEFEFE"/>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主要元素</a:t>
            </a:r>
          </a:p>
        </p:txBody>
      </p:sp>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温故知新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wipe(down)">
                                      <p:cBhvr>
                                        <p:cTn id="7" dur="5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510"/>
                                        </p:tgtEl>
                                        <p:attrNameLst>
                                          <p:attrName>style.visibility</p:attrName>
                                        </p:attrNameLst>
                                      </p:cBhvr>
                                      <p:to>
                                        <p:strVal val="visible"/>
                                      </p:to>
                                    </p:set>
                                    <p:anim calcmode="lin" valueType="num">
                                      <p:cBhvr additive="base">
                                        <p:cTn id="12" dur="500" fill="hold"/>
                                        <p:tgtEl>
                                          <p:spTgt spid="21510"/>
                                        </p:tgtEl>
                                        <p:attrNameLst>
                                          <p:attrName>ppt_x</p:attrName>
                                        </p:attrNameLst>
                                      </p:cBhvr>
                                      <p:tavLst>
                                        <p:tav tm="0">
                                          <p:val>
                                            <p:strVal val="#ppt_x"/>
                                          </p:val>
                                        </p:tav>
                                        <p:tav tm="100000">
                                          <p:val>
                                            <p:strVal val="#ppt_x"/>
                                          </p:val>
                                        </p:tav>
                                      </p:tavLst>
                                    </p:anim>
                                    <p:anim calcmode="lin" valueType="num">
                                      <p:cBhvr additive="base">
                                        <p:cTn id="13" dur="500" fill="hold"/>
                                        <p:tgtEl>
                                          <p:spTgt spid="21510"/>
                                        </p:tgtEl>
                                        <p:attrNameLst>
                                          <p:attrName>ppt_y</p:attrName>
                                        </p:attrNameLst>
                                      </p:cBhvr>
                                      <p:tavLst>
                                        <p:tav tm="0">
                                          <p:val>
                                            <p:strVal val="1+#ppt_h/2"/>
                                          </p:val>
                                        </p:tav>
                                        <p:tav tm="100000">
                                          <p:val>
                                            <p:strVal val="#ppt_y"/>
                                          </p:val>
                                        </p:tav>
                                      </p:tavLst>
                                    </p:anim>
                                  </p:childTnLst>
                                </p:cTn>
                              </p:par>
                              <p:par>
                                <p:cTn id="14" presetID="45"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anim calcmode="lin" valueType="num">
                                      <p:cBhvr>
                                        <p:cTn id="17" dur="2000" fill="hold"/>
                                        <p:tgtEl>
                                          <p:spTgt spid="8"/>
                                        </p:tgtEl>
                                        <p:attrNameLst>
                                          <p:attrName>ppt_w</p:attrName>
                                        </p:attrNameLst>
                                      </p:cBhvr>
                                      <p:tavLst>
                                        <p:tav tm="0" fmla="#ppt_w*sin(2.5*pi*$)">
                                          <p:val>
                                            <p:fltVal val="0"/>
                                          </p:val>
                                        </p:tav>
                                        <p:tav tm="100000">
                                          <p:val>
                                            <p:fltVal val="1"/>
                                          </p:val>
                                        </p:tav>
                                      </p:tavLst>
                                    </p:anim>
                                    <p:anim calcmode="lin" valueType="num">
                                      <p:cBhvr>
                                        <p:cTn id="18"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0"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2"/>
          <p:cNvSpPr>
            <a:spLocks noChangeArrowheads="1"/>
          </p:cNvSpPr>
          <p:nvPr/>
        </p:nvSpPr>
        <p:spPr bwMode="auto">
          <a:xfrm>
            <a:off x="665384" y="1239922"/>
            <a:ext cx="10853516" cy="398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有机物性质特点</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(1)</a:t>
            </a: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难溶于水，易溶于汽油、酒精</a:t>
            </a: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苯等有机溶剂。</a:t>
            </a: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(2)</a:t>
            </a: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多为非电解质，不易导电。</a:t>
            </a: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(3)</a:t>
            </a: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多数熔沸点较低。</a:t>
            </a: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(4)</a:t>
            </a: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多数易燃烧，受热易分解。</a:t>
            </a:r>
          </a:p>
          <a:p>
            <a:pPr marL="0" marR="0" lvl="0" indent="0" defTabSz="914400" eaLnBrk="0" fontAlgn="auto" latinLnBrk="0" hangingPunct="0">
              <a:lnSpc>
                <a:spcPct val="150000"/>
              </a:lnSpc>
              <a:spcBef>
                <a:spcPts val="50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 </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有机反应特点</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有机反应比较复杂，一般速度慢，多需要催化剂，而且        副反应多，所以，</a:t>
            </a:r>
            <a:r>
              <a:rPr kumimoji="0" lang="zh-CN" altLang="en-US" sz="20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有机反应常用“        ”</a:t>
            </a:r>
            <a:r>
              <a:rPr kumimoji="0" lang="zh-CN" altLang="en-US"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代替“══”。</a:t>
            </a:r>
            <a:endParaRPr kumimoji="0" lang="en-US" altLang="zh-CN" sz="20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2531" name="Line 8"/>
          <p:cNvSpPr>
            <a:spLocks noChangeShapeType="1"/>
          </p:cNvSpPr>
          <p:nvPr/>
        </p:nvSpPr>
        <p:spPr bwMode="auto">
          <a:xfrm flipV="1">
            <a:off x="1278514" y="4997309"/>
            <a:ext cx="522970" cy="1"/>
          </a:xfrm>
          <a:prstGeom prst="line">
            <a:avLst/>
          </a:prstGeom>
          <a:noFill/>
          <a:ln w="28575">
            <a:solidFill>
              <a:srgbClr val="FF0000"/>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温故知新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ipe(down)">
                                      <p:cBhvr>
                                        <p:cTn id="7" dur="500"/>
                                        <p:tgtEl>
                                          <p:spTgt spid="2253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2531"/>
                                        </p:tgtEl>
                                        <p:attrNameLst>
                                          <p:attrName>style.visibility</p:attrName>
                                        </p:attrNameLst>
                                      </p:cBhvr>
                                      <p:to>
                                        <p:strVal val="visible"/>
                                      </p:to>
                                    </p:set>
                                    <p:animEffect transition="in" filter="wipe(down)">
                                      <p:cBhvr>
                                        <p:cTn id="10"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矩形 3"/>
          <p:cNvSpPr>
            <a:spLocks noChangeArrowheads="1"/>
          </p:cNvSpPr>
          <p:nvPr/>
        </p:nvSpPr>
        <p:spPr bwMode="auto">
          <a:xfrm>
            <a:off x="0" y="1342483"/>
            <a:ext cx="9423400" cy="2201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200000"/>
              </a:lnSpc>
              <a:spcBef>
                <a:spcPts val="0"/>
              </a:spcBef>
              <a:spcAft>
                <a:spcPts val="0"/>
              </a:spcAft>
              <a:buClrTx/>
              <a:buSzTx/>
              <a:buFontTx/>
              <a:buNone/>
              <a:defRPr/>
            </a:pPr>
            <a:r>
              <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有机化合物从结构上有两种分类方法：</a:t>
            </a:r>
            <a:endParaRPr kumimoji="0" lang="en-US"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200000"/>
              </a:lnSpc>
              <a:spcBef>
                <a:spcPts val="0"/>
              </a:spcBef>
              <a:spcAft>
                <a:spcPts val="0"/>
              </a:spcAft>
              <a:buClrTx/>
              <a:buSzTx/>
              <a:buFontTx/>
              <a:buNone/>
              <a:defRPr/>
            </a:pPr>
            <a:r>
              <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一是按照构成有机物分子的碳原子的连接方式(</a:t>
            </a:r>
            <a:r>
              <a:rPr kumimoji="0" lang="zh-CN" altLang="en-US" sz="2400" b="1"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碳骨架</a:t>
            </a:r>
            <a:r>
              <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)来分类；</a:t>
            </a:r>
            <a:endParaRPr kumimoji="0" lang="en-US"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200000"/>
              </a:lnSpc>
              <a:spcBef>
                <a:spcPts val="0"/>
              </a:spcBef>
              <a:spcAft>
                <a:spcPts val="0"/>
              </a:spcAft>
              <a:buClrTx/>
              <a:buSzTx/>
              <a:buFontTx/>
              <a:buNone/>
              <a:defRPr/>
            </a:pPr>
            <a:r>
              <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二是按反映有机物特性的特定原子团(</a:t>
            </a:r>
            <a:r>
              <a:rPr kumimoji="0" lang="zh-CN" altLang="en-US" sz="2400" b="1"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官能团</a:t>
            </a:r>
            <a:r>
              <a:rPr kumimoji="0" lang="zh-CN" altLang="en-US"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)来分类。</a:t>
            </a:r>
            <a:endParaRPr kumimoji="0" lang="en-US" altLang="zh-CN" sz="2400" b="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一、按碳的骨架分类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wipe(down)">
                                      <p:cBhvr>
                                        <p:cTn id="7"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矩形 2"/>
          <p:cNvSpPr>
            <a:spLocks noChangeArrowheads="1"/>
          </p:cNvSpPr>
          <p:nvPr/>
        </p:nvSpPr>
        <p:spPr bwMode="auto">
          <a:xfrm>
            <a:off x="684213" y="1309817"/>
            <a:ext cx="1176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279B37"/>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400" i="0" u="none" strike="noStrike" kern="0" cap="none" spc="0" normalizeH="0" baseline="0" noProof="0" dirty="0">
                <a:ln>
                  <a:noFill/>
                </a:ln>
                <a:solidFill>
                  <a:srgbClr val="279B37"/>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按是否含有碳环分类</a:t>
            </a:r>
            <a:endParaRPr kumimoji="0" lang="en-US" altLang="zh-CN" sz="2400" i="0" u="none" strike="noStrike" kern="0" cap="none" spc="0" normalizeH="0" baseline="0" noProof="0" dirty="0">
              <a:ln>
                <a:noFill/>
              </a:ln>
              <a:solidFill>
                <a:srgbClr val="279B37"/>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030" name="AutoShape 5"/>
          <p:cNvSpPr/>
          <p:nvPr/>
        </p:nvSpPr>
        <p:spPr bwMode="auto">
          <a:xfrm>
            <a:off x="2297926" y="2352800"/>
            <a:ext cx="144809" cy="1661788"/>
          </a:xfrm>
          <a:prstGeom prst="leftBrace">
            <a:avLst>
              <a:gd name="adj1" fmla="val 120230"/>
              <a:gd name="adj2" fmla="val 50000"/>
            </a:avLst>
          </a:prstGeom>
          <a:noFill/>
          <a:ln w="3810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31" name="矩形 4"/>
          <p:cNvSpPr>
            <a:spLocks noChangeArrowheads="1"/>
          </p:cNvSpPr>
          <p:nvPr/>
        </p:nvSpPr>
        <p:spPr bwMode="auto">
          <a:xfrm>
            <a:off x="548937" y="3227685"/>
            <a:ext cx="17636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有机化合物</a:t>
            </a:r>
          </a:p>
        </p:txBody>
      </p:sp>
      <p:sp>
        <p:nvSpPr>
          <p:cNvPr id="1032" name="矩形 5"/>
          <p:cNvSpPr>
            <a:spLocks noChangeArrowheads="1"/>
          </p:cNvSpPr>
          <p:nvPr/>
        </p:nvSpPr>
        <p:spPr bwMode="auto">
          <a:xfrm>
            <a:off x="2405134" y="2220235"/>
            <a:ext cx="31210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链状化合物</a:t>
            </a:r>
          </a:p>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环状化合物</a:t>
            </a:r>
          </a:p>
        </p:txBody>
      </p:sp>
      <p:sp>
        <p:nvSpPr>
          <p:cNvPr id="1033" name="矩形 6"/>
          <p:cNvSpPr>
            <a:spLocks noChangeArrowheads="1"/>
          </p:cNvSpPr>
          <p:nvPr/>
        </p:nvSpPr>
        <p:spPr bwMode="auto">
          <a:xfrm>
            <a:off x="2405134" y="2620676"/>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C00000"/>
                </a:solidFill>
                <a:effectLst/>
                <a:uLnTx/>
                <a:uFillTx/>
                <a:latin typeface="Arial" panose="020B0604020202020204" pitchFamily="34" charset="0"/>
                <a:ea typeface="思源黑体 CN Medium" panose="020B0600000000000000" pitchFamily="34" charset="-122"/>
                <a:cs typeface="方正毡笔黑简体"/>
                <a:sym typeface="Arial" panose="020B0604020202020204" pitchFamily="34" charset="0"/>
              </a:rPr>
              <a:t>碳原子相互连接成链状</a:t>
            </a:r>
          </a:p>
        </p:txBody>
      </p:sp>
      <p:sp>
        <p:nvSpPr>
          <p:cNvPr id="1034" name="矩形 7"/>
          <p:cNvSpPr>
            <a:spLocks noChangeArrowheads="1"/>
          </p:cNvSpPr>
          <p:nvPr/>
        </p:nvSpPr>
        <p:spPr bwMode="auto">
          <a:xfrm>
            <a:off x="2405133" y="4088919"/>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C00000"/>
                </a:solidFill>
                <a:effectLst/>
                <a:uLnTx/>
                <a:uFillTx/>
                <a:latin typeface="Arial" panose="020B0604020202020204" pitchFamily="34" charset="0"/>
                <a:ea typeface="思源黑体 CN Medium" panose="020B0600000000000000" pitchFamily="34" charset="-122"/>
                <a:cs typeface="方正毡笔黑简体"/>
                <a:sym typeface="Arial" panose="020B0604020202020204" pitchFamily="34" charset="0"/>
              </a:rPr>
              <a:t>碳原子组成的环状结构</a:t>
            </a:r>
          </a:p>
        </p:txBody>
      </p:sp>
      <p:sp>
        <p:nvSpPr>
          <p:cNvPr id="9" name="AutoShape 5"/>
          <p:cNvSpPr/>
          <p:nvPr/>
        </p:nvSpPr>
        <p:spPr bwMode="auto">
          <a:xfrm>
            <a:off x="5273575" y="3437570"/>
            <a:ext cx="130175" cy="1277937"/>
          </a:xfrm>
          <a:prstGeom prst="leftBrace">
            <a:avLst>
              <a:gd name="adj1" fmla="val 121077"/>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 name="矩形 9"/>
          <p:cNvSpPr>
            <a:spLocks noChangeArrowheads="1"/>
          </p:cNvSpPr>
          <p:nvPr/>
        </p:nvSpPr>
        <p:spPr bwMode="auto">
          <a:xfrm>
            <a:off x="5403750" y="3268484"/>
            <a:ext cx="285591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脂环化合物</a:t>
            </a:r>
          </a:p>
          <a:p>
            <a:pPr marL="0" marR="0" lvl="0" indent="0" defTabSz="914400" eaLnBrk="0" fontAlgn="auto" latinLnBrk="0" hangingPunct="0">
              <a:lnSpc>
                <a:spcPct val="100000"/>
              </a:lnSpc>
              <a:spcBef>
                <a:spcPts val="0"/>
              </a:spcBef>
              <a:spcAft>
                <a:spcPts val="0"/>
              </a:spcAft>
              <a:buClrTx/>
              <a:buSzTx/>
              <a:buFontTx/>
              <a:buNone/>
              <a:defRPr/>
            </a:pPr>
            <a:endPar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芳香化合物</a:t>
            </a:r>
          </a:p>
        </p:txBody>
      </p:sp>
      <p:sp>
        <p:nvSpPr>
          <p:cNvPr id="11" name="矩形 10"/>
          <p:cNvSpPr>
            <a:spLocks noChangeArrowheads="1"/>
          </p:cNvSpPr>
          <p:nvPr/>
        </p:nvSpPr>
        <p:spPr bwMode="auto">
          <a:xfrm>
            <a:off x="4460123" y="2210943"/>
            <a:ext cx="6364296" cy="411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1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如CH</a:t>
            </a:r>
            <a:r>
              <a:rPr kumimoji="0" lang="zh-CN" altLang="en-US" sz="20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zh-CN" altLang="en-US" sz="20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zh-CN" altLang="en-US" sz="20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zh-CN" altLang="en-US"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zh-CN" altLang="en-US" sz="20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r>
              <a:rPr kumimoji="0" lang="en-US" altLang="zh-CN"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000" i="0" u="none" strike="noStrike" kern="0" cap="none" spc="0" normalizeH="0" baseline="-2500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 </a:t>
            </a:r>
            <a:r>
              <a:rPr kumimoji="0" lang="en-US" altLang="zh-CN" sz="20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p:txBody>
      </p:sp>
      <p:sp>
        <p:nvSpPr>
          <p:cNvPr id="12" name="矩形 11"/>
          <p:cNvSpPr>
            <a:spLocks noChangeArrowheads="1"/>
          </p:cNvSpPr>
          <p:nvPr/>
        </p:nvSpPr>
        <p:spPr bwMode="auto">
          <a:xfrm>
            <a:off x="5400546" y="3676428"/>
            <a:ext cx="9541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C00000"/>
                </a:solidFill>
                <a:effectLst/>
                <a:uLnTx/>
                <a:uFillTx/>
                <a:latin typeface="Arial" panose="020B0604020202020204" pitchFamily="34" charset="0"/>
                <a:ea typeface="思源黑体 CN Medium" panose="020B0600000000000000" pitchFamily="34" charset="-122"/>
                <a:cs typeface="方正毡笔黑简体"/>
                <a:sym typeface="Arial" panose="020B0604020202020204" pitchFamily="34" charset="0"/>
              </a:rPr>
              <a:t>无苯环</a:t>
            </a:r>
          </a:p>
        </p:txBody>
      </p:sp>
      <p:sp>
        <p:nvSpPr>
          <p:cNvPr id="13" name="矩形 12"/>
          <p:cNvSpPr>
            <a:spLocks noChangeArrowheads="1"/>
          </p:cNvSpPr>
          <p:nvPr/>
        </p:nvSpPr>
        <p:spPr bwMode="auto">
          <a:xfrm>
            <a:off x="5400545" y="4783138"/>
            <a:ext cx="9541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0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cs typeface="方正毡笔黑简体"/>
                <a:sym typeface="Arial" panose="020B0604020202020204" pitchFamily="34" charset="0"/>
              </a:rPr>
              <a:t>有苯环</a:t>
            </a:r>
          </a:p>
        </p:txBody>
      </p:sp>
      <p:graphicFrame>
        <p:nvGraphicFramePr>
          <p:cNvPr id="17" name="Object 2"/>
          <p:cNvGraphicFramePr>
            <a:graphicFrameLocks noChangeAspect="1"/>
          </p:cNvGraphicFramePr>
          <p:nvPr/>
        </p:nvGraphicFramePr>
        <p:xfrm>
          <a:off x="10056893" y="2120674"/>
          <a:ext cx="1055688" cy="900112"/>
        </p:xfrm>
        <a:graphic>
          <a:graphicData uri="http://schemas.openxmlformats.org/presentationml/2006/ole">
            <mc:AlternateContent xmlns:mc="http://schemas.openxmlformats.org/markup-compatibility/2006">
              <mc:Choice xmlns:v="urn:schemas-microsoft-com:vml" Requires="v">
                <p:oleObj name="Document" r:id="rId3" imgW="561975" imgH="638175" progId="">
                  <p:embed/>
                </p:oleObj>
              </mc:Choice>
              <mc:Fallback>
                <p:oleObj name="Document" r:id="rId3" imgW="561975" imgH="63817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56893" y="2120674"/>
                        <a:ext cx="1055688" cy="900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3"/>
          <p:cNvGraphicFramePr>
            <a:graphicFrameLocks noChangeAspect="1"/>
          </p:cNvGraphicFramePr>
          <p:nvPr/>
        </p:nvGraphicFramePr>
        <p:xfrm>
          <a:off x="10001331" y="3581238"/>
          <a:ext cx="1166812" cy="990600"/>
        </p:xfrm>
        <a:graphic>
          <a:graphicData uri="http://schemas.openxmlformats.org/presentationml/2006/ole">
            <mc:AlternateContent xmlns:mc="http://schemas.openxmlformats.org/markup-compatibility/2006">
              <mc:Choice xmlns:v="urn:schemas-microsoft-com:vml" Requires="v">
                <p:oleObj name="Document" r:id="rId5" imgW="581025" imgH="657225" progId="">
                  <p:embed/>
                </p:oleObj>
              </mc:Choice>
              <mc:Fallback>
                <p:oleObj name="Document" r:id="rId5" imgW="581025" imgH="657225"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331" y="3581238"/>
                        <a:ext cx="1166812"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爆炸形 2 15"/>
          <p:cNvSpPr/>
          <p:nvPr/>
        </p:nvSpPr>
        <p:spPr>
          <a:xfrm>
            <a:off x="823816" y="4759525"/>
            <a:ext cx="862012" cy="1244600"/>
          </a:xfrm>
          <a:prstGeom prst="irregularSeal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注意</a:t>
            </a:r>
          </a:p>
        </p:txBody>
      </p:sp>
      <p:sp>
        <p:nvSpPr>
          <p:cNvPr id="19" name="TextBox 2"/>
          <p:cNvSpPr txBox="1">
            <a:spLocks noChangeArrowheads="1"/>
          </p:cNvSpPr>
          <p:nvPr/>
        </p:nvSpPr>
        <p:spPr bwMode="auto">
          <a:xfrm>
            <a:off x="1744549" y="5239810"/>
            <a:ext cx="3597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链状烃又称为脂肪烃</a:t>
            </a:r>
          </a:p>
        </p:txBody>
      </p:sp>
      <p:sp>
        <p:nvSpPr>
          <p:cNvPr id="2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一、按碳的骨架分类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wipe(down)">
                                      <p:cBhvr>
                                        <p:cTn id="7" dur="500"/>
                                        <p:tgtEl>
                                          <p:spTgt spid="103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30"/>
                                        </p:tgtEl>
                                        <p:attrNameLst>
                                          <p:attrName>style.visibility</p:attrName>
                                        </p:attrNameLst>
                                      </p:cBhvr>
                                      <p:to>
                                        <p:strVal val="visible"/>
                                      </p:to>
                                    </p:set>
                                    <p:animEffect transition="in" filter="wipe(down)">
                                      <p:cBhvr>
                                        <p:cTn id="11" dur="500"/>
                                        <p:tgtEl>
                                          <p:spTgt spid="103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33"/>
                                        </p:tgtEl>
                                        <p:attrNameLst>
                                          <p:attrName>style.visibility</p:attrName>
                                        </p:attrNameLst>
                                      </p:cBhvr>
                                      <p:to>
                                        <p:strVal val="visible"/>
                                      </p:to>
                                    </p:set>
                                    <p:animEffect transition="in" filter="wipe(down)">
                                      <p:cBhvr>
                                        <p:cTn id="15" dur="500"/>
                                        <p:tgtEl>
                                          <p:spTgt spid="103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32"/>
                                        </p:tgtEl>
                                        <p:attrNameLst>
                                          <p:attrName>style.visibility</p:attrName>
                                        </p:attrNameLst>
                                      </p:cBhvr>
                                      <p:to>
                                        <p:strVal val="visible"/>
                                      </p:to>
                                    </p:set>
                                    <p:animEffect transition="in" filter="wipe(down)">
                                      <p:cBhvr>
                                        <p:cTn id="19" dur="500"/>
                                        <p:tgtEl>
                                          <p:spTgt spid="1032"/>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034"/>
                                        </p:tgtEl>
                                        <p:attrNameLst>
                                          <p:attrName>style.visibility</p:attrName>
                                        </p:attrNameLst>
                                      </p:cBhvr>
                                      <p:to>
                                        <p:strVal val="visible"/>
                                      </p:to>
                                    </p:set>
                                    <p:animEffect transition="in" filter="wipe(down)">
                                      <p:cBhvr>
                                        <p:cTn id="23" dur="500"/>
                                        <p:tgtEl>
                                          <p:spTgt spid="1034"/>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029"/>
                                        </p:tgtEl>
                                        <p:attrNameLst>
                                          <p:attrName>style.visibility</p:attrName>
                                        </p:attrNameLst>
                                      </p:cBhvr>
                                      <p:to>
                                        <p:strVal val="visible"/>
                                      </p:to>
                                    </p:set>
                                    <p:animEffect transition="in" filter="wipe(down)">
                                      <p:cBhvr>
                                        <p:cTn id="27" dur="500"/>
                                        <p:tgtEl>
                                          <p:spTgt spid="1029"/>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80">
                                          <p:stCondLst>
                                            <p:cond delay="0"/>
                                          </p:stCondLst>
                                        </p:cTn>
                                        <p:tgtEl>
                                          <p:spTgt spid="11"/>
                                        </p:tgtEl>
                                      </p:cBhvr>
                                    </p:animEffect>
                                    <p:anim calcmode="lin" valueType="num">
                                      <p:cBhvr>
                                        <p:cTn id="3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8" dur="26">
                                          <p:stCondLst>
                                            <p:cond delay="650"/>
                                          </p:stCondLst>
                                        </p:cTn>
                                        <p:tgtEl>
                                          <p:spTgt spid="11"/>
                                        </p:tgtEl>
                                      </p:cBhvr>
                                      <p:to x="100000" y="60000"/>
                                    </p:animScale>
                                    <p:animScale>
                                      <p:cBhvr>
                                        <p:cTn id="39" dur="166" decel="50000">
                                          <p:stCondLst>
                                            <p:cond delay="676"/>
                                          </p:stCondLst>
                                        </p:cTn>
                                        <p:tgtEl>
                                          <p:spTgt spid="11"/>
                                        </p:tgtEl>
                                      </p:cBhvr>
                                      <p:to x="100000" y="100000"/>
                                    </p:animScale>
                                    <p:animScale>
                                      <p:cBhvr>
                                        <p:cTn id="40" dur="26">
                                          <p:stCondLst>
                                            <p:cond delay="1312"/>
                                          </p:stCondLst>
                                        </p:cTn>
                                        <p:tgtEl>
                                          <p:spTgt spid="11"/>
                                        </p:tgtEl>
                                      </p:cBhvr>
                                      <p:to x="100000" y="80000"/>
                                    </p:animScale>
                                    <p:animScale>
                                      <p:cBhvr>
                                        <p:cTn id="41" dur="166" decel="50000">
                                          <p:stCondLst>
                                            <p:cond delay="1338"/>
                                          </p:stCondLst>
                                        </p:cTn>
                                        <p:tgtEl>
                                          <p:spTgt spid="11"/>
                                        </p:tgtEl>
                                      </p:cBhvr>
                                      <p:to x="100000" y="100000"/>
                                    </p:animScale>
                                    <p:animScale>
                                      <p:cBhvr>
                                        <p:cTn id="42" dur="26">
                                          <p:stCondLst>
                                            <p:cond delay="1642"/>
                                          </p:stCondLst>
                                        </p:cTn>
                                        <p:tgtEl>
                                          <p:spTgt spid="11"/>
                                        </p:tgtEl>
                                      </p:cBhvr>
                                      <p:to x="100000" y="90000"/>
                                    </p:animScale>
                                    <p:animScale>
                                      <p:cBhvr>
                                        <p:cTn id="43" dur="166" decel="50000">
                                          <p:stCondLst>
                                            <p:cond delay="1668"/>
                                          </p:stCondLst>
                                        </p:cTn>
                                        <p:tgtEl>
                                          <p:spTgt spid="11"/>
                                        </p:tgtEl>
                                      </p:cBhvr>
                                      <p:to x="100000" y="100000"/>
                                    </p:animScale>
                                    <p:animScale>
                                      <p:cBhvr>
                                        <p:cTn id="44" dur="26">
                                          <p:stCondLst>
                                            <p:cond delay="1808"/>
                                          </p:stCondLst>
                                        </p:cTn>
                                        <p:tgtEl>
                                          <p:spTgt spid="11"/>
                                        </p:tgtEl>
                                      </p:cBhvr>
                                      <p:to x="100000" y="95000"/>
                                    </p:animScale>
                                    <p:animScale>
                                      <p:cBhvr>
                                        <p:cTn id="45" dur="166" decel="50000">
                                          <p:stCondLst>
                                            <p:cond delay="1834"/>
                                          </p:stCondLst>
                                        </p:cTn>
                                        <p:tgtEl>
                                          <p:spTgt spid="11"/>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500" fill="hold"/>
                                        <p:tgtEl>
                                          <p:spTgt spid="9"/>
                                        </p:tgtEl>
                                        <p:attrNameLst>
                                          <p:attrName>ppt_x</p:attrName>
                                        </p:attrNameLst>
                                      </p:cBhvr>
                                      <p:tavLst>
                                        <p:tav tm="0">
                                          <p:val>
                                            <p:strVal val="0-#ppt_w/2"/>
                                          </p:val>
                                        </p:tav>
                                        <p:tav tm="100000">
                                          <p:val>
                                            <p:strVal val="#ppt_x"/>
                                          </p:val>
                                        </p:tav>
                                      </p:tavLst>
                                    </p:anim>
                                    <p:anim calcmode="lin" valueType="num">
                                      <p:cBhvr additive="base">
                                        <p:cTn id="51" dur="500" fill="hold"/>
                                        <p:tgtEl>
                                          <p:spTgt spid="9"/>
                                        </p:tgtEl>
                                        <p:attrNameLst>
                                          <p:attrName>ppt_y</p:attrName>
                                        </p:attrNameLst>
                                      </p:cBhvr>
                                      <p:tavLst>
                                        <p:tav tm="0">
                                          <p:val>
                                            <p:strVal val="#ppt_y"/>
                                          </p:val>
                                        </p:tav>
                                        <p:tav tm="100000">
                                          <p:val>
                                            <p:strVal val="#ppt_y"/>
                                          </p:val>
                                        </p:tav>
                                      </p:tavLst>
                                    </p:anim>
                                  </p:childTnLst>
                                </p:cTn>
                              </p:par>
                            </p:childTnLst>
                          </p:cTn>
                        </p:par>
                        <p:par>
                          <p:cTn id="52" fill="hold">
                            <p:stCondLst>
                              <p:cond delay="500"/>
                            </p:stCondLst>
                            <p:childTnLst>
                              <p:par>
                                <p:cTn id="53" presetID="22" presetClass="entr" presetSubtype="8"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500"/>
                                        <p:tgtEl>
                                          <p:spTgt spid="10"/>
                                        </p:tgtEl>
                                      </p:cBhvr>
                                    </p:animEffect>
                                  </p:childTnLst>
                                </p:cTn>
                              </p:par>
                              <p:par>
                                <p:cTn id="56" presetID="3" presetClass="entr" presetSubtype="10" fill="hold"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blinds(horizontal)">
                                      <p:cBhvr>
                                        <p:cTn id="58" dur="500"/>
                                        <p:tgtEl>
                                          <p:spTgt spid="17"/>
                                        </p:tgtEl>
                                      </p:cBhvr>
                                    </p:animEffect>
                                  </p:childTnLst>
                                </p:cTn>
                              </p:par>
                              <p:par>
                                <p:cTn id="59" presetID="3" presetClass="entr" presetSubtype="10" fill="hold"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blinds(horizontal)">
                                      <p:cBhvr>
                                        <p:cTn id="61" dur="500"/>
                                        <p:tgtEl>
                                          <p:spTgt spid="18"/>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randombar(horizontal)">
                                      <p:cBhvr>
                                        <p:cTn id="64" dur="500"/>
                                        <p:tgtEl>
                                          <p:spTgt spid="12"/>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randombar(horizontal)">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45" presetClass="entr" presetSubtype="0"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2000"/>
                                        <p:tgtEl>
                                          <p:spTgt spid="16"/>
                                        </p:tgtEl>
                                      </p:cBhvr>
                                    </p:animEffect>
                                    <p:anim calcmode="lin" valueType="num">
                                      <p:cBhvr>
                                        <p:cTn id="73" dur="2000" fill="hold"/>
                                        <p:tgtEl>
                                          <p:spTgt spid="16"/>
                                        </p:tgtEl>
                                        <p:attrNameLst>
                                          <p:attrName>ppt_w</p:attrName>
                                        </p:attrNameLst>
                                      </p:cBhvr>
                                      <p:tavLst>
                                        <p:tav tm="0" fmla="#ppt_w*sin(2.5*pi*$)">
                                          <p:val>
                                            <p:fltVal val="0"/>
                                          </p:val>
                                        </p:tav>
                                        <p:tav tm="100000">
                                          <p:val>
                                            <p:fltVal val="1"/>
                                          </p:val>
                                        </p:tav>
                                      </p:tavLst>
                                    </p:anim>
                                    <p:anim calcmode="lin" valueType="num">
                                      <p:cBhvr>
                                        <p:cTn id="74" dur="20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45" presetClass="entr" presetSubtype="0" fill="hold" grpId="0" nodeType="clickEffect">
                                  <p:stCondLst>
                                    <p:cond delay="0"/>
                                  </p:stCondLst>
                                  <p:childTnLst>
                                    <p:set>
                                      <p:cBhvr>
                                        <p:cTn id="78" dur="1" fill="hold">
                                          <p:stCondLst>
                                            <p:cond delay="0"/>
                                          </p:stCondLst>
                                        </p:cTn>
                                        <p:tgtEl>
                                          <p:spTgt spid="19"/>
                                        </p:tgtEl>
                                        <p:attrNameLst>
                                          <p:attrName>style.visibility</p:attrName>
                                        </p:attrNameLst>
                                      </p:cBhvr>
                                      <p:to>
                                        <p:strVal val="visible"/>
                                      </p:to>
                                    </p:set>
                                    <p:animEffect transition="in" filter="fade">
                                      <p:cBhvr>
                                        <p:cTn id="79" dur="2000"/>
                                        <p:tgtEl>
                                          <p:spTgt spid="19"/>
                                        </p:tgtEl>
                                      </p:cBhvr>
                                    </p:animEffect>
                                    <p:anim calcmode="lin" valueType="num">
                                      <p:cBhvr>
                                        <p:cTn id="80" dur="2000" fill="hold"/>
                                        <p:tgtEl>
                                          <p:spTgt spid="19"/>
                                        </p:tgtEl>
                                        <p:attrNameLst>
                                          <p:attrName>ppt_w</p:attrName>
                                        </p:attrNameLst>
                                      </p:cBhvr>
                                      <p:tavLst>
                                        <p:tav tm="0" fmla="#ppt_w*sin(2.5*pi*$)">
                                          <p:val>
                                            <p:fltVal val="0"/>
                                          </p:val>
                                        </p:tav>
                                        <p:tav tm="100000">
                                          <p:val>
                                            <p:fltVal val="1"/>
                                          </p:val>
                                        </p:tav>
                                      </p:tavLst>
                                    </p:anim>
                                    <p:anim calcmode="lin" valueType="num">
                                      <p:cBhvr>
                                        <p:cTn id="81"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p:bldP spid="1030" grpId="0" animBg="1"/>
      <p:bldP spid="1031" grpId="0"/>
      <p:bldP spid="1032" grpId="0"/>
      <p:bldP spid="1033" grpId="0"/>
      <p:bldP spid="1034" grpId="0"/>
      <p:bldP spid="9" grpId="0" animBg="1"/>
      <p:bldP spid="10" grpId="0"/>
      <p:bldP spid="11" grpId="0"/>
      <p:bldP spid="12" grpId="0"/>
      <p:bldP spid="13" grpId="0"/>
      <p:bldP spid="16" grpId="0" animBg="1"/>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矩形 26"/>
          <p:cNvSpPr>
            <a:spLocks noChangeArrowheads="1"/>
          </p:cNvSpPr>
          <p:nvPr/>
        </p:nvSpPr>
        <p:spPr bwMode="auto">
          <a:xfrm>
            <a:off x="625240" y="4250436"/>
            <a:ext cx="11760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0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烃：</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只含</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的有机物。</a:t>
            </a:r>
            <a:endPar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 </a:t>
            </a:r>
            <a:r>
              <a:rPr kumimoji="0" lang="zh-CN" altLang="en-US" sz="20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烃的衍生物：</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烃分子里的</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被其他原子或原子团取代的产物。</a:t>
            </a:r>
            <a:endPar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 </a:t>
            </a:r>
            <a:r>
              <a:rPr kumimoji="0" lang="zh-CN" altLang="en-US" sz="20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烃基：</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烃分子失去一个</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所剩余的原子团。</a:t>
            </a:r>
            <a:endPar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50000"/>
              </a:lnSpc>
              <a:spcBef>
                <a:spcPts val="0"/>
              </a:spcBef>
              <a:spcAft>
                <a:spcPts val="0"/>
              </a:spcAft>
              <a:buClrTx/>
              <a:buSzTx/>
              <a:buFontTx/>
              <a:buNone/>
              <a:defRPr/>
            </a:pP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如：</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烷烃失去一个</a:t>
            </a:r>
            <a:r>
              <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剩余的原子团就叫烷基。</a:t>
            </a:r>
            <a:endParaRPr kumimoji="0" lang="en-US" altLang="zh-CN"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57" name="矩形 5"/>
          <p:cNvSpPr>
            <a:spLocks noChangeArrowheads="1"/>
          </p:cNvSpPr>
          <p:nvPr/>
        </p:nvSpPr>
        <p:spPr bwMode="auto">
          <a:xfrm>
            <a:off x="2679401" y="1347405"/>
            <a:ext cx="40798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芳香烃的衍生物</a:t>
            </a:r>
          </a:p>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芳香烃</a:t>
            </a:r>
          </a:p>
        </p:txBody>
      </p:sp>
      <p:sp>
        <p:nvSpPr>
          <p:cNvPr id="2058" name="矩形 9"/>
          <p:cNvSpPr>
            <a:spLocks noChangeArrowheads="1"/>
          </p:cNvSpPr>
          <p:nvPr/>
        </p:nvSpPr>
        <p:spPr bwMode="auto">
          <a:xfrm>
            <a:off x="4310478" y="2371242"/>
            <a:ext cx="3378200"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苯</a:t>
            </a:r>
          </a:p>
          <a:p>
            <a:pPr marL="0" marR="0" lvl="0" indent="0" defTabSz="914400" eaLnBrk="0" fontAlgn="auto" latinLnBrk="0" hangingPunct="0">
              <a:lnSpc>
                <a:spcPct val="100000"/>
              </a:lnSpc>
              <a:spcBef>
                <a:spcPts val="1000"/>
              </a:spcBef>
              <a:spcAft>
                <a:spcPts val="200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苯的同系物</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r>
              <a:rPr kumimoji="0" lang="zh-CN" altLang="en-US" sz="36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其他</a:t>
            </a:r>
            <a:r>
              <a:rPr kumimoji="0" lang="zh-CN" altLang="zh-CN" sz="36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en-US" altLang="zh-CN" sz="36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59" name="AutoShape 5"/>
          <p:cNvSpPr/>
          <p:nvPr/>
        </p:nvSpPr>
        <p:spPr bwMode="auto">
          <a:xfrm>
            <a:off x="2506050" y="1435523"/>
            <a:ext cx="168713" cy="1564811"/>
          </a:xfrm>
          <a:prstGeom prst="leftBrace">
            <a:avLst>
              <a:gd name="adj1" fmla="val 120229"/>
              <a:gd name="adj2" fmla="val 50000"/>
            </a:avLst>
          </a:prstGeom>
          <a:noFill/>
          <a:ln w="3810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60" name="矩形 4"/>
          <p:cNvSpPr>
            <a:spLocks noChangeArrowheads="1"/>
          </p:cNvSpPr>
          <p:nvPr/>
        </p:nvSpPr>
        <p:spPr bwMode="auto">
          <a:xfrm>
            <a:off x="625240" y="1874499"/>
            <a:ext cx="17636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芳香化合物</a:t>
            </a:r>
          </a:p>
        </p:txBody>
      </p:sp>
      <p:sp>
        <p:nvSpPr>
          <p:cNvPr id="2061" name="AutoShape 5"/>
          <p:cNvSpPr/>
          <p:nvPr/>
        </p:nvSpPr>
        <p:spPr bwMode="auto">
          <a:xfrm>
            <a:off x="4158184" y="2482404"/>
            <a:ext cx="153766" cy="1321175"/>
          </a:xfrm>
          <a:prstGeom prst="leftBrace">
            <a:avLst>
              <a:gd name="adj1" fmla="val 120770"/>
              <a:gd name="adj2" fmla="val 50000"/>
            </a:avLst>
          </a:prstGeom>
          <a:noFill/>
          <a:ln w="28575">
            <a:solidFill>
              <a:srgbClr val="000000"/>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62" name="矩形 10"/>
          <p:cNvSpPr>
            <a:spLocks noChangeArrowheads="1"/>
          </p:cNvSpPr>
          <p:nvPr/>
        </p:nvSpPr>
        <p:spPr bwMode="auto">
          <a:xfrm>
            <a:off x="4282977" y="3270368"/>
            <a:ext cx="34483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0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苯环上的</a:t>
            </a:r>
            <a:r>
              <a:rPr kumimoji="0" lang="en-US" altLang="zh-CN" sz="20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000" i="0" u="none" strike="noStrike" kern="0" cap="none" spc="0" normalizeH="0" baseline="0" noProof="0">
                <a:ln>
                  <a:noFill/>
                </a:ln>
                <a:solidFill>
                  <a:srgbClr val="C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被烷基取代的产物</a:t>
            </a:r>
          </a:p>
        </p:txBody>
      </p:sp>
      <p:grpSp>
        <p:nvGrpSpPr>
          <p:cNvPr id="2" name="组合 17"/>
          <p:cNvGrpSpPr/>
          <p:nvPr/>
        </p:nvGrpSpPr>
        <p:grpSpPr bwMode="auto">
          <a:xfrm>
            <a:off x="8170493" y="1243815"/>
            <a:ext cx="1786317" cy="809625"/>
            <a:chOff x="1979712" y="4950544"/>
            <a:chExt cx="1339950" cy="810000"/>
          </a:xfrm>
        </p:grpSpPr>
        <p:graphicFrame>
          <p:nvGraphicFramePr>
            <p:cNvPr id="2055" name="Object 2"/>
            <p:cNvGraphicFramePr>
              <a:graphicFrameLocks noChangeAspect="1"/>
            </p:cNvGraphicFramePr>
            <p:nvPr/>
          </p:nvGraphicFramePr>
          <p:xfrm>
            <a:off x="1979712" y="4950544"/>
            <a:ext cx="717224" cy="810000"/>
          </p:xfrm>
          <a:graphic>
            <a:graphicData uri="http://schemas.openxmlformats.org/presentationml/2006/ole">
              <mc:AlternateContent xmlns:mc="http://schemas.openxmlformats.org/markup-compatibility/2006">
                <mc:Choice xmlns:v="urn:schemas-microsoft-com:vml" Requires="v">
                  <p:oleObj r:id="rId3" imgW="515620" imgH="582295" progId="">
                    <p:embed/>
                  </p:oleObj>
                </mc:Choice>
                <mc:Fallback>
                  <p:oleObj r:id="rId3" imgW="515620" imgH="58229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4950544"/>
                          <a:ext cx="717224" cy="810000"/>
                        </a:xfrm>
                        <a:prstGeom prst="rect">
                          <a:avLst/>
                        </a:prstGeom>
                        <a:noFill/>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75" name="Line 16"/>
            <p:cNvSpPr>
              <a:spLocks noChangeShapeType="1"/>
            </p:cNvSpPr>
            <p:nvPr/>
          </p:nvSpPr>
          <p:spPr bwMode="auto">
            <a:xfrm>
              <a:off x="2649600" y="5176800"/>
              <a:ext cx="180000" cy="0"/>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76" name="矩形 20"/>
            <p:cNvSpPr>
              <a:spLocks noChangeArrowheads="1"/>
            </p:cNvSpPr>
            <p:nvPr/>
          </p:nvSpPr>
          <p:spPr bwMode="auto">
            <a:xfrm>
              <a:off x="2749464" y="4950544"/>
              <a:ext cx="570198" cy="461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NO</a:t>
              </a:r>
              <a:r>
                <a:rPr kumimoji="0" lang="en-US" altLang="zh-CN"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nvGrpSpPr>
          <p:cNvPr id="3" name="组合 21"/>
          <p:cNvGrpSpPr/>
          <p:nvPr/>
        </p:nvGrpSpPr>
        <p:grpSpPr bwMode="auto">
          <a:xfrm>
            <a:off x="6365504" y="1243815"/>
            <a:ext cx="1519090" cy="809625"/>
            <a:chOff x="1979712" y="4950544"/>
            <a:chExt cx="1138973" cy="810000"/>
          </a:xfrm>
        </p:grpSpPr>
        <p:graphicFrame>
          <p:nvGraphicFramePr>
            <p:cNvPr id="2054" name="Object 3"/>
            <p:cNvGraphicFramePr>
              <a:graphicFrameLocks noChangeAspect="1"/>
            </p:cNvGraphicFramePr>
            <p:nvPr/>
          </p:nvGraphicFramePr>
          <p:xfrm>
            <a:off x="1979712" y="4950544"/>
            <a:ext cx="717224" cy="810000"/>
          </p:xfrm>
          <a:graphic>
            <a:graphicData uri="http://schemas.openxmlformats.org/presentationml/2006/ole">
              <mc:AlternateContent xmlns:mc="http://schemas.openxmlformats.org/markup-compatibility/2006">
                <mc:Choice xmlns:v="urn:schemas-microsoft-com:vml" Requires="v">
                  <p:oleObj r:id="rId5" imgW="515620" imgH="582295" progId="">
                    <p:embed/>
                  </p:oleObj>
                </mc:Choice>
                <mc:Fallback>
                  <p:oleObj r:id="rId5" imgW="515620" imgH="582295"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4950544"/>
                          <a:ext cx="717224" cy="810000"/>
                        </a:xfrm>
                        <a:prstGeom prst="rect">
                          <a:avLst/>
                        </a:prstGeom>
                        <a:noFill/>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73" name="Line 16"/>
            <p:cNvSpPr>
              <a:spLocks noChangeShapeType="1"/>
            </p:cNvSpPr>
            <p:nvPr/>
          </p:nvSpPr>
          <p:spPr bwMode="auto">
            <a:xfrm>
              <a:off x="2649600" y="5176800"/>
              <a:ext cx="180000" cy="0"/>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74" name="矩形 24"/>
            <p:cNvSpPr>
              <a:spLocks noChangeArrowheads="1"/>
            </p:cNvSpPr>
            <p:nvPr/>
          </p:nvSpPr>
          <p:spPr bwMode="auto">
            <a:xfrm>
              <a:off x="2749464" y="4950544"/>
              <a:ext cx="369221" cy="461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Br</a:t>
              </a:r>
            </a:p>
          </p:txBody>
        </p:sp>
      </p:grpSp>
      <p:sp>
        <p:nvSpPr>
          <p:cNvPr id="2065" name="矩形 25"/>
          <p:cNvSpPr>
            <a:spLocks noChangeArrowheads="1"/>
          </p:cNvSpPr>
          <p:nvPr/>
        </p:nvSpPr>
        <p:spPr bwMode="auto">
          <a:xfrm>
            <a:off x="612540" y="2381556"/>
            <a:ext cx="19800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C00000"/>
                </a:solidFill>
                <a:effectLst/>
                <a:uLnTx/>
                <a:uFillTx/>
                <a:latin typeface="Arial" panose="020B0604020202020204" pitchFamily="34" charset="0"/>
                <a:ea typeface="思源黑体 CN Medium" panose="020B0600000000000000" pitchFamily="34" charset="-122"/>
                <a:cs typeface="方正毡笔黑简体"/>
                <a:sym typeface="Arial" panose="020B0604020202020204" pitchFamily="34" charset="0"/>
              </a:rPr>
              <a:t>含苯环的有机物</a:t>
            </a:r>
          </a:p>
        </p:txBody>
      </p:sp>
      <p:grpSp>
        <p:nvGrpSpPr>
          <p:cNvPr id="4" name="组合 27"/>
          <p:cNvGrpSpPr/>
          <p:nvPr/>
        </p:nvGrpSpPr>
        <p:grpSpPr bwMode="auto">
          <a:xfrm>
            <a:off x="6911570" y="2476772"/>
            <a:ext cx="1770386" cy="809625"/>
            <a:chOff x="1979712" y="4950544"/>
            <a:chExt cx="1327872" cy="810000"/>
          </a:xfrm>
        </p:grpSpPr>
        <p:graphicFrame>
          <p:nvGraphicFramePr>
            <p:cNvPr id="2053" name="Object 4"/>
            <p:cNvGraphicFramePr>
              <a:graphicFrameLocks noChangeAspect="1"/>
            </p:cNvGraphicFramePr>
            <p:nvPr/>
          </p:nvGraphicFramePr>
          <p:xfrm>
            <a:off x="1979712" y="4950544"/>
            <a:ext cx="717224" cy="810000"/>
          </p:xfrm>
          <a:graphic>
            <a:graphicData uri="http://schemas.openxmlformats.org/presentationml/2006/ole">
              <mc:AlternateContent xmlns:mc="http://schemas.openxmlformats.org/markup-compatibility/2006">
                <mc:Choice xmlns:v="urn:schemas-microsoft-com:vml" Requires="v">
                  <p:oleObj r:id="rId6" imgW="515620" imgH="582295" progId="">
                    <p:embed/>
                  </p:oleObj>
                </mc:Choice>
                <mc:Fallback>
                  <p:oleObj r:id="rId6" imgW="515620" imgH="582295"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4950544"/>
                          <a:ext cx="717224" cy="810000"/>
                        </a:xfrm>
                        <a:prstGeom prst="rect">
                          <a:avLst/>
                        </a:prstGeom>
                        <a:noFill/>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71" name="Line 16"/>
            <p:cNvSpPr>
              <a:spLocks noChangeShapeType="1"/>
            </p:cNvSpPr>
            <p:nvPr/>
          </p:nvSpPr>
          <p:spPr bwMode="auto">
            <a:xfrm>
              <a:off x="2649600" y="5176800"/>
              <a:ext cx="180000" cy="0"/>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72" name="矩形 30"/>
            <p:cNvSpPr>
              <a:spLocks noChangeArrowheads="1"/>
            </p:cNvSpPr>
            <p:nvPr/>
          </p:nvSpPr>
          <p:spPr bwMode="auto">
            <a:xfrm>
              <a:off x="2749464" y="4950544"/>
              <a:ext cx="558120" cy="461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aphicFrame>
        <p:nvGraphicFramePr>
          <p:cNvPr id="36" name="Object 5"/>
          <p:cNvGraphicFramePr>
            <a:graphicFrameLocks noChangeAspect="1"/>
          </p:cNvGraphicFramePr>
          <p:nvPr/>
        </p:nvGraphicFramePr>
        <p:xfrm>
          <a:off x="9009820" y="3623214"/>
          <a:ext cx="1738313" cy="809625"/>
        </p:xfrm>
        <a:graphic>
          <a:graphicData uri="http://schemas.openxmlformats.org/presentationml/2006/ole">
            <mc:AlternateContent xmlns:mc="http://schemas.openxmlformats.org/markup-compatibility/2006">
              <mc:Choice xmlns:v="urn:schemas-microsoft-com:vml" Requires="v">
                <p:oleObj r:id="rId7" imgW="706120" imgH="439420" progId="">
                  <p:embed/>
                </p:oleObj>
              </mc:Choice>
              <mc:Fallback>
                <p:oleObj r:id="rId7" imgW="706120" imgH="439420" progId="">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09820" y="3623214"/>
                        <a:ext cx="1738313"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 name="组合 40"/>
          <p:cNvGrpSpPr/>
          <p:nvPr/>
        </p:nvGrpSpPr>
        <p:grpSpPr bwMode="auto">
          <a:xfrm>
            <a:off x="5772908" y="3623214"/>
            <a:ext cx="2515194" cy="900112"/>
            <a:chOff x="1918800" y="4906800"/>
            <a:chExt cx="1886594" cy="900000"/>
          </a:xfrm>
        </p:grpSpPr>
        <p:sp>
          <p:nvSpPr>
            <p:cNvPr id="2069" name="Line 16"/>
            <p:cNvSpPr>
              <a:spLocks noChangeShapeType="1"/>
            </p:cNvSpPr>
            <p:nvPr/>
          </p:nvSpPr>
          <p:spPr bwMode="auto">
            <a:xfrm>
              <a:off x="2649600" y="5176800"/>
              <a:ext cx="180000" cy="0"/>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070" name="矩形 42"/>
            <p:cNvSpPr>
              <a:spLocks noChangeArrowheads="1"/>
            </p:cNvSpPr>
            <p:nvPr/>
          </p:nvSpPr>
          <p:spPr bwMode="auto">
            <a:xfrm>
              <a:off x="2749464" y="4950544"/>
              <a:ext cx="1055930" cy="4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CH═CH</a:t>
              </a:r>
              <a:r>
                <a:rPr kumimoji="0" lang="zh-CN" altLang="en-US"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p:txBody>
        </p:sp>
        <p:graphicFrame>
          <p:nvGraphicFramePr>
            <p:cNvPr id="2052" name="Object 6"/>
            <p:cNvGraphicFramePr>
              <a:graphicFrameLocks noChangeAspect="1"/>
            </p:cNvGraphicFramePr>
            <p:nvPr/>
          </p:nvGraphicFramePr>
          <p:xfrm>
            <a:off x="1918800" y="4906800"/>
            <a:ext cx="804846" cy="900000"/>
          </p:xfrm>
          <a:graphic>
            <a:graphicData uri="http://schemas.openxmlformats.org/presentationml/2006/ole">
              <mc:AlternateContent xmlns:mc="http://schemas.openxmlformats.org/markup-compatibility/2006">
                <mc:Choice xmlns:v="urn:schemas-microsoft-com:vml" Requires="v">
                  <p:oleObj r:id="rId9" imgW="572135" imgH="638810" progId="">
                    <p:embed/>
                  </p:oleObj>
                </mc:Choice>
                <mc:Fallback>
                  <p:oleObj r:id="rId9" imgW="572135" imgH="638810" progId="">
                    <p:embed/>
                    <p:pic>
                      <p:nvPicPr>
                        <p:cNvPr id="0" name="Object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18800" y="4906800"/>
                          <a:ext cx="804846" cy="900000"/>
                        </a:xfrm>
                        <a:prstGeom prst="rect">
                          <a:avLst/>
                        </a:prstGeom>
                        <a:noFill/>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45" name="Object 7"/>
          <p:cNvGraphicFramePr>
            <a:graphicFrameLocks noChangeAspect="1"/>
          </p:cNvGraphicFramePr>
          <p:nvPr/>
        </p:nvGraphicFramePr>
        <p:xfrm>
          <a:off x="5358274" y="2047346"/>
          <a:ext cx="957262" cy="811213"/>
        </p:xfrm>
        <a:graphic>
          <a:graphicData uri="http://schemas.openxmlformats.org/presentationml/2006/ole">
            <mc:AlternateContent xmlns:mc="http://schemas.openxmlformats.org/markup-compatibility/2006">
              <mc:Choice xmlns:v="urn:schemas-microsoft-com:vml" Requires="v">
                <p:oleObj r:id="rId11" imgW="515620" imgH="582295" progId="">
                  <p:embed/>
                </p:oleObj>
              </mc:Choice>
              <mc:Fallback>
                <p:oleObj r:id="rId11" imgW="515620" imgH="582295"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8274" y="2047346"/>
                        <a:ext cx="957262" cy="811213"/>
                      </a:xfrm>
                      <a:prstGeom prst="rect">
                        <a:avLst/>
                      </a:prstGeom>
                      <a:noFill/>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8" name="矩形 45"/>
          <p:cNvSpPr>
            <a:spLocks noChangeArrowheads="1"/>
          </p:cNvSpPr>
          <p:nvPr/>
        </p:nvSpPr>
        <p:spPr bwMode="auto">
          <a:xfrm>
            <a:off x="2674763" y="3295609"/>
            <a:ext cx="14670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C00000"/>
                </a:solidFill>
                <a:effectLst/>
                <a:uLnTx/>
                <a:uFillTx/>
                <a:latin typeface="Arial" panose="020B0604020202020204" pitchFamily="34" charset="0"/>
                <a:ea typeface="思源黑体 CN Medium" panose="020B0600000000000000" pitchFamily="34" charset="-122"/>
                <a:cs typeface="方正毡笔黑简体"/>
                <a:sym typeface="Arial" panose="020B0604020202020204" pitchFamily="34" charset="0"/>
              </a:rPr>
              <a:t>含苯环的烃</a:t>
            </a:r>
          </a:p>
        </p:txBody>
      </p:sp>
      <p:sp>
        <p:nvSpPr>
          <p:cNvPr id="2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一、按碳的骨架分类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wipe(down)">
                                      <p:cBhvr>
                                        <p:cTn id="7" dur="500"/>
                                        <p:tgtEl>
                                          <p:spTgt spid="206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065"/>
                                        </p:tgtEl>
                                        <p:attrNameLst>
                                          <p:attrName>style.visibility</p:attrName>
                                        </p:attrNameLst>
                                      </p:cBhvr>
                                      <p:to>
                                        <p:strVal val="visible"/>
                                      </p:to>
                                    </p:set>
                                    <p:animEffect transition="in" filter="wipe(down)">
                                      <p:cBhvr>
                                        <p:cTn id="11" dur="500"/>
                                        <p:tgtEl>
                                          <p:spTgt spid="2065"/>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057"/>
                                        </p:tgtEl>
                                        <p:attrNameLst>
                                          <p:attrName>style.visibility</p:attrName>
                                        </p:attrNameLst>
                                      </p:cBhvr>
                                      <p:to>
                                        <p:strVal val="visible"/>
                                      </p:to>
                                    </p:set>
                                    <p:animEffect transition="in" filter="wipe(down)">
                                      <p:cBhvr>
                                        <p:cTn id="15" dur="500"/>
                                        <p:tgtEl>
                                          <p:spTgt spid="2057"/>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068"/>
                                        </p:tgtEl>
                                        <p:attrNameLst>
                                          <p:attrName>style.visibility</p:attrName>
                                        </p:attrNameLst>
                                      </p:cBhvr>
                                      <p:to>
                                        <p:strVal val="visible"/>
                                      </p:to>
                                    </p:set>
                                    <p:animEffect transition="in" filter="wipe(down)">
                                      <p:cBhvr>
                                        <p:cTn id="19" dur="500"/>
                                        <p:tgtEl>
                                          <p:spTgt spid="2068"/>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2058"/>
                                        </p:tgtEl>
                                        <p:attrNameLst>
                                          <p:attrName>style.visibility</p:attrName>
                                        </p:attrNameLst>
                                      </p:cBhvr>
                                      <p:to>
                                        <p:strVal val="visible"/>
                                      </p:to>
                                    </p:set>
                                    <p:animEffect transition="in" filter="wipe(down)">
                                      <p:cBhvr>
                                        <p:cTn id="23" dur="500"/>
                                        <p:tgtEl>
                                          <p:spTgt spid="2058"/>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2062"/>
                                        </p:tgtEl>
                                        <p:attrNameLst>
                                          <p:attrName>style.visibility</p:attrName>
                                        </p:attrNameLst>
                                      </p:cBhvr>
                                      <p:to>
                                        <p:strVal val="visible"/>
                                      </p:to>
                                    </p:set>
                                    <p:animEffect transition="in" filter="wipe(down)">
                                      <p:cBhvr>
                                        <p:cTn id="27" dur="500"/>
                                        <p:tgtEl>
                                          <p:spTgt spid="2062"/>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2056"/>
                                        </p:tgtEl>
                                        <p:attrNameLst>
                                          <p:attrName>style.visibility</p:attrName>
                                        </p:attrNameLst>
                                      </p:cBhvr>
                                      <p:to>
                                        <p:strVal val="visible"/>
                                      </p:to>
                                    </p:set>
                                    <p:animEffect transition="in" filter="wipe(down)">
                                      <p:cBhvr>
                                        <p:cTn id="31" dur="500"/>
                                        <p:tgtEl>
                                          <p:spTgt spid="2056"/>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randombar(horizontal)">
                                      <p:cBhvr>
                                        <p:cTn id="36" dur="500"/>
                                        <p:tgtEl>
                                          <p:spTgt spid="3"/>
                                        </p:tgtEl>
                                      </p:cBhvr>
                                    </p:animEffect>
                                  </p:childTnLst>
                                </p:cTn>
                              </p:par>
                              <p:par>
                                <p:cTn id="37" presetID="14" presetClass="entr" presetSubtype="10"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randombar(horizontal)">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randombar(horizontal)">
                                      <p:cBhvr>
                                        <p:cTn id="44" dur="500"/>
                                        <p:tgtEl>
                                          <p:spTgt spid="45"/>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randombar(horizontal)">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nodeType="click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randombar(horizontal)">
                                      <p:cBhvr>
                                        <p:cTn id="54" dur="500"/>
                                        <p:tgtEl>
                                          <p:spTgt spid="5"/>
                                        </p:tgtEl>
                                      </p:cBhvr>
                                    </p:animEffect>
                                  </p:childTnLst>
                                </p:cTn>
                              </p:par>
                              <p:par>
                                <p:cTn id="55" presetID="14" presetClass="entr" presetSubtype="10" fill="hold"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randombar(horizontal)">
                                      <p:cBhvr>
                                        <p:cTn id="5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P spid="2057" grpId="0"/>
      <p:bldP spid="2058" grpId="0"/>
      <p:bldP spid="2060" grpId="0"/>
      <p:bldP spid="2062" grpId="0"/>
      <p:bldP spid="2065" grpId="0"/>
      <p:bldP spid="206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矩形 2"/>
          <p:cNvSpPr>
            <a:spLocks noChangeArrowheads="1"/>
          </p:cNvSpPr>
          <p:nvPr/>
        </p:nvSpPr>
        <p:spPr bwMode="auto">
          <a:xfrm>
            <a:off x="718344" y="1197965"/>
            <a:ext cx="1176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279B37"/>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rgbClr val="279B37"/>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按是否含有苯环分类</a:t>
            </a:r>
            <a:endParaRPr kumimoji="0" lang="en-US" altLang="zh-CN" sz="2400" i="0" u="none" strike="noStrike" kern="0" cap="none" spc="0" normalizeH="0" baseline="0" noProof="0" dirty="0">
              <a:ln>
                <a:noFill/>
              </a:ln>
              <a:solidFill>
                <a:srgbClr val="279B37"/>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24580" name="AutoShape 5"/>
          <p:cNvSpPr/>
          <p:nvPr/>
        </p:nvSpPr>
        <p:spPr bwMode="auto">
          <a:xfrm>
            <a:off x="4629237" y="2375127"/>
            <a:ext cx="153987" cy="900113"/>
          </a:xfrm>
          <a:prstGeom prst="leftBrace">
            <a:avLst>
              <a:gd name="adj1" fmla="val 120128"/>
              <a:gd name="adj2" fmla="val 50000"/>
            </a:avLst>
          </a:pr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4581" name="矩形 4"/>
          <p:cNvSpPr>
            <a:spLocks noChangeArrowheads="1"/>
          </p:cNvSpPr>
          <p:nvPr/>
        </p:nvSpPr>
        <p:spPr bwMode="auto">
          <a:xfrm>
            <a:off x="558821" y="2237917"/>
            <a:ext cx="17636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有机化合物</a:t>
            </a:r>
          </a:p>
        </p:txBody>
      </p:sp>
      <p:sp>
        <p:nvSpPr>
          <p:cNvPr id="24582" name="矩形 5"/>
          <p:cNvSpPr>
            <a:spLocks noChangeArrowheads="1"/>
          </p:cNvSpPr>
          <p:nvPr/>
        </p:nvSpPr>
        <p:spPr bwMode="auto">
          <a:xfrm>
            <a:off x="2481350" y="1850933"/>
            <a:ext cx="21478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芳香化合物</a:t>
            </a:r>
          </a:p>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脂肪</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化合物</a:t>
            </a:r>
          </a:p>
        </p:txBody>
      </p:sp>
      <p:sp>
        <p:nvSpPr>
          <p:cNvPr id="24583" name="矩形 7"/>
          <p:cNvSpPr>
            <a:spLocks noChangeArrowheads="1"/>
          </p:cNvSpPr>
          <p:nvPr/>
        </p:nvSpPr>
        <p:spPr bwMode="auto">
          <a:xfrm>
            <a:off x="2462094" y="3057368"/>
            <a:ext cx="19800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CC00CC"/>
                </a:solidFill>
                <a:effectLst/>
                <a:uLnTx/>
                <a:uFillTx/>
                <a:latin typeface="Arial" panose="020B0604020202020204" pitchFamily="34" charset="0"/>
                <a:ea typeface="思源黑体 CN Medium" panose="020B0600000000000000" pitchFamily="34" charset="-122"/>
                <a:cs typeface="方正毡笔黑简体"/>
                <a:sym typeface="Arial" panose="020B0604020202020204" pitchFamily="34" charset="0"/>
              </a:rPr>
              <a:t>无苯环的有机物</a:t>
            </a:r>
          </a:p>
        </p:txBody>
      </p:sp>
      <p:sp>
        <p:nvSpPr>
          <p:cNvPr id="24584" name="AutoShape 5"/>
          <p:cNvSpPr/>
          <p:nvPr/>
        </p:nvSpPr>
        <p:spPr bwMode="auto">
          <a:xfrm>
            <a:off x="2341583" y="1991855"/>
            <a:ext cx="130175" cy="990600"/>
          </a:xfrm>
          <a:prstGeom prst="leftBrace">
            <a:avLst>
              <a:gd name="adj1" fmla="val 121157"/>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4585" name="矩形 29"/>
          <p:cNvSpPr>
            <a:spLocks noChangeArrowheads="1"/>
          </p:cNvSpPr>
          <p:nvPr/>
        </p:nvSpPr>
        <p:spPr bwMode="auto">
          <a:xfrm>
            <a:off x="4816189" y="2255808"/>
            <a:ext cx="23590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链状化合物</a:t>
            </a:r>
          </a:p>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脂环化合物</a:t>
            </a:r>
          </a:p>
        </p:txBody>
      </p:sp>
      <p:grpSp>
        <p:nvGrpSpPr>
          <p:cNvPr id="2" name="组合 48"/>
          <p:cNvGrpSpPr/>
          <p:nvPr/>
        </p:nvGrpSpPr>
        <p:grpSpPr bwMode="auto">
          <a:xfrm>
            <a:off x="550574" y="4052136"/>
            <a:ext cx="4360862" cy="2001838"/>
            <a:chOff x="1620000" y="3917237"/>
            <a:chExt cx="3271314" cy="2002377"/>
          </a:xfrm>
        </p:grpSpPr>
        <p:sp>
          <p:nvSpPr>
            <p:cNvPr id="24596" name="AutoShape 5"/>
            <p:cNvSpPr/>
            <p:nvPr/>
          </p:nvSpPr>
          <p:spPr bwMode="auto">
            <a:xfrm>
              <a:off x="3680251" y="4549784"/>
              <a:ext cx="115200" cy="1170000"/>
            </a:xfrm>
            <a:prstGeom prst="leftBrace">
              <a:avLst>
                <a:gd name="adj1" fmla="val 120417"/>
                <a:gd name="adj2" fmla="val 50000"/>
              </a:avLst>
            </a:pr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4597" name="矩形 32"/>
            <p:cNvSpPr>
              <a:spLocks noChangeArrowheads="1"/>
            </p:cNvSpPr>
            <p:nvPr/>
          </p:nvSpPr>
          <p:spPr bwMode="auto">
            <a:xfrm>
              <a:off x="1620000" y="4411123"/>
              <a:ext cx="375420" cy="461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烃</a:t>
              </a:r>
            </a:p>
          </p:txBody>
        </p:sp>
        <p:sp>
          <p:nvSpPr>
            <p:cNvPr id="24598" name="矩形 33"/>
            <p:cNvSpPr>
              <a:spLocks noChangeArrowheads="1"/>
            </p:cNvSpPr>
            <p:nvPr/>
          </p:nvSpPr>
          <p:spPr bwMode="auto">
            <a:xfrm>
              <a:off x="2268689" y="3917237"/>
              <a:ext cx="129519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芳香烃</a:t>
              </a:r>
            </a:p>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脂肪烃</a:t>
              </a:r>
            </a:p>
          </p:txBody>
        </p:sp>
        <p:sp>
          <p:nvSpPr>
            <p:cNvPr id="24599" name="矩形 34"/>
            <p:cNvSpPr>
              <a:spLocks noChangeArrowheads="1"/>
            </p:cNvSpPr>
            <p:nvPr/>
          </p:nvSpPr>
          <p:spPr bwMode="auto">
            <a:xfrm>
              <a:off x="2199215" y="5335885"/>
              <a:ext cx="1322988" cy="461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CC00CC"/>
                  </a:solidFill>
                  <a:effectLst/>
                  <a:uLnTx/>
                  <a:uFillTx/>
                  <a:latin typeface="Arial" panose="020B0604020202020204" pitchFamily="34" charset="0"/>
                  <a:ea typeface="思源黑体 CN Medium" panose="020B0600000000000000" pitchFamily="34" charset="-122"/>
                  <a:cs typeface="方正毡笔黑简体"/>
                  <a:sym typeface="Arial" panose="020B0604020202020204" pitchFamily="34" charset="0"/>
                </a:rPr>
                <a:t>无苯环的烃</a:t>
              </a:r>
            </a:p>
          </p:txBody>
        </p:sp>
        <p:sp>
          <p:nvSpPr>
            <p:cNvPr id="24600" name="AutoShape 5"/>
            <p:cNvSpPr/>
            <p:nvPr/>
          </p:nvSpPr>
          <p:spPr bwMode="auto">
            <a:xfrm>
              <a:off x="2170510" y="3986750"/>
              <a:ext cx="98179" cy="1260000"/>
            </a:xfrm>
            <a:prstGeom prst="leftBrace">
              <a:avLst>
                <a:gd name="adj1" fmla="val 120435"/>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4601" name="矩形 36"/>
            <p:cNvSpPr>
              <a:spLocks noChangeArrowheads="1"/>
            </p:cNvSpPr>
            <p:nvPr/>
          </p:nvSpPr>
          <p:spPr bwMode="auto">
            <a:xfrm>
              <a:off x="3787682" y="4349954"/>
              <a:ext cx="110363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链状烃</a:t>
              </a:r>
            </a:p>
            <a:p>
              <a:pPr marL="0" marR="0" lvl="0" indent="0" defTabSz="914400" eaLnBrk="0" fontAlgn="auto" latinLnBrk="0" hangingPunct="0">
                <a:lnSpc>
                  <a:spcPct val="100000"/>
                </a:lnSpc>
                <a:spcBef>
                  <a:spcPts val="0"/>
                </a:spcBef>
                <a:spcAft>
                  <a:spcPts val="0"/>
                </a:spcAft>
                <a:buClrTx/>
                <a:buSzTx/>
                <a:buFontTx/>
                <a:buNone/>
                <a:defRPr/>
              </a:pPr>
              <a:endPar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脂环烃</a:t>
              </a:r>
            </a:p>
          </p:txBody>
        </p:sp>
      </p:grpSp>
      <p:sp>
        <p:nvSpPr>
          <p:cNvPr id="38" name="AutoShape 5"/>
          <p:cNvSpPr/>
          <p:nvPr/>
        </p:nvSpPr>
        <p:spPr bwMode="auto">
          <a:xfrm>
            <a:off x="4544207" y="4272443"/>
            <a:ext cx="153988" cy="900112"/>
          </a:xfrm>
          <a:prstGeom prst="leftBrace">
            <a:avLst>
              <a:gd name="adj1" fmla="val 120127"/>
              <a:gd name="adj2" fmla="val 50000"/>
            </a:avLst>
          </a:prstGeom>
          <a:noFill/>
          <a:ln w="222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39" name="矩形 38"/>
          <p:cNvSpPr>
            <a:spLocks noChangeArrowheads="1"/>
          </p:cNvSpPr>
          <p:nvPr/>
        </p:nvSpPr>
        <p:spPr bwMode="auto">
          <a:xfrm>
            <a:off x="4685495" y="4121630"/>
            <a:ext cx="3263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烷烃</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烯烃</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炔烃</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p>
        </p:txBody>
      </p:sp>
      <p:grpSp>
        <p:nvGrpSpPr>
          <p:cNvPr id="3" name="组合 47"/>
          <p:cNvGrpSpPr/>
          <p:nvPr/>
        </p:nvGrpSpPr>
        <p:grpSpPr bwMode="auto">
          <a:xfrm>
            <a:off x="4911436" y="5463297"/>
            <a:ext cx="5454256" cy="630237"/>
            <a:chOff x="5040000" y="5335153"/>
            <a:chExt cx="4091090" cy="631020"/>
          </a:xfrm>
        </p:grpSpPr>
        <p:sp>
          <p:nvSpPr>
            <p:cNvPr id="24590" name="等腰三角形 40"/>
            <p:cNvSpPr>
              <a:spLocks noChangeAspect="1"/>
            </p:cNvSpPr>
            <p:nvPr/>
          </p:nvSpPr>
          <p:spPr bwMode="auto">
            <a:xfrm>
              <a:off x="5040000" y="5335885"/>
              <a:ext cx="773182" cy="630000"/>
            </a:xfrm>
            <a:prstGeom prst="triangle">
              <a:avLst>
                <a:gd name="adj" fmla="val 50000"/>
              </a:avLst>
            </a:prstGeom>
            <a:noFill/>
            <a:ln w="19050" algn="ctr">
              <a:solidFill>
                <a:srgbClr val="0000FF"/>
              </a:solidFill>
              <a:round/>
            </a:ln>
            <a:extLst>
              <a:ext uri="{909E8E84-426E-40DD-AFC4-6F175D3DCCD1}">
                <a14:hiddenFill xmlns:a14="http://schemas.microsoft.com/office/drawing/2010/main">
                  <a:solidFill>
                    <a:srgbClr val="FFFFFF"/>
                  </a:solidFill>
                </a14:hiddenFill>
              </a:ext>
            </a:extLst>
          </p:spPr>
          <p:txBody>
            <a:bodyPr/>
            <a:lstStyle>
              <a:lvl1pPr defTabSz="481330" eaLnBrk="0" hangingPunct="0">
                <a:defRPr>
                  <a:solidFill>
                    <a:schemeClr val="tx1"/>
                  </a:solidFill>
                  <a:latin typeface="Calibri" panose="020F0502020204030204" pitchFamily="34" charset="0"/>
                  <a:ea typeface="宋体" panose="02010600030101010101" pitchFamily="2" charset="-122"/>
                </a:defRPr>
              </a:lvl1pPr>
              <a:lvl2pPr marL="742950" indent="-285750" defTabSz="481330" eaLnBrk="0" hangingPunct="0">
                <a:defRPr>
                  <a:solidFill>
                    <a:schemeClr val="tx1"/>
                  </a:solidFill>
                  <a:latin typeface="Calibri" panose="020F0502020204030204" pitchFamily="34" charset="0"/>
                  <a:ea typeface="宋体" panose="02010600030101010101" pitchFamily="2" charset="-122"/>
                </a:defRPr>
              </a:lvl2pPr>
              <a:lvl3pPr marL="1143000" indent="-228600" defTabSz="481330" eaLnBrk="0" hangingPunct="0">
                <a:defRPr>
                  <a:solidFill>
                    <a:schemeClr val="tx1"/>
                  </a:solidFill>
                  <a:latin typeface="Calibri" panose="020F0502020204030204" pitchFamily="34" charset="0"/>
                  <a:ea typeface="宋体" panose="02010600030101010101" pitchFamily="2" charset="-122"/>
                </a:defRPr>
              </a:lvl3pPr>
              <a:lvl4pPr marL="1600200" indent="-228600" defTabSz="481330" eaLnBrk="0" hangingPunct="0">
                <a:defRPr>
                  <a:solidFill>
                    <a:schemeClr val="tx1"/>
                  </a:solidFill>
                  <a:latin typeface="Calibri" panose="020F0502020204030204" pitchFamily="34" charset="0"/>
                  <a:ea typeface="宋体" panose="02010600030101010101" pitchFamily="2" charset="-122"/>
                </a:defRPr>
              </a:lvl4pPr>
              <a:lvl5pPr marL="2057400" indent="-228600" defTabSz="481330" eaLnBrk="0" hangingPunct="0">
                <a:defRPr>
                  <a:solidFill>
                    <a:schemeClr val="tx1"/>
                  </a:solidFill>
                  <a:latin typeface="Calibri" panose="020F0502020204030204" pitchFamily="34" charset="0"/>
                  <a:ea typeface="宋体" panose="02010600030101010101" pitchFamily="2" charset="-122"/>
                </a:defRPr>
              </a:lvl5pPr>
              <a:lvl6pPr marL="25146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8133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4591" name="正五边形 41"/>
            <p:cNvSpPr>
              <a:spLocks noChangeAspect="1"/>
            </p:cNvSpPr>
            <p:nvPr/>
          </p:nvSpPr>
          <p:spPr bwMode="auto">
            <a:xfrm>
              <a:off x="6042803" y="5335153"/>
              <a:ext cx="700000" cy="630000"/>
            </a:xfrm>
            <a:prstGeom prst="pentagon">
              <a:avLst/>
            </a:prstGeom>
            <a:noFill/>
            <a:ln w="19050" algn="ctr">
              <a:solidFill>
                <a:srgbClr val="0000FF"/>
              </a:solidFill>
              <a:round/>
            </a:ln>
            <a:extLst>
              <a:ext uri="{909E8E84-426E-40DD-AFC4-6F175D3DCCD1}">
                <a14:hiddenFill xmlns:a14="http://schemas.microsoft.com/office/drawing/2010/main">
                  <a:solidFill>
                    <a:srgbClr val="FFFFFF"/>
                  </a:solidFill>
                </a14:hiddenFill>
              </a:ext>
            </a:extLst>
          </p:spPr>
          <p:txBody>
            <a:bodyPr/>
            <a:lstStyle>
              <a:lvl1pPr defTabSz="481330" eaLnBrk="0" hangingPunct="0">
                <a:defRPr>
                  <a:solidFill>
                    <a:schemeClr val="tx1"/>
                  </a:solidFill>
                  <a:latin typeface="Calibri" panose="020F0502020204030204" pitchFamily="34" charset="0"/>
                  <a:ea typeface="宋体" panose="02010600030101010101" pitchFamily="2" charset="-122"/>
                </a:defRPr>
              </a:lvl1pPr>
              <a:lvl2pPr marL="742950" indent="-285750" defTabSz="481330" eaLnBrk="0" hangingPunct="0">
                <a:defRPr>
                  <a:solidFill>
                    <a:schemeClr val="tx1"/>
                  </a:solidFill>
                  <a:latin typeface="Calibri" panose="020F0502020204030204" pitchFamily="34" charset="0"/>
                  <a:ea typeface="宋体" panose="02010600030101010101" pitchFamily="2" charset="-122"/>
                </a:defRPr>
              </a:lvl2pPr>
              <a:lvl3pPr marL="1143000" indent="-228600" defTabSz="481330" eaLnBrk="0" hangingPunct="0">
                <a:defRPr>
                  <a:solidFill>
                    <a:schemeClr val="tx1"/>
                  </a:solidFill>
                  <a:latin typeface="Calibri" panose="020F0502020204030204" pitchFamily="34" charset="0"/>
                  <a:ea typeface="宋体" panose="02010600030101010101" pitchFamily="2" charset="-122"/>
                </a:defRPr>
              </a:lvl3pPr>
              <a:lvl4pPr marL="1600200" indent="-228600" defTabSz="481330" eaLnBrk="0" hangingPunct="0">
                <a:defRPr>
                  <a:solidFill>
                    <a:schemeClr val="tx1"/>
                  </a:solidFill>
                  <a:latin typeface="Calibri" panose="020F0502020204030204" pitchFamily="34" charset="0"/>
                  <a:ea typeface="宋体" panose="02010600030101010101" pitchFamily="2" charset="-122"/>
                </a:defRPr>
              </a:lvl4pPr>
              <a:lvl5pPr marL="2057400" indent="-228600" defTabSz="481330" eaLnBrk="0" hangingPunct="0">
                <a:defRPr>
                  <a:solidFill>
                    <a:schemeClr val="tx1"/>
                  </a:solidFill>
                  <a:latin typeface="Calibri" panose="020F0502020204030204" pitchFamily="34" charset="0"/>
                  <a:ea typeface="宋体" panose="02010600030101010101" pitchFamily="2" charset="-122"/>
                </a:defRPr>
              </a:lvl5pPr>
              <a:lvl6pPr marL="25146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8133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4592" name="六边形 42"/>
            <p:cNvSpPr>
              <a:spLocks noChangeAspect="1"/>
            </p:cNvSpPr>
            <p:nvPr/>
          </p:nvSpPr>
          <p:spPr bwMode="auto">
            <a:xfrm>
              <a:off x="6972424" y="5335153"/>
              <a:ext cx="666000" cy="630000"/>
            </a:xfrm>
            <a:prstGeom prst="hexagon">
              <a:avLst>
                <a:gd name="adj" fmla="val 24999"/>
                <a:gd name="vf" fmla="val 115470"/>
              </a:avLst>
            </a:prstGeom>
            <a:noFill/>
            <a:ln w="19050" algn="ctr">
              <a:solidFill>
                <a:srgbClr val="0000FF"/>
              </a:solidFill>
              <a:round/>
            </a:ln>
            <a:extLst>
              <a:ext uri="{909E8E84-426E-40DD-AFC4-6F175D3DCCD1}">
                <a14:hiddenFill xmlns:a14="http://schemas.microsoft.com/office/drawing/2010/main">
                  <a:solidFill>
                    <a:srgbClr val="FFFFFF"/>
                  </a:solidFill>
                </a14:hiddenFill>
              </a:ext>
            </a:extLst>
          </p:spPr>
          <p:txBody>
            <a:bodyPr/>
            <a:lstStyle>
              <a:lvl1pPr defTabSz="481330" eaLnBrk="0" hangingPunct="0">
                <a:defRPr>
                  <a:solidFill>
                    <a:schemeClr val="tx1"/>
                  </a:solidFill>
                  <a:latin typeface="Calibri" panose="020F0502020204030204" pitchFamily="34" charset="0"/>
                  <a:ea typeface="宋体" panose="02010600030101010101" pitchFamily="2" charset="-122"/>
                </a:defRPr>
              </a:lvl1pPr>
              <a:lvl2pPr marL="742950" indent="-285750" defTabSz="481330" eaLnBrk="0" hangingPunct="0">
                <a:defRPr>
                  <a:solidFill>
                    <a:schemeClr val="tx1"/>
                  </a:solidFill>
                  <a:latin typeface="Calibri" panose="020F0502020204030204" pitchFamily="34" charset="0"/>
                  <a:ea typeface="宋体" panose="02010600030101010101" pitchFamily="2" charset="-122"/>
                </a:defRPr>
              </a:lvl2pPr>
              <a:lvl3pPr marL="1143000" indent="-228600" defTabSz="481330" eaLnBrk="0" hangingPunct="0">
                <a:defRPr>
                  <a:solidFill>
                    <a:schemeClr val="tx1"/>
                  </a:solidFill>
                  <a:latin typeface="Calibri" panose="020F0502020204030204" pitchFamily="34" charset="0"/>
                  <a:ea typeface="宋体" panose="02010600030101010101" pitchFamily="2" charset="-122"/>
                </a:defRPr>
              </a:lvl3pPr>
              <a:lvl4pPr marL="1600200" indent="-228600" defTabSz="481330" eaLnBrk="0" hangingPunct="0">
                <a:defRPr>
                  <a:solidFill>
                    <a:schemeClr val="tx1"/>
                  </a:solidFill>
                  <a:latin typeface="Calibri" panose="020F0502020204030204" pitchFamily="34" charset="0"/>
                  <a:ea typeface="宋体" panose="02010600030101010101" pitchFamily="2" charset="-122"/>
                </a:defRPr>
              </a:lvl4pPr>
              <a:lvl5pPr marL="2057400" indent="-228600" defTabSz="481330" eaLnBrk="0" hangingPunct="0">
                <a:defRPr>
                  <a:solidFill>
                    <a:schemeClr val="tx1"/>
                  </a:solidFill>
                  <a:latin typeface="Calibri" panose="020F0502020204030204" pitchFamily="34" charset="0"/>
                  <a:ea typeface="宋体" panose="02010600030101010101" pitchFamily="2" charset="-122"/>
                </a:defRPr>
              </a:lvl5pPr>
              <a:lvl6pPr marL="25146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8133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4593" name="六边形 44"/>
            <p:cNvSpPr>
              <a:spLocks noChangeAspect="1"/>
            </p:cNvSpPr>
            <p:nvPr/>
          </p:nvSpPr>
          <p:spPr bwMode="auto">
            <a:xfrm>
              <a:off x="7868045" y="5336173"/>
              <a:ext cx="666000" cy="630000"/>
            </a:xfrm>
            <a:prstGeom prst="hexagon">
              <a:avLst>
                <a:gd name="adj" fmla="val 24999"/>
                <a:gd name="vf" fmla="val 115470"/>
              </a:avLst>
            </a:prstGeom>
            <a:noFill/>
            <a:ln w="19050" algn="ctr">
              <a:solidFill>
                <a:srgbClr val="0000FF"/>
              </a:solidFill>
              <a:round/>
            </a:ln>
            <a:extLst>
              <a:ext uri="{909E8E84-426E-40DD-AFC4-6F175D3DCCD1}">
                <a14:hiddenFill xmlns:a14="http://schemas.microsoft.com/office/drawing/2010/main">
                  <a:solidFill>
                    <a:srgbClr val="FFFFFF"/>
                  </a:solidFill>
                </a14:hiddenFill>
              </a:ext>
            </a:extLst>
          </p:spPr>
          <p:txBody>
            <a:bodyPr/>
            <a:lstStyle>
              <a:lvl1pPr defTabSz="481330" eaLnBrk="0" hangingPunct="0">
                <a:defRPr>
                  <a:solidFill>
                    <a:schemeClr val="tx1"/>
                  </a:solidFill>
                  <a:latin typeface="Calibri" panose="020F0502020204030204" pitchFamily="34" charset="0"/>
                  <a:ea typeface="宋体" panose="02010600030101010101" pitchFamily="2" charset="-122"/>
                </a:defRPr>
              </a:lvl1pPr>
              <a:lvl2pPr marL="742950" indent="-285750" defTabSz="481330" eaLnBrk="0" hangingPunct="0">
                <a:defRPr>
                  <a:solidFill>
                    <a:schemeClr val="tx1"/>
                  </a:solidFill>
                  <a:latin typeface="Calibri" panose="020F0502020204030204" pitchFamily="34" charset="0"/>
                  <a:ea typeface="宋体" panose="02010600030101010101" pitchFamily="2" charset="-122"/>
                </a:defRPr>
              </a:lvl2pPr>
              <a:lvl3pPr marL="1143000" indent="-228600" defTabSz="481330" eaLnBrk="0" hangingPunct="0">
                <a:defRPr>
                  <a:solidFill>
                    <a:schemeClr val="tx1"/>
                  </a:solidFill>
                  <a:latin typeface="Calibri" panose="020F0502020204030204" pitchFamily="34" charset="0"/>
                  <a:ea typeface="宋体" panose="02010600030101010101" pitchFamily="2" charset="-122"/>
                </a:defRPr>
              </a:lvl3pPr>
              <a:lvl4pPr marL="1600200" indent="-228600" defTabSz="481330" eaLnBrk="0" hangingPunct="0">
                <a:defRPr>
                  <a:solidFill>
                    <a:schemeClr val="tx1"/>
                  </a:solidFill>
                  <a:latin typeface="Calibri" panose="020F0502020204030204" pitchFamily="34" charset="0"/>
                  <a:ea typeface="宋体" panose="02010600030101010101" pitchFamily="2" charset="-122"/>
                </a:defRPr>
              </a:lvl4pPr>
              <a:lvl5pPr marL="2057400" indent="-228600" defTabSz="481330" eaLnBrk="0" hangingPunct="0">
                <a:defRPr>
                  <a:solidFill>
                    <a:schemeClr val="tx1"/>
                  </a:solidFill>
                  <a:latin typeface="Calibri" panose="020F0502020204030204" pitchFamily="34" charset="0"/>
                  <a:ea typeface="宋体" panose="02010600030101010101" pitchFamily="2" charset="-122"/>
                </a:defRPr>
              </a:lvl5pPr>
              <a:lvl6pPr marL="25146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8133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8133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4594" name="Line 16"/>
            <p:cNvSpPr>
              <a:spLocks noChangeShapeType="1"/>
            </p:cNvSpPr>
            <p:nvPr/>
          </p:nvSpPr>
          <p:spPr bwMode="auto">
            <a:xfrm>
              <a:off x="8534045" y="5650153"/>
              <a:ext cx="126000" cy="0"/>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24595" name="矩形 46"/>
            <p:cNvSpPr>
              <a:spLocks noChangeArrowheads="1"/>
            </p:cNvSpPr>
            <p:nvPr/>
          </p:nvSpPr>
          <p:spPr bwMode="auto">
            <a:xfrm>
              <a:off x="8572950" y="5427483"/>
              <a:ext cx="558140" cy="462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0" fontAlgn="auto" latinLnBrk="0" hangingPunct="0">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endParaRPr kumimoji="0" lang="zh-CN" altLang="en-US" sz="2400" i="0" u="none" strike="noStrike" kern="0" cap="none" spc="0" normalizeH="0" baseline="-25000" noProof="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2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一、按碳的骨架分类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wipe(down)">
                                      <p:cBhvr>
                                        <p:cTn id="7" dur="500"/>
                                        <p:tgtEl>
                                          <p:spTgt spid="2458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4581"/>
                                        </p:tgtEl>
                                        <p:attrNameLst>
                                          <p:attrName>style.visibility</p:attrName>
                                        </p:attrNameLst>
                                      </p:cBhvr>
                                      <p:to>
                                        <p:strVal val="visible"/>
                                      </p:to>
                                    </p:set>
                                    <p:animEffect transition="in" filter="wipe(down)">
                                      <p:cBhvr>
                                        <p:cTn id="10" dur="500"/>
                                        <p:tgtEl>
                                          <p:spTgt spid="24581"/>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4582"/>
                                        </p:tgtEl>
                                        <p:attrNameLst>
                                          <p:attrName>style.visibility</p:attrName>
                                        </p:attrNameLst>
                                      </p:cBhvr>
                                      <p:to>
                                        <p:strVal val="visible"/>
                                      </p:to>
                                    </p:set>
                                    <p:animEffect transition="in" filter="wipe(down)">
                                      <p:cBhvr>
                                        <p:cTn id="13" dur="500"/>
                                        <p:tgtEl>
                                          <p:spTgt spid="2458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4583"/>
                                        </p:tgtEl>
                                        <p:attrNameLst>
                                          <p:attrName>style.visibility</p:attrName>
                                        </p:attrNameLst>
                                      </p:cBhvr>
                                      <p:to>
                                        <p:strVal val="visible"/>
                                      </p:to>
                                    </p:set>
                                    <p:animEffect transition="in" filter="wipe(down)">
                                      <p:cBhvr>
                                        <p:cTn id="16" dur="500"/>
                                        <p:tgtEl>
                                          <p:spTgt spid="2458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4584"/>
                                        </p:tgtEl>
                                        <p:attrNameLst>
                                          <p:attrName>style.visibility</p:attrName>
                                        </p:attrNameLst>
                                      </p:cBhvr>
                                      <p:to>
                                        <p:strVal val="visible"/>
                                      </p:to>
                                    </p:set>
                                    <p:animEffect transition="in" filter="wipe(down)">
                                      <p:cBhvr>
                                        <p:cTn id="19" dur="500"/>
                                        <p:tgtEl>
                                          <p:spTgt spid="24584"/>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4585"/>
                                        </p:tgtEl>
                                        <p:attrNameLst>
                                          <p:attrName>style.visibility</p:attrName>
                                        </p:attrNameLst>
                                      </p:cBhvr>
                                      <p:to>
                                        <p:strVal val="visible"/>
                                      </p:to>
                                    </p:set>
                                    <p:animEffect transition="in" filter="wipe(down)">
                                      <p:cBhvr>
                                        <p:cTn id="22" dur="500"/>
                                        <p:tgtEl>
                                          <p:spTgt spid="24585"/>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4579"/>
                                        </p:tgtEl>
                                        <p:attrNameLst>
                                          <p:attrName>style.visibility</p:attrName>
                                        </p:attrNameLst>
                                      </p:cBhvr>
                                      <p:to>
                                        <p:strVal val="visible"/>
                                      </p:to>
                                    </p:set>
                                    <p:animEffect transition="in" filter="wipe(down)">
                                      <p:cBhvr>
                                        <p:cTn id="25" dur="500"/>
                                        <p:tgtEl>
                                          <p:spTgt spid="2457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dissolve">
                                      <p:cBhvr>
                                        <p:cTn id="30" dur="500"/>
                                        <p:tgtEl>
                                          <p:spTgt spid="2"/>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additive="base">
                                        <p:cTn id="35" dur="500" fill="hold"/>
                                        <p:tgtEl>
                                          <p:spTgt spid="38"/>
                                        </p:tgtEl>
                                        <p:attrNameLst>
                                          <p:attrName>ppt_x</p:attrName>
                                        </p:attrNameLst>
                                      </p:cBhvr>
                                      <p:tavLst>
                                        <p:tav tm="0">
                                          <p:val>
                                            <p:strVal val="0-#ppt_w/2"/>
                                          </p:val>
                                        </p:tav>
                                        <p:tav tm="100000">
                                          <p:val>
                                            <p:strVal val="#ppt_x"/>
                                          </p:val>
                                        </p:tav>
                                      </p:tavLst>
                                    </p:anim>
                                    <p:anim calcmode="lin" valueType="num">
                                      <p:cBhvr additive="base">
                                        <p:cTn id="36" dur="500" fill="hold"/>
                                        <p:tgtEl>
                                          <p:spTgt spid="38"/>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left)">
                                      <p:cBhvr>
                                        <p:cTn id="40" dur="500"/>
                                        <p:tgtEl>
                                          <p:spTgt spid="3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animBg="1"/>
      <p:bldP spid="24581" grpId="0"/>
      <p:bldP spid="24582" grpId="0"/>
      <p:bldP spid="24583" grpId="0"/>
      <p:bldP spid="24584" grpId="0" animBg="1"/>
      <p:bldP spid="24585" grpId="0"/>
      <p:bldP spid="38" grpId="0" animBg="1"/>
      <p:bldP spid="39"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1968</Words>
  <Application>Microsoft Office PowerPoint</Application>
  <PresentationFormat>宽屏</PresentationFormat>
  <Paragraphs>346</Paragraphs>
  <Slides>27</Slides>
  <Notes>27</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2" baseType="lpstr">
      <vt:lpstr>FandolFang R</vt:lpstr>
      <vt:lpstr>思源黑体 CN Light</vt:lpstr>
      <vt:lpstr>Arial</vt:lpstr>
      <vt:lpstr>办公资源网：www.bangongziyuan.com</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2020-06-22T06:00:35Z</dcterms:created>
  <dcterms:modified xsi:type="dcterms:W3CDTF">2021-01-09T10:04:48Z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