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60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7" r:id="rId24"/>
    <p:sldId id="284" r:id="rId25"/>
    <p:sldId id="259" r:id="rId26"/>
  </p:sldIdLst>
  <p:sldSz cx="12192000" cy="6858000"/>
  <p:notesSz cx="6858000" cy="9144000"/>
  <p:custDataLst>
    <p:tags r:id="rId2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>
          <p15:clr>
            <a:srgbClr val="A4A3A4"/>
          </p15:clr>
        </p15:guide>
        <p15:guide id="2" pos="7256">
          <p15:clr>
            <a:srgbClr val="A4A3A4"/>
          </p15:clr>
        </p15:guide>
        <p15:guide id="3" orient="horz" pos="663">
          <p15:clr>
            <a:srgbClr val="A4A3A4"/>
          </p15:clr>
        </p15:guide>
        <p15:guide id="4" orient="horz" pos="712">
          <p15:clr>
            <a:srgbClr val="A4A3A4"/>
          </p15:clr>
        </p15:guide>
        <p15:guide id="5" orient="horz" pos="3884">
          <p15:clr>
            <a:srgbClr val="A4A3A4"/>
          </p15:clr>
        </p15:guide>
        <p15:guide id="6" orient="horz" pos="38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CEFC"/>
    <a:srgbClr val="ABE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4" autoAdjust="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46" y="114"/>
      </p:cViewPr>
      <p:guideLst>
        <p:guide pos="416"/>
        <p:guide pos="7256"/>
        <p:guide orient="horz" pos="663"/>
        <p:guide orient="horz" pos="712"/>
        <p:guide orient="horz" pos="3884"/>
        <p:guide orient="horz"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32FB9976-0288-432E-A469-1DBBF09C9963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543BE0F4-F33D-4906-914D-F4219F007C5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andolFang R" panose="00000500000000000000" pitchFamily="50" charset="-122"/>
                <a:ea typeface="FandolFang R" panose="00000500000000000000" pitchFamily="50" charset="-122"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3BE0F4-F33D-4906-914D-F4219F007C52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6123B-AFAF-48DD-8EB9-A59BFA4910F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箭头: V 形 2"/>
          <p:cNvSpPr/>
          <p:nvPr userDrawn="1"/>
        </p:nvSpPr>
        <p:spPr>
          <a:xfrm>
            <a:off x="5715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  <p:sp>
        <p:nvSpPr>
          <p:cNvPr id="4" name="箭头: V 形 3"/>
          <p:cNvSpPr/>
          <p:nvPr userDrawn="1"/>
        </p:nvSpPr>
        <p:spPr>
          <a:xfrm>
            <a:off x="927100" y="381000"/>
            <a:ext cx="457200" cy="457200"/>
          </a:xfrm>
          <a:prstGeom prst="chevron">
            <a:avLst/>
          </a:prstGeom>
          <a:solidFill>
            <a:srgbClr val="48CEF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tx1"/>
              </a:solidFill>
              <a:latin typeface="FandolFang R" panose="00000500000000000000" pitchFamily="50" charset="-122"/>
              <a:ea typeface="FandolFang R" panose="00000500000000000000" pitchFamily="50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7A4BD80-458D-41D4-A242-ED0B44164974}" type="datetimeFigureOut">
              <a:rPr lang="zh-CN" altLang="en-US" smtClean="0"/>
              <a:t>2021/1/9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1A6123B-AFAF-48DD-8EB9-A59BFA4910F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FandolFang R" panose="00000500000000000000" pitchFamily="50" charset="-122"/>
          <a:ea typeface="FandolFang R" panose="00000500000000000000" pitchFamily="50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9" r="7783"/>
          <a:stretch>
            <a:fillRect/>
          </a:stretch>
        </p:blipFill>
        <p:spPr>
          <a:xfrm rot="946594">
            <a:off x="330080" y="1523724"/>
            <a:ext cx="4026924" cy="4002647"/>
          </a:xfrm>
          <a:custGeom>
            <a:avLst/>
            <a:gdLst>
              <a:gd name="connsiteX0" fmla="*/ 501628 w 4026924"/>
              <a:gd name="connsiteY0" fmla="*/ 0 h 4002647"/>
              <a:gd name="connsiteX1" fmla="*/ 3525296 w 4026924"/>
              <a:gd name="connsiteY1" fmla="*/ 0 h 4002647"/>
              <a:gd name="connsiteX2" fmla="*/ 3617004 w 4026924"/>
              <a:gd name="connsiteY2" fmla="*/ 28468 h 4002647"/>
              <a:gd name="connsiteX3" fmla="*/ 4026924 w 4026924"/>
              <a:gd name="connsiteY3" fmla="*/ 646891 h 4002647"/>
              <a:gd name="connsiteX4" fmla="*/ 4026924 w 4026924"/>
              <a:gd name="connsiteY4" fmla="*/ 3331481 h 4002647"/>
              <a:gd name="connsiteX5" fmla="*/ 3491020 w 4026924"/>
              <a:gd name="connsiteY5" fmla="*/ 3989012 h 4002647"/>
              <a:gd name="connsiteX6" fmla="*/ 3355766 w 4026924"/>
              <a:gd name="connsiteY6" fmla="*/ 4002647 h 4002647"/>
              <a:gd name="connsiteX7" fmla="*/ 671157 w 4026924"/>
              <a:gd name="connsiteY7" fmla="*/ 4002647 h 4002647"/>
              <a:gd name="connsiteX8" fmla="*/ 535904 w 4026924"/>
              <a:gd name="connsiteY8" fmla="*/ 3989012 h 4002647"/>
              <a:gd name="connsiteX9" fmla="*/ 0 w 4026924"/>
              <a:gd name="connsiteY9" fmla="*/ 3331481 h 4002647"/>
              <a:gd name="connsiteX10" fmla="*/ 0 w 4026924"/>
              <a:gd name="connsiteY10" fmla="*/ 646891 h 4002647"/>
              <a:gd name="connsiteX11" fmla="*/ 409919 w 4026924"/>
              <a:gd name="connsiteY11" fmla="*/ 28468 h 4002647"/>
              <a:gd name="connsiteX12" fmla="*/ 501628 w 4026924"/>
              <a:gd name="connsiteY12" fmla="*/ 0 h 400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6924" h="4002647">
                <a:moveTo>
                  <a:pt x="501628" y="0"/>
                </a:moveTo>
                <a:lnTo>
                  <a:pt x="3525296" y="0"/>
                </a:lnTo>
                <a:lnTo>
                  <a:pt x="3617004" y="28468"/>
                </a:lnTo>
                <a:cubicBezTo>
                  <a:pt x="3857898" y="130356"/>
                  <a:pt x="4026924" y="368885"/>
                  <a:pt x="4026924" y="646891"/>
                </a:cubicBezTo>
                <a:lnTo>
                  <a:pt x="4026924" y="3331481"/>
                </a:lnTo>
                <a:cubicBezTo>
                  <a:pt x="4026924" y="3655822"/>
                  <a:pt x="3796860" y="3926428"/>
                  <a:pt x="3491020" y="3989012"/>
                </a:cubicBezTo>
                <a:lnTo>
                  <a:pt x="3355766" y="4002647"/>
                </a:lnTo>
                <a:lnTo>
                  <a:pt x="671157" y="4002647"/>
                </a:lnTo>
                <a:lnTo>
                  <a:pt x="535904" y="3989012"/>
                </a:lnTo>
                <a:cubicBezTo>
                  <a:pt x="230064" y="3926428"/>
                  <a:pt x="0" y="3655822"/>
                  <a:pt x="0" y="3331481"/>
                </a:cubicBezTo>
                <a:lnTo>
                  <a:pt x="0" y="646891"/>
                </a:lnTo>
                <a:cubicBezTo>
                  <a:pt x="0" y="368885"/>
                  <a:pt x="169027" y="130356"/>
                  <a:pt x="409919" y="28468"/>
                </a:cubicBezTo>
                <a:lnTo>
                  <a:pt x="501628" y="0"/>
                </a:lnTo>
                <a:close/>
              </a:path>
            </a:pathLst>
          </a:custGeom>
        </p:spPr>
      </p:pic>
      <p:sp>
        <p:nvSpPr>
          <p:cNvPr id="5" name="圆角矩形 4"/>
          <p:cNvSpPr/>
          <p:nvPr/>
        </p:nvSpPr>
        <p:spPr>
          <a:xfrm rot="911398">
            <a:off x="3155188" y="29821"/>
            <a:ext cx="1661178" cy="1661178"/>
          </a:xfrm>
          <a:prstGeom prst="roundRect">
            <a:avLst/>
          </a:prstGeom>
          <a:solidFill>
            <a:srgbClr val="02BBFB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 rot="1148485">
            <a:off x="3915729" y="5412398"/>
            <a:ext cx="1116721" cy="1116721"/>
          </a:xfrm>
          <a:prstGeom prst="roundRect">
            <a:avLst/>
          </a:prstGeom>
          <a:solidFill>
            <a:srgbClr val="02BBFB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 rot="1370745">
            <a:off x="-648154" y="4393954"/>
            <a:ext cx="1782348" cy="1782348"/>
          </a:xfrm>
          <a:prstGeom prst="roundRect">
            <a:avLst/>
          </a:prstGeom>
          <a:noFill/>
          <a:ln w="63500">
            <a:solidFill>
              <a:srgbClr val="02BBFB">
                <a:alpha val="47000"/>
              </a:srgb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 rot="1370745">
            <a:off x="-129024" y="-96274"/>
            <a:ext cx="1782348" cy="1782348"/>
          </a:xfrm>
          <a:prstGeom prst="roundRect">
            <a:avLst/>
          </a:prstGeom>
          <a:noFill/>
          <a:ln w="63500">
            <a:solidFill>
              <a:srgbClr val="02BBFB">
                <a:alpha val="47000"/>
              </a:srgb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674999" y="2120641"/>
            <a:ext cx="7136336" cy="2970990"/>
            <a:chOff x="6147269" y="2844265"/>
            <a:chExt cx="5112385" cy="2128380"/>
          </a:xfrm>
        </p:grpSpPr>
        <p:grpSp>
          <p:nvGrpSpPr>
            <p:cNvPr id="13" name="组合 12"/>
            <p:cNvGrpSpPr/>
            <p:nvPr/>
          </p:nvGrpSpPr>
          <p:grpSpPr>
            <a:xfrm>
              <a:off x="6147269" y="3331609"/>
              <a:ext cx="5033250" cy="1641036"/>
              <a:chOff x="-4714868" y="2110674"/>
              <a:chExt cx="5033250" cy="1641036"/>
            </a:xfrm>
          </p:grpSpPr>
          <p:sp>
            <p:nvSpPr>
              <p:cNvPr id="15" name="矩形: 圆角 21"/>
              <p:cNvSpPr/>
              <p:nvPr/>
            </p:nvSpPr>
            <p:spPr>
              <a:xfrm>
                <a:off x="-4708756" y="3396987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2BBF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-4714868" y="2110674"/>
                <a:ext cx="5033250" cy="1165566"/>
                <a:chOff x="-4714868" y="2110674"/>
                <a:chExt cx="5033250" cy="1165566"/>
              </a:xfrm>
            </p:grpSpPr>
            <p:sp>
              <p:nvSpPr>
                <p:cNvPr id="17" name="文本框 16"/>
                <p:cNvSpPr txBox="1"/>
                <p:nvPr/>
              </p:nvSpPr>
              <p:spPr>
                <a:xfrm>
                  <a:off x="-4714868" y="2797369"/>
                  <a:ext cx="3729817" cy="47887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lvl="0" algn="dist">
                    <a:lnSpc>
                      <a:spcPct val="150000"/>
                    </a:lnSpc>
                    <a:defRPr/>
                  </a:pPr>
                  <a:r>
                    <a:rPr lang="zh-CN" altLang="en-US" sz="2800" kern="0" dirty="0">
                      <a:solidFill>
                        <a:schemeClr val="bg1">
                          <a:lumMod val="50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第</a:t>
                  </a:r>
                  <a:r>
                    <a:rPr lang="en-US" altLang="zh-CN" sz="2800" kern="0" dirty="0">
                      <a:solidFill>
                        <a:schemeClr val="bg1">
                          <a:lumMod val="50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2</a:t>
                  </a:r>
                  <a:r>
                    <a:rPr lang="zh-CN" altLang="en-US" sz="2800" kern="0" dirty="0">
                      <a:solidFill>
                        <a:schemeClr val="bg1">
                          <a:lumMod val="50000"/>
                        </a:schemeClr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课时      同分异构体</a:t>
                  </a:r>
                </a:p>
              </p:txBody>
            </p:sp>
            <p:cxnSp>
              <p:nvCxnSpPr>
                <p:cNvPr id="18" name="直接连接符 1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lvl="0" indent="0" algn="dist">
                    <a:buNone/>
                    <a:defRPr/>
                  </a:pPr>
                  <a:r>
                    <a:rPr kumimoji="0" lang="en-US" altLang="zh-CN" sz="4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2BBF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1.2 </a:t>
                  </a:r>
                  <a:r>
                    <a:rPr lang="zh-CN" altLang="en-US" sz="4400" b="1" dirty="0">
                      <a:solidFill>
                        <a:srgbClr val="02BBFB"/>
                      </a:solidFill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有机化合物的结构特点</a:t>
                  </a:r>
                </a:p>
              </p:txBody>
            </p:sp>
          </p:grpSp>
        </p:grpSp>
        <p:sp>
          <p:nvSpPr>
            <p:cNvPr id="1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100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kumimoji="0" lang="en-US" altLang="zh-CN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kumimoji="0" lang="zh-CN" altLang="en-US" sz="36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认识有机化合物</a:t>
              </a: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02BBF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人教版高中选修五化学课件</a:t>
            </a:r>
          </a:p>
        </p:txBody>
      </p:sp>
      <p:sp>
        <p:nvSpPr>
          <p:cNvPr id="21" name="圆角矩形 20"/>
          <p:cNvSpPr/>
          <p:nvPr/>
        </p:nvSpPr>
        <p:spPr>
          <a:xfrm rot="7801080">
            <a:off x="11353070" y="6199056"/>
            <a:ext cx="1116721" cy="1116721"/>
          </a:xfrm>
          <a:prstGeom prst="roundRect">
            <a:avLst/>
          </a:prstGeom>
          <a:solidFill>
            <a:srgbClr val="02BBFB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文本框 21505"/>
          <p:cNvSpPr txBox="1">
            <a:spLocks noChangeArrowheads="1"/>
          </p:cNvSpPr>
          <p:nvPr/>
        </p:nvSpPr>
        <p:spPr bwMode="auto">
          <a:xfrm>
            <a:off x="660400" y="1151091"/>
            <a:ext cx="88328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一元取代物有几种？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7" name="文本框 21506"/>
          <p:cNvSpPr txBox="1">
            <a:spLocks noChangeArrowheads="1"/>
          </p:cNvSpPr>
          <p:nvPr/>
        </p:nvSpPr>
        <p:spPr bwMode="auto">
          <a:xfrm>
            <a:off x="7038232" y="1619311"/>
            <a:ext cx="3149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800" i="0" u="none" strike="noStrike" kern="0" cap="none" spc="0" normalizeH="0" baseline="-25000" noProof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800" i="0" u="none" strike="noStrike" kern="0" cap="none" spc="0" normalizeH="0" baseline="0" noProof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800" i="0" u="none" strike="noStrike" kern="0" cap="none" spc="0" normalizeH="0" baseline="-25000" noProof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en-US" altLang="zh-CN" sz="2800" i="0" u="none" strike="noStrike" kern="0" cap="none" spc="0" normalizeH="0" baseline="0" noProof="0">
              <a:ln>
                <a:noFill/>
              </a:ln>
              <a:solidFill>
                <a:srgbClr val="990099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1508" name="文本框 21507"/>
          <p:cNvSpPr txBox="1">
            <a:spLocks noChangeArrowheads="1"/>
          </p:cNvSpPr>
          <p:nvPr/>
        </p:nvSpPr>
        <p:spPr bwMode="auto">
          <a:xfrm>
            <a:off x="2524969" y="1660586"/>
            <a:ext cx="2109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800" i="0" u="none" strike="noStrike" kern="0" cap="none" spc="0" normalizeH="0" baseline="-6000" noProof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1031" name="直接连接符 21510"/>
          <p:cNvSpPr>
            <a:spLocks noChangeShapeType="1"/>
          </p:cNvSpPr>
          <p:nvPr/>
        </p:nvSpPr>
        <p:spPr bwMode="auto">
          <a:xfrm flipH="1">
            <a:off x="2809132" y="3659248"/>
            <a:ext cx="46037" cy="21113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2" name="矩形 21512"/>
          <p:cNvSpPr>
            <a:spLocks noChangeArrowheads="1"/>
          </p:cNvSpPr>
          <p:nvPr/>
        </p:nvSpPr>
        <p:spPr bwMode="auto">
          <a:xfrm>
            <a:off x="-196770" y="2328923"/>
            <a:ext cx="12192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21513"/>
          <p:cNvGrpSpPr/>
          <p:nvPr/>
        </p:nvGrpSpPr>
        <p:grpSpPr bwMode="auto">
          <a:xfrm>
            <a:off x="6269882" y="2328923"/>
            <a:ext cx="4903787" cy="2208213"/>
            <a:chOff x="0" y="0"/>
            <a:chExt cx="2949" cy="1269"/>
          </a:xfrm>
        </p:grpSpPr>
        <p:grpSp>
          <p:nvGrpSpPr>
            <p:cNvPr id="1039" name="组合 21514"/>
            <p:cNvGrpSpPr>
              <a:grpSpLocks noChangeAspect="1"/>
            </p:cNvGrpSpPr>
            <p:nvPr/>
          </p:nvGrpSpPr>
          <p:grpSpPr bwMode="auto">
            <a:xfrm>
              <a:off x="0" y="0"/>
              <a:ext cx="2949" cy="1269"/>
              <a:chOff x="0" y="0"/>
              <a:chExt cx="2767" cy="1269"/>
            </a:xfrm>
          </p:grpSpPr>
          <p:graphicFrame>
            <p:nvGraphicFramePr>
              <p:cNvPr id="1026" name="Object 2" descr="image5"/>
              <p:cNvGraphicFramePr/>
              <p:nvPr/>
            </p:nvGraphicFramePr>
            <p:xfrm>
              <a:off x="1089" y="30"/>
              <a:ext cx="1678" cy="118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3" imgW="4076065" imgH="4270375" progId="PBrush">
                      <p:embed/>
                    </p:oleObj>
                  </mc:Choice>
                  <mc:Fallback>
                    <p:oleObj r:id="rId3" imgW="4076065" imgH="4270375" progId="PBrush">
                      <p:embed/>
                      <p:pic>
                        <p:nvPicPr>
                          <p:cNvPr id="0" name="Object 2" descr="image5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4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37468" t="47231" r="36984" b="36440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89" y="30"/>
                            <a:ext cx="1678" cy="118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7" name="Object 3" descr="image6"/>
              <p:cNvGraphicFramePr/>
              <p:nvPr/>
            </p:nvGraphicFramePr>
            <p:xfrm>
              <a:off x="0" y="0"/>
              <a:ext cx="1406" cy="126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5" imgW="3990975" imgH="4181475" progId="PBrush">
                      <p:embed/>
                    </p:oleObj>
                  </mc:Choice>
                  <mc:Fallback>
                    <p:oleObj r:id="rId5" imgW="3990975" imgH="4181475" progId="PBrush">
                      <p:embed/>
                      <p:pic>
                        <p:nvPicPr>
                          <p:cNvPr id="0" name="Object 3" descr="image6"/>
                          <p:cNvPicPr>
                            <a:picLocks noChangeArrowheads="1"/>
                          </p:cNvPicPr>
                          <p:nvPr/>
                        </p:nvPicPr>
                        <p:blipFill>
                          <a:blip r:embed="rId6">
                            <a:clrChange>
                              <a:clrFrom>
                                <a:srgbClr val="FFFFFF"/>
                              </a:clrFrom>
                              <a:clrTo>
                                <a:srgbClr val="FFFFFF">
                                  <a:alpha val="0"/>
                                </a:srgbClr>
                              </a:clrTo>
                            </a:clrChange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 l="9880" t="84357" r="72104" b="-3258"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0" y="0"/>
                            <a:ext cx="1406" cy="126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38100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40" name="直接连接符 21517"/>
            <p:cNvSpPr>
              <a:spLocks noChangeShapeType="1"/>
            </p:cNvSpPr>
            <p:nvPr/>
          </p:nvSpPr>
          <p:spPr bwMode="auto">
            <a:xfrm>
              <a:off x="1089" y="545"/>
              <a:ext cx="36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14"/>
          <p:cNvGrpSpPr/>
          <p:nvPr/>
        </p:nvGrpSpPr>
        <p:grpSpPr bwMode="auto">
          <a:xfrm>
            <a:off x="1707407" y="2571811"/>
            <a:ext cx="2393950" cy="1766887"/>
            <a:chOff x="30" y="0"/>
            <a:chExt cx="947" cy="702"/>
          </a:xfrm>
        </p:grpSpPr>
        <p:sp>
          <p:nvSpPr>
            <p:cNvPr id="1037" name="矩形 15"/>
            <p:cNvSpPr>
              <a:spLocks noChangeArrowheads="1"/>
            </p:cNvSpPr>
            <p:nvPr/>
          </p:nvSpPr>
          <p:spPr bwMode="auto">
            <a:xfrm>
              <a:off x="30" y="0"/>
              <a:ext cx="947" cy="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</a:t>
              </a: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CH3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CH3-C-CH3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i="0" u="none" strike="noStrike" kern="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      CH3</a:t>
              </a:r>
            </a:p>
          </p:txBody>
        </p:sp>
        <p:sp>
          <p:nvSpPr>
            <p:cNvPr id="1038" name="直接连接符 17"/>
            <p:cNvSpPr>
              <a:spLocks noChangeShapeType="1"/>
            </p:cNvSpPr>
            <p:nvPr/>
          </p:nvSpPr>
          <p:spPr bwMode="auto">
            <a:xfrm>
              <a:off x="528" y="528"/>
              <a:ext cx="0" cy="9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035" name="直接连接符 19"/>
          <p:cNvSpPr>
            <a:spLocks noChangeShapeType="1"/>
          </p:cNvSpPr>
          <p:nvPr/>
        </p:nvSpPr>
        <p:spPr bwMode="auto">
          <a:xfrm>
            <a:off x="2907557" y="3043298"/>
            <a:ext cx="46037" cy="24288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36" name="矩形 20"/>
          <p:cNvSpPr>
            <a:spLocks noChangeArrowheads="1"/>
          </p:cNvSpPr>
          <p:nvPr/>
        </p:nvSpPr>
        <p:spPr bwMode="auto">
          <a:xfrm>
            <a:off x="603616" y="4403082"/>
            <a:ext cx="7477125" cy="1832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）等效氢：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同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上的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等效；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同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上所连的“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−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”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上的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等效；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处于对称位置的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上的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等效。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文本框 22534"/>
          <p:cNvSpPr txBox="1">
            <a:spLocks noChangeArrowheads="1"/>
          </p:cNvSpPr>
          <p:nvPr/>
        </p:nvSpPr>
        <p:spPr bwMode="auto">
          <a:xfrm>
            <a:off x="700886" y="3568196"/>
            <a:ext cx="4799012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8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8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– C – CH</a:t>
            </a:r>
            <a:r>
              <a:rPr kumimoji="0" lang="en-US" altLang="zh-CN" sz="28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 CH</a:t>
            </a:r>
            <a:r>
              <a:rPr kumimoji="0" lang="en-US" altLang="zh-CN" sz="28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8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kumimoji="0" lang="en-US" altLang="zh-CN" sz="28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CH</a:t>
            </a:r>
            <a:r>
              <a:rPr kumimoji="0" lang="en-US" altLang="zh-CN" sz="28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   ②             ③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6" name="文本框 22529"/>
          <p:cNvSpPr txBox="1">
            <a:spLocks noChangeArrowheads="1"/>
          </p:cNvSpPr>
          <p:nvPr/>
        </p:nvSpPr>
        <p:spPr bwMode="auto">
          <a:xfrm>
            <a:off x="614200" y="1714162"/>
            <a:ext cx="46656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例如：对称轴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①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③  ②   ①</a:t>
            </a:r>
          </a:p>
        </p:txBody>
      </p:sp>
      <p:sp>
        <p:nvSpPr>
          <p:cNvPr id="16387" name="文本框 22530"/>
          <p:cNvSpPr txBox="1">
            <a:spLocks noChangeArrowheads="1"/>
          </p:cNvSpPr>
          <p:nvPr/>
        </p:nvSpPr>
        <p:spPr bwMode="auto">
          <a:xfrm>
            <a:off x="5409939" y="1462287"/>
            <a:ext cx="5470525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②     ①     ③   ①    ②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-CH-CH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① 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② CH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16388" name="直接连接符 22531"/>
          <p:cNvSpPr>
            <a:spLocks noChangeShapeType="1"/>
          </p:cNvSpPr>
          <p:nvPr/>
        </p:nvSpPr>
        <p:spPr bwMode="auto">
          <a:xfrm>
            <a:off x="6948389" y="2402672"/>
            <a:ext cx="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89" name="直接连接符 22532"/>
          <p:cNvSpPr>
            <a:spLocks noChangeShapeType="1"/>
          </p:cNvSpPr>
          <p:nvPr/>
        </p:nvSpPr>
        <p:spPr bwMode="auto">
          <a:xfrm>
            <a:off x="6955348" y="2940122"/>
            <a:ext cx="0" cy="24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0" name="直接连接符 22533"/>
          <p:cNvSpPr>
            <a:spLocks noChangeShapeType="1"/>
          </p:cNvSpPr>
          <p:nvPr/>
        </p:nvSpPr>
        <p:spPr bwMode="auto">
          <a:xfrm>
            <a:off x="1858173" y="4647696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2" name="直接连接符 22535"/>
          <p:cNvSpPr>
            <a:spLocks noChangeShapeType="1"/>
          </p:cNvSpPr>
          <p:nvPr/>
        </p:nvSpPr>
        <p:spPr bwMode="auto">
          <a:xfrm>
            <a:off x="1845473" y="4073021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393" name="文本框 22536"/>
          <p:cNvSpPr txBox="1">
            <a:spLocks noChangeArrowheads="1"/>
          </p:cNvSpPr>
          <p:nvPr/>
        </p:nvSpPr>
        <p:spPr bwMode="auto">
          <a:xfrm>
            <a:off x="6659302" y="5406342"/>
            <a:ext cx="3962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6394" name="图片 225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2940" y="4281431"/>
            <a:ext cx="16256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5" name="文本框 22538"/>
          <p:cNvSpPr txBox="1">
            <a:spLocks noChangeArrowheads="1"/>
          </p:cNvSpPr>
          <p:nvPr/>
        </p:nvSpPr>
        <p:spPr bwMode="auto">
          <a:xfrm>
            <a:off x="9931400" y="3949726"/>
            <a:ext cx="4270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</a:t>
            </a:r>
          </a:p>
        </p:txBody>
      </p:sp>
      <p:sp>
        <p:nvSpPr>
          <p:cNvPr id="22540" name="直接连接符 22539"/>
          <p:cNvSpPr>
            <a:spLocks noChangeShapeType="1"/>
          </p:cNvSpPr>
          <p:nvPr/>
        </p:nvSpPr>
        <p:spPr bwMode="auto">
          <a:xfrm>
            <a:off x="2028944" y="1645555"/>
            <a:ext cx="0" cy="16764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6397" name="组合 22540"/>
          <p:cNvGrpSpPr/>
          <p:nvPr/>
        </p:nvGrpSpPr>
        <p:grpSpPr bwMode="auto">
          <a:xfrm>
            <a:off x="7861300" y="3687789"/>
            <a:ext cx="3657600" cy="2224613"/>
            <a:chOff x="0" y="0"/>
            <a:chExt cx="1728" cy="1093"/>
          </a:xfrm>
        </p:grpSpPr>
        <p:grpSp>
          <p:nvGrpSpPr>
            <p:cNvPr id="16403" name="组合 22541"/>
            <p:cNvGrpSpPr>
              <a:grpSpLocks noChangeAspect="1"/>
            </p:cNvGrpSpPr>
            <p:nvPr/>
          </p:nvGrpSpPr>
          <p:grpSpPr bwMode="auto">
            <a:xfrm>
              <a:off x="144" y="336"/>
              <a:ext cx="1344" cy="647"/>
              <a:chOff x="0" y="0"/>
              <a:chExt cx="818" cy="396"/>
            </a:xfrm>
          </p:grpSpPr>
          <p:grpSp>
            <p:nvGrpSpPr>
              <p:cNvPr id="16411" name="组合 22542"/>
              <p:cNvGrpSpPr>
                <a:grpSpLocks noChangeAspect="1"/>
              </p:cNvGrpSpPr>
              <p:nvPr/>
            </p:nvGrpSpPr>
            <p:grpSpPr bwMode="auto">
              <a:xfrm flipH="1">
                <a:off x="379" y="0"/>
                <a:ext cx="439" cy="385"/>
                <a:chOff x="0" y="0"/>
                <a:chExt cx="439" cy="385"/>
              </a:xfrm>
            </p:grpSpPr>
            <p:sp>
              <p:nvSpPr>
                <p:cNvPr id="16417" name="六边形 22543"/>
                <p:cNvSpPr>
                  <a:spLocks noChangeAspect="1"/>
                </p:cNvSpPr>
                <p:nvPr/>
              </p:nvSpPr>
              <p:spPr bwMode="auto">
                <a:xfrm rot="1800000">
                  <a:off x="0" y="0"/>
                  <a:ext cx="439" cy="380"/>
                </a:xfrm>
                <a:prstGeom prst="hexagon">
                  <a:avLst>
                    <a:gd name="adj" fmla="val 28882"/>
                    <a:gd name="vf" fmla="val 11547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8" name="直接连接符 22544"/>
                <p:cNvSpPr>
                  <a:spLocks noChangeAspect="1"/>
                </p:cNvSpPr>
                <p:nvPr/>
              </p:nvSpPr>
              <p:spPr bwMode="auto">
                <a:xfrm flipH="1">
                  <a:off x="32" y="9"/>
                  <a:ext cx="209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9" name="直接连接符 22545"/>
                <p:cNvSpPr>
                  <a:spLocks noChangeAspect="1"/>
                </p:cNvSpPr>
                <p:nvPr/>
              </p:nvSpPr>
              <p:spPr bwMode="auto">
                <a:xfrm flipH="1" flipV="1">
                  <a:off x="32" y="272"/>
                  <a:ext cx="209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  <p:grpSp>
            <p:nvGrpSpPr>
              <p:cNvPr id="16412" name="组合 22546"/>
              <p:cNvGrpSpPr>
                <a:grpSpLocks noChangeAspect="1"/>
              </p:cNvGrpSpPr>
              <p:nvPr/>
            </p:nvGrpSpPr>
            <p:grpSpPr bwMode="auto">
              <a:xfrm>
                <a:off x="0" y="11"/>
                <a:ext cx="439" cy="385"/>
                <a:chOff x="0" y="0"/>
                <a:chExt cx="439" cy="385"/>
              </a:xfrm>
            </p:grpSpPr>
            <p:sp>
              <p:nvSpPr>
                <p:cNvPr id="16413" name="六边形 22547"/>
                <p:cNvSpPr>
                  <a:spLocks noChangeAspect="1"/>
                </p:cNvSpPr>
                <p:nvPr/>
              </p:nvSpPr>
              <p:spPr bwMode="auto">
                <a:xfrm rot="1800000">
                  <a:off x="0" y="0"/>
                  <a:ext cx="439" cy="380"/>
                </a:xfrm>
                <a:prstGeom prst="hexagon">
                  <a:avLst>
                    <a:gd name="adj" fmla="val 28882"/>
                    <a:gd name="vf" fmla="val 115470"/>
                  </a:avLst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</a:ln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4" name="直接连接符 22548"/>
                <p:cNvSpPr>
                  <a:spLocks noChangeAspect="1"/>
                </p:cNvSpPr>
                <p:nvPr/>
              </p:nvSpPr>
              <p:spPr bwMode="auto">
                <a:xfrm flipH="1">
                  <a:off x="32" y="9"/>
                  <a:ext cx="209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5" name="直接连接符 22549"/>
                <p:cNvSpPr>
                  <a:spLocks noChangeAspect="1"/>
                </p:cNvSpPr>
                <p:nvPr/>
              </p:nvSpPr>
              <p:spPr bwMode="auto">
                <a:xfrm>
                  <a:off x="380" y="69"/>
                  <a:ext cx="3" cy="24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  <p:sp>
              <p:nvSpPr>
                <p:cNvPr id="16416" name="直接连接符 22550"/>
                <p:cNvSpPr>
                  <a:spLocks noChangeAspect="1"/>
                </p:cNvSpPr>
                <p:nvPr/>
              </p:nvSpPr>
              <p:spPr bwMode="auto">
                <a:xfrm flipH="1" flipV="1">
                  <a:off x="32" y="272"/>
                  <a:ext cx="209" cy="11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endParaRPr kumimoji="0" lang="zh-CN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sym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16404" name="文本框 22551"/>
            <p:cNvSpPr txBox="1">
              <a:spLocks noChangeArrowheads="1"/>
            </p:cNvSpPr>
            <p:nvPr/>
          </p:nvSpPr>
          <p:spPr bwMode="auto">
            <a:xfrm>
              <a:off x="374" y="0"/>
              <a:ext cx="20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6405" name="文本框 22552"/>
            <p:cNvSpPr txBox="1">
              <a:spLocks noChangeArrowheads="1"/>
            </p:cNvSpPr>
            <p:nvPr/>
          </p:nvSpPr>
          <p:spPr bwMode="auto">
            <a:xfrm>
              <a:off x="1392" y="240"/>
              <a:ext cx="3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16406" name="文本框 22553"/>
            <p:cNvSpPr txBox="1">
              <a:spLocks noChangeArrowheads="1"/>
            </p:cNvSpPr>
            <p:nvPr/>
          </p:nvSpPr>
          <p:spPr bwMode="auto">
            <a:xfrm>
              <a:off x="0" y="336"/>
              <a:ext cx="288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16407" name="文本框 22554"/>
            <p:cNvSpPr txBox="1">
              <a:spLocks noChangeArrowheads="1"/>
            </p:cNvSpPr>
            <p:nvPr/>
          </p:nvSpPr>
          <p:spPr bwMode="auto">
            <a:xfrm>
              <a:off x="0" y="672"/>
              <a:ext cx="19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16408" name="文本框 22555"/>
            <p:cNvSpPr txBox="1">
              <a:spLocks noChangeArrowheads="1"/>
            </p:cNvSpPr>
            <p:nvPr/>
          </p:nvSpPr>
          <p:spPr bwMode="auto">
            <a:xfrm>
              <a:off x="1392" y="672"/>
              <a:ext cx="336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</a:p>
          </p:txBody>
        </p:sp>
        <p:sp>
          <p:nvSpPr>
            <p:cNvPr id="16409" name="文本框 22556"/>
            <p:cNvSpPr txBox="1">
              <a:spLocks noChangeArrowheads="1"/>
            </p:cNvSpPr>
            <p:nvPr/>
          </p:nvSpPr>
          <p:spPr bwMode="auto">
            <a:xfrm>
              <a:off x="960" y="912"/>
              <a:ext cx="20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  <p:sp>
          <p:nvSpPr>
            <p:cNvPr id="16410" name="文本框 22557"/>
            <p:cNvSpPr txBox="1">
              <a:spLocks noChangeArrowheads="1"/>
            </p:cNvSpPr>
            <p:nvPr/>
          </p:nvSpPr>
          <p:spPr bwMode="auto">
            <a:xfrm>
              <a:off x="384" y="912"/>
              <a:ext cx="202" cy="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a</a:t>
              </a:r>
            </a:p>
          </p:txBody>
        </p:sp>
      </p:grpSp>
      <p:sp>
        <p:nvSpPr>
          <p:cNvPr id="22559" name="直接连接符 22558"/>
          <p:cNvSpPr>
            <a:spLocks noChangeShapeType="1"/>
          </p:cNvSpPr>
          <p:nvPr/>
        </p:nvSpPr>
        <p:spPr bwMode="auto">
          <a:xfrm>
            <a:off x="9525000" y="3721126"/>
            <a:ext cx="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60" name="直接连接符 22559"/>
          <p:cNvSpPr>
            <a:spLocks noChangeShapeType="1"/>
          </p:cNvSpPr>
          <p:nvPr/>
        </p:nvSpPr>
        <p:spPr bwMode="auto">
          <a:xfrm>
            <a:off x="8001000" y="5016526"/>
            <a:ext cx="36576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6400" name="矩形 22560"/>
          <p:cNvSpPr>
            <a:spLocks noChangeArrowheads="1"/>
          </p:cNvSpPr>
          <p:nvPr/>
        </p:nvSpPr>
        <p:spPr bwMode="auto">
          <a:xfrm>
            <a:off x="384639" y="1181061"/>
            <a:ext cx="38401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）对称技巧</a:t>
            </a:r>
          </a:p>
        </p:txBody>
      </p:sp>
      <p:sp>
        <p:nvSpPr>
          <p:cNvPr id="22562" name="直接连接符 22561"/>
          <p:cNvSpPr>
            <a:spLocks noChangeShapeType="1"/>
          </p:cNvSpPr>
          <p:nvPr/>
        </p:nvSpPr>
        <p:spPr bwMode="auto">
          <a:xfrm>
            <a:off x="7042947" y="1497588"/>
            <a:ext cx="0" cy="236220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2563" name="直接连接符 22562"/>
          <p:cNvSpPr>
            <a:spLocks noChangeShapeType="1"/>
          </p:cNvSpPr>
          <p:nvPr/>
        </p:nvSpPr>
        <p:spPr bwMode="auto">
          <a:xfrm>
            <a:off x="500861" y="4576259"/>
            <a:ext cx="3657600" cy="0"/>
          </a:xfrm>
          <a:prstGeom prst="line">
            <a:avLst/>
          </a:prstGeom>
          <a:noFill/>
          <a:ln w="38100" cap="rnd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6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Text Box 4"/>
          <p:cNvSpPr txBox="1">
            <a:spLocks noChangeArrowheads="1"/>
          </p:cNvSpPr>
          <p:nvPr/>
        </p:nvSpPr>
        <p:spPr bwMode="auto">
          <a:xfrm>
            <a:off x="577621" y="4346147"/>
            <a:ext cx="7896225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 下面烷烃一氯代物有___________种同分异构体.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0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—CH—CH—CH—CH</a:t>
            </a:r>
            <a:r>
              <a:rPr kumimoji="0" lang="en-US" altLang="zh-CN" sz="20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  l         </a:t>
            </a:r>
            <a:r>
              <a:rPr kumimoji="0" lang="en-US" altLang="zh-CN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</a:t>
            </a:r>
            <a:r>
              <a:rPr kumimoji="0" lang="en-US" altLang="zh-CN" sz="200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en-US" altLang="zh-CN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l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        CH</a:t>
            </a:r>
            <a:r>
              <a:rPr kumimoji="0" lang="en-US" altLang="zh-CN" sz="20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kumimoji="0" lang="en-US" altLang="zh-CN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000" i="0" u="none" strike="noStrike" kern="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</a:t>
            </a:r>
            <a:r>
              <a:rPr kumimoji="0" lang="en-US" altLang="zh-CN" sz="200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CH</a:t>
            </a:r>
            <a:r>
              <a:rPr kumimoji="0" lang="en-US" altLang="zh-CN" sz="2000" i="0" u="none" strike="noStrike" kern="0" cap="none" spc="0" normalizeH="0" baseline="-2500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endParaRPr kumimoji="0" lang="en-US" altLang="zh-CN" sz="2000" i="0" u="none" strike="noStrike" kern="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60400" y="1630363"/>
            <a:ext cx="10261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 下图表示某物质的结构简式（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en-US" altLang="zh-CN" sz="20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0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）,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在环上的二溴代物有9种同分异构体, 则环上的四溴代物有（　　）种；</a:t>
            </a:r>
          </a:p>
        </p:txBody>
      </p:sp>
      <p:grpSp>
        <p:nvGrpSpPr>
          <p:cNvPr id="17411" name="Group 3"/>
          <p:cNvGrpSpPr/>
          <p:nvPr/>
        </p:nvGrpSpPr>
        <p:grpSpPr bwMode="auto">
          <a:xfrm>
            <a:off x="5583237" y="2646026"/>
            <a:ext cx="1630363" cy="1600168"/>
            <a:chOff x="1968" y="1644"/>
            <a:chExt cx="1200" cy="1172"/>
          </a:xfrm>
        </p:grpSpPr>
        <p:grpSp>
          <p:nvGrpSpPr>
            <p:cNvPr id="17418" name="Group 4"/>
            <p:cNvGrpSpPr>
              <a:grpSpLocks noChangeAspect="1"/>
            </p:cNvGrpSpPr>
            <p:nvPr/>
          </p:nvGrpSpPr>
          <p:grpSpPr bwMode="auto">
            <a:xfrm>
              <a:off x="1968" y="2016"/>
              <a:ext cx="528" cy="457"/>
              <a:chOff x="1248" y="2784"/>
              <a:chExt cx="320" cy="277"/>
            </a:xfrm>
          </p:grpSpPr>
          <p:sp>
            <p:nvSpPr>
              <p:cNvPr id="17426" name="AutoShape 5"/>
              <p:cNvSpPr>
                <a:spLocks noChangeAspect="1" noChangeArrowheads="1"/>
              </p:cNvSpPr>
              <p:nvPr/>
            </p:nvSpPr>
            <p:spPr bwMode="auto">
              <a:xfrm rot="1802255">
                <a:off x="1248" y="2784"/>
                <a:ext cx="320" cy="277"/>
              </a:xfrm>
              <a:prstGeom prst="hexagon">
                <a:avLst>
                  <a:gd name="adj" fmla="val 28881"/>
                  <a:gd name="vf" fmla="val 115470"/>
                </a:avLst>
              </a:prstGeom>
              <a:noFill/>
              <a:ln w="19050">
                <a:solidFill>
                  <a:srgbClr val="FF0066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7" name="Line 6"/>
              <p:cNvSpPr>
                <a:spLocks noChangeAspect="1" noChangeShapeType="1"/>
              </p:cNvSpPr>
              <p:nvPr/>
            </p:nvSpPr>
            <p:spPr bwMode="auto">
              <a:xfrm>
                <a:off x="1530" y="2851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8" name="Line 7"/>
              <p:cNvSpPr>
                <a:spLocks noChangeAspect="1" noChangeShapeType="1"/>
              </p:cNvSpPr>
              <p:nvPr/>
            </p:nvSpPr>
            <p:spPr bwMode="auto">
              <a:xfrm rot="3600000">
                <a:off x="1348" y="2749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9" name="Line 8"/>
              <p:cNvSpPr>
                <a:spLocks noChangeAspect="1" noChangeShapeType="1"/>
              </p:cNvSpPr>
              <p:nvPr/>
            </p:nvSpPr>
            <p:spPr bwMode="auto">
              <a:xfrm rot="7200000">
                <a:off x="1348" y="2955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grpSp>
          <p:nvGrpSpPr>
            <p:cNvPr id="17419" name="Group 9"/>
            <p:cNvGrpSpPr>
              <a:grpSpLocks noChangeAspect="1"/>
            </p:cNvGrpSpPr>
            <p:nvPr/>
          </p:nvGrpSpPr>
          <p:grpSpPr bwMode="auto">
            <a:xfrm flipH="1">
              <a:off x="2400" y="2016"/>
              <a:ext cx="528" cy="457"/>
              <a:chOff x="1248" y="2784"/>
              <a:chExt cx="320" cy="277"/>
            </a:xfrm>
          </p:grpSpPr>
          <p:sp>
            <p:nvSpPr>
              <p:cNvPr id="17422" name="AutoShape 10"/>
              <p:cNvSpPr>
                <a:spLocks noChangeAspect="1" noChangeArrowheads="1"/>
              </p:cNvSpPr>
              <p:nvPr/>
            </p:nvSpPr>
            <p:spPr bwMode="auto">
              <a:xfrm rot="1802255">
                <a:off x="1248" y="2784"/>
                <a:ext cx="320" cy="277"/>
              </a:xfrm>
              <a:prstGeom prst="hexagon">
                <a:avLst>
                  <a:gd name="adj" fmla="val 28881"/>
                  <a:gd name="vf" fmla="val 115470"/>
                </a:avLst>
              </a:prstGeom>
              <a:noFill/>
              <a:ln w="19050">
                <a:solidFill>
                  <a:srgbClr val="FF0066"/>
                </a:solidFill>
                <a:miter lim="800000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3" name="Line 11"/>
              <p:cNvSpPr>
                <a:spLocks noChangeAspect="1" noChangeShapeType="1"/>
              </p:cNvSpPr>
              <p:nvPr/>
            </p:nvSpPr>
            <p:spPr bwMode="auto">
              <a:xfrm>
                <a:off x="1530" y="2851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4" name="Line 12"/>
              <p:cNvSpPr>
                <a:spLocks noChangeAspect="1" noChangeShapeType="1"/>
              </p:cNvSpPr>
              <p:nvPr/>
            </p:nvSpPr>
            <p:spPr bwMode="auto">
              <a:xfrm rot="3600000">
                <a:off x="1348" y="2749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7425" name="Line 13"/>
              <p:cNvSpPr>
                <a:spLocks noChangeAspect="1" noChangeShapeType="1"/>
              </p:cNvSpPr>
              <p:nvPr/>
            </p:nvSpPr>
            <p:spPr bwMode="auto">
              <a:xfrm rot="7200000">
                <a:off x="1348" y="2955"/>
                <a:ext cx="0" cy="144"/>
              </a:xfrm>
              <a:prstGeom prst="line">
                <a:avLst/>
              </a:prstGeom>
              <a:noFill/>
              <a:ln w="19050">
                <a:solidFill>
                  <a:srgbClr val="FF0066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17420" name="Text Box 14"/>
            <p:cNvSpPr txBox="1">
              <a:spLocks noChangeArrowheads="1"/>
            </p:cNvSpPr>
            <p:nvPr/>
          </p:nvSpPr>
          <p:spPr bwMode="auto">
            <a:xfrm>
              <a:off x="2064" y="1644"/>
              <a:ext cx="612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1800" b="1" i="0" u="none" strike="noStrike" kern="0" cap="none" spc="0" normalizeH="0" baseline="-2500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  <a:p>
              <a:pPr marL="0" marR="0" lvl="0" indent="0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-2500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l</a:t>
              </a:r>
            </a:p>
          </p:txBody>
        </p:sp>
        <p:sp>
          <p:nvSpPr>
            <p:cNvPr id="17421" name="Text Box 15"/>
            <p:cNvSpPr txBox="1">
              <a:spLocks noChangeArrowheads="1"/>
            </p:cNvSpPr>
            <p:nvPr/>
          </p:nvSpPr>
          <p:spPr bwMode="auto">
            <a:xfrm>
              <a:off x="2556" y="2496"/>
              <a:ext cx="612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l</a:t>
              </a:r>
            </a:p>
            <a:p>
              <a:pPr marL="0" marR="0" lvl="0" indent="0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1800" b="1" i="0" u="none" strike="noStrike" kern="0" cap="none" spc="0" normalizeH="0" baseline="-2500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</a:p>
            <a:p>
              <a:pPr marL="0" marR="0" lvl="0" indent="0" defTabSz="914400" eaLnBrk="1" fontAlgn="auto" latinLnBrk="0" hangingPunct="1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-2500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  </a:t>
              </a:r>
            </a:p>
          </p:txBody>
        </p:sp>
      </p:grpSp>
      <p:sp>
        <p:nvSpPr>
          <p:cNvPr id="17412" name="Text Box 16"/>
          <p:cNvSpPr txBox="1">
            <a:spLocks noChangeArrowheads="1"/>
          </p:cNvSpPr>
          <p:nvPr/>
        </p:nvSpPr>
        <p:spPr bwMode="auto">
          <a:xfrm>
            <a:off x="342671" y="3846084"/>
            <a:ext cx="490551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（2）在环上的一溴代物有（         ）种；</a:t>
            </a:r>
          </a:p>
        </p:txBody>
      </p:sp>
      <p:sp>
        <p:nvSpPr>
          <p:cNvPr id="17413" name="Text Box 17"/>
          <p:cNvSpPr txBox="1">
            <a:spLocks noChangeArrowheads="1"/>
          </p:cNvSpPr>
          <p:nvPr/>
        </p:nvSpPr>
        <p:spPr bwMode="auto">
          <a:xfrm>
            <a:off x="660400" y="1130300"/>
            <a:ext cx="28559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巩固训练</a:t>
            </a: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8061554" y="2084409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</a:p>
        </p:txBody>
      </p:sp>
      <p:sp>
        <p:nvSpPr>
          <p:cNvPr id="40979" name="Rectangle 19"/>
          <p:cNvSpPr>
            <a:spLocks noChangeArrowheads="1"/>
          </p:cNvSpPr>
          <p:nvPr/>
        </p:nvSpPr>
        <p:spPr bwMode="auto">
          <a:xfrm>
            <a:off x="3747770" y="3729722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auto">
          <a:xfrm>
            <a:off x="3747770" y="4314497"/>
            <a:ext cx="4122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</a:p>
        </p:txBody>
      </p:sp>
      <p:sp>
        <p:nvSpPr>
          <p:cNvPr id="22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8" grpId="0" autoUpdateAnimBg="0"/>
      <p:bldP spid="40979" grpId="0" autoUpdateAnimBg="0"/>
      <p:bldP spid="2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矩形 3"/>
          <p:cNvSpPr>
            <a:spLocks noChangeArrowheads="1"/>
          </p:cNvSpPr>
          <p:nvPr/>
        </p:nvSpPr>
        <p:spPr bwMode="auto">
          <a:xfrm>
            <a:off x="673100" y="1363663"/>
            <a:ext cx="1103122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插入法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先写出碳链异构的碳骨架，再根据碳链的对称性，将其它原子或原子团插入碳链中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适用于位置异构，如烯烃、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炔烃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酮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醚等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写出C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烯烃类的同分异构体？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练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写出C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醚类的同分异构体？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矩形 4"/>
          <p:cNvSpPr>
            <a:spLocks noChangeArrowheads="1"/>
          </p:cNvSpPr>
          <p:nvPr/>
        </p:nvSpPr>
        <p:spPr bwMode="auto">
          <a:xfrm>
            <a:off x="660400" y="1388110"/>
            <a:ext cx="10847388" cy="3910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等效氢法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先写出碳链异构的碳骨架，再根据碳链的对称性，用取代基取代碳链碳原子上的等效氢原子。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适用于一元取代，如卤代烃、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醇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醛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羧酸等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写出C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2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醇类的同分异构体？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练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写出C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O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醛类的同分异构体？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673100" y="1229360"/>
            <a:ext cx="10845800" cy="501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4.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定一移一法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先写出碳链异构的碳骨架，再根据碳链的对称性，固定一个取代基，将另一个取代基在碳链上移动。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适用于二元取代，酯。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判断C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的二氯取代数目？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思考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0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的八氯取代数目？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(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替代法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替代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Cl)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练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判断C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8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ClBr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的同分异构体数目？</a:t>
            </a:r>
          </a:p>
        </p:txBody>
      </p:sp>
      <p:sp>
        <p:nvSpPr>
          <p:cNvPr id="4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43097" y="2125878"/>
          <a:ext cx="10905807" cy="2782425"/>
        </p:xfrm>
        <a:graphic>
          <a:graphicData uri="http://schemas.openxmlformats.org/drawingml/2006/table">
            <a:tbl>
              <a:tblPr/>
              <a:tblGrid>
                <a:gridCol w="3556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89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425"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组成通式</a:t>
                      </a:r>
                    </a:p>
                  </a:txBody>
                  <a:tcPr marL="121920" marR="12192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可能的类别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672"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2n</a:t>
                      </a:r>
                      <a:endParaRPr kumimoji="0" lang="zh-CN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文泉驿等宽微米黑"/>
                          <a:sym typeface="Arial" panose="020B0604020202020204" pitchFamily="34" charset="0"/>
                        </a:rPr>
                        <a:t>烯烃、环烷烃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6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2n-2</a:t>
                      </a:r>
                      <a:endParaRPr kumimoji="0" lang="zh-CN" altLang="en-US" sz="2400" b="0" i="0" u="none" strike="noStrike" cap="none" normalizeH="0" baseline="-2500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文泉驿等宽微米黑"/>
                          <a:sym typeface="Arial" panose="020B0604020202020204" pitchFamily="34" charset="0"/>
                        </a:rPr>
                        <a:t>炔烃、二烯烃、环烯烃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6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2n+2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O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313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文泉驿等宽微米黑"/>
                          <a:sym typeface="Arial" panose="020B0604020202020204" pitchFamily="34" charset="0"/>
                        </a:rPr>
                        <a:t>醇、醚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6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kumimoji="0" lang="en-US" altLang="zh-CN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2n</a:t>
                      </a: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O</a:t>
                      </a:r>
                      <a:endParaRPr kumimoji="0" lang="zh-CN" altLang="en-US" sz="2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文泉驿等宽微米黑"/>
                          <a:sym typeface="Arial" panose="020B0604020202020204" pitchFamily="34" charset="0"/>
                        </a:rPr>
                        <a:t>醛、酮</a:t>
                      </a: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文泉驿等宽微米黑"/>
                          <a:sym typeface="Arial" panose="020B0604020202020204" pitchFamily="34" charset="0"/>
                        </a:rPr>
                        <a:t>、烯醇、环醚、环醇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6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</a:t>
                      </a:r>
                      <a:r>
                        <a:rPr kumimoji="0" lang="en-US" altLang="zh-CN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n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kumimoji="0" lang="en-US" altLang="zh-CN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2n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O</a:t>
                      </a:r>
                      <a:r>
                        <a:rPr kumimoji="0" lang="en-US" altLang="zh-CN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endParaRPr kumimoji="0" lang="zh-CN" altLang="en-U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121920" marR="12192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文泉驿等宽微米黑"/>
                          <a:sym typeface="Arial" panose="020B0604020202020204" pitchFamily="34" charset="0"/>
                        </a:rPr>
                        <a:t>羧酸、酯</a:t>
                      </a:r>
                      <a:r>
                        <a:rPr kumimoji="0" lang="zh-CN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文泉驿等宽微米黑"/>
                          <a:sym typeface="Arial" panose="020B0604020202020204" pitchFamily="34" charset="0"/>
                        </a:rPr>
                        <a:t>、羟基醛、羟基酮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621983" y="5187879"/>
            <a:ext cx="11518900" cy="9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思路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: </a:t>
            </a:r>
          </a:p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求不饱和度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→碳链异构→位置异构→官能团异构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621983" y="12662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常见的官能团类别异构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矩形 4"/>
          <p:cNvSpPr>
            <a:spLocks noChangeArrowheads="1"/>
          </p:cNvSpPr>
          <p:nvPr/>
        </p:nvSpPr>
        <p:spPr bwMode="auto">
          <a:xfrm>
            <a:off x="673100" y="1297219"/>
            <a:ext cx="115189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下列化合物中同分异构体数目最少的是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(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   )</a:t>
            </a:r>
            <a:endParaRPr kumimoji="0" lang="zh-CN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戊烷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戊醇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戊烯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　　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D</a:t>
            </a:r>
            <a:r>
              <a:rPr kumimoji="0" lang="zh-CN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．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乙酸乙酯</a:t>
            </a:r>
            <a:endParaRPr kumimoji="0" lang="zh-CN" altLang="zh-CN" sz="2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432550" y="1472248"/>
            <a:ext cx="5175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</a:t>
            </a:r>
            <a:endParaRPr kumimoji="0" lang="zh-CN" alt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文本框 18433"/>
          <p:cNvSpPr txBox="1">
            <a:spLocks noChangeArrowheads="1"/>
          </p:cNvSpPr>
          <p:nvPr/>
        </p:nvSpPr>
        <p:spPr bwMode="auto">
          <a:xfrm>
            <a:off x="2087562" y="2484120"/>
            <a:ext cx="985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8435" name="文本框 18434"/>
          <p:cNvSpPr txBox="1">
            <a:spLocks noChangeArrowheads="1"/>
          </p:cNvSpPr>
          <p:nvPr/>
        </p:nvSpPr>
        <p:spPr bwMode="auto">
          <a:xfrm>
            <a:off x="2189162" y="3703320"/>
            <a:ext cx="619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8436" name="图片 1843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" y="2669064"/>
            <a:ext cx="3934460" cy="1723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图片 1843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922" y="2334946"/>
            <a:ext cx="4658593" cy="2058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图片 1843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380" y="4682444"/>
            <a:ext cx="4363859" cy="1797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9" name="图片 1843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72" y="4714204"/>
            <a:ext cx="4471843" cy="1765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0" name="文本框 18439"/>
          <p:cNvSpPr txBox="1">
            <a:spLocks noChangeArrowheads="1"/>
          </p:cNvSpPr>
          <p:nvPr/>
        </p:nvSpPr>
        <p:spPr bwMode="auto">
          <a:xfrm>
            <a:off x="622300" y="1199686"/>
            <a:ext cx="10896600" cy="114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2:   C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11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16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的苯的同系物中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只含有一个支链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且支链上含有两个“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—CH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”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的结构有四种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写出其结构简式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.</a:t>
            </a:r>
          </a:p>
        </p:txBody>
      </p:sp>
      <p:sp>
        <p:nvSpPr>
          <p:cNvPr id="9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53720" y="1499067"/>
            <a:ext cx="1131824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3．已知丁基有四种，不必试写,立即可断定分子式为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的醛应有(             )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B．4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  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    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D．6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553720" y="3998508"/>
            <a:ext cx="10261600" cy="5861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【解析】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3000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3000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10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O→C</a:t>
            </a:r>
            <a:r>
              <a:rPr kumimoji="0" lang="en-US" altLang="zh-CN" sz="2400" i="0" u="none" strike="noStrike" kern="0" cap="none" spc="0" normalizeH="0" baseline="-3000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3000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-CHO，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丁基-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3000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3000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9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有四种，则醛也为4种。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0291128" y="1499067"/>
            <a:ext cx="554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</a:t>
            </a:r>
            <a:endParaRPr kumimoji="0" lang="zh-CN" altLang="en-US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utoUpdateAnimBg="0"/>
      <p:bldP spid="430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3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2348" r="1576" b="1503"/>
          <a:stretch>
            <a:fillRect/>
          </a:stretch>
        </p:blipFill>
        <p:spPr bwMode="auto">
          <a:xfrm>
            <a:off x="1989573" y="2010201"/>
            <a:ext cx="7993306" cy="1880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611586" y="4253230"/>
            <a:ext cx="10749280" cy="1694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碳原子的成键特点，决定了含有原子种类相同，每种原子数目也相同的分子，其原子可能具有多种</a:t>
            </a:r>
            <a:endParaRPr kumimoji="0" lang="en-US" altLang="zh-CN" sz="24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不同的结合方式，从而形成具有不同结构的分子。</a:t>
            </a:r>
            <a:endParaRPr kumimoji="0" lang="en-US" altLang="zh-CN" sz="24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-713189" y="1412616"/>
            <a:ext cx="6959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分子式为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5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的三种球棍模型</a:t>
            </a:r>
            <a:endParaRPr kumimoji="0" lang="zh-CN" altLang="en-US" sz="18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有机化合物的同分异构现象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/>
          <p:nvPr/>
        </p:nvGrpSpPr>
        <p:grpSpPr bwMode="auto">
          <a:xfrm>
            <a:off x="7330611" y="2630376"/>
            <a:ext cx="3085789" cy="2693987"/>
            <a:chOff x="2109" y="1888"/>
            <a:chExt cx="2253" cy="1577"/>
          </a:xfrm>
        </p:grpSpPr>
        <p:sp>
          <p:nvSpPr>
            <p:cNvPr id="25607" name="Rectangle 3"/>
            <p:cNvSpPr>
              <a:spLocks noChangeArrowheads="1"/>
            </p:cNvSpPr>
            <p:nvPr/>
          </p:nvSpPr>
          <p:spPr bwMode="auto">
            <a:xfrm>
              <a:off x="2925" y="2341"/>
              <a:ext cx="575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B==N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08" name="Rectangle 4"/>
            <p:cNvSpPr>
              <a:spLocks noChangeArrowheads="1"/>
            </p:cNvSpPr>
            <p:nvPr/>
          </p:nvSpPr>
          <p:spPr bwMode="auto">
            <a:xfrm>
              <a:off x="2925" y="2795"/>
              <a:ext cx="65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      N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09" name="Rectangle 5"/>
            <p:cNvSpPr>
              <a:spLocks noChangeArrowheads="1"/>
            </p:cNvSpPr>
            <p:nvPr/>
          </p:nvSpPr>
          <p:spPr bwMode="auto">
            <a:xfrm>
              <a:off x="3651" y="2552"/>
              <a:ext cx="25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B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0" name="Rectangle 6"/>
            <p:cNvSpPr>
              <a:spLocks noChangeArrowheads="1"/>
            </p:cNvSpPr>
            <p:nvPr/>
          </p:nvSpPr>
          <p:spPr bwMode="auto">
            <a:xfrm>
              <a:off x="2625" y="2568"/>
              <a:ext cx="25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N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1" name="Rectangle 7"/>
            <p:cNvSpPr>
              <a:spLocks noChangeArrowheads="1"/>
            </p:cNvSpPr>
            <p:nvPr/>
          </p:nvSpPr>
          <p:spPr bwMode="auto">
            <a:xfrm>
              <a:off x="2109" y="2568"/>
              <a:ext cx="25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2" name="Rectangle 8"/>
            <p:cNvSpPr>
              <a:spLocks noChangeArrowheads="1"/>
            </p:cNvSpPr>
            <p:nvPr/>
          </p:nvSpPr>
          <p:spPr bwMode="auto">
            <a:xfrm>
              <a:off x="4105" y="2568"/>
              <a:ext cx="25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3" name="Rectangle 9"/>
            <p:cNvSpPr>
              <a:spLocks noChangeArrowheads="1"/>
            </p:cNvSpPr>
            <p:nvPr/>
          </p:nvSpPr>
          <p:spPr bwMode="auto">
            <a:xfrm>
              <a:off x="2933" y="3249"/>
              <a:ext cx="25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4" name="Rectangle 10"/>
            <p:cNvSpPr>
              <a:spLocks noChangeArrowheads="1"/>
            </p:cNvSpPr>
            <p:nvPr/>
          </p:nvSpPr>
          <p:spPr bwMode="auto">
            <a:xfrm>
              <a:off x="3288" y="1888"/>
              <a:ext cx="25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5" name="Rectangle 11"/>
            <p:cNvSpPr>
              <a:spLocks noChangeArrowheads="1"/>
            </p:cNvSpPr>
            <p:nvPr/>
          </p:nvSpPr>
          <p:spPr bwMode="auto">
            <a:xfrm>
              <a:off x="3334" y="3249"/>
              <a:ext cx="25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6" name="Rectangle 12"/>
            <p:cNvSpPr>
              <a:spLocks noChangeArrowheads="1"/>
            </p:cNvSpPr>
            <p:nvPr/>
          </p:nvSpPr>
          <p:spPr bwMode="auto">
            <a:xfrm>
              <a:off x="2925" y="1888"/>
              <a:ext cx="257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H</a:t>
              </a:r>
              <a:endParaRPr kumimoji="0" lang="zh-CN" altLang="en-US" sz="18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7" name="Line 13"/>
            <p:cNvSpPr>
              <a:spLocks noChangeShapeType="1"/>
            </p:cNvSpPr>
            <p:nvPr/>
          </p:nvSpPr>
          <p:spPr bwMode="auto">
            <a:xfrm>
              <a:off x="3107" y="2931"/>
              <a:ext cx="272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8" name="Line 14"/>
            <p:cNvSpPr>
              <a:spLocks noChangeShapeType="1"/>
            </p:cNvSpPr>
            <p:nvPr/>
          </p:nvSpPr>
          <p:spPr bwMode="auto">
            <a:xfrm>
              <a:off x="3061" y="3022"/>
              <a:ext cx="0" cy="27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19" name="Line 15"/>
            <p:cNvSpPr>
              <a:spLocks noChangeShapeType="1"/>
            </p:cNvSpPr>
            <p:nvPr/>
          </p:nvSpPr>
          <p:spPr bwMode="auto">
            <a:xfrm flipV="1">
              <a:off x="2835" y="2478"/>
              <a:ext cx="136" cy="13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0" name="Line 16"/>
            <p:cNvSpPr>
              <a:spLocks noChangeShapeType="1"/>
            </p:cNvSpPr>
            <p:nvPr/>
          </p:nvSpPr>
          <p:spPr bwMode="auto">
            <a:xfrm>
              <a:off x="3515" y="2478"/>
              <a:ext cx="181" cy="13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1" name="Line 17"/>
            <p:cNvSpPr>
              <a:spLocks noChangeShapeType="1"/>
            </p:cNvSpPr>
            <p:nvPr/>
          </p:nvSpPr>
          <p:spPr bwMode="auto">
            <a:xfrm flipV="1">
              <a:off x="3560" y="2749"/>
              <a:ext cx="136" cy="13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2" name="Line 18"/>
            <p:cNvSpPr>
              <a:spLocks noChangeShapeType="1"/>
            </p:cNvSpPr>
            <p:nvPr/>
          </p:nvSpPr>
          <p:spPr bwMode="auto">
            <a:xfrm flipV="1">
              <a:off x="3560" y="2795"/>
              <a:ext cx="136" cy="13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3" name="Line 19"/>
            <p:cNvSpPr>
              <a:spLocks noChangeShapeType="1"/>
            </p:cNvSpPr>
            <p:nvPr/>
          </p:nvSpPr>
          <p:spPr bwMode="auto">
            <a:xfrm>
              <a:off x="2789" y="2795"/>
              <a:ext cx="181" cy="13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4" name="Line 20"/>
            <p:cNvSpPr>
              <a:spLocks noChangeShapeType="1"/>
            </p:cNvSpPr>
            <p:nvPr/>
          </p:nvSpPr>
          <p:spPr bwMode="auto">
            <a:xfrm>
              <a:off x="2790" y="2750"/>
              <a:ext cx="181" cy="136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5" name="Line 21"/>
            <p:cNvSpPr>
              <a:spLocks noChangeShapeType="1"/>
            </p:cNvSpPr>
            <p:nvPr/>
          </p:nvSpPr>
          <p:spPr bwMode="auto">
            <a:xfrm>
              <a:off x="3878" y="2704"/>
              <a:ext cx="272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6" name="Line 22"/>
            <p:cNvSpPr>
              <a:spLocks noChangeShapeType="1"/>
            </p:cNvSpPr>
            <p:nvPr/>
          </p:nvSpPr>
          <p:spPr bwMode="auto">
            <a:xfrm flipV="1">
              <a:off x="2336" y="2704"/>
              <a:ext cx="317" cy="0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7" name="Line 23"/>
            <p:cNvSpPr>
              <a:spLocks noChangeShapeType="1"/>
            </p:cNvSpPr>
            <p:nvPr/>
          </p:nvSpPr>
          <p:spPr bwMode="auto">
            <a:xfrm>
              <a:off x="3470" y="3022"/>
              <a:ext cx="0" cy="27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8" name="Line 24"/>
            <p:cNvSpPr>
              <a:spLocks noChangeShapeType="1"/>
            </p:cNvSpPr>
            <p:nvPr/>
          </p:nvSpPr>
          <p:spPr bwMode="auto">
            <a:xfrm>
              <a:off x="3061" y="2115"/>
              <a:ext cx="0" cy="27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629" name="Line 25"/>
            <p:cNvSpPr>
              <a:spLocks noChangeShapeType="1"/>
            </p:cNvSpPr>
            <p:nvPr/>
          </p:nvSpPr>
          <p:spPr bwMode="auto">
            <a:xfrm>
              <a:off x="3424" y="2115"/>
              <a:ext cx="0" cy="272"/>
            </a:xfrm>
            <a:prstGeom prst="line">
              <a:avLst/>
            </a:prstGeom>
            <a:noFill/>
            <a:ln w="25400">
              <a:solidFill>
                <a:srgbClr val="FF33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25603" name="Text Box 26"/>
          <p:cNvSpPr txBox="1">
            <a:spLocks noChangeArrowheads="1"/>
          </p:cNvSpPr>
          <p:nvPr/>
        </p:nvSpPr>
        <p:spPr bwMode="auto">
          <a:xfrm>
            <a:off x="660400" y="1369973"/>
            <a:ext cx="1121156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、环状结构（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BHNH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称为无机苯，它和苯是等电子体， （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BHNH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）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的结构简式如右图示。</a:t>
            </a:r>
          </a:p>
        </p:txBody>
      </p:sp>
      <p:sp>
        <p:nvSpPr>
          <p:cNvPr id="25604" name="Text Box 27"/>
          <p:cNvSpPr txBox="1">
            <a:spLocks noChangeArrowheads="1"/>
          </p:cNvSpPr>
          <p:nvPr/>
        </p:nvSpPr>
        <p:spPr bwMode="auto">
          <a:xfrm>
            <a:off x="765175" y="2707720"/>
            <a:ext cx="83886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无机苯的一氯代物的同分异构体共有（        ）</a:t>
            </a:r>
          </a:p>
        </p:txBody>
      </p:sp>
      <p:sp>
        <p:nvSpPr>
          <p:cNvPr id="25605" name="Rectangle 28"/>
          <p:cNvSpPr>
            <a:spLocks noChangeArrowheads="1"/>
          </p:cNvSpPr>
          <p:nvPr/>
        </p:nvSpPr>
        <p:spPr bwMode="auto">
          <a:xfrm>
            <a:off x="759084" y="3746538"/>
            <a:ext cx="6848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A．5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      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B．4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    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C．3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      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D．2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种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6147489" y="2656463"/>
            <a:ext cx="4812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</a:t>
            </a:r>
            <a:endParaRPr kumimoji="0" lang="zh-CN" altLang="en-US" sz="3200" b="1" i="0" u="none" strike="noStrike" kern="0" cap="none" spc="0" normalizeH="0" baseline="0" noProof="0" dirty="0">
              <a:ln>
                <a:noFill/>
              </a:ln>
              <a:solidFill>
                <a:srgbClr val="FF33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30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6109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文本框 14337"/>
          <p:cNvSpPr txBox="1">
            <a:spLocks noChangeArrowheads="1"/>
          </p:cNvSpPr>
          <p:nvPr/>
        </p:nvSpPr>
        <p:spPr bwMode="auto">
          <a:xfrm>
            <a:off x="660400" y="1285677"/>
            <a:ext cx="7924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、同分异构体的种类及其书写规律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39" name="文本框 14338"/>
          <p:cNvSpPr txBox="1">
            <a:spLocks noChangeArrowheads="1"/>
          </p:cNvSpPr>
          <p:nvPr/>
        </p:nvSpPr>
        <p:spPr bwMode="auto">
          <a:xfrm>
            <a:off x="581025" y="1854874"/>
            <a:ext cx="9890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碳链异构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指碳原子的连接次序不同引起的异构， 如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         </a:t>
            </a:r>
            <a:endParaRPr kumimoji="0" lang="zh-CN" altLang="en-US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0" name="文本框 14339"/>
          <p:cNvSpPr txBox="1">
            <a:spLocks noChangeArrowheads="1"/>
          </p:cNvSpPr>
          <p:nvPr/>
        </p:nvSpPr>
        <p:spPr bwMode="auto">
          <a:xfrm>
            <a:off x="660400" y="2424071"/>
            <a:ext cx="772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位置异构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官能团的位置不同引起的异构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</a:t>
            </a:r>
          </a:p>
        </p:txBody>
      </p:sp>
      <p:sp>
        <p:nvSpPr>
          <p:cNvPr id="14341" name="文本框 14340"/>
          <p:cNvSpPr txBox="1">
            <a:spLocks noChangeArrowheads="1"/>
          </p:cNvSpPr>
          <p:nvPr/>
        </p:nvSpPr>
        <p:spPr bwMode="auto">
          <a:xfrm>
            <a:off x="2682875" y="6080760"/>
            <a:ext cx="782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4344" name="文本框 14343"/>
          <p:cNvSpPr txBox="1">
            <a:spLocks noChangeArrowheads="1"/>
          </p:cNvSpPr>
          <p:nvPr/>
        </p:nvSpPr>
        <p:spPr bwMode="auto">
          <a:xfrm>
            <a:off x="660400" y="2993268"/>
            <a:ext cx="10753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官能团异构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官能团不同引起的异构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如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烯烃和环烷烃</a:t>
            </a:r>
          </a:p>
        </p:txBody>
      </p:sp>
      <p:sp>
        <p:nvSpPr>
          <p:cNvPr id="14345" name="文本框 14344"/>
          <p:cNvSpPr txBox="1">
            <a:spLocks noChangeArrowheads="1"/>
          </p:cNvSpPr>
          <p:nvPr/>
        </p:nvSpPr>
        <p:spPr bwMode="auto">
          <a:xfrm>
            <a:off x="581025" y="3562465"/>
            <a:ext cx="965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书写方法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: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碳链异构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位置异构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→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官能团异构</a:t>
            </a:r>
          </a:p>
        </p:txBody>
      </p:sp>
      <p:sp>
        <p:nvSpPr>
          <p:cNvPr id="11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课堂总结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0" grpId="0"/>
      <p:bldP spid="14341" grpId="0"/>
      <p:bldP spid="14344" grpId="0"/>
      <p:bldP spid="1434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文本框 19457"/>
          <p:cNvSpPr txBox="1">
            <a:spLocks noChangeArrowheads="1"/>
          </p:cNvSpPr>
          <p:nvPr/>
        </p:nvSpPr>
        <p:spPr bwMode="auto">
          <a:xfrm>
            <a:off x="660400" y="1877913"/>
            <a:ext cx="5568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伯碳：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与一个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原子直接相连。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</a:p>
        </p:txBody>
      </p:sp>
      <p:sp>
        <p:nvSpPr>
          <p:cNvPr id="19459" name="文本框 19458"/>
          <p:cNvSpPr txBox="1">
            <a:spLocks noChangeArrowheads="1"/>
          </p:cNvSpPr>
          <p:nvPr/>
        </p:nvSpPr>
        <p:spPr bwMode="auto">
          <a:xfrm>
            <a:off x="660400" y="2634502"/>
            <a:ext cx="56991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仲碳：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与二个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原子直接相连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。 </a:t>
            </a:r>
          </a:p>
        </p:txBody>
      </p:sp>
      <p:sp>
        <p:nvSpPr>
          <p:cNvPr id="19460" name="文本框 19459"/>
          <p:cNvSpPr txBox="1">
            <a:spLocks noChangeArrowheads="1"/>
          </p:cNvSpPr>
          <p:nvPr/>
        </p:nvSpPr>
        <p:spPr bwMode="auto">
          <a:xfrm>
            <a:off x="660400" y="3391091"/>
            <a:ext cx="6242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叔碳：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与三个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原子直接相连。 </a:t>
            </a:r>
          </a:p>
        </p:txBody>
      </p:sp>
      <p:sp>
        <p:nvSpPr>
          <p:cNvPr id="19461" name="文本框 19460"/>
          <p:cNvSpPr txBox="1">
            <a:spLocks noChangeArrowheads="1"/>
          </p:cNvSpPr>
          <p:nvPr/>
        </p:nvSpPr>
        <p:spPr bwMode="auto">
          <a:xfrm>
            <a:off x="660400" y="4147681"/>
            <a:ext cx="6046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季碳：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与四个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原子直接相连。</a:t>
            </a:r>
          </a:p>
        </p:txBody>
      </p:sp>
      <p:graphicFrame>
        <p:nvGraphicFramePr>
          <p:cNvPr id="19462" name="Object 2" descr="image21"/>
          <p:cNvGraphicFramePr/>
          <p:nvPr/>
        </p:nvGraphicFramePr>
        <p:xfrm>
          <a:off x="5966778" y="1872502"/>
          <a:ext cx="49450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1463040" imgH="340360" progId="">
                  <p:embed/>
                </p:oleObj>
              </mc:Choice>
              <mc:Fallback>
                <p:oleObj r:id="rId3" imgW="1463040" imgH="340360" progId="">
                  <p:embed/>
                  <p:pic>
                    <p:nvPicPr>
                      <p:cNvPr id="0" name="Object 2" descr="image21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778" y="1872502"/>
                        <a:ext cx="4945062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3" name="Object 3" descr="image22"/>
          <p:cNvGraphicFramePr/>
          <p:nvPr/>
        </p:nvGraphicFramePr>
        <p:xfrm>
          <a:off x="5966778" y="2926893"/>
          <a:ext cx="41656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5" imgW="1358900" imgH="1061720" progId="">
                  <p:embed/>
                </p:oleObj>
              </mc:Choice>
              <mc:Fallback>
                <p:oleObj r:id="rId5" imgW="1358900" imgH="1061720" progId="">
                  <p:embed/>
                  <p:pic>
                    <p:nvPicPr>
                      <p:cNvPr id="0" name="Object 3" descr="image22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6778" y="2926893"/>
                        <a:ext cx="4165600" cy="2441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文本框 19463"/>
          <p:cNvSpPr txBox="1">
            <a:spLocks noChangeArrowheads="1"/>
          </p:cNvSpPr>
          <p:nvPr/>
        </p:nvSpPr>
        <p:spPr bwMode="auto">
          <a:xfrm>
            <a:off x="660400" y="1226345"/>
            <a:ext cx="38417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、碳原子分类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拓展提高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andolFang R" panose="00000500000000000000" pitchFamily="50" charset="-122"/>
              <a:ea typeface="FandolFang R" panose="00000500000000000000" pitchFamily="50" charset="-122"/>
              <a:cs typeface="+mn-ea"/>
              <a:sym typeface="+mn-lt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/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3000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0400" y="1193714"/>
            <a:ext cx="7831138" cy="22019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完成教材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P</a:t>
            </a:r>
            <a:r>
              <a:rPr kumimoji="0" lang="en-US" altLang="zh-CN" sz="2400" i="0" u="none" strike="noStrike" kern="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12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习题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4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5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完成补充作业</a:t>
            </a:r>
            <a:endParaRPr kumimoji="0" lang="en-US" altLang="zh-CN" sz="2400" i="0" u="none" strike="noStrike" kern="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3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、预习第三节有机化合物的命名</a:t>
            </a:r>
          </a:p>
        </p:txBody>
      </p:sp>
      <p:sp>
        <p:nvSpPr>
          <p:cNvPr id="7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作业布置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图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19" r="7783"/>
          <a:stretch>
            <a:fillRect/>
          </a:stretch>
        </p:blipFill>
        <p:spPr>
          <a:xfrm rot="946594">
            <a:off x="330080" y="1523724"/>
            <a:ext cx="4026924" cy="4002647"/>
          </a:xfrm>
          <a:custGeom>
            <a:avLst/>
            <a:gdLst>
              <a:gd name="connsiteX0" fmla="*/ 501628 w 4026924"/>
              <a:gd name="connsiteY0" fmla="*/ 0 h 4002647"/>
              <a:gd name="connsiteX1" fmla="*/ 3525296 w 4026924"/>
              <a:gd name="connsiteY1" fmla="*/ 0 h 4002647"/>
              <a:gd name="connsiteX2" fmla="*/ 3617004 w 4026924"/>
              <a:gd name="connsiteY2" fmla="*/ 28468 h 4002647"/>
              <a:gd name="connsiteX3" fmla="*/ 4026924 w 4026924"/>
              <a:gd name="connsiteY3" fmla="*/ 646891 h 4002647"/>
              <a:gd name="connsiteX4" fmla="*/ 4026924 w 4026924"/>
              <a:gd name="connsiteY4" fmla="*/ 3331481 h 4002647"/>
              <a:gd name="connsiteX5" fmla="*/ 3491020 w 4026924"/>
              <a:gd name="connsiteY5" fmla="*/ 3989012 h 4002647"/>
              <a:gd name="connsiteX6" fmla="*/ 3355766 w 4026924"/>
              <a:gd name="connsiteY6" fmla="*/ 4002647 h 4002647"/>
              <a:gd name="connsiteX7" fmla="*/ 671157 w 4026924"/>
              <a:gd name="connsiteY7" fmla="*/ 4002647 h 4002647"/>
              <a:gd name="connsiteX8" fmla="*/ 535904 w 4026924"/>
              <a:gd name="connsiteY8" fmla="*/ 3989012 h 4002647"/>
              <a:gd name="connsiteX9" fmla="*/ 0 w 4026924"/>
              <a:gd name="connsiteY9" fmla="*/ 3331481 h 4002647"/>
              <a:gd name="connsiteX10" fmla="*/ 0 w 4026924"/>
              <a:gd name="connsiteY10" fmla="*/ 646891 h 4002647"/>
              <a:gd name="connsiteX11" fmla="*/ 409919 w 4026924"/>
              <a:gd name="connsiteY11" fmla="*/ 28468 h 4002647"/>
              <a:gd name="connsiteX12" fmla="*/ 501628 w 4026924"/>
              <a:gd name="connsiteY12" fmla="*/ 0 h 4002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6924" h="4002647">
                <a:moveTo>
                  <a:pt x="501628" y="0"/>
                </a:moveTo>
                <a:lnTo>
                  <a:pt x="3525296" y="0"/>
                </a:lnTo>
                <a:lnTo>
                  <a:pt x="3617004" y="28468"/>
                </a:lnTo>
                <a:cubicBezTo>
                  <a:pt x="3857898" y="130356"/>
                  <a:pt x="4026924" y="368885"/>
                  <a:pt x="4026924" y="646891"/>
                </a:cubicBezTo>
                <a:lnTo>
                  <a:pt x="4026924" y="3331481"/>
                </a:lnTo>
                <a:cubicBezTo>
                  <a:pt x="4026924" y="3655822"/>
                  <a:pt x="3796860" y="3926428"/>
                  <a:pt x="3491020" y="3989012"/>
                </a:cubicBezTo>
                <a:lnTo>
                  <a:pt x="3355766" y="4002647"/>
                </a:lnTo>
                <a:lnTo>
                  <a:pt x="671157" y="4002647"/>
                </a:lnTo>
                <a:lnTo>
                  <a:pt x="535904" y="3989012"/>
                </a:lnTo>
                <a:cubicBezTo>
                  <a:pt x="230064" y="3926428"/>
                  <a:pt x="0" y="3655822"/>
                  <a:pt x="0" y="3331481"/>
                </a:cubicBezTo>
                <a:lnTo>
                  <a:pt x="0" y="646891"/>
                </a:lnTo>
                <a:cubicBezTo>
                  <a:pt x="0" y="368885"/>
                  <a:pt x="169027" y="130356"/>
                  <a:pt x="409919" y="28468"/>
                </a:cubicBezTo>
                <a:lnTo>
                  <a:pt x="501628" y="0"/>
                </a:lnTo>
                <a:close/>
              </a:path>
            </a:pathLst>
          </a:custGeom>
        </p:spPr>
      </p:pic>
      <p:sp>
        <p:nvSpPr>
          <p:cNvPr id="5" name="圆角矩形 4"/>
          <p:cNvSpPr/>
          <p:nvPr/>
        </p:nvSpPr>
        <p:spPr>
          <a:xfrm rot="911398">
            <a:off x="3155188" y="29821"/>
            <a:ext cx="1661178" cy="1661178"/>
          </a:xfrm>
          <a:prstGeom prst="roundRect">
            <a:avLst/>
          </a:prstGeom>
          <a:solidFill>
            <a:srgbClr val="02BBFB">
              <a:alpha val="72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6" name="圆角矩形 5"/>
          <p:cNvSpPr/>
          <p:nvPr/>
        </p:nvSpPr>
        <p:spPr>
          <a:xfrm rot="1148485">
            <a:off x="3915729" y="5412398"/>
            <a:ext cx="1116721" cy="1116721"/>
          </a:xfrm>
          <a:prstGeom prst="roundRect">
            <a:avLst/>
          </a:prstGeom>
          <a:solidFill>
            <a:srgbClr val="02BBFB">
              <a:alpha val="6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圆角矩形 6"/>
          <p:cNvSpPr/>
          <p:nvPr/>
        </p:nvSpPr>
        <p:spPr>
          <a:xfrm rot="1370745">
            <a:off x="-648154" y="4393954"/>
            <a:ext cx="1782348" cy="1782348"/>
          </a:xfrm>
          <a:prstGeom prst="roundRect">
            <a:avLst/>
          </a:prstGeom>
          <a:noFill/>
          <a:ln w="63500">
            <a:solidFill>
              <a:srgbClr val="02BBFB">
                <a:alpha val="47000"/>
              </a:srgb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1" name="圆角矩形 10"/>
          <p:cNvSpPr/>
          <p:nvPr/>
        </p:nvSpPr>
        <p:spPr>
          <a:xfrm rot="1370745">
            <a:off x="-129024" y="-96274"/>
            <a:ext cx="1782348" cy="1782348"/>
          </a:xfrm>
          <a:prstGeom prst="roundRect">
            <a:avLst/>
          </a:prstGeom>
          <a:noFill/>
          <a:ln w="63500">
            <a:solidFill>
              <a:srgbClr val="02BBFB">
                <a:alpha val="47000"/>
              </a:srgb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1"/>
              </a:solidFill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4674999" y="2120640"/>
            <a:ext cx="7136336" cy="2898513"/>
            <a:chOff x="6147269" y="2844265"/>
            <a:chExt cx="5112385" cy="2076459"/>
          </a:xfrm>
        </p:grpSpPr>
        <p:grpSp>
          <p:nvGrpSpPr>
            <p:cNvPr id="13" name="组合 12"/>
            <p:cNvGrpSpPr/>
            <p:nvPr/>
          </p:nvGrpSpPr>
          <p:grpSpPr>
            <a:xfrm>
              <a:off x="6147269" y="3331609"/>
              <a:ext cx="5033250" cy="1589115"/>
              <a:chOff x="-4714868" y="2110674"/>
              <a:chExt cx="5033250" cy="1589115"/>
            </a:xfrm>
          </p:grpSpPr>
          <p:sp>
            <p:nvSpPr>
              <p:cNvPr id="15" name="矩形: 圆角 21"/>
              <p:cNvSpPr/>
              <p:nvPr/>
            </p:nvSpPr>
            <p:spPr>
              <a:xfrm>
                <a:off x="-4648332" y="3345066"/>
                <a:ext cx="3562392" cy="354723"/>
              </a:xfrm>
              <a:prstGeom prst="roundRect">
                <a:avLst>
                  <a:gd name="adj" fmla="val 50000"/>
                </a:avLst>
              </a:prstGeom>
              <a:solidFill>
                <a:srgbClr val="02BBFB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讲解人：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xippt  </a:t>
                </a:r>
                <a:r>
                  <a:rPr kumimoji="0" lang="zh-CN" altLang="en-US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时间：</a:t>
                </a:r>
                <a:r>
                  <a:rPr kumimoji="0" lang="en-US" altLang="zh-CN" sz="20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思源黑体 CN Medium" panose="020B0600000000000000" pitchFamily="34" charset="-122"/>
                    <a:cs typeface="+mn-ea"/>
                    <a:sym typeface="Arial" panose="020B0604020202020204" pitchFamily="34" charset="0"/>
                  </a:rPr>
                  <a:t>2020.6.1</a:t>
                </a:r>
                <a:endParaRPr kumimoji="0" lang="en-US" altLang="zh-CN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grpSp>
            <p:nvGrpSpPr>
              <p:cNvPr id="16" name="组合 15"/>
              <p:cNvGrpSpPr/>
              <p:nvPr/>
            </p:nvGrpSpPr>
            <p:grpSpPr>
              <a:xfrm>
                <a:off x="-4714868" y="2110674"/>
                <a:ext cx="5033250" cy="995966"/>
                <a:chOff x="-4714868" y="2110674"/>
                <a:chExt cx="5033250" cy="995966"/>
              </a:xfrm>
            </p:grpSpPr>
            <p:sp>
              <p:nvSpPr>
                <p:cNvPr id="17" name="文本框 16"/>
                <p:cNvSpPr txBox="1"/>
                <p:nvPr/>
              </p:nvSpPr>
              <p:spPr>
                <a:xfrm>
                  <a:off x="-4714868" y="2808615"/>
                  <a:ext cx="5033249" cy="2980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dist" defTabSz="914400" rtl="0" eaLnBrk="1" fontAlgn="auto" latinLnBrk="0" hangingPunct="1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defRPr/>
                  </a:pPr>
                  <a:r>
                    <a:rPr kumimoji="0" lang="en-US" altLang="zh-CN" sz="1600" b="0" i="0" u="none" strike="noStrike" kern="0" cap="none" spc="0" normalizeH="0" baseline="0" noProof="0" dirty="0">
                      <a:ln>
                        <a:noFill/>
                      </a:ln>
                      <a:solidFill>
                        <a:schemeClr val="bg1">
                          <a:lumMod val="50000"/>
                        </a:schemeClr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MENTAL HEALTH COUNSELING PPT</a:t>
                  </a:r>
                </a:p>
              </p:txBody>
            </p:sp>
            <p:cxnSp>
              <p:nvCxnSpPr>
                <p:cNvPr id="18" name="直接连接符 17"/>
                <p:cNvCxnSpPr/>
                <p:nvPr/>
              </p:nvCxnSpPr>
              <p:spPr>
                <a:xfrm>
                  <a:off x="-4634728" y="2789746"/>
                  <a:ext cx="4953109" cy="0"/>
                </a:xfrm>
                <a:prstGeom prst="line">
                  <a:avLst/>
                </a:prstGeom>
                <a:noFill/>
                <a:ln w="6350" cap="flat" cmpd="sng" algn="ctr">
                  <a:solidFill>
                    <a:sysClr val="windowText" lastClr="000000">
                      <a:lumMod val="65000"/>
                      <a:lumOff val="35000"/>
                    </a:sysClr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19" name="文本占位符 19"/>
                <p:cNvSpPr txBox="1"/>
                <p:nvPr/>
              </p:nvSpPr>
              <p:spPr>
                <a:xfrm>
                  <a:off x="-4708756" y="2110674"/>
                  <a:ext cx="5027138" cy="660203"/>
                </a:xfrm>
                <a:prstGeom prst="rect">
                  <a:avLst/>
                </a:prstGeom>
              </p:spPr>
              <p:txBody>
                <a:bodyPr/>
                <a:lstStyle>
                  <a:lvl1pPr marL="228600" indent="-228600" algn="l" defTabSz="914400" rtl="0" eaLnBrk="1" latinLnBrk="0" hangingPunct="1"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685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algn="dist" defTabSz="914400" rtl="0" eaLnBrk="1" fontAlgn="auto" latinLnBrk="0" hangingPunct="1">
                    <a:lnSpc>
                      <a:spcPct val="90000"/>
                    </a:lnSpc>
                    <a:spcBef>
                      <a:spcPts val="1000"/>
                    </a:spcBef>
                    <a:spcAft>
                      <a:spcPts val="0"/>
                    </a:spcAft>
                    <a:buClrTx/>
                    <a:buSzTx/>
                    <a:buFont typeface="Arial" panose="020B0604020202020204" pitchFamily="34" charset="0"/>
                    <a:buNone/>
                    <a:defRPr/>
                  </a:pPr>
                  <a:r>
                    <a:rPr kumimoji="0" lang="zh-CN" altLang="en-US" sz="5400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2BBFB"/>
                      </a:solidFill>
                      <a:effectLst/>
                      <a:uLnTx/>
                      <a:uFillTx/>
                      <a:latin typeface="Arial" panose="020B0604020202020204" pitchFamily="34" charset="0"/>
                      <a:ea typeface="思源黑体 CN Medium" panose="020B0600000000000000" pitchFamily="34" charset="-122"/>
                      <a:cs typeface="+mn-ea"/>
                      <a:sym typeface="Arial" panose="020B0604020202020204" pitchFamily="34" charset="0"/>
                    </a:rPr>
                    <a:t>感谢各位的聆听</a:t>
                  </a:r>
                </a:p>
              </p:txBody>
            </p:sp>
          </p:grpSp>
        </p:grpSp>
        <p:sp>
          <p:nvSpPr>
            <p:cNvPr id="14" name="文本占位符 20"/>
            <p:cNvSpPr txBox="1"/>
            <p:nvPr/>
          </p:nvSpPr>
          <p:spPr>
            <a:xfrm>
              <a:off x="6147269" y="2844265"/>
              <a:ext cx="5112385" cy="423545"/>
            </a:xfrm>
            <a:prstGeom prst="rect">
              <a:avLst/>
            </a:prstGeom>
          </p:spPr>
          <p:txBody>
            <a:bodyPr/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buNone/>
                <a:defRPr/>
              </a:pP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第</a:t>
              </a:r>
              <a:r>
                <a:rPr lang="en-US" altLang="zh-CN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1</a:t>
              </a:r>
              <a:r>
                <a:rPr lang="zh-CN" altLang="en-US" sz="3600" dirty="0">
                  <a:latin typeface="Arial" panose="020B0604020202020204" pitchFamily="34" charset="0"/>
                  <a:ea typeface="思源黑体 CN Medium" panose="020B0600000000000000" pitchFamily="34" charset="-122"/>
                  <a:cs typeface="+mn-ea"/>
                  <a:sym typeface="Arial" panose="020B0604020202020204" pitchFamily="34" charset="0"/>
                </a:rPr>
                <a:t>章 认识有机化合物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9561081" y="586555"/>
            <a:ext cx="4062342" cy="300975"/>
          </a:xfrm>
          <a:prstGeom prst="rect">
            <a:avLst/>
          </a:prstGeom>
          <a:solidFill>
            <a:srgbClr val="02BBFB"/>
          </a:solidFill>
          <a:ln w="12700" cap="flat">
            <a:noFill/>
            <a:prstDash val="solid"/>
            <a:miter lim="800000"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softEdge rad="19050"/>
          </a:effectLst>
        </p:spPr>
        <p:txBody>
          <a:bodyPr spcFirstLastPara="1" wrap="square" lIns="57592" tIns="57592" rIns="57592" bIns="57592" spcCol="38100" anchor="ctr">
            <a:spAutoFit/>
          </a:bodyPr>
          <a:lstStyle/>
          <a:p>
            <a:pPr marL="0" marR="0" lvl="0" indent="0" defTabSz="115189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0" cap="none" spc="3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人教版高中选修五化学课件</a:t>
            </a:r>
          </a:p>
        </p:txBody>
      </p:sp>
      <p:sp>
        <p:nvSpPr>
          <p:cNvPr id="21" name="圆角矩形 20"/>
          <p:cNvSpPr/>
          <p:nvPr/>
        </p:nvSpPr>
        <p:spPr>
          <a:xfrm rot="7801080">
            <a:off x="11353070" y="6199056"/>
            <a:ext cx="1116721" cy="1116721"/>
          </a:xfrm>
          <a:prstGeom prst="roundRect">
            <a:avLst/>
          </a:prstGeom>
          <a:solidFill>
            <a:srgbClr val="02BBFB">
              <a:alpha val="34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Group 33"/>
          <p:cNvGraphicFramePr>
            <a:graphicFrameLocks noGrp="1"/>
          </p:cNvGraphicFramePr>
          <p:nvPr/>
        </p:nvGraphicFramePr>
        <p:xfrm>
          <a:off x="715805" y="3770312"/>
          <a:ext cx="10760391" cy="243046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175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42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6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417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01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名称</a:t>
                      </a:r>
                    </a:p>
                  </a:txBody>
                  <a:tcPr marL="91444" marR="91444" marT="0" marB="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正戊烷</a:t>
                      </a:r>
                    </a:p>
                  </a:txBody>
                  <a:tcPr marL="91444" marR="91444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异戊烷</a:t>
                      </a:r>
                    </a:p>
                  </a:txBody>
                  <a:tcPr marL="91444" marR="91444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新戊烷</a:t>
                      </a:r>
                    </a:p>
                  </a:txBody>
                  <a:tcPr marL="91444" marR="91444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0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结构简式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44" marR="91444" marT="0" marB="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(CH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marL="91444" marR="91444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CH(CH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91444" marR="91444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 panose="02020603050405020304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C(CH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4</a:t>
                      </a:r>
                      <a:endParaRPr kumimoji="0" lang="zh-CN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44" marR="91444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相同点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44" marR="91444" marT="0" marB="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分子式都是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</a:t>
                      </a: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H</a:t>
                      </a:r>
                      <a:r>
                        <a:rPr kumimoji="0" lang="en-US" altLang="zh-CN" sz="20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12</a:t>
                      </a:r>
                    </a:p>
                  </a:txBody>
                  <a:tcPr marL="91444" marR="91444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0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不同点</a:t>
                      </a:r>
                      <a:endParaRPr kumimoji="0" lang="zh-CN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44" marR="91444" marT="0" marB="0" anchor="ctr" horzOverflow="overflow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 </a:t>
                      </a:r>
                      <a:r>
                        <a:rPr kumimoji="0" lang="zh-CN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分子结构不同，物理性质不同</a:t>
                      </a:r>
                      <a:endParaRPr kumimoji="0" lang="en-US" altLang="zh-CN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91444" marR="91444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 horzOverflow="overflow">
                    <a:lnL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242" name="图片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" t="2348" r="1576" b="1503"/>
          <a:stretch>
            <a:fillRect/>
          </a:stretch>
        </p:blipFill>
        <p:spPr bwMode="auto">
          <a:xfrm>
            <a:off x="1887220" y="1572469"/>
            <a:ext cx="8417560" cy="1980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文本占位符 20"/>
          <p:cNvSpPr txBox="1"/>
          <p:nvPr/>
        </p:nvSpPr>
        <p:spPr>
          <a:xfrm>
            <a:off x="1516849" y="406678"/>
            <a:ext cx="5112385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思考与交流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40080" y="1266437"/>
            <a:ext cx="5486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1、同分异构体现象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436880" y="1839205"/>
            <a:ext cx="105664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（1）同分异构体现象：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化合物具有相同的分子式，但具有不同的结构现象，叫做同分异构体现象。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36880" y="2729068"/>
            <a:ext cx="10668000" cy="742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（2）同分异构体：</a:t>
            </a:r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具有同分异构体现象的化合物互称为同分异构体。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640080" y="4322738"/>
            <a:ext cx="152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理解：</a:t>
            </a:r>
          </a:p>
        </p:txBody>
      </p:sp>
      <p:sp>
        <p:nvSpPr>
          <p:cNvPr id="23559" name="AutoShape 7"/>
          <p:cNvSpPr/>
          <p:nvPr/>
        </p:nvSpPr>
        <p:spPr bwMode="auto">
          <a:xfrm>
            <a:off x="2062480" y="4003650"/>
            <a:ext cx="4064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2486342" y="3772817"/>
            <a:ext cx="2911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三个相同：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360144" y="3767321"/>
            <a:ext cx="6807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分子组成相同、式量相同、分子式相同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2519680" y="4992017"/>
            <a:ext cx="2743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二个不同：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4360144" y="4992017"/>
            <a:ext cx="6096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结构不同、性质不同</a:t>
            </a:r>
          </a:p>
        </p:txBody>
      </p:sp>
      <p:sp>
        <p:nvSpPr>
          <p:cNvPr id="12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一、有机化合物的同分异构现象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utoUpdateAnimBg="0"/>
      <p:bldP spid="23558" grpId="0" autoUpdateAnimBg="0"/>
      <p:bldP spid="23559" grpId="0" animBg="1"/>
      <p:bldP spid="23560" grpId="0" autoUpdateAnimBg="0"/>
      <p:bldP spid="23561" grpId="0" autoUpdateAnimBg="0"/>
      <p:bldP spid="23562" grpId="0" autoUpdateAnimBg="0"/>
      <p:bldP spid="2356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660400" y="1343660"/>
            <a:ext cx="1165701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zh-CN" altLang="en-US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习题</a:t>
            </a: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1.</a:t>
            </a:r>
            <a:r>
              <a:rPr lang="zh-CN" altLang="en-US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以下各组属于同分异构体的是</a:t>
            </a:r>
            <a:r>
              <a:rPr lang="zh-CN" altLang="en-US" sz="2800" u="sng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          </a:t>
            </a:r>
            <a:r>
              <a:rPr lang="zh-CN" altLang="en-US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。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zh-CN" altLang="en-US" sz="28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A.                             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与                                       </a:t>
            </a: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B. 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CH</a:t>
            </a:r>
            <a:r>
              <a:rPr lang="en-US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(CH</a:t>
            </a:r>
            <a:r>
              <a:rPr lang="en-US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)</a:t>
            </a:r>
            <a:r>
              <a:rPr lang="en-US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7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CH</a:t>
            </a:r>
            <a:r>
              <a:rPr lang="en-US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</a:t>
            </a:r>
            <a:r>
              <a:rPr lang="zh-CN" altLang="en-US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与</a:t>
            </a:r>
            <a:endParaRPr lang="zh-CN" altLang="zh-CN" sz="24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zh-CN" altLang="zh-CN" sz="24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zh-CN" altLang="zh-CN" sz="28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zh-CN" sz="28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C.      </a:t>
            </a:r>
            <a:r>
              <a:rPr lang="zh-CN" altLang="en-US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金刚石与石墨</a:t>
            </a:r>
            <a:r>
              <a:rPr lang="zh-CN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                                                       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zh-CN" sz="28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8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D. 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 CH</a:t>
            </a:r>
            <a:r>
              <a:rPr lang="en-US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</a:t>
            </a:r>
            <a:r>
              <a:rPr lang="en-US" altLang="zh-CN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CH=CH－CH=CH</a:t>
            </a:r>
            <a:r>
              <a:rPr lang="en-US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2  </a:t>
            </a:r>
            <a:r>
              <a: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与</a:t>
            </a:r>
            <a:endParaRPr lang="zh-CN" altLang="zh-CN" sz="24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81" name="Group 4"/>
          <p:cNvGrpSpPr/>
          <p:nvPr/>
        </p:nvGrpSpPr>
        <p:grpSpPr bwMode="auto">
          <a:xfrm>
            <a:off x="5247803" y="5161546"/>
            <a:ext cx="3657600" cy="1057276"/>
            <a:chOff x="2887" y="3132"/>
            <a:chExt cx="1728" cy="666"/>
          </a:xfrm>
        </p:grpSpPr>
        <p:sp>
          <p:nvSpPr>
            <p:cNvPr id="82" name="Line 5"/>
            <p:cNvSpPr>
              <a:spLocks noChangeShapeType="1"/>
            </p:cNvSpPr>
            <p:nvPr/>
          </p:nvSpPr>
          <p:spPr bwMode="auto">
            <a:xfrm>
              <a:off x="4080" y="3408"/>
              <a:ext cx="0" cy="144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4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3" name="Text Box 6"/>
            <p:cNvSpPr txBox="1">
              <a:spLocks noChangeArrowheads="1"/>
            </p:cNvSpPr>
            <p:nvPr/>
          </p:nvSpPr>
          <p:spPr bwMode="auto">
            <a:xfrm>
              <a:off x="2887" y="3546"/>
              <a:ext cx="172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CH                   CCHCH</a:t>
              </a:r>
              <a:r>
                <a:rPr lang="en-US" altLang="zh-CN" sz="2000" baseline="-250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3</a:t>
              </a:r>
              <a:endParaRPr lang="zh-CN" altLang="en-US" sz="16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84" name="Text Box 7"/>
            <p:cNvSpPr txBox="1">
              <a:spLocks noChangeArrowheads="1"/>
            </p:cNvSpPr>
            <p:nvPr/>
          </p:nvSpPr>
          <p:spPr bwMode="auto">
            <a:xfrm>
              <a:off x="3835" y="3132"/>
              <a:ext cx="52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0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CH</a:t>
              </a:r>
              <a:r>
                <a:rPr lang="en-US" altLang="zh-CN" sz="2000" baseline="-250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3</a:t>
              </a:r>
              <a:endParaRPr lang="zh-CN" altLang="en-US" sz="1600" baseline="-250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grpSp>
          <p:nvGrpSpPr>
            <p:cNvPr id="85" name="Group 8"/>
            <p:cNvGrpSpPr/>
            <p:nvPr/>
          </p:nvGrpSpPr>
          <p:grpSpPr bwMode="auto">
            <a:xfrm>
              <a:off x="3600" y="3648"/>
              <a:ext cx="192" cy="96"/>
              <a:chOff x="1008" y="3888"/>
              <a:chExt cx="528" cy="96"/>
            </a:xfrm>
          </p:grpSpPr>
          <p:sp>
            <p:nvSpPr>
              <p:cNvPr id="86" name="Line 9"/>
              <p:cNvSpPr>
                <a:spLocks noChangeShapeType="1"/>
              </p:cNvSpPr>
              <p:nvPr/>
            </p:nvSpPr>
            <p:spPr bwMode="auto">
              <a:xfrm>
                <a:off x="1008" y="3888"/>
                <a:ext cx="5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87" name="Line 10"/>
              <p:cNvSpPr>
                <a:spLocks noChangeShapeType="1"/>
              </p:cNvSpPr>
              <p:nvPr/>
            </p:nvSpPr>
            <p:spPr bwMode="auto">
              <a:xfrm>
                <a:off x="1008" y="3936"/>
                <a:ext cx="5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  <p:sp>
            <p:nvSpPr>
              <p:cNvPr id="88" name="Line 11"/>
              <p:cNvSpPr>
                <a:spLocks noChangeShapeType="1"/>
              </p:cNvSpPr>
              <p:nvPr/>
            </p:nvSpPr>
            <p:spPr bwMode="auto">
              <a:xfrm>
                <a:off x="1008" y="3984"/>
                <a:ext cx="528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 sz="1400"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p:grpSp>
      </p:grpSp>
      <p:grpSp>
        <p:nvGrpSpPr>
          <p:cNvPr id="89" name="Group 12"/>
          <p:cNvGrpSpPr/>
          <p:nvPr/>
        </p:nvGrpSpPr>
        <p:grpSpPr bwMode="auto">
          <a:xfrm>
            <a:off x="9589737" y="1962785"/>
            <a:ext cx="1454150" cy="917575"/>
            <a:chOff x="4884" y="1220"/>
            <a:chExt cx="687" cy="578"/>
          </a:xfrm>
        </p:grpSpPr>
        <p:sp>
          <p:nvSpPr>
            <p:cNvPr id="90" name="Line 13"/>
            <p:cNvSpPr>
              <a:spLocks noChangeShapeType="1"/>
            </p:cNvSpPr>
            <p:nvPr/>
          </p:nvSpPr>
          <p:spPr bwMode="auto">
            <a:xfrm>
              <a:off x="5570" y="1364"/>
              <a:ext cx="1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1" name="Line 14"/>
            <p:cNvSpPr>
              <a:spLocks noChangeShapeType="1"/>
            </p:cNvSpPr>
            <p:nvPr/>
          </p:nvSpPr>
          <p:spPr bwMode="auto">
            <a:xfrm>
              <a:off x="5396" y="1220"/>
              <a:ext cx="174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2" name="Line 15"/>
            <p:cNvSpPr>
              <a:spLocks noChangeShapeType="1"/>
            </p:cNvSpPr>
            <p:nvPr/>
          </p:nvSpPr>
          <p:spPr bwMode="auto">
            <a:xfrm>
              <a:off x="5405" y="1261"/>
              <a:ext cx="137" cy="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3" name="Line 16"/>
            <p:cNvSpPr>
              <a:spLocks noChangeShapeType="1"/>
            </p:cNvSpPr>
            <p:nvPr/>
          </p:nvSpPr>
          <p:spPr bwMode="auto">
            <a:xfrm flipV="1">
              <a:off x="5396" y="1654"/>
              <a:ext cx="174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4" name="Line 17"/>
            <p:cNvSpPr>
              <a:spLocks noChangeShapeType="1"/>
            </p:cNvSpPr>
            <p:nvPr/>
          </p:nvSpPr>
          <p:spPr bwMode="auto">
            <a:xfrm flipV="1">
              <a:off x="5405" y="1644"/>
              <a:ext cx="137" cy="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5" name="Line 18"/>
            <p:cNvSpPr>
              <a:spLocks noChangeShapeType="1"/>
            </p:cNvSpPr>
            <p:nvPr/>
          </p:nvSpPr>
          <p:spPr bwMode="auto">
            <a:xfrm flipV="1">
              <a:off x="5228" y="1220"/>
              <a:ext cx="168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6" name="Line 19"/>
            <p:cNvSpPr>
              <a:spLocks noChangeShapeType="1"/>
            </p:cNvSpPr>
            <p:nvPr/>
          </p:nvSpPr>
          <p:spPr bwMode="auto">
            <a:xfrm>
              <a:off x="5228" y="1654"/>
              <a:ext cx="168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7" name="Line 20"/>
            <p:cNvSpPr>
              <a:spLocks noChangeShapeType="1"/>
            </p:cNvSpPr>
            <p:nvPr/>
          </p:nvSpPr>
          <p:spPr bwMode="auto">
            <a:xfrm>
              <a:off x="5228" y="1364"/>
              <a:ext cx="1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8" name="Line 21"/>
            <p:cNvSpPr>
              <a:spLocks noChangeShapeType="1"/>
            </p:cNvSpPr>
            <p:nvPr/>
          </p:nvSpPr>
          <p:spPr bwMode="auto">
            <a:xfrm>
              <a:off x="5248" y="1394"/>
              <a:ext cx="1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99" name="Line 22"/>
            <p:cNvSpPr>
              <a:spLocks noChangeShapeType="1"/>
            </p:cNvSpPr>
            <p:nvPr/>
          </p:nvSpPr>
          <p:spPr bwMode="auto">
            <a:xfrm>
              <a:off x="4884" y="1651"/>
              <a:ext cx="172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00" name="Line 23"/>
            <p:cNvSpPr>
              <a:spLocks noChangeShapeType="1"/>
            </p:cNvSpPr>
            <p:nvPr/>
          </p:nvSpPr>
          <p:spPr bwMode="auto">
            <a:xfrm>
              <a:off x="4912" y="1640"/>
              <a:ext cx="137" cy="1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01" name="Line 24"/>
            <p:cNvSpPr>
              <a:spLocks noChangeShapeType="1"/>
            </p:cNvSpPr>
            <p:nvPr/>
          </p:nvSpPr>
          <p:spPr bwMode="auto">
            <a:xfrm flipV="1">
              <a:off x="4884" y="1367"/>
              <a:ext cx="2" cy="2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02" name="Line 25"/>
            <p:cNvSpPr>
              <a:spLocks noChangeShapeType="1"/>
            </p:cNvSpPr>
            <p:nvPr/>
          </p:nvSpPr>
          <p:spPr bwMode="auto">
            <a:xfrm flipV="1">
              <a:off x="4886" y="1224"/>
              <a:ext cx="172" cy="1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03" name="Line 26"/>
            <p:cNvSpPr>
              <a:spLocks noChangeShapeType="1"/>
            </p:cNvSpPr>
            <p:nvPr/>
          </p:nvSpPr>
          <p:spPr bwMode="auto">
            <a:xfrm flipV="1">
              <a:off x="4913" y="1265"/>
              <a:ext cx="137" cy="1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04" name="Line 27"/>
            <p:cNvSpPr>
              <a:spLocks noChangeShapeType="1"/>
            </p:cNvSpPr>
            <p:nvPr/>
          </p:nvSpPr>
          <p:spPr bwMode="auto">
            <a:xfrm flipV="1">
              <a:off x="5056" y="1654"/>
              <a:ext cx="172" cy="1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05" name="Line 28"/>
            <p:cNvSpPr>
              <a:spLocks noChangeShapeType="1"/>
            </p:cNvSpPr>
            <p:nvPr/>
          </p:nvSpPr>
          <p:spPr bwMode="auto">
            <a:xfrm>
              <a:off x="5058" y="1224"/>
              <a:ext cx="170" cy="1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sp>
        <p:nvSpPr>
          <p:cNvPr id="106" name="Text Box 29"/>
          <p:cNvSpPr txBox="1">
            <a:spLocks noChangeArrowheads="1"/>
          </p:cNvSpPr>
          <p:nvPr/>
        </p:nvSpPr>
        <p:spPr bwMode="auto">
          <a:xfrm>
            <a:off x="6162203" y="1176675"/>
            <a:ext cx="1828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3600" dirty="0">
                <a:solidFill>
                  <a:srgbClr val="FF3300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D</a:t>
            </a:r>
          </a:p>
        </p:txBody>
      </p:sp>
      <p:grpSp>
        <p:nvGrpSpPr>
          <p:cNvPr id="107" name="Group 30"/>
          <p:cNvGrpSpPr/>
          <p:nvPr/>
        </p:nvGrpSpPr>
        <p:grpSpPr bwMode="auto">
          <a:xfrm>
            <a:off x="1039638" y="1732747"/>
            <a:ext cx="2438400" cy="1608069"/>
            <a:chOff x="1851" y="1674"/>
            <a:chExt cx="1296" cy="1273"/>
          </a:xfrm>
        </p:grpSpPr>
        <p:sp>
          <p:nvSpPr>
            <p:cNvPr id="108" name="Line 31"/>
            <p:cNvSpPr>
              <a:spLocks noChangeShapeType="1"/>
            </p:cNvSpPr>
            <p:nvPr/>
          </p:nvSpPr>
          <p:spPr bwMode="auto">
            <a:xfrm>
              <a:off x="2496" y="1968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09" name="Text Box 32"/>
            <p:cNvSpPr txBox="1">
              <a:spLocks noChangeArrowheads="1"/>
            </p:cNvSpPr>
            <p:nvPr/>
          </p:nvSpPr>
          <p:spPr bwMode="auto">
            <a:xfrm>
              <a:off x="1851" y="2082"/>
              <a:ext cx="129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Cl     C     Cl</a:t>
              </a:r>
              <a:endParaRPr lang="zh-CN" altLang="en-US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10" name="Text Box 33"/>
            <p:cNvSpPr txBox="1">
              <a:spLocks noChangeArrowheads="1"/>
            </p:cNvSpPr>
            <p:nvPr/>
          </p:nvSpPr>
          <p:spPr bwMode="auto">
            <a:xfrm>
              <a:off x="2239" y="1674"/>
              <a:ext cx="53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H</a:t>
              </a:r>
              <a:endParaRPr lang="en-US" altLang="zh-CN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11" name="Rectangle 34"/>
            <p:cNvSpPr>
              <a:spLocks noChangeArrowheads="1"/>
            </p:cNvSpPr>
            <p:nvPr/>
          </p:nvSpPr>
          <p:spPr bwMode="auto">
            <a:xfrm>
              <a:off x="2387" y="2582"/>
              <a:ext cx="21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H</a:t>
              </a:r>
              <a:endPara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12" name="Line 35"/>
            <p:cNvSpPr>
              <a:spLocks noChangeShapeType="1"/>
            </p:cNvSpPr>
            <p:nvPr/>
          </p:nvSpPr>
          <p:spPr bwMode="auto">
            <a:xfrm>
              <a:off x="2496" y="2400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13" name="Line 36"/>
            <p:cNvSpPr>
              <a:spLocks noChangeShapeType="1"/>
            </p:cNvSpPr>
            <p:nvPr/>
          </p:nvSpPr>
          <p:spPr bwMode="auto">
            <a:xfrm>
              <a:off x="2312" y="2251"/>
              <a:ext cx="7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14" name="Line 37"/>
            <p:cNvSpPr>
              <a:spLocks noChangeShapeType="1"/>
            </p:cNvSpPr>
            <p:nvPr/>
          </p:nvSpPr>
          <p:spPr bwMode="auto">
            <a:xfrm flipV="1">
              <a:off x="2606" y="2257"/>
              <a:ext cx="73" cy="5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115" name="Group 38"/>
          <p:cNvGrpSpPr/>
          <p:nvPr/>
        </p:nvGrpSpPr>
        <p:grpSpPr bwMode="auto">
          <a:xfrm>
            <a:off x="3714574" y="1734070"/>
            <a:ext cx="2336800" cy="1484207"/>
            <a:chOff x="1872" y="1632"/>
            <a:chExt cx="1296" cy="1342"/>
          </a:xfrm>
        </p:grpSpPr>
        <p:sp>
          <p:nvSpPr>
            <p:cNvPr id="116" name="Line 39"/>
            <p:cNvSpPr>
              <a:spLocks noChangeShapeType="1"/>
            </p:cNvSpPr>
            <p:nvPr/>
          </p:nvSpPr>
          <p:spPr bwMode="auto">
            <a:xfrm>
              <a:off x="2496" y="1968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17" name="Text Box 40"/>
            <p:cNvSpPr txBox="1">
              <a:spLocks noChangeArrowheads="1"/>
            </p:cNvSpPr>
            <p:nvPr/>
          </p:nvSpPr>
          <p:spPr bwMode="auto">
            <a:xfrm>
              <a:off x="1872" y="2073"/>
              <a:ext cx="1296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H     C     Cl</a:t>
              </a:r>
              <a:endParaRPr lang="zh-CN" altLang="en-US" sz="2400" baseline="-250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18" name="Text Box 41"/>
            <p:cNvSpPr txBox="1">
              <a:spLocks noChangeArrowheads="1"/>
            </p:cNvSpPr>
            <p:nvPr/>
          </p:nvSpPr>
          <p:spPr bwMode="auto">
            <a:xfrm>
              <a:off x="2231" y="1632"/>
              <a:ext cx="528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40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H</a:t>
              </a:r>
              <a:endParaRPr lang="zh-CN" altLang="en-US" sz="2400" baseline="-250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19" name="Rectangle 42"/>
            <p:cNvSpPr>
              <a:spLocks noChangeArrowheads="1"/>
            </p:cNvSpPr>
            <p:nvPr/>
          </p:nvSpPr>
          <p:spPr bwMode="auto">
            <a:xfrm>
              <a:off x="2364" y="2557"/>
              <a:ext cx="263" cy="4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400" dirty="0"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Cl</a:t>
              </a:r>
              <a:endParaRPr lang="zh-CN" altLang="en-US" sz="2400" dirty="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20" name="Line 43"/>
            <p:cNvSpPr>
              <a:spLocks noChangeShapeType="1"/>
            </p:cNvSpPr>
            <p:nvPr/>
          </p:nvSpPr>
          <p:spPr bwMode="auto">
            <a:xfrm>
              <a:off x="2496" y="2400"/>
              <a:ext cx="0" cy="14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21" name="Line 44"/>
            <p:cNvSpPr>
              <a:spLocks noChangeShapeType="1"/>
            </p:cNvSpPr>
            <p:nvPr/>
          </p:nvSpPr>
          <p:spPr bwMode="auto">
            <a:xfrm>
              <a:off x="2279" y="2281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22" name="Line 45"/>
            <p:cNvSpPr>
              <a:spLocks noChangeShapeType="1"/>
            </p:cNvSpPr>
            <p:nvPr/>
          </p:nvSpPr>
          <p:spPr bwMode="auto">
            <a:xfrm>
              <a:off x="2577" y="2254"/>
              <a:ext cx="144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 sz="1600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sp>
        <p:nvSpPr>
          <p:cNvPr id="123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47920" y="3377684"/>
            <a:ext cx="2641600" cy="457200"/>
          </a:xfrm>
          <a:prstGeom prst="actionButtonBlank">
            <a:avLst/>
          </a:prstGeom>
          <a:solidFill>
            <a:schemeClr val="bg1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zh-CN" altLang="en-US" sz="2400" dirty="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观察空间结构</a:t>
            </a:r>
            <a:endParaRPr lang="zh-CN" altLang="en-US" sz="2400" dirty="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24" name="Text Box 47"/>
          <p:cNvSpPr txBox="1">
            <a:spLocks noChangeArrowheads="1"/>
          </p:cNvSpPr>
          <p:nvPr/>
        </p:nvSpPr>
        <p:spPr bwMode="auto">
          <a:xfrm>
            <a:off x="6231057" y="3024477"/>
            <a:ext cx="34544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分子量均为128</a:t>
            </a:r>
          </a:p>
        </p:txBody>
      </p:sp>
      <p:sp>
        <p:nvSpPr>
          <p:cNvPr id="125" name="Text Box 48"/>
          <p:cNvSpPr txBox="1">
            <a:spLocks noChangeArrowheads="1"/>
          </p:cNvSpPr>
          <p:nvPr/>
        </p:nvSpPr>
        <p:spPr bwMode="auto">
          <a:xfrm>
            <a:off x="2344738" y="4621968"/>
            <a:ext cx="1422400" cy="39446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15000"/>
              </a:spcBef>
            </a:pPr>
            <a:r>
              <a:rPr lang="zh-CN" altLang="en-US" sz="2400" dirty="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单质</a:t>
            </a:r>
          </a:p>
        </p:txBody>
      </p:sp>
      <p:sp>
        <p:nvSpPr>
          <p:cNvPr id="126" name="Text Box 49"/>
          <p:cNvSpPr txBox="1">
            <a:spLocks noChangeArrowheads="1"/>
          </p:cNvSpPr>
          <p:nvPr/>
        </p:nvSpPr>
        <p:spPr bwMode="auto">
          <a:xfrm>
            <a:off x="2117121" y="5781516"/>
            <a:ext cx="43688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分子式均为</a:t>
            </a:r>
            <a:r>
              <a:rPr lang="en-US" altLang="zh-CN" sz="240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</a:t>
            </a:r>
            <a:r>
              <a:rPr lang="en-US" altLang="zh-CN" sz="2400" baseline="-2500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5</a:t>
            </a:r>
            <a:r>
              <a:rPr lang="en-US" altLang="zh-CN" sz="240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H</a:t>
            </a:r>
            <a:r>
              <a:rPr lang="en-US" altLang="zh-CN" sz="2400" baseline="-2500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8</a:t>
            </a:r>
            <a:endParaRPr lang="en-US" altLang="zh-CN" sz="2400">
              <a:solidFill>
                <a:srgbClr val="2001BD"/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127" name="Group 50"/>
          <p:cNvGrpSpPr/>
          <p:nvPr/>
        </p:nvGrpSpPr>
        <p:grpSpPr bwMode="auto">
          <a:xfrm>
            <a:off x="9589737" y="1962785"/>
            <a:ext cx="1454150" cy="917575"/>
            <a:chOff x="4884" y="1220"/>
            <a:chExt cx="687" cy="578"/>
          </a:xfrm>
        </p:grpSpPr>
        <p:sp>
          <p:nvSpPr>
            <p:cNvPr id="128" name="Line 51"/>
            <p:cNvSpPr>
              <a:spLocks noChangeShapeType="1"/>
            </p:cNvSpPr>
            <p:nvPr/>
          </p:nvSpPr>
          <p:spPr bwMode="auto">
            <a:xfrm>
              <a:off x="5570" y="1364"/>
              <a:ext cx="1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29" name="Line 52"/>
            <p:cNvSpPr>
              <a:spLocks noChangeShapeType="1"/>
            </p:cNvSpPr>
            <p:nvPr/>
          </p:nvSpPr>
          <p:spPr bwMode="auto">
            <a:xfrm>
              <a:off x="5396" y="1220"/>
              <a:ext cx="174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0" name="Line 53"/>
            <p:cNvSpPr>
              <a:spLocks noChangeShapeType="1"/>
            </p:cNvSpPr>
            <p:nvPr/>
          </p:nvSpPr>
          <p:spPr bwMode="auto">
            <a:xfrm>
              <a:off x="5405" y="1261"/>
              <a:ext cx="137" cy="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1" name="Line 54"/>
            <p:cNvSpPr>
              <a:spLocks noChangeShapeType="1"/>
            </p:cNvSpPr>
            <p:nvPr/>
          </p:nvSpPr>
          <p:spPr bwMode="auto">
            <a:xfrm flipV="1">
              <a:off x="5396" y="1654"/>
              <a:ext cx="174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2" name="Line 55"/>
            <p:cNvSpPr>
              <a:spLocks noChangeShapeType="1"/>
            </p:cNvSpPr>
            <p:nvPr/>
          </p:nvSpPr>
          <p:spPr bwMode="auto">
            <a:xfrm flipV="1">
              <a:off x="5405" y="1644"/>
              <a:ext cx="137" cy="11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3" name="Line 56"/>
            <p:cNvSpPr>
              <a:spLocks noChangeShapeType="1"/>
            </p:cNvSpPr>
            <p:nvPr/>
          </p:nvSpPr>
          <p:spPr bwMode="auto">
            <a:xfrm flipV="1">
              <a:off x="5228" y="1220"/>
              <a:ext cx="168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4" name="Line 57"/>
            <p:cNvSpPr>
              <a:spLocks noChangeShapeType="1"/>
            </p:cNvSpPr>
            <p:nvPr/>
          </p:nvSpPr>
          <p:spPr bwMode="auto">
            <a:xfrm>
              <a:off x="5228" y="1654"/>
              <a:ext cx="168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5" name="Line 58"/>
            <p:cNvSpPr>
              <a:spLocks noChangeShapeType="1"/>
            </p:cNvSpPr>
            <p:nvPr/>
          </p:nvSpPr>
          <p:spPr bwMode="auto">
            <a:xfrm>
              <a:off x="5228" y="1364"/>
              <a:ext cx="1" cy="29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6" name="Line 59"/>
            <p:cNvSpPr>
              <a:spLocks noChangeShapeType="1"/>
            </p:cNvSpPr>
            <p:nvPr/>
          </p:nvSpPr>
          <p:spPr bwMode="auto">
            <a:xfrm>
              <a:off x="5248" y="1394"/>
              <a:ext cx="1" cy="23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7" name="Line 60"/>
            <p:cNvSpPr>
              <a:spLocks noChangeShapeType="1"/>
            </p:cNvSpPr>
            <p:nvPr/>
          </p:nvSpPr>
          <p:spPr bwMode="auto">
            <a:xfrm>
              <a:off x="4884" y="1651"/>
              <a:ext cx="172" cy="14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8" name="Line 61"/>
            <p:cNvSpPr>
              <a:spLocks noChangeShapeType="1"/>
            </p:cNvSpPr>
            <p:nvPr/>
          </p:nvSpPr>
          <p:spPr bwMode="auto">
            <a:xfrm>
              <a:off x="4912" y="1640"/>
              <a:ext cx="137" cy="11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39" name="Line 62"/>
            <p:cNvSpPr>
              <a:spLocks noChangeShapeType="1"/>
            </p:cNvSpPr>
            <p:nvPr/>
          </p:nvSpPr>
          <p:spPr bwMode="auto">
            <a:xfrm flipV="1">
              <a:off x="4884" y="1367"/>
              <a:ext cx="2" cy="2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40" name="Line 63"/>
            <p:cNvSpPr>
              <a:spLocks noChangeShapeType="1"/>
            </p:cNvSpPr>
            <p:nvPr/>
          </p:nvSpPr>
          <p:spPr bwMode="auto">
            <a:xfrm flipV="1">
              <a:off x="4886" y="1224"/>
              <a:ext cx="172" cy="14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41" name="Line 64"/>
            <p:cNvSpPr>
              <a:spLocks noChangeShapeType="1"/>
            </p:cNvSpPr>
            <p:nvPr/>
          </p:nvSpPr>
          <p:spPr bwMode="auto">
            <a:xfrm flipV="1">
              <a:off x="4913" y="1265"/>
              <a:ext cx="137" cy="1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42" name="Line 65"/>
            <p:cNvSpPr>
              <a:spLocks noChangeShapeType="1"/>
            </p:cNvSpPr>
            <p:nvPr/>
          </p:nvSpPr>
          <p:spPr bwMode="auto">
            <a:xfrm flipV="1">
              <a:off x="5056" y="1654"/>
              <a:ext cx="172" cy="14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143" name="Line 66"/>
            <p:cNvSpPr>
              <a:spLocks noChangeShapeType="1"/>
            </p:cNvSpPr>
            <p:nvPr/>
          </p:nvSpPr>
          <p:spPr bwMode="auto">
            <a:xfrm>
              <a:off x="5058" y="1224"/>
              <a:ext cx="170" cy="14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sp>
        <p:nvSpPr>
          <p:cNvPr id="144" name="Oval 67"/>
          <p:cNvSpPr>
            <a:spLocks noChangeArrowheads="1"/>
          </p:cNvSpPr>
          <p:nvPr/>
        </p:nvSpPr>
        <p:spPr bwMode="auto">
          <a:xfrm>
            <a:off x="10935937" y="25406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45" name="Oval 68"/>
          <p:cNvSpPr>
            <a:spLocks noChangeArrowheads="1"/>
          </p:cNvSpPr>
          <p:nvPr/>
        </p:nvSpPr>
        <p:spPr bwMode="auto">
          <a:xfrm>
            <a:off x="10631137" y="28454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46" name="Oval 69"/>
          <p:cNvSpPr>
            <a:spLocks noChangeArrowheads="1"/>
          </p:cNvSpPr>
          <p:nvPr/>
        </p:nvSpPr>
        <p:spPr bwMode="auto">
          <a:xfrm>
            <a:off x="10224737" y="25406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47" name="Oval 70"/>
          <p:cNvSpPr>
            <a:spLocks noChangeArrowheads="1"/>
          </p:cNvSpPr>
          <p:nvPr/>
        </p:nvSpPr>
        <p:spPr bwMode="auto">
          <a:xfrm>
            <a:off x="9919937" y="28454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48" name="Oval 71"/>
          <p:cNvSpPr>
            <a:spLocks noChangeArrowheads="1"/>
          </p:cNvSpPr>
          <p:nvPr/>
        </p:nvSpPr>
        <p:spPr bwMode="auto">
          <a:xfrm>
            <a:off x="9513537" y="25406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49" name="Oval 72"/>
          <p:cNvSpPr>
            <a:spLocks noChangeArrowheads="1"/>
          </p:cNvSpPr>
          <p:nvPr/>
        </p:nvSpPr>
        <p:spPr bwMode="auto">
          <a:xfrm>
            <a:off x="9513537" y="21596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zh-CN" altLang="en-US" sz="1600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50" name="Oval 73"/>
          <p:cNvSpPr>
            <a:spLocks noChangeArrowheads="1"/>
          </p:cNvSpPr>
          <p:nvPr/>
        </p:nvSpPr>
        <p:spPr bwMode="auto">
          <a:xfrm>
            <a:off x="9818337" y="18548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51" name="Oval 74"/>
          <p:cNvSpPr>
            <a:spLocks noChangeArrowheads="1"/>
          </p:cNvSpPr>
          <p:nvPr/>
        </p:nvSpPr>
        <p:spPr bwMode="auto">
          <a:xfrm>
            <a:off x="10935937" y="21596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52" name="Oval 75"/>
          <p:cNvSpPr>
            <a:spLocks noChangeArrowheads="1"/>
          </p:cNvSpPr>
          <p:nvPr/>
        </p:nvSpPr>
        <p:spPr bwMode="auto">
          <a:xfrm>
            <a:off x="10224737" y="20834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53" name="Oval 76"/>
          <p:cNvSpPr>
            <a:spLocks noChangeArrowheads="1"/>
          </p:cNvSpPr>
          <p:nvPr/>
        </p:nvSpPr>
        <p:spPr bwMode="auto">
          <a:xfrm>
            <a:off x="10529537" y="1854835"/>
            <a:ext cx="203200" cy="152400"/>
          </a:xfrm>
          <a:prstGeom prst="ellipse">
            <a:avLst/>
          </a:prstGeom>
          <a:solidFill>
            <a:srgbClr val="99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54" name="Text Box 95"/>
          <p:cNvSpPr txBox="1">
            <a:spLocks noChangeArrowheads="1"/>
          </p:cNvSpPr>
          <p:nvPr/>
        </p:nvSpPr>
        <p:spPr bwMode="auto">
          <a:xfrm>
            <a:off x="6231057" y="3488496"/>
            <a:ext cx="30480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zh-CN" altLang="en-US" sz="2400" dirty="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分子式</a:t>
            </a:r>
            <a:r>
              <a:rPr lang="zh-CN" altLang="zh-CN" sz="2400" dirty="0">
                <a:solidFill>
                  <a:srgbClr val="2001BD"/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不同</a:t>
            </a:r>
          </a:p>
        </p:txBody>
      </p:sp>
      <p:sp>
        <p:nvSpPr>
          <p:cNvPr id="155" name="AutoShape 97"/>
          <p:cNvSpPr>
            <a:spLocks noChangeArrowheads="1"/>
          </p:cNvSpPr>
          <p:nvPr/>
        </p:nvSpPr>
        <p:spPr bwMode="auto">
          <a:xfrm rot="5392179">
            <a:off x="2257427" y="5460076"/>
            <a:ext cx="533400" cy="8128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5978 h 21600"/>
              <a:gd name="T20" fmla="*/ 18808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361" y="0"/>
                </a:moveTo>
                <a:lnTo>
                  <a:pt x="11121" y="7049"/>
                </a:lnTo>
                <a:lnTo>
                  <a:pt x="13913" y="7049"/>
                </a:lnTo>
                <a:lnTo>
                  <a:pt x="13913" y="15978"/>
                </a:lnTo>
                <a:lnTo>
                  <a:pt x="0" y="15978"/>
                </a:lnTo>
                <a:lnTo>
                  <a:pt x="0" y="21600"/>
                </a:lnTo>
                <a:lnTo>
                  <a:pt x="18808" y="21600"/>
                </a:lnTo>
                <a:lnTo>
                  <a:pt x="18808" y="7049"/>
                </a:lnTo>
                <a:lnTo>
                  <a:pt x="21600" y="7049"/>
                </a:lnTo>
                <a:lnTo>
                  <a:pt x="16361" y="0"/>
                </a:lnTo>
                <a:close/>
              </a:path>
            </a:pathLst>
          </a:custGeom>
          <a:solidFill>
            <a:schemeClr val="accent1"/>
          </a:solidFill>
          <a:ln w="12700" cap="sq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sp>
        <p:nvSpPr>
          <p:cNvPr id="156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一、有机化合物的同分异构现象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75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75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75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75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75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utoUpdateAnimBg="0"/>
      <p:bldP spid="123" grpId="0" animBg="1" autoUpdateAnimBg="0"/>
      <p:bldP spid="124" grpId="0"/>
      <p:bldP spid="125" grpId="0"/>
      <p:bldP spid="126" grpId="0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 autoUpdateAnimBg="0"/>
      <p:bldP spid="150" grpId="0" animBg="1"/>
      <p:bldP spid="151" grpId="0" animBg="1"/>
      <p:bldP spid="152" grpId="0" animBg="1"/>
      <p:bldP spid="153" grpId="0" animBg="1"/>
      <p:bldP spid="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660400" y="1195348"/>
            <a:ext cx="1127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习题</a:t>
            </a: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2.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下列物质属于同种物质的是</a:t>
            </a:r>
            <a:r>
              <a:rPr kumimoji="0" lang="zh-CN" altLang="en-US" sz="240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   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,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属于同分异构体的是</a:t>
            </a:r>
            <a:r>
              <a:rPr kumimoji="0" lang="zh-CN" altLang="en-US" sz="2400" i="0" u="sng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            </a:t>
            </a: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。</a:t>
            </a:r>
            <a:endParaRPr kumimoji="0" lang="zh-CN" altLang="zh-CN" sz="24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4824071" y="1121678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AC</a:t>
            </a:r>
          </a:p>
        </p:txBody>
      </p:sp>
      <p:grpSp>
        <p:nvGrpSpPr>
          <p:cNvPr id="12292" name="Group 5"/>
          <p:cNvGrpSpPr/>
          <p:nvPr/>
        </p:nvGrpSpPr>
        <p:grpSpPr bwMode="auto">
          <a:xfrm>
            <a:off x="2133080" y="3538538"/>
            <a:ext cx="3657600" cy="1250950"/>
            <a:chOff x="384" y="278"/>
            <a:chExt cx="1728" cy="788"/>
          </a:xfrm>
        </p:grpSpPr>
        <p:sp>
          <p:nvSpPr>
            <p:cNvPr id="12405" name="Text Box 6"/>
            <p:cNvSpPr txBox="1">
              <a:spLocks noChangeArrowheads="1"/>
            </p:cNvSpPr>
            <p:nvPr/>
          </p:nvSpPr>
          <p:spPr bwMode="auto">
            <a:xfrm>
              <a:off x="384" y="52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06" name="Text Box 7"/>
            <p:cNvSpPr txBox="1">
              <a:spLocks noChangeArrowheads="1"/>
            </p:cNvSpPr>
            <p:nvPr/>
          </p:nvSpPr>
          <p:spPr bwMode="auto">
            <a:xfrm>
              <a:off x="816" y="52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07" name="Text Box 8"/>
            <p:cNvSpPr txBox="1">
              <a:spLocks noChangeArrowheads="1"/>
            </p:cNvSpPr>
            <p:nvPr/>
          </p:nvSpPr>
          <p:spPr bwMode="auto">
            <a:xfrm>
              <a:off x="1200" y="81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</a:p>
          </p:txBody>
        </p:sp>
        <p:sp>
          <p:nvSpPr>
            <p:cNvPr id="12408" name="Text Box 9"/>
            <p:cNvSpPr txBox="1">
              <a:spLocks noChangeArrowheads="1"/>
            </p:cNvSpPr>
            <p:nvPr/>
          </p:nvSpPr>
          <p:spPr bwMode="auto">
            <a:xfrm>
              <a:off x="1248" y="528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12409" name="Line 10"/>
            <p:cNvSpPr>
              <a:spLocks noChangeShapeType="1"/>
            </p:cNvSpPr>
            <p:nvPr/>
          </p:nvSpPr>
          <p:spPr bwMode="auto">
            <a:xfrm>
              <a:off x="1200" y="960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0" name="Line 11"/>
            <p:cNvSpPr>
              <a:spLocks noChangeShapeType="1"/>
            </p:cNvSpPr>
            <p:nvPr/>
          </p:nvSpPr>
          <p:spPr bwMode="auto">
            <a:xfrm>
              <a:off x="768" y="672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1" name="Line 12"/>
            <p:cNvSpPr>
              <a:spLocks noChangeShapeType="1"/>
            </p:cNvSpPr>
            <p:nvPr/>
          </p:nvSpPr>
          <p:spPr bwMode="auto">
            <a:xfrm>
              <a:off x="1200" y="672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2" name="Line 13"/>
            <p:cNvSpPr>
              <a:spLocks noChangeShapeType="1"/>
            </p:cNvSpPr>
            <p:nvPr/>
          </p:nvSpPr>
          <p:spPr bwMode="auto">
            <a:xfrm>
              <a:off x="1488" y="672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3" name="Text Box 14"/>
            <p:cNvSpPr txBox="1">
              <a:spLocks noChangeArrowheads="1"/>
            </p:cNvSpPr>
            <p:nvPr/>
          </p:nvSpPr>
          <p:spPr bwMode="auto">
            <a:xfrm>
              <a:off x="1536" y="52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4" name="Text Box 15"/>
            <p:cNvSpPr txBox="1">
              <a:spLocks noChangeArrowheads="1"/>
            </p:cNvSpPr>
            <p:nvPr/>
          </p:nvSpPr>
          <p:spPr bwMode="auto">
            <a:xfrm>
              <a:off x="1200" y="27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5" name="Text Box 16"/>
            <p:cNvSpPr txBox="1">
              <a:spLocks noChangeArrowheads="1"/>
            </p:cNvSpPr>
            <p:nvPr/>
          </p:nvSpPr>
          <p:spPr bwMode="auto">
            <a:xfrm>
              <a:off x="816" y="81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6" name="Text Box 17"/>
            <p:cNvSpPr txBox="1">
              <a:spLocks noChangeArrowheads="1"/>
            </p:cNvSpPr>
            <p:nvPr/>
          </p:nvSpPr>
          <p:spPr bwMode="auto">
            <a:xfrm>
              <a:off x="1632" y="81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7" name="Line 18"/>
            <p:cNvSpPr>
              <a:spLocks noChangeShapeType="1"/>
            </p:cNvSpPr>
            <p:nvPr/>
          </p:nvSpPr>
          <p:spPr bwMode="auto">
            <a:xfrm>
              <a:off x="1392" y="768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8" name="Line 19"/>
            <p:cNvSpPr>
              <a:spLocks noChangeShapeType="1"/>
            </p:cNvSpPr>
            <p:nvPr/>
          </p:nvSpPr>
          <p:spPr bwMode="auto">
            <a:xfrm>
              <a:off x="1392" y="480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19" name="Line 20"/>
            <p:cNvSpPr>
              <a:spLocks noChangeShapeType="1"/>
            </p:cNvSpPr>
            <p:nvPr/>
          </p:nvSpPr>
          <p:spPr bwMode="auto">
            <a:xfrm>
              <a:off x="1584" y="960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93" name="Group 21"/>
          <p:cNvGrpSpPr/>
          <p:nvPr/>
        </p:nvGrpSpPr>
        <p:grpSpPr bwMode="auto">
          <a:xfrm>
            <a:off x="1968581" y="2012781"/>
            <a:ext cx="3454400" cy="1692275"/>
            <a:chOff x="624" y="1488"/>
            <a:chExt cx="1632" cy="1066"/>
          </a:xfrm>
        </p:grpSpPr>
        <p:sp>
          <p:nvSpPr>
            <p:cNvPr id="12390" name="Text Box 22"/>
            <p:cNvSpPr txBox="1">
              <a:spLocks noChangeArrowheads="1"/>
            </p:cNvSpPr>
            <p:nvPr/>
          </p:nvSpPr>
          <p:spPr bwMode="auto">
            <a:xfrm>
              <a:off x="624" y="173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91" name="Text Box 23"/>
            <p:cNvSpPr txBox="1">
              <a:spLocks noChangeArrowheads="1"/>
            </p:cNvSpPr>
            <p:nvPr/>
          </p:nvSpPr>
          <p:spPr bwMode="auto">
            <a:xfrm>
              <a:off x="1344" y="205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92" name="Text Box 24"/>
            <p:cNvSpPr txBox="1">
              <a:spLocks noChangeArrowheads="1"/>
            </p:cNvSpPr>
            <p:nvPr/>
          </p:nvSpPr>
          <p:spPr bwMode="auto">
            <a:xfrm>
              <a:off x="1008" y="176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</a:p>
          </p:txBody>
        </p:sp>
        <p:sp>
          <p:nvSpPr>
            <p:cNvPr id="12393" name="Text Box 25"/>
            <p:cNvSpPr txBox="1">
              <a:spLocks noChangeArrowheads="1"/>
            </p:cNvSpPr>
            <p:nvPr/>
          </p:nvSpPr>
          <p:spPr bwMode="auto">
            <a:xfrm>
              <a:off x="1056" y="2054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12394" name="Line 26"/>
            <p:cNvSpPr>
              <a:spLocks noChangeShapeType="1"/>
            </p:cNvSpPr>
            <p:nvPr/>
          </p:nvSpPr>
          <p:spPr bwMode="auto">
            <a:xfrm>
              <a:off x="1008" y="2170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95" name="Line 27"/>
            <p:cNvSpPr>
              <a:spLocks noChangeShapeType="1"/>
            </p:cNvSpPr>
            <p:nvPr/>
          </p:nvSpPr>
          <p:spPr bwMode="auto">
            <a:xfrm>
              <a:off x="1008" y="1882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96" name="Line 28"/>
            <p:cNvSpPr>
              <a:spLocks noChangeShapeType="1"/>
            </p:cNvSpPr>
            <p:nvPr/>
          </p:nvSpPr>
          <p:spPr bwMode="auto">
            <a:xfrm>
              <a:off x="1728" y="2188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97" name="Text Box 29"/>
            <p:cNvSpPr txBox="1">
              <a:spLocks noChangeArrowheads="1"/>
            </p:cNvSpPr>
            <p:nvPr/>
          </p:nvSpPr>
          <p:spPr bwMode="auto">
            <a:xfrm>
              <a:off x="1056" y="230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98" name="Text Box 30"/>
            <p:cNvSpPr txBox="1">
              <a:spLocks noChangeArrowheads="1"/>
            </p:cNvSpPr>
            <p:nvPr/>
          </p:nvSpPr>
          <p:spPr bwMode="auto">
            <a:xfrm>
              <a:off x="1008" y="148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99" name="Text Box 31"/>
            <p:cNvSpPr txBox="1">
              <a:spLocks noChangeArrowheads="1"/>
            </p:cNvSpPr>
            <p:nvPr/>
          </p:nvSpPr>
          <p:spPr bwMode="auto">
            <a:xfrm>
              <a:off x="624" y="205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00" name="Text Box 32"/>
            <p:cNvSpPr txBox="1">
              <a:spLocks noChangeArrowheads="1"/>
            </p:cNvSpPr>
            <p:nvPr/>
          </p:nvSpPr>
          <p:spPr bwMode="auto">
            <a:xfrm>
              <a:off x="1776" y="205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01" name="Line 33"/>
            <p:cNvSpPr>
              <a:spLocks noChangeShapeType="1"/>
            </p:cNvSpPr>
            <p:nvPr/>
          </p:nvSpPr>
          <p:spPr bwMode="auto">
            <a:xfrm>
              <a:off x="1200" y="1978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02" name="Line 34"/>
            <p:cNvSpPr>
              <a:spLocks noChangeShapeType="1"/>
            </p:cNvSpPr>
            <p:nvPr/>
          </p:nvSpPr>
          <p:spPr bwMode="auto">
            <a:xfrm>
              <a:off x="1200" y="1690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03" name="Line 35"/>
            <p:cNvSpPr>
              <a:spLocks noChangeShapeType="1"/>
            </p:cNvSpPr>
            <p:nvPr/>
          </p:nvSpPr>
          <p:spPr bwMode="auto">
            <a:xfrm>
              <a:off x="1296" y="2170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404" name="Line 36"/>
            <p:cNvSpPr>
              <a:spLocks noChangeShapeType="1"/>
            </p:cNvSpPr>
            <p:nvPr/>
          </p:nvSpPr>
          <p:spPr bwMode="auto">
            <a:xfrm>
              <a:off x="1200" y="2256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94" name="Group 37"/>
          <p:cNvGrpSpPr/>
          <p:nvPr/>
        </p:nvGrpSpPr>
        <p:grpSpPr bwMode="auto">
          <a:xfrm>
            <a:off x="1548176" y="4799053"/>
            <a:ext cx="5384800" cy="1708150"/>
            <a:chOff x="480" y="2054"/>
            <a:chExt cx="2544" cy="1076"/>
          </a:xfrm>
        </p:grpSpPr>
        <p:sp>
          <p:nvSpPr>
            <p:cNvPr id="12363" name="Text Box 38"/>
            <p:cNvSpPr txBox="1">
              <a:spLocks noChangeArrowheads="1"/>
            </p:cNvSpPr>
            <p:nvPr/>
          </p:nvSpPr>
          <p:spPr bwMode="auto">
            <a:xfrm>
              <a:off x="1200" y="234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64" name="Text Box 39"/>
            <p:cNvSpPr txBox="1">
              <a:spLocks noChangeArrowheads="1"/>
            </p:cNvSpPr>
            <p:nvPr/>
          </p:nvSpPr>
          <p:spPr bwMode="auto">
            <a:xfrm>
              <a:off x="912" y="2342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12365" name="Line 40"/>
            <p:cNvSpPr>
              <a:spLocks noChangeShapeType="1"/>
            </p:cNvSpPr>
            <p:nvPr/>
          </p:nvSpPr>
          <p:spPr bwMode="auto">
            <a:xfrm>
              <a:off x="864" y="2458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66" name="Line 41"/>
            <p:cNvSpPr>
              <a:spLocks noChangeShapeType="1"/>
            </p:cNvSpPr>
            <p:nvPr/>
          </p:nvSpPr>
          <p:spPr bwMode="auto">
            <a:xfrm>
              <a:off x="1584" y="2476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67" name="Text Box 42"/>
            <p:cNvSpPr txBox="1">
              <a:spLocks noChangeArrowheads="1"/>
            </p:cNvSpPr>
            <p:nvPr/>
          </p:nvSpPr>
          <p:spPr bwMode="auto">
            <a:xfrm>
              <a:off x="1344" y="288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68" name="Text Box 43"/>
            <p:cNvSpPr txBox="1">
              <a:spLocks noChangeArrowheads="1"/>
            </p:cNvSpPr>
            <p:nvPr/>
          </p:nvSpPr>
          <p:spPr bwMode="auto">
            <a:xfrm>
              <a:off x="480" y="234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69" name="Text Box 44"/>
            <p:cNvSpPr txBox="1">
              <a:spLocks noChangeArrowheads="1"/>
            </p:cNvSpPr>
            <p:nvPr/>
          </p:nvSpPr>
          <p:spPr bwMode="auto">
            <a:xfrm>
              <a:off x="1632" y="234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70" name="Line 45"/>
            <p:cNvSpPr>
              <a:spLocks noChangeShapeType="1"/>
            </p:cNvSpPr>
            <p:nvPr/>
          </p:nvSpPr>
          <p:spPr bwMode="auto">
            <a:xfrm>
              <a:off x="1056" y="2266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71" name="Line 46"/>
            <p:cNvSpPr>
              <a:spLocks noChangeShapeType="1"/>
            </p:cNvSpPr>
            <p:nvPr/>
          </p:nvSpPr>
          <p:spPr bwMode="auto">
            <a:xfrm>
              <a:off x="1152" y="2458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72" name="Line 47"/>
            <p:cNvSpPr>
              <a:spLocks noChangeShapeType="1"/>
            </p:cNvSpPr>
            <p:nvPr/>
          </p:nvSpPr>
          <p:spPr bwMode="auto">
            <a:xfrm>
              <a:off x="1056" y="2544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73" name="Text Box 48"/>
            <p:cNvSpPr txBox="1">
              <a:spLocks noChangeArrowheads="1"/>
            </p:cNvSpPr>
            <p:nvPr/>
          </p:nvSpPr>
          <p:spPr bwMode="auto">
            <a:xfrm>
              <a:off x="912" y="205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74" name="Text Box 49"/>
            <p:cNvSpPr txBox="1">
              <a:spLocks noChangeArrowheads="1"/>
            </p:cNvSpPr>
            <p:nvPr/>
          </p:nvSpPr>
          <p:spPr bwMode="auto">
            <a:xfrm>
              <a:off x="912" y="259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75" name="Text Box 50"/>
            <p:cNvSpPr txBox="1">
              <a:spLocks noChangeArrowheads="1"/>
            </p:cNvSpPr>
            <p:nvPr/>
          </p:nvSpPr>
          <p:spPr bwMode="auto">
            <a:xfrm>
              <a:off x="1296" y="259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</a:p>
          </p:txBody>
        </p:sp>
        <p:sp>
          <p:nvSpPr>
            <p:cNvPr id="12376" name="Line 51"/>
            <p:cNvSpPr>
              <a:spLocks noChangeShapeType="1"/>
            </p:cNvSpPr>
            <p:nvPr/>
          </p:nvSpPr>
          <p:spPr bwMode="auto">
            <a:xfrm>
              <a:off x="1296" y="2736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77" name="Text Box 52"/>
            <p:cNvSpPr txBox="1">
              <a:spLocks noChangeArrowheads="1"/>
            </p:cNvSpPr>
            <p:nvPr/>
          </p:nvSpPr>
          <p:spPr bwMode="auto">
            <a:xfrm>
              <a:off x="1680" y="259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</a:p>
          </p:txBody>
        </p:sp>
        <p:sp>
          <p:nvSpPr>
            <p:cNvPr id="12378" name="Line 53"/>
            <p:cNvSpPr>
              <a:spLocks noChangeShapeType="1"/>
            </p:cNvSpPr>
            <p:nvPr/>
          </p:nvSpPr>
          <p:spPr bwMode="auto">
            <a:xfrm>
              <a:off x="1680" y="2736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79" name="Text Box 54"/>
            <p:cNvSpPr txBox="1">
              <a:spLocks noChangeArrowheads="1"/>
            </p:cNvSpPr>
            <p:nvPr/>
          </p:nvSpPr>
          <p:spPr bwMode="auto">
            <a:xfrm>
              <a:off x="2112" y="259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0" name="Line 55"/>
            <p:cNvSpPr>
              <a:spLocks noChangeShapeType="1"/>
            </p:cNvSpPr>
            <p:nvPr/>
          </p:nvSpPr>
          <p:spPr bwMode="auto">
            <a:xfrm>
              <a:off x="2496" y="2736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1" name="Text Box 56"/>
            <p:cNvSpPr txBox="1">
              <a:spLocks noChangeArrowheads="1"/>
            </p:cNvSpPr>
            <p:nvPr/>
          </p:nvSpPr>
          <p:spPr bwMode="auto">
            <a:xfrm>
              <a:off x="2544" y="2592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2" name="Line 57"/>
            <p:cNvSpPr>
              <a:spLocks noChangeShapeType="1"/>
            </p:cNvSpPr>
            <p:nvPr/>
          </p:nvSpPr>
          <p:spPr bwMode="auto">
            <a:xfrm>
              <a:off x="2064" y="2736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3" name="Line 58"/>
            <p:cNvSpPr>
              <a:spLocks noChangeShapeType="1"/>
            </p:cNvSpPr>
            <p:nvPr/>
          </p:nvSpPr>
          <p:spPr bwMode="auto">
            <a:xfrm>
              <a:off x="1488" y="2832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4" name="Line 59"/>
            <p:cNvSpPr>
              <a:spLocks noChangeShapeType="1"/>
            </p:cNvSpPr>
            <p:nvPr/>
          </p:nvSpPr>
          <p:spPr bwMode="auto">
            <a:xfrm>
              <a:off x="1872" y="2822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5" name="Text Box 60"/>
            <p:cNvSpPr txBox="1">
              <a:spLocks noChangeArrowheads="1"/>
            </p:cNvSpPr>
            <p:nvPr/>
          </p:nvSpPr>
          <p:spPr bwMode="auto">
            <a:xfrm>
              <a:off x="2112" y="288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6" name="Line 61"/>
            <p:cNvSpPr>
              <a:spLocks noChangeShapeType="1"/>
            </p:cNvSpPr>
            <p:nvPr/>
          </p:nvSpPr>
          <p:spPr bwMode="auto">
            <a:xfrm>
              <a:off x="2496" y="3024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7" name="Text Box 62"/>
            <p:cNvSpPr txBox="1">
              <a:spLocks noChangeArrowheads="1"/>
            </p:cNvSpPr>
            <p:nvPr/>
          </p:nvSpPr>
          <p:spPr bwMode="auto">
            <a:xfrm>
              <a:off x="2544" y="288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8" name="Line 63"/>
            <p:cNvSpPr>
              <a:spLocks noChangeShapeType="1"/>
            </p:cNvSpPr>
            <p:nvPr/>
          </p:nvSpPr>
          <p:spPr bwMode="auto">
            <a:xfrm>
              <a:off x="2064" y="3024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89" name="Text Box 64"/>
            <p:cNvSpPr txBox="1">
              <a:spLocks noChangeArrowheads="1"/>
            </p:cNvSpPr>
            <p:nvPr/>
          </p:nvSpPr>
          <p:spPr bwMode="auto">
            <a:xfrm>
              <a:off x="1680" y="288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95" name="Group 65"/>
          <p:cNvGrpSpPr/>
          <p:nvPr/>
        </p:nvGrpSpPr>
        <p:grpSpPr bwMode="auto">
          <a:xfrm>
            <a:off x="6592590" y="4599681"/>
            <a:ext cx="5181600" cy="1936750"/>
            <a:chOff x="1728" y="2246"/>
            <a:chExt cx="2448" cy="1220"/>
          </a:xfrm>
        </p:grpSpPr>
        <p:sp>
          <p:nvSpPr>
            <p:cNvPr id="12336" name="Text Box 66"/>
            <p:cNvSpPr txBox="1">
              <a:spLocks noChangeArrowheads="1"/>
            </p:cNvSpPr>
            <p:nvPr/>
          </p:nvSpPr>
          <p:spPr bwMode="auto">
            <a:xfrm>
              <a:off x="1728" y="272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7" name="Text Box 67"/>
            <p:cNvSpPr txBox="1">
              <a:spLocks noChangeArrowheads="1"/>
            </p:cNvSpPr>
            <p:nvPr/>
          </p:nvSpPr>
          <p:spPr bwMode="auto">
            <a:xfrm>
              <a:off x="2160" y="2736"/>
              <a:ext cx="28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12338" name="Line 68"/>
            <p:cNvSpPr>
              <a:spLocks noChangeShapeType="1"/>
            </p:cNvSpPr>
            <p:nvPr/>
          </p:nvSpPr>
          <p:spPr bwMode="auto">
            <a:xfrm>
              <a:off x="2112" y="2852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9" name="Text Box 69"/>
            <p:cNvSpPr txBox="1">
              <a:spLocks noChangeArrowheads="1"/>
            </p:cNvSpPr>
            <p:nvPr/>
          </p:nvSpPr>
          <p:spPr bwMode="auto">
            <a:xfrm>
              <a:off x="2112" y="301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40" name="Text Box 70"/>
            <p:cNvSpPr txBox="1">
              <a:spLocks noChangeArrowheads="1"/>
            </p:cNvSpPr>
            <p:nvPr/>
          </p:nvSpPr>
          <p:spPr bwMode="auto">
            <a:xfrm>
              <a:off x="1728" y="240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41" name="Text Box 71"/>
            <p:cNvSpPr txBox="1">
              <a:spLocks noChangeArrowheads="1"/>
            </p:cNvSpPr>
            <p:nvPr/>
          </p:nvSpPr>
          <p:spPr bwMode="auto">
            <a:xfrm>
              <a:off x="2448" y="2448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42" name="Line 72"/>
            <p:cNvSpPr>
              <a:spLocks noChangeShapeType="1"/>
            </p:cNvSpPr>
            <p:nvPr/>
          </p:nvSpPr>
          <p:spPr bwMode="auto">
            <a:xfrm>
              <a:off x="3888" y="2448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43" name="Line 73"/>
            <p:cNvSpPr>
              <a:spLocks noChangeShapeType="1"/>
            </p:cNvSpPr>
            <p:nvPr/>
          </p:nvSpPr>
          <p:spPr bwMode="auto">
            <a:xfrm>
              <a:off x="2400" y="2852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44" name="Line 74"/>
            <p:cNvSpPr>
              <a:spLocks noChangeShapeType="1"/>
            </p:cNvSpPr>
            <p:nvPr/>
          </p:nvSpPr>
          <p:spPr bwMode="auto">
            <a:xfrm>
              <a:off x="2304" y="2966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45" name="Text Box 75"/>
            <p:cNvSpPr txBox="1">
              <a:spLocks noChangeArrowheads="1"/>
            </p:cNvSpPr>
            <p:nvPr/>
          </p:nvSpPr>
          <p:spPr bwMode="auto">
            <a:xfrm>
              <a:off x="2112" y="2400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46" name="Text Box 76"/>
            <p:cNvSpPr txBox="1">
              <a:spLocks noChangeArrowheads="1"/>
            </p:cNvSpPr>
            <p:nvPr/>
          </p:nvSpPr>
          <p:spPr bwMode="auto">
            <a:xfrm>
              <a:off x="2880" y="273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47" name="Text Box 77"/>
            <p:cNvSpPr txBox="1">
              <a:spLocks noChangeArrowheads="1"/>
            </p:cNvSpPr>
            <p:nvPr/>
          </p:nvSpPr>
          <p:spPr bwMode="auto">
            <a:xfrm>
              <a:off x="2448" y="273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</a:p>
          </p:txBody>
        </p:sp>
        <p:sp>
          <p:nvSpPr>
            <p:cNvPr id="12348" name="Text Box 78"/>
            <p:cNvSpPr txBox="1">
              <a:spLocks noChangeArrowheads="1"/>
            </p:cNvSpPr>
            <p:nvPr/>
          </p:nvSpPr>
          <p:spPr bwMode="auto">
            <a:xfrm>
              <a:off x="3264" y="273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</a:p>
          </p:txBody>
        </p:sp>
        <p:sp>
          <p:nvSpPr>
            <p:cNvPr id="12349" name="Line 79"/>
            <p:cNvSpPr>
              <a:spLocks noChangeShapeType="1"/>
            </p:cNvSpPr>
            <p:nvPr/>
          </p:nvSpPr>
          <p:spPr bwMode="auto">
            <a:xfrm>
              <a:off x="2832" y="2880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0" name="Text Box 80"/>
            <p:cNvSpPr txBox="1">
              <a:spLocks noChangeArrowheads="1"/>
            </p:cNvSpPr>
            <p:nvPr/>
          </p:nvSpPr>
          <p:spPr bwMode="auto">
            <a:xfrm>
              <a:off x="3312" y="297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1" name="Text Box 81"/>
            <p:cNvSpPr txBox="1">
              <a:spLocks noChangeArrowheads="1"/>
            </p:cNvSpPr>
            <p:nvPr/>
          </p:nvSpPr>
          <p:spPr bwMode="auto">
            <a:xfrm>
              <a:off x="3312" y="321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2" name="Line 82"/>
            <p:cNvSpPr>
              <a:spLocks noChangeShapeType="1"/>
            </p:cNvSpPr>
            <p:nvPr/>
          </p:nvSpPr>
          <p:spPr bwMode="auto">
            <a:xfrm>
              <a:off x="1920" y="2640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3" name="Line 83"/>
            <p:cNvSpPr>
              <a:spLocks noChangeShapeType="1"/>
            </p:cNvSpPr>
            <p:nvPr/>
          </p:nvSpPr>
          <p:spPr bwMode="auto">
            <a:xfrm>
              <a:off x="2640" y="2678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4" name="Text Box 84"/>
            <p:cNvSpPr txBox="1">
              <a:spLocks noChangeArrowheads="1"/>
            </p:cNvSpPr>
            <p:nvPr/>
          </p:nvSpPr>
          <p:spPr bwMode="auto">
            <a:xfrm>
              <a:off x="3696" y="248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5" name="Line 85"/>
            <p:cNvSpPr>
              <a:spLocks noChangeShapeType="1"/>
            </p:cNvSpPr>
            <p:nvPr/>
          </p:nvSpPr>
          <p:spPr bwMode="auto">
            <a:xfrm>
              <a:off x="3648" y="2880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6" name="Text Box 86"/>
            <p:cNvSpPr txBox="1">
              <a:spLocks noChangeArrowheads="1"/>
            </p:cNvSpPr>
            <p:nvPr/>
          </p:nvSpPr>
          <p:spPr bwMode="auto">
            <a:xfrm>
              <a:off x="3696" y="224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7" name="Line 87"/>
            <p:cNvSpPr>
              <a:spLocks noChangeShapeType="1"/>
            </p:cNvSpPr>
            <p:nvPr/>
          </p:nvSpPr>
          <p:spPr bwMode="auto">
            <a:xfrm>
              <a:off x="3264" y="2880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8" name="Text Box 88"/>
            <p:cNvSpPr txBox="1">
              <a:spLocks noChangeArrowheads="1"/>
            </p:cNvSpPr>
            <p:nvPr/>
          </p:nvSpPr>
          <p:spPr bwMode="auto">
            <a:xfrm>
              <a:off x="3696" y="2736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59" name="Line 89"/>
            <p:cNvSpPr>
              <a:spLocks noChangeShapeType="1"/>
            </p:cNvSpPr>
            <p:nvPr/>
          </p:nvSpPr>
          <p:spPr bwMode="auto">
            <a:xfrm>
              <a:off x="3888" y="2688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60" name="Line 90"/>
            <p:cNvSpPr>
              <a:spLocks noChangeShapeType="1"/>
            </p:cNvSpPr>
            <p:nvPr/>
          </p:nvSpPr>
          <p:spPr bwMode="auto">
            <a:xfrm>
              <a:off x="3504" y="2928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61" name="Line 91"/>
            <p:cNvSpPr>
              <a:spLocks noChangeShapeType="1"/>
            </p:cNvSpPr>
            <p:nvPr/>
          </p:nvSpPr>
          <p:spPr bwMode="auto">
            <a:xfrm>
              <a:off x="3504" y="3168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62" name="Line 92"/>
            <p:cNvSpPr>
              <a:spLocks noChangeShapeType="1"/>
            </p:cNvSpPr>
            <p:nvPr/>
          </p:nvSpPr>
          <p:spPr bwMode="auto">
            <a:xfrm>
              <a:off x="2304" y="2640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96" name="Group 93"/>
          <p:cNvGrpSpPr/>
          <p:nvPr/>
        </p:nvGrpSpPr>
        <p:grpSpPr bwMode="auto">
          <a:xfrm>
            <a:off x="6856071" y="2245480"/>
            <a:ext cx="2339456" cy="838200"/>
            <a:chOff x="2784" y="1190"/>
            <a:chExt cx="1105" cy="528"/>
          </a:xfrm>
        </p:grpSpPr>
        <p:sp>
          <p:nvSpPr>
            <p:cNvPr id="12329" name="Text Box 94"/>
            <p:cNvSpPr txBox="1">
              <a:spLocks noChangeArrowheads="1"/>
            </p:cNvSpPr>
            <p:nvPr/>
          </p:nvSpPr>
          <p:spPr bwMode="auto">
            <a:xfrm>
              <a:off x="2784" y="1440"/>
              <a:ext cx="4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0" name="Text Box 95"/>
            <p:cNvSpPr txBox="1">
              <a:spLocks noChangeArrowheads="1"/>
            </p:cNvSpPr>
            <p:nvPr/>
          </p:nvSpPr>
          <p:spPr bwMode="auto">
            <a:xfrm>
              <a:off x="3168" y="1468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12331" name="Line 96"/>
            <p:cNvSpPr>
              <a:spLocks noChangeShapeType="1"/>
            </p:cNvSpPr>
            <p:nvPr/>
          </p:nvSpPr>
          <p:spPr bwMode="auto">
            <a:xfrm>
              <a:off x="3168" y="1584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2" name="Text Box 97"/>
            <p:cNvSpPr txBox="1">
              <a:spLocks noChangeArrowheads="1"/>
            </p:cNvSpPr>
            <p:nvPr/>
          </p:nvSpPr>
          <p:spPr bwMode="auto">
            <a:xfrm>
              <a:off x="3168" y="1190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Cl</a:t>
              </a:r>
            </a:p>
          </p:txBody>
        </p:sp>
        <p:sp>
          <p:nvSpPr>
            <p:cNvPr id="12333" name="Line 98"/>
            <p:cNvSpPr>
              <a:spLocks noChangeShapeType="1"/>
            </p:cNvSpPr>
            <p:nvPr/>
          </p:nvSpPr>
          <p:spPr bwMode="auto">
            <a:xfrm>
              <a:off x="3360" y="1392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4" name="Rectangle 99"/>
            <p:cNvSpPr>
              <a:spLocks noChangeArrowheads="1"/>
            </p:cNvSpPr>
            <p:nvPr/>
          </p:nvSpPr>
          <p:spPr bwMode="auto">
            <a:xfrm>
              <a:off x="3581" y="1440"/>
              <a:ext cx="3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zh-CN" altLang="en-US" sz="2000" b="1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35" name="Line 100"/>
            <p:cNvSpPr>
              <a:spLocks noChangeShapeType="1"/>
            </p:cNvSpPr>
            <p:nvPr/>
          </p:nvSpPr>
          <p:spPr bwMode="auto">
            <a:xfrm>
              <a:off x="3456" y="1584"/>
              <a:ext cx="144" cy="0"/>
            </a:xfrm>
            <a:prstGeom prst="line">
              <a:avLst/>
            </a:prstGeom>
            <a:noFill/>
            <a:ln w="101600" cap="sq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2297" name="Group 101"/>
          <p:cNvGrpSpPr/>
          <p:nvPr/>
        </p:nvGrpSpPr>
        <p:grpSpPr bwMode="auto">
          <a:xfrm>
            <a:off x="6600743" y="3536961"/>
            <a:ext cx="2745855" cy="838200"/>
            <a:chOff x="2880" y="374"/>
            <a:chExt cx="1297" cy="528"/>
          </a:xfrm>
        </p:grpSpPr>
        <p:sp>
          <p:nvSpPr>
            <p:cNvPr id="12322" name="Text Box 102"/>
            <p:cNvSpPr txBox="1">
              <a:spLocks noChangeArrowheads="1"/>
            </p:cNvSpPr>
            <p:nvPr/>
          </p:nvSpPr>
          <p:spPr bwMode="auto">
            <a:xfrm>
              <a:off x="2880" y="624"/>
              <a:ext cx="67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ClCH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23" name="Text Box 103"/>
            <p:cNvSpPr txBox="1">
              <a:spLocks noChangeArrowheads="1"/>
            </p:cNvSpPr>
            <p:nvPr/>
          </p:nvSpPr>
          <p:spPr bwMode="auto">
            <a:xfrm>
              <a:off x="3456" y="652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</a:t>
              </a:r>
            </a:p>
          </p:txBody>
        </p:sp>
        <p:sp>
          <p:nvSpPr>
            <p:cNvPr id="12324" name="Line 104"/>
            <p:cNvSpPr>
              <a:spLocks noChangeShapeType="1"/>
            </p:cNvSpPr>
            <p:nvPr/>
          </p:nvSpPr>
          <p:spPr bwMode="auto">
            <a:xfrm>
              <a:off x="3456" y="768"/>
              <a:ext cx="96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25" name="Text Box 105"/>
            <p:cNvSpPr txBox="1">
              <a:spLocks noChangeArrowheads="1"/>
            </p:cNvSpPr>
            <p:nvPr/>
          </p:nvSpPr>
          <p:spPr bwMode="auto">
            <a:xfrm>
              <a:off x="3456" y="37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3</a:t>
              </a:r>
              <a:endParaRPr kumimoji="0" lang="en-US" altLang="zh-CN" sz="20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26" name="Line 106"/>
            <p:cNvSpPr>
              <a:spLocks noChangeShapeType="1"/>
            </p:cNvSpPr>
            <p:nvPr/>
          </p:nvSpPr>
          <p:spPr bwMode="auto">
            <a:xfrm>
              <a:off x="3648" y="576"/>
              <a:ext cx="0" cy="96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27" name="Rectangle 107"/>
            <p:cNvSpPr>
              <a:spLocks noChangeArrowheads="1"/>
            </p:cNvSpPr>
            <p:nvPr/>
          </p:nvSpPr>
          <p:spPr bwMode="auto">
            <a:xfrm>
              <a:off x="3869" y="624"/>
              <a:ext cx="30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000" b="1" i="0" u="none" strike="noStrike" kern="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CH</a:t>
              </a:r>
              <a:r>
                <a:rPr kumimoji="0" lang="en-US" altLang="zh-CN" sz="2000" b="1" i="0" u="none" strike="noStrike" kern="0" cap="none" spc="0" normalizeH="0" baseline="-2500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Medium" panose="020B0600000000000000" pitchFamily="34" charset="-122"/>
                  <a:sym typeface="Arial" panose="020B0604020202020204" pitchFamily="34" charset="0"/>
                </a:rPr>
                <a:t>2</a:t>
              </a:r>
              <a:endParaRPr kumimoji="0" lang="zh-CN" altLang="en-US" sz="2000" b="1" i="0" u="none" strike="noStrike" kern="0" cap="none" spc="0" normalizeH="0" baseline="-2500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328" name="Line 108"/>
            <p:cNvSpPr>
              <a:spLocks noChangeShapeType="1"/>
            </p:cNvSpPr>
            <p:nvPr/>
          </p:nvSpPr>
          <p:spPr bwMode="auto">
            <a:xfrm>
              <a:off x="3744" y="768"/>
              <a:ext cx="144" cy="0"/>
            </a:xfrm>
            <a:prstGeom prst="line">
              <a:avLst/>
            </a:prstGeom>
            <a:noFill/>
            <a:ln w="101600" cap="sq" cmpd="dbl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12298" name="Rectangle 109"/>
          <p:cNvSpPr>
            <a:spLocks noChangeArrowheads="1"/>
          </p:cNvSpPr>
          <p:nvPr/>
        </p:nvSpPr>
        <p:spPr bwMode="auto">
          <a:xfrm>
            <a:off x="6287791" y="4889500"/>
            <a:ext cx="6190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F.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299" name="Rectangle 110"/>
          <p:cNvSpPr>
            <a:spLocks noChangeArrowheads="1"/>
          </p:cNvSpPr>
          <p:nvPr/>
        </p:nvSpPr>
        <p:spPr bwMode="auto">
          <a:xfrm>
            <a:off x="1598863" y="2374900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A.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0" name="Rectangle 111"/>
          <p:cNvSpPr>
            <a:spLocks noChangeArrowheads="1"/>
          </p:cNvSpPr>
          <p:nvPr/>
        </p:nvSpPr>
        <p:spPr bwMode="auto">
          <a:xfrm>
            <a:off x="6134451" y="2507056"/>
            <a:ext cx="6655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B.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1" name="Rectangle 112"/>
          <p:cNvSpPr>
            <a:spLocks noChangeArrowheads="1"/>
          </p:cNvSpPr>
          <p:nvPr/>
        </p:nvSpPr>
        <p:spPr bwMode="auto">
          <a:xfrm>
            <a:off x="1572752" y="3695202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C.</a:t>
            </a:r>
            <a:r>
              <a:rPr kumimoji="0" lang="en-US" altLang="zh-CN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2" name="Rectangle 113"/>
          <p:cNvSpPr>
            <a:spLocks noChangeArrowheads="1"/>
          </p:cNvSpPr>
          <p:nvPr/>
        </p:nvSpPr>
        <p:spPr bwMode="auto">
          <a:xfrm>
            <a:off x="6189865" y="3791963"/>
            <a:ext cx="665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D.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303" name="Rectangle 114"/>
          <p:cNvSpPr>
            <a:spLocks noChangeArrowheads="1"/>
          </p:cNvSpPr>
          <p:nvPr/>
        </p:nvSpPr>
        <p:spPr bwMode="auto">
          <a:xfrm>
            <a:off x="1523480" y="4687312"/>
            <a:ext cx="64312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E.</a:t>
            </a:r>
            <a:r>
              <a:rPr kumimoji="0" lang="en-US" altLang="zh-CN" sz="20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 </a:t>
            </a:r>
            <a:endParaRPr kumimoji="0" lang="zh-CN" altLang="en-US" sz="20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95" name="Text Box 115"/>
          <p:cNvSpPr txBox="1">
            <a:spLocks noChangeArrowheads="1"/>
          </p:cNvSpPr>
          <p:nvPr/>
        </p:nvSpPr>
        <p:spPr bwMode="auto">
          <a:xfrm>
            <a:off x="4163671" y="1622015"/>
            <a:ext cx="1828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EF</a:t>
            </a:r>
          </a:p>
        </p:txBody>
      </p:sp>
      <p:sp>
        <p:nvSpPr>
          <p:cNvPr id="71796" name="Text Box 116"/>
          <p:cNvSpPr txBox="1">
            <a:spLocks noChangeArrowheads="1"/>
          </p:cNvSpPr>
          <p:nvPr/>
        </p:nvSpPr>
        <p:spPr bwMode="auto">
          <a:xfrm>
            <a:off x="5535271" y="1119148"/>
            <a:ext cx="132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BD</a:t>
            </a:r>
          </a:p>
        </p:txBody>
      </p:sp>
      <p:sp>
        <p:nvSpPr>
          <p:cNvPr id="71797" name="Rectangle 117"/>
          <p:cNvSpPr>
            <a:spLocks noChangeArrowheads="1"/>
          </p:cNvSpPr>
          <p:nvPr/>
        </p:nvSpPr>
        <p:spPr bwMode="auto">
          <a:xfrm>
            <a:off x="3086181" y="2241381"/>
            <a:ext cx="101600" cy="9144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98" name="Rectangle 118"/>
          <p:cNvSpPr>
            <a:spLocks noChangeArrowheads="1"/>
          </p:cNvSpPr>
          <p:nvPr/>
        </p:nvSpPr>
        <p:spPr bwMode="auto">
          <a:xfrm>
            <a:off x="3086181" y="3079581"/>
            <a:ext cx="17272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799" name="Rectangle 119"/>
          <p:cNvSpPr>
            <a:spLocks noChangeArrowheads="1"/>
          </p:cNvSpPr>
          <p:nvPr/>
        </p:nvSpPr>
        <p:spPr bwMode="auto">
          <a:xfrm>
            <a:off x="2539480" y="4148138"/>
            <a:ext cx="17272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0" name="Rectangle 120"/>
          <p:cNvSpPr>
            <a:spLocks noChangeArrowheads="1"/>
          </p:cNvSpPr>
          <p:nvPr/>
        </p:nvSpPr>
        <p:spPr bwMode="auto">
          <a:xfrm>
            <a:off x="4266680" y="4148138"/>
            <a:ext cx="1016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1" name="Rectangle 121"/>
          <p:cNvSpPr>
            <a:spLocks noChangeArrowheads="1"/>
          </p:cNvSpPr>
          <p:nvPr/>
        </p:nvSpPr>
        <p:spPr bwMode="auto">
          <a:xfrm>
            <a:off x="4266680" y="4605338"/>
            <a:ext cx="11176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2" name="Rectangle 122"/>
          <p:cNvSpPr>
            <a:spLocks noChangeArrowheads="1"/>
          </p:cNvSpPr>
          <p:nvPr/>
        </p:nvSpPr>
        <p:spPr bwMode="auto">
          <a:xfrm>
            <a:off x="2767376" y="5408653"/>
            <a:ext cx="17272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3" name="Rectangle 123"/>
          <p:cNvSpPr>
            <a:spLocks noChangeArrowheads="1"/>
          </p:cNvSpPr>
          <p:nvPr/>
        </p:nvSpPr>
        <p:spPr bwMode="auto">
          <a:xfrm>
            <a:off x="2767376" y="5484853"/>
            <a:ext cx="1016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4" name="Rectangle 124"/>
          <p:cNvSpPr>
            <a:spLocks noChangeArrowheads="1"/>
          </p:cNvSpPr>
          <p:nvPr/>
        </p:nvSpPr>
        <p:spPr bwMode="auto">
          <a:xfrm>
            <a:off x="2767376" y="5865853"/>
            <a:ext cx="17272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5" name="Rectangle 125"/>
          <p:cNvSpPr>
            <a:spLocks noChangeArrowheads="1"/>
          </p:cNvSpPr>
          <p:nvPr/>
        </p:nvSpPr>
        <p:spPr bwMode="auto">
          <a:xfrm>
            <a:off x="4392976" y="5865853"/>
            <a:ext cx="1016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6" name="Rectangle 126"/>
          <p:cNvSpPr>
            <a:spLocks noChangeArrowheads="1"/>
          </p:cNvSpPr>
          <p:nvPr/>
        </p:nvSpPr>
        <p:spPr bwMode="auto">
          <a:xfrm>
            <a:off x="4392976" y="6323053"/>
            <a:ext cx="19304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7" name="Rectangle 127"/>
          <p:cNvSpPr>
            <a:spLocks noChangeArrowheads="1"/>
          </p:cNvSpPr>
          <p:nvPr/>
        </p:nvSpPr>
        <p:spPr bwMode="auto">
          <a:xfrm>
            <a:off x="6897390" y="5088631"/>
            <a:ext cx="1016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8" name="Rectangle 128"/>
          <p:cNvSpPr>
            <a:spLocks noChangeArrowheads="1"/>
          </p:cNvSpPr>
          <p:nvPr/>
        </p:nvSpPr>
        <p:spPr bwMode="auto">
          <a:xfrm>
            <a:off x="6897390" y="5545831"/>
            <a:ext cx="42672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09" name="Rectangle 129"/>
          <p:cNvSpPr>
            <a:spLocks noChangeArrowheads="1"/>
          </p:cNvSpPr>
          <p:nvPr/>
        </p:nvSpPr>
        <p:spPr bwMode="auto">
          <a:xfrm>
            <a:off x="11164590" y="4783831"/>
            <a:ext cx="101600" cy="838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10" name="Rectangle 130"/>
          <p:cNvSpPr>
            <a:spLocks noChangeArrowheads="1"/>
          </p:cNvSpPr>
          <p:nvPr/>
        </p:nvSpPr>
        <p:spPr bwMode="auto">
          <a:xfrm>
            <a:off x="7973671" y="2855080"/>
            <a:ext cx="11176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11" name="Rectangle 131"/>
          <p:cNvSpPr>
            <a:spLocks noChangeArrowheads="1"/>
          </p:cNvSpPr>
          <p:nvPr/>
        </p:nvSpPr>
        <p:spPr bwMode="auto">
          <a:xfrm>
            <a:off x="7973671" y="2397880"/>
            <a:ext cx="101600" cy="457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1812" name="Rectangle 132"/>
          <p:cNvSpPr>
            <a:spLocks noChangeArrowheads="1"/>
          </p:cNvSpPr>
          <p:nvPr/>
        </p:nvSpPr>
        <p:spPr bwMode="auto">
          <a:xfrm>
            <a:off x="7311942" y="4146561"/>
            <a:ext cx="1828800" cy="76200"/>
          </a:xfrm>
          <a:prstGeom prst="rect">
            <a:avLst/>
          </a:prstGeom>
          <a:solidFill>
            <a:srgbClr val="FF0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32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一、有机化合物的同分异构现象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1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1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71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1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7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71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71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71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7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71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7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75" fill="hold"/>
                                        <p:tgtEl>
                                          <p:spTgt spid="71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75" fill="hold"/>
                                        <p:tgtEl>
                                          <p:spTgt spid="71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75" fill="hold"/>
                                        <p:tgtEl>
                                          <p:spTgt spid="71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75" fill="hold"/>
                                        <p:tgtEl>
                                          <p:spTgt spid="71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utoUpdateAnimBg="0"/>
      <p:bldP spid="71795" grpId="0" autoUpdateAnimBg="0"/>
      <p:bldP spid="71796" grpId="0" autoUpdateAnimBg="0"/>
      <p:bldP spid="71797" grpId="0" animBg="1"/>
      <p:bldP spid="71798" grpId="0" animBg="1"/>
      <p:bldP spid="71799" grpId="0" animBg="1"/>
      <p:bldP spid="71800" grpId="0" animBg="1"/>
      <p:bldP spid="71801" grpId="0" animBg="1"/>
      <p:bldP spid="71802" grpId="0" animBg="1"/>
      <p:bldP spid="71803" grpId="0" animBg="1"/>
      <p:bldP spid="71804" grpId="0" animBg="1"/>
      <p:bldP spid="71805" grpId="0" animBg="1"/>
      <p:bldP spid="71806" grpId="0" animBg="1"/>
      <p:bldP spid="71807" grpId="0" animBg="1"/>
      <p:bldP spid="71808" grpId="0" animBg="1"/>
      <p:bldP spid="71809" grpId="0" animBg="1"/>
      <p:bldP spid="71810" grpId="0" animBg="1"/>
      <p:bldP spid="71811" grpId="0" animBg="1"/>
      <p:bldP spid="718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145894" y="1446834"/>
          <a:ext cx="9847843" cy="43756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49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2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57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509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类型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原因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实例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019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碳链异构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碳链骨架不同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CH(CH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)CH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400" b="0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019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位置异构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官能团位置不同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=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=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400" b="0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019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官能团异构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sym typeface="Arial" panose="020B0604020202020204" pitchFamily="34" charset="0"/>
                        </a:rPr>
                        <a:t>官能团类别不同</a:t>
                      </a: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OH</a:t>
                      </a:r>
                    </a:p>
                    <a:p>
                      <a:pPr algn="ctr">
                        <a:lnSpc>
                          <a:spcPct val="125000"/>
                        </a:lnSpc>
                      </a:pP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r>
                        <a:rPr lang="en-US" altLang="zh-CN" sz="2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OCH</a:t>
                      </a:r>
                      <a:r>
                        <a:rPr lang="en-US" altLang="zh-CN" sz="2400" b="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  <a:endParaRPr lang="zh-CN" altLang="en-US" sz="2400" b="0" baseline="-25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思源黑体 CN Medium" panose="020B0600000000000000" pitchFamily="34" charset="-122"/>
                        <a:cs typeface="Times New Roman" panose="02020603050405020304" pitchFamily="18" charset="0"/>
                        <a:sym typeface="Arial" panose="020B0604020202020204" pitchFamily="34" charset="0"/>
                      </a:endParaRPr>
                    </a:p>
                  </a:txBody>
                  <a:tcPr marL="121914" marR="121914"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二、同分异构体常见三种类型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矩形 5"/>
          <p:cNvSpPr>
            <a:spLocks noChangeArrowheads="1"/>
          </p:cNvSpPr>
          <p:nvPr/>
        </p:nvSpPr>
        <p:spPr bwMode="auto">
          <a:xfrm>
            <a:off x="660400" y="1242097"/>
            <a:ext cx="11687175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1.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减碳移位法（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适用于碳链异构，如烷烃。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）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注意：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a.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找出对称中心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b. 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保证去掉碳后的链仍为主链</a:t>
            </a: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支链连接主链后不得改变主链长度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　从主链取下的</a:t>
            </a:r>
            <a:r>
              <a:rPr kumimoji="0" lang="en-US" altLang="zh-CN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C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数应小于剩余的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例1: 写出C</a:t>
            </a:r>
            <a:r>
              <a:rPr kumimoji="0" lang="zh-CN" altLang="en-US" sz="2400" i="0" u="none" strike="noStrike" kern="0" cap="none" spc="0" normalizeH="0" baseline="-2500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-2500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14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的同分异构体？</a:t>
            </a:r>
            <a:endParaRPr kumimoji="0" lang="en-US" altLang="zh-CN" sz="2400" i="0" u="none" strike="noStrike" kern="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Arial" panose="020B0604020202020204" pitchFamily="34" charset="0"/>
              <a:ea typeface="思源黑体 CN Medium" panose="020B0600000000000000" pitchFamily="34" charset="-122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506906" y="2016105"/>
            <a:ext cx="3084512" cy="1694118"/>
          </a:xfrm>
          <a:prstGeom prst="rect">
            <a:avLst/>
          </a:prstGeom>
          <a:solidFill>
            <a:schemeClr val="bg1"/>
          </a:solidFill>
          <a:ln w="12700" cap="sq">
            <a:solidFill>
              <a:srgbClr val="993300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5000"/>
              </a:spcBef>
              <a:spcAft>
                <a:spcPct val="2000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2001BD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碳链由长到短；</a:t>
            </a:r>
          </a:p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2001BD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支链由整到散；</a:t>
            </a:r>
          </a:p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2001BD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位置由里到外；</a:t>
            </a:r>
          </a:p>
          <a:p>
            <a:pPr marL="0" marR="0" lvl="0" indent="0" algn="ctr" defTabSz="914400" eaLnBrk="1" fontAlgn="auto" latinLnBrk="0" hangingPunct="1">
              <a:lnSpc>
                <a:spcPct val="70000"/>
              </a:lnSpc>
              <a:spcBef>
                <a:spcPct val="20000"/>
              </a:spcBef>
              <a:spcAft>
                <a:spcPct val="2000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 dirty="0">
                <a:ln>
                  <a:noFill/>
                </a:ln>
                <a:solidFill>
                  <a:srgbClr val="2001BD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排布由邻到间。</a:t>
            </a:r>
          </a:p>
        </p:txBody>
      </p:sp>
      <p:sp>
        <p:nvSpPr>
          <p:cNvPr id="14341" name="AutoShape 3"/>
          <p:cNvSpPr>
            <a:spLocks noChangeArrowheads="1"/>
          </p:cNvSpPr>
          <p:nvPr/>
        </p:nvSpPr>
        <p:spPr bwMode="auto">
          <a:xfrm>
            <a:off x="5595034" y="2482568"/>
            <a:ext cx="1727200" cy="76200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6075 h 21600"/>
              <a:gd name="T14" fmla="*/ 17848 w 21600"/>
              <a:gd name="T15" fmla="*/ 1552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3024" y="0"/>
                </a:moveTo>
                <a:lnTo>
                  <a:pt x="13024" y="6075"/>
                </a:lnTo>
                <a:lnTo>
                  <a:pt x="3375" y="6075"/>
                </a:lnTo>
                <a:lnTo>
                  <a:pt x="3375" y="15525"/>
                </a:lnTo>
                <a:lnTo>
                  <a:pt x="13024" y="15525"/>
                </a:lnTo>
                <a:lnTo>
                  <a:pt x="13024" y="21600"/>
                </a:lnTo>
                <a:lnTo>
                  <a:pt x="21600" y="10800"/>
                </a:lnTo>
                <a:lnTo>
                  <a:pt x="13024" y="0"/>
                </a:lnTo>
                <a:close/>
              </a:path>
              <a:path w="21600" h="21600">
                <a:moveTo>
                  <a:pt x="1350" y="6075"/>
                </a:moveTo>
                <a:lnTo>
                  <a:pt x="1350" y="15525"/>
                </a:lnTo>
                <a:lnTo>
                  <a:pt x="2700" y="15525"/>
                </a:lnTo>
                <a:lnTo>
                  <a:pt x="2700" y="6075"/>
                </a:lnTo>
                <a:lnTo>
                  <a:pt x="1350" y="6075"/>
                </a:lnTo>
                <a:close/>
              </a:path>
              <a:path w="21600" h="21600">
                <a:moveTo>
                  <a:pt x="0" y="6075"/>
                </a:moveTo>
                <a:lnTo>
                  <a:pt x="0" y="15525"/>
                </a:lnTo>
                <a:lnTo>
                  <a:pt x="675" y="15525"/>
                </a:lnTo>
                <a:lnTo>
                  <a:pt x="675" y="6075"/>
                </a:lnTo>
                <a:lnTo>
                  <a:pt x="0" y="6075"/>
                </a:lnTo>
                <a:close/>
              </a:path>
            </a:pathLst>
          </a:custGeom>
          <a:solidFill>
            <a:srgbClr val="FFFF66"/>
          </a:solidFill>
          <a:ln w="12700" cap="sq">
            <a:solidFill>
              <a:srgbClr val="993300"/>
            </a:solidFill>
            <a:miter lim="800000"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sym typeface="Arial" panose="020B0604020202020204" pitchFamily="34" charset="0"/>
              </a:rPr>
              <a:t>口诀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4" grpId="0" animBg="1"/>
      <p:bldP spid="143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5"/>
          <p:cNvGraphicFramePr>
            <a:graphicFrameLocks noGrp="1"/>
          </p:cNvGraphicFramePr>
          <p:nvPr/>
        </p:nvGraphicFramePr>
        <p:xfrm>
          <a:off x="1198685" y="1944547"/>
          <a:ext cx="9794631" cy="3065705"/>
        </p:xfrm>
        <a:graphic>
          <a:graphicData uri="http://schemas.openxmlformats.org/drawingml/2006/table">
            <a:tbl>
              <a:tblPr/>
              <a:tblGrid>
                <a:gridCol w="1183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14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1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0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14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14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14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00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142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142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35228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碳原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子数</a:t>
                      </a:r>
                    </a:p>
                  </a:txBody>
                  <a:tcPr marL="121920" marR="12192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4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6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8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10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3422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同分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异体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数目</a:t>
                      </a:r>
                    </a:p>
                  </a:txBody>
                  <a:tcPr marL="121920" marR="121920" anchor="ctr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2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5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9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18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35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思源黑体 CN Medium" panose="020B0600000000000000" pitchFamily="34" charset="-122"/>
                          <a:cs typeface="Times New Roman" panose="02020603050405020304" pitchFamily="18" charset="0"/>
                          <a:sym typeface="Arial" panose="020B0604020202020204" pitchFamily="34" charset="0"/>
                        </a:rPr>
                        <a:t>75</a:t>
                      </a:r>
                    </a:p>
                  </a:txBody>
                  <a:tcPr marL="121920" marR="121920"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401" name="矩形 4"/>
          <p:cNvSpPr>
            <a:spLocks noChangeArrowheads="1"/>
          </p:cNvSpPr>
          <p:nvPr/>
        </p:nvSpPr>
        <p:spPr bwMode="auto">
          <a:xfrm>
            <a:off x="544662" y="5381746"/>
            <a:ext cx="44887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练1: 写出C</a:t>
            </a:r>
            <a:r>
              <a:rPr kumimoji="0" lang="en-US" altLang="zh-CN" sz="2400" i="0" u="none" strike="noStrike" kern="0" cap="none" spc="0" normalizeH="0" baseline="-2500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7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H</a:t>
            </a:r>
            <a:r>
              <a:rPr kumimoji="0" lang="zh-CN" altLang="en-US" sz="2400" i="0" u="none" strike="noStrike" kern="0" cap="none" spc="0" normalizeH="0" baseline="-2500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1</a:t>
            </a:r>
            <a:r>
              <a:rPr kumimoji="0" lang="en-US" altLang="zh-CN" sz="2400" i="0" u="none" strike="noStrike" kern="0" cap="none" spc="0" normalizeH="0" baseline="-2500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6</a:t>
            </a:r>
            <a:r>
              <a:rPr kumimoji="0" lang="zh-CN" altLang="en-US" sz="2400" i="0" u="none" strike="noStrike" kern="0" cap="none" spc="0" normalizeH="0" baseline="0" noProof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Arial" panose="020B0604020202020204" pitchFamily="34" charset="0"/>
                <a:ea typeface="思源黑体 CN Medium" panose="020B0600000000000000" pitchFamily="34" charset="-122"/>
                <a:cs typeface="Times New Roman" panose="02020603050405020304" pitchFamily="18" charset="0"/>
                <a:sym typeface="Arial" panose="020B0604020202020204" pitchFamily="34" charset="0"/>
              </a:rPr>
              <a:t>的同分异构体？</a:t>
            </a:r>
          </a:p>
        </p:txBody>
      </p:sp>
      <p:sp>
        <p:nvSpPr>
          <p:cNvPr id="5" name="文本占位符 20"/>
          <p:cNvSpPr txBox="1"/>
          <p:nvPr/>
        </p:nvSpPr>
        <p:spPr>
          <a:xfrm>
            <a:off x="1516849" y="406678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三、书写方法</a:t>
            </a:r>
          </a:p>
        </p:txBody>
      </p:sp>
      <p:sp>
        <p:nvSpPr>
          <p:cNvPr id="6" name="文本占位符 20"/>
          <p:cNvSpPr txBox="1"/>
          <p:nvPr/>
        </p:nvSpPr>
        <p:spPr>
          <a:xfrm>
            <a:off x="660400" y="1267737"/>
            <a:ext cx="5696751" cy="4235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zh-CN" altLang="en-US" sz="2400" dirty="0">
                <a:solidFill>
                  <a:prstClr val="black"/>
                </a:solidFill>
                <a:latin typeface="Arial" panose="020B0604020202020204" pitchFamily="34" charset="0"/>
                <a:ea typeface="思源黑体 CN Medium" panose="020B0600000000000000" pitchFamily="34" charset="-122"/>
                <a:cs typeface="+mn-ea"/>
                <a:sym typeface="Arial" panose="020B0604020202020204" pitchFamily="34" charset="0"/>
              </a:rPr>
              <a:t>烷烃的同分异构体数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null,&quot;Name&quot;:&quot;正常&quot;,&quot;HeaderHeight&quot;:15.0,&quot;FooterHeight&quot;:9.0,&quot;SideMargin&quot;:5.5,&quot;TopMargin&quot;:0.0,&quot;BottomMargin&quot;:0.0,&quot;IntervalMargin&quot;:1.5,&quot;SettingType&quot;:&quot;System&quot;}"/>
</p:tagLst>
</file>

<file path=ppt/theme/theme1.xml><?xml version="1.0" encoding="utf-8"?>
<a:theme xmlns:a="http://schemas.openxmlformats.org/drawingml/2006/main" name="办公资源网：www.bangongziyuan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1656</Words>
  <Application>Microsoft Office PowerPoint</Application>
  <PresentationFormat>宽屏</PresentationFormat>
  <Paragraphs>344</Paragraphs>
  <Slides>25</Slides>
  <Notes>25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FandolFang R</vt:lpstr>
      <vt:lpstr>思源黑体 CN Light</vt:lpstr>
      <vt:lpstr>思源黑体 CN Medium</vt:lpstr>
      <vt:lpstr>Arial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2020-06-22T06:00:17Z</dcterms:created>
  <dcterms:modified xsi:type="dcterms:W3CDTF">2021-01-09T10:04:58Z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