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6"/>
  </p:notesMasterIdLst>
  <p:sldIdLst>
    <p:sldId id="257"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59" r:id="rId35"/>
  </p:sldIdLst>
  <p:sldSz cx="12192000" cy="6858000"/>
  <p:notesSz cx="6858000" cy="9144000"/>
  <p:custDataLst>
    <p:tags r:id="rId3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93">
          <p15:clr>
            <a:srgbClr val="A4A3A4"/>
          </p15:clr>
        </p15:guide>
        <p15:guide id="2" pos="7256">
          <p15:clr>
            <a:srgbClr val="A4A3A4"/>
          </p15:clr>
        </p15:guide>
        <p15:guide id="3" orient="horz" pos="648">
          <p15:clr>
            <a:srgbClr val="A4A3A4"/>
          </p15:clr>
        </p15:guide>
        <p15:guide id="4" orient="horz" pos="527">
          <p15:clr>
            <a:srgbClr val="A4A3A4"/>
          </p15:clr>
        </p15:guide>
        <p15:guide id="5" orient="horz" pos="3929">
          <p15:clr>
            <a:srgbClr val="A4A3A4"/>
          </p15:clr>
        </p15:guide>
        <p15:guide id="6" orient="horz" pos="3861">
          <p15:clr>
            <a:srgbClr val="A4A3A4"/>
          </p15:clr>
        </p15:guide>
        <p15:guide id="7" orient="horz" pos="390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61" autoAdjust="0"/>
    <p:restoredTop sz="94660"/>
  </p:normalViewPr>
  <p:slideViewPr>
    <p:cSldViewPr snapToGrid="0" showGuides="1">
      <p:cViewPr varScale="1">
        <p:scale>
          <a:sx n="102" d="100"/>
          <a:sy n="102" d="100"/>
        </p:scale>
        <p:origin x="1182" y="114"/>
      </p:cViewPr>
      <p:guideLst>
        <p:guide pos="393"/>
        <p:guide pos="7256"/>
        <p:guide orient="horz" pos="648"/>
        <p:guide orient="horz" pos="527"/>
        <p:guide orient="horz" pos="3929"/>
        <p:guide orient="horz" pos="3861"/>
        <p:guide orient="horz" pos="390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FandolFang R" panose="00000500000000000000" pitchFamily="50" charset="-122"/>
                <a:ea typeface="FandolFang R" panose="00000500000000000000" pitchFamily="50"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FandolFang R" panose="00000500000000000000" pitchFamily="50" charset="-122"/>
                <a:ea typeface="FandolFang R" panose="00000500000000000000" pitchFamily="50" charset="-122"/>
              </a:defRPr>
            </a:lvl1pPr>
          </a:lstStyle>
          <a:p>
            <a:fld id="{68A67A6F-6F66-4BA4-9858-817FF1A297F0}" type="datetimeFigureOut">
              <a:rPr lang="zh-CN" altLang="en-US" smtClean="0"/>
              <a:t>2021/1/9</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FandolFang R" panose="00000500000000000000" pitchFamily="50" charset="-122"/>
                <a:ea typeface="FandolFang R" panose="00000500000000000000" pitchFamily="50"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FandolFang R" panose="00000500000000000000" pitchFamily="50" charset="-122"/>
                <a:ea typeface="FandolFang R" panose="00000500000000000000" pitchFamily="50" charset="-122"/>
              </a:defRPr>
            </a:lvl1pPr>
          </a:lstStyle>
          <a:p>
            <a:fld id="{E1ABEC70-94CA-4761-976B-49AF525E9A72}"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1pPr>
    <a:lvl2pPr marL="4572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2pPr>
    <a:lvl3pPr marL="9144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3pPr>
    <a:lvl4pPr marL="13716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4pPr>
    <a:lvl5pPr marL="18288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1ABEC70-94CA-4761-976B-49AF525E9A72}"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1ABEC70-94CA-4761-976B-49AF525E9A72}"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1ABEC70-94CA-4761-976B-49AF525E9A72}"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1ABEC70-94CA-4761-976B-49AF525E9A72}"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1ABEC70-94CA-4761-976B-49AF525E9A72}"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1ABEC70-94CA-4761-976B-49AF525E9A72}"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1ABEC70-94CA-4761-976B-49AF525E9A72}"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1ABEC70-94CA-4761-976B-49AF525E9A72}"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1ABEC70-94CA-4761-976B-49AF525E9A72}"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1ABEC70-94CA-4761-976B-49AF525E9A72}"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1ABEC70-94CA-4761-976B-49AF525E9A72}"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1ABEC70-94CA-4761-976B-49AF525E9A72}"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1ABEC70-94CA-4761-976B-49AF525E9A72}"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1ABEC70-94CA-4761-976B-49AF525E9A72}"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1ABEC70-94CA-4761-976B-49AF525E9A72}"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1ABEC70-94CA-4761-976B-49AF525E9A72}"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1ABEC70-94CA-4761-976B-49AF525E9A72}"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1ABEC70-94CA-4761-976B-49AF525E9A72}"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1ABEC70-94CA-4761-976B-49AF525E9A72}" type="slidenum">
              <a:rPr lang="zh-CN" altLang="en-US" smtClean="0"/>
              <a:t>26</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1ABEC70-94CA-4761-976B-49AF525E9A72}" type="slidenum">
              <a:rPr lang="zh-CN" altLang="en-US" smtClean="0"/>
              <a:t>27</a:t>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1ABEC70-94CA-4761-976B-49AF525E9A72}" type="slidenum">
              <a:rPr lang="zh-CN" altLang="en-US" smtClean="0"/>
              <a:t>28</a:t>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1ABEC70-94CA-4761-976B-49AF525E9A72}" type="slidenum">
              <a:rPr lang="zh-CN" altLang="en-US" smtClean="0"/>
              <a:t>29</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1ABEC70-94CA-4761-976B-49AF525E9A72}" type="slidenum">
              <a:rPr lang="zh-CN" altLang="en-US" smtClean="0"/>
              <a:t>3</a:t>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灯片编号占位符 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fld id="{E6C10763-976F-4A0F-8E10-7764A093B889}" type="slidenum">
              <a:rPr kumimoji="0" altLang="en-US" sz="1800" b="0" i="0" u="none" strike="noStrike" kern="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rPr>
              <a:t>30</a:t>
            </a:fld>
            <a:endParaRPr kumimoji="0" lang="zh-CN" altLang="en-US" sz="1800" b="0" i="0" u="none" strike="noStrike" kern="0" cap="none" spc="0" normalizeH="0" baseline="0" noProof="0">
              <a:ln>
                <a:noFill/>
              </a:ln>
              <a:solidFill>
                <a:schemeClr val="tx1"/>
              </a:solidFill>
              <a:effectLst/>
              <a:uLnTx/>
              <a:uFillTx/>
              <a:latin typeface="Calibri" panose="020F0502020204030204" pitchFamily="34" charset="0"/>
              <a:ea typeface="宋体" panose="02010600030101010101" pitchFamily="2" charset="-122"/>
            </a:endParaRPr>
          </a:p>
        </p:txBody>
      </p:sp>
      <p:sp>
        <p:nvSpPr>
          <p:cNvPr id="66563"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r" defTabSz="914400" eaLnBrk="1" fontAlgn="auto" latinLnBrk="0" hangingPunct="1">
              <a:lnSpc>
                <a:spcPct val="100000"/>
              </a:lnSpc>
              <a:spcBef>
                <a:spcPts val="0"/>
              </a:spcBef>
              <a:spcAft>
                <a:spcPts val="0"/>
              </a:spcAft>
              <a:buClrTx/>
              <a:buSzTx/>
              <a:buFontTx/>
              <a:buNone/>
              <a:defRPr/>
            </a:pPr>
            <a:endParaRPr kumimoji="0" lang="en-US" altLang="zh-CN" sz="1200" b="0" i="0" u="none" strike="noStrike" kern="0" cap="none" spc="0" normalizeH="0" baseline="0" noProof="0">
              <a:ln>
                <a:noFill/>
              </a:ln>
              <a:solidFill>
                <a:schemeClr val="tx1"/>
              </a:solidFill>
              <a:effectLst/>
              <a:uLnTx/>
              <a:uFillTx/>
              <a:latin typeface="Calibri" panose="020F0502020204030204" pitchFamily="34" charset="0"/>
              <a:ea typeface="宋体" panose="02010600030101010101" pitchFamily="2" charset="-122"/>
            </a:endParaRPr>
          </a:p>
        </p:txBody>
      </p:sp>
      <p:sp>
        <p:nvSpPr>
          <p:cNvPr id="66564" name="Rectangle 2"/>
          <p:cNvSpPr>
            <a:spLocks noGrp="1" noRot="1" noChangeAspect="1" noChangeArrowheads="1" noTextEdit="1"/>
          </p:cNvSpPr>
          <p:nvPr>
            <p:ph type="sldImg" idx="4294967295"/>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6565" name="Rectangle 3"/>
          <p:cNvSpPr>
            <a:spLocks noGrp="1" noChangeArrowheads="1"/>
          </p:cNvSpPr>
          <p:nvPr>
            <p:ph type="body"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zh-CN"/>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灯片编号占位符 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fld id="{887F3559-B03A-4CF0-9310-51CE561A141C}" type="slidenum">
              <a:rPr kumimoji="0" altLang="en-US" sz="1800" b="0" i="0" u="none" strike="noStrike" kern="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rPr>
              <a:t>31</a:t>
            </a:fld>
            <a:endParaRPr kumimoji="0" lang="zh-CN" altLang="en-US" sz="1800" b="0" i="0" u="none" strike="noStrike" kern="0" cap="none" spc="0" normalizeH="0" baseline="0" noProof="0">
              <a:ln>
                <a:noFill/>
              </a:ln>
              <a:solidFill>
                <a:schemeClr val="tx1"/>
              </a:solidFill>
              <a:effectLst/>
              <a:uLnTx/>
              <a:uFillTx/>
              <a:latin typeface="Calibri" panose="020F0502020204030204" pitchFamily="34" charset="0"/>
              <a:ea typeface="宋体" panose="02010600030101010101" pitchFamily="2" charset="-122"/>
            </a:endParaRPr>
          </a:p>
        </p:txBody>
      </p:sp>
      <p:sp>
        <p:nvSpPr>
          <p:cNvPr id="67587"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r" defTabSz="914400" eaLnBrk="1" fontAlgn="auto" latinLnBrk="0" hangingPunct="1">
              <a:lnSpc>
                <a:spcPct val="100000"/>
              </a:lnSpc>
              <a:spcBef>
                <a:spcPts val="0"/>
              </a:spcBef>
              <a:spcAft>
                <a:spcPts val="0"/>
              </a:spcAft>
              <a:buClrTx/>
              <a:buSzTx/>
              <a:buFontTx/>
              <a:buNone/>
              <a:defRPr/>
            </a:pPr>
            <a:endParaRPr kumimoji="0" lang="en-US" altLang="zh-CN" sz="1200" b="0" i="0" u="none" strike="noStrike" kern="0" cap="none" spc="0" normalizeH="0" baseline="0" noProof="0">
              <a:ln>
                <a:noFill/>
              </a:ln>
              <a:solidFill>
                <a:schemeClr val="tx1"/>
              </a:solidFill>
              <a:effectLst/>
              <a:uLnTx/>
              <a:uFillTx/>
              <a:latin typeface="Calibri" panose="020F0502020204030204" pitchFamily="34" charset="0"/>
              <a:ea typeface="宋体" panose="02010600030101010101" pitchFamily="2" charset="-122"/>
            </a:endParaRPr>
          </a:p>
        </p:txBody>
      </p:sp>
      <p:sp>
        <p:nvSpPr>
          <p:cNvPr id="67588" name="Rectangle 2"/>
          <p:cNvSpPr>
            <a:spLocks noGrp="1" noRot="1" noChangeAspect="1" noChangeArrowheads="1" noTextEdit="1"/>
          </p:cNvSpPr>
          <p:nvPr>
            <p:ph type="sldImg" idx="4294967295"/>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7589" name="Rectangle 3"/>
          <p:cNvSpPr>
            <a:spLocks noGrp="1" noChangeArrowheads="1"/>
          </p:cNvSpPr>
          <p:nvPr>
            <p:ph type="body"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zh-CN"/>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1ABEC70-94CA-4761-976B-49AF525E9A72}" type="slidenum">
              <a:rPr lang="zh-CN" altLang="en-US" smtClean="0"/>
              <a:t>32</a:t>
            </a:fld>
            <a:endParaRPr lang="zh-CN"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4AF39AF-2281-4A67-BEFF-C4B1DAD081C2}" type="slidenum">
              <a:rPr kumimoji="0" lang="zh-CN" altLang="en-US" sz="1200" b="0" i="0" u="none" strike="noStrike" kern="1200" cap="none" spc="0" normalizeH="0" baseline="0" noProof="0" smtClean="0">
                <a:ln>
                  <a:noFill/>
                </a:ln>
                <a:solidFill>
                  <a:prstClr val="black"/>
                </a:solidFill>
                <a:effectLst/>
                <a:uLnTx/>
                <a:uFillTx/>
                <a:latin typeface="FandolFang R" panose="00000500000000000000" pitchFamily="50" charset="-122"/>
                <a:ea typeface="FandolFang R" panose="00000500000000000000" pitchFamily="50" charset="-122"/>
                <a:cs typeface="+mn-cs"/>
              </a:rPr>
              <a:t>33</a:t>
            </a:fld>
            <a:endParaRPr kumimoji="0" lang="zh-CN" altLang="en-US" sz="1200" b="0" i="0" u="none" strike="noStrike" kern="1200" cap="none" spc="0" normalizeH="0" baseline="0" noProof="0" dirty="0">
              <a:ln>
                <a:noFill/>
              </a:ln>
              <a:solidFill>
                <a:prstClr val="black"/>
              </a:solidFill>
              <a:effectLst/>
              <a:uLnTx/>
              <a:uFillTx/>
              <a:latin typeface="FandolFang R" panose="00000500000000000000" pitchFamily="50" charset="-122"/>
              <a:ea typeface="FandolFang R" panose="00000500000000000000" pitchFamily="50" charset="-122"/>
              <a:cs typeface="+mn-cs"/>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1ABEC70-94CA-4761-976B-49AF525E9A72}" type="slidenum">
              <a:rPr lang="zh-CN" altLang="en-US" smtClean="0"/>
              <a:t>34</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1ABEC70-94CA-4761-976B-49AF525E9A72}"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1ABEC70-94CA-4761-976B-49AF525E9A72}"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1ABEC70-94CA-4761-976B-49AF525E9A72}"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1ABEC70-94CA-4761-976B-49AF525E9A72}"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553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a:p>
        </p:txBody>
      </p:sp>
      <p:sp>
        <p:nvSpPr>
          <p:cNvPr id="6554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fld id="{8423E20F-749D-4F2B-A175-9C22AC436279}" type="slidenum">
              <a:rPr kumimoji="0" altLang="en-US" sz="1800" b="0" i="0" u="none" strike="noStrike" kern="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rPr>
              <a:t>8</a:t>
            </a:fld>
            <a:endParaRPr kumimoji="0" lang="zh-CN" altLang="zh-CN" sz="1800" b="0" i="0" u="none" strike="noStrike" kern="0" cap="none" spc="0" normalizeH="0" baseline="0" noProof="0">
              <a:ln>
                <a:noFill/>
              </a:ln>
              <a:solidFill>
                <a:schemeClr val="tx1"/>
              </a:solidFill>
              <a:effectLst/>
              <a:uLnTx/>
              <a:uFillTx/>
              <a:latin typeface="Calibri" panose="020F0502020204030204" pitchFamily="34" charset="0"/>
              <a:ea typeface="宋体" panose="02010600030101010101" pitchFamily="2" charset="-12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1ABEC70-94CA-4761-976B-49AF525E9A72}"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4C3C55D-65BC-47E4-BB57-214ACD0D1CE3}" type="datetimeFigureOut">
              <a:rPr lang="zh-CN" altLang="en-US" smtClean="0"/>
              <a:t>2021/1/9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492D2CA-33FB-4ADC-B532-01DE26AA8272}"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
        <p:nvSpPr>
          <p:cNvPr id="3" name="箭头: V 形 2"/>
          <p:cNvSpPr/>
          <p:nvPr userDrawn="1"/>
        </p:nvSpPr>
        <p:spPr>
          <a:xfrm>
            <a:off x="571500" y="381000"/>
            <a:ext cx="457200" cy="457200"/>
          </a:xfrm>
          <a:prstGeom prst="chevron">
            <a:avLst/>
          </a:prstGeom>
          <a:solidFill>
            <a:srgbClr val="04C4D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FandolFang R" panose="00000500000000000000" pitchFamily="50" charset="-122"/>
              <a:ea typeface="FandolFang R" panose="00000500000000000000" pitchFamily="50" charset="-122"/>
            </a:endParaRPr>
          </a:p>
        </p:txBody>
      </p:sp>
      <p:sp>
        <p:nvSpPr>
          <p:cNvPr id="4" name="箭头: V 形 3"/>
          <p:cNvSpPr/>
          <p:nvPr userDrawn="1"/>
        </p:nvSpPr>
        <p:spPr>
          <a:xfrm>
            <a:off x="927100" y="381000"/>
            <a:ext cx="457200" cy="457200"/>
          </a:xfrm>
          <a:prstGeom prst="chevron">
            <a:avLst/>
          </a:prstGeom>
          <a:solidFill>
            <a:srgbClr val="04C4D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FandolFang R" panose="00000500000000000000" pitchFamily="50" charset="-122"/>
              <a:ea typeface="FandolFang R" panose="00000500000000000000" pitchFamily="50"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2E05D328-291A-47AC-BDFD-986BBBD9F7A5}" type="datetimeFigureOut">
              <a:rPr lang="zh-CN" altLang="en-US" smtClean="0"/>
              <a:t>2021/1/9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43A03F8-67D8-4B14-B435-8036BD8CFE8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FandolFang R" panose="00000500000000000000" pitchFamily="50" charset="-122"/>
                <a:ea typeface="FandolFang R" panose="00000500000000000000" pitchFamily="50" charset="-122"/>
              </a:defRPr>
            </a:lvl1pPr>
          </a:lstStyle>
          <a:p>
            <a:fld id="{84C3C55D-65BC-47E4-BB57-214ACD0D1CE3}" type="datetimeFigureOut">
              <a:rPr lang="zh-CN" altLang="en-US" smtClean="0"/>
              <a:t>2021/1/9</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FandolFang R" panose="00000500000000000000" pitchFamily="50" charset="-122"/>
                <a:ea typeface="FandolFang R" panose="00000500000000000000" pitchFamily="50"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FandolFang R" panose="00000500000000000000" pitchFamily="50" charset="-122"/>
                <a:ea typeface="FandolFang R" panose="00000500000000000000" pitchFamily="50" charset="-122"/>
              </a:defRPr>
            </a:lvl1pPr>
          </a:lstStyle>
          <a:p>
            <a:fld id="{6492D2CA-33FB-4ADC-B532-01DE26AA8272}"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FandolFang R" panose="00000500000000000000" pitchFamily="50" charset="-122"/>
          <a:ea typeface="FandolFang R" panose="00000500000000000000" pitchFamily="50"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FandolFang R" panose="00000500000000000000" pitchFamily="50" charset="-122"/>
          <a:ea typeface="FandolFang R" panose="00000500000000000000" pitchFamily="50"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FandolFang R" panose="00000500000000000000" pitchFamily="50" charset="-122"/>
          <a:ea typeface="FandolFang R" panose="00000500000000000000" pitchFamily="50"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FandolFang R" panose="00000500000000000000" pitchFamily="50" charset="-122"/>
          <a:ea typeface="FandolFang R" panose="00000500000000000000" pitchFamily="50"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andolFang R" panose="00000500000000000000" pitchFamily="50" charset="-122"/>
          <a:ea typeface="FandolFang R" panose="00000500000000000000" pitchFamily="50"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andolFang R" panose="00000500000000000000" pitchFamily="50" charset="-122"/>
          <a:ea typeface="FandolFang R" panose="00000500000000000000" pitchFamily="50"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file:///Z:\&#36873;&#20462;5&#26377;&#26426;&#21270;&#23398;&#25945;&#26448;&#20998;&#26512;\&#31532;&#19968;&#33410;%20%20&#33026;&#32938;&#28867;\&#12298;&#36873;&#20462;5&#12299;&#31532;&#20108;&#31456;&#31532;&#19968;&#33410;&#12288;&#33026;&#32938;&#28867;\&#20351;&#28340;&#36864;&#33394;.AVI"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oleObject" Target="../embeddings/oleObject7.bin"/><Relationship Id="rId4" Type="http://schemas.openxmlformats.org/officeDocument/2006/relationships/image" Target="../media/image16.w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Documents%20and%20Settings/li/&#26700;&#38754;/&#26377;&#26426;&#21453;&#24212;&#21382;&#31243;&#21160;&#30011;&#38598;&#38182;.swf"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Documents%20and%20Settings/li/&#26700;&#38754;/&#26377;&#26426;&#21453;&#24212;&#21382;&#31243;&#21160;&#30011;&#38598;&#38182;.swf"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8.wmf"/></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图片 43"/>
          <p:cNvPicPr>
            <a:picLocks noChangeAspect="1"/>
          </p:cNvPicPr>
          <p:nvPr/>
        </p:nvPicPr>
        <p:blipFill>
          <a:blip r:embed="rId3">
            <a:extLst>
              <a:ext uri="{28A0092B-C50C-407E-A947-70E740481C1C}">
                <a14:useLocalDpi xmlns:a14="http://schemas.microsoft.com/office/drawing/2010/main" val="0"/>
              </a:ext>
            </a:extLst>
          </a:blip>
          <a:srcRect l="2001" t="7904" r="74689" b="61954"/>
          <a:stretch>
            <a:fillRect/>
          </a:stretch>
        </p:blipFill>
        <p:spPr>
          <a:xfrm>
            <a:off x="4367685" y="920296"/>
            <a:ext cx="1847678" cy="1592826"/>
          </a:xfrm>
          <a:custGeom>
            <a:avLst/>
            <a:gdLst>
              <a:gd name="connsiteX0" fmla="*/ 0 w 1847678"/>
              <a:gd name="connsiteY0" fmla="*/ 0 h 1592826"/>
              <a:gd name="connsiteX1" fmla="*/ 1847678 w 1847678"/>
              <a:gd name="connsiteY1" fmla="*/ 0 h 1592826"/>
              <a:gd name="connsiteX2" fmla="*/ 923839 w 1847678"/>
              <a:gd name="connsiteY2" fmla="*/ 1592826 h 1592826"/>
              <a:gd name="connsiteX3" fmla="*/ 0 w 1847678"/>
              <a:gd name="connsiteY3" fmla="*/ 0 h 1592826"/>
            </a:gdLst>
            <a:ahLst/>
            <a:cxnLst>
              <a:cxn ang="0">
                <a:pos x="connsiteX0" y="connsiteY0"/>
              </a:cxn>
              <a:cxn ang="0">
                <a:pos x="connsiteX1" y="connsiteY1"/>
              </a:cxn>
              <a:cxn ang="0">
                <a:pos x="connsiteX2" y="connsiteY2"/>
              </a:cxn>
              <a:cxn ang="0">
                <a:pos x="connsiteX3" y="connsiteY3"/>
              </a:cxn>
            </a:cxnLst>
            <a:rect l="l" t="t" r="r" b="b"/>
            <a:pathLst>
              <a:path w="1847678" h="1592826">
                <a:moveTo>
                  <a:pt x="0" y="0"/>
                </a:moveTo>
                <a:lnTo>
                  <a:pt x="1847678" y="0"/>
                </a:lnTo>
                <a:lnTo>
                  <a:pt x="923839" y="1592826"/>
                </a:lnTo>
                <a:lnTo>
                  <a:pt x="0" y="0"/>
                </a:lnTo>
                <a:close/>
              </a:path>
            </a:pathLst>
          </a:custGeom>
        </p:spPr>
      </p:pic>
      <p:pic>
        <p:nvPicPr>
          <p:cNvPr id="43" name="图片 42"/>
          <p:cNvPicPr>
            <a:picLocks noChangeAspect="1"/>
          </p:cNvPicPr>
          <p:nvPr/>
        </p:nvPicPr>
        <p:blipFill>
          <a:blip r:embed="rId3">
            <a:extLst>
              <a:ext uri="{28A0092B-C50C-407E-A947-70E740481C1C}">
                <a14:useLocalDpi xmlns:a14="http://schemas.microsoft.com/office/drawing/2010/main" val="0"/>
              </a:ext>
            </a:extLst>
          </a:blip>
          <a:srcRect l="27218" t="8322" r="49472" b="61535"/>
          <a:stretch>
            <a:fillRect/>
          </a:stretch>
        </p:blipFill>
        <p:spPr>
          <a:xfrm>
            <a:off x="6366481" y="942422"/>
            <a:ext cx="1847678" cy="1592826"/>
          </a:xfrm>
          <a:custGeom>
            <a:avLst/>
            <a:gdLst>
              <a:gd name="connsiteX0" fmla="*/ 0 w 1847678"/>
              <a:gd name="connsiteY0" fmla="*/ 0 h 1592826"/>
              <a:gd name="connsiteX1" fmla="*/ 1847678 w 1847678"/>
              <a:gd name="connsiteY1" fmla="*/ 0 h 1592826"/>
              <a:gd name="connsiteX2" fmla="*/ 923839 w 1847678"/>
              <a:gd name="connsiteY2" fmla="*/ 1592826 h 1592826"/>
              <a:gd name="connsiteX3" fmla="*/ 0 w 1847678"/>
              <a:gd name="connsiteY3" fmla="*/ 0 h 1592826"/>
            </a:gdLst>
            <a:ahLst/>
            <a:cxnLst>
              <a:cxn ang="0">
                <a:pos x="connsiteX0" y="connsiteY0"/>
              </a:cxn>
              <a:cxn ang="0">
                <a:pos x="connsiteX1" y="connsiteY1"/>
              </a:cxn>
              <a:cxn ang="0">
                <a:pos x="connsiteX2" y="connsiteY2"/>
              </a:cxn>
              <a:cxn ang="0">
                <a:pos x="connsiteX3" y="connsiteY3"/>
              </a:cxn>
            </a:cxnLst>
            <a:rect l="l" t="t" r="r" b="b"/>
            <a:pathLst>
              <a:path w="1847678" h="1592826">
                <a:moveTo>
                  <a:pt x="0" y="0"/>
                </a:moveTo>
                <a:lnTo>
                  <a:pt x="1847678" y="0"/>
                </a:lnTo>
                <a:lnTo>
                  <a:pt x="923839" y="1592826"/>
                </a:lnTo>
                <a:lnTo>
                  <a:pt x="0" y="0"/>
                </a:lnTo>
                <a:close/>
              </a:path>
            </a:pathLst>
          </a:custGeom>
        </p:spPr>
      </p:pic>
      <p:pic>
        <p:nvPicPr>
          <p:cNvPr id="42" name="图片 41"/>
          <p:cNvPicPr>
            <a:picLocks noChangeAspect="1"/>
          </p:cNvPicPr>
          <p:nvPr/>
        </p:nvPicPr>
        <p:blipFill>
          <a:blip r:embed="rId3">
            <a:extLst>
              <a:ext uri="{28A0092B-C50C-407E-A947-70E740481C1C}">
                <a14:useLocalDpi xmlns:a14="http://schemas.microsoft.com/office/drawing/2010/main" val="0"/>
              </a:ext>
            </a:extLst>
          </a:blip>
          <a:srcRect l="52050" t="8322" r="24640" b="61535"/>
          <a:stretch>
            <a:fillRect/>
          </a:stretch>
        </p:blipFill>
        <p:spPr>
          <a:xfrm>
            <a:off x="8334797" y="942422"/>
            <a:ext cx="1847678" cy="1592826"/>
          </a:xfrm>
          <a:custGeom>
            <a:avLst/>
            <a:gdLst>
              <a:gd name="connsiteX0" fmla="*/ 0 w 1847678"/>
              <a:gd name="connsiteY0" fmla="*/ 0 h 1592826"/>
              <a:gd name="connsiteX1" fmla="*/ 1847678 w 1847678"/>
              <a:gd name="connsiteY1" fmla="*/ 0 h 1592826"/>
              <a:gd name="connsiteX2" fmla="*/ 923839 w 1847678"/>
              <a:gd name="connsiteY2" fmla="*/ 1592826 h 1592826"/>
              <a:gd name="connsiteX3" fmla="*/ 0 w 1847678"/>
              <a:gd name="connsiteY3" fmla="*/ 0 h 1592826"/>
            </a:gdLst>
            <a:ahLst/>
            <a:cxnLst>
              <a:cxn ang="0">
                <a:pos x="connsiteX0" y="connsiteY0"/>
              </a:cxn>
              <a:cxn ang="0">
                <a:pos x="connsiteX1" y="connsiteY1"/>
              </a:cxn>
              <a:cxn ang="0">
                <a:pos x="connsiteX2" y="connsiteY2"/>
              </a:cxn>
              <a:cxn ang="0">
                <a:pos x="connsiteX3" y="connsiteY3"/>
              </a:cxn>
            </a:cxnLst>
            <a:rect l="l" t="t" r="r" b="b"/>
            <a:pathLst>
              <a:path w="1847678" h="1592826">
                <a:moveTo>
                  <a:pt x="0" y="0"/>
                </a:moveTo>
                <a:lnTo>
                  <a:pt x="1847678" y="0"/>
                </a:lnTo>
                <a:lnTo>
                  <a:pt x="923839" y="1592826"/>
                </a:lnTo>
                <a:lnTo>
                  <a:pt x="0" y="0"/>
                </a:lnTo>
                <a:close/>
              </a:path>
            </a:pathLst>
          </a:custGeom>
        </p:spPr>
      </p:pic>
      <p:pic>
        <p:nvPicPr>
          <p:cNvPr id="41" name="图片 40"/>
          <p:cNvPicPr>
            <a:picLocks noChangeAspect="1"/>
          </p:cNvPicPr>
          <p:nvPr/>
        </p:nvPicPr>
        <p:blipFill>
          <a:blip r:embed="rId3">
            <a:extLst>
              <a:ext uri="{28A0092B-C50C-407E-A947-70E740481C1C}">
                <a14:useLocalDpi xmlns:a14="http://schemas.microsoft.com/office/drawing/2010/main" val="0"/>
              </a:ext>
            </a:extLst>
          </a:blip>
          <a:srcRect l="76690" t="8322" b="61535"/>
          <a:stretch>
            <a:fillRect/>
          </a:stretch>
        </p:blipFill>
        <p:spPr>
          <a:xfrm>
            <a:off x="10287874" y="942422"/>
            <a:ext cx="1847678" cy="1592826"/>
          </a:xfrm>
          <a:custGeom>
            <a:avLst/>
            <a:gdLst>
              <a:gd name="connsiteX0" fmla="*/ 0 w 1847678"/>
              <a:gd name="connsiteY0" fmla="*/ 0 h 1592826"/>
              <a:gd name="connsiteX1" fmla="*/ 1847678 w 1847678"/>
              <a:gd name="connsiteY1" fmla="*/ 0 h 1592826"/>
              <a:gd name="connsiteX2" fmla="*/ 923839 w 1847678"/>
              <a:gd name="connsiteY2" fmla="*/ 1592826 h 1592826"/>
              <a:gd name="connsiteX3" fmla="*/ 0 w 1847678"/>
              <a:gd name="connsiteY3" fmla="*/ 0 h 1592826"/>
            </a:gdLst>
            <a:ahLst/>
            <a:cxnLst>
              <a:cxn ang="0">
                <a:pos x="connsiteX0" y="connsiteY0"/>
              </a:cxn>
              <a:cxn ang="0">
                <a:pos x="connsiteX1" y="connsiteY1"/>
              </a:cxn>
              <a:cxn ang="0">
                <a:pos x="connsiteX2" y="connsiteY2"/>
              </a:cxn>
              <a:cxn ang="0">
                <a:pos x="connsiteX3" y="connsiteY3"/>
              </a:cxn>
            </a:cxnLst>
            <a:rect l="l" t="t" r="r" b="b"/>
            <a:pathLst>
              <a:path w="1847678" h="1592826">
                <a:moveTo>
                  <a:pt x="0" y="0"/>
                </a:moveTo>
                <a:lnTo>
                  <a:pt x="1847678" y="0"/>
                </a:lnTo>
                <a:lnTo>
                  <a:pt x="923839" y="1592826"/>
                </a:lnTo>
                <a:lnTo>
                  <a:pt x="0" y="0"/>
                </a:lnTo>
                <a:close/>
              </a:path>
            </a:pathLst>
          </a:custGeom>
        </p:spPr>
      </p:pic>
      <p:pic>
        <p:nvPicPr>
          <p:cNvPr id="40" name="图片 39"/>
          <p:cNvPicPr>
            <a:picLocks noChangeAspect="1"/>
          </p:cNvPicPr>
          <p:nvPr/>
        </p:nvPicPr>
        <p:blipFill>
          <a:blip r:embed="rId3">
            <a:extLst>
              <a:ext uri="{28A0092B-C50C-407E-A947-70E740481C1C}">
                <a14:useLocalDpi xmlns:a14="http://schemas.microsoft.com/office/drawing/2010/main" val="0"/>
              </a:ext>
            </a:extLst>
          </a:blip>
          <a:srcRect l="14552" t="9020" r="62138" b="60837"/>
          <a:stretch>
            <a:fillRect/>
          </a:stretch>
        </p:blipFill>
        <p:spPr>
          <a:xfrm>
            <a:off x="5362513" y="979293"/>
            <a:ext cx="1847678" cy="1592826"/>
          </a:xfrm>
          <a:custGeom>
            <a:avLst/>
            <a:gdLst>
              <a:gd name="connsiteX0" fmla="*/ 923839 w 1847678"/>
              <a:gd name="connsiteY0" fmla="*/ 0 h 1592826"/>
              <a:gd name="connsiteX1" fmla="*/ 1847678 w 1847678"/>
              <a:gd name="connsiteY1" fmla="*/ 1592826 h 1592826"/>
              <a:gd name="connsiteX2" fmla="*/ 0 w 1847678"/>
              <a:gd name="connsiteY2" fmla="*/ 1592826 h 1592826"/>
              <a:gd name="connsiteX3" fmla="*/ 923839 w 1847678"/>
              <a:gd name="connsiteY3" fmla="*/ 0 h 1592826"/>
            </a:gdLst>
            <a:ahLst/>
            <a:cxnLst>
              <a:cxn ang="0">
                <a:pos x="connsiteX0" y="connsiteY0"/>
              </a:cxn>
              <a:cxn ang="0">
                <a:pos x="connsiteX1" y="connsiteY1"/>
              </a:cxn>
              <a:cxn ang="0">
                <a:pos x="connsiteX2" y="connsiteY2"/>
              </a:cxn>
              <a:cxn ang="0">
                <a:pos x="connsiteX3" y="connsiteY3"/>
              </a:cxn>
            </a:cxnLst>
            <a:rect l="l" t="t" r="r" b="b"/>
            <a:pathLst>
              <a:path w="1847678" h="1592826">
                <a:moveTo>
                  <a:pt x="923839" y="0"/>
                </a:moveTo>
                <a:lnTo>
                  <a:pt x="1847678" y="1592826"/>
                </a:lnTo>
                <a:lnTo>
                  <a:pt x="0" y="1592826"/>
                </a:lnTo>
                <a:lnTo>
                  <a:pt x="923839" y="0"/>
                </a:lnTo>
                <a:close/>
              </a:path>
            </a:pathLst>
          </a:custGeom>
        </p:spPr>
      </p:pic>
      <p:pic>
        <p:nvPicPr>
          <p:cNvPr id="39" name="图片 38"/>
          <p:cNvPicPr>
            <a:picLocks noChangeAspect="1"/>
          </p:cNvPicPr>
          <p:nvPr/>
        </p:nvPicPr>
        <p:blipFill>
          <a:blip r:embed="rId3">
            <a:extLst>
              <a:ext uri="{28A0092B-C50C-407E-A947-70E740481C1C}">
                <a14:useLocalDpi xmlns:a14="http://schemas.microsoft.com/office/drawing/2010/main" val="0"/>
              </a:ext>
            </a:extLst>
          </a:blip>
          <a:srcRect l="39610" t="9997" r="37080" b="59860"/>
          <a:stretch>
            <a:fillRect/>
          </a:stretch>
        </p:blipFill>
        <p:spPr>
          <a:xfrm>
            <a:off x="7348750" y="1030915"/>
            <a:ext cx="1847678" cy="1592826"/>
          </a:xfrm>
          <a:custGeom>
            <a:avLst/>
            <a:gdLst>
              <a:gd name="connsiteX0" fmla="*/ 923839 w 1847678"/>
              <a:gd name="connsiteY0" fmla="*/ 0 h 1592826"/>
              <a:gd name="connsiteX1" fmla="*/ 1847678 w 1847678"/>
              <a:gd name="connsiteY1" fmla="*/ 1592826 h 1592826"/>
              <a:gd name="connsiteX2" fmla="*/ 0 w 1847678"/>
              <a:gd name="connsiteY2" fmla="*/ 1592826 h 1592826"/>
              <a:gd name="connsiteX3" fmla="*/ 923839 w 1847678"/>
              <a:gd name="connsiteY3" fmla="*/ 0 h 1592826"/>
            </a:gdLst>
            <a:ahLst/>
            <a:cxnLst>
              <a:cxn ang="0">
                <a:pos x="connsiteX0" y="connsiteY0"/>
              </a:cxn>
              <a:cxn ang="0">
                <a:pos x="connsiteX1" y="connsiteY1"/>
              </a:cxn>
              <a:cxn ang="0">
                <a:pos x="connsiteX2" y="connsiteY2"/>
              </a:cxn>
              <a:cxn ang="0">
                <a:pos x="connsiteX3" y="connsiteY3"/>
              </a:cxn>
            </a:cxnLst>
            <a:rect l="l" t="t" r="r" b="b"/>
            <a:pathLst>
              <a:path w="1847678" h="1592826">
                <a:moveTo>
                  <a:pt x="923839" y="0"/>
                </a:moveTo>
                <a:lnTo>
                  <a:pt x="1847678" y="1592826"/>
                </a:lnTo>
                <a:lnTo>
                  <a:pt x="0" y="1592826"/>
                </a:lnTo>
                <a:lnTo>
                  <a:pt x="923839" y="0"/>
                </a:lnTo>
                <a:close/>
              </a:path>
            </a:pathLst>
          </a:custGeom>
        </p:spPr>
      </p:pic>
      <p:pic>
        <p:nvPicPr>
          <p:cNvPr id="38" name="图片 37"/>
          <p:cNvPicPr>
            <a:picLocks noChangeAspect="1"/>
          </p:cNvPicPr>
          <p:nvPr/>
        </p:nvPicPr>
        <p:blipFill>
          <a:blip r:embed="rId3">
            <a:extLst>
              <a:ext uri="{28A0092B-C50C-407E-A947-70E740481C1C}">
                <a14:useLocalDpi xmlns:a14="http://schemas.microsoft.com/office/drawing/2010/main" val="0"/>
              </a:ext>
            </a:extLst>
          </a:blip>
          <a:srcRect l="64383" t="9997" r="12306" b="59860"/>
          <a:stretch>
            <a:fillRect/>
          </a:stretch>
        </p:blipFill>
        <p:spPr>
          <a:xfrm>
            <a:off x="9312417" y="1030915"/>
            <a:ext cx="1847678" cy="1592826"/>
          </a:xfrm>
          <a:custGeom>
            <a:avLst/>
            <a:gdLst>
              <a:gd name="connsiteX0" fmla="*/ 923839 w 1847678"/>
              <a:gd name="connsiteY0" fmla="*/ 0 h 1592826"/>
              <a:gd name="connsiteX1" fmla="*/ 1847678 w 1847678"/>
              <a:gd name="connsiteY1" fmla="*/ 1592826 h 1592826"/>
              <a:gd name="connsiteX2" fmla="*/ 0 w 1847678"/>
              <a:gd name="connsiteY2" fmla="*/ 1592826 h 1592826"/>
              <a:gd name="connsiteX3" fmla="*/ 923839 w 1847678"/>
              <a:gd name="connsiteY3" fmla="*/ 0 h 1592826"/>
            </a:gdLst>
            <a:ahLst/>
            <a:cxnLst>
              <a:cxn ang="0">
                <a:pos x="connsiteX0" y="connsiteY0"/>
              </a:cxn>
              <a:cxn ang="0">
                <a:pos x="connsiteX1" y="connsiteY1"/>
              </a:cxn>
              <a:cxn ang="0">
                <a:pos x="connsiteX2" y="connsiteY2"/>
              </a:cxn>
              <a:cxn ang="0">
                <a:pos x="connsiteX3" y="connsiteY3"/>
              </a:cxn>
            </a:cxnLst>
            <a:rect l="l" t="t" r="r" b="b"/>
            <a:pathLst>
              <a:path w="1847678" h="1592826">
                <a:moveTo>
                  <a:pt x="923839" y="0"/>
                </a:moveTo>
                <a:lnTo>
                  <a:pt x="1847678" y="1592826"/>
                </a:lnTo>
                <a:lnTo>
                  <a:pt x="0" y="1592826"/>
                </a:lnTo>
                <a:lnTo>
                  <a:pt x="923839" y="0"/>
                </a:lnTo>
                <a:close/>
              </a:path>
            </a:pathLst>
          </a:custGeom>
        </p:spPr>
      </p:pic>
      <p:pic>
        <p:nvPicPr>
          <p:cNvPr id="37" name="图片 36"/>
          <p:cNvPicPr>
            <a:picLocks noChangeAspect="1"/>
          </p:cNvPicPr>
          <p:nvPr/>
        </p:nvPicPr>
        <p:blipFill>
          <a:blip r:embed="rId3">
            <a:extLst>
              <a:ext uri="{28A0092B-C50C-407E-A947-70E740481C1C}">
                <a14:useLocalDpi xmlns:a14="http://schemas.microsoft.com/office/drawing/2010/main" val="0"/>
              </a:ext>
            </a:extLst>
          </a:blip>
          <a:srcRect l="26499" t="41535" r="50191" b="28322"/>
          <a:stretch>
            <a:fillRect/>
          </a:stretch>
        </p:blipFill>
        <p:spPr>
          <a:xfrm>
            <a:off x="6309502" y="2697483"/>
            <a:ext cx="1847678" cy="1592826"/>
          </a:xfrm>
          <a:custGeom>
            <a:avLst/>
            <a:gdLst>
              <a:gd name="connsiteX0" fmla="*/ 923839 w 1847678"/>
              <a:gd name="connsiteY0" fmla="*/ 0 h 1592826"/>
              <a:gd name="connsiteX1" fmla="*/ 1847678 w 1847678"/>
              <a:gd name="connsiteY1" fmla="*/ 1592826 h 1592826"/>
              <a:gd name="connsiteX2" fmla="*/ 0 w 1847678"/>
              <a:gd name="connsiteY2" fmla="*/ 1592826 h 1592826"/>
              <a:gd name="connsiteX3" fmla="*/ 923839 w 1847678"/>
              <a:gd name="connsiteY3" fmla="*/ 0 h 1592826"/>
            </a:gdLst>
            <a:ahLst/>
            <a:cxnLst>
              <a:cxn ang="0">
                <a:pos x="connsiteX0" y="connsiteY0"/>
              </a:cxn>
              <a:cxn ang="0">
                <a:pos x="connsiteX1" y="connsiteY1"/>
              </a:cxn>
              <a:cxn ang="0">
                <a:pos x="connsiteX2" y="connsiteY2"/>
              </a:cxn>
              <a:cxn ang="0">
                <a:pos x="connsiteX3" y="connsiteY3"/>
              </a:cxn>
            </a:cxnLst>
            <a:rect l="l" t="t" r="r" b="b"/>
            <a:pathLst>
              <a:path w="1847678" h="1592826">
                <a:moveTo>
                  <a:pt x="923839" y="0"/>
                </a:moveTo>
                <a:lnTo>
                  <a:pt x="1847678" y="1592826"/>
                </a:lnTo>
                <a:lnTo>
                  <a:pt x="0" y="1592826"/>
                </a:lnTo>
                <a:lnTo>
                  <a:pt x="923839" y="0"/>
                </a:lnTo>
                <a:close/>
              </a:path>
            </a:pathLst>
          </a:custGeom>
        </p:spPr>
      </p:pic>
      <p:pic>
        <p:nvPicPr>
          <p:cNvPr id="36" name="图片 35"/>
          <p:cNvPicPr>
            <a:picLocks noChangeAspect="1"/>
          </p:cNvPicPr>
          <p:nvPr/>
        </p:nvPicPr>
        <p:blipFill>
          <a:blip r:embed="rId3">
            <a:extLst>
              <a:ext uri="{28A0092B-C50C-407E-A947-70E740481C1C}">
                <a14:useLocalDpi xmlns:a14="http://schemas.microsoft.com/office/drawing/2010/main" val="0"/>
              </a:ext>
            </a:extLst>
          </a:blip>
          <a:srcRect l="39473" t="41535" r="37217" b="28322"/>
          <a:stretch>
            <a:fillRect/>
          </a:stretch>
        </p:blipFill>
        <p:spPr>
          <a:xfrm>
            <a:off x="7337908" y="2697483"/>
            <a:ext cx="1847678" cy="1592826"/>
          </a:xfrm>
          <a:custGeom>
            <a:avLst/>
            <a:gdLst>
              <a:gd name="connsiteX0" fmla="*/ 0 w 1847678"/>
              <a:gd name="connsiteY0" fmla="*/ 0 h 1592826"/>
              <a:gd name="connsiteX1" fmla="*/ 1847678 w 1847678"/>
              <a:gd name="connsiteY1" fmla="*/ 0 h 1592826"/>
              <a:gd name="connsiteX2" fmla="*/ 923839 w 1847678"/>
              <a:gd name="connsiteY2" fmla="*/ 1592826 h 1592826"/>
              <a:gd name="connsiteX3" fmla="*/ 0 w 1847678"/>
              <a:gd name="connsiteY3" fmla="*/ 0 h 1592826"/>
            </a:gdLst>
            <a:ahLst/>
            <a:cxnLst>
              <a:cxn ang="0">
                <a:pos x="connsiteX0" y="connsiteY0"/>
              </a:cxn>
              <a:cxn ang="0">
                <a:pos x="connsiteX1" y="connsiteY1"/>
              </a:cxn>
              <a:cxn ang="0">
                <a:pos x="connsiteX2" y="connsiteY2"/>
              </a:cxn>
              <a:cxn ang="0">
                <a:pos x="connsiteX3" y="connsiteY3"/>
              </a:cxn>
            </a:cxnLst>
            <a:rect l="l" t="t" r="r" b="b"/>
            <a:pathLst>
              <a:path w="1847678" h="1592826">
                <a:moveTo>
                  <a:pt x="0" y="0"/>
                </a:moveTo>
                <a:lnTo>
                  <a:pt x="1847678" y="0"/>
                </a:lnTo>
                <a:lnTo>
                  <a:pt x="923839" y="1592826"/>
                </a:lnTo>
                <a:lnTo>
                  <a:pt x="0" y="0"/>
                </a:lnTo>
                <a:close/>
              </a:path>
            </a:pathLst>
          </a:custGeom>
        </p:spPr>
      </p:pic>
      <p:pic>
        <p:nvPicPr>
          <p:cNvPr id="35" name="图片 34"/>
          <p:cNvPicPr>
            <a:picLocks noChangeAspect="1"/>
          </p:cNvPicPr>
          <p:nvPr/>
        </p:nvPicPr>
        <p:blipFill>
          <a:blip r:embed="rId3">
            <a:extLst>
              <a:ext uri="{28A0092B-C50C-407E-A947-70E740481C1C}">
                <a14:useLocalDpi xmlns:a14="http://schemas.microsoft.com/office/drawing/2010/main" val="0"/>
              </a:ext>
            </a:extLst>
          </a:blip>
          <a:srcRect l="64852" t="41814" r="11837" b="28043"/>
          <a:stretch>
            <a:fillRect/>
          </a:stretch>
        </p:blipFill>
        <p:spPr>
          <a:xfrm>
            <a:off x="9349582" y="2712234"/>
            <a:ext cx="1847678" cy="1592826"/>
          </a:xfrm>
          <a:custGeom>
            <a:avLst/>
            <a:gdLst>
              <a:gd name="connsiteX0" fmla="*/ 0 w 1847678"/>
              <a:gd name="connsiteY0" fmla="*/ 0 h 1592826"/>
              <a:gd name="connsiteX1" fmla="*/ 1847678 w 1847678"/>
              <a:gd name="connsiteY1" fmla="*/ 0 h 1592826"/>
              <a:gd name="connsiteX2" fmla="*/ 923839 w 1847678"/>
              <a:gd name="connsiteY2" fmla="*/ 1592826 h 1592826"/>
              <a:gd name="connsiteX3" fmla="*/ 0 w 1847678"/>
              <a:gd name="connsiteY3" fmla="*/ 0 h 1592826"/>
            </a:gdLst>
            <a:ahLst/>
            <a:cxnLst>
              <a:cxn ang="0">
                <a:pos x="connsiteX0" y="connsiteY0"/>
              </a:cxn>
              <a:cxn ang="0">
                <a:pos x="connsiteX1" y="connsiteY1"/>
              </a:cxn>
              <a:cxn ang="0">
                <a:pos x="connsiteX2" y="connsiteY2"/>
              </a:cxn>
              <a:cxn ang="0">
                <a:pos x="connsiteX3" y="connsiteY3"/>
              </a:cxn>
            </a:cxnLst>
            <a:rect l="l" t="t" r="r" b="b"/>
            <a:pathLst>
              <a:path w="1847678" h="1592826">
                <a:moveTo>
                  <a:pt x="0" y="0"/>
                </a:moveTo>
                <a:lnTo>
                  <a:pt x="1847678" y="0"/>
                </a:lnTo>
                <a:lnTo>
                  <a:pt x="923839" y="1592826"/>
                </a:lnTo>
                <a:lnTo>
                  <a:pt x="0" y="0"/>
                </a:lnTo>
                <a:close/>
              </a:path>
            </a:pathLst>
          </a:custGeom>
        </p:spPr>
      </p:pic>
      <p:pic>
        <p:nvPicPr>
          <p:cNvPr id="34" name="图片 33"/>
          <p:cNvPicPr>
            <a:picLocks noChangeAspect="1"/>
          </p:cNvPicPr>
          <p:nvPr/>
        </p:nvPicPr>
        <p:blipFill>
          <a:blip r:embed="rId3">
            <a:extLst>
              <a:ext uri="{28A0092B-C50C-407E-A947-70E740481C1C}">
                <a14:useLocalDpi xmlns:a14="http://schemas.microsoft.com/office/drawing/2010/main" val="0"/>
              </a:ext>
            </a:extLst>
          </a:blip>
          <a:srcRect l="52163" t="42931" r="24527" b="26927"/>
          <a:stretch>
            <a:fillRect/>
          </a:stretch>
        </p:blipFill>
        <p:spPr>
          <a:xfrm>
            <a:off x="8343745" y="2771228"/>
            <a:ext cx="1847678" cy="1592826"/>
          </a:xfrm>
          <a:custGeom>
            <a:avLst/>
            <a:gdLst>
              <a:gd name="connsiteX0" fmla="*/ 923839 w 1847678"/>
              <a:gd name="connsiteY0" fmla="*/ 0 h 1592826"/>
              <a:gd name="connsiteX1" fmla="*/ 1847678 w 1847678"/>
              <a:gd name="connsiteY1" fmla="*/ 1592826 h 1592826"/>
              <a:gd name="connsiteX2" fmla="*/ 0 w 1847678"/>
              <a:gd name="connsiteY2" fmla="*/ 1592826 h 1592826"/>
              <a:gd name="connsiteX3" fmla="*/ 923839 w 1847678"/>
              <a:gd name="connsiteY3" fmla="*/ 0 h 1592826"/>
            </a:gdLst>
            <a:ahLst/>
            <a:cxnLst>
              <a:cxn ang="0">
                <a:pos x="connsiteX0" y="connsiteY0"/>
              </a:cxn>
              <a:cxn ang="0">
                <a:pos x="connsiteX1" y="connsiteY1"/>
              </a:cxn>
              <a:cxn ang="0">
                <a:pos x="connsiteX2" y="connsiteY2"/>
              </a:cxn>
              <a:cxn ang="0">
                <a:pos x="connsiteX3" y="connsiteY3"/>
              </a:cxn>
            </a:cxnLst>
            <a:rect l="l" t="t" r="r" b="b"/>
            <a:pathLst>
              <a:path w="1847678" h="1592826">
                <a:moveTo>
                  <a:pt x="923839" y="0"/>
                </a:moveTo>
                <a:lnTo>
                  <a:pt x="1847678" y="1592826"/>
                </a:lnTo>
                <a:lnTo>
                  <a:pt x="0" y="1592826"/>
                </a:lnTo>
                <a:lnTo>
                  <a:pt x="923839" y="0"/>
                </a:lnTo>
                <a:close/>
              </a:path>
            </a:pathLst>
          </a:custGeom>
        </p:spPr>
      </p:pic>
      <p:pic>
        <p:nvPicPr>
          <p:cNvPr id="33" name="图片 32"/>
          <p:cNvPicPr>
            <a:picLocks noChangeAspect="1"/>
          </p:cNvPicPr>
          <p:nvPr/>
        </p:nvPicPr>
        <p:blipFill>
          <a:blip r:embed="rId3">
            <a:extLst>
              <a:ext uri="{28A0092B-C50C-407E-A947-70E740481C1C}">
                <a14:useLocalDpi xmlns:a14="http://schemas.microsoft.com/office/drawing/2010/main" val="0"/>
              </a:ext>
            </a:extLst>
          </a:blip>
          <a:srcRect l="52449" t="74748" r="24241"/>
          <a:stretch>
            <a:fillRect/>
          </a:stretch>
        </p:blipFill>
        <p:spPr>
          <a:xfrm>
            <a:off x="8366456" y="4452545"/>
            <a:ext cx="1847678" cy="1334413"/>
          </a:xfrm>
          <a:custGeom>
            <a:avLst/>
            <a:gdLst>
              <a:gd name="connsiteX0" fmla="*/ 0 w 1847678"/>
              <a:gd name="connsiteY0" fmla="*/ 0 h 1334413"/>
              <a:gd name="connsiteX1" fmla="*/ 1847678 w 1847678"/>
              <a:gd name="connsiteY1" fmla="*/ 0 h 1334413"/>
              <a:gd name="connsiteX2" fmla="*/ 1073719 w 1847678"/>
              <a:gd name="connsiteY2" fmla="*/ 1334413 h 1334413"/>
              <a:gd name="connsiteX3" fmla="*/ 773959 w 1847678"/>
              <a:gd name="connsiteY3" fmla="*/ 1334413 h 1334413"/>
              <a:gd name="connsiteX4" fmla="*/ 0 w 1847678"/>
              <a:gd name="connsiteY4" fmla="*/ 0 h 13344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7678" h="1334413">
                <a:moveTo>
                  <a:pt x="0" y="0"/>
                </a:moveTo>
                <a:lnTo>
                  <a:pt x="1847678" y="0"/>
                </a:lnTo>
                <a:lnTo>
                  <a:pt x="1073719" y="1334413"/>
                </a:lnTo>
                <a:lnTo>
                  <a:pt x="773959" y="1334413"/>
                </a:lnTo>
                <a:lnTo>
                  <a:pt x="0" y="0"/>
                </a:lnTo>
                <a:close/>
              </a:path>
            </a:pathLst>
          </a:custGeom>
        </p:spPr>
      </p:pic>
      <p:pic>
        <p:nvPicPr>
          <p:cNvPr id="32" name="图片 31"/>
          <p:cNvPicPr>
            <a:picLocks noChangeAspect="1"/>
          </p:cNvPicPr>
          <p:nvPr/>
        </p:nvPicPr>
        <p:blipFill>
          <a:blip r:embed="rId3">
            <a:extLst>
              <a:ext uri="{28A0092B-C50C-407E-A947-70E740481C1C}">
                <a14:useLocalDpi xmlns:a14="http://schemas.microsoft.com/office/drawing/2010/main" val="0"/>
              </a:ext>
            </a:extLst>
          </a:blip>
          <a:srcRect l="41197" t="74748" r="39275"/>
          <a:stretch>
            <a:fillRect/>
          </a:stretch>
        </p:blipFill>
        <p:spPr>
          <a:xfrm>
            <a:off x="7474513" y="4452545"/>
            <a:ext cx="1547918" cy="1334412"/>
          </a:xfrm>
          <a:custGeom>
            <a:avLst/>
            <a:gdLst>
              <a:gd name="connsiteX0" fmla="*/ 773959 w 1547918"/>
              <a:gd name="connsiteY0" fmla="*/ 0 h 1334412"/>
              <a:gd name="connsiteX1" fmla="*/ 1547918 w 1547918"/>
              <a:gd name="connsiteY1" fmla="*/ 1334412 h 1334412"/>
              <a:gd name="connsiteX2" fmla="*/ 0 w 1547918"/>
              <a:gd name="connsiteY2" fmla="*/ 1334412 h 1334412"/>
              <a:gd name="connsiteX3" fmla="*/ 773959 w 1547918"/>
              <a:gd name="connsiteY3" fmla="*/ 0 h 1334412"/>
            </a:gdLst>
            <a:ahLst/>
            <a:cxnLst>
              <a:cxn ang="0">
                <a:pos x="connsiteX0" y="connsiteY0"/>
              </a:cxn>
              <a:cxn ang="0">
                <a:pos x="connsiteX1" y="connsiteY1"/>
              </a:cxn>
              <a:cxn ang="0">
                <a:pos x="connsiteX2" y="connsiteY2"/>
              </a:cxn>
              <a:cxn ang="0">
                <a:pos x="connsiteX3" y="connsiteY3"/>
              </a:cxn>
            </a:cxnLst>
            <a:rect l="l" t="t" r="r" b="b"/>
            <a:pathLst>
              <a:path w="1547918" h="1334412">
                <a:moveTo>
                  <a:pt x="773959" y="0"/>
                </a:moveTo>
                <a:lnTo>
                  <a:pt x="1547918" y="1334412"/>
                </a:lnTo>
                <a:lnTo>
                  <a:pt x="0" y="1334412"/>
                </a:lnTo>
                <a:lnTo>
                  <a:pt x="773959" y="0"/>
                </a:lnTo>
                <a:close/>
              </a:path>
            </a:pathLst>
          </a:custGeom>
        </p:spPr>
      </p:pic>
      <p:pic>
        <p:nvPicPr>
          <p:cNvPr id="30" name="图片 29"/>
          <p:cNvPicPr>
            <a:picLocks noChangeAspect="1"/>
          </p:cNvPicPr>
          <p:nvPr/>
        </p:nvPicPr>
        <p:blipFill>
          <a:blip r:embed="rId3">
            <a:extLst>
              <a:ext uri="{28A0092B-C50C-407E-A947-70E740481C1C}">
                <a14:useLocalDpi xmlns:a14="http://schemas.microsoft.com/office/drawing/2010/main" val="0"/>
              </a:ext>
            </a:extLst>
          </a:blip>
          <a:srcRect l="39306" t="100000" r="37384" b="-4890"/>
          <a:stretch>
            <a:fillRect/>
          </a:stretch>
        </p:blipFill>
        <p:spPr>
          <a:xfrm>
            <a:off x="7324633" y="5786957"/>
            <a:ext cx="1847678" cy="258414"/>
          </a:xfrm>
          <a:custGeom>
            <a:avLst/>
            <a:gdLst>
              <a:gd name="connsiteX0" fmla="*/ 149880 w 1847678"/>
              <a:gd name="connsiteY0" fmla="*/ 0 h 258414"/>
              <a:gd name="connsiteX1" fmla="*/ 1697798 w 1847678"/>
              <a:gd name="connsiteY1" fmla="*/ 0 h 258414"/>
              <a:gd name="connsiteX2" fmla="*/ 1847678 w 1847678"/>
              <a:gd name="connsiteY2" fmla="*/ 258414 h 258414"/>
              <a:gd name="connsiteX3" fmla="*/ 0 w 1847678"/>
              <a:gd name="connsiteY3" fmla="*/ 258414 h 258414"/>
              <a:gd name="connsiteX4" fmla="*/ 149880 w 1847678"/>
              <a:gd name="connsiteY4" fmla="*/ 0 h 2584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7678" h="258414">
                <a:moveTo>
                  <a:pt x="149880" y="0"/>
                </a:moveTo>
                <a:lnTo>
                  <a:pt x="1697798" y="0"/>
                </a:lnTo>
                <a:lnTo>
                  <a:pt x="1847678" y="258414"/>
                </a:lnTo>
                <a:lnTo>
                  <a:pt x="0" y="258414"/>
                </a:lnTo>
                <a:lnTo>
                  <a:pt x="149880" y="0"/>
                </a:lnTo>
                <a:close/>
              </a:path>
            </a:pathLst>
          </a:custGeom>
        </p:spPr>
      </p:pic>
      <p:pic>
        <p:nvPicPr>
          <p:cNvPr id="29" name="图片 28"/>
          <p:cNvPicPr>
            <a:picLocks noChangeAspect="1"/>
          </p:cNvPicPr>
          <p:nvPr/>
        </p:nvPicPr>
        <p:blipFill>
          <a:blip r:embed="rId3">
            <a:extLst>
              <a:ext uri="{28A0092B-C50C-407E-A947-70E740481C1C}">
                <a14:useLocalDpi xmlns:a14="http://schemas.microsoft.com/office/drawing/2010/main" val="0"/>
              </a:ext>
            </a:extLst>
          </a:blip>
          <a:srcRect l="62214" t="100000" r="34005" b="-4890"/>
          <a:stretch>
            <a:fillRect/>
          </a:stretch>
        </p:blipFill>
        <p:spPr>
          <a:xfrm>
            <a:off x="9140415" y="5786958"/>
            <a:ext cx="299760" cy="258413"/>
          </a:xfrm>
          <a:custGeom>
            <a:avLst/>
            <a:gdLst>
              <a:gd name="connsiteX0" fmla="*/ 0 w 299760"/>
              <a:gd name="connsiteY0" fmla="*/ 0 h 258413"/>
              <a:gd name="connsiteX1" fmla="*/ 299760 w 299760"/>
              <a:gd name="connsiteY1" fmla="*/ 0 h 258413"/>
              <a:gd name="connsiteX2" fmla="*/ 149880 w 299760"/>
              <a:gd name="connsiteY2" fmla="*/ 258413 h 258413"/>
              <a:gd name="connsiteX3" fmla="*/ 0 w 299760"/>
              <a:gd name="connsiteY3" fmla="*/ 0 h 258413"/>
            </a:gdLst>
            <a:ahLst/>
            <a:cxnLst>
              <a:cxn ang="0">
                <a:pos x="connsiteX0" y="connsiteY0"/>
              </a:cxn>
              <a:cxn ang="0">
                <a:pos x="connsiteX1" y="connsiteY1"/>
              </a:cxn>
              <a:cxn ang="0">
                <a:pos x="connsiteX2" y="connsiteY2"/>
              </a:cxn>
              <a:cxn ang="0">
                <a:pos x="connsiteX3" y="connsiteY3"/>
              </a:cxn>
            </a:cxnLst>
            <a:rect l="l" t="t" r="r" b="b"/>
            <a:pathLst>
              <a:path w="299760" h="258413">
                <a:moveTo>
                  <a:pt x="0" y="0"/>
                </a:moveTo>
                <a:lnTo>
                  <a:pt x="299760" y="0"/>
                </a:lnTo>
                <a:lnTo>
                  <a:pt x="149880" y="258413"/>
                </a:lnTo>
                <a:lnTo>
                  <a:pt x="0" y="0"/>
                </a:lnTo>
                <a:close/>
              </a:path>
            </a:pathLst>
          </a:custGeom>
        </p:spPr>
      </p:pic>
      <p:sp>
        <p:nvSpPr>
          <p:cNvPr id="17" name="等腰三角形 16"/>
          <p:cNvSpPr/>
          <p:nvPr/>
        </p:nvSpPr>
        <p:spPr>
          <a:xfrm rot="10800000">
            <a:off x="10355417" y="4600028"/>
            <a:ext cx="1421450" cy="1225388"/>
          </a:xfrm>
          <a:prstGeom prst="triangle">
            <a:avLst/>
          </a:prstGeom>
          <a:solidFill>
            <a:srgbClr val="32AE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8" name="等腰三角形 17"/>
          <p:cNvSpPr/>
          <p:nvPr/>
        </p:nvSpPr>
        <p:spPr>
          <a:xfrm rot="10800000">
            <a:off x="6813605" y="4600028"/>
            <a:ext cx="880774" cy="759288"/>
          </a:xfrm>
          <a:prstGeom prst="triangle">
            <a:avLst/>
          </a:prstGeom>
          <a:solidFill>
            <a:srgbClr val="32AE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grpSp>
        <p:nvGrpSpPr>
          <p:cNvPr id="45" name="组合 44"/>
          <p:cNvGrpSpPr/>
          <p:nvPr/>
        </p:nvGrpSpPr>
        <p:grpSpPr>
          <a:xfrm>
            <a:off x="556517" y="2314918"/>
            <a:ext cx="6025607" cy="2736428"/>
            <a:chOff x="6071827" y="2844265"/>
            <a:chExt cx="5187827" cy="2150753"/>
          </a:xfrm>
        </p:grpSpPr>
        <p:grpSp>
          <p:nvGrpSpPr>
            <p:cNvPr id="46" name="组合 45"/>
            <p:cNvGrpSpPr/>
            <p:nvPr/>
          </p:nvGrpSpPr>
          <p:grpSpPr>
            <a:xfrm>
              <a:off x="6071827" y="3331609"/>
              <a:ext cx="5108691" cy="1663409"/>
              <a:chOff x="-4790310" y="2110674"/>
              <a:chExt cx="5108691" cy="1663409"/>
            </a:xfrm>
          </p:grpSpPr>
          <p:sp>
            <p:nvSpPr>
              <p:cNvPr id="48" name="矩形: 圆角 21"/>
              <p:cNvSpPr/>
              <p:nvPr/>
            </p:nvSpPr>
            <p:spPr>
              <a:xfrm>
                <a:off x="-4790310" y="3419360"/>
                <a:ext cx="3562392" cy="354723"/>
              </a:xfrm>
              <a:prstGeom prst="roundRect">
                <a:avLst>
                  <a:gd name="adj" fmla="val 50000"/>
                </a:avLst>
              </a:prstGeom>
              <a:solidFill>
                <a:srgbClr val="4CA5C4"/>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讲解人：</a:t>
                </a:r>
                <a:r>
                  <a:rPr kumimoji="0" lang="en-US" altLang="zh-CN" sz="16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xippt  </a:t>
                </a:r>
                <a:r>
                  <a:rPr kumimoji="0" lang="zh-CN" altLang="en-US" sz="16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时间：</a:t>
                </a:r>
                <a:r>
                  <a:rPr kumimoji="0" lang="en-US" altLang="zh-CN" sz="16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2020.6.1</a:t>
                </a:r>
                <a:endParaRPr kumimoji="0" lang="en-US" altLang="zh-CN" sz="1600" b="0" i="0" u="none" strike="noStrike" kern="0" cap="none" spc="0" normalizeH="0" baseline="0" noProof="0" dirty="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endParaRPr>
              </a:p>
            </p:txBody>
          </p:sp>
          <p:grpSp>
            <p:nvGrpSpPr>
              <p:cNvPr id="49" name="组合 48"/>
              <p:cNvGrpSpPr/>
              <p:nvPr/>
            </p:nvGrpSpPr>
            <p:grpSpPr>
              <a:xfrm>
                <a:off x="-4790310" y="2110674"/>
                <a:ext cx="5108691" cy="1568671"/>
                <a:chOff x="-4790310" y="2110674"/>
                <a:chExt cx="5108691" cy="1568671"/>
              </a:xfrm>
            </p:grpSpPr>
            <p:sp>
              <p:nvSpPr>
                <p:cNvPr id="50" name="文本框 49"/>
                <p:cNvSpPr txBox="1"/>
                <p:nvPr/>
              </p:nvSpPr>
              <p:spPr>
                <a:xfrm>
                  <a:off x="-4790310" y="2789746"/>
                  <a:ext cx="4953109" cy="889599"/>
                </a:xfrm>
                <a:prstGeom prst="rect">
                  <a:avLst/>
                </a:prstGeom>
                <a:noFill/>
              </p:spPr>
              <p:txBody>
                <a:bodyPr wrap="square" rtlCol="0">
                  <a:spAutoFit/>
                </a:bodyPr>
                <a:lstStyle/>
                <a:p>
                  <a:pPr lvl="0" algn="dist">
                    <a:lnSpc>
                      <a:spcPct val="150000"/>
                    </a:lnSpc>
                    <a:defRPr/>
                  </a:pPr>
                  <a:r>
                    <a:rPr lang="zh-CN" altLang="en-US" sz="2400" kern="0" dirty="0">
                      <a:solidFill>
                        <a:schemeClr val="bg1">
                          <a:lumMod val="50000"/>
                        </a:schemeClr>
                      </a:solidFill>
                      <a:latin typeface="Arial" panose="020B0604020202020204" pitchFamily="34" charset="0"/>
                      <a:ea typeface="思源黑体 CN Medium" panose="020B0600000000000000" pitchFamily="34" charset="-122"/>
                      <a:cs typeface="+mn-ea"/>
                      <a:sym typeface="Arial" panose="020B0604020202020204" pitchFamily="34" charset="0"/>
                    </a:rPr>
                    <a:t>第</a:t>
                  </a:r>
                  <a:r>
                    <a:rPr lang="en-US" altLang="zh-CN" sz="2400" kern="0" dirty="0">
                      <a:solidFill>
                        <a:schemeClr val="bg1">
                          <a:lumMod val="50000"/>
                        </a:schemeClr>
                      </a:solidFill>
                      <a:latin typeface="Arial" panose="020B0604020202020204" pitchFamily="34" charset="0"/>
                      <a:ea typeface="思源黑体 CN Medium" panose="020B0600000000000000" pitchFamily="34" charset="-122"/>
                      <a:cs typeface="+mn-ea"/>
                      <a:sym typeface="Arial" panose="020B0604020202020204" pitchFamily="34" charset="0"/>
                    </a:rPr>
                    <a:t>1</a:t>
                  </a:r>
                  <a:r>
                    <a:rPr lang="zh-CN" altLang="en-US" sz="2400" kern="0" dirty="0">
                      <a:solidFill>
                        <a:schemeClr val="bg1">
                          <a:lumMod val="50000"/>
                        </a:schemeClr>
                      </a:solidFill>
                      <a:latin typeface="Arial" panose="020B0604020202020204" pitchFamily="34" charset="0"/>
                      <a:ea typeface="思源黑体 CN Medium" panose="020B0600000000000000" pitchFamily="34" charset="-122"/>
                      <a:cs typeface="+mn-ea"/>
                      <a:sym typeface="Arial" panose="020B0604020202020204" pitchFamily="34" charset="0"/>
                    </a:rPr>
                    <a:t>课时  烷烃和烯烃</a:t>
                  </a:r>
                </a:p>
                <a:p>
                  <a:pPr lvl="0" algn="dist">
                    <a:lnSpc>
                      <a:spcPct val="150000"/>
                    </a:lnSpc>
                    <a:defRPr/>
                  </a:pPr>
                  <a:endParaRPr lang="zh-CN" altLang="en-US" sz="2400" kern="0" dirty="0">
                    <a:solidFill>
                      <a:schemeClr val="bg1">
                        <a:lumMod val="50000"/>
                      </a:schemeClr>
                    </a:solidFill>
                    <a:latin typeface="Arial" panose="020B0604020202020204" pitchFamily="34" charset="0"/>
                    <a:ea typeface="思源黑体 CN Medium" panose="020B0600000000000000" pitchFamily="34" charset="-122"/>
                    <a:cs typeface="+mn-ea"/>
                    <a:sym typeface="Arial" panose="020B0604020202020204" pitchFamily="34" charset="0"/>
                  </a:endParaRPr>
                </a:p>
              </p:txBody>
            </p:sp>
            <p:cxnSp>
              <p:nvCxnSpPr>
                <p:cNvPr id="51" name="直接连接符 50"/>
                <p:cNvCxnSpPr/>
                <p:nvPr/>
              </p:nvCxnSpPr>
              <p:spPr>
                <a:xfrm>
                  <a:off x="-4634728" y="2789746"/>
                  <a:ext cx="4953109" cy="0"/>
                </a:xfrm>
                <a:prstGeom prst="line">
                  <a:avLst/>
                </a:prstGeom>
                <a:noFill/>
                <a:ln w="6350" cap="flat" cmpd="sng" algn="ctr">
                  <a:solidFill>
                    <a:sysClr val="windowText" lastClr="000000">
                      <a:lumMod val="65000"/>
                      <a:lumOff val="35000"/>
                    </a:sysClr>
                  </a:solidFill>
                  <a:prstDash val="solid"/>
                  <a:miter lim="800000"/>
                </a:ln>
                <a:effectLst/>
              </p:spPr>
            </p:cxnSp>
            <p:sp>
              <p:nvSpPr>
                <p:cNvPr id="52" name="文本占位符 19"/>
                <p:cNvSpPr txBox="1"/>
                <p:nvPr/>
              </p:nvSpPr>
              <p:spPr>
                <a:xfrm>
                  <a:off x="-4708850" y="2110674"/>
                  <a:ext cx="4056601" cy="66029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dist">
                    <a:buNone/>
                    <a:defRPr/>
                  </a:pPr>
                  <a:r>
                    <a:rPr lang="en-US" altLang="zh-CN" sz="4400" b="1" dirty="0">
                      <a:solidFill>
                        <a:srgbClr val="4CA5C4"/>
                      </a:solidFill>
                      <a:latin typeface="Arial" panose="020B0604020202020204" pitchFamily="34" charset="0"/>
                      <a:ea typeface="思源黑体 CN Medium" panose="020B0600000000000000" pitchFamily="34" charset="-122"/>
                      <a:cs typeface="+mn-ea"/>
                      <a:sym typeface="Arial" panose="020B0604020202020204" pitchFamily="34" charset="0"/>
                    </a:rPr>
                    <a:t>2</a:t>
                  </a:r>
                  <a:r>
                    <a:rPr kumimoji="0" lang="en-US" altLang="zh-CN" sz="4400" b="1" i="0" u="none" strike="noStrike" kern="1200" cap="none" spc="0" normalizeH="0" baseline="0" noProof="0" dirty="0">
                      <a:ln>
                        <a:noFill/>
                      </a:ln>
                      <a:solidFill>
                        <a:srgbClr val="4CA5C4"/>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.1 </a:t>
                  </a:r>
                  <a:r>
                    <a:rPr lang="zh-CN" altLang="en-US" sz="4400" b="1" dirty="0">
                      <a:solidFill>
                        <a:srgbClr val="4CA5C4"/>
                      </a:solidFill>
                      <a:latin typeface="Arial" panose="020B0604020202020204" pitchFamily="34" charset="0"/>
                      <a:ea typeface="思源黑体 CN Medium" panose="020B0600000000000000" pitchFamily="34" charset="-122"/>
                      <a:cs typeface="+mn-ea"/>
                      <a:sym typeface="Arial" panose="020B0604020202020204" pitchFamily="34" charset="0"/>
                    </a:rPr>
                    <a:t>脂肪烃</a:t>
                  </a:r>
                </a:p>
              </p:txBody>
            </p:sp>
          </p:grpSp>
        </p:grpSp>
        <p:sp>
          <p:nvSpPr>
            <p:cNvPr id="47" name="文本占位符 20"/>
            <p:cNvSpPr txBox="1"/>
            <p:nvPr/>
          </p:nvSpPr>
          <p:spPr>
            <a:xfrm>
              <a:off x="6147269" y="2844265"/>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kumimoji="0" lang="zh-CN" altLang="en-US" b="0" i="0" u="none" strike="noStrike" kern="1200" cap="none" spc="0" normalizeH="0" baseline="0" noProof="0" dirty="0">
                  <a:ln>
                    <a:noFill/>
                  </a:ln>
                  <a:effectLst/>
                  <a:uLnTx/>
                  <a:uFillTx/>
                  <a:latin typeface="Arial" panose="020B0604020202020204" pitchFamily="34" charset="0"/>
                  <a:ea typeface="思源黑体 CN Medium" panose="020B0600000000000000" pitchFamily="34" charset="-122"/>
                  <a:cs typeface="+mn-ea"/>
                  <a:sym typeface="Arial" panose="020B0604020202020204" pitchFamily="34" charset="0"/>
                </a:rPr>
                <a:t>第</a:t>
              </a:r>
              <a:r>
                <a:rPr lang="en-US" altLang="zh-CN" dirty="0">
                  <a:latin typeface="Arial" panose="020B0604020202020204" pitchFamily="34" charset="0"/>
                  <a:ea typeface="思源黑体 CN Medium" panose="020B0600000000000000" pitchFamily="34" charset="-122"/>
                  <a:cs typeface="+mn-ea"/>
                  <a:sym typeface="Arial" panose="020B0604020202020204" pitchFamily="34" charset="0"/>
                </a:rPr>
                <a:t>2</a:t>
              </a:r>
              <a:r>
                <a:rPr lang="zh-CN" altLang="en-US" dirty="0">
                  <a:latin typeface="Arial" panose="020B0604020202020204" pitchFamily="34" charset="0"/>
                  <a:ea typeface="思源黑体 CN Medium" panose="020B0600000000000000" pitchFamily="34" charset="-122"/>
                  <a:cs typeface="+mn-ea"/>
                  <a:sym typeface="Arial" panose="020B0604020202020204" pitchFamily="34" charset="0"/>
                </a:rPr>
                <a:t>章  烃和卤代烃</a:t>
              </a:r>
              <a:endParaRPr kumimoji="0" lang="zh-CN" altLang="en-US" b="0" i="0" u="none" strike="noStrike" kern="1200" cap="none" spc="0" normalizeH="0" baseline="0" noProof="0" dirty="0">
                <a:ln>
                  <a:noFill/>
                </a:ln>
                <a:effectLst/>
                <a:uLnTx/>
                <a:uFillTx/>
                <a:latin typeface="Arial" panose="020B0604020202020204" pitchFamily="34" charset="0"/>
                <a:ea typeface="思源黑体 CN Medium" panose="020B0600000000000000" pitchFamily="34" charset="-122"/>
                <a:cs typeface="+mn-ea"/>
                <a:sym typeface="Arial" panose="020B0604020202020204" pitchFamily="34" charset="0"/>
              </a:endParaRPr>
            </a:p>
          </p:txBody>
        </p:sp>
      </p:grpSp>
      <p:sp>
        <p:nvSpPr>
          <p:cNvPr id="53" name="矩形 52"/>
          <p:cNvSpPr/>
          <p:nvPr/>
        </p:nvSpPr>
        <p:spPr>
          <a:xfrm>
            <a:off x="-1365566" y="502641"/>
            <a:ext cx="4062342" cy="300975"/>
          </a:xfrm>
          <a:prstGeom prst="rect">
            <a:avLst/>
          </a:prstGeom>
          <a:solidFill>
            <a:srgbClr val="4CA5C4"/>
          </a:solidFill>
          <a:ln w="12700" cap="flat">
            <a:noFill/>
            <a:prstDash val="solid"/>
            <a:miter lim="800000"/>
          </a:ln>
          <a:effectLst>
            <a:outerShdw blurRad="76200" dir="18900000" sy="23000" kx="-1200000" algn="bl" rotWithShape="0">
              <a:prstClr val="black">
                <a:alpha val="20000"/>
              </a:prstClr>
            </a:outerShdw>
            <a:softEdge rad="19050"/>
          </a:effectLst>
        </p:spPr>
        <p:txBody>
          <a:bodyPr spcFirstLastPara="1" wrap="square" lIns="57592" tIns="57592" rIns="57592" bIns="57592" spcCol="38100" anchor="ctr">
            <a:spAutoFit/>
          </a:bodyPr>
          <a:lstStyle/>
          <a:p>
            <a:pPr marL="0" marR="0" lvl="0" indent="0" algn="r" defTabSz="1151890" rtl="0" eaLnBrk="1" fontAlgn="auto" latinLnBrk="1" hangingPunct="1">
              <a:lnSpc>
                <a:spcPct val="100000"/>
              </a:lnSpc>
              <a:spcBef>
                <a:spcPts val="0"/>
              </a:spcBef>
              <a:spcAft>
                <a:spcPts val="0"/>
              </a:spcAft>
              <a:buClrTx/>
              <a:buSzTx/>
              <a:buFontTx/>
              <a:buNone/>
              <a:defRPr/>
            </a:pPr>
            <a:r>
              <a:rPr kumimoji="0" lang="zh-CN" altLang="en-US" sz="1200" b="0" i="0" u="none" strike="noStrike" kern="0" cap="none" spc="300" normalizeH="0" baseline="0" noProof="0" dirty="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人教版高中选修五化学课件</a:t>
            </a:r>
          </a:p>
        </p:txBody>
      </p:sp>
      <p:sp>
        <p:nvSpPr>
          <p:cNvPr id="28" name="等腰三角形 27"/>
          <p:cNvSpPr/>
          <p:nvPr/>
        </p:nvSpPr>
        <p:spPr>
          <a:xfrm rot="10800000">
            <a:off x="11039167" y="3596640"/>
            <a:ext cx="1163930" cy="1003388"/>
          </a:xfrm>
          <a:prstGeom prst="triangle">
            <a:avLst/>
          </a:prstGeom>
          <a:solidFill>
            <a:srgbClr val="32AE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down)">
                                      <p:cBhvr>
                                        <p:cTn id="7"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572030" y="1273294"/>
            <a:ext cx="3149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通式：</a:t>
            </a:r>
            <a:r>
              <a:rPr kumimoji="0" lang="zh-CN" altLang="en-US" sz="2400" i="0" u="none" strike="noStrike" kern="0" cap="none" spc="0" normalizeH="0" baseline="0" noProof="0" dirty="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p>
        </p:txBody>
      </p:sp>
      <p:grpSp>
        <p:nvGrpSpPr>
          <p:cNvPr id="2" name="Group 4"/>
          <p:cNvGrpSpPr/>
          <p:nvPr/>
        </p:nvGrpSpPr>
        <p:grpSpPr bwMode="auto">
          <a:xfrm>
            <a:off x="863600" y="1771472"/>
            <a:ext cx="9956800" cy="685800"/>
            <a:chOff x="480" y="3264"/>
            <a:chExt cx="4704" cy="432"/>
          </a:xfrm>
        </p:grpSpPr>
        <p:sp>
          <p:nvSpPr>
            <p:cNvPr id="19468" name="Text Box 5"/>
            <p:cNvSpPr txBox="1">
              <a:spLocks noChangeArrowheads="1"/>
            </p:cNvSpPr>
            <p:nvPr/>
          </p:nvSpPr>
          <p:spPr bwMode="auto">
            <a:xfrm>
              <a:off x="4560" y="3360"/>
              <a:ext cx="624" cy="336"/>
            </a:xfrm>
            <a:prstGeom prst="rect">
              <a:avLst/>
            </a:prstGeom>
            <a:solidFill>
              <a:srgbClr val="CCFFCC"/>
            </a:solidFill>
            <a:ln w="9525">
              <a:solidFill>
                <a:srgbClr val="000000"/>
              </a:solidFill>
              <a:miter lim="800000"/>
            </a:ln>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just" defTabSz="914400" eaLnBrk="1" fontAlgn="auto" latinLnBrk="0" hangingPunct="1">
                <a:lnSpc>
                  <a:spcPct val="100000"/>
                </a:lnSpc>
                <a:spcBef>
                  <a:spcPts val="0"/>
                </a:spcBef>
                <a:spcAft>
                  <a:spcPts val="0"/>
                </a:spcAft>
                <a:buClrTx/>
                <a:buSzTx/>
                <a:buFontTx/>
                <a:buNone/>
                <a:defRPr/>
              </a:pPr>
              <a:r>
                <a:rPr kumimoji="0" lang="en-US" altLang="zh-CN" sz="2400" b="1"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r>
                <a:rPr kumimoji="0" lang="en-US" altLang="zh-CN" sz="2400" b="1"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n</a:t>
              </a:r>
              <a:r>
                <a:rPr kumimoji="0" lang="en-US" altLang="zh-CN" sz="2400" b="1"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r>
                <a:rPr kumimoji="0" lang="en-US" altLang="zh-CN" sz="2400" b="1"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2n</a:t>
              </a:r>
              <a:endParaRPr kumimoji="0" lang="en-US" altLang="zh-CN" sz="2400" b="1"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nvGrpSpPr>
            <p:cNvPr id="19469" name="Group 6"/>
            <p:cNvGrpSpPr/>
            <p:nvPr/>
          </p:nvGrpSpPr>
          <p:grpSpPr bwMode="auto">
            <a:xfrm>
              <a:off x="480" y="3312"/>
              <a:ext cx="4032" cy="370"/>
              <a:chOff x="480" y="3312"/>
              <a:chExt cx="4032" cy="370"/>
            </a:xfrm>
          </p:grpSpPr>
          <p:sp>
            <p:nvSpPr>
              <p:cNvPr id="19476" name="AutoShape 7"/>
              <p:cNvSpPr>
                <a:spLocks noChangeAspect="1" noChangeArrowheads="1" noTextEdit="1"/>
              </p:cNvSpPr>
              <p:nvPr/>
            </p:nvSpPr>
            <p:spPr bwMode="auto">
              <a:xfrm>
                <a:off x="528" y="3312"/>
                <a:ext cx="3984" cy="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9477" name="Freeform 8"/>
              <p:cNvSpPr>
                <a:spLocks noChangeArrowheads="1"/>
              </p:cNvSpPr>
              <p:nvPr/>
            </p:nvSpPr>
            <p:spPr bwMode="auto">
              <a:xfrm>
                <a:off x="1310" y="3493"/>
                <a:ext cx="145" cy="75"/>
              </a:xfrm>
              <a:custGeom>
                <a:avLst/>
                <a:gdLst>
                  <a:gd name="T0" fmla="*/ 145 w 145"/>
                  <a:gd name="T1" fmla="*/ 38 h 75"/>
                  <a:gd name="T2" fmla="*/ 0 w 145"/>
                  <a:gd name="T3" fmla="*/ 75 h 75"/>
                  <a:gd name="T4" fmla="*/ 17 w 145"/>
                  <a:gd name="T5" fmla="*/ 38 h 75"/>
                  <a:gd name="T6" fmla="*/ 0 w 145"/>
                  <a:gd name="T7" fmla="*/ 0 h 75"/>
                  <a:gd name="T8" fmla="*/ 145 w 145"/>
                  <a:gd name="T9" fmla="*/ 38 h 75"/>
                  <a:gd name="T10" fmla="*/ 0 60000 65536"/>
                  <a:gd name="T11" fmla="*/ 0 60000 65536"/>
                  <a:gd name="T12" fmla="*/ 0 60000 65536"/>
                  <a:gd name="T13" fmla="*/ 0 60000 65536"/>
                  <a:gd name="T14" fmla="*/ 0 60000 65536"/>
                  <a:gd name="T15" fmla="*/ 0 w 145"/>
                  <a:gd name="T16" fmla="*/ 0 h 75"/>
                  <a:gd name="T17" fmla="*/ 145 w 145"/>
                  <a:gd name="T18" fmla="*/ 75 h 75"/>
                </a:gdLst>
                <a:ahLst/>
                <a:cxnLst>
                  <a:cxn ang="T10">
                    <a:pos x="T0" y="T1"/>
                  </a:cxn>
                  <a:cxn ang="T11">
                    <a:pos x="T2" y="T3"/>
                  </a:cxn>
                  <a:cxn ang="T12">
                    <a:pos x="T4" y="T5"/>
                  </a:cxn>
                  <a:cxn ang="T13">
                    <a:pos x="T6" y="T7"/>
                  </a:cxn>
                  <a:cxn ang="T14">
                    <a:pos x="T8" y="T9"/>
                  </a:cxn>
                </a:cxnLst>
                <a:rect l="T15" t="T16" r="T17" b="T18"/>
                <a:pathLst>
                  <a:path w="145" h="75">
                    <a:moveTo>
                      <a:pt x="145" y="38"/>
                    </a:moveTo>
                    <a:lnTo>
                      <a:pt x="0" y="75"/>
                    </a:lnTo>
                    <a:lnTo>
                      <a:pt x="17" y="38"/>
                    </a:lnTo>
                    <a:lnTo>
                      <a:pt x="0" y="0"/>
                    </a:lnTo>
                    <a:lnTo>
                      <a:pt x="145" y="38"/>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9478" name="Line 9"/>
              <p:cNvSpPr>
                <a:spLocks noChangeShapeType="1"/>
              </p:cNvSpPr>
              <p:nvPr/>
            </p:nvSpPr>
            <p:spPr bwMode="auto">
              <a:xfrm flipH="1">
                <a:off x="895" y="3531"/>
                <a:ext cx="429" cy="1"/>
              </a:xfrm>
              <a:prstGeom prst="line">
                <a:avLst/>
              </a:prstGeom>
              <a:noFill/>
              <a:ln w="0">
                <a:solidFill>
                  <a:srgbClr val="000000"/>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9479" name="Rectangle 10"/>
              <p:cNvSpPr>
                <a:spLocks noChangeArrowheads="1"/>
              </p:cNvSpPr>
              <p:nvPr/>
            </p:nvSpPr>
            <p:spPr bwMode="auto">
              <a:xfrm>
                <a:off x="893" y="3525"/>
                <a:ext cx="434" cy="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9480" name="Freeform 11"/>
              <p:cNvSpPr>
                <a:spLocks noChangeArrowheads="1"/>
              </p:cNvSpPr>
              <p:nvPr/>
            </p:nvSpPr>
            <p:spPr bwMode="auto">
              <a:xfrm>
                <a:off x="2482" y="3522"/>
                <a:ext cx="146" cy="76"/>
              </a:xfrm>
              <a:custGeom>
                <a:avLst/>
                <a:gdLst>
                  <a:gd name="T0" fmla="*/ 146 w 146"/>
                  <a:gd name="T1" fmla="*/ 41 h 76"/>
                  <a:gd name="T2" fmla="*/ 0 w 146"/>
                  <a:gd name="T3" fmla="*/ 76 h 76"/>
                  <a:gd name="T4" fmla="*/ 18 w 146"/>
                  <a:gd name="T5" fmla="*/ 41 h 76"/>
                  <a:gd name="T6" fmla="*/ 0 w 146"/>
                  <a:gd name="T7" fmla="*/ 0 h 76"/>
                  <a:gd name="T8" fmla="*/ 146 w 146"/>
                  <a:gd name="T9" fmla="*/ 41 h 76"/>
                  <a:gd name="T10" fmla="*/ 0 60000 65536"/>
                  <a:gd name="T11" fmla="*/ 0 60000 65536"/>
                  <a:gd name="T12" fmla="*/ 0 60000 65536"/>
                  <a:gd name="T13" fmla="*/ 0 60000 65536"/>
                  <a:gd name="T14" fmla="*/ 0 60000 65536"/>
                  <a:gd name="T15" fmla="*/ 0 w 146"/>
                  <a:gd name="T16" fmla="*/ 0 h 76"/>
                  <a:gd name="T17" fmla="*/ 146 w 146"/>
                  <a:gd name="T18" fmla="*/ 76 h 76"/>
                </a:gdLst>
                <a:ahLst/>
                <a:cxnLst>
                  <a:cxn ang="T10">
                    <a:pos x="T0" y="T1"/>
                  </a:cxn>
                  <a:cxn ang="T11">
                    <a:pos x="T2" y="T3"/>
                  </a:cxn>
                  <a:cxn ang="T12">
                    <a:pos x="T4" y="T5"/>
                  </a:cxn>
                  <a:cxn ang="T13">
                    <a:pos x="T6" y="T7"/>
                  </a:cxn>
                  <a:cxn ang="T14">
                    <a:pos x="T8" y="T9"/>
                  </a:cxn>
                </a:cxnLst>
                <a:rect l="T15" t="T16" r="T17" b="T18"/>
                <a:pathLst>
                  <a:path w="146" h="76">
                    <a:moveTo>
                      <a:pt x="146" y="41"/>
                    </a:moveTo>
                    <a:lnTo>
                      <a:pt x="0" y="76"/>
                    </a:lnTo>
                    <a:lnTo>
                      <a:pt x="18" y="41"/>
                    </a:lnTo>
                    <a:lnTo>
                      <a:pt x="0" y="0"/>
                    </a:lnTo>
                    <a:lnTo>
                      <a:pt x="146" y="41"/>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9481" name="Line 12"/>
              <p:cNvSpPr>
                <a:spLocks noChangeShapeType="1"/>
              </p:cNvSpPr>
              <p:nvPr/>
            </p:nvSpPr>
            <p:spPr bwMode="auto">
              <a:xfrm flipH="1">
                <a:off x="2071" y="3563"/>
                <a:ext cx="426" cy="1"/>
              </a:xfrm>
              <a:prstGeom prst="line">
                <a:avLst/>
              </a:prstGeom>
              <a:noFill/>
              <a:ln w="0">
                <a:solidFill>
                  <a:srgbClr val="000000"/>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9482" name="Rectangle 13"/>
              <p:cNvSpPr>
                <a:spLocks noChangeArrowheads="1"/>
              </p:cNvSpPr>
              <p:nvPr/>
            </p:nvSpPr>
            <p:spPr bwMode="auto">
              <a:xfrm>
                <a:off x="2068" y="3554"/>
                <a:ext cx="432" cy="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9483" name="Freeform 14"/>
              <p:cNvSpPr>
                <a:spLocks noChangeArrowheads="1"/>
              </p:cNvSpPr>
              <p:nvPr/>
            </p:nvSpPr>
            <p:spPr bwMode="auto">
              <a:xfrm>
                <a:off x="3993" y="3542"/>
                <a:ext cx="146" cy="76"/>
              </a:xfrm>
              <a:custGeom>
                <a:avLst/>
                <a:gdLst>
                  <a:gd name="T0" fmla="*/ 146 w 146"/>
                  <a:gd name="T1" fmla="*/ 41 h 76"/>
                  <a:gd name="T2" fmla="*/ 0 w 146"/>
                  <a:gd name="T3" fmla="*/ 76 h 76"/>
                  <a:gd name="T4" fmla="*/ 17 w 146"/>
                  <a:gd name="T5" fmla="*/ 41 h 76"/>
                  <a:gd name="T6" fmla="*/ 0 w 146"/>
                  <a:gd name="T7" fmla="*/ 0 h 76"/>
                  <a:gd name="T8" fmla="*/ 146 w 146"/>
                  <a:gd name="T9" fmla="*/ 41 h 76"/>
                  <a:gd name="T10" fmla="*/ 0 60000 65536"/>
                  <a:gd name="T11" fmla="*/ 0 60000 65536"/>
                  <a:gd name="T12" fmla="*/ 0 60000 65536"/>
                  <a:gd name="T13" fmla="*/ 0 60000 65536"/>
                  <a:gd name="T14" fmla="*/ 0 60000 65536"/>
                  <a:gd name="T15" fmla="*/ 0 w 146"/>
                  <a:gd name="T16" fmla="*/ 0 h 76"/>
                  <a:gd name="T17" fmla="*/ 146 w 146"/>
                  <a:gd name="T18" fmla="*/ 76 h 76"/>
                </a:gdLst>
                <a:ahLst/>
                <a:cxnLst>
                  <a:cxn ang="T10">
                    <a:pos x="T0" y="T1"/>
                  </a:cxn>
                  <a:cxn ang="T11">
                    <a:pos x="T2" y="T3"/>
                  </a:cxn>
                  <a:cxn ang="T12">
                    <a:pos x="T4" y="T5"/>
                  </a:cxn>
                  <a:cxn ang="T13">
                    <a:pos x="T6" y="T7"/>
                  </a:cxn>
                  <a:cxn ang="T14">
                    <a:pos x="T8" y="T9"/>
                  </a:cxn>
                </a:cxnLst>
                <a:rect l="T15" t="T16" r="T17" b="T18"/>
                <a:pathLst>
                  <a:path w="146" h="76">
                    <a:moveTo>
                      <a:pt x="146" y="41"/>
                    </a:moveTo>
                    <a:lnTo>
                      <a:pt x="0" y="76"/>
                    </a:lnTo>
                    <a:lnTo>
                      <a:pt x="17" y="41"/>
                    </a:lnTo>
                    <a:lnTo>
                      <a:pt x="0" y="0"/>
                    </a:lnTo>
                    <a:lnTo>
                      <a:pt x="146" y="41"/>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9484" name="Line 15"/>
              <p:cNvSpPr>
                <a:spLocks noChangeShapeType="1"/>
              </p:cNvSpPr>
              <p:nvPr/>
            </p:nvSpPr>
            <p:spPr bwMode="auto">
              <a:xfrm flipH="1">
                <a:off x="3582" y="3583"/>
                <a:ext cx="425" cy="1"/>
              </a:xfrm>
              <a:prstGeom prst="line">
                <a:avLst/>
              </a:prstGeom>
              <a:noFill/>
              <a:ln w="0">
                <a:solidFill>
                  <a:srgbClr val="000000"/>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9485" name="Rectangle 16"/>
              <p:cNvSpPr>
                <a:spLocks noChangeArrowheads="1"/>
              </p:cNvSpPr>
              <p:nvPr/>
            </p:nvSpPr>
            <p:spPr bwMode="auto">
              <a:xfrm>
                <a:off x="3579" y="3574"/>
                <a:ext cx="431" cy="1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9486" name="Rectangle 17"/>
              <p:cNvSpPr>
                <a:spLocks noChangeArrowheads="1"/>
              </p:cNvSpPr>
              <p:nvPr/>
            </p:nvSpPr>
            <p:spPr bwMode="auto">
              <a:xfrm>
                <a:off x="480" y="3408"/>
                <a:ext cx="28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200" b="1"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r>
                  <a:rPr kumimoji="0" lang="en-US" altLang="zh-CN" sz="2200" b="1" i="0" u="none" strike="noStrike" kern="0" cap="none" spc="0" normalizeH="0" baseline="-2500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200" b="1"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r>
                  <a:rPr kumimoji="0" lang="en-US" altLang="zh-CN" sz="2200" b="1" i="0" u="none" strike="noStrike" kern="0" cap="none" spc="0" normalizeH="0" baseline="-2500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4</a:t>
                </a:r>
              </a:p>
            </p:txBody>
          </p:sp>
          <p:sp>
            <p:nvSpPr>
              <p:cNvPr id="19487" name="Rectangle 18"/>
              <p:cNvSpPr>
                <a:spLocks noChangeArrowheads="1"/>
              </p:cNvSpPr>
              <p:nvPr/>
            </p:nvSpPr>
            <p:spPr bwMode="auto">
              <a:xfrm>
                <a:off x="2829" y="3455"/>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19470" name="Rectangle 19"/>
            <p:cNvSpPr>
              <a:spLocks noChangeArrowheads="1"/>
            </p:cNvSpPr>
            <p:nvPr/>
          </p:nvSpPr>
          <p:spPr bwMode="auto">
            <a:xfrm>
              <a:off x="960" y="3264"/>
              <a:ext cx="245"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200" b="1"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200" b="1" i="0" u="none" strike="noStrike" kern="0" cap="none" spc="0" normalizeH="0" baseline="-2500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p>
          </p:txBody>
        </p:sp>
        <p:sp>
          <p:nvSpPr>
            <p:cNvPr id="19471" name="Rectangle 20"/>
            <p:cNvSpPr>
              <a:spLocks noChangeArrowheads="1"/>
            </p:cNvSpPr>
            <p:nvPr/>
          </p:nvSpPr>
          <p:spPr bwMode="auto">
            <a:xfrm>
              <a:off x="1584" y="3456"/>
              <a:ext cx="28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200" b="1"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r>
                <a:rPr kumimoji="0" lang="en-US" altLang="zh-CN" sz="2200" b="1" i="0" u="none" strike="noStrike" kern="0" cap="none" spc="0" normalizeH="0" baseline="-2500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0" lang="en-US" altLang="zh-CN" sz="2200" b="1"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r>
                <a:rPr kumimoji="0" lang="en-US" altLang="zh-CN" sz="2200" b="1" i="0" u="none" strike="noStrike" kern="0" cap="none" spc="0" normalizeH="0" baseline="-2500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6</a:t>
              </a:r>
            </a:p>
          </p:txBody>
        </p:sp>
        <p:sp>
          <p:nvSpPr>
            <p:cNvPr id="19472" name="Rectangle 21"/>
            <p:cNvSpPr>
              <a:spLocks noChangeArrowheads="1"/>
            </p:cNvSpPr>
            <p:nvPr/>
          </p:nvSpPr>
          <p:spPr bwMode="auto">
            <a:xfrm>
              <a:off x="2160" y="3312"/>
              <a:ext cx="245"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200" b="1"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200" b="1" i="0" u="none" strike="noStrike" kern="0" cap="none" spc="0" normalizeH="0" baseline="-2500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p>
          </p:txBody>
        </p:sp>
        <p:sp>
          <p:nvSpPr>
            <p:cNvPr id="19473" name="Rectangle 22"/>
            <p:cNvSpPr>
              <a:spLocks noChangeArrowheads="1"/>
            </p:cNvSpPr>
            <p:nvPr/>
          </p:nvSpPr>
          <p:spPr bwMode="auto">
            <a:xfrm>
              <a:off x="3648" y="3312"/>
              <a:ext cx="245"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200" b="1"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200" b="1" i="0" u="none" strike="noStrike" kern="0" cap="none" spc="0" normalizeH="0" baseline="-2500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p>
          </p:txBody>
        </p:sp>
        <p:sp>
          <p:nvSpPr>
            <p:cNvPr id="19474" name="Rectangle 23"/>
            <p:cNvSpPr>
              <a:spLocks noChangeArrowheads="1"/>
            </p:cNvSpPr>
            <p:nvPr/>
          </p:nvSpPr>
          <p:spPr bwMode="auto">
            <a:xfrm>
              <a:off x="2928" y="3456"/>
              <a:ext cx="28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200" b="1"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r>
                <a:rPr kumimoji="0" lang="en-US" altLang="zh-CN" sz="2200" b="1" i="0" u="none" strike="noStrike" kern="0" cap="none" spc="0" normalizeH="0" baseline="-2500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4</a:t>
              </a:r>
              <a:r>
                <a:rPr kumimoji="0" lang="en-US" altLang="zh-CN" sz="2200" b="1"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r>
                <a:rPr kumimoji="0" lang="en-US" altLang="zh-CN" sz="2200" b="1" i="0" u="none" strike="noStrike" kern="0" cap="none" spc="0" normalizeH="0" baseline="-2500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8</a:t>
              </a:r>
            </a:p>
          </p:txBody>
        </p:sp>
        <p:sp>
          <p:nvSpPr>
            <p:cNvPr id="19475" name="Rectangle 24"/>
            <p:cNvSpPr>
              <a:spLocks noChangeArrowheads="1"/>
            </p:cNvSpPr>
            <p:nvPr/>
          </p:nvSpPr>
          <p:spPr bwMode="auto">
            <a:xfrm>
              <a:off x="4224" y="3408"/>
              <a:ext cx="133"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200" b="1"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endParaRPr kumimoji="0" lang="en-US" altLang="zh-CN" sz="2200" b="1" i="0" u="none" strike="noStrike" kern="0" cap="none" spc="0" normalizeH="0" baseline="-2500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pic>
        <p:nvPicPr>
          <p:cNvPr id="23577" name="Picture 25" descr="ja000012Zw_0011_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234" y="3938579"/>
            <a:ext cx="3959755" cy="194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79" name="Text Box 27"/>
          <p:cNvSpPr txBox="1">
            <a:spLocks noChangeArrowheads="1"/>
          </p:cNvSpPr>
          <p:nvPr/>
        </p:nvSpPr>
        <p:spPr bwMode="auto">
          <a:xfrm>
            <a:off x="572030" y="2645030"/>
            <a:ext cx="11480800" cy="867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just" defTabSz="914400" eaLnBrk="1" fontAlgn="auto" latinLnBrk="0" hangingPunct="1">
              <a:lnSpc>
                <a:spcPct val="80000"/>
              </a:lnSpc>
              <a:spcBef>
                <a:spcPct val="50000"/>
              </a:spcBef>
              <a:spcAft>
                <a:spcPts val="0"/>
              </a:spcAft>
              <a:buClrTx/>
              <a:buSzTx/>
              <a:buFontTx/>
              <a:buNone/>
              <a:defRPr/>
            </a:pPr>
            <a:r>
              <a:rPr kumimoji="0" lang="zh-CN" altLang="en-US" sz="2400" i="0" u="none" strike="noStrike" kern="0" cap="none" spc="0" normalizeH="0" baseline="0" noProof="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乙烯分子的结构</a:t>
            </a:r>
          </a:p>
          <a:p>
            <a:pPr marL="0" marR="0" lvl="0" indent="0" algn="just" defTabSz="914400" eaLnBrk="1" fontAlgn="auto" latinLnBrk="0" hangingPunct="1">
              <a:lnSpc>
                <a:spcPct val="80000"/>
              </a:lnSpc>
              <a:spcBef>
                <a:spcPct val="50000"/>
              </a:spcBef>
              <a:spcAft>
                <a:spcPts val="0"/>
              </a:spcAft>
              <a:buClrTx/>
              <a:buSzTx/>
              <a:buFontTx/>
              <a:buNone/>
              <a:defRPr/>
            </a:pP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乙烯与乙烷相比少两个氢原子。</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原子为满足</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4</a:t>
            </a: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个价键，碳碳键必须以双键存在。 </a:t>
            </a:r>
          </a:p>
        </p:txBody>
      </p:sp>
      <p:sp>
        <p:nvSpPr>
          <p:cNvPr id="23580" name="Text Box 28"/>
          <p:cNvSpPr txBox="1">
            <a:spLocks noChangeArrowheads="1"/>
          </p:cNvSpPr>
          <p:nvPr/>
        </p:nvSpPr>
        <p:spPr bwMode="auto">
          <a:xfrm>
            <a:off x="365337" y="3552648"/>
            <a:ext cx="11176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zh-CN" altLang="en-US"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请书写出乙烯分子的电子式和结构式？</a:t>
            </a:r>
          </a:p>
        </p:txBody>
      </p:sp>
      <p:sp>
        <p:nvSpPr>
          <p:cNvPr id="23581" name="Text Box 29"/>
          <p:cNvSpPr txBox="1">
            <a:spLocks noChangeArrowheads="1"/>
          </p:cNvSpPr>
          <p:nvPr/>
        </p:nvSpPr>
        <p:spPr bwMode="auto">
          <a:xfrm>
            <a:off x="572030" y="4062593"/>
            <a:ext cx="6478588"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just"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书写注意事项：</a:t>
            </a:r>
          </a:p>
          <a:p>
            <a:pPr marL="0" marR="0" lvl="0" indent="0" algn="just"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正：</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30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30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H</a:t>
            </a:r>
            <a:r>
              <a:rPr kumimoji="0" lang="en-US" altLang="zh-CN" sz="2400" i="0" u="none" strike="noStrike" kern="0" cap="none" spc="0" normalizeH="0" baseline="-30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C=CH</a:t>
            </a:r>
            <a:r>
              <a:rPr kumimoji="0" lang="en-US" altLang="zh-CN" sz="2400" i="0" u="none" strike="noStrike" kern="0" cap="none" spc="0" normalizeH="0" baseline="-30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endPar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algn="just"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误：</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30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30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endPar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2"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四、（单）烯烃</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57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579">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58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58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35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3579" grpId="0" build="p"/>
      <p:bldP spid="23580" grpId="0"/>
      <p:bldP spid="2358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a:spLocks noChangeArrowheads="1"/>
          </p:cNvSpPr>
          <p:nvPr/>
        </p:nvSpPr>
        <p:spPr bwMode="auto">
          <a:xfrm>
            <a:off x="401790" y="1330052"/>
            <a:ext cx="11520487" cy="286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15000"/>
              </a:lnSpc>
              <a:spcBef>
                <a:spcPts val="0"/>
              </a:spcBef>
              <a:spcAft>
                <a:spcPts val="0"/>
              </a:spcAft>
              <a:buClrTx/>
              <a:buSzTx/>
              <a:buFont typeface="Arial" panose="020B0604020202020204" pitchFamily="34" charset="0"/>
              <a:buNone/>
              <a:defRPr/>
            </a:pP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a:t>
            </a: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氧化反应</a:t>
            </a:r>
            <a:endPar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15000"/>
              </a:lnSpc>
              <a:spcBef>
                <a:spcPts val="0"/>
              </a:spcBef>
              <a:spcAft>
                <a:spcPts val="0"/>
              </a:spcAft>
              <a:buClrTx/>
              <a:buSzTx/>
              <a:buFont typeface="Arial" panose="020B0604020202020204" pitchFamily="34" charset="0"/>
              <a:buNone/>
              <a:defRPr/>
            </a:pP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 </a:t>
            </a: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燃烧</a:t>
            </a:r>
            <a:r>
              <a:rPr kumimoji="0" lang="zh-CN" altLang="en-US" sz="2400" i="0" u="none" strike="noStrike" kern="0" cap="none" spc="0" normalizeH="0" baseline="0" noProof="0" dirty="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：火焰明亮且伴有黑烟</a:t>
            </a:r>
            <a:endParaRPr kumimoji="0" lang="en-US" altLang="zh-CN" sz="2400" i="0" u="none" strike="noStrike" kern="0" cap="none" spc="0" normalizeH="0" baseline="0" noProof="0" dirty="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15000"/>
              </a:lnSpc>
              <a:spcBef>
                <a:spcPts val="0"/>
              </a:spcBef>
              <a:spcAft>
                <a:spcPts val="0"/>
              </a:spcAft>
              <a:buClrTx/>
              <a:buSzTx/>
              <a:buFont typeface="Arial" panose="020B0604020202020204" pitchFamily="34" charset="0"/>
              <a:buNone/>
              <a:defRPr/>
            </a:pPr>
            <a:endParaRPr kumimoji="0" lang="en-US" altLang="zh-CN"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defTabSz="914400" eaLnBrk="1" fontAlgn="auto" latinLnBrk="0" hangingPunct="1">
              <a:lnSpc>
                <a:spcPct val="115000"/>
              </a:lnSpc>
              <a:spcBef>
                <a:spcPts val="0"/>
              </a:spcBef>
              <a:spcAft>
                <a:spcPts val="0"/>
              </a:spcAft>
              <a:buClrTx/>
              <a:buSzTx/>
              <a:buFont typeface="Arial" panose="020B0604020202020204" pitchFamily="34" charset="0"/>
              <a:buNone/>
              <a:defRPr/>
            </a:pPr>
            <a:endParaRPr kumimoji="0" lang="en-US" altLang="zh-CN"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defTabSz="914400" eaLnBrk="1" fontAlgn="auto" latinLnBrk="0" hangingPunct="1">
              <a:lnSpc>
                <a:spcPct val="115000"/>
              </a:lnSpc>
              <a:spcBef>
                <a:spcPts val="0"/>
              </a:spcBef>
              <a:spcAft>
                <a:spcPts val="2000"/>
              </a:spcAft>
              <a:buClrTx/>
              <a:buSzTx/>
              <a:buFont typeface="Arial" panose="020B0604020202020204" pitchFamily="34" charset="0"/>
              <a:buNone/>
              <a:defRPr/>
            </a:pP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方正中等线简体"/>
                <a:sym typeface="Arial" panose="020B0604020202020204" pitchFamily="34" charset="0"/>
              </a:rPr>
              <a:t>     </a:t>
            </a: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方正中等线简体"/>
                <a:sym typeface="Arial" panose="020B0604020202020204" pitchFamily="34" charset="0"/>
              </a:rPr>
              <a:t>b. </a:t>
            </a: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方正中等线简体"/>
                <a:sym typeface="Arial" panose="020B0604020202020204" pitchFamily="34" charset="0"/>
              </a:rPr>
              <a:t>使酸性</a:t>
            </a: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方正中等线简体"/>
                <a:sym typeface="Arial" panose="020B0604020202020204" pitchFamily="34" charset="0"/>
              </a:rPr>
              <a:t>KMnO</a:t>
            </a:r>
            <a:r>
              <a:rPr kumimoji="0" lang="en-US" altLang="zh-CN" sz="2400" i="0" u="none" strike="noStrike" kern="0" cap="none" spc="0" normalizeH="0" baseline="-25000" noProof="0" dirty="0">
                <a:ln>
                  <a:noFill/>
                </a:ln>
                <a:solidFill>
                  <a:srgbClr val="FF0000"/>
                </a:solidFill>
                <a:effectLst/>
                <a:uLnTx/>
                <a:uFillTx/>
                <a:latin typeface="Arial" panose="020B0604020202020204" pitchFamily="34" charset="0"/>
                <a:ea typeface="思源黑体 CN Medium" panose="020B0600000000000000" pitchFamily="34" charset="-122"/>
                <a:cs typeface="方正中等线简体"/>
                <a:sym typeface="Arial" panose="020B0604020202020204" pitchFamily="34" charset="0"/>
              </a:rPr>
              <a:t>4</a:t>
            </a: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方正中等线简体"/>
                <a:sym typeface="Arial" panose="020B0604020202020204" pitchFamily="34" charset="0"/>
              </a:rPr>
              <a:t>溶液褪色</a:t>
            </a:r>
            <a:endPar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方正中等线简体"/>
              <a:sym typeface="Arial" panose="020B0604020202020204" pitchFamily="34" charset="0"/>
            </a:endParaRPr>
          </a:p>
          <a:p>
            <a:pPr marL="0" marR="0" lvl="0" indent="0" defTabSz="914400" eaLnBrk="1" fontAlgn="auto" latinLnBrk="0" hangingPunct="1">
              <a:lnSpc>
                <a:spcPct val="115000"/>
              </a:lnSpc>
              <a:spcBef>
                <a:spcPts val="0"/>
              </a:spcBef>
              <a:spcAft>
                <a:spcPts val="0"/>
              </a:spcAft>
              <a:buClrTx/>
              <a:buSzTx/>
              <a:buFont typeface="Arial" panose="020B0604020202020204" pitchFamily="34" charset="0"/>
              <a:buNone/>
              <a:defRPr/>
            </a:pP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方正中等线简体"/>
                <a:sym typeface="Arial" panose="020B0604020202020204" pitchFamily="34" charset="0"/>
              </a:rPr>
              <a:t>     c. </a:t>
            </a: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方正中等线简体"/>
                <a:sym typeface="Arial" panose="020B0604020202020204" pitchFamily="34" charset="0"/>
              </a:rPr>
              <a:t>催化氧化</a:t>
            </a:r>
            <a:endPar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方正中等线简体"/>
              <a:sym typeface="Arial" panose="020B0604020202020204" pitchFamily="34" charset="0"/>
            </a:endParaRPr>
          </a:p>
        </p:txBody>
      </p:sp>
      <p:sp>
        <p:nvSpPr>
          <p:cNvPr id="23" name="矩形 22"/>
          <p:cNvSpPr>
            <a:spLocks noChangeArrowheads="1"/>
          </p:cNvSpPr>
          <p:nvPr/>
        </p:nvSpPr>
        <p:spPr bwMode="auto">
          <a:xfrm>
            <a:off x="2744153" y="1372388"/>
            <a:ext cx="7391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000" b="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汉仪楷体简"/>
                <a:sym typeface="Arial" panose="020B0604020202020204" pitchFamily="34" charset="0"/>
              </a:rPr>
              <a:t>有机物的含碳量越高，火焰越明亮，黑烟越浓。</a:t>
            </a:r>
          </a:p>
        </p:txBody>
      </p:sp>
      <p:grpSp>
        <p:nvGrpSpPr>
          <p:cNvPr id="20485" name="组合 30"/>
          <p:cNvGrpSpPr/>
          <p:nvPr/>
        </p:nvGrpSpPr>
        <p:grpSpPr bwMode="auto">
          <a:xfrm>
            <a:off x="1054100" y="2272267"/>
            <a:ext cx="6300124" cy="713634"/>
            <a:chOff x="1080000" y="1029884"/>
            <a:chExt cx="4724724" cy="713988"/>
          </a:xfrm>
        </p:grpSpPr>
        <p:sp>
          <p:nvSpPr>
            <p:cNvPr id="20501" name="Rectangle 3"/>
            <p:cNvSpPr>
              <a:spLocks noChangeArrowheads="1"/>
            </p:cNvSpPr>
            <p:nvPr/>
          </p:nvSpPr>
          <p:spPr bwMode="auto">
            <a:xfrm>
              <a:off x="1080000" y="1080001"/>
              <a:ext cx="4724724" cy="585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zh-CN" sz="32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r>
                <a:rPr kumimoji="0" lang="en-US" altLang="zh-CN" sz="32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n</a:t>
              </a:r>
              <a:r>
                <a:rPr kumimoji="0" lang="zh-CN" altLang="zh-CN" sz="32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en-US" altLang="zh-CN" sz="32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2n</a:t>
              </a:r>
              <a:r>
                <a:rPr kumimoji="0" lang="en-US" altLang="zh-CN" sz="32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      O</a:t>
              </a:r>
              <a:r>
                <a:rPr kumimoji="0" lang="en-US" altLang="zh-CN" sz="32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32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n</a:t>
              </a:r>
              <a:r>
                <a:rPr kumimoji="0" lang="zh-CN" altLang="zh-CN" sz="32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r>
                <a:rPr kumimoji="0" lang="en-US" altLang="zh-CN" sz="32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a:t>
              </a:r>
              <a:r>
                <a:rPr kumimoji="0" lang="en-US" altLang="zh-CN" sz="32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32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 n</a:t>
              </a:r>
              <a:r>
                <a:rPr kumimoji="0" lang="zh-CN" altLang="zh-CN" sz="32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en-US" altLang="zh-CN" sz="32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32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a:t>
              </a:r>
              <a:endParaRPr kumimoji="0" lang="zh-CN" altLang="zh-CN" sz="32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nvGrpSpPr>
            <p:cNvPr id="20502" name="组合 24"/>
            <p:cNvGrpSpPr/>
            <p:nvPr/>
          </p:nvGrpSpPr>
          <p:grpSpPr bwMode="auto">
            <a:xfrm>
              <a:off x="2197866" y="1097542"/>
              <a:ext cx="562022" cy="646330"/>
              <a:chOff x="2256864" y="1097542"/>
              <a:chExt cx="562022" cy="646330"/>
            </a:xfrm>
          </p:grpSpPr>
          <p:sp>
            <p:nvSpPr>
              <p:cNvPr id="20506" name="矩形 25"/>
              <p:cNvSpPr>
                <a:spLocks noChangeArrowheads="1"/>
              </p:cNvSpPr>
              <p:nvPr/>
            </p:nvSpPr>
            <p:spPr bwMode="auto">
              <a:xfrm>
                <a:off x="2256864" y="1097542"/>
                <a:ext cx="562022" cy="646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8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3n</a:t>
                </a:r>
              </a:p>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8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p>
            </p:txBody>
          </p:sp>
          <p:cxnSp>
            <p:nvCxnSpPr>
              <p:cNvPr id="20507" name="直接连接符 26"/>
              <p:cNvCxnSpPr>
                <a:cxnSpLocks noChangeShapeType="1"/>
              </p:cNvCxnSpPr>
              <p:nvPr/>
            </p:nvCxnSpPr>
            <p:spPr bwMode="auto">
              <a:xfrm>
                <a:off x="2343880" y="1427411"/>
                <a:ext cx="360000" cy="0"/>
              </a:xfrm>
              <a:prstGeom prst="line">
                <a:avLst/>
              </a:prstGeom>
              <a:noFill/>
              <a:ln w="25400" algn="ctr">
                <a:solidFill>
                  <a:schemeClr val="tx1"/>
                </a:solidFill>
                <a:round/>
              </a:ln>
              <a:extLst>
                <a:ext uri="{909E8E84-426E-40DD-AFC4-6F175D3DCCD1}">
                  <a14:hiddenFill xmlns:a14="http://schemas.microsoft.com/office/drawing/2010/main">
                    <a:noFill/>
                  </a14:hiddenFill>
                </a:ext>
              </a:extLst>
            </p:spPr>
          </p:cxnSp>
        </p:grpSp>
        <p:grpSp>
          <p:nvGrpSpPr>
            <p:cNvPr id="20503" name="组合 27"/>
            <p:cNvGrpSpPr/>
            <p:nvPr/>
          </p:nvGrpSpPr>
          <p:grpSpPr bwMode="auto">
            <a:xfrm>
              <a:off x="3139363" y="1029884"/>
              <a:ext cx="715067" cy="419449"/>
              <a:chOff x="3139363" y="1029884"/>
              <a:chExt cx="715067" cy="419449"/>
            </a:xfrm>
          </p:grpSpPr>
          <p:sp>
            <p:nvSpPr>
              <p:cNvPr id="20504" name="Text Box 7"/>
              <p:cNvSpPr txBox="1">
                <a:spLocks noChangeArrowheads="1"/>
              </p:cNvSpPr>
              <p:nvPr/>
            </p:nvSpPr>
            <p:spPr bwMode="auto">
              <a:xfrm>
                <a:off x="3139363" y="1029884"/>
                <a:ext cx="7150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8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点燃</a:t>
                </a:r>
              </a:p>
            </p:txBody>
          </p:sp>
          <p:sp>
            <p:nvSpPr>
              <p:cNvPr id="20505" name="Line 8"/>
              <p:cNvSpPr>
                <a:spLocks noChangeShapeType="1"/>
              </p:cNvSpPr>
              <p:nvPr/>
            </p:nvSpPr>
            <p:spPr bwMode="auto">
              <a:xfrm>
                <a:off x="3139363" y="1441321"/>
                <a:ext cx="627943" cy="8012"/>
              </a:xfrm>
              <a:prstGeom prst="line">
                <a:avLst/>
              </a:prstGeom>
              <a:noFill/>
              <a:ln w="22225">
                <a:solidFill>
                  <a:schemeClr val="tx1"/>
                </a:solidFill>
                <a:rou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grpSp>
      <p:grpSp>
        <p:nvGrpSpPr>
          <p:cNvPr id="6" name="组合 43"/>
          <p:cNvGrpSpPr/>
          <p:nvPr/>
        </p:nvGrpSpPr>
        <p:grpSpPr bwMode="auto">
          <a:xfrm>
            <a:off x="747052" y="4249456"/>
            <a:ext cx="6106160" cy="652461"/>
            <a:chOff x="2105376" y="4608000"/>
            <a:chExt cx="4578865" cy="652925"/>
          </a:xfrm>
        </p:grpSpPr>
        <p:sp>
          <p:nvSpPr>
            <p:cNvPr id="20497" name="矩形 32"/>
            <p:cNvSpPr>
              <a:spLocks noChangeArrowheads="1"/>
            </p:cNvSpPr>
            <p:nvPr/>
          </p:nvSpPr>
          <p:spPr bwMode="auto">
            <a:xfrm>
              <a:off x="2105376" y="4608000"/>
              <a:ext cx="4578865" cy="585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200" i="0" u="none" strike="noStrike" kern="0" cap="none" spc="0" normalizeH="0" baseline="0" noProof="0" dirty="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2CH</a:t>
              </a:r>
              <a:r>
                <a:rPr kumimoji="0" lang="en-US" altLang="zh-CN" sz="3200" i="0" u="none" strike="noStrike" kern="0" cap="none" spc="0" normalizeH="0" baseline="-25000" noProof="0" dirty="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3200" i="0" u="none" strike="noStrike" kern="0" cap="none" spc="0" normalizeH="0" baseline="0" noProof="0" dirty="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3200" i="0" u="none" strike="noStrike" kern="0" cap="none" spc="0" normalizeH="0" baseline="-25000" noProof="0" dirty="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3200" i="0" u="none" strike="noStrike" kern="0" cap="none" spc="0" normalizeH="0" baseline="0" noProof="0" dirty="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 O</a:t>
              </a:r>
              <a:r>
                <a:rPr kumimoji="0" lang="en-US" altLang="zh-CN" sz="3200" i="0" u="none" strike="noStrike" kern="0" cap="none" spc="0" normalizeH="0" baseline="-25000" noProof="0" dirty="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3200" i="0" u="none" strike="noStrike" kern="0" cap="none" spc="0" normalizeH="0" baseline="0" noProof="0" dirty="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2CH</a:t>
              </a:r>
              <a:r>
                <a:rPr kumimoji="0" lang="en-US" altLang="zh-CN" sz="3200" i="0" u="none" strike="noStrike" kern="0" cap="none" spc="0" normalizeH="0" baseline="-25000" noProof="0" dirty="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r>
                <a:rPr kumimoji="0" lang="en-US" altLang="zh-CN" sz="3200" i="0" u="none" strike="noStrike" kern="0" cap="none" spc="0" normalizeH="0" baseline="0" noProof="0" dirty="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CHO</a:t>
              </a:r>
              <a:endParaRPr kumimoji="0" lang="en-US" altLang="zh-CN" sz="3200" i="0" u="none" strike="noStrike" kern="0" cap="none" spc="0" normalizeH="0" baseline="-25000" noProof="0" dirty="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nvGrpSpPr>
            <p:cNvPr id="20498" name="组合 40"/>
            <p:cNvGrpSpPr/>
            <p:nvPr/>
          </p:nvGrpSpPr>
          <p:grpSpPr bwMode="auto">
            <a:xfrm>
              <a:off x="4194000" y="4645372"/>
              <a:ext cx="846000" cy="615553"/>
              <a:chOff x="7146000" y="2932222"/>
              <a:chExt cx="846000" cy="615553"/>
            </a:xfrm>
          </p:grpSpPr>
          <p:sp>
            <p:nvSpPr>
              <p:cNvPr id="20499" name="Text Box 7"/>
              <p:cNvSpPr txBox="1">
                <a:spLocks noChangeArrowheads="1"/>
              </p:cNvSpPr>
              <p:nvPr/>
            </p:nvSpPr>
            <p:spPr bwMode="auto">
              <a:xfrm>
                <a:off x="7146000" y="2932222"/>
                <a:ext cx="809745"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6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催化剂</a:t>
                </a:r>
                <a:endParaRPr kumimoji="0" lang="en-US" altLang="zh-CN" sz="16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8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endParaRPr kumimoji="0" lang="zh-CN" altLang="en-US" sz="18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0500" name="Line 8"/>
              <p:cNvSpPr>
                <a:spLocks noChangeShapeType="1"/>
              </p:cNvSpPr>
              <p:nvPr/>
            </p:nvSpPr>
            <p:spPr bwMode="auto">
              <a:xfrm>
                <a:off x="7200000" y="3240000"/>
                <a:ext cx="792000" cy="0"/>
              </a:xfrm>
              <a:prstGeom prst="line">
                <a:avLst/>
              </a:prstGeom>
              <a:noFill/>
              <a:ln w="22225">
                <a:solidFill>
                  <a:schemeClr val="tx1"/>
                </a:solidFill>
                <a:rou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grpSp>
      <p:grpSp>
        <p:nvGrpSpPr>
          <p:cNvPr id="8" name="组合 3"/>
          <p:cNvGrpSpPr/>
          <p:nvPr/>
        </p:nvGrpSpPr>
        <p:grpSpPr bwMode="auto">
          <a:xfrm>
            <a:off x="747052" y="4860643"/>
            <a:ext cx="6037353" cy="1104901"/>
            <a:chOff x="2105362" y="5112000"/>
            <a:chExt cx="4527779" cy="1105038"/>
          </a:xfrm>
        </p:grpSpPr>
        <p:sp>
          <p:nvSpPr>
            <p:cNvPr id="20488" name="矩形 18"/>
            <p:cNvSpPr>
              <a:spLocks noChangeArrowheads="1"/>
            </p:cNvSpPr>
            <p:nvPr/>
          </p:nvSpPr>
          <p:spPr bwMode="auto">
            <a:xfrm>
              <a:off x="2105362" y="5220000"/>
              <a:ext cx="231817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200" i="0" u="none" strike="noStrike" kern="0" cap="none" spc="0" normalizeH="0" baseline="0" noProof="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2CH</a:t>
              </a:r>
              <a:r>
                <a:rPr kumimoji="0" lang="en-US" altLang="zh-CN" sz="3200" i="0" u="none" strike="noStrike" kern="0" cap="none" spc="0" normalizeH="0" baseline="-25000" noProof="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3200" i="0" u="none" strike="noStrike" kern="0" cap="none" spc="0" normalizeH="0" baseline="0" noProof="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3200" i="0" u="none" strike="noStrike" kern="0" cap="none" spc="0" normalizeH="0" baseline="-25000" noProof="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3200" i="0" u="none" strike="noStrike" kern="0" cap="none" spc="0" normalizeH="0" baseline="0" noProof="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 O</a:t>
              </a:r>
              <a:r>
                <a:rPr kumimoji="0" lang="en-US" altLang="zh-CN" sz="3200" i="0" u="none" strike="noStrike" kern="0" cap="none" spc="0" normalizeH="0" baseline="-25000" noProof="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endParaRPr kumimoji="0" lang="en-US" altLang="zh-CN" sz="3200" i="0" u="none" strike="noStrike" kern="0" cap="none" spc="0" normalizeH="0" baseline="0" noProof="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nvGrpSpPr>
            <p:cNvPr id="20489" name="组合 19"/>
            <p:cNvGrpSpPr/>
            <p:nvPr/>
          </p:nvGrpSpPr>
          <p:grpSpPr bwMode="auto">
            <a:xfrm>
              <a:off x="4194000" y="5256001"/>
              <a:ext cx="846000" cy="615553"/>
              <a:chOff x="7146000" y="2932224"/>
              <a:chExt cx="846000" cy="615553"/>
            </a:xfrm>
          </p:grpSpPr>
          <p:sp>
            <p:nvSpPr>
              <p:cNvPr id="20495" name="Text Box 7"/>
              <p:cNvSpPr txBox="1">
                <a:spLocks noChangeArrowheads="1"/>
              </p:cNvSpPr>
              <p:nvPr/>
            </p:nvSpPr>
            <p:spPr bwMode="auto">
              <a:xfrm>
                <a:off x="7146000" y="2932224"/>
                <a:ext cx="809745"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6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催化剂</a:t>
                </a:r>
                <a:endParaRPr kumimoji="0" lang="en-US" altLang="zh-CN" sz="16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8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endParaRPr kumimoji="0" lang="zh-CN" altLang="en-US" sz="18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0496" name="Line 8"/>
              <p:cNvSpPr>
                <a:spLocks noChangeShapeType="1"/>
              </p:cNvSpPr>
              <p:nvPr/>
            </p:nvSpPr>
            <p:spPr bwMode="auto">
              <a:xfrm>
                <a:off x="7200000" y="3240000"/>
                <a:ext cx="792000" cy="0"/>
              </a:xfrm>
              <a:prstGeom prst="line">
                <a:avLst/>
              </a:prstGeom>
              <a:noFill/>
              <a:ln w="22225">
                <a:solidFill>
                  <a:schemeClr val="tx1"/>
                </a:solidFill>
                <a:rou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grpSp>
          <p:nvGrpSpPr>
            <p:cNvPr id="20490" name="组合 31"/>
            <p:cNvGrpSpPr/>
            <p:nvPr/>
          </p:nvGrpSpPr>
          <p:grpSpPr bwMode="auto">
            <a:xfrm>
              <a:off x="5040000" y="5112000"/>
              <a:ext cx="1593141" cy="1105038"/>
              <a:chOff x="1638000" y="3600000"/>
              <a:chExt cx="1593141" cy="1105038"/>
            </a:xfrm>
          </p:grpSpPr>
          <p:sp>
            <p:nvSpPr>
              <p:cNvPr id="20491" name="矩形 33"/>
              <p:cNvSpPr>
                <a:spLocks noChangeArrowheads="1"/>
              </p:cNvSpPr>
              <p:nvPr/>
            </p:nvSpPr>
            <p:spPr bwMode="auto">
              <a:xfrm>
                <a:off x="1638000" y="3600000"/>
                <a:ext cx="1593141" cy="554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GB" altLang="zh-CN" sz="30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GB" altLang="zh-CN" sz="3000" i="1"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en-GB" altLang="zh-CN" sz="30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GB" altLang="zh-CN" sz="30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GB" altLang="zh-CN" sz="30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GB" altLang="zh-CN" sz="30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endParaRPr kumimoji="0" lang="en-GB" altLang="zh-CN" sz="30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cxnSp>
            <p:nvCxnSpPr>
              <p:cNvPr id="20492" name="直接连接符 4"/>
              <p:cNvCxnSpPr>
                <a:cxnSpLocks noChangeShapeType="1"/>
              </p:cNvCxnSpPr>
              <p:nvPr/>
            </p:nvCxnSpPr>
            <p:spPr bwMode="auto">
              <a:xfrm>
                <a:off x="2160000" y="4050000"/>
                <a:ext cx="288000" cy="288000"/>
              </a:xfrm>
              <a:prstGeom prst="line">
                <a:avLst/>
              </a:prstGeom>
              <a:noFill/>
              <a:ln w="25400" algn="ctr">
                <a:solidFill>
                  <a:schemeClr val="tx1"/>
                </a:solidFill>
                <a:round/>
              </a:ln>
              <a:extLst>
                <a:ext uri="{909E8E84-426E-40DD-AFC4-6F175D3DCCD1}">
                  <a14:hiddenFill xmlns:a14="http://schemas.microsoft.com/office/drawing/2010/main">
                    <a:noFill/>
                  </a14:hiddenFill>
                </a:ext>
              </a:extLst>
            </p:spPr>
          </p:cxnSp>
          <p:cxnSp>
            <p:nvCxnSpPr>
              <p:cNvPr id="20493" name="直接连接符 4"/>
              <p:cNvCxnSpPr>
                <a:cxnSpLocks noChangeShapeType="1"/>
              </p:cNvCxnSpPr>
              <p:nvPr/>
            </p:nvCxnSpPr>
            <p:spPr bwMode="auto">
              <a:xfrm flipH="1">
                <a:off x="2772000" y="4050000"/>
                <a:ext cx="288000" cy="288000"/>
              </a:xfrm>
              <a:prstGeom prst="line">
                <a:avLst/>
              </a:prstGeom>
              <a:noFill/>
              <a:ln w="25400" algn="ctr">
                <a:solidFill>
                  <a:schemeClr val="tx1"/>
                </a:solidFill>
                <a:round/>
              </a:ln>
              <a:extLst>
                <a:ext uri="{909E8E84-426E-40DD-AFC4-6F175D3DCCD1}">
                  <a14:hiddenFill xmlns:a14="http://schemas.microsoft.com/office/drawing/2010/main">
                    <a:noFill/>
                  </a14:hiddenFill>
                </a:ext>
              </a:extLst>
            </p:spPr>
          </p:cxnSp>
          <p:sp>
            <p:nvSpPr>
              <p:cNvPr id="20494" name="矩形 36"/>
              <p:cNvSpPr>
                <a:spLocks noChangeArrowheads="1"/>
              </p:cNvSpPr>
              <p:nvPr/>
            </p:nvSpPr>
            <p:spPr bwMode="auto">
              <a:xfrm>
                <a:off x="2367786" y="4151040"/>
                <a:ext cx="363321"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GB" altLang="zh-CN" sz="30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a:t>
                </a:r>
                <a:endParaRPr kumimoji="0" lang="zh-CN" altLang="en-US" sz="30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grpSp>
      <p:sp>
        <p:nvSpPr>
          <p:cNvPr id="28"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五烃的化学性质</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3"/>
                                        </p:tgtEl>
                                        <p:attrNameLst>
                                          <p:attrName>ppt_y</p:attrName>
                                        </p:attrNameLst>
                                      </p:cBhvr>
                                      <p:tavLst>
                                        <p:tav tm="0">
                                          <p:val>
                                            <p:strVal val="#ppt_y"/>
                                          </p:val>
                                        </p:tav>
                                        <p:tav tm="100000">
                                          <p:val>
                                            <p:strVal val="#ppt_y"/>
                                          </p:val>
                                        </p:tav>
                                      </p:tavLst>
                                    </p:anim>
                                    <p:anim calcmode="lin" valueType="num">
                                      <p:cBhvr>
                                        <p:cTn id="9" dur="500" fill="hold"/>
                                        <p:tgtEl>
                                          <p:spTgt spid="2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3"/>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 calcmode="lin" valueType="num">
                                      <p:cBhvr additive="base">
                                        <p:cTn id="1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anim calcmode="lin" valueType="num">
                                      <p:cBhvr>
                                        <p:cTn id="2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1000"/>
                                        <p:tgtEl>
                                          <p:spTgt spid="8"/>
                                        </p:tgtEl>
                                      </p:cBhvr>
                                    </p:animEffect>
                                    <p:anim calcmode="lin" valueType="num">
                                      <p:cBhvr>
                                        <p:cTn id="33" dur="1000" fill="hold"/>
                                        <p:tgtEl>
                                          <p:spTgt spid="8"/>
                                        </p:tgtEl>
                                        <p:attrNameLst>
                                          <p:attrName>ppt_x</p:attrName>
                                        </p:attrNameLst>
                                      </p:cBhvr>
                                      <p:tavLst>
                                        <p:tav tm="0">
                                          <p:val>
                                            <p:strVal val="#ppt_x"/>
                                          </p:val>
                                        </p:tav>
                                        <p:tav tm="100000">
                                          <p:val>
                                            <p:strVal val="#ppt_x"/>
                                          </p:val>
                                        </p:tav>
                                      </p:tavLst>
                                    </p:anim>
                                    <p:anim calcmode="lin" valueType="num">
                                      <p:cBhvr>
                                        <p:cTn id="3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idx="4294967295"/>
          </p:nvPr>
        </p:nvSpPr>
        <p:spPr>
          <a:xfrm>
            <a:off x="660400" y="1210075"/>
            <a:ext cx="3929063" cy="492125"/>
          </a:xfrm>
          <a:solidFill>
            <a:schemeClr val="bg1"/>
          </a:solidFill>
        </p:spPr>
        <p:txBody>
          <a:bodyPr>
            <a:normAutofit/>
          </a:bodyPr>
          <a:lstStyle/>
          <a:p>
            <a:r>
              <a:rPr lang="zh-CN" altLang="en-US" sz="240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其它烯烃氧化反应</a:t>
            </a:r>
          </a:p>
        </p:txBody>
      </p:sp>
      <p:sp>
        <p:nvSpPr>
          <p:cNvPr id="21509" name="Rectangle 3"/>
          <p:cNvSpPr>
            <a:spLocks noGrp="1" noChangeArrowheads="1"/>
          </p:cNvSpPr>
          <p:nvPr>
            <p:ph type="body" idx="4294967295"/>
          </p:nvPr>
        </p:nvSpPr>
        <p:spPr>
          <a:xfrm>
            <a:off x="660400" y="2264548"/>
            <a:ext cx="11904663" cy="549275"/>
          </a:xfrm>
        </p:spPr>
        <p:txBody>
          <a:bodyPr>
            <a:normAutofit/>
          </a:bodyPr>
          <a:lstStyle/>
          <a:p>
            <a:r>
              <a:rPr lang="en-US" altLang="zh-CN" dirty="0">
                <a:latin typeface="Arial" panose="020B0604020202020204" pitchFamily="34" charset="0"/>
                <a:ea typeface="思源黑体 CN Medium" panose="020B0600000000000000" pitchFamily="34" charset="-122"/>
                <a:sym typeface="Arial" panose="020B0604020202020204" pitchFamily="34" charset="0"/>
              </a:rPr>
              <a:t>   R—CH=CH</a:t>
            </a:r>
            <a:r>
              <a:rPr lang="en-US" altLang="zh-CN" baseline="-25000" dirty="0">
                <a:latin typeface="Arial" panose="020B0604020202020204" pitchFamily="34" charset="0"/>
                <a:ea typeface="思源黑体 CN Medium" panose="020B0600000000000000" pitchFamily="34" charset="-122"/>
                <a:sym typeface="Arial" panose="020B0604020202020204" pitchFamily="34" charset="0"/>
              </a:rPr>
              <a:t>2</a:t>
            </a:r>
            <a:r>
              <a:rPr lang="en-US" altLang="zh-CN" dirty="0">
                <a:latin typeface="Arial" panose="020B0604020202020204" pitchFamily="34" charset="0"/>
                <a:ea typeface="思源黑体 CN Medium" panose="020B0600000000000000" pitchFamily="34" charset="-122"/>
                <a:sym typeface="Arial" panose="020B0604020202020204" pitchFamily="34" charset="0"/>
              </a:rPr>
              <a:t>           R—COOH + CO</a:t>
            </a:r>
            <a:r>
              <a:rPr lang="en-US" altLang="zh-CN" baseline="-25000" dirty="0">
                <a:latin typeface="Arial" panose="020B0604020202020204" pitchFamily="34" charset="0"/>
                <a:ea typeface="思源黑体 CN Medium" panose="020B0600000000000000" pitchFamily="34" charset="-122"/>
                <a:sym typeface="Arial" panose="020B0604020202020204" pitchFamily="34" charset="0"/>
              </a:rPr>
              <a:t>2 </a:t>
            </a:r>
            <a:endParaRPr lang="zh-CN" altLang="en-US" baseline="-25000" dirty="0">
              <a:latin typeface="Arial" panose="020B0604020202020204" pitchFamily="34" charset="0"/>
              <a:ea typeface="思源黑体 CN Medium" panose="020B0600000000000000" pitchFamily="34" charset="-122"/>
              <a:sym typeface="Arial" panose="020B0604020202020204" pitchFamily="34" charset="0"/>
            </a:endParaRPr>
          </a:p>
        </p:txBody>
      </p:sp>
      <p:sp>
        <p:nvSpPr>
          <p:cNvPr id="21510" name="Rectangle 5"/>
          <p:cNvSpPr>
            <a:spLocks noChangeArrowheads="1"/>
          </p:cNvSpPr>
          <p:nvPr/>
        </p:nvSpPr>
        <p:spPr bwMode="auto">
          <a:xfrm>
            <a:off x="0" y="4125129"/>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aphicFrame>
        <p:nvGraphicFramePr>
          <p:cNvPr id="21511" name="Object 4"/>
          <p:cNvGraphicFramePr/>
          <p:nvPr/>
        </p:nvGraphicFramePr>
        <p:xfrm>
          <a:off x="3366605" y="2308974"/>
          <a:ext cx="863600" cy="358775"/>
        </p:xfrm>
        <a:graphic>
          <a:graphicData uri="http://schemas.openxmlformats.org/presentationml/2006/ole">
            <mc:AlternateContent xmlns:mc="http://schemas.openxmlformats.org/markup-compatibility/2006">
              <mc:Choice xmlns:v="urn:schemas-microsoft-com:vml" Requires="v">
                <p:oleObj r:id="rId3" imgW="390525" imgH="161925" progId="Paint.Picture">
                  <p:embed/>
                </p:oleObj>
              </mc:Choice>
              <mc:Fallback>
                <p:oleObj r:id="rId3" imgW="390525" imgH="161925" progId="Paint.Picture">
                  <p:embed/>
                  <p:pic>
                    <p:nvPicPr>
                      <p:cNvPr id="0" name="Object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66605" y="2308974"/>
                        <a:ext cx="863600" cy="358775"/>
                      </a:xfrm>
                      <a:prstGeom prst="rect">
                        <a:avLst/>
                      </a:prstGeom>
                      <a:noFill/>
                      <a:ln>
                        <a:noFill/>
                      </a:ln>
                    </p:spPr>
                  </p:pic>
                </p:oleObj>
              </mc:Fallback>
            </mc:AlternateContent>
          </a:graphicData>
        </a:graphic>
      </p:graphicFrame>
      <p:sp>
        <p:nvSpPr>
          <p:cNvPr id="21512" name="Rectangle 6"/>
          <p:cNvSpPr>
            <a:spLocks noChangeArrowheads="1"/>
          </p:cNvSpPr>
          <p:nvPr/>
        </p:nvSpPr>
        <p:spPr bwMode="auto">
          <a:xfrm>
            <a:off x="660400" y="1715807"/>
            <a:ext cx="349486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使酸性</a:t>
            </a:r>
            <a:r>
              <a:rPr kumimoji="0" lang="en-US" altLang="zh-CN" sz="2400" i="0" u="none" strike="noStrike" kern="0" cap="none" spc="0" normalizeH="0" baseline="0" noProof="0" dirty="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KMnO</a:t>
            </a:r>
            <a:r>
              <a:rPr kumimoji="0" lang="en-US" altLang="zh-CN" sz="2400" i="0" u="none" strike="noStrike" kern="0" cap="none" spc="0" normalizeH="0" baseline="-25000" noProof="0" dirty="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4</a:t>
            </a:r>
            <a:r>
              <a:rPr kumimoji="0" lang="en-US" altLang="zh-CN" sz="2400" i="0" u="none" strike="noStrike" kern="0" cap="none" spc="0" normalizeH="0" baseline="0" noProof="0" dirty="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zh-CN" altLang="en-US" sz="2400" i="0" u="none" strike="noStrike" kern="0" cap="none" spc="0" normalizeH="0" baseline="0" noProof="0" dirty="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溶液褪色 </a:t>
            </a:r>
          </a:p>
        </p:txBody>
      </p:sp>
      <p:sp>
        <p:nvSpPr>
          <p:cNvPr id="21513" name="Rectangle 8"/>
          <p:cNvSpPr>
            <a:spLocks noChangeArrowheads="1"/>
          </p:cNvSpPr>
          <p:nvPr/>
        </p:nvSpPr>
        <p:spPr bwMode="auto">
          <a:xfrm>
            <a:off x="0" y="4025117"/>
            <a:ext cx="184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pic>
        <p:nvPicPr>
          <p:cNvPr id="162824" name="图片 16282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3229" y="3130922"/>
            <a:ext cx="9165542" cy="2307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五烃的化学性质</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162824"/>
                                        </p:tgtEl>
                                        <p:attrNameLst>
                                          <p:attrName>style.visibility</p:attrName>
                                        </p:attrNameLst>
                                      </p:cBhvr>
                                      <p:to>
                                        <p:strVal val="visible"/>
                                      </p:to>
                                    </p:set>
                                    <p:anim calcmode="lin" valueType="num">
                                      <p:cBhvr>
                                        <p:cTn id="7" dur="500" fill="hold"/>
                                        <p:tgtEl>
                                          <p:spTgt spid="162824"/>
                                        </p:tgtEl>
                                        <p:attrNameLst>
                                          <p:attrName>ppt_w</p:attrName>
                                        </p:attrNameLst>
                                      </p:cBhvr>
                                      <p:tavLst>
                                        <p:tav tm="0">
                                          <p:val>
                                            <p:fltVal val="0"/>
                                          </p:val>
                                        </p:tav>
                                        <p:tav tm="100000">
                                          <p:val>
                                            <p:strVal val="#ppt_w"/>
                                          </p:val>
                                        </p:tav>
                                      </p:tavLst>
                                    </p:anim>
                                    <p:anim calcmode="lin" valueType="num">
                                      <p:cBhvr>
                                        <p:cTn id="8" dur="500" fill="hold"/>
                                        <p:tgtEl>
                                          <p:spTgt spid="16282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矩形 57"/>
          <p:cNvSpPr>
            <a:spLocks noChangeArrowheads="1"/>
          </p:cNvSpPr>
          <p:nvPr/>
        </p:nvSpPr>
        <p:spPr bwMode="auto">
          <a:xfrm>
            <a:off x="660400" y="1243302"/>
            <a:ext cx="10858500" cy="1057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50000"/>
              </a:lnSpc>
              <a:spcBef>
                <a:spcPts val="0"/>
              </a:spcBef>
              <a:spcAft>
                <a:spcPts val="0"/>
              </a:spcAft>
              <a:buClrTx/>
              <a:buSzTx/>
              <a:buFont typeface="Arial" panose="020B0604020202020204" pitchFamily="34" charset="0"/>
              <a:buNone/>
              <a:defRPr/>
            </a:pP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加成反应</a:t>
            </a:r>
            <a:r>
              <a:rPr kumimoji="0" lang="zh-CN" altLang="en-US" sz="2400" i="0" u="sng"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（与</a:t>
            </a:r>
            <a:r>
              <a:rPr kumimoji="0" lang="en-US" altLang="zh-CN" sz="2400" i="0" u="sng"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en-US" altLang="zh-CN" sz="2400" i="0" u="sng" strike="noStrike" kern="0" cap="none" spc="0" normalizeH="0" baseline="-2500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zh-CN" altLang="en-US" sz="2400" i="0" u="sng"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sng"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Br</a:t>
            </a:r>
            <a:r>
              <a:rPr kumimoji="0" lang="en-US" altLang="zh-CN" sz="2400" i="0" u="sng" strike="noStrike" kern="0" cap="none" spc="0" normalizeH="0" baseline="-2500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zh-CN" altLang="en-US" sz="2400" i="0" u="sng"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sng"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HX</a:t>
            </a:r>
            <a:r>
              <a:rPr kumimoji="0" lang="zh-CN" altLang="en-US" sz="2400" i="0" u="sng"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sng"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en-US" altLang="zh-CN" sz="2400" i="0" u="sng" strike="noStrike" kern="0" cap="none" spc="0" normalizeH="0" baseline="-2500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sng"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a:t>
            </a:r>
            <a:r>
              <a:rPr kumimoji="0" lang="zh-CN" altLang="en-US" sz="2400" i="0" u="sng"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等）</a:t>
            </a:r>
            <a:r>
              <a:rPr kumimoji="0" lang="zh-CN" altLang="en-US" sz="2400" i="0" u="sng"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endParaRPr kumimoji="0" lang="en-US" altLang="zh-CN" sz="2400" i="0" u="none" strike="noStrike" kern="0" cap="none" spc="0" normalizeH="0" baseline="0" noProof="0" dirty="0">
              <a:ln>
                <a:noFill/>
              </a:ln>
              <a:solidFill>
                <a:srgbClr val="996633"/>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 typeface="Arial" panose="020B0604020202020204" pitchFamily="34" charset="0"/>
              <a:buNone/>
              <a:defRPr/>
            </a:pPr>
            <a:r>
              <a:rPr kumimoji="0" lang="zh-CN" altLang="en-US" sz="2000" i="0" u="none" strike="noStrike" kern="0" cap="none" spc="0" normalizeH="0" baseline="0" noProof="0" dirty="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有机物分子中的</a:t>
            </a:r>
            <a:r>
              <a:rPr kumimoji="0" lang="zh-CN" altLang="en-US" sz="20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不饱和碳原子</a:t>
            </a:r>
            <a:r>
              <a:rPr kumimoji="0" lang="en-US" altLang="zh-CN" sz="20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0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双键或三键等</a:t>
            </a:r>
            <a:r>
              <a:rPr kumimoji="0" lang="en-US" altLang="zh-CN" sz="20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000" i="0" u="none" strike="noStrike" kern="0" cap="none" spc="0" normalizeH="0" baseline="0" noProof="0" dirty="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与其它原子或原子团直接结合生成新的物质的反应。</a:t>
            </a:r>
            <a:endParaRPr kumimoji="0" lang="en-US" altLang="zh-CN" sz="2000" i="0" u="none" strike="noStrike" kern="0" cap="none" spc="0" normalizeH="0" baseline="0" noProof="0" dirty="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59" name="Text Box 7"/>
          <p:cNvSpPr txBox="1">
            <a:spLocks noChangeArrowheads="1"/>
          </p:cNvSpPr>
          <p:nvPr/>
        </p:nvSpPr>
        <p:spPr bwMode="auto">
          <a:xfrm>
            <a:off x="7827328" y="4198937"/>
            <a:ext cx="3314700"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20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1,2-</a:t>
            </a:r>
            <a:r>
              <a:rPr kumimoji="0" lang="zh-CN" altLang="en-US" sz="20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二溴乙烷</a:t>
            </a:r>
            <a:endParaRPr kumimoji="0" lang="en-US" altLang="zh-CN" sz="20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000" i="0" u="none" strike="noStrike" kern="0" cap="none" spc="0" normalizeH="0" baseline="0" noProof="0">
                <a:ln>
                  <a:noFill/>
                </a:ln>
                <a:solidFill>
                  <a:srgbClr val="0099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无色难溶于水的液体</a:t>
            </a:r>
          </a:p>
        </p:txBody>
      </p:sp>
      <p:grpSp>
        <p:nvGrpSpPr>
          <p:cNvPr id="2" name="组合 92"/>
          <p:cNvGrpSpPr/>
          <p:nvPr/>
        </p:nvGrpSpPr>
        <p:grpSpPr bwMode="auto">
          <a:xfrm>
            <a:off x="660400" y="4905375"/>
            <a:ext cx="5062538" cy="646113"/>
            <a:chOff x="1659741" y="4734000"/>
            <a:chExt cx="3797221" cy="646331"/>
          </a:xfrm>
        </p:grpSpPr>
        <p:sp>
          <p:nvSpPr>
            <p:cNvPr id="22566" name="矩形 93"/>
            <p:cNvSpPr>
              <a:spLocks noChangeArrowheads="1"/>
            </p:cNvSpPr>
            <p:nvPr/>
          </p:nvSpPr>
          <p:spPr bwMode="auto">
            <a:xfrm>
              <a:off x="1659741" y="4734000"/>
              <a:ext cx="299504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600" i="0" u="none" strike="noStrike" kern="0" cap="none" spc="0" normalizeH="0" baseline="0" noProof="0" dirty="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3600" i="0" u="none" strike="noStrike" kern="0" cap="none" spc="0" normalizeH="0" baseline="-25000" noProof="0" dirty="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3600" i="0" u="none" strike="noStrike" kern="0" cap="none" spc="0" normalizeH="0" baseline="0" noProof="0" dirty="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=CHCH</a:t>
              </a:r>
              <a:r>
                <a:rPr kumimoji="0" lang="en-US" altLang="zh-CN" sz="3600" i="0" u="none" strike="noStrike" kern="0" cap="none" spc="0" normalizeH="0" baseline="-25000" noProof="0" dirty="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r>
                <a:rPr kumimoji="0" lang="en-US" altLang="zh-CN" sz="3600" i="0" u="none" strike="noStrike" kern="0" cap="none" spc="0" normalizeH="0" baseline="0" noProof="0" dirty="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 Br</a:t>
              </a:r>
              <a:r>
                <a:rPr kumimoji="0" lang="en-US" altLang="zh-CN" sz="3600" i="0" u="none" strike="noStrike" kern="0" cap="none" spc="0" normalizeH="0" baseline="-25000" noProof="0" dirty="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p>
          </p:txBody>
        </p:sp>
        <p:sp>
          <p:nvSpPr>
            <p:cNvPr id="22567" name="Line 8"/>
            <p:cNvSpPr>
              <a:spLocks noChangeShapeType="1"/>
            </p:cNvSpPr>
            <p:nvPr/>
          </p:nvSpPr>
          <p:spPr bwMode="auto">
            <a:xfrm>
              <a:off x="4736962" y="5063165"/>
              <a:ext cx="720000" cy="0"/>
            </a:xfrm>
            <a:prstGeom prst="line">
              <a:avLst/>
            </a:prstGeom>
            <a:noFill/>
            <a:ln w="22225">
              <a:solidFill>
                <a:schemeClr val="tx1"/>
              </a:solidFill>
              <a:rou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grpSp>
        <p:nvGrpSpPr>
          <p:cNvPr id="3" name="组合 95"/>
          <p:cNvGrpSpPr/>
          <p:nvPr/>
        </p:nvGrpSpPr>
        <p:grpSpPr bwMode="auto">
          <a:xfrm>
            <a:off x="5670550" y="4905375"/>
            <a:ext cx="3781425" cy="1290814"/>
            <a:chOff x="5485570" y="4783908"/>
            <a:chExt cx="2800619" cy="1291166"/>
          </a:xfrm>
        </p:grpSpPr>
        <p:sp>
          <p:nvSpPr>
            <p:cNvPr id="22559" name="矩形 96"/>
            <p:cNvSpPr>
              <a:spLocks noChangeArrowheads="1"/>
            </p:cNvSpPr>
            <p:nvPr/>
          </p:nvSpPr>
          <p:spPr bwMode="auto">
            <a:xfrm>
              <a:off x="5485570" y="4783908"/>
              <a:ext cx="280061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600" i="0" u="none" strike="noStrike" kern="0" cap="none" spc="0" normalizeH="0" baseline="0" noProof="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3600" i="0" u="none" strike="noStrike" kern="0" cap="none" spc="0" normalizeH="0" baseline="-25000" noProof="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3600" i="0" u="none" strike="noStrike" kern="0" cap="none" spc="0" normalizeH="0" baseline="0" noProof="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−CHCH</a:t>
              </a:r>
              <a:r>
                <a:rPr kumimoji="0" lang="en-US" altLang="zh-CN" sz="3600" i="0" u="none" strike="noStrike" kern="0" cap="none" spc="0" normalizeH="0" baseline="-25000" noProof="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p>
          </p:txBody>
        </p:sp>
        <p:grpSp>
          <p:nvGrpSpPr>
            <p:cNvPr id="22560" name="组合 97"/>
            <p:cNvGrpSpPr/>
            <p:nvPr/>
          </p:nvGrpSpPr>
          <p:grpSpPr bwMode="auto">
            <a:xfrm>
              <a:off x="5488533" y="5311567"/>
              <a:ext cx="478689" cy="763507"/>
              <a:chOff x="4611194" y="3129581"/>
              <a:chExt cx="478689" cy="763507"/>
            </a:xfrm>
          </p:grpSpPr>
          <p:sp>
            <p:nvSpPr>
              <p:cNvPr id="22564" name="矩形 101"/>
              <p:cNvSpPr>
                <a:spLocks noChangeArrowheads="1"/>
              </p:cNvSpPr>
              <p:nvPr/>
            </p:nvSpPr>
            <p:spPr bwMode="auto">
              <a:xfrm>
                <a:off x="4611194" y="3246581"/>
                <a:ext cx="478689" cy="646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6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Br</a:t>
                </a:r>
                <a:endParaRPr kumimoji="0" lang="zh-CN" altLang="en-US" sz="36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cxnSp>
            <p:nvCxnSpPr>
              <p:cNvPr id="22565" name="直接连接符 102"/>
              <p:cNvCxnSpPr>
                <a:cxnSpLocks noChangeShapeType="1"/>
              </p:cNvCxnSpPr>
              <p:nvPr/>
            </p:nvCxnSpPr>
            <p:spPr bwMode="auto">
              <a:xfrm>
                <a:off x="4863165" y="3129581"/>
                <a:ext cx="0" cy="234000"/>
              </a:xfrm>
              <a:prstGeom prst="line">
                <a:avLst/>
              </a:prstGeom>
              <a:noFill/>
              <a:ln w="31750" algn="ctr">
                <a:solidFill>
                  <a:srgbClr val="000000"/>
                </a:solidFill>
                <a:round/>
              </a:ln>
              <a:extLst>
                <a:ext uri="{909E8E84-426E-40DD-AFC4-6F175D3DCCD1}">
                  <a14:hiddenFill xmlns:a14="http://schemas.microsoft.com/office/drawing/2010/main">
                    <a:noFill/>
                  </a14:hiddenFill>
                </a:ext>
              </a:extLst>
            </p:spPr>
          </p:cxnSp>
        </p:grpSp>
        <p:grpSp>
          <p:nvGrpSpPr>
            <p:cNvPr id="22561" name="组合 98"/>
            <p:cNvGrpSpPr/>
            <p:nvPr/>
          </p:nvGrpSpPr>
          <p:grpSpPr bwMode="auto">
            <a:xfrm>
              <a:off x="6190089" y="5311567"/>
              <a:ext cx="478689" cy="763507"/>
              <a:chOff x="4196546" y="3129581"/>
              <a:chExt cx="478689" cy="763507"/>
            </a:xfrm>
          </p:grpSpPr>
          <p:sp>
            <p:nvSpPr>
              <p:cNvPr id="22562" name="矩形 99"/>
              <p:cNvSpPr>
                <a:spLocks noChangeArrowheads="1"/>
              </p:cNvSpPr>
              <p:nvPr/>
            </p:nvSpPr>
            <p:spPr bwMode="auto">
              <a:xfrm>
                <a:off x="4196546" y="3246581"/>
                <a:ext cx="478689" cy="646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6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Br</a:t>
                </a:r>
                <a:endParaRPr kumimoji="0" lang="zh-CN" altLang="en-US" sz="36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cxnSp>
            <p:nvCxnSpPr>
              <p:cNvPr id="22563" name="直接连接符 100"/>
              <p:cNvCxnSpPr>
                <a:cxnSpLocks noChangeShapeType="1"/>
              </p:cNvCxnSpPr>
              <p:nvPr/>
            </p:nvCxnSpPr>
            <p:spPr bwMode="auto">
              <a:xfrm>
                <a:off x="4448519" y="3129581"/>
                <a:ext cx="0" cy="234000"/>
              </a:xfrm>
              <a:prstGeom prst="line">
                <a:avLst/>
              </a:prstGeom>
              <a:noFill/>
              <a:ln w="31750" algn="ctr">
                <a:solidFill>
                  <a:srgbClr val="000000"/>
                </a:solidFill>
                <a:round/>
              </a:ln>
              <a:extLst>
                <a:ext uri="{909E8E84-426E-40DD-AFC4-6F175D3DCCD1}">
                  <a14:hiddenFill xmlns:a14="http://schemas.microsoft.com/office/drawing/2010/main">
                    <a:noFill/>
                  </a14:hiddenFill>
                </a:ext>
              </a:extLst>
            </p:spPr>
          </p:cxnSp>
        </p:grpSp>
      </p:grpSp>
      <p:grpSp>
        <p:nvGrpSpPr>
          <p:cNvPr id="6" name="组合 103"/>
          <p:cNvGrpSpPr/>
          <p:nvPr/>
        </p:nvGrpSpPr>
        <p:grpSpPr bwMode="auto">
          <a:xfrm>
            <a:off x="1058228" y="2389187"/>
            <a:ext cx="9494837" cy="1982759"/>
            <a:chOff x="655642" y="945216"/>
            <a:chExt cx="7120735" cy="1982669"/>
          </a:xfrm>
        </p:grpSpPr>
        <p:sp>
          <p:nvSpPr>
            <p:cNvPr id="22535" name="Line 45"/>
            <p:cNvSpPr>
              <a:spLocks noChangeShapeType="1"/>
            </p:cNvSpPr>
            <p:nvPr/>
          </p:nvSpPr>
          <p:spPr bwMode="auto">
            <a:xfrm>
              <a:off x="4932040" y="1936565"/>
              <a:ext cx="647700" cy="0"/>
            </a:xfrm>
            <a:prstGeom prst="line">
              <a:avLst/>
            </a:prstGeom>
            <a:noFill/>
            <a:ln w="28575">
              <a:solidFill>
                <a:schemeClr val="tx1"/>
              </a:solidFill>
              <a:bevel/>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nvGrpSpPr>
            <p:cNvPr id="22536" name="组合 105"/>
            <p:cNvGrpSpPr/>
            <p:nvPr/>
          </p:nvGrpSpPr>
          <p:grpSpPr bwMode="auto">
            <a:xfrm>
              <a:off x="655642" y="967573"/>
              <a:ext cx="2004393" cy="1283421"/>
              <a:chOff x="4732576" y="3338147"/>
              <a:chExt cx="2004393" cy="1283421"/>
            </a:xfrm>
          </p:grpSpPr>
          <p:sp>
            <p:nvSpPr>
              <p:cNvPr id="22549" name="矩形 118"/>
              <p:cNvSpPr>
                <a:spLocks noChangeArrowheads="1"/>
              </p:cNvSpPr>
              <p:nvPr/>
            </p:nvSpPr>
            <p:spPr bwMode="auto">
              <a:xfrm>
                <a:off x="4732576" y="3975237"/>
                <a:ext cx="200439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36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zh-CN" altLang="zh-CN" sz="36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r>
                  <a:rPr kumimoji="0" lang="en-US" altLang="zh-CN" sz="36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zh-CN" altLang="zh-CN" sz="36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r>
                  <a:rPr kumimoji="0" lang="en-US" altLang="zh-CN" sz="36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endParaRPr kumimoji="0" lang="zh-CN" altLang="zh-CN" sz="36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nvGrpSpPr>
              <p:cNvPr id="22550" name="组合 119"/>
              <p:cNvGrpSpPr/>
              <p:nvPr/>
            </p:nvGrpSpPr>
            <p:grpSpPr bwMode="auto">
              <a:xfrm>
                <a:off x="5523219" y="4286298"/>
                <a:ext cx="360000" cy="72000"/>
                <a:chOff x="5256789" y="5068848"/>
                <a:chExt cx="360000" cy="72000"/>
              </a:xfrm>
            </p:grpSpPr>
            <p:cxnSp>
              <p:nvCxnSpPr>
                <p:cNvPr id="22557" name="直接连接符 126"/>
                <p:cNvCxnSpPr>
                  <a:cxnSpLocks noChangeShapeType="1"/>
                </p:cNvCxnSpPr>
                <p:nvPr/>
              </p:nvCxnSpPr>
              <p:spPr bwMode="auto">
                <a:xfrm flipV="1">
                  <a:off x="5256789" y="5068848"/>
                  <a:ext cx="360000" cy="0"/>
                </a:xfrm>
                <a:prstGeom prst="line">
                  <a:avLst/>
                </a:prstGeom>
                <a:noFill/>
                <a:ln w="25400" algn="ctr">
                  <a:solidFill>
                    <a:schemeClr val="tx1"/>
                  </a:solidFill>
                  <a:round/>
                </a:ln>
                <a:extLst>
                  <a:ext uri="{909E8E84-426E-40DD-AFC4-6F175D3DCCD1}">
                    <a14:hiddenFill xmlns:a14="http://schemas.microsoft.com/office/drawing/2010/main">
                      <a:noFill/>
                    </a14:hiddenFill>
                  </a:ext>
                </a:extLst>
              </p:spPr>
            </p:cxnSp>
            <p:cxnSp>
              <p:nvCxnSpPr>
                <p:cNvPr id="22558" name="直接连接符 127"/>
                <p:cNvCxnSpPr>
                  <a:cxnSpLocks noChangeShapeType="1"/>
                </p:cNvCxnSpPr>
                <p:nvPr/>
              </p:nvCxnSpPr>
              <p:spPr bwMode="auto">
                <a:xfrm flipV="1">
                  <a:off x="5256789" y="5140848"/>
                  <a:ext cx="360000" cy="0"/>
                </a:xfrm>
                <a:prstGeom prst="line">
                  <a:avLst/>
                </a:prstGeom>
                <a:noFill/>
                <a:ln w="25400" algn="ctr">
                  <a:solidFill>
                    <a:srgbClr val="FF0000"/>
                  </a:solidFill>
                  <a:round/>
                </a:ln>
                <a:extLst>
                  <a:ext uri="{909E8E84-426E-40DD-AFC4-6F175D3DCCD1}">
                    <a14:hiddenFill xmlns:a14="http://schemas.microsoft.com/office/drawing/2010/main">
                      <a:noFill/>
                    </a14:hiddenFill>
                  </a:ext>
                </a:extLst>
              </p:spPr>
            </p:cxnSp>
          </p:grpSp>
          <p:grpSp>
            <p:nvGrpSpPr>
              <p:cNvPr id="22551" name="组合 120"/>
              <p:cNvGrpSpPr/>
              <p:nvPr/>
            </p:nvGrpSpPr>
            <p:grpSpPr bwMode="auto">
              <a:xfrm>
                <a:off x="5861598" y="3338147"/>
                <a:ext cx="388547" cy="779022"/>
                <a:chOff x="3346403" y="4740888"/>
                <a:chExt cx="388547" cy="779022"/>
              </a:xfrm>
            </p:grpSpPr>
            <p:cxnSp>
              <p:nvCxnSpPr>
                <p:cNvPr id="22555" name="直接连接符 124"/>
                <p:cNvCxnSpPr>
                  <a:cxnSpLocks noChangeShapeType="1"/>
                </p:cNvCxnSpPr>
                <p:nvPr/>
              </p:nvCxnSpPr>
              <p:spPr bwMode="auto">
                <a:xfrm>
                  <a:off x="3563559" y="5285910"/>
                  <a:ext cx="0" cy="234000"/>
                </a:xfrm>
                <a:prstGeom prst="line">
                  <a:avLst/>
                </a:prstGeom>
                <a:noFill/>
                <a:ln w="31750" algn="ctr">
                  <a:solidFill>
                    <a:schemeClr val="tx1"/>
                  </a:solidFill>
                  <a:round/>
                </a:ln>
                <a:extLst>
                  <a:ext uri="{909E8E84-426E-40DD-AFC4-6F175D3DCCD1}">
                    <a14:hiddenFill xmlns:a14="http://schemas.microsoft.com/office/drawing/2010/main">
                      <a:noFill/>
                    </a14:hiddenFill>
                  </a:ext>
                </a:extLst>
              </p:spPr>
            </p:cxnSp>
            <p:sp>
              <p:nvSpPr>
                <p:cNvPr id="22556" name="矩形 125"/>
                <p:cNvSpPr>
                  <a:spLocks noChangeArrowheads="1"/>
                </p:cNvSpPr>
                <p:nvPr/>
              </p:nvSpPr>
              <p:spPr bwMode="auto">
                <a:xfrm>
                  <a:off x="3346403" y="4740888"/>
                  <a:ext cx="388547" cy="646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ct val="50000"/>
                    </a:spcBef>
                    <a:spcAft>
                      <a:spcPts val="0"/>
                    </a:spcAft>
                    <a:buClrTx/>
                    <a:buSzTx/>
                    <a:buFontTx/>
                    <a:buNone/>
                    <a:defRPr/>
                  </a:pPr>
                  <a:r>
                    <a:rPr kumimoji="0" lang="en-US" altLang="zh-CN" sz="36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endParaRPr kumimoji="0" lang="zh-CN" altLang="zh-CN" sz="36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grpSp>
            <p:nvGrpSpPr>
              <p:cNvPr id="22552" name="组合 121"/>
              <p:cNvGrpSpPr/>
              <p:nvPr/>
            </p:nvGrpSpPr>
            <p:grpSpPr bwMode="auto">
              <a:xfrm>
                <a:off x="5069497" y="3338147"/>
                <a:ext cx="388547" cy="779195"/>
                <a:chOff x="2584485" y="4740715"/>
                <a:chExt cx="388547" cy="779195"/>
              </a:xfrm>
            </p:grpSpPr>
            <p:cxnSp>
              <p:nvCxnSpPr>
                <p:cNvPr id="22553" name="直接连接符 122"/>
                <p:cNvCxnSpPr>
                  <a:cxnSpLocks noChangeShapeType="1"/>
                </p:cNvCxnSpPr>
                <p:nvPr/>
              </p:nvCxnSpPr>
              <p:spPr bwMode="auto">
                <a:xfrm>
                  <a:off x="2807475" y="5285910"/>
                  <a:ext cx="0" cy="234000"/>
                </a:xfrm>
                <a:prstGeom prst="line">
                  <a:avLst/>
                </a:prstGeom>
                <a:noFill/>
                <a:ln w="31750" algn="ctr">
                  <a:solidFill>
                    <a:schemeClr val="tx1"/>
                  </a:solidFill>
                  <a:round/>
                </a:ln>
                <a:extLst>
                  <a:ext uri="{909E8E84-426E-40DD-AFC4-6F175D3DCCD1}">
                    <a14:hiddenFill xmlns:a14="http://schemas.microsoft.com/office/drawing/2010/main">
                      <a:noFill/>
                    </a14:hiddenFill>
                  </a:ext>
                </a:extLst>
              </p:spPr>
            </p:cxnSp>
            <p:sp>
              <p:nvSpPr>
                <p:cNvPr id="22554" name="矩形 123"/>
                <p:cNvSpPr>
                  <a:spLocks noChangeArrowheads="1"/>
                </p:cNvSpPr>
                <p:nvPr/>
              </p:nvSpPr>
              <p:spPr bwMode="auto">
                <a:xfrm>
                  <a:off x="2584485" y="4740715"/>
                  <a:ext cx="388547" cy="646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ct val="50000"/>
                    </a:spcBef>
                    <a:spcAft>
                      <a:spcPts val="0"/>
                    </a:spcAft>
                    <a:buClrTx/>
                    <a:buSzTx/>
                    <a:buFontTx/>
                    <a:buNone/>
                    <a:defRPr/>
                  </a:pPr>
                  <a:r>
                    <a:rPr kumimoji="0" lang="en-US" altLang="zh-CN" sz="36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endParaRPr kumimoji="0" lang="zh-CN" altLang="zh-CN" sz="36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grpSp>
        <p:sp>
          <p:nvSpPr>
            <p:cNvPr id="22537" name="矩形 106"/>
            <p:cNvSpPr>
              <a:spLocks noChangeArrowheads="1"/>
            </p:cNvSpPr>
            <p:nvPr/>
          </p:nvSpPr>
          <p:spPr bwMode="auto">
            <a:xfrm>
              <a:off x="3336623" y="1580146"/>
              <a:ext cx="1032918" cy="646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3600" i="0" u="none" strike="noStrike" kern="0" cap="none" spc="0" normalizeH="0" baseline="0" noProof="0">
                  <a:ln>
                    <a:noFill/>
                  </a:ln>
                  <a:solidFill>
                    <a:srgbClr val="FF66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Br−Br</a:t>
              </a:r>
              <a:endParaRPr kumimoji="0" lang="zh-CN" altLang="zh-CN" sz="3600" i="0" u="none" strike="noStrike" kern="0" cap="none" spc="0" normalizeH="0" baseline="0" noProof="0">
                <a:ln>
                  <a:noFill/>
                </a:ln>
                <a:solidFill>
                  <a:srgbClr val="FF66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22538" name="矩形 107"/>
            <p:cNvSpPr>
              <a:spLocks noChangeArrowheads="1"/>
            </p:cNvSpPr>
            <p:nvPr/>
          </p:nvSpPr>
          <p:spPr bwMode="auto">
            <a:xfrm>
              <a:off x="2875573" y="1570914"/>
              <a:ext cx="363301" cy="707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GB" altLang="zh-CN" sz="40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endParaRPr kumimoji="0" lang="zh-CN" altLang="en-US" sz="40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nvGrpSpPr>
            <p:cNvPr id="22539" name="组合 108"/>
            <p:cNvGrpSpPr/>
            <p:nvPr/>
          </p:nvGrpSpPr>
          <p:grpSpPr bwMode="auto">
            <a:xfrm>
              <a:off x="6007624" y="945216"/>
              <a:ext cx="1768753" cy="1982669"/>
              <a:chOff x="5455912" y="3027782"/>
              <a:chExt cx="1768753" cy="1982669"/>
            </a:xfrm>
          </p:grpSpPr>
          <p:sp>
            <p:nvSpPr>
              <p:cNvPr id="22540" name="矩形 109"/>
              <p:cNvSpPr>
                <a:spLocks noChangeArrowheads="1"/>
              </p:cNvSpPr>
              <p:nvPr/>
            </p:nvSpPr>
            <p:spPr bwMode="auto">
              <a:xfrm>
                <a:off x="5455912" y="3689163"/>
                <a:ext cx="176875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36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zh-CN" altLang="zh-CN" sz="36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r>
                  <a:rPr kumimoji="0" lang="en-US" altLang="zh-CN" sz="36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zh-CN" sz="36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r>
                  <a:rPr kumimoji="0" lang="en-US" altLang="zh-CN" sz="36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endParaRPr kumimoji="0" lang="zh-CN" altLang="zh-CN" sz="36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cxnSp>
            <p:nvCxnSpPr>
              <p:cNvPr id="22541" name="直接连接符 110"/>
              <p:cNvCxnSpPr>
                <a:cxnSpLocks noChangeShapeType="1"/>
              </p:cNvCxnSpPr>
              <p:nvPr/>
            </p:nvCxnSpPr>
            <p:spPr bwMode="auto">
              <a:xfrm>
                <a:off x="6020652" y="3578151"/>
                <a:ext cx="0" cy="234000"/>
              </a:xfrm>
              <a:prstGeom prst="line">
                <a:avLst/>
              </a:prstGeom>
              <a:noFill/>
              <a:ln w="31750" algn="ctr">
                <a:solidFill>
                  <a:schemeClr val="tx1"/>
                </a:solidFill>
                <a:round/>
              </a:ln>
              <a:extLst>
                <a:ext uri="{909E8E84-426E-40DD-AFC4-6F175D3DCCD1}">
                  <a14:hiddenFill xmlns:a14="http://schemas.microsoft.com/office/drawing/2010/main">
                    <a:noFill/>
                  </a14:hiddenFill>
                </a:ext>
              </a:extLst>
            </p:spPr>
          </p:cxnSp>
          <p:cxnSp>
            <p:nvCxnSpPr>
              <p:cNvPr id="22542" name="直接连接符 111"/>
              <p:cNvCxnSpPr>
                <a:cxnSpLocks noChangeShapeType="1"/>
              </p:cNvCxnSpPr>
              <p:nvPr/>
            </p:nvCxnSpPr>
            <p:spPr bwMode="auto">
              <a:xfrm>
                <a:off x="6629611" y="3572804"/>
                <a:ext cx="0" cy="234000"/>
              </a:xfrm>
              <a:prstGeom prst="line">
                <a:avLst/>
              </a:prstGeom>
              <a:noFill/>
              <a:ln w="31750" algn="ctr">
                <a:solidFill>
                  <a:schemeClr val="tx1"/>
                </a:solidFill>
                <a:round/>
              </a:ln>
              <a:extLst>
                <a:ext uri="{909E8E84-426E-40DD-AFC4-6F175D3DCCD1}">
                  <a14:hiddenFill xmlns:a14="http://schemas.microsoft.com/office/drawing/2010/main">
                    <a:noFill/>
                  </a14:hiddenFill>
                </a:ext>
              </a:extLst>
            </p:spPr>
          </p:cxnSp>
          <p:sp>
            <p:nvSpPr>
              <p:cNvPr id="22543" name="矩形 112"/>
              <p:cNvSpPr>
                <a:spLocks noChangeArrowheads="1"/>
              </p:cNvSpPr>
              <p:nvPr/>
            </p:nvSpPr>
            <p:spPr bwMode="auto">
              <a:xfrm>
                <a:off x="6356467" y="3027782"/>
                <a:ext cx="388547" cy="646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ct val="50000"/>
                  </a:spcBef>
                  <a:spcAft>
                    <a:spcPts val="0"/>
                  </a:spcAft>
                  <a:buClrTx/>
                  <a:buSzTx/>
                  <a:buFontTx/>
                  <a:buNone/>
                  <a:defRPr/>
                </a:pPr>
                <a:r>
                  <a:rPr kumimoji="0" lang="en-US" altLang="zh-CN" sz="36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endParaRPr kumimoji="0" lang="zh-CN" altLang="zh-CN" sz="36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22544" name="矩形 113"/>
              <p:cNvSpPr>
                <a:spLocks noChangeArrowheads="1"/>
              </p:cNvSpPr>
              <p:nvPr/>
            </p:nvSpPr>
            <p:spPr bwMode="auto">
              <a:xfrm>
                <a:off x="5755669" y="3032956"/>
                <a:ext cx="388547" cy="646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ct val="50000"/>
                  </a:spcBef>
                  <a:spcAft>
                    <a:spcPts val="0"/>
                  </a:spcAft>
                  <a:buClrTx/>
                  <a:buSzTx/>
                  <a:buFontTx/>
                  <a:buNone/>
                  <a:defRPr/>
                </a:pPr>
                <a:r>
                  <a:rPr kumimoji="0" lang="en-US" altLang="zh-CN" sz="36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endParaRPr kumimoji="0" lang="zh-CN" altLang="zh-CN" sz="36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cxnSp>
            <p:nvCxnSpPr>
              <p:cNvPr id="22545" name="直接连接符 114"/>
              <p:cNvCxnSpPr>
                <a:cxnSpLocks noChangeShapeType="1"/>
              </p:cNvCxnSpPr>
              <p:nvPr/>
            </p:nvCxnSpPr>
            <p:spPr bwMode="auto">
              <a:xfrm>
                <a:off x="6017632" y="4242947"/>
                <a:ext cx="0" cy="234000"/>
              </a:xfrm>
              <a:prstGeom prst="line">
                <a:avLst/>
              </a:prstGeom>
              <a:noFill/>
              <a:ln w="31750" algn="ctr">
                <a:solidFill>
                  <a:srgbClr val="7030A0"/>
                </a:solidFill>
                <a:round/>
              </a:ln>
              <a:extLst>
                <a:ext uri="{909E8E84-426E-40DD-AFC4-6F175D3DCCD1}">
                  <a14:hiddenFill xmlns:a14="http://schemas.microsoft.com/office/drawing/2010/main">
                    <a:noFill/>
                  </a14:hiddenFill>
                </a:ext>
              </a:extLst>
            </p:spPr>
          </p:cxnSp>
          <p:cxnSp>
            <p:nvCxnSpPr>
              <p:cNvPr id="22546" name="直接连接符 115"/>
              <p:cNvCxnSpPr>
                <a:cxnSpLocks noChangeShapeType="1"/>
              </p:cNvCxnSpPr>
              <p:nvPr/>
            </p:nvCxnSpPr>
            <p:spPr bwMode="auto">
              <a:xfrm>
                <a:off x="6629611" y="4237600"/>
                <a:ext cx="0" cy="234000"/>
              </a:xfrm>
              <a:prstGeom prst="line">
                <a:avLst/>
              </a:prstGeom>
              <a:noFill/>
              <a:ln w="31750" algn="ctr">
                <a:solidFill>
                  <a:srgbClr val="7030A0"/>
                </a:solidFill>
                <a:round/>
              </a:ln>
              <a:extLst>
                <a:ext uri="{909E8E84-426E-40DD-AFC4-6F175D3DCCD1}">
                  <a14:hiddenFill xmlns:a14="http://schemas.microsoft.com/office/drawing/2010/main">
                    <a:noFill/>
                  </a14:hiddenFill>
                </a:ext>
              </a:extLst>
            </p:spPr>
          </p:cxnSp>
          <p:sp>
            <p:nvSpPr>
              <p:cNvPr id="22547" name="矩形 116"/>
              <p:cNvSpPr>
                <a:spLocks noChangeArrowheads="1"/>
              </p:cNvSpPr>
              <p:nvPr/>
            </p:nvSpPr>
            <p:spPr bwMode="auto">
              <a:xfrm>
                <a:off x="6378130" y="4364149"/>
                <a:ext cx="484722" cy="646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3600" i="0" u="none" strike="noStrike" kern="0" cap="none" spc="0" normalizeH="0" baseline="0" noProof="0">
                    <a:ln>
                      <a:noFill/>
                    </a:ln>
                    <a:solidFill>
                      <a:srgbClr val="FF66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Br</a:t>
                </a:r>
                <a:endParaRPr kumimoji="0" lang="zh-CN" altLang="zh-CN" sz="3600" i="0" u="none" strike="noStrike" kern="0" cap="none" spc="0" normalizeH="0" baseline="0" noProof="0">
                  <a:ln>
                    <a:noFill/>
                  </a:ln>
                  <a:solidFill>
                    <a:srgbClr val="FF66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22548" name="矩形 117"/>
              <p:cNvSpPr>
                <a:spLocks noChangeArrowheads="1"/>
              </p:cNvSpPr>
              <p:nvPr/>
            </p:nvSpPr>
            <p:spPr bwMode="auto">
              <a:xfrm>
                <a:off x="5726003" y="4357346"/>
                <a:ext cx="484722" cy="646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3600" i="0" u="none" strike="noStrike" kern="0" cap="none" spc="0" normalizeH="0" baseline="0" noProof="0">
                    <a:ln>
                      <a:noFill/>
                    </a:ln>
                    <a:solidFill>
                      <a:srgbClr val="FF66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Br</a:t>
                </a:r>
                <a:endParaRPr kumimoji="0" lang="zh-CN" altLang="zh-CN" sz="3600" i="0" u="none" strike="noStrike" kern="0" cap="none" spc="0" normalizeH="0" baseline="0" noProof="0">
                  <a:ln>
                    <a:noFill/>
                  </a:ln>
                  <a:solidFill>
                    <a:srgbClr val="FF66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grpSp>
      <p:sp>
        <p:nvSpPr>
          <p:cNvPr id="40"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五烃的化学性质</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par>
                                <p:cTn id="8" presetID="2" presetClass="entr" presetSubtype="4" fill="hold" grpId="0" nodeType="withEffect">
                                  <p:stCondLst>
                                    <p:cond delay="0"/>
                                  </p:stCondLst>
                                  <p:childTnLst>
                                    <p:set>
                                      <p:cBhvr>
                                        <p:cTn id="9" dur="1" fill="hold">
                                          <p:stCondLst>
                                            <p:cond delay="0"/>
                                          </p:stCondLst>
                                        </p:cTn>
                                        <p:tgtEl>
                                          <p:spTgt spid="59"/>
                                        </p:tgtEl>
                                        <p:attrNameLst>
                                          <p:attrName>style.visibility</p:attrName>
                                        </p:attrNameLst>
                                      </p:cBhvr>
                                      <p:to>
                                        <p:strVal val="visible"/>
                                      </p:to>
                                    </p:set>
                                    <p:anim calcmode="lin" valueType="num">
                                      <p:cBhvr additive="base">
                                        <p:cTn id="10" dur="500" fill="hold"/>
                                        <p:tgtEl>
                                          <p:spTgt spid="59"/>
                                        </p:tgtEl>
                                        <p:attrNameLst>
                                          <p:attrName>ppt_x</p:attrName>
                                        </p:attrNameLst>
                                      </p:cBhvr>
                                      <p:tavLst>
                                        <p:tav tm="0">
                                          <p:val>
                                            <p:strVal val="#ppt_x"/>
                                          </p:val>
                                        </p:tav>
                                        <p:tav tm="100000">
                                          <p:val>
                                            <p:strVal val="#ppt_x"/>
                                          </p:val>
                                        </p:tav>
                                      </p:tavLst>
                                    </p:anim>
                                    <p:anim calcmode="lin" valueType="num">
                                      <p:cBhvr additive="base">
                                        <p:cTn id="11" dur="500" fill="hold"/>
                                        <p:tgtEl>
                                          <p:spTgt spid="59"/>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left)">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42"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barn(outHorizontal)">
                                      <p:cBhvr>
                                        <p:cTn id="2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6"/>
          <p:cNvGrpSpPr/>
          <p:nvPr/>
        </p:nvGrpSpPr>
        <p:grpSpPr bwMode="auto">
          <a:xfrm>
            <a:off x="671513" y="1181184"/>
            <a:ext cx="8450263" cy="619770"/>
            <a:chOff x="1216" y="2943"/>
            <a:chExt cx="4560" cy="465"/>
          </a:xfrm>
        </p:grpSpPr>
        <p:sp>
          <p:nvSpPr>
            <p:cNvPr id="23565" name="Rectangle 7"/>
            <p:cNvSpPr>
              <a:spLocks noChangeArrowheads="1"/>
            </p:cNvSpPr>
            <p:nvPr/>
          </p:nvSpPr>
          <p:spPr bwMode="auto">
            <a:xfrm>
              <a:off x="1216" y="3024"/>
              <a:ext cx="4560"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342900" marR="0" lvl="0" indent="-342900" defTabSz="914400" eaLnBrk="1" fontAlgn="auto" latinLnBrk="0" hangingPunct="1">
                <a:lnSpc>
                  <a:spcPct val="100000"/>
                </a:lnSpc>
                <a:spcBef>
                  <a:spcPct val="20000"/>
                </a:spcBef>
                <a:spcAft>
                  <a:spcPts val="0"/>
                </a:spcAft>
                <a:buClr>
                  <a:schemeClr val="hlink"/>
                </a:buClr>
                <a:buSzTx/>
                <a:buFont typeface="Wingdings" panose="05000000000000000000" pitchFamily="2" charset="2"/>
                <a:buNone/>
                <a:defRPr/>
              </a:pPr>
              <a:r>
                <a:rPr kumimoji="0" lang="en-US" altLang="zh-CN" sz="2800" b="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800" b="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0" lang="en-US" altLang="zh-CN" sz="2800" b="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-CH=CH</a:t>
              </a:r>
              <a:r>
                <a:rPr kumimoji="0" lang="en-US" altLang="zh-CN" sz="2800" b="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 </a:t>
              </a:r>
              <a:r>
                <a:rPr kumimoji="0" lang="en-US" altLang="zh-CN" sz="2800" b="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H</a:t>
              </a:r>
              <a:r>
                <a:rPr kumimoji="0" lang="en-US" altLang="zh-CN" sz="2800" b="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                       </a:t>
              </a:r>
              <a:r>
                <a:rPr kumimoji="0" lang="en-US" altLang="zh-CN" sz="2800" b="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800" b="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0" lang="en-US" altLang="zh-CN" sz="2800" b="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800" b="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800" b="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800" b="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 </a:t>
              </a:r>
              <a:r>
                <a:rPr kumimoji="0" lang="en-US" altLang="zh-CN" sz="2800" b="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p>
          </p:txBody>
        </p:sp>
        <p:sp>
          <p:nvSpPr>
            <p:cNvPr id="23566" name="Line 8"/>
            <p:cNvSpPr>
              <a:spLocks noChangeShapeType="1"/>
            </p:cNvSpPr>
            <p:nvPr/>
          </p:nvSpPr>
          <p:spPr bwMode="auto">
            <a:xfrm>
              <a:off x="2797" y="3216"/>
              <a:ext cx="816" cy="0"/>
            </a:xfrm>
            <a:prstGeom prst="line">
              <a:avLst/>
            </a:prstGeom>
            <a:noFill/>
            <a:ln w="9525">
              <a:solidFill>
                <a:schemeClr val="tx1"/>
              </a:solidFill>
              <a:rou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3567" name="Text Box 9"/>
            <p:cNvSpPr txBox="1">
              <a:spLocks noChangeArrowheads="1"/>
            </p:cNvSpPr>
            <p:nvPr/>
          </p:nvSpPr>
          <p:spPr bwMode="auto">
            <a:xfrm>
              <a:off x="2963" y="2943"/>
              <a:ext cx="484" cy="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催化剂</a:t>
              </a:r>
            </a:p>
          </p:txBody>
        </p:sp>
      </p:grpSp>
      <p:grpSp>
        <p:nvGrpSpPr>
          <p:cNvPr id="3" name="Group 10"/>
          <p:cNvGrpSpPr/>
          <p:nvPr/>
        </p:nvGrpSpPr>
        <p:grpSpPr bwMode="auto">
          <a:xfrm>
            <a:off x="660400" y="1938702"/>
            <a:ext cx="5811827" cy="523875"/>
            <a:chOff x="1742" y="1008"/>
            <a:chExt cx="2746" cy="330"/>
          </a:xfrm>
        </p:grpSpPr>
        <p:sp>
          <p:nvSpPr>
            <p:cNvPr id="23563" name="Rectangle 11"/>
            <p:cNvSpPr>
              <a:spLocks noChangeArrowheads="1"/>
            </p:cNvSpPr>
            <p:nvPr/>
          </p:nvSpPr>
          <p:spPr bwMode="auto">
            <a:xfrm>
              <a:off x="1742" y="1008"/>
              <a:ext cx="2746"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8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8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8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8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+Br</a:t>
              </a:r>
              <a:r>
                <a:rPr kumimoji="0" lang="en-US" altLang="zh-CN" sz="28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                   </a:t>
              </a:r>
              <a:r>
                <a:rPr kumimoji="0" lang="en-US" altLang="zh-CN" sz="28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8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8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BrCH</a:t>
              </a:r>
              <a:r>
                <a:rPr kumimoji="0" lang="en-US" altLang="zh-CN" sz="28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8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Br</a:t>
              </a:r>
            </a:p>
          </p:txBody>
        </p:sp>
        <p:sp>
          <p:nvSpPr>
            <p:cNvPr id="23564" name="Line 12"/>
            <p:cNvSpPr>
              <a:spLocks noChangeShapeType="1"/>
            </p:cNvSpPr>
            <p:nvPr/>
          </p:nvSpPr>
          <p:spPr bwMode="auto">
            <a:xfrm>
              <a:off x="2880" y="1152"/>
              <a:ext cx="576" cy="0"/>
            </a:xfrm>
            <a:prstGeom prst="line">
              <a:avLst/>
            </a:prstGeom>
            <a:noFill/>
            <a:ln w="9525">
              <a:solidFill>
                <a:schemeClr val="tx1"/>
              </a:solidFill>
              <a:rou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374797" name="Text Box 13">
            <a:hlinkClick r:id="rId3" action="ppaction://hlinkfile"/>
          </p:cNvPr>
          <p:cNvSpPr txBox="1">
            <a:spLocks noChangeArrowheads="1"/>
          </p:cNvSpPr>
          <p:nvPr/>
        </p:nvSpPr>
        <p:spPr bwMode="auto">
          <a:xfrm>
            <a:off x="6629234" y="1969806"/>
            <a:ext cx="41275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使溴水褪色</a:t>
            </a:r>
          </a:p>
        </p:txBody>
      </p:sp>
      <p:sp>
        <p:nvSpPr>
          <p:cNvPr id="374809" name="Text Box 25"/>
          <p:cNvSpPr txBox="1">
            <a:spLocks noChangeArrowheads="1"/>
          </p:cNvSpPr>
          <p:nvPr/>
        </p:nvSpPr>
        <p:spPr bwMode="auto">
          <a:xfrm>
            <a:off x="4151314" y="1541809"/>
            <a:ext cx="115411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1800" b="1"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p:txBody>
      </p:sp>
      <p:pic>
        <p:nvPicPr>
          <p:cNvPr id="374813" name="Picture 29" descr="Image3324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0400" y="2619376"/>
            <a:ext cx="10609262"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4814" name="Rectangle 30"/>
          <p:cNvSpPr>
            <a:spLocks noChangeArrowheads="1"/>
          </p:cNvSpPr>
          <p:nvPr/>
        </p:nvSpPr>
        <p:spPr bwMode="auto">
          <a:xfrm>
            <a:off x="559753" y="3667248"/>
            <a:ext cx="11137900" cy="1569660"/>
          </a:xfrm>
          <a:prstGeom prst="rect">
            <a:avLst/>
          </a:prstGeom>
          <a:noFill/>
          <a:ln w="38100" cap="rnd">
            <a:noFill/>
            <a:prstDash val="sysDot"/>
            <a:miter lim="800000"/>
          </a:ln>
          <a:extLst>
            <a:ext uri="{909E8E84-426E-40DD-AFC4-6F175D3DCCD1}">
              <a14:hiddenFill xmlns:a14="http://schemas.microsoft.com/office/drawing/2010/main">
                <a:solidFill>
                  <a:srgbClr val="FFFFFF"/>
                </a:solidFill>
              </a14:hiddenFill>
            </a:ext>
          </a:extLst>
        </p:spPr>
        <p:txBody>
          <a:bodyPr anchor="ct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20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大量实验事实表明：凡是不对称结构的烯烃和酸</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(HX)</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加成时，酸的负基</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(X-)</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主要加到含氢原子较少的双键碳原子上，这称为马尔科夫尼科夫规则，也就是</a:t>
            </a:r>
            <a:r>
              <a:rPr kumimoji="0" lang="zh-CN" altLang="en-US" sz="2400" i="0" u="none" strike="noStrike" kern="0" cap="none" spc="0" normalizeH="0" baseline="0" noProof="0" dirty="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马氏规则</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p:txBody>
      </p:sp>
      <p:sp>
        <p:nvSpPr>
          <p:cNvPr id="161807" name="文本框 161806"/>
          <p:cNvSpPr txBox="1">
            <a:spLocks noChangeArrowheads="1"/>
          </p:cNvSpPr>
          <p:nvPr/>
        </p:nvSpPr>
        <p:spPr bwMode="auto">
          <a:xfrm>
            <a:off x="9542462" y="3307770"/>
            <a:ext cx="1727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主产物</a:t>
            </a:r>
          </a:p>
        </p:txBody>
      </p:sp>
      <p:sp>
        <p:nvSpPr>
          <p:cNvPr id="16"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五烃的化学性质</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74809"/>
                                        </p:tgtEl>
                                        <p:attrNameLst>
                                          <p:attrName>style.visibility</p:attrName>
                                        </p:attrNameLst>
                                      </p:cBhvr>
                                      <p:to>
                                        <p:strVal val="visible"/>
                                      </p:to>
                                    </p:set>
                                    <p:animEffect transition="in" filter="blinds(horizontal)">
                                      <p:cBhvr>
                                        <p:cTn id="12" dur="500"/>
                                        <p:tgtEl>
                                          <p:spTgt spid="37480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74797"/>
                                        </p:tgtEl>
                                        <p:attrNameLst>
                                          <p:attrName>style.visibility</p:attrName>
                                        </p:attrNameLst>
                                      </p:cBhvr>
                                      <p:to>
                                        <p:strVal val="visible"/>
                                      </p:to>
                                    </p:set>
                                    <p:animEffect transition="in" filter="box(in)">
                                      <p:cBhvr>
                                        <p:cTn id="22" dur="500"/>
                                        <p:tgtEl>
                                          <p:spTgt spid="37479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74813"/>
                                        </p:tgtEl>
                                        <p:attrNameLst>
                                          <p:attrName>style.visibility</p:attrName>
                                        </p:attrNameLst>
                                      </p:cBhvr>
                                      <p:to>
                                        <p:strVal val="visible"/>
                                      </p:to>
                                    </p:set>
                                    <p:animEffect transition="in" filter="blinds(horizontal)">
                                      <p:cBhvr>
                                        <p:cTn id="27" dur="500"/>
                                        <p:tgtEl>
                                          <p:spTgt spid="374813"/>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61807"/>
                                        </p:tgtEl>
                                        <p:attrNameLst>
                                          <p:attrName>style.visibility</p:attrName>
                                        </p:attrNameLst>
                                      </p:cBhvr>
                                      <p:to>
                                        <p:strVal val="visible"/>
                                      </p:to>
                                    </p:set>
                                    <p:animEffect transition="in" filter="blinds(horizontal)">
                                      <p:cBhvr>
                                        <p:cTn id="32" dur="500"/>
                                        <p:tgtEl>
                                          <p:spTgt spid="16180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74814"/>
                                        </p:tgtEl>
                                        <p:attrNameLst>
                                          <p:attrName>style.visibility</p:attrName>
                                        </p:attrNameLst>
                                      </p:cBhvr>
                                      <p:to>
                                        <p:strVal val="visible"/>
                                      </p:to>
                                    </p:set>
                                    <p:animEffect transition="in" filter="blinds(horizontal)">
                                      <p:cBhvr>
                                        <p:cTn id="37" dur="500"/>
                                        <p:tgtEl>
                                          <p:spTgt spid="3748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4797" grpId="0"/>
      <p:bldP spid="374809" grpId="0"/>
      <p:bldP spid="374814" grpId="0"/>
      <p:bldP spid="16180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矩形 2"/>
          <p:cNvSpPr>
            <a:spLocks noChangeArrowheads="1"/>
          </p:cNvSpPr>
          <p:nvPr/>
        </p:nvSpPr>
        <p:spPr bwMode="auto">
          <a:xfrm>
            <a:off x="673100" y="1167170"/>
            <a:ext cx="115189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写出下列反应的方程式</a:t>
            </a:r>
            <a:endPar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6" name="Rectangle 20"/>
          <p:cNvSpPr>
            <a:spLocks noChangeArrowheads="1"/>
          </p:cNvSpPr>
          <p:nvPr/>
        </p:nvSpPr>
        <p:spPr bwMode="auto">
          <a:xfrm>
            <a:off x="5826787" y="1773521"/>
            <a:ext cx="20858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32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zh-CN" altLang="en-US" sz="32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r>
              <a:rPr kumimoji="0" lang="zh-CN" altLang="en-US" sz="32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zh-CN" altLang="en-US" sz="32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zh-CN" altLang="en-US" sz="32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Cl</a:t>
            </a:r>
            <a:endParaRPr kumimoji="0" lang="en-US" altLang="zh-CN" sz="32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24581" name="Text Box 4"/>
          <p:cNvSpPr txBox="1">
            <a:spLocks noChangeArrowheads="1"/>
          </p:cNvSpPr>
          <p:nvPr/>
        </p:nvSpPr>
        <p:spPr bwMode="auto">
          <a:xfrm>
            <a:off x="660400" y="1684927"/>
            <a:ext cx="46561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GB" altLang="zh-CN" sz="32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GB" altLang="zh-CN" sz="32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GB" altLang="zh-CN" sz="32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GB" altLang="zh-CN" sz="32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GB" altLang="zh-CN" sz="32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 </a:t>
            </a:r>
            <a:r>
              <a:rPr kumimoji="0" lang="en-GB" altLang="zh-CN" sz="3200" i="0" u="none" strike="noStrike" kern="0" cap="none" spc="0" normalizeH="0" baseline="0" noProof="0" dirty="0" err="1">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HCl</a:t>
            </a:r>
            <a:endParaRPr kumimoji="0" lang="en-GB" altLang="zh-CN" sz="32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nvGrpSpPr>
          <p:cNvPr id="24582" name="Group 6"/>
          <p:cNvGrpSpPr/>
          <p:nvPr/>
        </p:nvGrpSpPr>
        <p:grpSpPr bwMode="auto">
          <a:xfrm>
            <a:off x="3978275" y="1756769"/>
            <a:ext cx="1504950" cy="369887"/>
            <a:chOff x="-28" y="86"/>
            <a:chExt cx="711" cy="233"/>
          </a:xfrm>
        </p:grpSpPr>
        <p:sp>
          <p:nvSpPr>
            <p:cNvPr id="24609" name="Text Box 7"/>
            <p:cNvSpPr txBox="1">
              <a:spLocks noChangeArrowheads="1"/>
            </p:cNvSpPr>
            <p:nvPr/>
          </p:nvSpPr>
          <p:spPr bwMode="auto">
            <a:xfrm>
              <a:off x="-28" y="86"/>
              <a:ext cx="706"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催化剂</a:t>
              </a:r>
            </a:p>
          </p:txBody>
        </p:sp>
        <p:sp>
          <p:nvSpPr>
            <p:cNvPr id="24610" name="Line 8"/>
            <p:cNvSpPr>
              <a:spLocks noChangeShapeType="1"/>
            </p:cNvSpPr>
            <p:nvPr/>
          </p:nvSpPr>
          <p:spPr bwMode="auto">
            <a:xfrm>
              <a:off x="3" y="301"/>
              <a:ext cx="680" cy="0"/>
            </a:xfrm>
            <a:prstGeom prst="line">
              <a:avLst/>
            </a:prstGeom>
            <a:noFill/>
            <a:ln w="22225">
              <a:solidFill>
                <a:schemeClr val="tx1"/>
              </a:solidFill>
              <a:rou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24583" name="Text Box 4"/>
          <p:cNvSpPr txBox="1">
            <a:spLocks noChangeArrowheads="1"/>
          </p:cNvSpPr>
          <p:nvPr/>
        </p:nvSpPr>
        <p:spPr bwMode="auto">
          <a:xfrm>
            <a:off x="660400" y="2405652"/>
            <a:ext cx="46561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GB" altLang="zh-CN" sz="32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GB" altLang="zh-CN" sz="32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GB" altLang="zh-CN" sz="32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GB" altLang="zh-CN" sz="32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GB" altLang="zh-CN" sz="32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 H</a:t>
            </a:r>
            <a:r>
              <a:rPr kumimoji="0" lang="en-GB" altLang="zh-CN" sz="32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GB" altLang="zh-CN" sz="32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a:t>
            </a:r>
          </a:p>
        </p:txBody>
      </p:sp>
      <p:grpSp>
        <p:nvGrpSpPr>
          <p:cNvPr id="24584" name="Group 6"/>
          <p:cNvGrpSpPr/>
          <p:nvPr/>
        </p:nvGrpSpPr>
        <p:grpSpPr bwMode="auto">
          <a:xfrm>
            <a:off x="3914245" y="2388014"/>
            <a:ext cx="1622425" cy="649288"/>
            <a:chOff x="218" y="99"/>
            <a:chExt cx="766" cy="409"/>
          </a:xfrm>
        </p:grpSpPr>
        <p:sp>
          <p:nvSpPr>
            <p:cNvPr id="24607" name="Text Box 7"/>
            <p:cNvSpPr txBox="1">
              <a:spLocks noChangeArrowheads="1"/>
            </p:cNvSpPr>
            <p:nvPr/>
          </p:nvSpPr>
          <p:spPr bwMode="auto">
            <a:xfrm>
              <a:off x="218" y="99"/>
              <a:ext cx="766" cy="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催化剂</a:t>
              </a:r>
              <a:endParaRPr kumimoji="0" lang="en-US" altLang="zh-CN" sz="1600" b="1"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algn="ctr" defTabSz="914400" eaLnBrk="1" fontAlgn="auto" latinLnBrk="0" hangingPunct="1">
                <a:lnSpc>
                  <a:spcPct val="100000"/>
                </a:lnSpc>
                <a:spcBef>
                  <a:spcPts val="500"/>
                </a:spcBef>
                <a:spcAft>
                  <a:spcPts val="0"/>
                </a:spcAft>
                <a:buClrTx/>
                <a:buSzTx/>
                <a:buFontTx/>
                <a:buNone/>
                <a:defRPr/>
              </a:pPr>
              <a:r>
                <a:rPr kumimoji="0" lang="zh-CN" altLang="en-US" sz="1600" b="1"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加热、加压</a:t>
              </a:r>
            </a:p>
          </p:txBody>
        </p:sp>
        <p:sp>
          <p:nvSpPr>
            <p:cNvPr id="24608" name="Line 8"/>
            <p:cNvSpPr>
              <a:spLocks noChangeShapeType="1"/>
            </p:cNvSpPr>
            <p:nvPr/>
          </p:nvSpPr>
          <p:spPr bwMode="auto">
            <a:xfrm>
              <a:off x="261" y="303"/>
              <a:ext cx="680" cy="0"/>
            </a:xfrm>
            <a:prstGeom prst="line">
              <a:avLst/>
            </a:prstGeom>
            <a:noFill/>
            <a:ln w="22225">
              <a:solidFill>
                <a:schemeClr val="tx1"/>
              </a:solidFill>
              <a:rou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28" name="Rectangle 21"/>
          <p:cNvSpPr>
            <a:spLocks noChangeArrowheads="1"/>
          </p:cNvSpPr>
          <p:nvPr/>
        </p:nvSpPr>
        <p:spPr bwMode="auto">
          <a:xfrm>
            <a:off x="5826787" y="2509780"/>
            <a:ext cx="229101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GB" altLang="zh-CN" sz="32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GB" altLang="zh-CN" sz="32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r>
              <a:rPr kumimoji="0" lang="en-GB" altLang="zh-CN" sz="32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GB" altLang="zh-CN" sz="32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GB" altLang="zh-CN" sz="32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OH</a:t>
            </a:r>
          </a:p>
        </p:txBody>
      </p:sp>
      <p:sp>
        <p:nvSpPr>
          <p:cNvPr id="24586" name="矩形 29"/>
          <p:cNvSpPr>
            <a:spLocks noChangeArrowheads="1"/>
          </p:cNvSpPr>
          <p:nvPr/>
        </p:nvSpPr>
        <p:spPr bwMode="auto">
          <a:xfrm>
            <a:off x="660400" y="3123202"/>
            <a:ext cx="366158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200" i="0" u="none" strike="noStrike" kern="0" cap="none" spc="0" normalizeH="0" baseline="0" noProof="0" dirty="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3200" i="0" u="none" strike="noStrike" kern="0" cap="none" spc="0" normalizeH="0" baseline="-25000" noProof="0" dirty="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3200" i="0" u="none" strike="noStrike" kern="0" cap="none" spc="0" normalizeH="0" baseline="0" noProof="0" dirty="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=CHCH</a:t>
            </a:r>
            <a:r>
              <a:rPr kumimoji="0" lang="en-US" altLang="zh-CN" sz="3200" i="0" u="none" strike="noStrike" kern="0" cap="none" spc="0" normalizeH="0" baseline="-25000" noProof="0" dirty="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r>
              <a:rPr kumimoji="0" lang="en-US" altLang="zh-CN" sz="3200" i="0" u="none" strike="noStrike" kern="0" cap="none" spc="0" normalizeH="0" baseline="0" noProof="0" dirty="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 </a:t>
            </a:r>
            <a:r>
              <a:rPr kumimoji="0" lang="en-US" altLang="zh-CN" sz="3200" i="0" u="none" strike="noStrike" kern="0" cap="none" spc="0" normalizeH="0" baseline="0" noProof="0" dirty="0" err="1">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HCl</a:t>
            </a:r>
            <a:endParaRPr kumimoji="0" lang="en-US" altLang="zh-CN" sz="3200" i="0" u="none" strike="noStrike" kern="0" cap="none" spc="0" normalizeH="0" baseline="-25000" noProof="0" dirty="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nvGrpSpPr>
          <p:cNvPr id="5" name="组合 45"/>
          <p:cNvGrpSpPr/>
          <p:nvPr/>
        </p:nvGrpSpPr>
        <p:grpSpPr bwMode="auto">
          <a:xfrm>
            <a:off x="5878741" y="3339999"/>
            <a:ext cx="2509020" cy="1268716"/>
            <a:chOff x="5208637" y="4473116"/>
            <a:chExt cx="1882248" cy="1268611"/>
          </a:xfrm>
        </p:grpSpPr>
        <p:grpSp>
          <p:nvGrpSpPr>
            <p:cNvPr id="24603" name="组合 32"/>
            <p:cNvGrpSpPr/>
            <p:nvPr/>
          </p:nvGrpSpPr>
          <p:grpSpPr bwMode="auto">
            <a:xfrm>
              <a:off x="6341943" y="5040000"/>
              <a:ext cx="446391" cy="701727"/>
              <a:chOff x="4611194" y="3129581"/>
              <a:chExt cx="446391" cy="701727"/>
            </a:xfrm>
          </p:grpSpPr>
          <p:sp>
            <p:nvSpPr>
              <p:cNvPr id="24605" name="矩形 33"/>
              <p:cNvSpPr>
                <a:spLocks noChangeArrowheads="1"/>
              </p:cNvSpPr>
              <p:nvPr/>
            </p:nvSpPr>
            <p:spPr bwMode="auto">
              <a:xfrm>
                <a:off x="4611194" y="3246581"/>
                <a:ext cx="446391" cy="584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2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Cl</a:t>
                </a:r>
                <a:endParaRPr kumimoji="0" lang="zh-CN" altLang="en-US" sz="32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cxnSp>
            <p:nvCxnSpPr>
              <p:cNvPr id="24606" name="直接连接符 34"/>
              <p:cNvCxnSpPr>
                <a:cxnSpLocks noChangeShapeType="1"/>
              </p:cNvCxnSpPr>
              <p:nvPr/>
            </p:nvCxnSpPr>
            <p:spPr bwMode="auto">
              <a:xfrm>
                <a:off x="4863165" y="3129581"/>
                <a:ext cx="0" cy="234000"/>
              </a:xfrm>
              <a:prstGeom prst="line">
                <a:avLst/>
              </a:prstGeom>
              <a:noFill/>
              <a:ln w="31750" algn="ctr">
                <a:solidFill>
                  <a:srgbClr val="000000"/>
                </a:solidFill>
                <a:round/>
              </a:ln>
              <a:extLst>
                <a:ext uri="{909E8E84-426E-40DD-AFC4-6F175D3DCCD1}">
                  <a14:hiddenFill xmlns:a14="http://schemas.microsoft.com/office/drawing/2010/main">
                    <a:noFill/>
                  </a14:hiddenFill>
                </a:ext>
              </a:extLst>
            </p:spPr>
          </p:cxnSp>
        </p:grpSp>
        <p:sp>
          <p:nvSpPr>
            <p:cNvPr id="24604" name="矩形 37"/>
            <p:cNvSpPr>
              <a:spLocks noChangeArrowheads="1"/>
            </p:cNvSpPr>
            <p:nvPr/>
          </p:nvSpPr>
          <p:spPr bwMode="auto">
            <a:xfrm>
              <a:off x="5208637" y="4473116"/>
              <a:ext cx="1882248" cy="584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200" i="0" u="none" strike="noStrike" kern="0" cap="none" spc="0" normalizeH="0" baseline="0" noProof="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3200" i="0" u="none" strike="noStrike" kern="0" cap="none" spc="0" normalizeH="0" baseline="-25000" noProof="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r>
                <a:rPr kumimoji="0" lang="en-US" altLang="zh-CN" sz="3200" i="0" u="none" strike="noStrike" kern="0" cap="none" spc="0" normalizeH="0" baseline="0" noProof="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−CHCH</a:t>
              </a:r>
              <a:r>
                <a:rPr kumimoji="0" lang="en-US" altLang="zh-CN" sz="3200" i="0" u="none" strike="noStrike" kern="0" cap="none" spc="0" normalizeH="0" baseline="-25000" noProof="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endParaRPr kumimoji="0" lang="zh-CN" altLang="en-US" sz="32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grpSp>
        <p:nvGrpSpPr>
          <p:cNvPr id="24588" name="Group 6"/>
          <p:cNvGrpSpPr/>
          <p:nvPr/>
        </p:nvGrpSpPr>
        <p:grpSpPr bwMode="auto">
          <a:xfrm>
            <a:off x="4321980" y="3265688"/>
            <a:ext cx="1504950" cy="369887"/>
            <a:chOff x="-28" y="86"/>
            <a:chExt cx="711" cy="233"/>
          </a:xfrm>
        </p:grpSpPr>
        <p:sp>
          <p:nvSpPr>
            <p:cNvPr id="24601" name="Text Box 7"/>
            <p:cNvSpPr txBox="1">
              <a:spLocks noChangeArrowheads="1"/>
            </p:cNvSpPr>
            <p:nvPr/>
          </p:nvSpPr>
          <p:spPr bwMode="auto">
            <a:xfrm>
              <a:off x="-28" y="86"/>
              <a:ext cx="706"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催化剂</a:t>
              </a:r>
            </a:p>
          </p:txBody>
        </p:sp>
        <p:sp>
          <p:nvSpPr>
            <p:cNvPr id="24602" name="Line 8"/>
            <p:cNvSpPr>
              <a:spLocks noChangeShapeType="1"/>
            </p:cNvSpPr>
            <p:nvPr/>
          </p:nvSpPr>
          <p:spPr bwMode="auto">
            <a:xfrm>
              <a:off x="3" y="301"/>
              <a:ext cx="680" cy="0"/>
            </a:xfrm>
            <a:prstGeom prst="line">
              <a:avLst/>
            </a:prstGeom>
            <a:noFill/>
            <a:ln w="22225">
              <a:solidFill>
                <a:schemeClr val="tx1"/>
              </a:solidFill>
              <a:rou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grpSp>
        <p:nvGrpSpPr>
          <p:cNvPr id="9" name="组合 46"/>
          <p:cNvGrpSpPr/>
          <p:nvPr/>
        </p:nvGrpSpPr>
        <p:grpSpPr bwMode="auto">
          <a:xfrm>
            <a:off x="6004850" y="4553169"/>
            <a:ext cx="3959225" cy="1259532"/>
            <a:chOff x="585606" y="3941942"/>
            <a:chExt cx="2968493" cy="1260094"/>
          </a:xfrm>
        </p:grpSpPr>
        <p:grpSp>
          <p:nvGrpSpPr>
            <p:cNvPr id="24597" name="组合 41"/>
            <p:cNvGrpSpPr/>
            <p:nvPr/>
          </p:nvGrpSpPr>
          <p:grpSpPr bwMode="auto">
            <a:xfrm>
              <a:off x="585606" y="4500000"/>
              <a:ext cx="446137" cy="702036"/>
              <a:chOff x="4611194" y="3129581"/>
              <a:chExt cx="446137" cy="702036"/>
            </a:xfrm>
          </p:grpSpPr>
          <p:sp>
            <p:nvSpPr>
              <p:cNvPr id="24599" name="矩形 42"/>
              <p:cNvSpPr>
                <a:spLocks noChangeArrowheads="1"/>
              </p:cNvSpPr>
              <p:nvPr/>
            </p:nvSpPr>
            <p:spPr bwMode="auto">
              <a:xfrm>
                <a:off x="4611194" y="3246581"/>
                <a:ext cx="446137" cy="585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200" i="0" u="none" strike="noStrike" kern="0" cap="none" spc="0" normalizeH="0" baseline="0" noProof="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Cl</a:t>
                </a:r>
                <a:endParaRPr kumimoji="0" lang="zh-CN" altLang="en-US" sz="3200" i="0" u="none" strike="noStrike" kern="0" cap="none" spc="0" normalizeH="0" baseline="-25000" noProof="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cxnSp>
            <p:nvCxnSpPr>
              <p:cNvPr id="24600" name="直接连接符 43"/>
              <p:cNvCxnSpPr>
                <a:cxnSpLocks noChangeShapeType="1"/>
              </p:cNvCxnSpPr>
              <p:nvPr/>
            </p:nvCxnSpPr>
            <p:spPr bwMode="auto">
              <a:xfrm>
                <a:off x="4863165" y="3129581"/>
                <a:ext cx="0" cy="234000"/>
              </a:xfrm>
              <a:prstGeom prst="line">
                <a:avLst/>
              </a:prstGeom>
              <a:noFill/>
              <a:ln w="31750" algn="ctr">
                <a:solidFill>
                  <a:srgbClr val="0000FF"/>
                </a:solidFill>
                <a:round/>
              </a:ln>
              <a:extLst>
                <a:ext uri="{909E8E84-426E-40DD-AFC4-6F175D3DCCD1}">
                  <a14:hiddenFill xmlns:a14="http://schemas.microsoft.com/office/drawing/2010/main">
                    <a:noFill/>
                  </a14:hiddenFill>
                </a:ext>
              </a:extLst>
            </p:spPr>
          </p:cxnSp>
        </p:grpSp>
        <p:sp>
          <p:nvSpPr>
            <p:cNvPr id="24598" name="矩形 44"/>
            <p:cNvSpPr>
              <a:spLocks noChangeArrowheads="1"/>
            </p:cNvSpPr>
            <p:nvPr/>
          </p:nvSpPr>
          <p:spPr bwMode="auto">
            <a:xfrm>
              <a:off x="585606" y="3941942"/>
              <a:ext cx="2968493" cy="585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2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3200" i="0" u="none" strike="noStrike" kern="0" cap="none" spc="0" normalizeH="0" baseline="-2500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32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3200" i="0" u="none" strike="noStrike" kern="0" cap="none" spc="0" normalizeH="0" baseline="-2500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32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3200" i="0" u="none" strike="noStrike" kern="0" cap="none" spc="0" normalizeH="0" baseline="-2500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endParaRPr kumimoji="0" lang="zh-CN" altLang="en-US" sz="32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sp>
        <p:nvSpPr>
          <p:cNvPr id="24590" name="矩形 47"/>
          <p:cNvSpPr>
            <a:spLocks noChangeArrowheads="1"/>
          </p:cNvSpPr>
          <p:nvPr/>
        </p:nvSpPr>
        <p:spPr bwMode="auto">
          <a:xfrm>
            <a:off x="649690" y="5473951"/>
            <a:ext cx="55848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200" i="0" u="none" strike="noStrike" kern="0" cap="none" spc="0" normalizeH="0" baseline="0" noProof="0" dirty="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3200" i="0" u="none" strike="noStrike" kern="0" cap="none" spc="0" normalizeH="0" baseline="-25000" noProof="0" dirty="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3200" i="0" u="none" strike="noStrike" kern="0" cap="none" spc="0" normalizeH="0" baseline="0" noProof="0" dirty="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=CHCH</a:t>
            </a:r>
            <a:r>
              <a:rPr kumimoji="0" lang="en-US" altLang="zh-CN" sz="3200" i="0" u="none" strike="noStrike" kern="0" cap="none" spc="0" normalizeH="0" baseline="-25000" noProof="0" dirty="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r>
              <a:rPr kumimoji="0" lang="en-US" altLang="zh-CN" sz="3200" i="0" u="none" strike="noStrike" kern="0" cap="none" spc="0" normalizeH="0" baseline="0" noProof="0" dirty="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 H</a:t>
            </a:r>
            <a:r>
              <a:rPr kumimoji="0" lang="en-US" altLang="zh-CN" sz="3200" i="0" u="none" strike="noStrike" kern="0" cap="none" spc="0" normalizeH="0" baseline="-25000" noProof="0" dirty="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3200" i="0" u="none" strike="noStrike" kern="0" cap="none" spc="0" normalizeH="0" baseline="0" noProof="0" dirty="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a:t>
            </a:r>
            <a:endParaRPr kumimoji="0" lang="en-US" altLang="zh-CN" sz="3200" i="0" u="none" strike="noStrike" kern="0" cap="none" spc="0" normalizeH="0" baseline="-25000" noProof="0" dirty="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nvGrpSpPr>
          <p:cNvPr id="24591" name="Group 6"/>
          <p:cNvGrpSpPr/>
          <p:nvPr/>
        </p:nvGrpSpPr>
        <p:grpSpPr bwMode="auto">
          <a:xfrm>
            <a:off x="4459362" y="4480852"/>
            <a:ext cx="1622425" cy="649288"/>
            <a:chOff x="-877" y="-1121"/>
            <a:chExt cx="766" cy="409"/>
          </a:xfrm>
        </p:grpSpPr>
        <p:sp>
          <p:nvSpPr>
            <p:cNvPr id="24595" name="Text Box 7"/>
            <p:cNvSpPr txBox="1">
              <a:spLocks noChangeArrowheads="1"/>
            </p:cNvSpPr>
            <p:nvPr/>
          </p:nvSpPr>
          <p:spPr bwMode="auto">
            <a:xfrm>
              <a:off x="-877" y="-1121"/>
              <a:ext cx="766" cy="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催化剂</a:t>
              </a:r>
              <a:endParaRPr kumimoji="0" lang="en-US" altLang="zh-CN" sz="1600" b="1"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algn="ctr" defTabSz="914400" eaLnBrk="1" fontAlgn="auto" latinLnBrk="0" hangingPunct="1">
                <a:lnSpc>
                  <a:spcPct val="100000"/>
                </a:lnSpc>
                <a:spcBef>
                  <a:spcPts val="500"/>
                </a:spcBef>
                <a:spcAft>
                  <a:spcPts val="0"/>
                </a:spcAft>
                <a:buClrTx/>
                <a:buSzTx/>
                <a:buFontTx/>
                <a:buNone/>
                <a:defRPr/>
              </a:pPr>
              <a:r>
                <a:rPr kumimoji="0" lang="zh-CN" altLang="en-US" sz="1600" b="1"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加热、加压</a:t>
              </a:r>
            </a:p>
          </p:txBody>
        </p:sp>
        <p:sp>
          <p:nvSpPr>
            <p:cNvPr id="24596" name="Line 8"/>
            <p:cNvSpPr>
              <a:spLocks noChangeShapeType="1"/>
            </p:cNvSpPr>
            <p:nvPr/>
          </p:nvSpPr>
          <p:spPr bwMode="auto">
            <a:xfrm>
              <a:off x="-834" y="-917"/>
              <a:ext cx="680" cy="0"/>
            </a:xfrm>
            <a:prstGeom prst="line">
              <a:avLst/>
            </a:prstGeom>
            <a:noFill/>
            <a:ln w="22225">
              <a:solidFill>
                <a:schemeClr val="tx1"/>
              </a:solidFill>
              <a:rou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52" name="矩形 51"/>
          <p:cNvSpPr>
            <a:spLocks noChangeArrowheads="1"/>
          </p:cNvSpPr>
          <p:nvPr/>
        </p:nvSpPr>
        <p:spPr bwMode="auto">
          <a:xfrm>
            <a:off x="660400" y="4741400"/>
            <a:ext cx="29546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b="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马氏规则：氢上加氢</a:t>
            </a:r>
          </a:p>
        </p:txBody>
      </p:sp>
      <p:sp>
        <p:nvSpPr>
          <p:cNvPr id="4" name="矩形 3"/>
          <p:cNvSpPr>
            <a:spLocks noChangeArrowheads="1"/>
          </p:cNvSpPr>
          <p:nvPr/>
        </p:nvSpPr>
        <p:spPr bwMode="auto">
          <a:xfrm>
            <a:off x="8387761" y="4052708"/>
            <a:ext cx="4159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800" b="0" i="0" u="none" strike="noStrike" kern="0" cap="none" spc="0" normalizeH="0" baseline="0" noProof="0" dirty="0">
                <a:ln>
                  <a:noFill/>
                </a:ln>
                <a:solidFill>
                  <a:srgbClr val="CC00CC"/>
                </a:solidFill>
                <a:effectLst/>
                <a:uLnTx/>
                <a:uFillTx/>
                <a:latin typeface="Arial" panose="020B0604020202020204" pitchFamily="34" charset="0"/>
                <a:ea typeface="思源黑体 CN Medium" panose="020B0600000000000000" pitchFamily="34" charset="-122"/>
                <a:cs typeface="汉仪楷体简"/>
                <a:sym typeface="Arial" panose="020B0604020202020204" pitchFamily="34" charset="0"/>
              </a:rPr>
              <a:t>主</a:t>
            </a:r>
          </a:p>
        </p:txBody>
      </p:sp>
      <p:sp>
        <p:nvSpPr>
          <p:cNvPr id="36" name="矩形 35"/>
          <p:cNvSpPr>
            <a:spLocks noChangeArrowheads="1"/>
          </p:cNvSpPr>
          <p:nvPr/>
        </p:nvSpPr>
        <p:spPr bwMode="auto">
          <a:xfrm>
            <a:off x="8387760" y="5551162"/>
            <a:ext cx="415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800" b="0" i="0" u="none" strike="noStrike" kern="0" cap="none" spc="0" normalizeH="0" baseline="0" noProof="0">
                <a:ln>
                  <a:noFill/>
                </a:ln>
                <a:solidFill>
                  <a:srgbClr val="CC00CC"/>
                </a:solidFill>
                <a:effectLst/>
                <a:uLnTx/>
                <a:uFillTx/>
                <a:latin typeface="Arial" panose="020B0604020202020204" pitchFamily="34" charset="0"/>
                <a:ea typeface="思源黑体 CN Medium" panose="020B0600000000000000" pitchFamily="34" charset="-122"/>
                <a:cs typeface="汉仪楷体简"/>
                <a:sym typeface="Arial" panose="020B0604020202020204" pitchFamily="34" charset="0"/>
              </a:rPr>
              <a:t>次</a:t>
            </a:r>
          </a:p>
        </p:txBody>
      </p:sp>
      <p:sp>
        <p:nvSpPr>
          <p:cNvPr id="35"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课堂练习</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10" dur="1000" fill="hold"/>
                                        <p:tgtEl>
                                          <p:spTgt spid="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41" presetClass="entr" presetSubtype="0" fill="hold" grpId="0" nodeType="clickEffect">
                                  <p:stCondLst>
                                    <p:cond delay="0"/>
                                  </p:stCondLst>
                                  <p:iterate type="lt">
                                    <p:tmPct val="10000"/>
                                  </p:iterate>
                                  <p:childTnLst>
                                    <p:set>
                                      <p:cBhvr>
                                        <p:cTn id="18" dur="1" fill="hold">
                                          <p:stCondLst>
                                            <p:cond delay="0"/>
                                          </p:stCondLst>
                                        </p:cTn>
                                        <p:tgtEl>
                                          <p:spTgt spid="28"/>
                                        </p:tgtEl>
                                        <p:attrNameLst>
                                          <p:attrName>style.visibility</p:attrName>
                                        </p:attrNameLst>
                                      </p:cBhvr>
                                      <p:to>
                                        <p:strVal val="visible"/>
                                      </p:to>
                                    </p:set>
                                    <p:anim calcmode="lin" valueType="num">
                                      <p:cBhvr>
                                        <p:cTn id="19" dur="500" fill="hold"/>
                                        <p:tgtEl>
                                          <p:spTgt spid="28"/>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28"/>
                                        </p:tgtEl>
                                        <p:attrNameLst>
                                          <p:attrName>ppt_y</p:attrName>
                                        </p:attrNameLst>
                                      </p:cBhvr>
                                      <p:tavLst>
                                        <p:tav tm="0">
                                          <p:val>
                                            <p:strVal val="#ppt_y"/>
                                          </p:val>
                                        </p:tav>
                                        <p:tav tm="100000">
                                          <p:val>
                                            <p:strVal val="#ppt_y"/>
                                          </p:val>
                                        </p:tav>
                                      </p:tavLst>
                                    </p:anim>
                                    <p:anim calcmode="lin" valueType="num">
                                      <p:cBhvr>
                                        <p:cTn id="21" dur="500" fill="hold"/>
                                        <p:tgtEl>
                                          <p:spTgt spid="28"/>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28"/>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28"/>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1000" fill="hold"/>
                                        <p:tgtEl>
                                          <p:spTgt spid="5"/>
                                        </p:tgtEl>
                                        <p:attrNameLst>
                                          <p:attrName>ppt_w</p:attrName>
                                        </p:attrNameLst>
                                      </p:cBhvr>
                                      <p:tavLst>
                                        <p:tav tm="0">
                                          <p:val>
                                            <p:fltVal val="0"/>
                                          </p:val>
                                        </p:tav>
                                        <p:tav tm="100000">
                                          <p:val>
                                            <p:strVal val="#ppt_w"/>
                                          </p:val>
                                        </p:tav>
                                      </p:tavLst>
                                    </p:anim>
                                    <p:anim calcmode="lin" valueType="num">
                                      <p:cBhvr>
                                        <p:cTn id="29" dur="1000" fill="hold"/>
                                        <p:tgtEl>
                                          <p:spTgt spid="5"/>
                                        </p:tgtEl>
                                        <p:attrNameLst>
                                          <p:attrName>ppt_h</p:attrName>
                                        </p:attrNameLst>
                                      </p:cBhvr>
                                      <p:tavLst>
                                        <p:tav tm="0">
                                          <p:val>
                                            <p:fltVal val="0"/>
                                          </p:val>
                                        </p:tav>
                                        <p:tav tm="100000">
                                          <p:val>
                                            <p:strVal val="#ppt_h"/>
                                          </p:val>
                                        </p:tav>
                                      </p:tavLst>
                                    </p:anim>
                                    <p:anim calcmode="lin" valueType="num">
                                      <p:cBhvr>
                                        <p:cTn id="30" dur="1000" fill="hold"/>
                                        <p:tgtEl>
                                          <p:spTgt spid="5"/>
                                        </p:tgtEl>
                                        <p:attrNameLst>
                                          <p:attrName>style.rotation</p:attrName>
                                        </p:attrNameLst>
                                      </p:cBhvr>
                                      <p:tavLst>
                                        <p:tav tm="0">
                                          <p:val>
                                            <p:fltVal val="90"/>
                                          </p:val>
                                        </p:tav>
                                        <p:tav tm="100000">
                                          <p:val>
                                            <p:fltVal val="0"/>
                                          </p:val>
                                        </p:tav>
                                      </p:tavLst>
                                    </p:anim>
                                    <p:animEffect transition="in" filter="fade">
                                      <p:cBhvr>
                                        <p:cTn id="31" dur="1000"/>
                                        <p:tgtEl>
                                          <p:spTgt spid="5"/>
                                        </p:tgtEl>
                                      </p:cBhvr>
                                    </p:animEffect>
                                  </p:childTnLst>
                                </p:cTn>
                              </p:par>
                              <p:par>
                                <p:cTn id="32" presetID="31" presetClass="entr" presetSubtype="0" fill="hold" nodeType="withEffect">
                                  <p:stCondLst>
                                    <p:cond delay="0"/>
                                  </p:stCondLst>
                                  <p:childTnLst>
                                    <p:set>
                                      <p:cBhvr>
                                        <p:cTn id="33" dur="1" fill="hold">
                                          <p:stCondLst>
                                            <p:cond delay="0"/>
                                          </p:stCondLst>
                                        </p:cTn>
                                        <p:tgtEl>
                                          <p:spTgt spid="9"/>
                                        </p:tgtEl>
                                        <p:attrNameLst>
                                          <p:attrName>style.visibility</p:attrName>
                                        </p:attrNameLst>
                                      </p:cBhvr>
                                      <p:to>
                                        <p:strVal val="visible"/>
                                      </p:to>
                                    </p:set>
                                    <p:anim calcmode="lin" valueType="num">
                                      <p:cBhvr>
                                        <p:cTn id="34" dur="1000" fill="hold"/>
                                        <p:tgtEl>
                                          <p:spTgt spid="9"/>
                                        </p:tgtEl>
                                        <p:attrNameLst>
                                          <p:attrName>ppt_w</p:attrName>
                                        </p:attrNameLst>
                                      </p:cBhvr>
                                      <p:tavLst>
                                        <p:tav tm="0">
                                          <p:val>
                                            <p:fltVal val="0"/>
                                          </p:val>
                                        </p:tav>
                                        <p:tav tm="100000">
                                          <p:val>
                                            <p:strVal val="#ppt_w"/>
                                          </p:val>
                                        </p:tav>
                                      </p:tavLst>
                                    </p:anim>
                                    <p:anim calcmode="lin" valueType="num">
                                      <p:cBhvr>
                                        <p:cTn id="35" dur="1000" fill="hold"/>
                                        <p:tgtEl>
                                          <p:spTgt spid="9"/>
                                        </p:tgtEl>
                                        <p:attrNameLst>
                                          <p:attrName>ppt_h</p:attrName>
                                        </p:attrNameLst>
                                      </p:cBhvr>
                                      <p:tavLst>
                                        <p:tav tm="0">
                                          <p:val>
                                            <p:fltVal val="0"/>
                                          </p:val>
                                        </p:tav>
                                        <p:tav tm="100000">
                                          <p:val>
                                            <p:strVal val="#ppt_h"/>
                                          </p:val>
                                        </p:tav>
                                      </p:tavLst>
                                    </p:anim>
                                    <p:anim calcmode="lin" valueType="num">
                                      <p:cBhvr>
                                        <p:cTn id="36" dur="1000" fill="hold"/>
                                        <p:tgtEl>
                                          <p:spTgt spid="9"/>
                                        </p:tgtEl>
                                        <p:attrNameLst>
                                          <p:attrName>style.rotation</p:attrName>
                                        </p:attrNameLst>
                                      </p:cBhvr>
                                      <p:tavLst>
                                        <p:tav tm="0">
                                          <p:val>
                                            <p:fltVal val="90"/>
                                          </p:val>
                                        </p:tav>
                                        <p:tav tm="100000">
                                          <p:val>
                                            <p:fltVal val="0"/>
                                          </p:val>
                                        </p:tav>
                                      </p:tavLst>
                                    </p:anim>
                                    <p:animEffect transition="in" filter="fade">
                                      <p:cBhvr>
                                        <p:cTn id="37" dur="10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56" presetClass="entr" presetSubtype="0" fill="hold" grpId="0" nodeType="clickEffect">
                                  <p:stCondLst>
                                    <p:cond delay="0"/>
                                  </p:stCondLst>
                                  <p:iterate type="lt">
                                    <p:tmPct val="10000"/>
                                  </p:iterate>
                                  <p:childTnLst>
                                    <p:set>
                                      <p:cBhvr>
                                        <p:cTn id="41" dur="1" fill="hold">
                                          <p:stCondLst>
                                            <p:cond delay="0"/>
                                          </p:stCondLst>
                                        </p:cTn>
                                        <p:tgtEl>
                                          <p:spTgt spid="52"/>
                                        </p:tgtEl>
                                        <p:attrNameLst>
                                          <p:attrName>style.visibility</p:attrName>
                                        </p:attrNameLst>
                                      </p:cBhvr>
                                      <p:to>
                                        <p:strVal val="visible"/>
                                      </p:to>
                                    </p:set>
                                    <p:anim by="(-#ppt_w*2)" calcmode="lin" valueType="num">
                                      <p:cBhvr rctx="PPT">
                                        <p:cTn id="42" dur="500" autoRev="1" fill="hold">
                                          <p:stCondLst>
                                            <p:cond delay="0"/>
                                          </p:stCondLst>
                                        </p:cTn>
                                        <p:tgtEl>
                                          <p:spTgt spid="52"/>
                                        </p:tgtEl>
                                        <p:attrNameLst>
                                          <p:attrName>ppt_w</p:attrName>
                                        </p:attrNameLst>
                                      </p:cBhvr>
                                    </p:anim>
                                    <p:anim by="(#ppt_w*0.50)" calcmode="lin" valueType="num">
                                      <p:cBhvr>
                                        <p:cTn id="43" dur="500" decel="50000" autoRev="1" fill="hold">
                                          <p:stCondLst>
                                            <p:cond delay="0"/>
                                          </p:stCondLst>
                                        </p:cTn>
                                        <p:tgtEl>
                                          <p:spTgt spid="52"/>
                                        </p:tgtEl>
                                        <p:attrNameLst>
                                          <p:attrName>ppt_x</p:attrName>
                                        </p:attrNameLst>
                                      </p:cBhvr>
                                    </p:anim>
                                    <p:anim from="(-#ppt_h/2)" to="(#ppt_y)" calcmode="lin" valueType="num">
                                      <p:cBhvr>
                                        <p:cTn id="44" dur="1000" fill="hold">
                                          <p:stCondLst>
                                            <p:cond delay="0"/>
                                          </p:stCondLst>
                                        </p:cTn>
                                        <p:tgtEl>
                                          <p:spTgt spid="52"/>
                                        </p:tgtEl>
                                        <p:attrNameLst>
                                          <p:attrName>ppt_y</p:attrName>
                                        </p:attrNameLst>
                                      </p:cBhvr>
                                    </p:anim>
                                    <p:animRot by="21600000">
                                      <p:cBhvr>
                                        <p:cTn id="45" dur="1000" fill="hold">
                                          <p:stCondLst>
                                            <p:cond delay="0"/>
                                          </p:stCondLst>
                                        </p:cTn>
                                        <p:tgtEl>
                                          <p:spTgt spid="52"/>
                                        </p:tgtEl>
                                        <p:attrNameLst>
                                          <p:attrName>r</p:attrName>
                                        </p:attrNameLst>
                                      </p:cBhvr>
                                    </p:animRot>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grpId="0" nodeType="clickEffect">
                                  <p:stCondLst>
                                    <p:cond delay="0"/>
                                  </p:stCondLst>
                                  <p:childTnLst>
                                    <p:set>
                                      <p:cBhvr>
                                        <p:cTn id="49" dur="1" fill="hold">
                                          <p:stCondLst>
                                            <p:cond delay="0"/>
                                          </p:stCondLst>
                                        </p:cTn>
                                        <p:tgtEl>
                                          <p:spTgt spid="4"/>
                                        </p:tgtEl>
                                        <p:attrNameLst>
                                          <p:attrName>style.visibility</p:attrName>
                                        </p:attrNameLst>
                                      </p:cBhvr>
                                      <p:to>
                                        <p:strVal val="visible"/>
                                      </p:to>
                                    </p:set>
                                    <p:animEffect transition="in" filter="wipe(down)">
                                      <p:cBhvr>
                                        <p:cTn id="50" dur="580">
                                          <p:stCondLst>
                                            <p:cond delay="0"/>
                                          </p:stCondLst>
                                        </p:cTn>
                                        <p:tgtEl>
                                          <p:spTgt spid="4"/>
                                        </p:tgtEl>
                                      </p:cBhvr>
                                    </p:animEffect>
                                    <p:anim calcmode="lin" valueType="num">
                                      <p:cBhvr>
                                        <p:cTn id="51"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56" dur="26">
                                          <p:stCondLst>
                                            <p:cond delay="650"/>
                                          </p:stCondLst>
                                        </p:cTn>
                                        <p:tgtEl>
                                          <p:spTgt spid="4"/>
                                        </p:tgtEl>
                                      </p:cBhvr>
                                      <p:to x="100000" y="60000"/>
                                    </p:animScale>
                                    <p:animScale>
                                      <p:cBhvr>
                                        <p:cTn id="57" dur="166" decel="50000">
                                          <p:stCondLst>
                                            <p:cond delay="676"/>
                                          </p:stCondLst>
                                        </p:cTn>
                                        <p:tgtEl>
                                          <p:spTgt spid="4"/>
                                        </p:tgtEl>
                                      </p:cBhvr>
                                      <p:to x="100000" y="100000"/>
                                    </p:animScale>
                                    <p:animScale>
                                      <p:cBhvr>
                                        <p:cTn id="58" dur="26">
                                          <p:stCondLst>
                                            <p:cond delay="1312"/>
                                          </p:stCondLst>
                                        </p:cTn>
                                        <p:tgtEl>
                                          <p:spTgt spid="4"/>
                                        </p:tgtEl>
                                      </p:cBhvr>
                                      <p:to x="100000" y="80000"/>
                                    </p:animScale>
                                    <p:animScale>
                                      <p:cBhvr>
                                        <p:cTn id="59" dur="166" decel="50000">
                                          <p:stCondLst>
                                            <p:cond delay="1338"/>
                                          </p:stCondLst>
                                        </p:cTn>
                                        <p:tgtEl>
                                          <p:spTgt spid="4"/>
                                        </p:tgtEl>
                                      </p:cBhvr>
                                      <p:to x="100000" y="100000"/>
                                    </p:animScale>
                                    <p:animScale>
                                      <p:cBhvr>
                                        <p:cTn id="60" dur="26">
                                          <p:stCondLst>
                                            <p:cond delay="1642"/>
                                          </p:stCondLst>
                                        </p:cTn>
                                        <p:tgtEl>
                                          <p:spTgt spid="4"/>
                                        </p:tgtEl>
                                      </p:cBhvr>
                                      <p:to x="100000" y="90000"/>
                                    </p:animScale>
                                    <p:animScale>
                                      <p:cBhvr>
                                        <p:cTn id="61" dur="166" decel="50000">
                                          <p:stCondLst>
                                            <p:cond delay="1668"/>
                                          </p:stCondLst>
                                        </p:cTn>
                                        <p:tgtEl>
                                          <p:spTgt spid="4"/>
                                        </p:tgtEl>
                                      </p:cBhvr>
                                      <p:to x="100000" y="100000"/>
                                    </p:animScale>
                                    <p:animScale>
                                      <p:cBhvr>
                                        <p:cTn id="62" dur="26">
                                          <p:stCondLst>
                                            <p:cond delay="1808"/>
                                          </p:stCondLst>
                                        </p:cTn>
                                        <p:tgtEl>
                                          <p:spTgt spid="4"/>
                                        </p:tgtEl>
                                      </p:cBhvr>
                                      <p:to x="100000" y="95000"/>
                                    </p:animScale>
                                    <p:animScale>
                                      <p:cBhvr>
                                        <p:cTn id="63" dur="166" decel="50000">
                                          <p:stCondLst>
                                            <p:cond delay="1834"/>
                                          </p:stCondLst>
                                        </p:cTn>
                                        <p:tgtEl>
                                          <p:spTgt spid="4"/>
                                        </p:tgtEl>
                                      </p:cBhvr>
                                      <p:to x="100000" y="100000"/>
                                    </p:animScale>
                                  </p:childTnLst>
                                </p:cTn>
                              </p:par>
                              <p:par>
                                <p:cTn id="64" presetID="26" presetClass="entr" presetSubtype="0" fill="hold" grpId="0" nodeType="withEffect">
                                  <p:stCondLst>
                                    <p:cond delay="0"/>
                                  </p:stCondLst>
                                  <p:childTnLst>
                                    <p:set>
                                      <p:cBhvr>
                                        <p:cTn id="65" dur="1" fill="hold">
                                          <p:stCondLst>
                                            <p:cond delay="0"/>
                                          </p:stCondLst>
                                        </p:cTn>
                                        <p:tgtEl>
                                          <p:spTgt spid="36"/>
                                        </p:tgtEl>
                                        <p:attrNameLst>
                                          <p:attrName>style.visibility</p:attrName>
                                        </p:attrNameLst>
                                      </p:cBhvr>
                                      <p:to>
                                        <p:strVal val="visible"/>
                                      </p:to>
                                    </p:set>
                                    <p:animEffect transition="in" filter="wipe(down)">
                                      <p:cBhvr>
                                        <p:cTn id="66" dur="580">
                                          <p:stCondLst>
                                            <p:cond delay="0"/>
                                          </p:stCondLst>
                                        </p:cTn>
                                        <p:tgtEl>
                                          <p:spTgt spid="36"/>
                                        </p:tgtEl>
                                      </p:cBhvr>
                                    </p:animEffect>
                                    <p:anim calcmode="lin" valueType="num">
                                      <p:cBhvr>
                                        <p:cTn id="67" dur="1822" tmFilter="0,0; 0.14,0.36; 0.43,0.73; 0.71,0.91; 1.0,1.0">
                                          <p:stCondLst>
                                            <p:cond delay="0"/>
                                          </p:stCondLst>
                                        </p:cTn>
                                        <p:tgtEl>
                                          <p:spTgt spid="36"/>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36"/>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36"/>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36"/>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36"/>
                                        </p:tgtEl>
                                        <p:attrNameLst>
                                          <p:attrName>ppt_y</p:attrName>
                                        </p:attrNameLst>
                                      </p:cBhvr>
                                      <p:tavLst>
                                        <p:tav tm="0" fmla="#ppt_y-sin(pi*$)/81">
                                          <p:val>
                                            <p:fltVal val="0"/>
                                          </p:val>
                                        </p:tav>
                                        <p:tav tm="100000">
                                          <p:val>
                                            <p:fltVal val="1"/>
                                          </p:val>
                                        </p:tav>
                                      </p:tavLst>
                                    </p:anim>
                                    <p:animScale>
                                      <p:cBhvr>
                                        <p:cTn id="72" dur="26">
                                          <p:stCondLst>
                                            <p:cond delay="650"/>
                                          </p:stCondLst>
                                        </p:cTn>
                                        <p:tgtEl>
                                          <p:spTgt spid="36"/>
                                        </p:tgtEl>
                                      </p:cBhvr>
                                      <p:to x="100000" y="60000"/>
                                    </p:animScale>
                                    <p:animScale>
                                      <p:cBhvr>
                                        <p:cTn id="73" dur="166" decel="50000">
                                          <p:stCondLst>
                                            <p:cond delay="676"/>
                                          </p:stCondLst>
                                        </p:cTn>
                                        <p:tgtEl>
                                          <p:spTgt spid="36"/>
                                        </p:tgtEl>
                                      </p:cBhvr>
                                      <p:to x="100000" y="100000"/>
                                    </p:animScale>
                                    <p:animScale>
                                      <p:cBhvr>
                                        <p:cTn id="74" dur="26">
                                          <p:stCondLst>
                                            <p:cond delay="1312"/>
                                          </p:stCondLst>
                                        </p:cTn>
                                        <p:tgtEl>
                                          <p:spTgt spid="36"/>
                                        </p:tgtEl>
                                      </p:cBhvr>
                                      <p:to x="100000" y="80000"/>
                                    </p:animScale>
                                    <p:animScale>
                                      <p:cBhvr>
                                        <p:cTn id="75" dur="166" decel="50000">
                                          <p:stCondLst>
                                            <p:cond delay="1338"/>
                                          </p:stCondLst>
                                        </p:cTn>
                                        <p:tgtEl>
                                          <p:spTgt spid="36"/>
                                        </p:tgtEl>
                                      </p:cBhvr>
                                      <p:to x="100000" y="100000"/>
                                    </p:animScale>
                                    <p:animScale>
                                      <p:cBhvr>
                                        <p:cTn id="76" dur="26">
                                          <p:stCondLst>
                                            <p:cond delay="1642"/>
                                          </p:stCondLst>
                                        </p:cTn>
                                        <p:tgtEl>
                                          <p:spTgt spid="36"/>
                                        </p:tgtEl>
                                      </p:cBhvr>
                                      <p:to x="100000" y="90000"/>
                                    </p:animScale>
                                    <p:animScale>
                                      <p:cBhvr>
                                        <p:cTn id="77" dur="166" decel="50000">
                                          <p:stCondLst>
                                            <p:cond delay="1668"/>
                                          </p:stCondLst>
                                        </p:cTn>
                                        <p:tgtEl>
                                          <p:spTgt spid="36"/>
                                        </p:tgtEl>
                                      </p:cBhvr>
                                      <p:to x="100000" y="100000"/>
                                    </p:animScale>
                                    <p:animScale>
                                      <p:cBhvr>
                                        <p:cTn id="78" dur="26">
                                          <p:stCondLst>
                                            <p:cond delay="1808"/>
                                          </p:stCondLst>
                                        </p:cTn>
                                        <p:tgtEl>
                                          <p:spTgt spid="36"/>
                                        </p:tgtEl>
                                      </p:cBhvr>
                                      <p:to x="100000" y="95000"/>
                                    </p:animScale>
                                    <p:animScale>
                                      <p:cBhvr>
                                        <p:cTn id="79" dur="166" decel="50000">
                                          <p:stCondLst>
                                            <p:cond delay="1834"/>
                                          </p:stCondLst>
                                        </p:cTn>
                                        <p:tgtEl>
                                          <p:spTgt spid="3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8" grpId="0"/>
      <p:bldP spid="52" grpId="0"/>
      <p:bldP spid="4" grpId="0"/>
      <p:bldP spid="36"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427815" y="1233964"/>
            <a:ext cx="4368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dirty="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i="0" u="none" strike="noStrike" kern="0" cap="none" spc="0" normalizeH="0" baseline="0" noProof="0" dirty="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0" lang="zh-CN" altLang="en-US" sz="2400" i="0" u="none" strike="noStrike" kern="0" cap="none" spc="0" normalizeH="0" baseline="0" noProof="0" dirty="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）加聚反应：</a:t>
            </a:r>
          </a:p>
        </p:txBody>
      </p:sp>
      <p:grpSp>
        <p:nvGrpSpPr>
          <p:cNvPr id="2" name="Group 3"/>
          <p:cNvGrpSpPr/>
          <p:nvPr/>
        </p:nvGrpSpPr>
        <p:grpSpPr bwMode="auto">
          <a:xfrm>
            <a:off x="2113915" y="4655821"/>
            <a:ext cx="7181252" cy="774701"/>
            <a:chOff x="816" y="912"/>
            <a:chExt cx="4150" cy="488"/>
          </a:xfrm>
        </p:grpSpPr>
        <p:sp>
          <p:nvSpPr>
            <p:cNvPr id="25608" name="Text Box 4"/>
            <p:cNvSpPr txBox="1">
              <a:spLocks noChangeArrowheads="1"/>
            </p:cNvSpPr>
            <p:nvPr/>
          </p:nvSpPr>
          <p:spPr bwMode="auto">
            <a:xfrm>
              <a:off x="816" y="970"/>
              <a:ext cx="403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8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nCH</a:t>
              </a:r>
              <a:r>
                <a:rPr kumimoji="0" lang="en-US" altLang="zh-CN" sz="28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8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8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endParaRPr kumimoji="0" lang="en-US" altLang="zh-CN" sz="16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5609" name="Line 5"/>
            <p:cNvSpPr>
              <a:spLocks noChangeShapeType="1"/>
            </p:cNvSpPr>
            <p:nvPr/>
          </p:nvSpPr>
          <p:spPr bwMode="auto">
            <a:xfrm>
              <a:off x="2160" y="1152"/>
              <a:ext cx="720" cy="0"/>
            </a:xfrm>
            <a:prstGeom prst="line">
              <a:avLst/>
            </a:prstGeom>
            <a:noFill/>
            <a:ln w="9525">
              <a:solidFill>
                <a:schemeClr val="tx1"/>
              </a:solidFill>
              <a:rou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5610" name="Text Box 6"/>
            <p:cNvSpPr txBox="1">
              <a:spLocks noChangeArrowheads="1"/>
            </p:cNvSpPr>
            <p:nvPr/>
          </p:nvSpPr>
          <p:spPr bwMode="auto">
            <a:xfrm>
              <a:off x="2160" y="912"/>
              <a:ext cx="62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0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催化剂</a:t>
              </a:r>
            </a:p>
          </p:txBody>
        </p:sp>
        <p:sp>
          <p:nvSpPr>
            <p:cNvPr id="25611" name="Rectangle 7"/>
            <p:cNvSpPr>
              <a:spLocks noChangeArrowheads="1"/>
            </p:cNvSpPr>
            <p:nvPr/>
          </p:nvSpPr>
          <p:spPr bwMode="auto">
            <a:xfrm>
              <a:off x="3264" y="960"/>
              <a:ext cx="1205"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8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8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CH</a:t>
              </a:r>
              <a:r>
                <a:rPr kumimoji="0" lang="en-US" altLang="zh-CN" sz="28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p>
          </p:txBody>
        </p:sp>
        <p:sp>
          <p:nvSpPr>
            <p:cNvPr id="25613" name="Text Box 9"/>
            <p:cNvSpPr txBox="1">
              <a:spLocks noChangeArrowheads="1"/>
            </p:cNvSpPr>
            <p:nvPr/>
          </p:nvSpPr>
          <p:spPr bwMode="auto">
            <a:xfrm>
              <a:off x="3006" y="960"/>
              <a:ext cx="28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8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p:txBody>
        </p:sp>
        <p:sp>
          <p:nvSpPr>
            <p:cNvPr id="25614" name="Text Box 10"/>
            <p:cNvSpPr txBox="1">
              <a:spLocks noChangeArrowheads="1"/>
            </p:cNvSpPr>
            <p:nvPr/>
          </p:nvSpPr>
          <p:spPr bwMode="auto">
            <a:xfrm>
              <a:off x="4664" y="965"/>
              <a:ext cx="19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8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p:txBody>
        </p:sp>
        <p:sp>
          <p:nvSpPr>
            <p:cNvPr id="25616" name="Line 12"/>
            <p:cNvSpPr>
              <a:spLocks noChangeShapeType="1"/>
            </p:cNvSpPr>
            <p:nvPr/>
          </p:nvSpPr>
          <p:spPr bwMode="auto">
            <a:xfrm>
              <a:off x="3077" y="1147"/>
              <a:ext cx="217"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5617" name="Rectangle 13"/>
            <p:cNvSpPr>
              <a:spLocks noChangeArrowheads="1"/>
            </p:cNvSpPr>
            <p:nvPr/>
          </p:nvSpPr>
          <p:spPr bwMode="auto">
            <a:xfrm>
              <a:off x="4760" y="1109"/>
              <a:ext cx="20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n</a:t>
              </a:r>
            </a:p>
          </p:txBody>
        </p:sp>
        <p:sp>
          <p:nvSpPr>
            <p:cNvPr id="20" name="Line 12"/>
            <p:cNvSpPr>
              <a:spLocks noChangeShapeType="1"/>
            </p:cNvSpPr>
            <p:nvPr/>
          </p:nvSpPr>
          <p:spPr bwMode="auto">
            <a:xfrm>
              <a:off x="4469" y="1162"/>
              <a:ext cx="217"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1" name="Line 12"/>
            <p:cNvSpPr>
              <a:spLocks noChangeShapeType="1"/>
            </p:cNvSpPr>
            <p:nvPr/>
          </p:nvSpPr>
          <p:spPr bwMode="auto">
            <a:xfrm>
              <a:off x="3766" y="1147"/>
              <a:ext cx="217"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26638" name="Text Box 14"/>
          <p:cNvSpPr txBox="1">
            <a:spLocks noChangeArrowheads="1"/>
          </p:cNvSpPr>
          <p:nvPr/>
        </p:nvSpPr>
        <p:spPr bwMode="auto">
          <a:xfrm>
            <a:off x="660400" y="1704796"/>
            <a:ext cx="108585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由相对分子质量小的化合物分子互相结合成相对分子质量大的高分子的反应叫做</a:t>
            </a:r>
            <a:r>
              <a:rPr kumimoji="0" lang="zh-CN" altLang="en-US" sz="2400" i="0" u="none" strike="noStrike" kern="0" cap="none" spc="0" normalizeH="0" baseline="0" noProof="0" dirty="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聚合反应。</a:t>
            </a:r>
          </a:p>
          <a:p>
            <a:pPr marL="0" marR="0" lvl="0" indent="0" defTabSz="914400" eaLnBrk="1" fontAlgn="auto" latinLnBrk="0" hangingPunct="1">
              <a:lnSpc>
                <a:spcPct val="150000"/>
              </a:lnSpc>
              <a:spcBef>
                <a:spcPts val="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由不饱和的相对分子质量小的化合物分子结合成相对分子质量大的化合物分子，这样的聚合反应同时也是加成反应，所以这样聚合反应又叫做</a:t>
            </a:r>
            <a:r>
              <a:rPr kumimoji="0" lang="zh-CN" altLang="en-US" sz="2400" i="0" u="none" strike="noStrike" kern="0" cap="none" spc="0" normalizeH="0" baseline="0" noProof="0" dirty="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加聚反应。</a:t>
            </a:r>
          </a:p>
        </p:txBody>
      </p:sp>
      <p:sp>
        <p:nvSpPr>
          <p:cNvPr id="19"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烷烃和烯烃</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6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3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9" name="图片 128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0053" y="1864481"/>
            <a:ext cx="9131300" cy="1365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0" name="矩形 128002"/>
          <p:cNvSpPr>
            <a:spLocks noChangeArrowheads="1"/>
          </p:cNvSpPr>
          <p:nvPr/>
        </p:nvSpPr>
        <p:spPr bwMode="auto">
          <a:xfrm>
            <a:off x="650823" y="1139024"/>
            <a:ext cx="3167062"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简写为： </a:t>
            </a:r>
          </a:p>
        </p:txBody>
      </p:sp>
      <p:sp>
        <p:nvSpPr>
          <p:cNvPr id="128004" name="文本框 128003"/>
          <p:cNvSpPr txBox="1">
            <a:spLocks noChangeArrowheads="1"/>
          </p:cNvSpPr>
          <p:nvPr/>
        </p:nvSpPr>
        <p:spPr bwMode="auto">
          <a:xfrm>
            <a:off x="2414134" y="4351216"/>
            <a:ext cx="19224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单体</a:t>
            </a:r>
          </a:p>
        </p:txBody>
      </p:sp>
      <p:sp>
        <p:nvSpPr>
          <p:cNvPr id="128005" name="文本框 128004"/>
          <p:cNvSpPr txBox="1">
            <a:spLocks noChangeArrowheads="1"/>
          </p:cNvSpPr>
          <p:nvPr/>
        </p:nvSpPr>
        <p:spPr bwMode="auto">
          <a:xfrm>
            <a:off x="7952938" y="4467008"/>
            <a:ext cx="19208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链节</a:t>
            </a:r>
          </a:p>
        </p:txBody>
      </p:sp>
      <p:sp>
        <p:nvSpPr>
          <p:cNvPr id="128006" name="直接连接符 128005"/>
          <p:cNvSpPr>
            <a:spLocks noChangeShapeType="1"/>
          </p:cNvSpPr>
          <p:nvPr/>
        </p:nvSpPr>
        <p:spPr bwMode="auto">
          <a:xfrm>
            <a:off x="1597365" y="2803524"/>
            <a:ext cx="2305050" cy="0"/>
          </a:xfrm>
          <a:prstGeom prst="line">
            <a:avLst/>
          </a:prstGeom>
          <a:noFill/>
          <a:ln w="57150" cap="sq">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28007" name="直接连接符 128006"/>
          <p:cNvSpPr>
            <a:spLocks noChangeShapeType="1"/>
          </p:cNvSpPr>
          <p:nvPr/>
        </p:nvSpPr>
        <p:spPr bwMode="auto">
          <a:xfrm>
            <a:off x="7117896" y="2803524"/>
            <a:ext cx="2305050" cy="0"/>
          </a:xfrm>
          <a:prstGeom prst="line">
            <a:avLst/>
          </a:prstGeom>
          <a:noFill/>
          <a:ln w="57150" cap="sq">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28008" name="文本框 128007"/>
          <p:cNvSpPr txBox="1">
            <a:spLocks noChangeArrowheads="1"/>
          </p:cNvSpPr>
          <p:nvPr/>
        </p:nvSpPr>
        <p:spPr bwMode="auto">
          <a:xfrm>
            <a:off x="10189709" y="2406170"/>
            <a:ext cx="576262" cy="461962"/>
          </a:xfrm>
          <a:prstGeom prst="rect">
            <a:avLst/>
          </a:prstGeom>
          <a:noFill/>
          <a:ln w="38100" cap="sq">
            <a:solidFill>
              <a:schemeClr val="hlink"/>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endParaRPr kumimoji="0" lang="zh-CN" altLang="en-US" sz="2400" b="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28009" name="下箭头 128008"/>
          <p:cNvSpPr>
            <a:spLocks noChangeArrowheads="1"/>
          </p:cNvSpPr>
          <p:nvPr/>
        </p:nvSpPr>
        <p:spPr bwMode="auto">
          <a:xfrm>
            <a:off x="10288134" y="2922107"/>
            <a:ext cx="384175" cy="647700"/>
          </a:xfrm>
          <a:prstGeom prst="downArrow">
            <a:avLst>
              <a:gd name="adj1" fmla="val 50000"/>
              <a:gd name="adj2" fmla="val 56191"/>
            </a:avLst>
          </a:prstGeom>
          <a:noFill/>
          <a:ln w="38100" cap="sq">
            <a:solidFill>
              <a:schemeClr val="hlink"/>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28010" name="文本框 128009"/>
          <p:cNvSpPr txBox="1">
            <a:spLocks noChangeArrowheads="1"/>
          </p:cNvSpPr>
          <p:nvPr/>
        </p:nvSpPr>
        <p:spPr bwMode="auto">
          <a:xfrm>
            <a:off x="9979696" y="3699371"/>
            <a:ext cx="11033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聚合度</a:t>
            </a:r>
          </a:p>
        </p:txBody>
      </p:sp>
      <p:sp>
        <p:nvSpPr>
          <p:cNvPr id="128011" name="下箭头 128010"/>
          <p:cNvSpPr>
            <a:spLocks noChangeArrowheads="1"/>
          </p:cNvSpPr>
          <p:nvPr/>
        </p:nvSpPr>
        <p:spPr bwMode="auto">
          <a:xfrm>
            <a:off x="2414134" y="2950430"/>
            <a:ext cx="671512" cy="1152525"/>
          </a:xfrm>
          <a:prstGeom prst="downArrow">
            <a:avLst>
              <a:gd name="adj1" fmla="val 50000"/>
              <a:gd name="adj2" fmla="val 57202"/>
            </a:avLst>
          </a:prstGeom>
          <a:noFill/>
          <a:ln w="38100" cap="sq">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28012" name="下箭头 128011"/>
          <p:cNvSpPr>
            <a:spLocks noChangeArrowheads="1"/>
          </p:cNvSpPr>
          <p:nvPr/>
        </p:nvSpPr>
        <p:spPr bwMode="auto">
          <a:xfrm>
            <a:off x="8029261" y="3329615"/>
            <a:ext cx="673100" cy="1081087"/>
          </a:xfrm>
          <a:prstGeom prst="downArrow">
            <a:avLst>
              <a:gd name="adj1" fmla="val 50000"/>
              <a:gd name="adj2" fmla="val 53530"/>
            </a:avLst>
          </a:prstGeom>
          <a:noFill/>
          <a:ln w="38100" cap="sq">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28013" name="文本框 128012"/>
          <p:cNvSpPr txBox="1">
            <a:spLocks noChangeArrowheads="1"/>
          </p:cNvSpPr>
          <p:nvPr/>
        </p:nvSpPr>
        <p:spPr bwMode="auto">
          <a:xfrm>
            <a:off x="659265" y="5381542"/>
            <a:ext cx="90249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由小分子生成高分子化合物的反应叫聚合反应。</a:t>
            </a:r>
          </a:p>
        </p:txBody>
      </p:sp>
      <p:sp>
        <p:nvSpPr>
          <p:cNvPr id="18"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烷烃和烯烃</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8006"/>
                                        </p:tgtEl>
                                        <p:attrNameLst>
                                          <p:attrName>style.visibility</p:attrName>
                                        </p:attrNameLst>
                                      </p:cBhvr>
                                      <p:to>
                                        <p:strVal val="visible"/>
                                      </p:to>
                                    </p:set>
                                    <p:animEffect transition="in" filter="wipe(left)">
                                      <p:cBhvr>
                                        <p:cTn id="7" dur="500"/>
                                        <p:tgtEl>
                                          <p:spTgt spid="128006"/>
                                        </p:tgtEl>
                                      </p:cBhvr>
                                    </p:animEffect>
                                  </p:childTnLst>
                                </p:cTn>
                              </p:par>
                              <p:par>
                                <p:cTn id="8" presetID="22" presetClass="entr" presetSubtype="1" fill="hold" nodeType="withEffect">
                                  <p:stCondLst>
                                    <p:cond delay="0"/>
                                  </p:stCondLst>
                                  <p:childTnLst>
                                    <p:set>
                                      <p:cBhvr>
                                        <p:cTn id="9" dur="1" fill="hold">
                                          <p:stCondLst>
                                            <p:cond delay="0"/>
                                          </p:stCondLst>
                                        </p:cTn>
                                        <p:tgtEl>
                                          <p:spTgt spid="128011"/>
                                        </p:tgtEl>
                                        <p:attrNameLst>
                                          <p:attrName>style.visibility</p:attrName>
                                        </p:attrNameLst>
                                      </p:cBhvr>
                                      <p:to>
                                        <p:strVal val="visible"/>
                                      </p:to>
                                    </p:set>
                                    <p:animEffect transition="in" filter="wipe(up)">
                                      <p:cBhvr>
                                        <p:cTn id="10" dur="500"/>
                                        <p:tgtEl>
                                          <p:spTgt spid="128011"/>
                                        </p:tgtEl>
                                      </p:cBhvr>
                                    </p:animEffect>
                                  </p:childTnLst>
                                </p:cTn>
                              </p:par>
                            </p:childTnLst>
                          </p:cTn>
                        </p:par>
                        <p:par>
                          <p:cTn id="11" fill="hold">
                            <p:stCondLst>
                              <p:cond delay="500"/>
                            </p:stCondLst>
                            <p:childTnLst>
                              <p:par>
                                <p:cTn id="12" presetID="21" presetClass="entr" presetSubtype="4" fill="hold" grpId="0" nodeType="afterEffect">
                                  <p:stCondLst>
                                    <p:cond delay="0"/>
                                  </p:stCondLst>
                                  <p:childTnLst>
                                    <p:set>
                                      <p:cBhvr>
                                        <p:cTn id="13" dur="1" fill="hold">
                                          <p:stCondLst>
                                            <p:cond delay="0"/>
                                          </p:stCondLst>
                                        </p:cTn>
                                        <p:tgtEl>
                                          <p:spTgt spid="128004"/>
                                        </p:tgtEl>
                                        <p:attrNameLst>
                                          <p:attrName>style.visibility</p:attrName>
                                        </p:attrNameLst>
                                      </p:cBhvr>
                                      <p:to>
                                        <p:strVal val="visible"/>
                                      </p:to>
                                    </p:set>
                                    <p:animEffect transition="in" filter="wheel(4)">
                                      <p:cBhvr>
                                        <p:cTn id="14" dur="500"/>
                                        <p:tgtEl>
                                          <p:spTgt spid="12800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128007"/>
                                        </p:tgtEl>
                                        <p:attrNameLst>
                                          <p:attrName>style.visibility</p:attrName>
                                        </p:attrNameLst>
                                      </p:cBhvr>
                                      <p:to>
                                        <p:strVal val="visible"/>
                                      </p:to>
                                    </p:set>
                                    <p:animEffect transition="in" filter="wipe(left)">
                                      <p:cBhvr>
                                        <p:cTn id="19" dur="500"/>
                                        <p:tgtEl>
                                          <p:spTgt spid="128007"/>
                                        </p:tgtEl>
                                      </p:cBhvr>
                                    </p:animEffect>
                                  </p:childTnLst>
                                </p:cTn>
                              </p:par>
                              <p:par>
                                <p:cTn id="20" presetID="22" presetClass="entr" presetSubtype="1" fill="hold" nodeType="withEffect">
                                  <p:stCondLst>
                                    <p:cond delay="0"/>
                                  </p:stCondLst>
                                  <p:childTnLst>
                                    <p:set>
                                      <p:cBhvr>
                                        <p:cTn id="21" dur="1" fill="hold">
                                          <p:stCondLst>
                                            <p:cond delay="0"/>
                                          </p:stCondLst>
                                        </p:cTn>
                                        <p:tgtEl>
                                          <p:spTgt spid="128012"/>
                                        </p:tgtEl>
                                        <p:attrNameLst>
                                          <p:attrName>style.visibility</p:attrName>
                                        </p:attrNameLst>
                                      </p:cBhvr>
                                      <p:to>
                                        <p:strVal val="visible"/>
                                      </p:to>
                                    </p:set>
                                    <p:animEffect transition="in" filter="wipe(up)">
                                      <p:cBhvr>
                                        <p:cTn id="22" dur="500"/>
                                        <p:tgtEl>
                                          <p:spTgt spid="128012"/>
                                        </p:tgtEl>
                                      </p:cBhvr>
                                    </p:animEffect>
                                  </p:childTnLst>
                                </p:cTn>
                              </p:par>
                              <p:par>
                                <p:cTn id="23" presetID="45" presetClass="entr" presetSubtype="0" fill="hold" grpId="0" nodeType="withEffect">
                                  <p:stCondLst>
                                    <p:cond delay="0"/>
                                  </p:stCondLst>
                                  <p:iterate type="lt">
                                    <p:tmPct val="10000"/>
                                  </p:iterate>
                                  <p:childTnLst>
                                    <p:set>
                                      <p:cBhvr>
                                        <p:cTn id="24" dur="1" fill="hold">
                                          <p:stCondLst>
                                            <p:cond delay="0"/>
                                          </p:stCondLst>
                                        </p:cTn>
                                        <p:tgtEl>
                                          <p:spTgt spid="128005"/>
                                        </p:tgtEl>
                                        <p:attrNameLst>
                                          <p:attrName>style.visibility</p:attrName>
                                        </p:attrNameLst>
                                      </p:cBhvr>
                                      <p:to>
                                        <p:strVal val="visible"/>
                                      </p:to>
                                    </p:set>
                                    <p:animEffect transition="in" filter="fade">
                                      <p:cBhvr>
                                        <p:cTn id="25" dur="500"/>
                                        <p:tgtEl>
                                          <p:spTgt spid="128005"/>
                                        </p:tgtEl>
                                      </p:cBhvr>
                                    </p:animEffect>
                                    <p:anim calcmode="lin" valueType="num">
                                      <p:cBhvr>
                                        <p:cTn id="26" dur="500" fill="hold"/>
                                        <p:tgtEl>
                                          <p:spTgt spid="128005"/>
                                        </p:tgtEl>
                                        <p:attrNameLst>
                                          <p:attrName>ppt_w</p:attrName>
                                        </p:attrNameLst>
                                      </p:cBhvr>
                                      <p:tavLst>
                                        <p:tav tm="0" fmla="#ppt_w*sin(2.5*pi*$)">
                                          <p:val>
                                            <p:fltVal val="0"/>
                                          </p:val>
                                        </p:tav>
                                        <p:tav tm="100000">
                                          <p:val>
                                            <p:fltVal val="1"/>
                                          </p:val>
                                        </p:tav>
                                      </p:tavLst>
                                    </p:anim>
                                    <p:anim calcmode="lin" valueType="num">
                                      <p:cBhvr>
                                        <p:cTn id="27" dur="500" fill="hold"/>
                                        <p:tgtEl>
                                          <p:spTgt spid="128005"/>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128008"/>
                                        </p:tgtEl>
                                        <p:attrNameLst>
                                          <p:attrName>style.visibility</p:attrName>
                                        </p:attrNameLst>
                                      </p:cBhvr>
                                      <p:to>
                                        <p:strVal val="visible"/>
                                      </p:to>
                                    </p:set>
                                    <p:animEffect transition="in" filter="diamond(in)">
                                      <p:cBhvr>
                                        <p:cTn id="32" dur="500"/>
                                        <p:tgtEl>
                                          <p:spTgt spid="128008"/>
                                        </p:tgtEl>
                                      </p:cBhvr>
                                    </p:animEffect>
                                  </p:childTnLst>
                                </p:cTn>
                              </p:par>
                            </p:childTnLst>
                          </p:cTn>
                        </p:par>
                        <p:par>
                          <p:cTn id="33" fill="hold">
                            <p:stCondLst>
                              <p:cond delay="500"/>
                            </p:stCondLst>
                            <p:childTnLst>
                              <p:par>
                                <p:cTn id="34" presetID="6" presetClass="emph" presetSubtype="0" fill="hold" grpId="1" nodeType="afterEffect">
                                  <p:stCondLst>
                                    <p:cond delay="0"/>
                                  </p:stCondLst>
                                  <p:childTnLst>
                                    <p:animScale>
                                      <p:cBhvr>
                                        <p:cTn id="35" dur="500" fill="hold"/>
                                        <p:tgtEl>
                                          <p:spTgt spid="128008"/>
                                        </p:tgtEl>
                                      </p:cBhvr>
                                      <p:by x="100000" y="150000"/>
                                    </p:animScale>
                                  </p:childTnLst>
                                </p:cTn>
                              </p:par>
                              <p:par>
                                <p:cTn id="36" presetID="22" presetClass="entr" presetSubtype="1" fill="hold" nodeType="withEffect">
                                  <p:stCondLst>
                                    <p:cond delay="0"/>
                                  </p:stCondLst>
                                  <p:childTnLst>
                                    <p:set>
                                      <p:cBhvr>
                                        <p:cTn id="37" dur="1" fill="hold">
                                          <p:stCondLst>
                                            <p:cond delay="0"/>
                                          </p:stCondLst>
                                        </p:cTn>
                                        <p:tgtEl>
                                          <p:spTgt spid="128009"/>
                                        </p:tgtEl>
                                        <p:attrNameLst>
                                          <p:attrName>style.visibility</p:attrName>
                                        </p:attrNameLst>
                                      </p:cBhvr>
                                      <p:to>
                                        <p:strVal val="visible"/>
                                      </p:to>
                                    </p:set>
                                    <p:animEffect transition="in" filter="wipe(up)">
                                      <p:cBhvr>
                                        <p:cTn id="38" dur="500"/>
                                        <p:tgtEl>
                                          <p:spTgt spid="128009"/>
                                        </p:tgtEl>
                                      </p:cBhvr>
                                    </p:animEffect>
                                  </p:childTnLst>
                                </p:cTn>
                              </p:par>
                            </p:childTnLst>
                          </p:cTn>
                        </p:par>
                        <p:par>
                          <p:cTn id="39" fill="hold">
                            <p:stCondLst>
                              <p:cond delay="1000"/>
                            </p:stCondLst>
                            <p:childTnLst>
                              <p:par>
                                <p:cTn id="40" presetID="8" presetClass="entr" presetSubtype="16" fill="hold" grpId="0" nodeType="afterEffect">
                                  <p:stCondLst>
                                    <p:cond delay="0"/>
                                  </p:stCondLst>
                                  <p:childTnLst>
                                    <p:set>
                                      <p:cBhvr>
                                        <p:cTn id="41" dur="1" fill="hold">
                                          <p:stCondLst>
                                            <p:cond delay="0"/>
                                          </p:stCondLst>
                                        </p:cTn>
                                        <p:tgtEl>
                                          <p:spTgt spid="128010"/>
                                        </p:tgtEl>
                                        <p:attrNameLst>
                                          <p:attrName>style.visibility</p:attrName>
                                        </p:attrNameLst>
                                      </p:cBhvr>
                                      <p:to>
                                        <p:strVal val="visible"/>
                                      </p:to>
                                    </p:set>
                                    <p:animEffect transition="in" filter="diamond(in)">
                                      <p:cBhvr>
                                        <p:cTn id="42" dur="500"/>
                                        <p:tgtEl>
                                          <p:spTgt spid="128010"/>
                                        </p:tgtEl>
                                      </p:cBhvr>
                                    </p:animEffect>
                                  </p:childTnLst>
                                </p:cTn>
                              </p:par>
                            </p:childTnLst>
                          </p:cTn>
                        </p:par>
                      </p:childTnLst>
                    </p:cTn>
                  </p:par>
                  <p:par>
                    <p:cTn id="43" fill="hold">
                      <p:stCondLst>
                        <p:cond delay="indefinite"/>
                      </p:stCondLst>
                      <p:childTnLst>
                        <p:par>
                          <p:cTn id="44" fill="hold">
                            <p:stCondLst>
                              <p:cond delay="0"/>
                            </p:stCondLst>
                            <p:childTnLst>
                              <p:par>
                                <p:cTn id="45" presetID="41" presetClass="entr" presetSubtype="0" fill="hold" grpId="0" nodeType="clickEffect">
                                  <p:stCondLst>
                                    <p:cond delay="0"/>
                                  </p:stCondLst>
                                  <p:iterate type="lt">
                                    <p:tmPct val="10000"/>
                                  </p:iterate>
                                  <p:childTnLst>
                                    <p:set>
                                      <p:cBhvr>
                                        <p:cTn id="46" dur="1" fill="hold">
                                          <p:stCondLst>
                                            <p:cond delay="0"/>
                                          </p:stCondLst>
                                        </p:cTn>
                                        <p:tgtEl>
                                          <p:spTgt spid="128013"/>
                                        </p:tgtEl>
                                        <p:attrNameLst>
                                          <p:attrName>style.visibility</p:attrName>
                                        </p:attrNameLst>
                                      </p:cBhvr>
                                      <p:to>
                                        <p:strVal val="visible"/>
                                      </p:to>
                                    </p:set>
                                    <p:anim calcmode="lin" valueType="num">
                                      <p:cBhvr>
                                        <p:cTn id="47" dur="500" fill="hold"/>
                                        <p:tgtEl>
                                          <p:spTgt spid="128013"/>
                                        </p:tgtEl>
                                        <p:attrNameLst>
                                          <p:attrName>ppt_x</p:attrName>
                                        </p:attrNameLst>
                                      </p:cBhvr>
                                      <p:tavLst>
                                        <p:tav tm="0">
                                          <p:val>
                                            <p:strVal val="#ppt_x"/>
                                          </p:val>
                                        </p:tav>
                                        <p:tav tm="50000">
                                          <p:val>
                                            <p:strVal val="#ppt_x+.1"/>
                                          </p:val>
                                        </p:tav>
                                        <p:tav tm="100000">
                                          <p:val>
                                            <p:strVal val="#ppt_x"/>
                                          </p:val>
                                        </p:tav>
                                      </p:tavLst>
                                    </p:anim>
                                    <p:anim calcmode="lin" valueType="num">
                                      <p:cBhvr>
                                        <p:cTn id="48" dur="500" fill="hold"/>
                                        <p:tgtEl>
                                          <p:spTgt spid="128013"/>
                                        </p:tgtEl>
                                        <p:attrNameLst>
                                          <p:attrName>ppt_y</p:attrName>
                                        </p:attrNameLst>
                                      </p:cBhvr>
                                      <p:tavLst>
                                        <p:tav tm="0">
                                          <p:val>
                                            <p:strVal val="#ppt_y"/>
                                          </p:val>
                                        </p:tav>
                                        <p:tav tm="100000">
                                          <p:val>
                                            <p:strVal val="#ppt_y"/>
                                          </p:val>
                                        </p:tav>
                                      </p:tavLst>
                                    </p:anim>
                                    <p:anim calcmode="lin" valueType="num">
                                      <p:cBhvr>
                                        <p:cTn id="49" dur="500" fill="hold"/>
                                        <p:tgtEl>
                                          <p:spTgt spid="128013"/>
                                        </p:tgtEl>
                                        <p:attrNameLst>
                                          <p:attrName>ppt_h</p:attrName>
                                        </p:attrNameLst>
                                      </p:cBhvr>
                                      <p:tavLst>
                                        <p:tav tm="0">
                                          <p:val>
                                            <p:strVal val="#ppt_h/10"/>
                                          </p:val>
                                        </p:tav>
                                        <p:tav tm="50000">
                                          <p:val>
                                            <p:strVal val="#ppt_h+.01"/>
                                          </p:val>
                                        </p:tav>
                                        <p:tav tm="100000">
                                          <p:val>
                                            <p:strVal val="#ppt_h"/>
                                          </p:val>
                                        </p:tav>
                                      </p:tavLst>
                                    </p:anim>
                                    <p:anim calcmode="lin" valueType="num">
                                      <p:cBhvr>
                                        <p:cTn id="50" dur="500" fill="hold"/>
                                        <p:tgtEl>
                                          <p:spTgt spid="128013"/>
                                        </p:tgtEl>
                                        <p:attrNameLst>
                                          <p:attrName>ppt_w</p:attrName>
                                        </p:attrNameLst>
                                      </p:cBhvr>
                                      <p:tavLst>
                                        <p:tav tm="0">
                                          <p:val>
                                            <p:strVal val="#ppt_w/10"/>
                                          </p:val>
                                        </p:tav>
                                        <p:tav tm="50000">
                                          <p:val>
                                            <p:strVal val="#ppt_w+.01"/>
                                          </p:val>
                                        </p:tav>
                                        <p:tav tm="100000">
                                          <p:val>
                                            <p:strVal val="#ppt_w"/>
                                          </p:val>
                                        </p:tav>
                                      </p:tavLst>
                                    </p:anim>
                                    <p:animEffect transition="in" filter="fade">
                                      <p:cBhvr>
                                        <p:cTn id="51" dur="500" tmFilter="0,0; .5, 1; 1, 1"/>
                                        <p:tgtEl>
                                          <p:spTgt spid="1280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4" grpId="0"/>
      <p:bldP spid="128005" grpId="0"/>
      <p:bldP spid="128008" grpId="0" animBg="1"/>
      <p:bldP spid="128008" grpId="1" animBg="1"/>
      <p:bldP spid="128010" grpId="0"/>
      <p:bldP spid="1280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矩形 2"/>
          <p:cNvSpPr>
            <a:spLocks noChangeArrowheads="1"/>
          </p:cNvSpPr>
          <p:nvPr/>
        </p:nvSpPr>
        <p:spPr bwMode="auto">
          <a:xfrm>
            <a:off x="656612" y="1198693"/>
            <a:ext cx="11520487" cy="941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15000"/>
              </a:lnSpc>
              <a:spcBef>
                <a:spcPts val="0"/>
              </a:spcBef>
              <a:spcAft>
                <a:spcPts val="0"/>
              </a:spcAft>
              <a:buClrTx/>
              <a:buSzTx/>
              <a:buFont typeface="Arial" panose="020B0604020202020204" pitchFamily="34" charset="0"/>
              <a:buNone/>
              <a:defRPr/>
            </a:pP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加聚反应</a:t>
            </a:r>
            <a:endPar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15000"/>
              </a:lnSpc>
              <a:spcBef>
                <a:spcPts val="0"/>
              </a:spcBef>
              <a:spcAft>
                <a:spcPts val="0"/>
              </a:spcAft>
              <a:buClrTx/>
              <a:buSzTx/>
              <a:buFont typeface="Arial" panose="020B0604020202020204" pitchFamily="34" charset="0"/>
              <a:buNone/>
              <a:defRPr/>
            </a:pPr>
            <a:r>
              <a:rPr kumimoji="0" lang="zh-CN" altLang="en-US" sz="2400" i="0" u="none" strike="noStrike" kern="0" cap="none" spc="0" normalizeH="0" baseline="0" noProof="0" dirty="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通过加成反应聚合成高分子化合物的反应。</a:t>
            </a:r>
            <a:endParaRPr kumimoji="0" lang="en-US" altLang="zh-CN" sz="2400" i="0" u="none" strike="noStrike" kern="0" cap="none" spc="0" normalizeH="0" baseline="0" noProof="0" dirty="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27651" name="Text Box 4"/>
          <p:cNvSpPr txBox="1">
            <a:spLocks noChangeArrowheads="1"/>
          </p:cNvSpPr>
          <p:nvPr/>
        </p:nvSpPr>
        <p:spPr bwMode="auto">
          <a:xfrm>
            <a:off x="1092511" y="2402937"/>
            <a:ext cx="32162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GB" altLang="zh-CN" sz="2400" i="1"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n</a:t>
            </a:r>
            <a:r>
              <a:rPr kumimoji="0" lang="en-GB"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GB"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GB"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GB"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endParaRPr kumimoji="0" lang="en-GB"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nvGrpSpPr>
          <p:cNvPr id="27652" name="Group 6"/>
          <p:cNvGrpSpPr/>
          <p:nvPr/>
        </p:nvGrpSpPr>
        <p:grpSpPr bwMode="auto">
          <a:xfrm>
            <a:off x="2850749" y="2447069"/>
            <a:ext cx="1504950" cy="461962"/>
            <a:chOff x="-28" y="86"/>
            <a:chExt cx="711" cy="291"/>
          </a:xfrm>
        </p:grpSpPr>
        <p:sp>
          <p:nvSpPr>
            <p:cNvPr id="27683" name="Text Box 7"/>
            <p:cNvSpPr txBox="1">
              <a:spLocks noChangeArrowheads="1"/>
            </p:cNvSpPr>
            <p:nvPr/>
          </p:nvSpPr>
          <p:spPr bwMode="auto">
            <a:xfrm>
              <a:off x="-28" y="86"/>
              <a:ext cx="70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催化剂</a:t>
              </a:r>
            </a:p>
          </p:txBody>
        </p:sp>
        <p:sp>
          <p:nvSpPr>
            <p:cNvPr id="27684" name="Line 8"/>
            <p:cNvSpPr>
              <a:spLocks noChangeShapeType="1"/>
            </p:cNvSpPr>
            <p:nvPr/>
          </p:nvSpPr>
          <p:spPr bwMode="auto">
            <a:xfrm>
              <a:off x="3" y="301"/>
              <a:ext cx="680" cy="0"/>
            </a:xfrm>
            <a:prstGeom prst="line">
              <a:avLst/>
            </a:prstGeom>
            <a:noFill/>
            <a:ln w="22225">
              <a:solidFill>
                <a:schemeClr val="tx1"/>
              </a:solidFill>
              <a:rou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grpSp>
        <p:nvGrpSpPr>
          <p:cNvPr id="27653" name="组合 16"/>
          <p:cNvGrpSpPr/>
          <p:nvPr/>
        </p:nvGrpSpPr>
        <p:grpSpPr bwMode="auto">
          <a:xfrm>
            <a:off x="4776957" y="2456698"/>
            <a:ext cx="2853666" cy="461665"/>
            <a:chOff x="4943081" y="2221902"/>
            <a:chExt cx="2139689" cy="461821"/>
          </a:xfrm>
        </p:grpSpPr>
        <p:sp>
          <p:nvSpPr>
            <p:cNvPr id="27680" name="矩形 55"/>
            <p:cNvSpPr>
              <a:spLocks noChangeArrowheads="1"/>
            </p:cNvSpPr>
            <p:nvPr/>
          </p:nvSpPr>
          <p:spPr bwMode="auto">
            <a:xfrm>
              <a:off x="4943081" y="2221902"/>
              <a:ext cx="2139689" cy="461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GB"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CH</a:t>
              </a:r>
              <a:r>
                <a:rPr kumimoji="0" lang="en-GB"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GB"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GB"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          </a:t>
              </a:r>
              <a:r>
                <a:rPr kumimoji="0" lang="en-GB"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GB" altLang="zh-CN" sz="2400" i="1"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n</a:t>
              </a:r>
              <a:endParaRPr kumimoji="0" lang="en-GB" altLang="zh-CN" sz="2400" i="1"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cxnSp>
          <p:nvCxnSpPr>
            <p:cNvPr id="27681" name="直接连接符 13"/>
            <p:cNvCxnSpPr>
              <a:cxnSpLocks noChangeShapeType="1"/>
            </p:cNvCxnSpPr>
            <p:nvPr/>
          </p:nvCxnSpPr>
          <p:spPr bwMode="auto">
            <a:xfrm>
              <a:off x="6474625" y="2483670"/>
              <a:ext cx="360000" cy="0"/>
            </a:xfrm>
            <a:prstGeom prst="line">
              <a:avLst/>
            </a:prstGeom>
            <a:noFill/>
            <a:ln w="25400" algn="ctr">
              <a:solidFill>
                <a:schemeClr val="tx1"/>
              </a:solidFill>
              <a:round/>
            </a:ln>
            <a:extLst>
              <a:ext uri="{909E8E84-426E-40DD-AFC4-6F175D3DCCD1}">
                <a14:hiddenFill xmlns:a14="http://schemas.microsoft.com/office/drawing/2010/main">
                  <a:noFill/>
                </a14:hiddenFill>
              </a:ext>
            </a:extLst>
          </p:spPr>
        </p:cxnSp>
        <p:cxnSp>
          <p:nvCxnSpPr>
            <p:cNvPr id="27682" name="直接连接符 19"/>
            <p:cNvCxnSpPr>
              <a:cxnSpLocks noChangeShapeType="1"/>
            </p:cNvCxnSpPr>
            <p:nvPr/>
          </p:nvCxnSpPr>
          <p:spPr bwMode="auto">
            <a:xfrm>
              <a:off x="5099891" y="2464653"/>
              <a:ext cx="270000" cy="0"/>
            </a:xfrm>
            <a:prstGeom prst="line">
              <a:avLst/>
            </a:prstGeom>
            <a:noFill/>
            <a:ln w="25400" algn="ctr">
              <a:solidFill>
                <a:schemeClr val="tx1"/>
              </a:solidFill>
              <a:round/>
            </a:ln>
            <a:extLst>
              <a:ext uri="{909E8E84-426E-40DD-AFC4-6F175D3DCCD1}">
                <a14:hiddenFill xmlns:a14="http://schemas.microsoft.com/office/drawing/2010/main">
                  <a:noFill/>
                </a14:hiddenFill>
              </a:ext>
            </a:extLst>
          </p:spPr>
        </p:cxnSp>
      </p:grpSp>
      <p:grpSp>
        <p:nvGrpSpPr>
          <p:cNvPr id="27654" name="Group 6"/>
          <p:cNvGrpSpPr/>
          <p:nvPr/>
        </p:nvGrpSpPr>
        <p:grpSpPr bwMode="auto">
          <a:xfrm>
            <a:off x="2700647" y="3281513"/>
            <a:ext cx="1504950" cy="461962"/>
            <a:chOff x="-28" y="86"/>
            <a:chExt cx="711" cy="291"/>
          </a:xfrm>
        </p:grpSpPr>
        <p:sp>
          <p:nvSpPr>
            <p:cNvPr id="27678" name="Text Box 7"/>
            <p:cNvSpPr txBox="1">
              <a:spLocks noChangeArrowheads="1"/>
            </p:cNvSpPr>
            <p:nvPr/>
          </p:nvSpPr>
          <p:spPr bwMode="auto">
            <a:xfrm>
              <a:off x="-28" y="86"/>
              <a:ext cx="70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催化剂</a:t>
              </a:r>
            </a:p>
          </p:txBody>
        </p:sp>
        <p:sp>
          <p:nvSpPr>
            <p:cNvPr id="27679" name="Line 8"/>
            <p:cNvSpPr>
              <a:spLocks noChangeShapeType="1"/>
            </p:cNvSpPr>
            <p:nvPr/>
          </p:nvSpPr>
          <p:spPr bwMode="auto">
            <a:xfrm>
              <a:off x="3" y="301"/>
              <a:ext cx="680" cy="0"/>
            </a:xfrm>
            <a:prstGeom prst="line">
              <a:avLst/>
            </a:prstGeom>
            <a:noFill/>
            <a:ln w="22225">
              <a:solidFill>
                <a:schemeClr val="tx1"/>
              </a:solidFill>
              <a:rou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grpSp>
        <p:nvGrpSpPr>
          <p:cNvPr id="27655" name="组合 64"/>
          <p:cNvGrpSpPr/>
          <p:nvPr/>
        </p:nvGrpSpPr>
        <p:grpSpPr bwMode="auto">
          <a:xfrm>
            <a:off x="1092510" y="3250343"/>
            <a:ext cx="3216275" cy="1091692"/>
            <a:chOff x="897971" y="3131964"/>
            <a:chExt cx="2411852" cy="1091707"/>
          </a:xfrm>
        </p:grpSpPr>
        <p:sp>
          <p:nvSpPr>
            <p:cNvPr id="27675" name="Text Box 4"/>
            <p:cNvSpPr txBox="1">
              <a:spLocks noChangeArrowheads="1"/>
            </p:cNvSpPr>
            <p:nvPr/>
          </p:nvSpPr>
          <p:spPr bwMode="auto">
            <a:xfrm>
              <a:off x="897971" y="3131964"/>
              <a:ext cx="2411852" cy="461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GB" altLang="zh-CN" sz="2400" i="1" u="none" strike="noStrike" kern="0" cap="none" spc="0" normalizeH="0" baseline="0" noProof="0" dirty="0" err="1">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n</a:t>
              </a:r>
              <a:r>
                <a:rPr kumimoji="0" lang="en-GB" altLang="zh-CN" sz="2400" i="0" u="none" strike="noStrike" kern="0" cap="none" spc="0" normalizeH="0" baseline="0" noProof="0" dirty="0" err="1">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GB"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GB"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endParaRPr kumimoji="0" lang="en-GB"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27676" name="矩形 44"/>
            <p:cNvSpPr>
              <a:spLocks noChangeArrowheads="1"/>
            </p:cNvSpPr>
            <p:nvPr/>
          </p:nvSpPr>
          <p:spPr bwMode="auto">
            <a:xfrm>
              <a:off x="1080000" y="3762000"/>
              <a:ext cx="558004" cy="461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endParaRPr kumimoji="0" lang="zh-CN" altLang="en-US"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cxnSp>
          <p:nvCxnSpPr>
            <p:cNvPr id="27677" name="直接连接符 45"/>
            <p:cNvCxnSpPr>
              <a:cxnSpLocks noChangeShapeType="1"/>
            </p:cNvCxnSpPr>
            <p:nvPr/>
          </p:nvCxnSpPr>
          <p:spPr bwMode="auto">
            <a:xfrm>
              <a:off x="1359002" y="3591472"/>
              <a:ext cx="0" cy="234000"/>
            </a:xfrm>
            <a:prstGeom prst="line">
              <a:avLst/>
            </a:prstGeom>
            <a:noFill/>
            <a:ln w="31750" algn="ctr">
              <a:solidFill>
                <a:srgbClr val="000000"/>
              </a:solidFill>
              <a:round/>
            </a:ln>
            <a:extLst>
              <a:ext uri="{909E8E84-426E-40DD-AFC4-6F175D3DCCD1}">
                <a14:hiddenFill xmlns:a14="http://schemas.microsoft.com/office/drawing/2010/main">
                  <a:noFill/>
                </a14:hiddenFill>
              </a:ext>
            </a:extLst>
          </p:spPr>
        </p:cxnSp>
      </p:grpSp>
      <p:grpSp>
        <p:nvGrpSpPr>
          <p:cNvPr id="27656" name="组合 65"/>
          <p:cNvGrpSpPr/>
          <p:nvPr/>
        </p:nvGrpSpPr>
        <p:grpSpPr bwMode="auto">
          <a:xfrm>
            <a:off x="1092510" y="4580994"/>
            <a:ext cx="2917040" cy="1079500"/>
            <a:chOff x="828000" y="4842000"/>
            <a:chExt cx="2187431" cy="1080000"/>
          </a:xfrm>
        </p:grpSpPr>
        <p:sp>
          <p:nvSpPr>
            <p:cNvPr id="27672" name="矩形 49"/>
            <p:cNvSpPr>
              <a:spLocks noChangeArrowheads="1"/>
            </p:cNvSpPr>
            <p:nvPr/>
          </p:nvSpPr>
          <p:spPr bwMode="auto">
            <a:xfrm>
              <a:off x="1854000" y="4842000"/>
              <a:ext cx="1161431" cy="461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GB"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0" noProof="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CH=CH</a:t>
              </a:r>
              <a:r>
                <a:rPr kumimoji="0" lang="en-US" altLang="zh-CN" sz="2400" i="0" u="none" strike="noStrike" kern="0" cap="none" spc="0" normalizeH="0" baseline="-25000" noProof="0">
                  <a:ln>
                    <a:noFill/>
                  </a:ln>
                  <a:solidFill>
                    <a:srgbClr val="0C01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p>
          </p:txBody>
        </p:sp>
        <p:graphicFrame>
          <p:nvGraphicFramePr>
            <p:cNvPr id="27673" name="Object 2"/>
            <p:cNvGraphicFramePr>
              <a:graphicFrameLocks noChangeAspect="1"/>
            </p:cNvGraphicFramePr>
            <p:nvPr/>
          </p:nvGraphicFramePr>
          <p:xfrm>
            <a:off x="1090800" y="4842000"/>
            <a:ext cx="965815" cy="1080000"/>
          </p:xfrm>
          <a:graphic>
            <a:graphicData uri="http://schemas.openxmlformats.org/presentationml/2006/ole">
              <mc:AlternateContent xmlns:mc="http://schemas.openxmlformats.org/markup-compatibility/2006">
                <mc:Choice xmlns:v="urn:schemas-microsoft-com:vml" Requires="v">
                  <p:oleObj r:id="rId3" imgW="572135" imgH="638810" progId="">
                    <p:embed/>
                  </p:oleObj>
                </mc:Choice>
                <mc:Fallback>
                  <p:oleObj r:id="rId3" imgW="572135" imgH="638810"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0800" y="4842000"/>
                          <a:ext cx="965815" cy="10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7674" name="矩形 12"/>
            <p:cNvSpPr>
              <a:spLocks noChangeArrowheads="1"/>
            </p:cNvSpPr>
            <p:nvPr/>
          </p:nvSpPr>
          <p:spPr bwMode="auto">
            <a:xfrm>
              <a:off x="828000" y="4977172"/>
              <a:ext cx="267098" cy="461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GB" altLang="zh-CN" sz="2400" i="1"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n</a:t>
              </a: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grpSp>
        <p:nvGrpSpPr>
          <p:cNvPr id="27657" name="Group 6"/>
          <p:cNvGrpSpPr/>
          <p:nvPr/>
        </p:nvGrpSpPr>
        <p:grpSpPr bwMode="auto">
          <a:xfrm>
            <a:off x="4111843" y="4580697"/>
            <a:ext cx="1504950" cy="461962"/>
            <a:chOff x="-28" y="86"/>
            <a:chExt cx="711" cy="291"/>
          </a:xfrm>
        </p:grpSpPr>
        <p:sp>
          <p:nvSpPr>
            <p:cNvPr id="27670" name="Text Box 7"/>
            <p:cNvSpPr txBox="1">
              <a:spLocks noChangeArrowheads="1"/>
            </p:cNvSpPr>
            <p:nvPr/>
          </p:nvSpPr>
          <p:spPr bwMode="auto">
            <a:xfrm>
              <a:off x="-28" y="86"/>
              <a:ext cx="70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催化剂</a:t>
              </a:r>
            </a:p>
          </p:txBody>
        </p:sp>
        <p:sp>
          <p:nvSpPr>
            <p:cNvPr id="27671" name="Line 8"/>
            <p:cNvSpPr>
              <a:spLocks noChangeShapeType="1"/>
            </p:cNvSpPr>
            <p:nvPr/>
          </p:nvSpPr>
          <p:spPr bwMode="auto">
            <a:xfrm>
              <a:off x="3" y="301"/>
              <a:ext cx="680" cy="0"/>
            </a:xfrm>
            <a:prstGeom prst="line">
              <a:avLst/>
            </a:prstGeom>
            <a:noFill/>
            <a:ln w="22225">
              <a:solidFill>
                <a:schemeClr val="tx1"/>
              </a:solidFill>
              <a:rou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grpSp>
        <p:nvGrpSpPr>
          <p:cNvPr id="8" name="组合 30"/>
          <p:cNvGrpSpPr/>
          <p:nvPr/>
        </p:nvGrpSpPr>
        <p:grpSpPr bwMode="auto">
          <a:xfrm>
            <a:off x="4748415" y="3234571"/>
            <a:ext cx="2654894" cy="1169932"/>
            <a:chOff x="4821979" y="3193866"/>
            <a:chExt cx="1991368" cy="1169981"/>
          </a:xfrm>
        </p:grpSpPr>
        <p:sp>
          <p:nvSpPr>
            <p:cNvPr id="27665" name="矩形 31"/>
            <p:cNvSpPr>
              <a:spLocks noChangeArrowheads="1"/>
            </p:cNvSpPr>
            <p:nvPr/>
          </p:nvSpPr>
          <p:spPr bwMode="auto">
            <a:xfrm>
              <a:off x="4821979" y="3193866"/>
              <a:ext cx="1991368" cy="461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GB"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CH−CH</a:t>
              </a:r>
              <a:r>
                <a:rPr kumimoji="0" lang="en-GB"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          </a:t>
              </a:r>
              <a:r>
                <a:rPr kumimoji="0" lang="en-GB"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GB" altLang="zh-CN" sz="2400" i="1"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n</a:t>
              </a:r>
              <a:endParaRPr kumimoji="0" lang="en-GB" altLang="zh-CN" sz="2400" i="1"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27666" name="矩形 47"/>
            <p:cNvSpPr>
              <a:spLocks noChangeArrowheads="1"/>
            </p:cNvSpPr>
            <p:nvPr/>
          </p:nvSpPr>
          <p:spPr bwMode="auto">
            <a:xfrm>
              <a:off x="4939542" y="3902163"/>
              <a:ext cx="558141" cy="461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endParaRPr kumimoji="0" lang="zh-CN" altLang="en-US"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cxnSp>
          <p:nvCxnSpPr>
            <p:cNvPr id="27667" name="直接连接符 48"/>
            <p:cNvCxnSpPr>
              <a:cxnSpLocks noChangeShapeType="1"/>
            </p:cNvCxnSpPr>
            <p:nvPr/>
          </p:nvCxnSpPr>
          <p:spPr bwMode="auto">
            <a:xfrm>
              <a:off x="5184000" y="3725664"/>
              <a:ext cx="0" cy="234000"/>
            </a:xfrm>
            <a:prstGeom prst="line">
              <a:avLst/>
            </a:prstGeom>
            <a:noFill/>
            <a:ln w="31750" algn="ctr">
              <a:solidFill>
                <a:srgbClr val="000000"/>
              </a:solidFill>
              <a:round/>
            </a:ln>
            <a:extLst>
              <a:ext uri="{909E8E84-426E-40DD-AFC4-6F175D3DCCD1}">
                <a14:hiddenFill xmlns:a14="http://schemas.microsoft.com/office/drawing/2010/main">
                  <a:noFill/>
                </a14:hiddenFill>
              </a:ext>
            </a:extLst>
          </p:spPr>
        </p:cxnSp>
        <p:cxnSp>
          <p:nvCxnSpPr>
            <p:cNvPr id="27668" name="直接连接符 56"/>
            <p:cNvCxnSpPr>
              <a:cxnSpLocks noChangeShapeType="1"/>
            </p:cNvCxnSpPr>
            <p:nvPr/>
          </p:nvCxnSpPr>
          <p:spPr bwMode="auto">
            <a:xfrm>
              <a:off x="6195487" y="3471800"/>
              <a:ext cx="360000" cy="0"/>
            </a:xfrm>
            <a:prstGeom prst="line">
              <a:avLst/>
            </a:prstGeom>
            <a:noFill/>
            <a:ln w="25400" algn="ctr">
              <a:solidFill>
                <a:schemeClr val="tx1"/>
              </a:solidFill>
              <a:round/>
            </a:ln>
            <a:extLst>
              <a:ext uri="{909E8E84-426E-40DD-AFC4-6F175D3DCCD1}">
                <a14:hiddenFill xmlns:a14="http://schemas.microsoft.com/office/drawing/2010/main">
                  <a:noFill/>
                </a14:hiddenFill>
              </a:ext>
            </a:extLst>
          </p:spPr>
        </p:cxnSp>
        <p:cxnSp>
          <p:nvCxnSpPr>
            <p:cNvPr id="27669" name="直接连接符 57"/>
            <p:cNvCxnSpPr>
              <a:cxnSpLocks noChangeShapeType="1"/>
            </p:cNvCxnSpPr>
            <p:nvPr/>
          </p:nvCxnSpPr>
          <p:spPr bwMode="auto">
            <a:xfrm>
              <a:off x="4969342" y="3440479"/>
              <a:ext cx="270000" cy="0"/>
            </a:xfrm>
            <a:prstGeom prst="line">
              <a:avLst/>
            </a:prstGeom>
            <a:noFill/>
            <a:ln w="25400" algn="ctr">
              <a:solidFill>
                <a:schemeClr val="tx1"/>
              </a:solidFill>
              <a:round/>
            </a:ln>
            <a:extLst>
              <a:ext uri="{909E8E84-426E-40DD-AFC4-6F175D3DCCD1}">
                <a14:hiddenFill xmlns:a14="http://schemas.microsoft.com/office/drawing/2010/main">
                  <a:noFill/>
                </a14:hiddenFill>
              </a:ext>
            </a:extLst>
          </p:spPr>
        </p:cxnSp>
      </p:grpSp>
      <p:grpSp>
        <p:nvGrpSpPr>
          <p:cNvPr id="9" name="组合 14"/>
          <p:cNvGrpSpPr/>
          <p:nvPr/>
        </p:nvGrpSpPr>
        <p:grpSpPr bwMode="auto">
          <a:xfrm>
            <a:off x="5946787" y="4716103"/>
            <a:ext cx="2682145" cy="1573212"/>
            <a:chOff x="5138519" y="4662746"/>
            <a:chExt cx="2012121" cy="1573593"/>
          </a:xfrm>
        </p:grpSpPr>
        <p:sp>
          <p:nvSpPr>
            <p:cNvPr id="27660" name="矩形 59"/>
            <p:cNvSpPr>
              <a:spLocks noChangeArrowheads="1"/>
            </p:cNvSpPr>
            <p:nvPr/>
          </p:nvSpPr>
          <p:spPr bwMode="auto">
            <a:xfrm>
              <a:off x="5138519" y="4662746"/>
              <a:ext cx="2012121" cy="461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GB"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CH−CH</a:t>
              </a:r>
              <a:r>
                <a:rPr kumimoji="0" lang="en-GB"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         </a:t>
              </a:r>
              <a:r>
                <a:rPr kumimoji="0" lang="en-GB"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GB" altLang="zh-CN" sz="2400" i="1"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n</a:t>
              </a:r>
              <a:endParaRPr kumimoji="0" lang="en-GB" altLang="zh-CN" sz="2400" i="1"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cxnSp>
          <p:nvCxnSpPr>
            <p:cNvPr id="27661" name="直接连接符 60"/>
            <p:cNvCxnSpPr>
              <a:cxnSpLocks noChangeShapeType="1"/>
            </p:cNvCxnSpPr>
            <p:nvPr/>
          </p:nvCxnSpPr>
          <p:spPr bwMode="auto">
            <a:xfrm>
              <a:off x="5570519" y="5194544"/>
              <a:ext cx="0" cy="234000"/>
            </a:xfrm>
            <a:prstGeom prst="line">
              <a:avLst/>
            </a:prstGeom>
            <a:noFill/>
            <a:ln w="31750" algn="ctr">
              <a:solidFill>
                <a:srgbClr val="000000"/>
              </a:solidFill>
              <a:round/>
            </a:ln>
            <a:extLst>
              <a:ext uri="{909E8E84-426E-40DD-AFC4-6F175D3DCCD1}">
                <a14:hiddenFill xmlns:a14="http://schemas.microsoft.com/office/drawing/2010/main">
                  <a:noFill/>
                </a14:hiddenFill>
              </a:ext>
            </a:extLst>
          </p:spPr>
        </p:cxnSp>
        <p:cxnSp>
          <p:nvCxnSpPr>
            <p:cNvPr id="27662" name="直接连接符 61"/>
            <p:cNvCxnSpPr>
              <a:cxnSpLocks noChangeShapeType="1"/>
            </p:cNvCxnSpPr>
            <p:nvPr/>
          </p:nvCxnSpPr>
          <p:spPr bwMode="auto">
            <a:xfrm>
              <a:off x="6531859" y="4920135"/>
              <a:ext cx="360000" cy="0"/>
            </a:xfrm>
            <a:prstGeom prst="line">
              <a:avLst/>
            </a:prstGeom>
            <a:noFill/>
            <a:ln w="25400" algn="ctr">
              <a:solidFill>
                <a:schemeClr val="tx1"/>
              </a:solidFill>
              <a:round/>
            </a:ln>
            <a:extLst>
              <a:ext uri="{909E8E84-426E-40DD-AFC4-6F175D3DCCD1}">
                <a14:hiddenFill xmlns:a14="http://schemas.microsoft.com/office/drawing/2010/main">
                  <a:noFill/>
                </a14:hiddenFill>
              </a:ext>
            </a:extLst>
          </p:spPr>
        </p:cxnSp>
        <p:cxnSp>
          <p:nvCxnSpPr>
            <p:cNvPr id="27663" name="直接连接符 62"/>
            <p:cNvCxnSpPr>
              <a:cxnSpLocks noChangeShapeType="1"/>
            </p:cNvCxnSpPr>
            <p:nvPr/>
          </p:nvCxnSpPr>
          <p:spPr bwMode="auto">
            <a:xfrm>
              <a:off x="5298422" y="4930186"/>
              <a:ext cx="270000" cy="0"/>
            </a:xfrm>
            <a:prstGeom prst="line">
              <a:avLst/>
            </a:prstGeom>
            <a:noFill/>
            <a:ln w="25400" algn="ctr">
              <a:solidFill>
                <a:schemeClr val="tx1"/>
              </a:solidFill>
              <a:round/>
            </a:ln>
            <a:extLst>
              <a:ext uri="{909E8E84-426E-40DD-AFC4-6F175D3DCCD1}">
                <a14:hiddenFill xmlns:a14="http://schemas.microsoft.com/office/drawing/2010/main">
                  <a:noFill/>
                </a14:hiddenFill>
              </a:ext>
            </a:extLst>
          </p:spPr>
        </p:cxnSp>
        <p:graphicFrame>
          <p:nvGraphicFramePr>
            <p:cNvPr id="27664" name="Object 3"/>
            <p:cNvGraphicFramePr>
              <a:graphicFrameLocks noChangeAspect="1"/>
            </p:cNvGraphicFramePr>
            <p:nvPr/>
          </p:nvGraphicFramePr>
          <p:xfrm>
            <a:off x="5166000" y="5336339"/>
            <a:ext cx="804845" cy="900000"/>
          </p:xfrm>
          <a:graphic>
            <a:graphicData uri="http://schemas.openxmlformats.org/presentationml/2006/ole">
              <mc:AlternateContent xmlns:mc="http://schemas.openxmlformats.org/markup-compatibility/2006">
                <mc:Choice xmlns:v="urn:schemas-microsoft-com:vml" Requires="v">
                  <p:oleObj r:id="rId5" imgW="572135" imgH="638810" progId="">
                    <p:embed/>
                  </p:oleObj>
                </mc:Choice>
                <mc:Fallback>
                  <p:oleObj r:id="rId5" imgW="572135" imgH="638810" progId="">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66000" y="5336339"/>
                          <a:ext cx="804845" cy="9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37"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烷烃和烯烃</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par>
                                <p:cTn id="8" presetID="14" presetClass="entr" presetSubtype="1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randombar(horizontal)">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0518" name="Text Box 6"/>
          <p:cNvSpPr>
            <a:spLocks noGrp="1" noChangeArrowheads="1"/>
          </p:cNvSpPr>
          <p:nvPr>
            <p:ph type="title" idx="4294967295"/>
          </p:nvPr>
        </p:nvSpPr>
        <p:spPr>
          <a:xfrm>
            <a:off x="376692" y="2048479"/>
            <a:ext cx="4978400" cy="457200"/>
          </a:xfrm>
        </p:spPr>
        <p:txBody>
          <a:bodyPr>
            <a:normAutofit/>
          </a:bodyPr>
          <a:lstStyle/>
          <a:p>
            <a:pPr>
              <a:spcBef>
                <a:spcPct val="50000"/>
              </a:spcBef>
            </a:pPr>
            <a:r>
              <a:rPr lang="zh-CN" altLang="en-US" sz="2400" dirty="0">
                <a:solidFill>
                  <a:srgbClr val="FF3300"/>
                </a:solidFill>
                <a:latin typeface="Arial" panose="020B0604020202020204" pitchFamily="34" charset="0"/>
                <a:ea typeface="思源黑体 CN Medium" panose="020B0600000000000000" pitchFamily="34" charset="-122"/>
                <a:sym typeface="Arial" panose="020B0604020202020204" pitchFamily="34" charset="0"/>
              </a:rPr>
              <a:t>（</a:t>
            </a:r>
            <a:r>
              <a:rPr lang="en-US" altLang="zh-CN" sz="2400" dirty="0">
                <a:solidFill>
                  <a:srgbClr val="FF3300"/>
                </a:solidFill>
                <a:latin typeface="Arial" panose="020B0604020202020204" pitchFamily="34" charset="0"/>
                <a:ea typeface="思源黑体 CN Medium" panose="020B0600000000000000" pitchFamily="34" charset="-122"/>
                <a:sym typeface="Arial" panose="020B0604020202020204" pitchFamily="34" charset="0"/>
              </a:rPr>
              <a:t>2</a:t>
            </a:r>
            <a:r>
              <a:rPr lang="zh-CN" altLang="en-US" sz="2400" dirty="0">
                <a:solidFill>
                  <a:srgbClr val="FF3300"/>
                </a:solidFill>
                <a:latin typeface="Arial" panose="020B0604020202020204" pitchFamily="34" charset="0"/>
                <a:ea typeface="思源黑体 CN Medium" panose="020B0600000000000000" pitchFamily="34" charset="-122"/>
                <a:sym typeface="Arial" panose="020B0604020202020204" pitchFamily="34" charset="0"/>
              </a:rPr>
              <a:t>）通式：</a:t>
            </a:r>
          </a:p>
        </p:txBody>
      </p:sp>
      <p:sp>
        <p:nvSpPr>
          <p:cNvPr id="28676" name="Text Box 2"/>
          <p:cNvSpPr txBox="1">
            <a:spLocks noChangeArrowheads="1"/>
          </p:cNvSpPr>
          <p:nvPr/>
        </p:nvSpPr>
        <p:spPr bwMode="auto">
          <a:xfrm>
            <a:off x="1329192" y="2244515"/>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20515" name="Text Box 3"/>
          <p:cNvSpPr txBox="1">
            <a:spLocks noChangeArrowheads="1"/>
          </p:cNvSpPr>
          <p:nvPr/>
        </p:nvSpPr>
        <p:spPr bwMode="auto">
          <a:xfrm>
            <a:off x="2094627" y="2045590"/>
            <a:ext cx="3657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r>
              <a:rPr kumimoji="0" lang="en-US" altLang="zh-CN" sz="2400" i="0" u="none" strike="noStrike" kern="0" cap="none" spc="0" normalizeH="0" baseline="-2500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n</a:t>
            </a: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r>
              <a:rPr kumimoji="0" lang="en-US" altLang="zh-CN" sz="2400" i="0" u="none" strike="noStrike" kern="0" cap="none" spc="0" normalizeH="0" baseline="-2500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2n-2     </a:t>
            </a: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(n≧4)</a:t>
            </a:r>
          </a:p>
        </p:txBody>
      </p:sp>
      <p:sp>
        <p:nvSpPr>
          <p:cNvPr id="320516" name="Text Box 4"/>
          <p:cNvSpPr txBox="1">
            <a:spLocks noChangeArrowheads="1"/>
          </p:cNvSpPr>
          <p:nvPr/>
        </p:nvSpPr>
        <p:spPr bwMode="auto">
          <a:xfrm>
            <a:off x="537029" y="2780445"/>
            <a:ext cx="2641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dirty="0">
                <a:ln>
                  <a:noFill/>
                </a:ln>
                <a:solidFill>
                  <a:srgbClr val="0000CC"/>
                </a:solidFill>
                <a:effectLst/>
                <a:uLnTx/>
                <a:uFillTx/>
                <a:latin typeface="Arial" panose="020B0604020202020204" pitchFamily="34" charset="0"/>
                <a:ea typeface="思源黑体 CN Medium" panose="020B0600000000000000" pitchFamily="34" charset="-122"/>
                <a:sym typeface="Arial" panose="020B0604020202020204" pitchFamily="34" charset="0"/>
              </a:rPr>
              <a:t>代表物：</a:t>
            </a:r>
          </a:p>
        </p:txBody>
      </p:sp>
      <p:sp>
        <p:nvSpPr>
          <p:cNvPr id="320517" name="Text Box 5"/>
          <p:cNvSpPr txBox="1">
            <a:spLocks noChangeArrowheads="1"/>
          </p:cNvSpPr>
          <p:nvPr/>
        </p:nvSpPr>
        <p:spPr bwMode="auto">
          <a:xfrm>
            <a:off x="1857829" y="2788531"/>
            <a:ext cx="7924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1</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－丁二烯　  </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p>
        </p:txBody>
      </p:sp>
      <p:grpSp>
        <p:nvGrpSpPr>
          <p:cNvPr id="2" name="Group 7"/>
          <p:cNvGrpSpPr/>
          <p:nvPr/>
        </p:nvGrpSpPr>
        <p:grpSpPr bwMode="auto">
          <a:xfrm>
            <a:off x="5009545" y="3461741"/>
            <a:ext cx="2434167" cy="1220788"/>
            <a:chOff x="0" y="0"/>
            <a:chExt cx="1150" cy="769"/>
          </a:xfrm>
        </p:grpSpPr>
        <p:sp>
          <p:nvSpPr>
            <p:cNvPr id="28687" name="Text Box 8"/>
            <p:cNvSpPr txBox="1">
              <a:spLocks noChangeArrowheads="1"/>
            </p:cNvSpPr>
            <p:nvPr/>
          </p:nvSpPr>
          <p:spPr bwMode="auto">
            <a:xfrm>
              <a:off x="0" y="0"/>
              <a:ext cx="1150" cy="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3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=C-CH=CH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endPar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8688" name="Text Box 9"/>
            <p:cNvSpPr txBox="1">
              <a:spLocks noChangeArrowheads="1"/>
            </p:cNvSpPr>
            <p:nvPr/>
          </p:nvSpPr>
          <p:spPr bwMode="auto">
            <a:xfrm>
              <a:off x="552" y="432"/>
              <a:ext cx="352" cy="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2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p>
          </p:txBody>
        </p:sp>
        <p:sp>
          <p:nvSpPr>
            <p:cNvPr id="28689" name="Line 10"/>
            <p:cNvSpPr>
              <a:spLocks noChangeShapeType="1"/>
            </p:cNvSpPr>
            <p:nvPr/>
          </p:nvSpPr>
          <p:spPr bwMode="auto">
            <a:xfrm>
              <a:off x="672" y="336"/>
              <a:ext cx="0" cy="237"/>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320523" name="Text Box 11"/>
          <p:cNvSpPr txBox="1">
            <a:spLocks noChangeArrowheads="1"/>
          </p:cNvSpPr>
          <p:nvPr/>
        </p:nvSpPr>
        <p:spPr bwMode="auto">
          <a:xfrm>
            <a:off x="1857829" y="3531472"/>
            <a:ext cx="426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甲基</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-1</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－丁二烯</a:t>
            </a:r>
            <a:endParaRPr kumimoji="0" lang="zh-CN" altLang="en-US"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20524" name="Text Box 12"/>
          <p:cNvSpPr txBox="1">
            <a:spLocks noChangeArrowheads="1"/>
          </p:cNvSpPr>
          <p:nvPr/>
        </p:nvSpPr>
        <p:spPr bwMode="auto">
          <a:xfrm>
            <a:off x="1857829" y="4255360"/>
            <a:ext cx="42672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也可叫作：异戊二烯</a:t>
            </a:r>
            <a:endParaRPr kumimoji="0" lang="zh-CN" altLang="en-US"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20525" name="Text Box 13"/>
          <p:cNvSpPr txBox="1">
            <a:spLocks noChangeArrowheads="1"/>
          </p:cNvSpPr>
          <p:nvPr/>
        </p:nvSpPr>
        <p:spPr bwMode="auto">
          <a:xfrm>
            <a:off x="695779" y="4802068"/>
            <a:ext cx="10858500" cy="120032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50000"/>
              </a:lnSpc>
              <a:spcBef>
                <a:spcPct val="50000"/>
              </a:spcBef>
              <a:spcAft>
                <a:spcPts val="0"/>
              </a:spcAft>
              <a:buClrTx/>
              <a:buSzTx/>
              <a:buFontTx/>
              <a:buNone/>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思考</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1</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丁二烯分子中最少有多少个</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原子在同一平面上？最多可以有多少个原子在同一平面上？</a:t>
            </a:r>
          </a:p>
        </p:txBody>
      </p:sp>
      <p:sp>
        <p:nvSpPr>
          <p:cNvPr id="28685" name="Text Box 14"/>
          <p:cNvSpPr txBox="1">
            <a:spLocks noChangeArrowheads="1"/>
          </p:cNvSpPr>
          <p:nvPr/>
        </p:nvSpPr>
        <p:spPr bwMode="auto">
          <a:xfrm>
            <a:off x="416379" y="1321702"/>
            <a:ext cx="11582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dirty="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i="0" u="none" strike="noStrike" kern="0" cap="none" spc="0" normalizeH="0" baseline="0" noProof="0" dirty="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1</a:t>
            </a:r>
            <a:r>
              <a:rPr kumimoji="0" lang="zh-CN" altLang="en-US" sz="2400" i="0" u="none" strike="noStrike" kern="0" cap="none" spc="0" normalizeH="0" baseline="0" noProof="0" dirty="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）概念：</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含有两个碳碳双键（</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）的不饱和链烃。</a:t>
            </a:r>
          </a:p>
        </p:txBody>
      </p:sp>
      <p:sp>
        <p:nvSpPr>
          <p:cNvPr id="18"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二烯烃</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20518"/>
                                        </p:tgtEl>
                                        <p:attrNameLst>
                                          <p:attrName>style.visibility</p:attrName>
                                        </p:attrNameLst>
                                      </p:cBhvr>
                                      <p:to>
                                        <p:strVal val="visible"/>
                                      </p:to>
                                    </p:set>
                                    <p:animEffect transition="in" filter="blinds(horizontal)">
                                      <p:cBhvr>
                                        <p:cTn id="7" dur="500"/>
                                        <p:tgtEl>
                                          <p:spTgt spid="32051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20515"/>
                                        </p:tgtEl>
                                        <p:attrNameLst>
                                          <p:attrName>style.visibility</p:attrName>
                                        </p:attrNameLst>
                                      </p:cBhvr>
                                      <p:to>
                                        <p:strVal val="visible"/>
                                      </p:to>
                                    </p:set>
                                    <p:animEffect transition="in" filter="blinds(horizontal)">
                                      <p:cBhvr>
                                        <p:cTn id="12" dur="500"/>
                                        <p:tgtEl>
                                          <p:spTgt spid="32051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iterate type="lt">
                                    <p:tmPct val="100000"/>
                                  </p:iterate>
                                  <p:childTnLst>
                                    <p:set>
                                      <p:cBhvr>
                                        <p:cTn id="16" dur="1" fill="hold">
                                          <p:stCondLst>
                                            <p:cond delay="0"/>
                                          </p:stCondLst>
                                        </p:cTn>
                                        <p:tgtEl>
                                          <p:spTgt spid="320517"/>
                                        </p:tgtEl>
                                        <p:attrNameLst>
                                          <p:attrName>style.visibility</p:attrName>
                                        </p:attrNameLst>
                                      </p:cBhvr>
                                      <p:to>
                                        <p:strVal val="visible"/>
                                      </p:to>
                                    </p:set>
                                    <p:animEffect transition="in" filter="dissolve">
                                      <p:cBhvr>
                                        <p:cTn id="17" dur="75"/>
                                        <p:tgtEl>
                                          <p:spTgt spid="320517"/>
                                        </p:tgtEl>
                                      </p:cBhvr>
                                    </p:animEffect>
                                  </p:childTnLst>
                                </p:cTn>
                              </p:par>
                            </p:childTnLst>
                          </p:cTn>
                        </p:par>
                        <p:par>
                          <p:cTn id="18" fill="hold">
                            <p:stCondLst>
                              <p:cond delay="1725"/>
                            </p:stCondLst>
                            <p:childTnLst>
                              <p:par>
                                <p:cTn id="19" presetID="3" presetClass="entr" presetSubtype="10" fill="hold" grpId="0" nodeType="afterEffect">
                                  <p:stCondLst>
                                    <p:cond delay="0"/>
                                  </p:stCondLst>
                                  <p:childTnLst>
                                    <p:set>
                                      <p:cBhvr>
                                        <p:cTn id="20" dur="1" fill="hold">
                                          <p:stCondLst>
                                            <p:cond delay="0"/>
                                          </p:stCondLst>
                                        </p:cTn>
                                        <p:tgtEl>
                                          <p:spTgt spid="320516"/>
                                        </p:tgtEl>
                                        <p:attrNameLst>
                                          <p:attrName>style.visibility</p:attrName>
                                        </p:attrNameLst>
                                      </p:cBhvr>
                                      <p:to>
                                        <p:strVal val="visible"/>
                                      </p:to>
                                    </p:set>
                                    <p:animEffect transition="in" filter="blinds(horizontal)">
                                      <p:cBhvr>
                                        <p:cTn id="21" dur="500"/>
                                        <p:tgtEl>
                                          <p:spTgt spid="320516"/>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2" fill="hold" nodeType="clickEffect">
                                  <p:stCondLst>
                                    <p:cond delay="0"/>
                                  </p:stCondLst>
                                  <p:childTnLst>
                                    <p:set>
                                      <p:cBhvr>
                                        <p:cTn id="25" dur="1" fill="hold">
                                          <p:stCondLst>
                                            <p:cond delay="0"/>
                                          </p:stCondLst>
                                        </p:cTn>
                                        <p:tgtEl>
                                          <p:spTgt spid="2"/>
                                        </p:tgtEl>
                                        <p:attrNameLst>
                                          <p:attrName>style.visibility</p:attrName>
                                        </p:attrNameLst>
                                      </p:cBhvr>
                                      <p:to>
                                        <p:strVal val="visible"/>
                                      </p:to>
                                    </p:set>
                                    <p:anim calcmode="lin" valueType="num">
                                      <p:cBhvr additive="base">
                                        <p:cTn id="26" dur="500" fill="hold"/>
                                        <p:tgtEl>
                                          <p:spTgt spid="2"/>
                                        </p:tgtEl>
                                        <p:attrNameLst>
                                          <p:attrName>ppt_x</p:attrName>
                                        </p:attrNameLst>
                                      </p:cBhvr>
                                      <p:tavLst>
                                        <p:tav tm="0">
                                          <p:val>
                                            <p:strVal val="1+#ppt_w/2"/>
                                          </p:val>
                                        </p:tav>
                                        <p:tav tm="100000">
                                          <p:val>
                                            <p:strVal val="#ppt_x"/>
                                          </p:val>
                                        </p:tav>
                                      </p:tavLst>
                                    </p:anim>
                                    <p:anim calcmode="lin" valueType="num">
                                      <p:cBhvr additive="base">
                                        <p:cTn id="27"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iterate type="lt">
                                    <p:tmPct val="100000"/>
                                  </p:iterate>
                                  <p:childTnLst>
                                    <p:set>
                                      <p:cBhvr>
                                        <p:cTn id="31" dur="1" fill="hold">
                                          <p:stCondLst>
                                            <p:cond delay="0"/>
                                          </p:stCondLst>
                                        </p:cTn>
                                        <p:tgtEl>
                                          <p:spTgt spid="320523"/>
                                        </p:tgtEl>
                                        <p:attrNameLst>
                                          <p:attrName>style.visibility</p:attrName>
                                        </p:attrNameLst>
                                      </p:cBhvr>
                                      <p:to>
                                        <p:strVal val="visible"/>
                                      </p:to>
                                    </p:set>
                                    <p:animEffect transition="in" filter="dissolve">
                                      <p:cBhvr>
                                        <p:cTn id="32" dur="75"/>
                                        <p:tgtEl>
                                          <p:spTgt spid="320523"/>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iterate type="lt">
                                    <p:tmPct val="100000"/>
                                  </p:iterate>
                                  <p:childTnLst>
                                    <p:set>
                                      <p:cBhvr>
                                        <p:cTn id="36" dur="1" fill="hold">
                                          <p:stCondLst>
                                            <p:cond delay="0"/>
                                          </p:stCondLst>
                                        </p:cTn>
                                        <p:tgtEl>
                                          <p:spTgt spid="320524"/>
                                        </p:tgtEl>
                                        <p:attrNameLst>
                                          <p:attrName>style.visibility</p:attrName>
                                        </p:attrNameLst>
                                      </p:cBhvr>
                                      <p:to>
                                        <p:strVal val="visible"/>
                                      </p:to>
                                    </p:set>
                                    <p:animEffect transition="in" filter="dissolve">
                                      <p:cBhvr>
                                        <p:cTn id="37" dur="75"/>
                                        <p:tgtEl>
                                          <p:spTgt spid="320524"/>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20525"/>
                                        </p:tgtEl>
                                        <p:attrNameLst>
                                          <p:attrName>style.visibility</p:attrName>
                                        </p:attrNameLst>
                                      </p:cBhvr>
                                      <p:to>
                                        <p:strVal val="visible"/>
                                      </p:to>
                                    </p:set>
                                    <p:animEffect transition="in" filter="blinds(horizontal)">
                                      <p:cBhvr>
                                        <p:cTn id="42" dur="500"/>
                                        <p:tgtEl>
                                          <p:spTgt spid="3205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0518" grpId="0"/>
      <p:bldP spid="320515" grpId="0"/>
      <p:bldP spid="320516" grpId="0"/>
      <p:bldP spid="320517" grpId="0"/>
      <p:bldP spid="320523" grpId="0"/>
      <p:bldP spid="320524" grpId="0" animBg="1"/>
      <p:bldP spid="32052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Text Box 2"/>
          <p:cNvSpPr txBox="1">
            <a:spLocks noChangeArrowheads="1"/>
          </p:cNvSpPr>
          <p:nvPr/>
        </p:nvSpPr>
        <p:spPr bwMode="auto">
          <a:xfrm>
            <a:off x="1538914" y="1734879"/>
            <a:ext cx="23050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链状烃</a:t>
            </a:r>
          </a:p>
        </p:txBody>
      </p:sp>
      <p:sp>
        <p:nvSpPr>
          <p:cNvPr id="358403" name="Line 3"/>
          <p:cNvSpPr>
            <a:spLocks noChangeShapeType="1"/>
          </p:cNvSpPr>
          <p:nvPr/>
        </p:nvSpPr>
        <p:spPr bwMode="auto">
          <a:xfrm>
            <a:off x="2658468" y="1943577"/>
            <a:ext cx="768350" cy="0"/>
          </a:xfrm>
          <a:prstGeom prst="line">
            <a:avLst/>
          </a:prstGeom>
          <a:noFill/>
          <a:ln w="9525">
            <a:solidFill>
              <a:srgbClr val="0000CC"/>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58404" name="Text Box 4"/>
          <p:cNvSpPr txBox="1">
            <a:spLocks noChangeArrowheads="1"/>
          </p:cNvSpPr>
          <p:nvPr/>
        </p:nvSpPr>
        <p:spPr bwMode="auto">
          <a:xfrm>
            <a:off x="1480626" y="2345532"/>
            <a:ext cx="1082765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000" i="0" u="none" strike="noStrike" kern="0" cap="none" spc="0" normalizeH="0" baseline="0" noProof="0" dirty="0">
                <a:ln>
                  <a:noFill/>
                </a:ln>
                <a:solidFill>
                  <a:srgbClr val="0000CC"/>
                </a:solidFill>
                <a:effectLst/>
                <a:uLnTx/>
                <a:uFillTx/>
                <a:latin typeface="Arial" panose="020B0604020202020204" pitchFamily="34" charset="0"/>
                <a:ea typeface="思源黑体 CN Medium" panose="020B0600000000000000" pitchFamily="34" charset="-122"/>
                <a:sym typeface="Arial" panose="020B0604020202020204" pitchFamily="34" charset="0"/>
              </a:rPr>
              <a:t> 碳和碳之间的连接呈链状，包括烷烃、烯烃、炔烃、二烯烃等。</a:t>
            </a:r>
          </a:p>
        </p:txBody>
      </p:sp>
      <p:sp>
        <p:nvSpPr>
          <p:cNvPr id="358405" name="Text Box 5"/>
          <p:cNvSpPr txBox="1">
            <a:spLocks noChangeArrowheads="1"/>
          </p:cNvSpPr>
          <p:nvPr/>
        </p:nvSpPr>
        <p:spPr bwMode="auto">
          <a:xfrm>
            <a:off x="1516849" y="4112450"/>
            <a:ext cx="23034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环状烃</a:t>
            </a:r>
          </a:p>
        </p:txBody>
      </p:sp>
      <p:sp>
        <p:nvSpPr>
          <p:cNvPr id="358406" name="AutoShape 6"/>
          <p:cNvSpPr/>
          <p:nvPr/>
        </p:nvSpPr>
        <p:spPr bwMode="auto">
          <a:xfrm>
            <a:off x="2767719" y="3477016"/>
            <a:ext cx="192088" cy="1657350"/>
          </a:xfrm>
          <a:prstGeom prst="leftBrace">
            <a:avLst>
              <a:gd name="adj1" fmla="val 95828"/>
              <a:gd name="adj2" fmla="val 50000"/>
            </a:avLst>
          </a:prstGeom>
          <a:noFill/>
          <a:ln w="9525">
            <a:solidFill>
              <a:srgbClr val="0000CC"/>
            </a:solidFill>
            <a:rou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58407" name="Text Box 7"/>
          <p:cNvSpPr txBox="1">
            <a:spLocks noChangeArrowheads="1"/>
          </p:cNvSpPr>
          <p:nvPr/>
        </p:nvSpPr>
        <p:spPr bwMode="auto">
          <a:xfrm>
            <a:off x="3094745" y="3321366"/>
            <a:ext cx="23034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脂环烃</a:t>
            </a:r>
          </a:p>
        </p:txBody>
      </p:sp>
      <p:sp>
        <p:nvSpPr>
          <p:cNvPr id="358408" name="Text Box 8"/>
          <p:cNvSpPr txBox="1">
            <a:spLocks noChangeArrowheads="1"/>
          </p:cNvSpPr>
          <p:nvPr/>
        </p:nvSpPr>
        <p:spPr bwMode="auto">
          <a:xfrm>
            <a:off x="3042643" y="4851520"/>
            <a:ext cx="23034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芳香烃</a:t>
            </a:r>
          </a:p>
        </p:txBody>
      </p:sp>
      <p:sp>
        <p:nvSpPr>
          <p:cNvPr id="358409" name="Text Box 9"/>
          <p:cNvSpPr txBox="1">
            <a:spLocks noChangeArrowheads="1"/>
          </p:cNvSpPr>
          <p:nvPr/>
        </p:nvSpPr>
        <p:spPr bwMode="auto">
          <a:xfrm>
            <a:off x="3042643" y="5400661"/>
            <a:ext cx="64325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000" i="0" u="none" strike="noStrike" kern="0" cap="none" spc="0" normalizeH="0" baseline="0" noProof="0" dirty="0">
                <a:ln>
                  <a:noFill/>
                </a:ln>
                <a:solidFill>
                  <a:srgbClr val="0000CC"/>
                </a:solidFill>
                <a:effectLst/>
                <a:uLnTx/>
                <a:uFillTx/>
                <a:latin typeface="Arial" panose="020B0604020202020204" pitchFamily="34" charset="0"/>
                <a:ea typeface="思源黑体 CN Medium" panose="020B0600000000000000" pitchFamily="34" charset="-122"/>
                <a:sym typeface="Arial" panose="020B0604020202020204" pitchFamily="34" charset="0"/>
              </a:rPr>
              <a:t>分子中含有一个或多个苯环的一类碳氢化合物</a:t>
            </a:r>
          </a:p>
        </p:txBody>
      </p:sp>
      <p:sp>
        <p:nvSpPr>
          <p:cNvPr id="358410" name="Text Box 10"/>
          <p:cNvSpPr txBox="1">
            <a:spLocks noChangeArrowheads="1"/>
          </p:cNvSpPr>
          <p:nvPr/>
        </p:nvSpPr>
        <p:spPr bwMode="auto">
          <a:xfrm>
            <a:off x="3534768" y="1736152"/>
            <a:ext cx="16319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链烃</a:t>
            </a:r>
          </a:p>
        </p:txBody>
      </p:sp>
      <p:sp>
        <p:nvSpPr>
          <p:cNvPr id="358411" name="AutoShape 11"/>
          <p:cNvSpPr/>
          <p:nvPr/>
        </p:nvSpPr>
        <p:spPr bwMode="auto">
          <a:xfrm>
            <a:off x="8643484" y="1724621"/>
            <a:ext cx="1055687" cy="1727200"/>
          </a:xfrm>
          <a:prstGeom prst="rightBrace">
            <a:avLst>
              <a:gd name="adj1" fmla="val 18171"/>
              <a:gd name="adj2" fmla="val 50000"/>
            </a:avLst>
          </a:prstGeom>
          <a:noFill/>
          <a:ln w="9525">
            <a:solidFill>
              <a:srgbClr val="0000CC"/>
            </a:solidFill>
            <a:rou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rgbClr val="0000CC"/>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58412" name="Text Box 12"/>
          <p:cNvSpPr txBox="1">
            <a:spLocks noChangeArrowheads="1"/>
          </p:cNvSpPr>
          <p:nvPr/>
        </p:nvSpPr>
        <p:spPr bwMode="auto">
          <a:xfrm>
            <a:off x="9769515" y="2357388"/>
            <a:ext cx="218182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脂肪烃</a:t>
            </a:r>
          </a:p>
        </p:txBody>
      </p:sp>
      <p:sp>
        <p:nvSpPr>
          <p:cNvPr id="358413" name="AutoShape 13"/>
          <p:cNvSpPr/>
          <p:nvPr/>
        </p:nvSpPr>
        <p:spPr bwMode="auto">
          <a:xfrm>
            <a:off x="1134262" y="1910587"/>
            <a:ext cx="382587" cy="2447925"/>
          </a:xfrm>
          <a:prstGeom prst="leftBrace">
            <a:avLst>
              <a:gd name="adj1" fmla="val 71063"/>
              <a:gd name="adj2" fmla="val 50000"/>
            </a:avLst>
          </a:prstGeom>
          <a:noFill/>
          <a:ln w="9525">
            <a:solidFill>
              <a:srgbClr val="0000CC"/>
            </a:solidFill>
            <a:rou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58414" name="Text Box 14"/>
          <p:cNvSpPr txBox="1">
            <a:spLocks noChangeArrowheads="1"/>
          </p:cNvSpPr>
          <p:nvPr/>
        </p:nvSpPr>
        <p:spPr bwMode="auto">
          <a:xfrm>
            <a:off x="660400" y="2871322"/>
            <a:ext cx="9588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烃</a:t>
            </a:r>
          </a:p>
        </p:txBody>
      </p:sp>
      <p:sp>
        <p:nvSpPr>
          <p:cNvPr id="358415" name="Text Box 15"/>
          <p:cNvSpPr txBox="1">
            <a:spLocks noChangeArrowheads="1"/>
          </p:cNvSpPr>
          <p:nvPr/>
        </p:nvSpPr>
        <p:spPr bwMode="auto">
          <a:xfrm>
            <a:off x="3042643" y="3833798"/>
            <a:ext cx="528161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000" i="0" u="none" strike="noStrike" kern="0" cap="none" spc="0" normalizeH="0" baseline="0" noProof="0" dirty="0">
                <a:ln>
                  <a:noFill/>
                </a:ln>
                <a:solidFill>
                  <a:srgbClr val="0000CC"/>
                </a:solidFill>
                <a:effectLst/>
                <a:uLnTx/>
                <a:uFillTx/>
                <a:latin typeface="Arial" panose="020B0604020202020204" pitchFamily="34" charset="0"/>
                <a:ea typeface="思源黑体 CN Medium" panose="020B0600000000000000" pitchFamily="34" charset="-122"/>
                <a:sym typeface="Arial" panose="020B0604020202020204" pitchFamily="34" charset="0"/>
              </a:rPr>
              <a:t>分子中含有碳环的烃</a:t>
            </a:r>
          </a:p>
        </p:txBody>
      </p:sp>
      <p:graphicFrame>
        <p:nvGraphicFramePr>
          <p:cNvPr id="154640" name="Object 16"/>
          <p:cNvGraphicFramePr/>
          <p:nvPr/>
        </p:nvGraphicFramePr>
        <p:xfrm>
          <a:off x="4633106" y="1724621"/>
          <a:ext cx="2551531" cy="482179"/>
        </p:xfrm>
        <a:graphic>
          <a:graphicData uri="http://schemas.openxmlformats.org/presentationml/2006/ole">
            <mc:AlternateContent xmlns:mc="http://schemas.openxmlformats.org/markup-compatibility/2006">
              <mc:Choice xmlns:v="urn:schemas-microsoft-com:vml" Requires="v">
                <p:oleObj r:id="rId3" imgW="2419350" imgH="609600" progId="ChemWindow.Document">
                  <p:embed/>
                </p:oleObj>
              </mc:Choice>
              <mc:Fallback>
                <p:oleObj r:id="rId3" imgW="2419350" imgH="609600" progId="ChemWindow.Document">
                  <p:embed/>
                  <p:pic>
                    <p:nvPicPr>
                      <p:cNvPr id="0" name="Object 1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33106" y="1724621"/>
                        <a:ext cx="2551531" cy="482179"/>
                      </a:xfrm>
                      <a:prstGeom prst="rect">
                        <a:avLst/>
                      </a:prstGeom>
                      <a:noFill/>
                      <a:ln>
                        <a:noFill/>
                      </a:ln>
                    </p:spPr>
                  </p:pic>
                </p:oleObj>
              </mc:Fallback>
            </mc:AlternateContent>
          </a:graphicData>
        </a:graphic>
      </p:graphicFrame>
      <p:graphicFrame>
        <p:nvGraphicFramePr>
          <p:cNvPr id="154641" name="Object 17"/>
          <p:cNvGraphicFramePr/>
          <p:nvPr/>
        </p:nvGraphicFramePr>
        <p:xfrm>
          <a:off x="6732928" y="3298369"/>
          <a:ext cx="749300" cy="638175"/>
        </p:xfrm>
        <a:graphic>
          <a:graphicData uri="http://schemas.openxmlformats.org/presentationml/2006/ole">
            <mc:AlternateContent xmlns:mc="http://schemas.openxmlformats.org/markup-compatibility/2006">
              <mc:Choice xmlns:v="urn:schemas-microsoft-com:vml" Requires="v">
                <p:oleObj r:id="rId5" imgW="561975" imgH="638175" progId="ChemWindow.Document">
                  <p:embed/>
                </p:oleObj>
              </mc:Choice>
              <mc:Fallback>
                <p:oleObj r:id="rId5" imgW="561975" imgH="638175" progId="ChemWindow.Document">
                  <p:embed/>
                  <p:pic>
                    <p:nvPicPr>
                      <p:cNvPr id="0" name="Object 17"/>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32928" y="3298369"/>
                        <a:ext cx="7493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154642" name="Object 18"/>
          <p:cNvGraphicFramePr/>
          <p:nvPr/>
        </p:nvGraphicFramePr>
        <p:xfrm>
          <a:off x="6732928" y="4727068"/>
          <a:ext cx="774700" cy="657225"/>
        </p:xfrm>
        <a:graphic>
          <a:graphicData uri="http://schemas.openxmlformats.org/presentationml/2006/ole">
            <mc:AlternateContent xmlns:mc="http://schemas.openxmlformats.org/markup-compatibility/2006">
              <mc:Choice xmlns:v="urn:schemas-microsoft-com:vml" Requires="v">
                <p:oleObj r:id="rId7" imgW="581025" imgH="657225" progId="ChemWindow.Document">
                  <p:embed/>
                </p:oleObj>
              </mc:Choice>
              <mc:Fallback>
                <p:oleObj r:id="rId7" imgW="581025" imgH="657225" progId="ChemWindow.Document">
                  <p:embed/>
                  <p:pic>
                    <p:nvPicPr>
                      <p:cNvPr id="0" name="Object 18"/>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32928" y="4727068"/>
                        <a:ext cx="77470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154643" name="Rectangle 20"/>
          <p:cNvSpPr/>
          <p:nvPr/>
        </p:nvSpPr>
        <p:spPr>
          <a:xfrm>
            <a:off x="660400" y="1099453"/>
            <a:ext cx="5373687" cy="609600"/>
          </a:xfrm>
          <a:prstGeom prst="rect">
            <a:avLst/>
          </a:prstGeom>
          <a:noFill/>
          <a:ln w="9525">
            <a:noFill/>
          </a:ln>
        </p:spPr>
        <p:txBody>
          <a:bodyPr anchor="b"/>
          <a:lstStyle/>
          <a:p>
            <a:pPr marL="0" marR="0" lvl="0" indent="0" defTabSz="914400" eaLnBrk="1" fontAlgn="auto" latinLnBrk="0" hangingPunct="1">
              <a:lnSpc>
                <a:spcPct val="125000"/>
              </a:lnSpc>
              <a:spcBef>
                <a:spcPts val="0"/>
              </a:spcBef>
              <a:spcAft>
                <a:spcPts val="0"/>
              </a:spcAft>
              <a:buClrTx/>
              <a:buSzTx/>
              <a:buFontTx/>
              <a:buNone/>
              <a:defRPr/>
            </a:pPr>
            <a:r>
              <a:rPr kumimoji="0" lang="zh-CN" altLang="en-US" sz="2400" i="0" u="none" strike="noStrike" kern="0" cap="none" spc="0" normalizeH="0" baseline="0" noProof="1">
                <a:ln>
                  <a:noFill/>
                </a:ln>
                <a:solidFill>
                  <a:sysClr val="windowText" lastClr="000000"/>
                </a:solidFill>
                <a:uLnTx/>
                <a:uFillTx/>
                <a:latin typeface="Arial" panose="020B0604020202020204" pitchFamily="34" charset="0"/>
                <a:ea typeface="思源黑体 CN Medium" panose="020B0600000000000000" pitchFamily="34" charset="-122"/>
                <a:sym typeface="Arial" panose="020B0604020202020204" pitchFamily="34" charset="0"/>
              </a:rPr>
              <a:t>按碳的骨架给烃分类？</a:t>
            </a:r>
          </a:p>
        </p:txBody>
      </p:sp>
      <p:sp>
        <p:nvSpPr>
          <p:cNvPr id="23"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一、组成和结构</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58413"/>
                                        </p:tgtEl>
                                        <p:attrNameLst>
                                          <p:attrName>style.visibility</p:attrName>
                                        </p:attrNameLst>
                                      </p:cBhvr>
                                      <p:to>
                                        <p:strVal val="visible"/>
                                      </p:to>
                                    </p:set>
                                    <p:animEffect transition="in" filter="blinds(horizontal)">
                                      <p:cBhvr>
                                        <p:cTn id="7" dur="500"/>
                                        <p:tgtEl>
                                          <p:spTgt spid="35841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58414"/>
                                        </p:tgtEl>
                                        <p:attrNameLst>
                                          <p:attrName>style.visibility</p:attrName>
                                        </p:attrNameLst>
                                      </p:cBhvr>
                                      <p:to>
                                        <p:strVal val="visible"/>
                                      </p:to>
                                    </p:set>
                                    <p:animEffect transition="in" filter="blinds(horizontal)">
                                      <p:cBhvr>
                                        <p:cTn id="12" dur="500"/>
                                        <p:tgtEl>
                                          <p:spTgt spid="35841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58402"/>
                                        </p:tgtEl>
                                        <p:attrNameLst>
                                          <p:attrName>style.visibility</p:attrName>
                                        </p:attrNameLst>
                                      </p:cBhvr>
                                      <p:to>
                                        <p:strVal val="visible"/>
                                      </p:to>
                                    </p:set>
                                    <p:animEffect transition="in" filter="blinds(horizontal)">
                                      <p:cBhvr>
                                        <p:cTn id="17" dur="500"/>
                                        <p:tgtEl>
                                          <p:spTgt spid="35840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58405"/>
                                        </p:tgtEl>
                                        <p:attrNameLst>
                                          <p:attrName>style.visibility</p:attrName>
                                        </p:attrNameLst>
                                      </p:cBhvr>
                                      <p:to>
                                        <p:strVal val="visible"/>
                                      </p:to>
                                    </p:set>
                                    <p:animEffect transition="in" filter="blinds(horizontal)">
                                      <p:cBhvr>
                                        <p:cTn id="22" dur="500"/>
                                        <p:tgtEl>
                                          <p:spTgt spid="358405"/>
                                        </p:tgtEl>
                                      </p:cBhvr>
                                    </p:animEffect>
                                  </p:childTnLst>
                                </p:cTn>
                              </p:par>
                            </p:childTnLst>
                          </p:cTn>
                        </p:par>
                      </p:childTnLst>
                    </p:cTn>
                  </p:par>
                  <p:par>
                    <p:cTn id="23" fill="hold">
                      <p:stCondLst>
                        <p:cond delay="indefinite"/>
                      </p:stCondLst>
                      <p:childTnLst>
                        <p:par>
                          <p:cTn id="24" fill="hold">
                            <p:stCondLst>
                              <p:cond delay="0"/>
                            </p:stCondLst>
                            <p:childTnLst>
                              <p:par>
                                <p:cTn id="25" presetID="55" presetClass="entr" presetSubtype="0" fill="hold" nodeType="clickEffect">
                                  <p:stCondLst>
                                    <p:cond delay="0"/>
                                  </p:stCondLst>
                                  <p:childTnLst>
                                    <p:set>
                                      <p:cBhvr>
                                        <p:cTn id="26" dur="1" fill="hold">
                                          <p:stCondLst>
                                            <p:cond delay="0"/>
                                          </p:stCondLst>
                                        </p:cTn>
                                        <p:tgtEl>
                                          <p:spTgt spid="358403"/>
                                        </p:tgtEl>
                                        <p:attrNameLst>
                                          <p:attrName>style.visibility</p:attrName>
                                        </p:attrNameLst>
                                      </p:cBhvr>
                                      <p:to>
                                        <p:strVal val="visible"/>
                                      </p:to>
                                    </p:set>
                                    <p:anim calcmode="lin" valueType="num">
                                      <p:cBhvr>
                                        <p:cTn id="27" dur="1000" fill="hold"/>
                                        <p:tgtEl>
                                          <p:spTgt spid="358403"/>
                                        </p:tgtEl>
                                        <p:attrNameLst>
                                          <p:attrName>ppt_w</p:attrName>
                                        </p:attrNameLst>
                                      </p:cBhvr>
                                      <p:tavLst>
                                        <p:tav tm="0">
                                          <p:val>
                                            <p:strVal val="#ppt_w*0.70"/>
                                          </p:val>
                                        </p:tav>
                                        <p:tav tm="100000">
                                          <p:val>
                                            <p:strVal val="#ppt_w"/>
                                          </p:val>
                                        </p:tav>
                                      </p:tavLst>
                                    </p:anim>
                                    <p:anim calcmode="lin" valueType="num">
                                      <p:cBhvr>
                                        <p:cTn id="28" dur="1000" fill="hold"/>
                                        <p:tgtEl>
                                          <p:spTgt spid="358403"/>
                                        </p:tgtEl>
                                        <p:attrNameLst>
                                          <p:attrName>ppt_h</p:attrName>
                                        </p:attrNameLst>
                                      </p:cBhvr>
                                      <p:tavLst>
                                        <p:tav tm="0">
                                          <p:val>
                                            <p:strVal val="#ppt_h"/>
                                          </p:val>
                                        </p:tav>
                                        <p:tav tm="100000">
                                          <p:val>
                                            <p:strVal val="#ppt_h"/>
                                          </p:val>
                                        </p:tav>
                                      </p:tavLst>
                                    </p:anim>
                                    <p:animEffect transition="in" filter="fade">
                                      <p:cBhvr>
                                        <p:cTn id="29" dur="1000"/>
                                        <p:tgtEl>
                                          <p:spTgt spid="358403"/>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358410"/>
                                        </p:tgtEl>
                                        <p:attrNameLst>
                                          <p:attrName>style.visibility</p:attrName>
                                        </p:attrNameLst>
                                      </p:cBhvr>
                                      <p:to>
                                        <p:strVal val="visible"/>
                                      </p:to>
                                    </p:set>
                                    <p:animEffect transition="in" filter="blinds(horizontal)">
                                      <p:cBhvr>
                                        <p:cTn id="34" dur="500"/>
                                        <p:tgtEl>
                                          <p:spTgt spid="358410"/>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154640"/>
                                        </p:tgtEl>
                                        <p:attrNameLst>
                                          <p:attrName>style.visibility</p:attrName>
                                        </p:attrNameLst>
                                      </p:cBhvr>
                                      <p:to>
                                        <p:strVal val="visible"/>
                                      </p:to>
                                    </p:set>
                                    <p:animEffect transition="in" filter="blinds(horizontal)">
                                      <p:cBhvr>
                                        <p:cTn id="39" dur="500"/>
                                        <p:tgtEl>
                                          <p:spTgt spid="154640"/>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358404"/>
                                        </p:tgtEl>
                                        <p:attrNameLst>
                                          <p:attrName>style.visibility</p:attrName>
                                        </p:attrNameLst>
                                      </p:cBhvr>
                                      <p:to>
                                        <p:strVal val="visible"/>
                                      </p:to>
                                    </p:set>
                                    <p:animEffect transition="in" filter="blinds(horizontal)">
                                      <p:cBhvr>
                                        <p:cTn id="44" dur="500"/>
                                        <p:tgtEl>
                                          <p:spTgt spid="358404"/>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358408"/>
                                        </p:tgtEl>
                                        <p:attrNameLst>
                                          <p:attrName>style.visibility</p:attrName>
                                        </p:attrNameLst>
                                      </p:cBhvr>
                                      <p:to>
                                        <p:strVal val="visible"/>
                                      </p:to>
                                    </p:set>
                                    <p:animEffect transition="in" filter="blinds(horizontal)">
                                      <p:cBhvr>
                                        <p:cTn id="49" dur="500"/>
                                        <p:tgtEl>
                                          <p:spTgt spid="358408"/>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nodeType="clickEffect">
                                  <p:stCondLst>
                                    <p:cond delay="0"/>
                                  </p:stCondLst>
                                  <p:childTnLst>
                                    <p:set>
                                      <p:cBhvr>
                                        <p:cTn id="53" dur="1" fill="hold">
                                          <p:stCondLst>
                                            <p:cond delay="0"/>
                                          </p:stCondLst>
                                        </p:cTn>
                                        <p:tgtEl>
                                          <p:spTgt spid="154642"/>
                                        </p:tgtEl>
                                        <p:attrNameLst>
                                          <p:attrName>style.visibility</p:attrName>
                                        </p:attrNameLst>
                                      </p:cBhvr>
                                      <p:to>
                                        <p:strVal val="visible"/>
                                      </p:to>
                                    </p:set>
                                    <p:animEffect transition="in" filter="blinds(horizontal)">
                                      <p:cBhvr>
                                        <p:cTn id="54" dur="500"/>
                                        <p:tgtEl>
                                          <p:spTgt spid="154642"/>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358409"/>
                                        </p:tgtEl>
                                        <p:attrNameLst>
                                          <p:attrName>style.visibility</p:attrName>
                                        </p:attrNameLst>
                                      </p:cBhvr>
                                      <p:to>
                                        <p:strVal val="visible"/>
                                      </p:to>
                                    </p:set>
                                    <p:animEffect transition="in" filter="blinds(horizontal)">
                                      <p:cBhvr>
                                        <p:cTn id="59" dur="500"/>
                                        <p:tgtEl>
                                          <p:spTgt spid="358409"/>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nodeType="clickEffect">
                                  <p:stCondLst>
                                    <p:cond delay="0"/>
                                  </p:stCondLst>
                                  <p:childTnLst>
                                    <p:set>
                                      <p:cBhvr>
                                        <p:cTn id="63" dur="1" fill="hold">
                                          <p:stCondLst>
                                            <p:cond delay="0"/>
                                          </p:stCondLst>
                                        </p:cTn>
                                        <p:tgtEl>
                                          <p:spTgt spid="154641"/>
                                        </p:tgtEl>
                                        <p:attrNameLst>
                                          <p:attrName>style.visibility</p:attrName>
                                        </p:attrNameLst>
                                      </p:cBhvr>
                                      <p:to>
                                        <p:strVal val="visible"/>
                                      </p:to>
                                    </p:set>
                                    <p:animEffect transition="in" filter="blinds(horizontal)">
                                      <p:cBhvr>
                                        <p:cTn id="64" dur="500"/>
                                        <p:tgtEl>
                                          <p:spTgt spid="154641"/>
                                        </p:tgtEl>
                                      </p:cBhvr>
                                    </p:animEffect>
                                  </p:childTnLst>
                                </p:cTn>
                              </p:par>
                            </p:childTnLst>
                          </p:cTn>
                        </p:par>
                      </p:childTnLst>
                    </p:cTn>
                  </p:par>
                  <p:par>
                    <p:cTn id="65" fill="hold">
                      <p:stCondLst>
                        <p:cond delay="indefinite"/>
                      </p:stCondLst>
                      <p:childTnLst>
                        <p:par>
                          <p:cTn id="66" fill="hold">
                            <p:stCondLst>
                              <p:cond delay="0"/>
                            </p:stCondLst>
                            <p:childTnLst>
                              <p:par>
                                <p:cTn id="67" presetID="55" presetClass="entr" presetSubtype="0" fill="hold" grpId="0" nodeType="clickEffect">
                                  <p:stCondLst>
                                    <p:cond delay="0"/>
                                  </p:stCondLst>
                                  <p:childTnLst>
                                    <p:set>
                                      <p:cBhvr>
                                        <p:cTn id="68" dur="1" fill="hold">
                                          <p:stCondLst>
                                            <p:cond delay="0"/>
                                          </p:stCondLst>
                                        </p:cTn>
                                        <p:tgtEl>
                                          <p:spTgt spid="358406"/>
                                        </p:tgtEl>
                                        <p:attrNameLst>
                                          <p:attrName>style.visibility</p:attrName>
                                        </p:attrNameLst>
                                      </p:cBhvr>
                                      <p:to>
                                        <p:strVal val="visible"/>
                                      </p:to>
                                    </p:set>
                                    <p:anim calcmode="lin" valueType="num">
                                      <p:cBhvr>
                                        <p:cTn id="69" dur="1000" fill="hold"/>
                                        <p:tgtEl>
                                          <p:spTgt spid="358406"/>
                                        </p:tgtEl>
                                        <p:attrNameLst>
                                          <p:attrName>ppt_w</p:attrName>
                                        </p:attrNameLst>
                                      </p:cBhvr>
                                      <p:tavLst>
                                        <p:tav tm="0">
                                          <p:val>
                                            <p:strVal val="#ppt_w*0.70"/>
                                          </p:val>
                                        </p:tav>
                                        <p:tav tm="100000">
                                          <p:val>
                                            <p:strVal val="#ppt_w"/>
                                          </p:val>
                                        </p:tav>
                                      </p:tavLst>
                                    </p:anim>
                                    <p:anim calcmode="lin" valueType="num">
                                      <p:cBhvr>
                                        <p:cTn id="70" dur="1000" fill="hold"/>
                                        <p:tgtEl>
                                          <p:spTgt spid="358406"/>
                                        </p:tgtEl>
                                        <p:attrNameLst>
                                          <p:attrName>ppt_h</p:attrName>
                                        </p:attrNameLst>
                                      </p:cBhvr>
                                      <p:tavLst>
                                        <p:tav tm="0">
                                          <p:val>
                                            <p:strVal val="#ppt_h"/>
                                          </p:val>
                                        </p:tav>
                                        <p:tav tm="100000">
                                          <p:val>
                                            <p:strVal val="#ppt_h"/>
                                          </p:val>
                                        </p:tav>
                                      </p:tavLst>
                                    </p:anim>
                                    <p:animEffect transition="in" filter="fade">
                                      <p:cBhvr>
                                        <p:cTn id="71" dur="1000"/>
                                        <p:tgtEl>
                                          <p:spTgt spid="358406"/>
                                        </p:tgtEl>
                                      </p:cBhvr>
                                    </p:animEffect>
                                  </p:childTnLst>
                                </p:cTn>
                              </p:par>
                            </p:childTnLst>
                          </p:cTn>
                        </p:par>
                      </p:childTnLst>
                    </p:cTn>
                  </p:par>
                  <p:par>
                    <p:cTn id="72" fill="hold">
                      <p:stCondLst>
                        <p:cond delay="indefinite"/>
                      </p:stCondLst>
                      <p:childTnLst>
                        <p:par>
                          <p:cTn id="73" fill="hold">
                            <p:stCondLst>
                              <p:cond delay="0"/>
                            </p:stCondLst>
                            <p:childTnLst>
                              <p:par>
                                <p:cTn id="74" presetID="3" presetClass="entr" presetSubtype="10" fill="hold" grpId="0" nodeType="clickEffect">
                                  <p:stCondLst>
                                    <p:cond delay="0"/>
                                  </p:stCondLst>
                                  <p:childTnLst>
                                    <p:set>
                                      <p:cBhvr>
                                        <p:cTn id="75" dur="1" fill="hold">
                                          <p:stCondLst>
                                            <p:cond delay="0"/>
                                          </p:stCondLst>
                                        </p:cTn>
                                        <p:tgtEl>
                                          <p:spTgt spid="358407"/>
                                        </p:tgtEl>
                                        <p:attrNameLst>
                                          <p:attrName>style.visibility</p:attrName>
                                        </p:attrNameLst>
                                      </p:cBhvr>
                                      <p:to>
                                        <p:strVal val="visible"/>
                                      </p:to>
                                    </p:set>
                                    <p:animEffect transition="in" filter="blinds(horizontal)">
                                      <p:cBhvr>
                                        <p:cTn id="76" dur="500"/>
                                        <p:tgtEl>
                                          <p:spTgt spid="358407"/>
                                        </p:tgtEl>
                                      </p:cBhvr>
                                    </p:animEffect>
                                  </p:childTnLst>
                                </p:cTn>
                              </p:par>
                            </p:childTnLst>
                          </p:cTn>
                        </p:par>
                      </p:childTnLst>
                    </p:cTn>
                  </p:par>
                  <p:par>
                    <p:cTn id="77" fill="hold">
                      <p:stCondLst>
                        <p:cond delay="indefinite"/>
                      </p:stCondLst>
                      <p:childTnLst>
                        <p:par>
                          <p:cTn id="78" fill="hold">
                            <p:stCondLst>
                              <p:cond delay="0"/>
                            </p:stCondLst>
                            <p:childTnLst>
                              <p:par>
                                <p:cTn id="79" presetID="3" presetClass="entr" presetSubtype="10" fill="hold" grpId="0" nodeType="clickEffect">
                                  <p:stCondLst>
                                    <p:cond delay="0"/>
                                  </p:stCondLst>
                                  <p:childTnLst>
                                    <p:set>
                                      <p:cBhvr>
                                        <p:cTn id="80" dur="1" fill="hold">
                                          <p:stCondLst>
                                            <p:cond delay="0"/>
                                          </p:stCondLst>
                                        </p:cTn>
                                        <p:tgtEl>
                                          <p:spTgt spid="358415"/>
                                        </p:tgtEl>
                                        <p:attrNameLst>
                                          <p:attrName>style.visibility</p:attrName>
                                        </p:attrNameLst>
                                      </p:cBhvr>
                                      <p:to>
                                        <p:strVal val="visible"/>
                                      </p:to>
                                    </p:set>
                                    <p:animEffect transition="in" filter="blinds(horizontal)">
                                      <p:cBhvr>
                                        <p:cTn id="81" dur="500"/>
                                        <p:tgtEl>
                                          <p:spTgt spid="358415"/>
                                        </p:tgtEl>
                                      </p:cBhvr>
                                    </p:animEffect>
                                  </p:childTnLst>
                                </p:cTn>
                              </p:par>
                            </p:childTnLst>
                          </p:cTn>
                        </p:par>
                      </p:childTnLst>
                    </p:cTn>
                  </p:par>
                  <p:par>
                    <p:cTn id="82" fill="hold">
                      <p:stCondLst>
                        <p:cond delay="indefinite"/>
                      </p:stCondLst>
                      <p:childTnLst>
                        <p:par>
                          <p:cTn id="83" fill="hold">
                            <p:stCondLst>
                              <p:cond delay="0"/>
                            </p:stCondLst>
                            <p:childTnLst>
                              <p:par>
                                <p:cTn id="84" presetID="3" presetClass="entr" presetSubtype="10" fill="hold" grpId="0" nodeType="clickEffect">
                                  <p:stCondLst>
                                    <p:cond delay="0"/>
                                  </p:stCondLst>
                                  <p:childTnLst>
                                    <p:set>
                                      <p:cBhvr>
                                        <p:cTn id="85" dur="1" fill="hold">
                                          <p:stCondLst>
                                            <p:cond delay="0"/>
                                          </p:stCondLst>
                                        </p:cTn>
                                        <p:tgtEl>
                                          <p:spTgt spid="358411"/>
                                        </p:tgtEl>
                                        <p:attrNameLst>
                                          <p:attrName>style.visibility</p:attrName>
                                        </p:attrNameLst>
                                      </p:cBhvr>
                                      <p:to>
                                        <p:strVal val="visible"/>
                                      </p:to>
                                    </p:set>
                                    <p:animEffect transition="in" filter="blinds(horizontal)">
                                      <p:cBhvr>
                                        <p:cTn id="86" dur="500"/>
                                        <p:tgtEl>
                                          <p:spTgt spid="358411"/>
                                        </p:tgtEl>
                                      </p:cBhvr>
                                    </p:animEffect>
                                  </p:childTnLst>
                                </p:cTn>
                              </p:par>
                            </p:childTnLst>
                          </p:cTn>
                        </p:par>
                      </p:childTnLst>
                    </p:cTn>
                  </p:par>
                  <p:par>
                    <p:cTn id="87" fill="hold">
                      <p:stCondLst>
                        <p:cond delay="indefinite"/>
                      </p:stCondLst>
                      <p:childTnLst>
                        <p:par>
                          <p:cTn id="88" fill="hold">
                            <p:stCondLst>
                              <p:cond delay="0"/>
                            </p:stCondLst>
                            <p:childTnLst>
                              <p:par>
                                <p:cTn id="89" presetID="3" presetClass="entr" presetSubtype="10" fill="hold" grpId="0" nodeType="clickEffect">
                                  <p:stCondLst>
                                    <p:cond delay="0"/>
                                  </p:stCondLst>
                                  <p:childTnLst>
                                    <p:set>
                                      <p:cBhvr>
                                        <p:cTn id="90" dur="1" fill="hold">
                                          <p:stCondLst>
                                            <p:cond delay="0"/>
                                          </p:stCondLst>
                                        </p:cTn>
                                        <p:tgtEl>
                                          <p:spTgt spid="358412"/>
                                        </p:tgtEl>
                                        <p:attrNameLst>
                                          <p:attrName>style.visibility</p:attrName>
                                        </p:attrNameLst>
                                      </p:cBhvr>
                                      <p:to>
                                        <p:strVal val="visible"/>
                                      </p:to>
                                    </p:set>
                                    <p:animEffect transition="in" filter="blinds(horizontal)">
                                      <p:cBhvr>
                                        <p:cTn id="91" dur="500"/>
                                        <p:tgtEl>
                                          <p:spTgt spid="3584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02" grpId="0"/>
      <p:bldP spid="358404" grpId="0"/>
      <p:bldP spid="358405" grpId="0"/>
      <p:bldP spid="358406" grpId="0" animBg="1"/>
      <p:bldP spid="358407" grpId="0"/>
      <p:bldP spid="358408" grpId="0"/>
      <p:bldP spid="358409" grpId="0"/>
      <p:bldP spid="358410" grpId="0"/>
      <p:bldP spid="358411" grpId="0" animBg="1"/>
      <p:bldP spid="358412" grpId="0"/>
      <p:bldP spid="358413" grpId="0" animBg="1"/>
      <p:bldP spid="358414" grpId="0"/>
      <p:bldP spid="358415" grpId="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9910" name="Text Box 6"/>
          <p:cNvSpPr txBox="1">
            <a:spLocks noChangeArrowheads="1"/>
          </p:cNvSpPr>
          <p:nvPr/>
        </p:nvSpPr>
        <p:spPr bwMode="auto">
          <a:xfrm>
            <a:off x="895411" y="2022917"/>
            <a:ext cx="1016000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两个双键在碳链中的不同位置：</a:t>
            </a:r>
          </a:p>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C—C=C=C—C    ①</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累积二烯烃（不稳定）</a:t>
            </a:r>
          </a:p>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C=C—C=C—C    ②</a:t>
            </a:r>
            <a:r>
              <a:rPr kumimoji="0" lang="zh-CN" altLang="en-US" sz="2400" i="0" u="none" strike="noStrike" kern="0" cap="none" spc="0" normalizeH="0" baseline="0" noProof="0" dirty="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共轭二烯烃 </a:t>
            </a:r>
          </a:p>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C=C—C—C=C    ③</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孤立二烯烃 </a:t>
            </a:r>
          </a:p>
        </p:txBody>
      </p:sp>
      <p:sp>
        <p:nvSpPr>
          <p:cNvPr id="379911" name="Rectangle 7"/>
          <p:cNvSpPr>
            <a:spLocks noChangeArrowheads="1"/>
          </p:cNvSpPr>
          <p:nvPr/>
        </p:nvSpPr>
        <p:spPr bwMode="auto">
          <a:xfrm>
            <a:off x="415986" y="1270442"/>
            <a:ext cx="3149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）类别：</a:t>
            </a:r>
            <a:r>
              <a:rPr kumimoji="0" lang="zh-CN" altLang="en-US" sz="2400" i="0" u="none" strike="noStrike" kern="0" cap="none" spc="0" normalizeH="0" baseline="0" noProof="0" dirty="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p>
        </p:txBody>
      </p:sp>
      <p:sp>
        <p:nvSpPr>
          <p:cNvPr id="6"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二烯烃</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79911"/>
                                        </p:tgtEl>
                                        <p:attrNameLst>
                                          <p:attrName>style.visibility</p:attrName>
                                        </p:attrNameLst>
                                      </p:cBhvr>
                                      <p:to>
                                        <p:strVal val="visible"/>
                                      </p:to>
                                    </p:set>
                                    <p:anim calcmode="lin" valueType="num">
                                      <p:cBhvr additive="base">
                                        <p:cTn id="7" dur="500" fill="hold"/>
                                        <p:tgtEl>
                                          <p:spTgt spid="379911"/>
                                        </p:tgtEl>
                                        <p:attrNameLst>
                                          <p:attrName>ppt_x</p:attrName>
                                        </p:attrNameLst>
                                      </p:cBhvr>
                                      <p:tavLst>
                                        <p:tav tm="0">
                                          <p:val>
                                            <p:strVal val="0-#ppt_w/2"/>
                                          </p:val>
                                        </p:tav>
                                        <p:tav tm="100000">
                                          <p:val>
                                            <p:strVal val="#ppt_x"/>
                                          </p:val>
                                        </p:tav>
                                      </p:tavLst>
                                    </p:anim>
                                    <p:anim calcmode="lin" valueType="num">
                                      <p:cBhvr additive="base">
                                        <p:cTn id="8" dur="500" fill="hold"/>
                                        <p:tgtEl>
                                          <p:spTgt spid="37991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379910"/>
                                        </p:tgtEl>
                                        <p:attrNameLst>
                                          <p:attrName>style.visibility</p:attrName>
                                        </p:attrNameLst>
                                      </p:cBhvr>
                                      <p:to>
                                        <p:strVal val="visible"/>
                                      </p:to>
                                    </p:set>
                                    <p:animEffect transition="in" filter="circle(in)">
                                      <p:cBhvr>
                                        <p:cTn id="13" dur="2000"/>
                                        <p:tgtEl>
                                          <p:spTgt spid="3799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910" grpId="0"/>
      <p:bldP spid="3799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2"/>
          <p:cNvSpPr>
            <a:spLocks noGrp="1" noChangeArrowheads="1"/>
          </p:cNvSpPr>
          <p:nvPr>
            <p:ph type="title" idx="4294967295"/>
          </p:nvPr>
        </p:nvSpPr>
        <p:spPr>
          <a:xfrm>
            <a:off x="474563" y="1351643"/>
            <a:ext cx="5405438" cy="492125"/>
          </a:xfrm>
        </p:spPr>
        <p:txBody>
          <a:bodyPr/>
          <a:lstStyle/>
          <a:p>
            <a:r>
              <a:rPr lang="zh-CN" altLang="en-US" sz="2400" dirty="0">
                <a:solidFill>
                  <a:srgbClr val="FF0066"/>
                </a:solidFill>
                <a:latin typeface="Arial" panose="020B0604020202020204" pitchFamily="34" charset="0"/>
                <a:ea typeface="思源黑体 CN Medium" panose="020B0600000000000000" pitchFamily="34" charset="-122"/>
                <a:sym typeface="Arial" panose="020B0604020202020204" pitchFamily="34" charset="0"/>
              </a:rPr>
              <a:t>（</a:t>
            </a:r>
            <a:r>
              <a:rPr lang="en-US" altLang="zh-CN" sz="2400" dirty="0">
                <a:solidFill>
                  <a:srgbClr val="FF0066"/>
                </a:solidFill>
                <a:latin typeface="Arial" panose="020B0604020202020204" pitchFamily="34" charset="0"/>
                <a:ea typeface="思源黑体 CN Medium" panose="020B0600000000000000" pitchFamily="34" charset="-122"/>
                <a:sym typeface="Arial" panose="020B0604020202020204" pitchFamily="34" charset="0"/>
              </a:rPr>
              <a:t>4</a:t>
            </a:r>
            <a:r>
              <a:rPr lang="zh-CN" altLang="en-US" sz="2400" dirty="0">
                <a:solidFill>
                  <a:srgbClr val="FF0066"/>
                </a:solidFill>
                <a:latin typeface="Arial" panose="020B0604020202020204" pitchFamily="34" charset="0"/>
                <a:ea typeface="思源黑体 CN Medium" panose="020B0600000000000000" pitchFamily="34" charset="-122"/>
                <a:sym typeface="Arial" panose="020B0604020202020204" pitchFamily="34" charset="0"/>
              </a:rPr>
              <a:t>）二烯烃的化学性质</a:t>
            </a:r>
          </a:p>
        </p:txBody>
      </p:sp>
      <p:sp>
        <p:nvSpPr>
          <p:cNvPr id="378884" name="Rectangle 4"/>
          <p:cNvSpPr>
            <a:spLocks noChangeArrowheads="1"/>
          </p:cNvSpPr>
          <p:nvPr/>
        </p:nvSpPr>
        <p:spPr bwMode="auto">
          <a:xfrm>
            <a:off x="2628801" y="2134355"/>
            <a:ext cx="6502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just"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0000CC"/>
                </a:solidFill>
                <a:effectLst/>
                <a:uLnTx/>
                <a:uFillTx/>
                <a:latin typeface="Arial" panose="020B0604020202020204" pitchFamily="34" charset="0"/>
                <a:ea typeface="思源黑体 CN Medium" panose="020B0600000000000000" pitchFamily="34" charset="-122"/>
                <a:sym typeface="Arial" panose="020B0604020202020204" pitchFamily="34" charset="0"/>
              </a:rPr>
              <a:t>氧化、加成、加聚 </a:t>
            </a:r>
          </a:p>
        </p:txBody>
      </p:sp>
      <p:sp>
        <p:nvSpPr>
          <p:cNvPr id="378885" name="Rectangle 5"/>
          <p:cNvSpPr>
            <a:spLocks noChangeArrowheads="1"/>
          </p:cNvSpPr>
          <p:nvPr/>
        </p:nvSpPr>
        <p:spPr bwMode="auto">
          <a:xfrm>
            <a:off x="660400" y="2134355"/>
            <a:ext cx="47974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与烯烃相似：</a:t>
            </a:r>
          </a:p>
        </p:txBody>
      </p:sp>
      <p:sp>
        <p:nvSpPr>
          <p:cNvPr id="378887" name="Text Box 7"/>
          <p:cNvSpPr txBox="1">
            <a:spLocks noChangeArrowheads="1"/>
          </p:cNvSpPr>
          <p:nvPr/>
        </p:nvSpPr>
        <p:spPr bwMode="auto">
          <a:xfrm>
            <a:off x="513456" y="2890296"/>
            <a:ext cx="11408467" cy="461665"/>
          </a:xfrm>
          <a:prstGeom prst="rect">
            <a:avLst/>
          </a:prstGeom>
          <a:noFill/>
          <a:ln>
            <a:noFill/>
          </a:ln>
          <a:effectLst>
            <a:outerShdw dist="35921" dir="2700000" sy="50000" kx="2205167" algn="bl" rotWithShape="0">
              <a:srgbClr val="C0C0C0">
                <a:alpha val="7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en-US"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思考</a:t>
            </a:r>
            <a:r>
              <a:rPr kumimoji="0"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en-US"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当</a:t>
            </a:r>
            <a:r>
              <a:rPr kumimoji="0"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1molCH2=CH-CH=CH2</a:t>
            </a:r>
            <a:r>
              <a:rPr kumimoji="0" lang="zh-CN" altLang="en-US"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与</a:t>
            </a:r>
            <a:r>
              <a:rPr kumimoji="0"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1molBr2</a:t>
            </a:r>
            <a:r>
              <a:rPr kumimoji="0" lang="zh-CN" altLang="en-US"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或</a:t>
            </a:r>
            <a:r>
              <a:rPr kumimoji="0"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Cl2</a:t>
            </a:r>
            <a:r>
              <a:rPr kumimoji="0" lang="zh-CN" altLang="en-US"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加成时，其加成产物是什么</a:t>
            </a:r>
            <a:r>
              <a:rPr kumimoji="0"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p:txBody>
      </p:sp>
      <p:sp>
        <p:nvSpPr>
          <p:cNvPr id="9"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二烯烃</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378885"/>
                                        </p:tgtEl>
                                        <p:attrNameLst>
                                          <p:attrName>style.visibility</p:attrName>
                                        </p:attrNameLst>
                                      </p:cBhvr>
                                      <p:to>
                                        <p:strVal val="visible"/>
                                      </p:to>
                                    </p:set>
                                    <p:anim calcmode="lin" valueType="num">
                                      <p:cBhvr additive="base">
                                        <p:cTn id="7" dur="500" fill="hold"/>
                                        <p:tgtEl>
                                          <p:spTgt spid="378885"/>
                                        </p:tgtEl>
                                        <p:attrNameLst>
                                          <p:attrName>ppt_x</p:attrName>
                                        </p:attrNameLst>
                                      </p:cBhvr>
                                      <p:tavLst>
                                        <p:tav tm="0">
                                          <p:val>
                                            <p:strVal val="0-#ppt_w/2"/>
                                          </p:val>
                                        </p:tav>
                                        <p:tav tm="100000">
                                          <p:val>
                                            <p:strVal val="#ppt_x"/>
                                          </p:val>
                                        </p:tav>
                                      </p:tavLst>
                                    </p:anim>
                                    <p:anim calcmode="lin" valueType="num">
                                      <p:cBhvr additive="base">
                                        <p:cTn id="8" dur="500" fill="hold"/>
                                        <p:tgtEl>
                                          <p:spTgt spid="37888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37888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78887"/>
                                        </p:tgtEl>
                                        <p:attrNameLst>
                                          <p:attrName>style.visibility</p:attrName>
                                        </p:attrNameLst>
                                      </p:cBhvr>
                                      <p:to>
                                        <p:strVal val="visible"/>
                                      </p:to>
                                    </p:set>
                                    <p:animEffect transition="in" filter="blinds(horizontal)">
                                      <p:cBhvr>
                                        <p:cTn id="17" dur="500"/>
                                        <p:tgtEl>
                                          <p:spTgt spid="3788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884" grpId="0"/>
      <p:bldP spid="378885" grpId="0"/>
      <p:bldP spid="37888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矩形 1"/>
          <p:cNvSpPr>
            <a:spLocks noChangeArrowheads="1"/>
          </p:cNvSpPr>
          <p:nvPr/>
        </p:nvSpPr>
        <p:spPr bwMode="auto">
          <a:xfrm>
            <a:off x="543792" y="1272621"/>
            <a:ext cx="272222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1,2-</a:t>
            </a: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加成与</a:t>
            </a: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1,4</a:t>
            </a: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加成</a:t>
            </a:r>
          </a:p>
        </p:txBody>
      </p:sp>
      <p:grpSp>
        <p:nvGrpSpPr>
          <p:cNvPr id="31747" name="组合 49"/>
          <p:cNvGrpSpPr/>
          <p:nvPr/>
        </p:nvGrpSpPr>
        <p:grpSpPr bwMode="auto">
          <a:xfrm>
            <a:off x="6763092" y="2459307"/>
            <a:ext cx="2882900" cy="1379538"/>
            <a:chOff x="5035858" y="1562791"/>
            <a:chExt cx="2161326" cy="1379641"/>
          </a:xfrm>
        </p:grpSpPr>
        <p:sp>
          <p:nvSpPr>
            <p:cNvPr id="31780" name="Line 9"/>
            <p:cNvSpPr>
              <a:spLocks noChangeShapeType="1"/>
            </p:cNvSpPr>
            <p:nvPr/>
          </p:nvSpPr>
          <p:spPr bwMode="auto">
            <a:xfrm>
              <a:off x="5950258" y="1686719"/>
              <a:ext cx="381000" cy="381000"/>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1781" name="Line 10"/>
            <p:cNvSpPr>
              <a:spLocks noChangeShapeType="1"/>
            </p:cNvSpPr>
            <p:nvPr/>
          </p:nvSpPr>
          <p:spPr bwMode="auto">
            <a:xfrm flipH="1">
              <a:off x="5569258" y="1686719"/>
              <a:ext cx="381000" cy="381000"/>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1782" name="Line 11"/>
            <p:cNvSpPr>
              <a:spLocks noChangeShapeType="1"/>
            </p:cNvSpPr>
            <p:nvPr/>
          </p:nvSpPr>
          <p:spPr bwMode="auto">
            <a:xfrm>
              <a:off x="6788458" y="1610519"/>
              <a:ext cx="381000" cy="381000"/>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1783" name="Line 12"/>
            <p:cNvSpPr>
              <a:spLocks noChangeShapeType="1"/>
            </p:cNvSpPr>
            <p:nvPr/>
          </p:nvSpPr>
          <p:spPr bwMode="auto">
            <a:xfrm>
              <a:off x="6816184" y="1562791"/>
              <a:ext cx="381000" cy="381000"/>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1784" name="Line 13"/>
            <p:cNvSpPr>
              <a:spLocks noChangeShapeType="1"/>
            </p:cNvSpPr>
            <p:nvPr/>
          </p:nvSpPr>
          <p:spPr bwMode="auto">
            <a:xfrm flipH="1">
              <a:off x="6331258" y="1610519"/>
              <a:ext cx="457200" cy="457200"/>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1785" name="Line 14"/>
            <p:cNvSpPr>
              <a:spLocks noChangeShapeType="1"/>
            </p:cNvSpPr>
            <p:nvPr/>
          </p:nvSpPr>
          <p:spPr bwMode="auto">
            <a:xfrm>
              <a:off x="6331258" y="2067719"/>
              <a:ext cx="0" cy="304800"/>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1786" name="Text Box 16"/>
            <p:cNvSpPr txBox="1">
              <a:spLocks noChangeArrowheads="1"/>
            </p:cNvSpPr>
            <p:nvPr/>
          </p:nvSpPr>
          <p:spPr bwMode="auto">
            <a:xfrm>
              <a:off x="5035858" y="1839119"/>
              <a:ext cx="76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6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Cl</a:t>
              </a:r>
              <a:endParaRPr kumimoji="0" lang="en-US" altLang="zh-CN" sz="36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1787" name="Text Box 17"/>
            <p:cNvSpPr txBox="1">
              <a:spLocks noChangeArrowheads="1"/>
            </p:cNvSpPr>
            <p:nvPr/>
          </p:nvSpPr>
          <p:spPr bwMode="auto">
            <a:xfrm>
              <a:off x="6102658" y="2296319"/>
              <a:ext cx="76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6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Cl</a:t>
              </a:r>
              <a:endParaRPr kumimoji="0" lang="en-US" altLang="zh-CN" sz="36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grpSp>
        <p:nvGrpSpPr>
          <p:cNvPr id="31748" name="组合 58"/>
          <p:cNvGrpSpPr/>
          <p:nvPr/>
        </p:nvGrpSpPr>
        <p:grpSpPr bwMode="auto">
          <a:xfrm>
            <a:off x="821079" y="2654570"/>
            <a:ext cx="5607050" cy="701675"/>
            <a:chOff x="638570" y="2005367"/>
            <a:chExt cx="4204926" cy="701888"/>
          </a:xfrm>
        </p:grpSpPr>
        <p:grpSp>
          <p:nvGrpSpPr>
            <p:cNvPr id="31770" name="组合 42"/>
            <p:cNvGrpSpPr/>
            <p:nvPr/>
          </p:nvGrpSpPr>
          <p:grpSpPr bwMode="auto">
            <a:xfrm>
              <a:off x="638570" y="2160000"/>
              <a:ext cx="1292532" cy="531214"/>
              <a:chOff x="582134" y="1805420"/>
              <a:chExt cx="1292532" cy="531214"/>
            </a:xfrm>
          </p:grpSpPr>
          <p:sp>
            <p:nvSpPr>
              <p:cNvPr id="31775" name="Line 4"/>
              <p:cNvSpPr>
                <a:spLocks noChangeShapeType="1"/>
              </p:cNvSpPr>
              <p:nvPr/>
            </p:nvSpPr>
            <p:spPr bwMode="auto">
              <a:xfrm>
                <a:off x="616258" y="1915319"/>
                <a:ext cx="381000" cy="381000"/>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1776" name="Line 5"/>
              <p:cNvSpPr>
                <a:spLocks noChangeShapeType="1"/>
              </p:cNvSpPr>
              <p:nvPr/>
            </p:nvSpPr>
            <p:spPr bwMode="auto">
              <a:xfrm>
                <a:off x="582134" y="1958809"/>
                <a:ext cx="377825" cy="377825"/>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1777" name="Line 6"/>
              <p:cNvSpPr>
                <a:spLocks noChangeShapeType="1"/>
              </p:cNvSpPr>
              <p:nvPr/>
            </p:nvSpPr>
            <p:spPr bwMode="auto">
              <a:xfrm>
                <a:off x="1454458" y="1839119"/>
                <a:ext cx="381000" cy="381000"/>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1778" name="Line 7"/>
              <p:cNvSpPr>
                <a:spLocks noChangeShapeType="1"/>
              </p:cNvSpPr>
              <p:nvPr/>
            </p:nvSpPr>
            <p:spPr bwMode="auto">
              <a:xfrm>
                <a:off x="1493666" y="1805420"/>
                <a:ext cx="381000" cy="381000"/>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1779" name="Line 8"/>
              <p:cNvSpPr>
                <a:spLocks noChangeShapeType="1"/>
              </p:cNvSpPr>
              <p:nvPr/>
            </p:nvSpPr>
            <p:spPr bwMode="auto">
              <a:xfrm flipH="1">
                <a:off x="997258" y="1839119"/>
                <a:ext cx="457200" cy="457200"/>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31771" name="Text Box 15"/>
            <p:cNvSpPr txBox="1">
              <a:spLocks noChangeArrowheads="1"/>
            </p:cNvSpPr>
            <p:nvPr/>
          </p:nvSpPr>
          <p:spPr bwMode="auto">
            <a:xfrm>
              <a:off x="2040195" y="2061142"/>
              <a:ext cx="1219199"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6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Cl</a:t>
              </a:r>
              <a:r>
                <a:rPr kumimoji="0" lang="en-US" altLang="zh-CN" sz="36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p>
          </p:txBody>
        </p:sp>
        <p:grpSp>
          <p:nvGrpSpPr>
            <p:cNvPr id="31772" name="组合 53"/>
            <p:cNvGrpSpPr/>
            <p:nvPr/>
          </p:nvGrpSpPr>
          <p:grpSpPr bwMode="auto">
            <a:xfrm>
              <a:off x="3331496" y="2005367"/>
              <a:ext cx="1512000" cy="461665"/>
              <a:chOff x="3331496" y="2005367"/>
              <a:chExt cx="1512000" cy="461665"/>
            </a:xfrm>
          </p:grpSpPr>
          <p:sp>
            <p:nvSpPr>
              <p:cNvPr id="31773" name="Text Box 19"/>
              <p:cNvSpPr txBox="1">
                <a:spLocks noChangeArrowheads="1"/>
              </p:cNvSpPr>
              <p:nvPr/>
            </p:nvSpPr>
            <p:spPr bwMode="auto">
              <a:xfrm>
                <a:off x="3359450" y="2005367"/>
                <a:ext cx="1447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1,2-</a:t>
                </a: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加成</a:t>
                </a:r>
              </a:p>
            </p:txBody>
          </p:sp>
          <p:sp>
            <p:nvSpPr>
              <p:cNvPr id="31774" name="Line 18"/>
              <p:cNvSpPr>
                <a:spLocks noChangeShapeType="1"/>
              </p:cNvSpPr>
              <p:nvPr/>
            </p:nvSpPr>
            <p:spPr bwMode="auto">
              <a:xfrm>
                <a:off x="3331496" y="2464800"/>
                <a:ext cx="1512000" cy="0"/>
              </a:xfrm>
              <a:prstGeom prst="line">
                <a:avLst/>
              </a:prstGeom>
              <a:noFill/>
              <a:ln w="25400">
                <a:solidFill>
                  <a:schemeClr val="tx1"/>
                </a:solidFill>
                <a:rou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grpSp>
      <p:grpSp>
        <p:nvGrpSpPr>
          <p:cNvPr id="31749" name="组合 50"/>
          <p:cNvGrpSpPr/>
          <p:nvPr/>
        </p:nvGrpSpPr>
        <p:grpSpPr bwMode="auto">
          <a:xfrm>
            <a:off x="6728167" y="4200214"/>
            <a:ext cx="4165600" cy="1179512"/>
            <a:chOff x="5112050" y="3378995"/>
            <a:chExt cx="3124200" cy="1179514"/>
          </a:xfrm>
        </p:grpSpPr>
        <p:sp>
          <p:nvSpPr>
            <p:cNvPr id="31762" name="Line 28"/>
            <p:cNvSpPr>
              <a:spLocks noChangeShapeType="1"/>
            </p:cNvSpPr>
            <p:nvPr/>
          </p:nvSpPr>
          <p:spPr bwMode="auto">
            <a:xfrm>
              <a:off x="6026450" y="3759995"/>
              <a:ext cx="381000" cy="381000"/>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1763" name="Line 29"/>
            <p:cNvSpPr>
              <a:spLocks noChangeShapeType="1"/>
            </p:cNvSpPr>
            <p:nvPr/>
          </p:nvSpPr>
          <p:spPr bwMode="auto">
            <a:xfrm flipH="1">
              <a:off x="5645450" y="3759995"/>
              <a:ext cx="381000" cy="381000"/>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1764" name="Text Box 30"/>
            <p:cNvSpPr txBox="1">
              <a:spLocks noChangeArrowheads="1"/>
            </p:cNvSpPr>
            <p:nvPr/>
          </p:nvSpPr>
          <p:spPr bwMode="auto">
            <a:xfrm>
              <a:off x="5112050" y="3912396"/>
              <a:ext cx="76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6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Cl</a:t>
              </a:r>
              <a:endParaRPr kumimoji="0" lang="en-US" altLang="zh-CN" sz="36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1765" name="Text Box 31"/>
            <p:cNvSpPr txBox="1">
              <a:spLocks noChangeArrowheads="1"/>
            </p:cNvSpPr>
            <p:nvPr/>
          </p:nvSpPr>
          <p:spPr bwMode="auto">
            <a:xfrm>
              <a:off x="7474250" y="3378995"/>
              <a:ext cx="76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6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Cl</a:t>
              </a:r>
              <a:endParaRPr kumimoji="0" lang="en-US" altLang="zh-CN" sz="36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1766" name="Line 34"/>
            <p:cNvSpPr>
              <a:spLocks noChangeShapeType="1"/>
            </p:cNvSpPr>
            <p:nvPr/>
          </p:nvSpPr>
          <p:spPr bwMode="auto">
            <a:xfrm>
              <a:off x="6788450" y="3759995"/>
              <a:ext cx="381000" cy="381000"/>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1767" name="Line 35"/>
            <p:cNvSpPr>
              <a:spLocks noChangeShapeType="1"/>
            </p:cNvSpPr>
            <p:nvPr/>
          </p:nvSpPr>
          <p:spPr bwMode="auto">
            <a:xfrm flipH="1">
              <a:off x="6407450" y="3759995"/>
              <a:ext cx="381000" cy="381000"/>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1768" name="Line 36"/>
            <p:cNvSpPr>
              <a:spLocks noChangeShapeType="1"/>
            </p:cNvSpPr>
            <p:nvPr/>
          </p:nvSpPr>
          <p:spPr bwMode="auto">
            <a:xfrm flipH="1">
              <a:off x="7169450" y="3759995"/>
              <a:ext cx="381000" cy="381000"/>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1769" name="Line 37"/>
            <p:cNvSpPr>
              <a:spLocks noChangeShapeType="1"/>
            </p:cNvSpPr>
            <p:nvPr/>
          </p:nvSpPr>
          <p:spPr bwMode="auto">
            <a:xfrm flipH="1">
              <a:off x="6394450" y="3736652"/>
              <a:ext cx="342000" cy="342000"/>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31750" name="矩形 51"/>
          <p:cNvSpPr>
            <a:spLocks noChangeArrowheads="1"/>
          </p:cNvSpPr>
          <p:nvPr/>
        </p:nvSpPr>
        <p:spPr bwMode="auto">
          <a:xfrm>
            <a:off x="526591" y="1808230"/>
            <a:ext cx="115189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教材 </a:t>
            </a:r>
            <a:r>
              <a:rPr kumimoji="0"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P30 </a:t>
            </a:r>
            <a:r>
              <a:rPr kumimoji="0" lang="zh-CN" altLang="en-US"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资料卡片</a:t>
            </a:r>
            <a:endParaRPr kumimoji="0"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nvGrpSpPr>
          <p:cNvPr id="31751" name="组合 59"/>
          <p:cNvGrpSpPr/>
          <p:nvPr/>
        </p:nvGrpSpPr>
        <p:grpSpPr bwMode="auto">
          <a:xfrm>
            <a:off x="821079" y="4584389"/>
            <a:ext cx="5607050" cy="701675"/>
            <a:chOff x="638570" y="2005367"/>
            <a:chExt cx="4204926" cy="701888"/>
          </a:xfrm>
        </p:grpSpPr>
        <p:grpSp>
          <p:nvGrpSpPr>
            <p:cNvPr id="31752" name="组合 60"/>
            <p:cNvGrpSpPr/>
            <p:nvPr/>
          </p:nvGrpSpPr>
          <p:grpSpPr bwMode="auto">
            <a:xfrm>
              <a:off x="638570" y="2160000"/>
              <a:ext cx="1292532" cy="531214"/>
              <a:chOff x="582134" y="1805420"/>
              <a:chExt cx="1292532" cy="531214"/>
            </a:xfrm>
          </p:grpSpPr>
          <p:sp>
            <p:nvSpPr>
              <p:cNvPr id="31757" name="Line 4"/>
              <p:cNvSpPr>
                <a:spLocks noChangeShapeType="1"/>
              </p:cNvSpPr>
              <p:nvPr/>
            </p:nvSpPr>
            <p:spPr bwMode="auto">
              <a:xfrm>
                <a:off x="616258" y="1915319"/>
                <a:ext cx="381000" cy="381000"/>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1758" name="Line 5"/>
              <p:cNvSpPr>
                <a:spLocks noChangeShapeType="1"/>
              </p:cNvSpPr>
              <p:nvPr/>
            </p:nvSpPr>
            <p:spPr bwMode="auto">
              <a:xfrm>
                <a:off x="582134" y="1958809"/>
                <a:ext cx="377825" cy="377825"/>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1759" name="Line 6"/>
              <p:cNvSpPr>
                <a:spLocks noChangeShapeType="1"/>
              </p:cNvSpPr>
              <p:nvPr/>
            </p:nvSpPr>
            <p:spPr bwMode="auto">
              <a:xfrm>
                <a:off x="1454458" y="1839119"/>
                <a:ext cx="381000" cy="381000"/>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1760" name="Line 7"/>
              <p:cNvSpPr>
                <a:spLocks noChangeShapeType="1"/>
              </p:cNvSpPr>
              <p:nvPr/>
            </p:nvSpPr>
            <p:spPr bwMode="auto">
              <a:xfrm>
                <a:off x="1493666" y="1805420"/>
                <a:ext cx="381000" cy="381000"/>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1761" name="Line 8"/>
              <p:cNvSpPr>
                <a:spLocks noChangeShapeType="1"/>
              </p:cNvSpPr>
              <p:nvPr/>
            </p:nvSpPr>
            <p:spPr bwMode="auto">
              <a:xfrm flipH="1">
                <a:off x="997258" y="1839119"/>
                <a:ext cx="457200" cy="457200"/>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31753" name="Text Box 15"/>
            <p:cNvSpPr txBox="1">
              <a:spLocks noChangeArrowheads="1"/>
            </p:cNvSpPr>
            <p:nvPr/>
          </p:nvSpPr>
          <p:spPr bwMode="auto">
            <a:xfrm>
              <a:off x="2040195" y="2061142"/>
              <a:ext cx="1219199"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6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Cl</a:t>
              </a:r>
              <a:r>
                <a:rPr kumimoji="0" lang="en-US" altLang="zh-CN" sz="36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p>
          </p:txBody>
        </p:sp>
        <p:grpSp>
          <p:nvGrpSpPr>
            <p:cNvPr id="31754" name="组合 62"/>
            <p:cNvGrpSpPr/>
            <p:nvPr/>
          </p:nvGrpSpPr>
          <p:grpSpPr bwMode="auto">
            <a:xfrm>
              <a:off x="3331496" y="2005367"/>
              <a:ext cx="1512000" cy="461665"/>
              <a:chOff x="3331496" y="2005367"/>
              <a:chExt cx="1512000" cy="461665"/>
            </a:xfrm>
          </p:grpSpPr>
          <p:sp>
            <p:nvSpPr>
              <p:cNvPr id="31755" name="Text Box 19"/>
              <p:cNvSpPr txBox="1">
                <a:spLocks noChangeArrowheads="1"/>
              </p:cNvSpPr>
              <p:nvPr/>
            </p:nvSpPr>
            <p:spPr bwMode="auto">
              <a:xfrm>
                <a:off x="3359450" y="2005367"/>
                <a:ext cx="1447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1,4-</a:t>
                </a: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加成</a:t>
                </a:r>
              </a:p>
            </p:txBody>
          </p:sp>
          <p:sp>
            <p:nvSpPr>
              <p:cNvPr id="31756" name="Line 18"/>
              <p:cNvSpPr>
                <a:spLocks noChangeShapeType="1"/>
              </p:cNvSpPr>
              <p:nvPr/>
            </p:nvSpPr>
            <p:spPr bwMode="auto">
              <a:xfrm>
                <a:off x="3331496" y="2464800"/>
                <a:ext cx="1512000" cy="0"/>
              </a:xfrm>
              <a:prstGeom prst="line">
                <a:avLst/>
              </a:prstGeom>
              <a:noFill/>
              <a:ln w="25400">
                <a:solidFill>
                  <a:schemeClr val="tx1"/>
                </a:solidFill>
                <a:rou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grpSp>
      <p:sp>
        <p:nvSpPr>
          <p:cNvPr id="44"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二烯烃</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746"/>
                                        </p:tgtEl>
                                        <p:attrNameLst>
                                          <p:attrName>style.visibility</p:attrName>
                                        </p:attrNameLst>
                                      </p:cBhvr>
                                      <p:to>
                                        <p:strVal val="visible"/>
                                      </p:to>
                                    </p:set>
                                    <p:anim calcmode="lin" valueType="num">
                                      <p:cBhvr additive="base">
                                        <p:cTn id="7" dur="500" fill="hold"/>
                                        <p:tgtEl>
                                          <p:spTgt spid="31746"/>
                                        </p:tgtEl>
                                        <p:attrNameLst>
                                          <p:attrName>ppt_x</p:attrName>
                                        </p:attrNameLst>
                                      </p:cBhvr>
                                      <p:tavLst>
                                        <p:tav tm="0">
                                          <p:val>
                                            <p:strVal val="#ppt_x"/>
                                          </p:val>
                                        </p:tav>
                                        <p:tav tm="100000">
                                          <p:val>
                                            <p:strVal val="#ppt_x"/>
                                          </p:val>
                                        </p:tav>
                                      </p:tavLst>
                                    </p:anim>
                                    <p:anim calcmode="lin" valueType="num">
                                      <p:cBhvr additive="base">
                                        <p:cTn id="8" dur="500" fill="hold"/>
                                        <p:tgtEl>
                                          <p:spTgt spid="3174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1747"/>
                                        </p:tgtEl>
                                        <p:attrNameLst>
                                          <p:attrName>style.visibility</p:attrName>
                                        </p:attrNameLst>
                                      </p:cBhvr>
                                      <p:to>
                                        <p:strVal val="visible"/>
                                      </p:to>
                                    </p:set>
                                    <p:anim calcmode="lin" valueType="num">
                                      <p:cBhvr additive="base">
                                        <p:cTn id="11" dur="500" fill="hold"/>
                                        <p:tgtEl>
                                          <p:spTgt spid="31747"/>
                                        </p:tgtEl>
                                        <p:attrNameLst>
                                          <p:attrName>ppt_x</p:attrName>
                                        </p:attrNameLst>
                                      </p:cBhvr>
                                      <p:tavLst>
                                        <p:tav tm="0">
                                          <p:val>
                                            <p:strVal val="#ppt_x"/>
                                          </p:val>
                                        </p:tav>
                                        <p:tav tm="100000">
                                          <p:val>
                                            <p:strVal val="#ppt_x"/>
                                          </p:val>
                                        </p:tav>
                                      </p:tavLst>
                                    </p:anim>
                                    <p:anim calcmode="lin" valueType="num">
                                      <p:cBhvr additive="base">
                                        <p:cTn id="12" dur="500" fill="hold"/>
                                        <p:tgtEl>
                                          <p:spTgt spid="31747"/>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1748"/>
                                        </p:tgtEl>
                                        <p:attrNameLst>
                                          <p:attrName>style.visibility</p:attrName>
                                        </p:attrNameLst>
                                      </p:cBhvr>
                                      <p:to>
                                        <p:strVal val="visible"/>
                                      </p:to>
                                    </p:set>
                                    <p:anim calcmode="lin" valueType="num">
                                      <p:cBhvr additive="base">
                                        <p:cTn id="15" dur="500" fill="hold"/>
                                        <p:tgtEl>
                                          <p:spTgt spid="31748"/>
                                        </p:tgtEl>
                                        <p:attrNameLst>
                                          <p:attrName>ppt_x</p:attrName>
                                        </p:attrNameLst>
                                      </p:cBhvr>
                                      <p:tavLst>
                                        <p:tav tm="0">
                                          <p:val>
                                            <p:strVal val="#ppt_x"/>
                                          </p:val>
                                        </p:tav>
                                        <p:tav tm="100000">
                                          <p:val>
                                            <p:strVal val="#ppt_x"/>
                                          </p:val>
                                        </p:tav>
                                      </p:tavLst>
                                    </p:anim>
                                    <p:anim calcmode="lin" valueType="num">
                                      <p:cBhvr additive="base">
                                        <p:cTn id="16" dur="500" fill="hold"/>
                                        <p:tgtEl>
                                          <p:spTgt spid="31748"/>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1749"/>
                                        </p:tgtEl>
                                        <p:attrNameLst>
                                          <p:attrName>style.visibility</p:attrName>
                                        </p:attrNameLst>
                                      </p:cBhvr>
                                      <p:to>
                                        <p:strVal val="visible"/>
                                      </p:to>
                                    </p:set>
                                    <p:anim calcmode="lin" valueType="num">
                                      <p:cBhvr additive="base">
                                        <p:cTn id="19" dur="500" fill="hold"/>
                                        <p:tgtEl>
                                          <p:spTgt spid="31749"/>
                                        </p:tgtEl>
                                        <p:attrNameLst>
                                          <p:attrName>ppt_x</p:attrName>
                                        </p:attrNameLst>
                                      </p:cBhvr>
                                      <p:tavLst>
                                        <p:tav tm="0">
                                          <p:val>
                                            <p:strVal val="#ppt_x"/>
                                          </p:val>
                                        </p:tav>
                                        <p:tav tm="100000">
                                          <p:val>
                                            <p:strVal val="#ppt_x"/>
                                          </p:val>
                                        </p:tav>
                                      </p:tavLst>
                                    </p:anim>
                                    <p:anim calcmode="lin" valueType="num">
                                      <p:cBhvr additive="base">
                                        <p:cTn id="20" dur="500" fill="hold"/>
                                        <p:tgtEl>
                                          <p:spTgt spid="3174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1750"/>
                                        </p:tgtEl>
                                        <p:attrNameLst>
                                          <p:attrName>style.visibility</p:attrName>
                                        </p:attrNameLst>
                                      </p:cBhvr>
                                      <p:to>
                                        <p:strVal val="visible"/>
                                      </p:to>
                                    </p:set>
                                    <p:anim calcmode="lin" valueType="num">
                                      <p:cBhvr additive="base">
                                        <p:cTn id="23" dur="500" fill="hold"/>
                                        <p:tgtEl>
                                          <p:spTgt spid="31750"/>
                                        </p:tgtEl>
                                        <p:attrNameLst>
                                          <p:attrName>ppt_x</p:attrName>
                                        </p:attrNameLst>
                                      </p:cBhvr>
                                      <p:tavLst>
                                        <p:tav tm="0">
                                          <p:val>
                                            <p:strVal val="#ppt_x"/>
                                          </p:val>
                                        </p:tav>
                                        <p:tav tm="100000">
                                          <p:val>
                                            <p:strVal val="#ppt_x"/>
                                          </p:val>
                                        </p:tav>
                                      </p:tavLst>
                                    </p:anim>
                                    <p:anim calcmode="lin" valueType="num">
                                      <p:cBhvr additive="base">
                                        <p:cTn id="24" dur="500" fill="hold"/>
                                        <p:tgtEl>
                                          <p:spTgt spid="31750"/>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1751"/>
                                        </p:tgtEl>
                                        <p:attrNameLst>
                                          <p:attrName>style.visibility</p:attrName>
                                        </p:attrNameLst>
                                      </p:cBhvr>
                                      <p:to>
                                        <p:strVal val="visible"/>
                                      </p:to>
                                    </p:set>
                                    <p:anim calcmode="lin" valueType="num">
                                      <p:cBhvr additive="base">
                                        <p:cTn id="27" dur="500" fill="hold"/>
                                        <p:tgtEl>
                                          <p:spTgt spid="31751"/>
                                        </p:tgtEl>
                                        <p:attrNameLst>
                                          <p:attrName>ppt_x</p:attrName>
                                        </p:attrNameLst>
                                      </p:cBhvr>
                                      <p:tavLst>
                                        <p:tav tm="0">
                                          <p:val>
                                            <p:strVal val="#ppt_x"/>
                                          </p:val>
                                        </p:tav>
                                        <p:tav tm="100000">
                                          <p:val>
                                            <p:strVal val="#ppt_x"/>
                                          </p:val>
                                        </p:tav>
                                      </p:tavLst>
                                    </p:anim>
                                    <p:anim calcmode="lin" valueType="num">
                                      <p:cBhvr additive="base">
                                        <p:cTn id="28" dur="500" fill="hold"/>
                                        <p:tgtEl>
                                          <p:spTgt spid="317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3175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Text Box 2"/>
          <p:cNvSpPr txBox="1">
            <a:spLocks noChangeArrowheads="1"/>
          </p:cNvSpPr>
          <p:nvPr/>
        </p:nvSpPr>
        <p:spPr bwMode="auto">
          <a:xfrm>
            <a:off x="757237" y="1929521"/>
            <a:ext cx="62388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=CH-CH=CH</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+2Br</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p>
        </p:txBody>
      </p:sp>
      <p:sp>
        <p:nvSpPr>
          <p:cNvPr id="321539" name="Line 3"/>
          <p:cNvSpPr>
            <a:spLocks noChangeShapeType="1"/>
          </p:cNvSpPr>
          <p:nvPr/>
        </p:nvSpPr>
        <p:spPr bwMode="auto">
          <a:xfrm>
            <a:off x="4967326" y="2155026"/>
            <a:ext cx="1438275" cy="0"/>
          </a:xfrm>
          <a:prstGeom prst="line">
            <a:avLst/>
          </a:prstGeom>
          <a:noFill/>
          <a:ln w="57150">
            <a:solidFill>
              <a:srgbClr val="0000FF"/>
            </a:solidFill>
            <a:rou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21540" name="Text Box 4"/>
          <p:cNvSpPr txBox="1">
            <a:spLocks noChangeArrowheads="1"/>
          </p:cNvSpPr>
          <p:nvPr/>
        </p:nvSpPr>
        <p:spPr bwMode="auto">
          <a:xfrm>
            <a:off x="757237" y="2847845"/>
            <a:ext cx="4014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=CH-CH=CH</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+Br</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p>
        </p:txBody>
      </p:sp>
      <p:grpSp>
        <p:nvGrpSpPr>
          <p:cNvPr id="2" name="Group 5"/>
          <p:cNvGrpSpPr/>
          <p:nvPr/>
        </p:nvGrpSpPr>
        <p:grpSpPr bwMode="auto">
          <a:xfrm>
            <a:off x="7764462" y="1704305"/>
            <a:ext cx="2971800" cy="1149349"/>
            <a:chOff x="-49" y="0"/>
            <a:chExt cx="2381" cy="724"/>
          </a:xfrm>
        </p:grpSpPr>
        <p:sp>
          <p:nvSpPr>
            <p:cNvPr id="32813" name="Text Box 7"/>
            <p:cNvSpPr txBox="1">
              <a:spLocks noChangeArrowheads="1"/>
            </p:cNvSpPr>
            <p:nvPr/>
          </p:nvSpPr>
          <p:spPr bwMode="auto">
            <a:xfrm>
              <a:off x="-49" y="0"/>
              <a:ext cx="2381"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-CH-CH-CH</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p>
          </p:txBody>
        </p:sp>
        <p:sp>
          <p:nvSpPr>
            <p:cNvPr id="32814" name="Rectangle 8"/>
            <p:cNvSpPr>
              <a:spLocks noChangeArrowheads="1"/>
            </p:cNvSpPr>
            <p:nvPr/>
          </p:nvSpPr>
          <p:spPr bwMode="auto">
            <a:xfrm>
              <a:off x="567" y="406"/>
              <a:ext cx="395"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Br</a:t>
              </a:r>
              <a:endParaRPr kumimoji="0" lang="en-US" altLang="zh-CN" sz="2400" i="0" u="none" strike="noStrike" kern="0" cap="none" spc="0" normalizeH="0" baseline="-2500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2815" name="Line 9"/>
            <p:cNvSpPr>
              <a:spLocks noChangeShapeType="1"/>
            </p:cNvSpPr>
            <p:nvPr/>
          </p:nvSpPr>
          <p:spPr bwMode="auto">
            <a:xfrm>
              <a:off x="703" y="318"/>
              <a:ext cx="0" cy="136"/>
            </a:xfrm>
            <a:prstGeom prst="line">
              <a:avLst/>
            </a:prstGeom>
            <a:noFill/>
            <a:ln w="57150">
              <a:solidFill>
                <a:srgbClr val="0000FF"/>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2816" name="Rectangle 10"/>
            <p:cNvSpPr>
              <a:spLocks noChangeArrowheads="1"/>
            </p:cNvSpPr>
            <p:nvPr/>
          </p:nvSpPr>
          <p:spPr bwMode="auto">
            <a:xfrm>
              <a:off x="1057" y="433"/>
              <a:ext cx="395"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Br</a:t>
              </a:r>
              <a:endParaRPr kumimoji="0" lang="en-US" altLang="zh-CN" sz="2400" i="0" u="none" strike="noStrike" kern="0" cap="none" spc="0" normalizeH="0" baseline="-2500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2817" name="Rectangle 11"/>
            <p:cNvSpPr>
              <a:spLocks noChangeArrowheads="1"/>
            </p:cNvSpPr>
            <p:nvPr/>
          </p:nvSpPr>
          <p:spPr bwMode="auto">
            <a:xfrm>
              <a:off x="1474" y="406"/>
              <a:ext cx="395"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Br</a:t>
              </a:r>
              <a:endParaRPr kumimoji="0" lang="en-US" altLang="zh-CN" sz="2400" i="0" u="none" strike="noStrike" kern="0" cap="none" spc="0" normalizeH="0" baseline="-2500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2818" name="Rectangle 12"/>
            <p:cNvSpPr>
              <a:spLocks noChangeArrowheads="1"/>
            </p:cNvSpPr>
            <p:nvPr/>
          </p:nvSpPr>
          <p:spPr bwMode="auto">
            <a:xfrm>
              <a:off x="30" y="409"/>
              <a:ext cx="395"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Br</a:t>
              </a:r>
              <a:endParaRPr kumimoji="0" lang="en-US" altLang="zh-CN" sz="2400" i="0" u="none" strike="noStrike" kern="0" cap="none" spc="0" normalizeH="0" baseline="-2500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2819" name="Line 13"/>
            <p:cNvSpPr>
              <a:spLocks noChangeShapeType="1"/>
            </p:cNvSpPr>
            <p:nvPr/>
          </p:nvSpPr>
          <p:spPr bwMode="auto">
            <a:xfrm>
              <a:off x="158" y="318"/>
              <a:ext cx="0" cy="136"/>
            </a:xfrm>
            <a:prstGeom prst="line">
              <a:avLst/>
            </a:prstGeom>
            <a:noFill/>
            <a:ln w="57150">
              <a:solidFill>
                <a:srgbClr val="0000FF"/>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2820" name="Line 14"/>
            <p:cNvSpPr>
              <a:spLocks noChangeShapeType="1"/>
            </p:cNvSpPr>
            <p:nvPr/>
          </p:nvSpPr>
          <p:spPr bwMode="auto">
            <a:xfrm>
              <a:off x="1610" y="318"/>
              <a:ext cx="0" cy="136"/>
            </a:xfrm>
            <a:prstGeom prst="line">
              <a:avLst/>
            </a:prstGeom>
            <a:noFill/>
            <a:ln w="57150">
              <a:solidFill>
                <a:srgbClr val="0000FF"/>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grpSp>
        <p:nvGrpSpPr>
          <p:cNvPr id="3" name="Group 15"/>
          <p:cNvGrpSpPr/>
          <p:nvPr/>
        </p:nvGrpSpPr>
        <p:grpSpPr bwMode="auto">
          <a:xfrm>
            <a:off x="7863064" y="2968230"/>
            <a:ext cx="5038725" cy="1111251"/>
            <a:chOff x="0" y="0"/>
            <a:chExt cx="2381" cy="700"/>
          </a:xfrm>
        </p:grpSpPr>
        <p:sp>
          <p:nvSpPr>
            <p:cNvPr id="32808" name="Text Box 16"/>
            <p:cNvSpPr txBox="1">
              <a:spLocks noChangeArrowheads="1"/>
            </p:cNvSpPr>
            <p:nvPr/>
          </p:nvSpPr>
          <p:spPr bwMode="auto">
            <a:xfrm>
              <a:off x="0" y="0"/>
              <a:ext cx="2381"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-CH-CH=CH</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p>
          </p:txBody>
        </p:sp>
        <p:sp>
          <p:nvSpPr>
            <p:cNvPr id="32809" name="Rectangle 17"/>
            <p:cNvSpPr>
              <a:spLocks noChangeArrowheads="1"/>
            </p:cNvSpPr>
            <p:nvPr/>
          </p:nvSpPr>
          <p:spPr bwMode="auto">
            <a:xfrm>
              <a:off x="294" y="406"/>
              <a:ext cx="233"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Br</a:t>
              </a:r>
              <a:endParaRPr kumimoji="0" lang="en-US" altLang="zh-CN" sz="2400" i="0" u="none" strike="noStrike" kern="0" cap="none" spc="0" normalizeH="0" baseline="-2500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2810" name="Line 18"/>
            <p:cNvSpPr>
              <a:spLocks noChangeShapeType="1"/>
            </p:cNvSpPr>
            <p:nvPr/>
          </p:nvSpPr>
          <p:spPr bwMode="auto">
            <a:xfrm>
              <a:off x="430" y="318"/>
              <a:ext cx="0" cy="136"/>
            </a:xfrm>
            <a:prstGeom prst="line">
              <a:avLst/>
            </a:prstGeom>
            <a:noFill/>
            <a:ln w="57150">
              <a:solidFill>
                <a:srgbClr val="0000FF"/>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2811" name="Rectangle 19"/>
            <p:cNvSpPr>
              <a:spLocks noChangeArrowheads="1"/>
            </p:cNvSpPr>
            <p:nvPr/>
          </p:nvSpPr>
          <p:spPr bwMode="auto">
            <a:xfrm>
              <a:off x="30" y="409"/>
              <a:ext cx="233"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Br</a:t>
              </a:r>
              <a:endParaRPr kumimoji="0" lang="en-US" altLang="zh-CN" sz="2400" i="0" u="none" strike="noStrike" kern="0" cap="none" spc="0" normalizeH="0" baseline="-2500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2812" name="Line 20"/>
            <p:cNvSpPr>
              <a:spLocks noChangeShapeType="1"/>
            </p:cNvSpPr>
            <p:nvPr/>
          </p:nvSpPr>
          <p:spPr bwMode="auto">
            <a:xfrm>
              <a:off x="158" y="318"/>
              <a:ext cx="0" cy="136"/>
            </a:xfrm>
            <a:prstGeom prst="line">
              <a:avLst/>
            </a:prstGeom>
            <a:noFill/>
            <a:ln w="57150">
              <a:solidFill>
                <a:srgbClr val="0000FF"/>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grpSp>
        <p:nvGrpSpPr>
          <p:cNvPr id="4" name="Group 21"/>
          <p:cNvGrpSpPr/>
          <p:nvPr/>
        </p:nvGrpSpPr>
        <p:grpSpPr bwMode="auto">
          <a:xfrm>
            <a:off x="7885108" y="4671982"/>
            <a:ext cx="5038725" cy="1111249"/>
            <a:chOff x="0" y="0"/>
            <a:chExt cx="2381" cy="700"/>
          </a:xfrm>
        </p:grpSpPr>
        <p:sp>
          <p:nvSpPr>
            <p:cNvPr id="32803" name="Text Box 22"/>
            <p:cNvSpPr txBox="1">
              <a:spLocks noChangeArrowheads="1"/>
            </p:cNvSpPr>
            <p:nvPr/>
          </p:nvSpPr>
          <p:spPr bwMode="auto">
            <a:xfrm>
              <a:off x="0" y="0"/>
              <a:ext cx="2381"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-CH=CH-CH</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p>
          </p:txBody>
        </p:sp>
        <p:sp>
          <p:nvSpPr>
            <p:cNvPr id="32804" name="Rectangle 23"/>
            <p:cNvSpPr>
              <a:spLocks noChangeArrowheads="1"/>
            </p:cNvSpPr>
            <p:nvPr/>
          </p:nvSpPr>
          <p:spPr bwMode="auto">
            <a:xfrm>
              <a:off x="963" y="406"/>
              <a:ext cx="233"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Br</a:t>
              </a:r>
              <a:endParaRPr kumimoji="0" lang="en-US" altLang="zh-CN" sz="2400" i="0" u="none" strike="noStrike" kern="0" cap="none" spc="0" normalizeH="0" baseline="-2500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2805" name="Rectangle 24"/>
            <p:cNvSpPr>
              <a:spLocks noChangeArrowheads="1"/>
            </p:cNvSpPr>
            <p:nvPr/>
          </p:nvSpPr>
          <p:spPr bwMode="auto">
            <a:xfrm>
              <a:off x="30" y="409"/>
              <a:ext cx="233"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Br</a:t>
              </a:r>
              <a:endParaRPr kumimoji="0" lang="en-US" altLang="zh-CN" sz="2400" i="0" u="none" strike="noStrike" kern="0" cap="none" spc="0" normalizeH="0" baseline="-2500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2806" name="Line 25"/>
            <p:cNvSpPr>
              <a:spLocks noChangeShapeType="1"/>
            </p:cNvSpPr>
            <p:nvPr/>
          </p:nvSpPr>
          <p:spPr bwMode="auto">
            <a:xfrm>
              <a:off x="158" y="318"/>
              <a:ext cx="0" cy="136"/>
            </a:xfrm>
            <a:prstGeom prst="line">
              <a:avLst/>
            </a:prstGeom>
            <a:noFill/>
            <a:ln w="57150">
              <a:solidFill>
                <a:srgbClr val="0000FF"/>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2807" name="Line 26"/>
            <p:cNvSpPr>
              <a:spLocks noChangeShapeType="1"/>
            </p:cNvSpPr>
            <p:nvPr/>
          </p:nvSpPr>
          <p:spPr bwMode="auto">
            <a:xfrm>
              <a:off x="1091" y="318"/>
              <a:ext cx="0" cy="136"/>
            </a:xfrm>
            <a:prstGeom prst="line">
              <a:avLst/>
            </a:prstGeom>
            <a:noFill/>
            <a:ln w="57150">
              <a:solidFill>
                <a:srgbClr val="0000FF"/>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321569" name="Line 33"/>
          <p:cNvSpPr>
            <a:spLocks noChangeShapeType="1"/>
          </p:cNvSpPr>
          <p:nvPr/>
        </p:nvSpPr>
        <p:spPr bwMode="auto">
          <a:xfrm>
            <a:off x="4305783" y="3228007"/>
            <a:ext cx="3225508" cy="22993"/>
          </a:xfrm>
          <a:prstGeom prst="line">
            <a:avLst/>
          </a:prstGeom>
          <a:noFill/>
          <a:ln w="57150">
            <a:solidFill>
              <a:srgbClr val="0000FF"/>
            </a:solidFill>
            <a:rou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21570" name="Line 34"/>
          <p:cNvSpPr>
            <a:spLocks noChangeShapeType="1"/>
          </p:cNvSpPr>
          <p:nvPr/>
        </p:nvSpPr>
        <p:spPr bwMode="auto">
          <a:xfrm>
            <a:off x="4305784" y="3415472"/>
            <a:ext cx="3603142" cy="1575846"/>
          </a:xfrm>
          <a:prstGeom prst="line">
            <a:avLst/>
          </a:prstGeom>
          <a:noFill/>
          <a:ln w="57150">
            <a:solidFill>
              <a:srgbClr val="0000FF"/>
            </a:solidFill>
            <a:rou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21571" name="Text Box 35"/>
          <p:cNvSpPr txBox="1">
            <a:spLocks noChangeArrowheads="1"/>
          </p:cNvSpPr>
          <p:nvPr/>
        </p:nvSpPr>
        <p:spPr bwMode="auto">
          <a:xfrm>
            <a:off x="5029200" y="2629817"/>
            <a:ext cx="19192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1,2 </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加成</a:t>
            </a:r>
          </a:p>
        </p:txBody>
      </p:sp>
      <p:sp>
        <p:nvSpPr>
          <p:cNvPr id="321572" name="Text Box 36"/>
          <p:cNvSpPr txBox="1">
            <a:spLocks noChangeArrowheads="1"/>
          </p:cNvSpPr>
          <p:nvPr/>
        </p:nvSpPr>
        <p:spPr bwMode="auto">
          <a:xfrm rot="1412682">
            <a:off x="5289281" y="3763964"/>
            <a:ext cx="19208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1,4 </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加成</a:t>
            </a:r>
          </a:p>
        </p:txBody>
      </p:sp>
      <p:grpSp>
        <p:nvGrpSpPr>
          <p:cNvPr id="5" name="Group 37"/>
          <p:cNvGrpSpPr/>
          <p:nvPr/>
        </p:nvGrpSpPr>
        <p:grpSpPr bwMode="auto">
          <a:xfrm>
            <a:off x="769000" y="4199154"/>
            <a:ext cx="3300413" cy="1108076"/>
            <a:chOff x="0" y="0"/>
            <a:chExt cx="2381" cy="698"/>
          </a:xfrm>
        </p:grpSpPr>
        <p:sp>
          <p:nvSpPr>
            <p:cNvPr id="32794" name="Line 38"/>
            <p:cNvSpPr>
              <a:spLocks noChangeShapeType="1"/>
            </p:cNvSpPr>
            <p:nvPr/>
          </p:nvSpPr>
          <p:spPr bwMode="auto">
            <a:xfrm>
              <a:off x="1156" y="318"/>
              <a:ext cx="0" cy="136"/>
            </a:xfrm>
            <a:prstGeom prst="line">
              <a:avLst/>
            </a:prstGeom>
            <a:noFill/>
            <a:ln w="57150">
              <a:solidFill>
                <a:srgbClr val="0000FF"/>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2795" name="Text Box 39"/>
            <p:cNvSpPr txBox="1">
              <a:spLocks noChangeArrowheads="1"/>
            </p:cNvSpPr>
            <p:nvPr/>
          </p:nvSpPr>
          <p:spPr bwMode="auto">
            <a:xfrm>
              <a:off x="0" y="0"/>
              <a:ext cx="2381"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-CH-CH-CH</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p>
          </p:txBody>
        </p:sp>
        <p:sp>
          <p:nvSpPr>
            <p:cNvPr id="32796" name="Rectangle 40"/>
            <p:cNvSpPr>
              <a:spLocks noChangeArrowheads="1"/>
            </p:cNvSpPr>
            <p:nvPr/>
          </p:nvSpPr>
          <p:spPr bwMode="auto">
            <a:xfrm>
              <a:off x="567" y="482"/>
              <a:ext cx="133"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2500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2797" name="Line 41"/>
            <p:cNvSpPr>
              <a:spLocks noChangeShapeType="1"/>
            </p:cNvSpPr>
            <p:nvPr/>
          </p:nvSpPr>
          <p:spPr bwMode="auto">
            <a:xfrm>
              <a:off x="703" y="318"/>
              <a:ext cx="0" cy="136"/>
            </a:xfrm>
            <a:prstGeom prst="line">
              <a:avLst/>
            </a:prstGeom>
            <a:noFill/>
            <a:ln w="57150">
              <a:solidFill>
                <a:srgbClr val="0000FF"/>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2798" name="Rectangle 42"/>
            <p:cNvSpPr>
              <a:spLocks noChangeArrowheads="1"/>
            </p:cNvSpPr>
            <p:nvPr/>
          </p:nvSpPr>
          <p:spPr bwMode="auto">
            <a:xfrm>
              <a:off x="1027" y="485"/>
              <a:ext cx="133"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2500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2799" name="Rectangle 43"/>
            <p:cNvSpPr>
              <a:spLocks noChangeArrowheads="1"/>
            </p:cNvSpPr>
            <p:nvPr/>
          </p:nvSpPr>
          <p:spPr bwMode="auto">
            <a:xfrm>
              <a:off x="1474" y="482"/>
              <a:ext cx="133"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2500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2800" name="Rectangle 44"/>
            <p:cNvSpPr>
              <a:spLocks noChangeArrowheads="1"/>
            </p:cNvSpPr>
            <p:nvPr/>
          </p:nvSpPr>
          <p:spPr bwMode="auto">
            <a:xfrm>
              <a:off x="30" y="485"/>
              <a:ext cx="133"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2500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2801" name="Line 45"/>
            <p:cNvSpPr>
              <a:spLocks noChangeShapeType="1"/>
            </p:cNvSpPr>
            <p:nvPr/>
          </p:nvSpPr>
          <p:spPr bwMode="auto">
            <a:xfrm>
              <a:off x="158" y="318"/>
              <a:ext cx="0" cy="136"/>
            </a:xfrm>
            <a:prstGeom prst="line">
              <a:avLst/>
            </a:prstGeom>
            <a:noFill/>
            <a:ln w="57150">
              <a:solidFill>
                <a:srgbClr val="0000FF"/>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2802" name="Line 46"/>
            <p:cNvSpPr>
              <a:spLocks noChangeShapeType="1"/>
            </p:cNvSpPr>
            <p:nvPr/>
          </p:nvSpPr>
          <p:spPr bwMode="auto">
            <a:xfrm>
              <a:off x="1610" y="318"/>
              <a:ext cx="0" cy="136"/>
            </a:xfrm>
            <a:prstGeom prst="line">
              <a:avLst/>
            </a:prstGeom>
            <a:noFill/>
            <a:ln w="57150">
              <a:solidFill>
                <a:srgbClr val="0000FF"/>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321583" name="Line 47"/>
          <p:cNvSpPr>
            <a:spLocks noChangeShapeType="1"/>
          </p:cNvSpPr>
          <p:nvPr/>
        </p:nvSpPr>
        <p:spPr bwMode="auto">
          <a:xfrm>
            <a:off x="2793130" y="3438635"/>
            <a:ext cx="0" cy="647700"/>
          </a:xfrm>
          <a:prstGeom prst="line">
            <a:avLst/>
          </a:prstGeom>
          <a:noFill/>
          <a:ln w="57150">
            <a:solidFill>
              <a:srgbClr val="0000FF"/>
            </a:solidFill>
            <a:rou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21584" name="Line 48"/>
          <p:cNvSpPr>
            <a:spLocks noChangeShapeType="1"/>
          </p:cNvSpPr>
          <p:nvPr/>
        </p:nvSpPr>
        <p:spPr bwMode="auto">
          <a:xfrm flipV="1">
            <a:off x="3383413" y="4054690"/>
            <a:ext cx="4335012" cy="505795"/>
          </a:xfrm>
          <a:prstGeom prst="line">
            <a:avLst/>
          </a:prstGeom>
          <a:noFill/>
          <a:ln w="57150" cap="rnd">
            <a:solidFill>
              <a:srgbClr val="FF3300"/>
            </a:solidFill>
            <a:prstDash val="sysDot"/>
            <a:rou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21585" name="Line 49"/>
          <p:cNvSpPr>
            <a:spLocks noChangeShapeType="1"/>
          </p:cNvSpPr>
          <p:nvPr/>
        </p:nvSpPr>
        <p:spPr bwMode="auto">
          <a:xfrm>
            <a:off x="3220657" y="4818527"/>
            <a:ext cx="4543805" cy="497979"/>
          </a:xfrm>
          <a:prstGeom prst="line">
            <a:avLst/>
          </a:prstGeom>
          <a:noFill/>
          <a:ln w="57150" cap="rnd">
            <a:solidFill>
              <a:srgbClr val="FF3300"/>
            </a:solidFill>
            <a:prstDash val="sysDot"/>
            <a:rou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21586" name="Text Box 50"/>
          <p:cNvSpPr txBox="1">
            <a:spLocks noChangeArrowheads="1"/>
          </p:cNvSpPr>
          <p:nvPr/>
        </p:nvSpPr>
        <p:spPr bwMode="auto">
          <a:xfrm rot="20941347">
            <a:off x="4837112" y="4268360"/>
            <a:ext cx="19192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1,2 Br</a:t>
            </a:r>
          </a:p>
        </p:txBody>
      </p:sp>
      <p:sp>
        <p:nvSpPr>
          <p:cNvPr id="321587" name="Text Box 51"/>
          <p:cNvSpPr txBox="1">
            <a:spLocks noChangeArrowheads="1"/>
          </p:cNvSpPr>
          <p:nvPr/>
        </p:nvSpPr>
        <p:spPr bwMode="auto">
          <a:xfrm rot="355552">
            <a:off x="4883768" y="5207727"/>
            <a:ext cx="25955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1,4 Br</a:t>
            </a:r>
          </a:p>
        </p:txBody>
      </p:sp>
      <p:sp>
        <p:nvSpPr>
          <p:cNvPr id="321590" name="Text Box 54"/>
          <p:cNvSpPr txBox="1">
            <a:spLocks noChangeArrowheads="1"/>
          </p:cNvSpPr>
          <p:nvPr/>
        </p:nvSpPr>
        <p:spPr bwMode="auto">
          <a:xfrm>
            <a:off x="8490221" y="5547635"/>
            <a:ext cx="23018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主产物</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p:txBody>
      </p:sp>
      <p:sp>
        <p:nvSpPr>
          <p:cNvPr id="321592" name="Text Box 56"/>
          <p:cNvSpPr txBox="1">
            <a:spLocks noChangeArrowheads="1"/>
          </p:cNvSpPr>
          <p:nvPr/>
        </p:nvSpPr>
        <p:spPr bwMode="auto">
          <a:xfrm>
            <a:off x="1516849" y="5149807"/>
            <a:ext cx="23034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en-US"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中间体</a:t>
            </a:r>
            <a:r>
              <a:rPr kumimoji="0"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p:txBody>
      </p:sp>
      <p:sp>
        <p:nvSpPr>
          <p:cNvPr id="321594" name="Text Box 58">
            <a:hlinkClick r:id="rId3" action="ppaction://hlinkfile"/>
          </p:cNvPr>
          <p:cNvSpPr txBox="1">
            <a:spLocks noChangeArrowheads="1"/>
          </p:cNvSpPr>
          <p:nvPr/>
        </p:nvSpPr>
        <p:spPr bwMode="auto">
          <a:xfrm>
            <a:off x="7812690" y="4098821"/>
            <a:ext cx="3454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4-</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二溴</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-1-</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丁烯</a:t>
            </a:r>
          </a:p>
        </p:txBody>
      </p:sp>
      <p:sp>
        <p:nvSpPr>
          <p:cNvPr id="321595" name="Text Box 59">
            <a:hlinkClick r:id="rId3" action="ppaction://hlinkfile"/>
          </p:cNvPr>
          <p:cNvSpPr txBox="1">
            <a:spLocks noChangeArrowheads="1"/>
          </p:cNvSpPr>
          <p:nvPr/>
        </p:nvSpPr>
        <p:spPr bwMode="auto">
          <a:xfrm>
            <a:off x="8233046" y="6017535"/>
            <a:ext cx="37750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1</a:t>
            </a:r>
            <a:r>
              <a:rPr kumimoji="0" lang="zh-CN" altLang="en-US"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4-</a:t>
            </a:r>
            <a:r>
              <a:rPr kumimoji="0" lang="zh-CN" altLang="en-US"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二溴</a:t>
            </a:r>
            <a:r>
              <a:rPr kumimoji="0"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zh-CN" altLang="en-US"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丁烯</a:t>
            </a:r>
          </a:p>
        </p:txBody>
      </p:sp>
      <p:sp>
        <p:nvSpPr>
          <p:cNvPr id="32792" name="Text Box 60"/>
          <p:cNvSpPr txBox="1">
            <a:spLocks noChangeArrowheads="1"/>
          </p:cNvSpPr>
          <p:nvPr/>
        </p:nvSpPr>
        <p:spPr bwMode="auto">
          <a:xfrm>
            <a:off x="602238" y="1335325"/>
            <a:ext cx="91233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342900" marR="0" lvl="0" indent="-342900" defTabSz="914400" eaLnBrk="1" fontAlgn="auto" latinLnBrk="0" hangingPunct="1">
              <a:lnSpc>
                <a:spcPct val="100000"/>
              </a:lnSpc>
              <a:spcBef>
                <a:spcPct val="50000"/>
              </a:spcBef>
              <a:spcAft>
                <a:spcPts val="0"/>
              </a:spcAft>
              <a:buClrTx/>
              <a:buSzTx/>
              <a:buFontTx/>
              <a:buAutoNum type="circleNumDbPlain"/>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1</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加成 和  </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1</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4-</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加成反应</a:t>
            </a:r>
          </a:p>
        </p:txBody>
      </p:sp>
      <p:sp>
        <p:nvSpPr>
          <p:cNvPr id="32793" name="Line 14"/>
          <p:cNvSpPr>
            <a:spLocks noChangeShapeType="1"/>
          </p:cNvSpPr>
          <p:nvPr/>
        </p:nvSpPr>
        <p:spPr bwMode="auto">
          <a:xfrm>
            <a:off x="9372600" y="2231355"/>
            <a:ext cx="0" cy="215900"/>
          </a:xfrm>
          <a:prstGeom prst="line">
            <a:avLst/>
          </a:prstGeom>
          <a:noFill/>
          <a:ln w="57150">
            <a:solidFill>
              <a:srgbClr val="0000FF"/>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53"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二烯烃</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1538"/>
                                        </p:tgtEl>
                                        <p:attrNameLst>
                                          <p:attrName>style.visibility</p:attrName>
                                        </p:attrNameLst>
                                      </p:cBhvr>
                                      <p:to>
                                        <p:strVal val="visible"/>
                                      </p:to>
                                    </p:set>
                                    <p:animEffect transition="in" filter="wipe(left)">
                                      <p:cBhvr>
                                        <p:cTn id="7" dur="500"/>
                                        <p:tgtEl>
                                          <p:spTgt spid="321538"/>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21539"/>
                                        </p:tgtEl>
                                        <p:attrNameLst>
                                          <p:attrName>style.visibility</p:attrName>
                                        </p:attrNameLst>
                                      </p:cBhvr>
                                      <p:to>
                                        <p:strVal val="visible"/>
                                      </p:to>
                                    </p:set>
                                    <p:animEffect transition="in" filter="wipe(left)">
                                      <p:cBhvr>
                                        <p:cTn id="11" dur="500"/>
                                        <p:tgtEl>
                                          <p:spTgt spid="321539"/>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left)">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21540"/>
                                        </p:tgtEl>
                                        <p:attrNameLst>
                                          <p:attrName>style.visibility</p:attrName>
                                        </p:attrNameLst>
                                      </p:cBhvr>
                                      <p:to>
                                        <p:strVal val="visible"/>
                                      </p:to>
                                    </p:set>
                                    <p:animEffect transition="in" filter="wipe(left)">
                                      <p:cBhvr>
                                        <p:cTn id="21" dur="500"/>
                                        <p:tgtEl>
                                          <p:spTgt spid="321540"/>
                                        </p:tgtEl>
                                      </p:cBhvr>
                                    </p:animEffect>
                                  </p:childTnLst>
                                </p:cTn>
                              </p:par>
                            </p:childTnLst>
                          </p:cTn>
                        </p:par>
                        <p:par>
                          <p:cTn id="22" fill="hold">
                            <p:stCondLst>
                              <p:cond delay="500"/>
                            </p:stCondLst>
                            <p:childTnLst>
                              <p:par>
                                <p:cTn id="23" presetID="22" presetClass="entr" presetSubtype="8" fill="hold" nodeType="afterEffect">
                                  <p:stCondLst>
                                    <p:cond delay="0"/>
                                  </p:stCondLst>
                                  <p:childTnLst>
                                    <p:set>
                                      <p:cBhvr>
                                        <p:cTn id="24" dur="1" fill="hold">
                                          <p:stCondLst>
                                            <p:cond delay="0"/>
                                          </p:stCondLst>
                                        </p:cTn>
                                        <p:tgtEl>
                                          <p:spTgt spid="321569"/>
                                        </p:tgtEl>
                                        <p:attrNameLst>
                                          <p:attrName>style.visibility</p:attrName>
                                        </p:attrNameLst>
                                      </p:cBhvr>
                                      <p:to>
                                        <p:strVal val="visible"/>
                                      </p:to>
                                    </p:set>
                                    <p:animEffect transition="in" filter="wipe(left)">
                                      <p:cBhvr>
                                        <p:cTn id="25" dur="500"/>
                                        <p:tgtEl>
                                          <p:spTgt spid="321569"/>
                                        </p:tgtEl>
                                      </p:cBhvr>
                                    </p:animEffect>
                                  </p:childTnLst>
                                </p:cTn>
                              </p:par>
                            </p:childTnLst>
                          </p:cTn>
                        </p:par>
                        <p:par>
                          <p:cTn id="26" fill="hold">
                            <p:stCondLst>
                              <p:cond delay="1000"/>
                            </p:stCondLst>
                            <p:childTnLst>
                              <p:par>
                                <p:cTn id="27" presetID="22" presetClass="entr" presetSubtype="8" fill="hold" grpId="0" nodeType="afterEffect">
                                  <p:stCondLst>
                                    <p:cond delay="0"/>
                                  </p:stCondLst>
                                  <p:childTnLst>
                                    <p:set>
                                      <p:cBhvr>
                                        <p:cTn id="28" dur="1" fill="hold">
                                          <p:stCondLst>
                                            <p:cond delay="0"/>
                                          </p:stCondLst>
                                        </p:cTn>
                                        <p:tgtEl>
                                          <p:spTgt spid="321571"/>
                                        </p:tgtEl>
                                        <p:attrNameLst>
                                          <p:attrName>style.visibility</p:attrName>
                                        </p:attrNameLst>
                                      </p:cBhvr>
                                      <p:to>
                                        <p:strVal val="visible"/>
                                      </p:to>
                                    </p:set>
                                    <p:animEffect transition="in" filter="wipe(left)">
                                      <p:cBhvr>
                                        <p:cTn id="29" dur="500"/>
                                        <p:tgtEl>
                                          <p:spTgt spid="321571"/>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wipe(left)">
                                      <p:cBhvr>
                                        <p:cTn id="34" dur="500"/>
                                        <p:tgtEl>
                                          <p:spTgt spid="3"/>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nodeType="clickEffect">
                                  <p:stCondLst>
                                    <p:cond delay="0"/>
                                  </p:stCondLst>
                                  <p:childTnLst>
                                    <p:set>
                                      <p:cBhvr>
                                        <p:cTn id="38" dur="1" fill="hold">
                                          <p:stCondLst>
                                            <p:cond delay="0"/>
                                          </p:stCondLst>
                                        </p:cTn>
                                        <p:tgtEl>
                                          <p:spTgt spid="321570"/>
                                        </p:tgtEl>
                                        <p:attrNameLst>
                                          <p:attrName>style.visibility</p:attrName>
                                        </p:attrNameLst>
                                      </p:cBhvr>
                                      <p:to>
                                        <p:strVal val="visible"/>
                                      </p:to>
                                    </p:set>
                                    <p:animEffect transition="in" filter="wipe(up)">
                                      <p:cBhvr>
                                        <p:cTn id="39" dur="500"/>
                                        <p:tgtEl>
                                          <p:spTgt spid="321570"/>
                                        </p:tgtEl>
                                      </p:cBhvr>
                                    </p:animEffect>
                                  </p:childTnLst>
                                </p:cTn>
                              </p:par>
                            </p:childTnLst>
                          </p:cTn>
                        </p:par>
                        <p:par>
                          <p:cTn id="40" fill="hold">
                            <p:stCondLst>
                              <p:cond delay="500"/>
                            </p:stCondLst>
                            <p:childTnLst>
                              <p:par>
                                <p:cTn id="41" presetID="22" presetClass="entr" presetSubtype="1" fill="hold" grpId="0" nodeType="afterEffect">
                                  <p:stCondLst>
                                    <p:cond delay="0"/>
                                  </p:stCondLst>
                                  <p:childTnLst>
                                    <p:set>
                                      <p:cBhvr>
                                        <p:cTn id="42" dur="1" fill="hold">
                                          <p:stCondLst>
                                            <p:cond delay="0"/>
                                          </p:stCondLst>
                                        </p:cTn>
                                        <p:tgtEl>
                                          <p:spTgt spid="321572"/>
                                        </p:tgtEl>
                                        <p:attrNameLst>
                                          <p:attrName>style.visibility</p:attrName>
                                        </p:attrNameLst>
                                      </p:cBhvr>
                                      <p:to>
                                        <p:strVal val="visible"/>
                                      </p:to>
                                    </p:set>
                                    <p:animEffect transition="in" filter="wipe(up)">
                                      <p:cBhvr>
                                        <p:cTn id="43" dur="500"/>
                                        <p:tgtEl>
                                          <p:spTgt spid="321572"/>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nodeType="clickEffect">
                                  <p:stCondLst>
                                    <p:cond delay="0"/>
                                  </p:stCondLst>
                                  <p:childTnLst>
                                    <p:set>
                                      <p:cBhvr>
                                        <p:cTn id="47" dur="1" fill="hold">
                                          <p:stCondLst>
                                            <p:cond delay="0"/>
                                          </p:stCondLst>
                                        </p:cTn>
                                        <p:tgtEl>
                                          <p:spTgt spid="4"/>
                                        </p:tgtEl>
                                        <p:attrNameLst>
                                          <p:attrName>style.visibility</p:attrName>
                                        </p:attrNameLst>
                                      </p:cBhvr>
                                      <p:to>
                                        <p:strVal val="visible"/>
                                      </p:to>
                                    </p:set>
                                    <p:animEffect transition="in" filter="wipe(down)">
                                      <p:cBhvr>
                                        <p:cTn id="48" dur="500"/>
                                        <p:tgtEl>
                                          <p:spTgt spid="4"/>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1" fill="hold" nodeType="clickEffect">
                                  <p:stCondLst>
                                    <p:cond delay="0"/>
                                  </p:stCondLst>
                                  <p:childTnLst>
                                    <p:set>
                                      <p:cBhvr>
                                        <p:cTn id="52" dur="1" fill="hold">
                                          <p:stCondLst>
                                            <p:cond delay="0"/>
                                          </p:stCondLst>
                                        </p:cTn>
                                        <p:tgtEl>
                                          <p:spTgt spid="321583"/>
                                        </p:tgtEl>
                                        <p:attrNameLst>
                                          <p:attrName>style.visibility</p:attrName>
                                        </p:attrNameLst>
                                      </p:cBhvr>
                                      <p:to>
                                        <p:strVal val="visible"/>
                                      </p:to>
                                    </p:set>
                                    <p:animEffect transition="in" filter="wipe(up)">
                                      <p:cBhvr>
                                        <p:cTn id="53" dur="500"/>
                                        <p:tgtEl>
                                          <p:spTgt spid="321583"/>
                                        </p:tgtEl>
                                      </p:cBhvr>
                                    </p:animEffect>
                                  </p:childTnLst>
                                </p:cTn>
                              </p:par>
                            </p:childTnLst>
                          </p:cTn>
                        </p:par>
                        <p:par>
                          <p:cTn id="54" fill="hold">
                            <p:stCondLst>
                              <p:cond delay="500"/>
                            </p:stCondLst>
                            <p:childTnLst>
                              <p:par>
                                <p:cTn id="55" presetID="22" presetClass="entr" presetSubtype="1" fill="hold" nodeType="after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wipe(up)">
                                      <p:cBhvr>
                                        <p:cTn id="57" dur="500"/>
                                        <p:tgtEl>
                                          <p:spTgt spid="5"/>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21586"/>
                                        </p:tgtEl>
                                        <p:attrNameLst>
                                          <p:attrName>style.visibility</p:attrName>
                                        </p:attrNameLst>
                                      </p:cBhvr>
                                      <p:to>
                                        <p:strVal val="visible"/>
                                      </p:to>
                                    </p:set>
                                    <p:animEffect transition="in" filter="wipe(down)">
                                      <p:cBhvr>
                                        <p:cTn id="62" dur="500"/>
                                        <p:tgtEl>
                                          <p:spTgt spid="321586"/>
                                        </p:tgtEl>
                                      </p:cBhvr>
                                    </p:animEffect>
                                  </p:childTnLst>
                                </p:cTn>
                              </p:par>
                            </p:childTnLst>
                          </p:cTn>
                        </p:par>
                        <p:par>
                          <p:cTn id="63" fill="hold">
                            <p:stCondLst>
                              <p:cond delay="500"/>
                            </p:stCondLst>
                            <p:childTnLst>
                              <p:par>
                                <p:cTn id="64" presetID="22" presetClass="entr" presetSubtype="4" fill="hold" nodeType="afterEffect">
                                  <p:stCondLst>
                                    <p:cond delay="0"/>
                                  </p:stCondLst>
                                  <p:childTnLst>
                                    <p:set>
                                      <p:cBhvr>
                                        <p:cTn id="65" dur="1" fill="hold">
                                          <p:stCondLst>
                                            <p:cond delay="0"/>
                                          </p:stCondLst>
                                        </p:cTn>
                                        <p:tgtEl>
                                          <p:spTgt spid="321584"/>
                                        </p:tgtEl>
                                        <p:attrNameLst>
                                          <p:attrName>style.visibility</p:attrName>
                                        </p:attrNameLst>
                                      </p:cBhvr>
                                      <p:to>
                                        <p:strVal val="visible"/>
                                      </p:to>
                                    </p:set>
                                    <p:animEffect transition="in" filter="wipe(down)">
                                      <p:cBhvr>
                                        <p:cTn id="66" dur="500"/>
                                        <p:tgtEl>
                                          <p:spTgt spid="321584"/>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grpId="0" nodeType="clickEffect">
                                  <p:stCondLst>
                                    <p:cond delay="0"/>
                                  </p:stCondLst>
                                  <p:childTnLst>
                                    <p:set>
                                      <p:cBhvr>
                                        <p:cTn id="70" dur="1" fill="hold">
                                          <p:stCondLst>
                                            <p:cond delay="0"/>
                                          </p:stCondLst>
                                        </p:cTn>
                                        <p:tgtEl>
                                          <p:spTgt spid="321587"/>
                                        </p:tgtEl>
                                        <p:attrNameLst>
                                          <p:attrName>style.visibility</p:attrName>
                                        </p:attrNameLst>
                                      </p:cBhvr>
                                      <p:to>
                                        <p:strVal val="visible"/>
                                      </p:to>
                                    </p:set>
                                    <p:animEffect transition="in" filter="wipe(left)">
                                      <p:cBhvr>
                                        <p:cTn id="71" dur="500"/>
                                        <p:tgtEl>
                                          <p:spTgt spid="321587"/>
                                        </p:tgtEl>
                                      </p:cBhvr>
                                    </p:animEffect>
                                  </p:childTnLst>
                                </p:cTn>
                              </p:par>
                            </p:childTnLst>
                          </p:cTn>
                        </p:par>
                        <p:par>
                          <p:cTn id="72" fill="hold">
                            <p:stCondLst>
                              <p:cond delay="500"/>
                            </p:stCondLst>
                            <p:childTnLst>
                              <p:par>
                                <p:cTn id="73" presetID="22" presetClass="entr" presetSubtype="8" fill="hold" nodeType="afterEffect">
                                  <p:stCondLst>
                                    <p:cond delay="0"/>
                                  </p:stCondLst>
                                  <p:childTnLst>
                                    <p:set>
                                      <p:cBhvr>
                                        <p:cTn id="74" dur="1" fill="hold">
                                          <p:stCondLst>
                                            <p:cond delay="0"/>
                                          </p:stCondLst>
                                        </p:cTn>
                                        <p:tgtEl>
                                          <p:spTgt spid="321585"/>
                                        </p:tgtEl>
                                        <p:attrNameLst>
                                          <p:attrName>style.visibility</p:attrName>
                                        </p:attrNameLst>
                                      </p:cBhvr>
                                      <p:to>
                                        <p:strVal val="visible"/>
                                      </p:to>
                                    </p:set>
                                    <p:animEffect transition="in" filter="wipe(left)">
                                      <p:cBhvr>
                                        <p:cTn id="75" dur="500"/>
                                        <p:tgtEl>
                                          <p:spTgt spid="321585"/>
                                        </p:tgtEl>
                                      </p:cBhvr>
                                    </p:animEffec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499"/>
                                          </p:stCondLst>
                                        </p:cTn>
                                        <p:tgtEl>
                                          <p:spTgt spid="321590"/>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499"/>
                                          </p:stCondLst>
                                        </p:cTn>
                                        <p:tgtEl>
                                          <p:spTgt spid="321592"/>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grpId="0" nodeType="clickEffect">
                                  <p:stCondLst>
                                    <p:cond delay="0"/>
                                  </p:stCondLst>
                                  <p:childTnLst>
                                    <p:set>
                                      <p:cBhvr>
                                        <p:cTn id="87" dur="1" fill="hold">
                                          <p:stCondLst>
                                            <p:cond delay="499"/>
                                          </p:stCondLst>
                                        </p:cTn>
                                        <p:tgtEl>
                                          <p:spTgt spid="321594"/>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grpId="0" nodeType="clickEffect">
                                  <p:stCondLst>
                                    <p:cond delay="0"/>
                                  </p:stCondLst>
                                  <p:childTnLst>
                                    <p:set>
                                      <p:cBhvr>
                                        <p:cTn id="91" dur="1" fill="hold">
                                          <p:stCondLst>
                                            <p:cond delay="499"/>
                                          </p:stCondLst>
                                        </p:cTn>
                                        <p:tgtEl>
                                          <p:spTgt spid="3215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538" grpId="0"/>
      <p:bldP spid="321540" grpId="0"/>
      <p:bldP spid="321571" grpId="0"/>
      <p:bldP spid="321572" grpId="0"/>
      <p:bldP spid="321586" grpId="0"/>
      <p:bldP spid="321587" grpId="0"/>
      <p:bldP spid="321590" grpId="0"/>
      <p:bldP spid="321592" grpId="0"/>
      <p:bldP spid="321594" grpId="0"/>
      <p:bldP spid="32159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bwMode="auto">
          <a:xfrm>
            <a:off x="1455483" y="2325728"/>
            <a:ext cx="8128000" cy="711201"/>
            <a:chOff x="0" y="-61"/>
            <a:chExt cx="3840" cy="448"/>
          </a:xfrm>
        </p:grpSpPr>
        <p:sp>
          <p:nvSpPr>
            <p:cNvPr id="33805" name="Rectangle 3"/>
            <p:cNvSpPr>
              <a:spLocks noChangeArrowheads="1"/>
            </p:cNvSpPr>
            <p:nvPr/>
          </p:nvSpPr>
          <p:spPr bwMode="auto">
            <a:xfrm>
              <a:off x="0" y="96"/>
              <a:ext cx="3840"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just"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n CH</a:t>
              </a:r>
              <a:r>
                <a:rPr kumimoji="0" lang="en-US" altLang="zh-CN" sz="2400" i="0" u="none" strike="noStrike" kern="0" cap="none" spc="0" normalizeH="0" baseline="-30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CH-CH</a:t>
              </a: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30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p>
          </p:txBody>
        </p:sp>
        <p:grpSp>
          <p:nvGrpSpPr>
            <p:cNvPr id="33806" name="Group 4"/>
            <p:cNvGrpSpPr/>
            <p:nvPr/>
          </p:nvGrpSpPr>
          <p:grpSpPr bwMode="auto">
            <a:xfrm>
              <a:off x="1467" y="-61"/>
              <a:ext cx="1533" cy="384"/>
              <a:chOff x="-1845" y="-61"/>
              <a:chExt cx="1533" cy="384"/>
            </a:xfrm>
          </p:grpSpPr>
          <p:sp>
            <p:nvSpPr>
              <p:cNvPr id="33807" name="Text Box 5"/>
              <p:cNvSpPr txBox="1">
                <a:spLocks noChangeArrowheads="1"/>
              </p:cNvSpPr>
              <p:nvPr/>
            </p:nvSpPr>
            <p:spPr bwMode="auto">
              <a:xfrm>
                <a:off x="-1800" y="-61"/>
                <a:ext cx="1488"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a:ln>
                      <a:noFill/>
                    </a:ln>
                    <a:solidFill>
                      <a:srgbClr val="0000CC"/>
                    </a:solidFill>
                    <a:effectLst/>
                    <a:uLnTx/>
                    <a:uFillTx/>
                    <a:latin typeface="Arial" panose="020B0604020202020204" pitchFamily="34" charset="0"/>
                    <a:ea typeface="思源黑体 CN Medium" panose="020B0600000000000000" pitchFamily="34" charset="-122"/>
                    <a:sym typeface="Arial" panose="020B0604020202020204" pitchFamily="34" charset="0"/>
                  </a:rPr>
                  <a:t>催化剂</a:t>
                </a:r>
              </a:p>
            </p:txBody>
          </p:sp>
          <p:sp>
            <p:nvSpPr>
              <p:cNvPr id="33808" name="Line 6"/>
              <p:cNvSpPr>
                <a:spLocks noChangeShapeType="1"/>
              </p:cNvSpPr>
              <p:nvPr/>
            </p:nvSpPr>
            <p:spPr bwMode="auto">
              <a:xfrm>
                <a:off x="-1845" y="323"/>
                <a:ext cx="816" cy="0"/>
              </a:xfrm>
              <a:prstGeom prst="line">
                <a:avLst/>
              </a:prstGeom>
              <a:noFill/>
              <a:ln w="38100">
                <a:solidFill>
                  <a:schemeClr val="tx1"/>
                </a:solidFill>
                <a:rou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grpSp>
      <p:sp>
        <p:nvSpPr>
          <p:cNvPr id="323593" name="Text Box 9"/>
          <p:cNvSpPr txBox="1">
            <a:spLocks noChangeArrowheads="1"/>
          </p:cNvSpPr>
          <p:nvPr/>
        </p:nvSpPr>
        <p:spPr bwMode="auto">
          <a:xfrm>
            <a:off x="1836317" y="2215189"/>
            <a:ext cx="558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1       2     3     4        </a:t>
            </a:r>
          </a:p>
        </p:txBody>
      </p:sp>
      <p:sp>
        <p:nvSpPr>
          <p:cNvPr id="323594" name="Text Box 10"/>
          <p:cNvSpPr txBox="1">
            <a:spLocks noChangeArrowheads="1"/>
          </p:cNvSpPr>
          <p:nvPr/>
        </p:nvSpPr>
        <p:spPr bwMode="auto">
          <a:xfrm>
            <a:off x="1734717" y="3112606"/>
            <a:ext cx="5689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1</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丁二烯）</a:t>
            </a:r>
          </a:p>
        </p:txBody>
      </p:sp>
      <p:sp>
        <p:nvSpPr>
          <p:cNvPr id="323595" name="Text Box 11">
            <a:hlinkClick r:id="rId3" action="ppaction://hlinkfile"/>
          </p:cNvPr>
          <p:cNvSpPr txBox="1">
            <a:spLocks noChangeArrowheads="1"/>
          </p:cNvSpPr>
          <p:nvPr/>
        </p:nvSpPr>
        <p:spPr bwMode="auto">
          <a:xfrm>
            <a:off x="5656912" y="3306070"/>
            <a:ext cx="5689600"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聚</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1</a:t>
            </a: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丁二烯</a:t>
            </a:r>
          </a:p>
        </p:txBody>
      </p:sp>
      <p:grpSp>
        <p:nvGrpSpPr>
          <p:cNvPr id="5" name="Group 12"/>
          <p:cNvGrpSpPr/>
          <p:nvPr/>
        </p:nvGrpSpPr>
        <p:grpSpPr bwMode="auto">
          <a:xfrm>
            <a:off x="6540500" y="2675266"/>
            <a:ext cx="9956800" cy="501651"/>
            <a:chOff x="-130" y="81"/>
            <a:chExt cx="4704" cy="316"/>
          </a:xfrm>
        </p:grpSpPr>
        <p:sp>
          <p:nvSpPr>
            <p:cNvPr id="33803" name="Rectangle 13"/>
            <p:cNvSpPr>
              <a:spLocks noChangeArrowheads="1"/>
            </p:cNvSpPr>
            <p:nvPr/>
          </p:nvSpPr>
          <p:spPr bwMode="auto">
            <a:xfrm>
              <a:off x="0" y="106"/>
              <a:ext cx="369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just"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30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CH-CH</a:t>
              </a:r>
              <a:r>
                <a:rPr kumimoji="0" lang="en-US" altLang="zh-CN" sz="2400" i="0" u="none" strike="noStrike" kern="0" cap="none" spc="0" normalizeH="0" baseline="-30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 </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p:txBody>
        </p:sp>
        <p:sp>
          <p:nvSpPr>
            <p:cNvPr id="33804" name="Text Box 14"/>
            <p:cNvSpPr txBox="1">
              <a:spLocks noChangeArrowheads="1"/>
            </p:cNvSpPr>
            <p:nvPr/>
          </p:nvSpPr>
          <p:spPr bwMode="auto">
            <a:xfrm>
              <a:off x="-130" y="81"/>
              <a:ext cx="470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n        </a:t>
              </a:r>
            </a:p>
          </p:txBody>
        </p:sp>
      </p:grpSp>
      <p:sp>
        <p:nvSpPr>
          <p:cNvPr id="33802" name="Text Box 16"/>
          <p:cNvSpPr txBox="1">
            <a:spLocks noChangeArrowheads="1"/>
          </p:cNvSpPr>
          <p:nvPr/>
        </p:nvSpPr>
        <p:spPr bwMode="auto">
          <a:xfrm>
            <a:off x="623888" y="1464585"/>
            <a:ext cx="67198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342900" marR="0" lvl="0" indent="-342900"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②加聚反应</a:t>
            </a:r>
          </a:p>
        </p:txBody>
      </p:sp>
      <p:sp>
        <p:nvSpPr>
          <p:cNvPr id="17"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二烯烃</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323593"/>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499"/>
                                          </p:stCondLst>
                                        </p:cTn>
                                        <p:tgtEl>
                                          <p:spTgt spid="323594"/>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left)">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323595"/>
                                        </p:tgtEl>
                                        <p:attrNameLst>
                                          <p:attrName>style.visibility</p:attrName>
                                        </p:attrNameLst>
                                      </p:cBhvr>
                                      <p:to>
                                        <p:strVal val="visible"/>
                                      </p:to>
                                    </p:set>
                                    <p:anim calcmode="lin" valueType="num">
                                      <p:cBhvr additive="base">
                                        <p:cTn id="23" dur="500" fill="hold"/>
                                        <p:tgtEl>
                                          <p:spTgt spid="323595"/>
                                        </p:tgtEl>
                                        <p:attrNameLst>
                                          <p:attrName>ppt_x</p:attrName>
                                        </p:attrNameLst>
                                      </p:cBhvr>
                                      <p:tavLst>
                                        <p:tav tm="0">
                                          <p:val>
                                            <p:strVal val="0-#ppt_w/2"/>
                                          </p:val>
                                        </p:tav>
                                        <p:tav tm="100000">
                                          <p:val>
                                            <p:strVal val="#ppt_x"/>
                                          </p:val>
                                        </p:tav>
                                      </p:tavLst>
                                    </p:anim>
                                    <p:anim calcmode="lin" valueType="num">
                                      <p:cBhvr additive="base">
                                        <p:cTn id="24" dur="500" fill="hold"/>
                                        <p:tgtEl>
                                          <p:spTgt spid="32359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3593" grpId="0"/>
      <p:bldP spid="323594" grpId="0"/>
      <p:bldP spid="32359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Text Box 2"/>
          <p:cNvSpPr txBox="1">
            <a:spLocks noChangeArrowheads="1"/>
          </p:cNvSpPr>
          <p:nvPr/>
        </p:nvSpPr>
        <p:spPr bwMode="auto">
          <a:xfrm>
            <a:off x="1516849" y="4184336"/>
            <a:ext cx="701826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俗称：异戊二烯                                   聚异戊二烯</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学名：</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甲基</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-1</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丁二烯               （天然橡胶）</a:t>
            </a:r>
          </a:p>
        </p:txBody>
      </p:sp>
      <p:grpSp>
        <p:nvGrpSpPr>
          <p:cNvPr id="2" name="Group 3"/>
          <p:cNvGrpSpPr/>
          <p:nvPr/>
        </p:nvGrpSpPr>
        <p:grpSpPr bwMode="auto">
          <a:xfrm>
            <a:off x="1162746" y="2974341"/>
            <a:ext cx="8091657" cy="1212850"/>
            <a:chOff x="117" y="-38"/>
            <a:chExt cx="4569" cy="764"/>
          </a:xfrm>
        </p:grpSpPr>
        <p:sp>
          <p:nvSpPr>
            <p:cNvPr id="34838" name="Text Box 4"/>
            <p:cNvSpPr txBox="1">
              <a:spLocks noChangeArrowheads="1"/>
            </p:cNvSpPr>
            <p:nvPr/>
          </p:nvSpPr>
          <p:spPr bwMode="auto">
            <a:xfrm>
              <a:off x="117" y="0"/>
              <a:ext cx="4569" cy="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3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n</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=C-CH=CH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-C=CH-CH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         </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i="0" u="none" strike="noStrike" kern="0" cap="none" spc="0" normalizeH="0" baseline="-2500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n</a:t>
              </a:r>
              <a:endPar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nvGrpSpPr>
            <p:cNvPr id="34839" name="Group 5"/>
            <p:cNvGrpSpPr/>
            <p:nvPr/>
          </p:nvGrpSpPr>
          <p:grpSpPr bwMode="auto">
            <a:xfrm>
              <a:off x="3486" y="361"/>
              <a:ext cx="420" cy="365"/>
              <a:chOff x="-18" y="45"/>
              <a:chExt cx="420" cy="365"/>
            </a:xfrm>
          </p:grpSpPr>
          <p:sp>
            <p:nvSpPr>
              <p:cNvPr id="34851" name="Text Box 6"/>
              <p:cNvSpPr txBox="1">
                <a:spLocks noChangeArrowheads="1"/>
              </p:cNvSpPr>
              <p:nvPr/>
            </p:nvSpPr>
            <p:spPr bwMode="auto">
              <a:xfrm>
                <a:off x="-18" y="73"/>
                <a:ext cx="420" cy="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2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p>
            </p:txBody>
          </p:sp>
          <p:sp>
            <p:nvSpPr>
              <p:cNvPr id="34852" name="Line 7"/>
              <p:cNvSpPr>
                <a:spLocks noChangeShapeType="1"/>
              </p:cNvSpPr>
              <p:nvPr/>
            </p:nvSpPr>
            <p:spPr bwMode="auto">
              <a:xfrm>
                <a:off x="144" y="45"/>
                <a:ext cx="0" cy="96"/>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34849" name="Text Box 9"/>
            <p:cNvSpPr txBox="1">
              <a:spLocks noChangeArrowheads="1"/>
            </p:cNvSpPr>
            <p:nvPr/>
          </p:nvSpPr>
          <p:spPr bwMode="auto">
            <a:xfrm>
              <a:off x="661" y="319"/>
              <a:ext cx="420" cy="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2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p>
          </p:txBody>
        </p:sp>
        <p:grpSp>
          <p:nvGrpSpPr>
            <p:cNvPr id="34841" name="Group 11"/>
            <p:cNvGrpSpPr/>
            <p:nvPr/>
          </p:nvGrpSpPr>
          <p:grpSpPr bwMode="auto">
            <a:xfrm>
              <a:off x="1685" y="-38"/>
              <a:ext cx="2710" cy="341"/>
              <a:chOff x="-379" y="-38"/>
              <a:chExt cx="2710" cy="341"/>
            </a:xfrm>
          </p:grpSpPr>
          <p:grpSp>
            <p:nvGrpSpPr>
              <p:cNvPr id="34844" name="Group 12"/>
              <p:cNvGrpSpPr/>
              <p:nvPr/>
            </p:nvGrpSpPr>
            <p:grpSpPr bwMode="auto">
              <a:xfrm>
                <a:off x="-379" y="-38"/>
                <a:ext cx="624" cy="341"/>
                <a:chOff x="-379" y="-38"/>
                <a:chExt cx="624" cy="341"/>
              </a:xfrm>
            </p:grpSpPr>
            <p:sp>
              <p:nvSpPr>
                <p:cNvPr id="34847" name="Line 13"/>
                <p:cNvSpPr>
                  <a:spLocks noChangeShapeType="1"/>
                </p:cNvSpPr>
                <p:nvPr/>
              </p:nvSpPr>
              <p:spPr bwMode="auto">
                <a:xfrm>
                  <a:off x="-379" y="303"/>
                  <a:ext cx="624" cy="0"/>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4848" name="Text Box 14"/>
                <p:cNvSpPr txBox="1">
                  <a:spLocks noChangeArrowheads="1"/>
                </p:cNvSpPr>
                <p:nvPr/>
              </p:nvSpPr>
              <p:spPr bwMode="auto">
                <a:xfrm>
                  <a:off x="-379" y="-38"/>
                  <a:ext cx="461"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加聚</a:t>
                  </a:r>
                </a:p>
              </p:txBody>
            </p:sp>
          </p:grpSp>
          <p:sp>
            <p:nvSpPr>
              <p:cNvPr id="34845" name="Line 15"/>
              <p:cNvSpPr>
                <a:spLocks noChangeShapeType="1"/>
              </p:cNvSpPr>
              <p:nvPr/>
            </p:nvSpPr>
            <p:spPr bwMode="auto">
              <a:xfrm>
                <a:off x="2091" y="189"/>
                <a:ext cx="240"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4846" name="Line 16"/>
              <p:cNvSpPr>
                <a:spLocks noChangeShapeType="1"/>
              </p:cNvSpPr>
              <p:nvPr/>
            </p:nvSpPr>
            <p:spPr bwMode="auto">
              <a:xfrm>
                <a:off x="518" y="181"/>
                <a:ext cx="240"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34842" name="Line 17"/>
            <p:cNvSpPr>
              <a:spLocks noChangeShapeType="1"/>
            </p:cNvSpPr>
            <p:nvPr/>
          </p:nvSpPr>
          <p:spPr bwMode="auto">
            <a:xfrm>
              <a:off x="844" y="253"/>
              <a:ext cx="0" cy="144"/>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4843" name="Line 18"/>
            <p:cNvSpPr>
              <a:spLocks noChangeShapeType="1"/>
            </p:cNvSpPr>
            <p:nvPr/>
          </p:nvSpPr>
          <p:spPr bwMode="auto">
            <a:xfrm>
              <a:off x="3648" y="290"/>
              <a:ext cx="0" cy="144"/>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grpSp>
        <p:nvGrpSpPr>
          <p:cNvPr id="8" name="Group 19"/>
          <p:cNvGrpSpPr/>
          <p:nvPr/>
        </p:nvGrpSpPr>
        <p:grpSpPr bwMode="auto">
          <a:xfrm>
            <a:off x="1162746" y="1860760"/>
            <a:ext cx="8752417" cy="935038"/>
            <a:chOff x="0" y="0"/>
            <a:chExt cx="4135" cy="589"/>
          </a:xfrm>
        </p:grpSpPr>
        <p:sp>
          <p:nvSpPr>
            <p:cNvPr id="34836" name="Rectangle 20"/>
            <p:cNvSpPr>
              <a:spLocks noChangeArrowheads="1"/>
            </p:cNvSpPr>
            <p:nvPr/>
          </p:nvSpPr>
          <p:spPr bwMode="auto">
            <a:xfrm>
              <a:off x="0" y="0"/>
              <a:ext cx="2496"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75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=C-CH=CH</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zh-CN" altLang="en-US"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和</a:t>
              </a: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p>
            <a:p>
              <a:pPr marL="0" marR="0" lvl="0" indent="0" defTabSz="914400" eaLnBrk="1" fontAlgn="auto" latinLnBrk="0" hangingPunct="1">
                <a:lnSpc>
                  <a:spcPct val="75000"/>
                </a:lnSpc>
                <a:spcBef>
                  <a:spcPts val="0"/>
                </a:spcBef>
                <a:spcAft>
                  <a:spcPts val="0"/>
                </a:spcAft>
                <a:buClrTx/>
                <a:buSzTx/>
                <a:buFontTx/>
                <a:buNone/>
                <a:defRPr/>
              </a:pPr>
              <a:r>
                <a:rPr kumimoji="0" lang="zh-CN" altLang="en-US"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a:p>
              <a:pPr marL="0" marR="0" lvl="0" indent="0" defTabSz="914400" eaLnBrk="1" fontAlgn="auto" latinLnBrk="0" hangingPunct="1">
                <a:lnSpc>
                  <a:spcPct val="75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CH</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p>
          </p:txBody>
        </p:sp>
        <p:sp>
          <p:nvSpPr>
            <p:cNvPr id="34837" name="Rectangle 21"/>
            <p:cNvSpPr>
              <a:spLocks noChangeArrowheads="1"/>
            </p:cNvSpPr>
            <p:nvPr/>
          </p:nvSpPr>
          <p:spPr bwMode="auto">
            <a:xfrm>
              <a:off x="1399" y="7"/>
              <a:ext cx="2736"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75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=C-CH=CH-CH</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p>
            <a:p>
              <a:pPr marL="0" marR="0" lvl="0" indent="0" defTabSz="914400" eaLnBrk="1" fontAlgn="auto" latinLnBrk="0" hangingPunct="1">
                <a:lnSpc>
                  <a:spcPct val="75000"/>
                </a:lnSpc>
                <a:spcBef>
                  <a:spcPts val="0"/>
                </a:spcBef>
                <a:spcAft>
                  <a:spcPts val="0"/>
                </a:spcAft>
                <a:buClrTx/>
                <a:buSzTx/>
                <a:buFontTx/>
                <a:buNone/>
                <a:defRPr/>
              </a:pP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a:p>
              <a:pPr marL="0" marR="0" lvl="0" indent="0" defTabSz="914400" eaLnBrk="1" fontAlgn="auto" latinLnBrk="0" hangingPunct="1">
                <a:lnSpc>
                  <a:spcPct val="75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CH</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p>
          </p:txBody>
        </p:sp>
      </p:grpSp>
      <p:sp>
        <p:nvSpPr>
          <p:cNvPr id="34823" name="Text Box 22"/>
          <p:cNvSpPr txBox="1">
            <a:spLocks noChangeArrowheads="1"/>
          </p:cNvSpPr>
          <p:nvPr/>
        </p:nvSpPr>
        <p:spPr bwMode="auto">
          <a:xfrm>
            <a:off x="614436" y="1211223"/>
            <a:ext cx="586891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写出下列物质发生加聚反应的化学方程式</a:t>
            </a:r>
          </a:p>
        </p:txBody>
      </p:sp>
      <p:grpSp>
        <p:nvGrpSpPr>
          <p:cNvPr id="9" name="Group 23"/>
          <p:cNvGrpSpPr/>
          <p:nvPr/>
        </p:nvGrpSpPr>
        <p:grpSpPr bwMode="auto">
          <a:xfrm>
            <a:off x="1185545" y="5060949"/>
            <a:ext cx="7806708" cy="1201739"/>
            <a:chOff x="0" y="-24"/>
            <a:chExt cx="4952" cy="757"/>
          </a:xfrm>
        </p:grpSpPr>
        <p:sp>
          <p:nvSpPr>
            <p:cNvPr id="34825" name="Text Box 24"/>
            <p:cNvSpPr txBox="1">
              <a:spLocks noChangeArrowheads="1"/>
            </p:cNvSpPr>
            <p:nvPr/>
          </p:nvSpPr>
          <p:spPr bwMode="auto">
            <a:xfrm>
              <a:off x="0" y="0"/>
              <a:ext cx="4952" cy="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3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n</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=C-CH=CH                  </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-C=CH-CH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i="0" u="none" strike="noStrike" kern="0" cap="none" spc="0" normalizeH="0" baseline="-2500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n</a:t>
              </a:r>
              <a:endPar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nvGrpSpPr>
            <p:cNvPr id="34826" name="Group 25"/>
            <p:cNvGrpSpPr/>
            <p:nvPr/>
          </p:nvGrpSpPr>
          <p:grpSpPr bwMode="auto">
            <a:xfrm>
              <a:off x="1827" y="-24"/>
              <a:ext cx="2753" cy="291"/>
              <a:chOff x="-237" y="-24"/>
              <a:chExt cx="2753" cy="291"/>
            </a:xfrm>
          </p:grpSpPr>
          <p:grpSp>
            <p:nvGrpSpPr>
              <p:cNvPr id="34831" name="Group 26"/>
              <p:cNvGrpSpPr/>
              <p:nvPr/>
            </p:nvGrpSpPr>
            <p:grpSpPr bwMode="auto">
              <a:xfrm>
                <a:off x="-237" y="-24"/>
                <a:ext cx="629" cy="291"/>
                <a:chOff x="-237" y="-24"/>
                <a:chExt cx="629" cy="291"/>
              </a:xfrm>
            </p:grpSpPr>
            <p:sp>
              <p:nvSpPr>
                <p:cNvPr id="34834" name="Line 27"/>
                <p:cNvSpPr>
                  <a:spLocks noChangeShapeType="1"/>
                </p:cNvSpPr>
                <p:nvPr/>
              </p:nvSpPr>
              <p:spPr bwMode="auto">
                <a:xfrm>
                  <a:off x="-232" y="255"/>
                  <a:ext cx="624" cy="0"/>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4835" name="Text Box 28"/>
                <p:cNvSpPr txBox="1">
                  <a:spLocks noChangeArrowheads="1"/>
                </p:cNvSpPr>
                <p:nvPr/>
              </p:nvSpPr>
              <p:spPr bwMode="auto">
                <a:xfrm>
                  <a:off x="-237" y="-24"/>
                  <a:ext cx="518"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加聚</a:t>
                  </a:r>
                </a:p>
              </p:txBody>
            </p:sp>
          </p:grpSp>
          <p:sp>
            <p:nvSpPr>
              <p:cNvPr id="34832" name="Line 29"/>
              <p:cNvSpPr>
                <a:spLocks noChangeShapeType="1"/>
              </p:cNvSpPr>
              <p:nvPr/>
            </p:nvSpPr>
            <p:spPr bwMode="auto">
              <a:xfrm>
                <a:off x="2276" y="180"/>
                <a:ext cx="240"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4833" name="Line 30"/>
              <p:cNvSpPr>
                <a:spLocks noChangeShapeType="1"/>
              </p:cNvSpPr>
              <p:nvPr/>
            </p:nvSpPr>
            <p:spPr bwMode="auto">
              <a:xfrm>
                <a:off x="705" y="180"/>
                <a:ext cx="240"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34827" name="Rectangle 31"/>
            <p:cNvSpPr>
              <a:spLocks noChangeArrowheads="1"/>
            </p:cNvSpPr>
            <p:nvPr/>
          </p:nvSpPr>
          <p:spPr bwMode="auto">
            <a:xfrm>
              <a:off x="1305" y="289"/>
              <a:ext cx="472"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70000"/>
                </a:lnSpc>
                <a:spcBef>
                  <a:spcPts val="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a:p>
              <a:pPr marL="0" marR="0" lvl="0" indent="0" defTabSz="914400" eaLnBrk="1" fontAlgn="auto" latinLnBrk="0" hangingPunct="1">
                <a:lnSpc>
                  <a:spcPct val="7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p>
          </p:txBody>
        </p:sp>
        <p:sp>
          <p:nvSpPr>
            <p:cNvPr id="34828" name="Rectangle 32"/>
            <p:cNvSpPr>
              <a:spLocks noChangeArrowheads="1"/>
            </p:cNvSpPr>
            <p:nvPr/>
          </p:nvSpPr>
          <p:spPr bwMode="auto">
            <a:xfrm>
              <a:off x="3883" y="349"/>
              <a:ext cx="472"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70000"/>
                </a:lnSpc>
                <a:spcBef>
                  <a:spcPts val="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a:p>
              <a:pPr marL="0" marR="0" lvl="0" indent="0" defTabSz="914400" eaLnBrk="1" fontAlgn="auto" latinLnBrk="0" hangingPunct="1">
                <a:lnSpc>
                  <a:spcPct val="7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p>
          </p:txBody>
        </p:sp>
        <p:sp>
          <p:nvSpPr>
            <p:cNvPr id="34829" name="Rectangle 33"/>
            <p:cNvSpPr>
              <a:spLocks noChangeArrowheads="1"/>
            </p:cNvSpPr>
            <p:nvPr/>
          </p:nvSpPr>
          <p:spPr bwMode="auto">
            <a:xfrm>
              <a:off x="720" y="288"/>
              <a:ext cx="472"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70000"/>
                </a:lnSpc>
                <a:spcBef>
                  <a:spcPts val="0"/>
                </a:spcBef>
                <a:spcAft>
                  <a:spcPts val="0"/>
                </a:spcAft>
                <a:buClrTx/>
                <a:buSzTx/>
                <a:buFontTx/>
                <a:buNone/>
                <a:defRPr/>
              </a:pP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a:p>
              <a:pPr marL="0" marR="0" lvl="0" indent="0" defTabSz="914400" eaLnBrk="1" fontAlgn="auto" latinLnBrk="0" hangingPunct="1">
                <a:lnSpc>
                  <a:spcPct val="7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p>
          </p:txBody>
        </p:sp>
        <p:sp>
          <p:nvSpPr>
            <p:cNvPr id="34830" name="Rectangle 34"/>
            <p:cNvSpPr>
              <a:spLocks noChangeArrowheads="1"/>
            </p:cNvSpPr>
            <p:nvPr/>
          </p:nvSpPr>
          <p:spPr bwMode="auto">
            <a:xfrm>
              <a:off x="3217" y="349"/>
              <a:ext cx="472"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70000"/>
                </a:lnSpc>
                <a:spcBef>
                  <a:spcPts val="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a:p>
              <a:pPr marL="0" marR="0" lvl="0" indent="0" defTabSz="914400" eaLnBrk="1" fontAlgn="auto" latinLnBrk="0" hangingPunct="1">
                <a:lnSpc>
                  <a:spcPct val="7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p>
          </p:txBody>
        </p:sp>
      </p:grpSp>
      <p:sp>
        <p:nvSpPr>
          <p:cNvPr id="37"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二烯烃</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out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24610"/>
                                        </p:tgtEl>
                                        <p:attrNameLst>
                                          <p:attrName>style.visibility</p:attrName>
                                        </p:attrNameLst>
                                      </p:cBhvr>
                                      <p:to>
                                        <p:strVal val="visible"/>
                                      </p:to>
                                    </p:set>
                                    <p:animEffect transition="in" filter="dissolve">
                                      <p:cBhvr>
                                        <p:cTn id="17" dur="500"/>
                                        <p:tgtEl>
                                          <p:spTgt spid="3246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right)">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461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矩形 1"/>
          <p:cNvSpPr>
            <a:spLocks noChangeArrowheads="1"/>
          </p:cNvSpPr>
          <p:nvPr/>
        </p:nvSpPr>
        <p:spPr bwMode="auto">
          <a:xfrm>
            <a:off x="660400" y="1169035"/>
            <a:ext cx="11518900" cy="3490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15000"/>
              </a:lnSpc>
              <a:spcBef>
                <a:spcPts val="0"/>
              </a:spcBef>
              <a:spcAft>
                <a:spcPts val="0"/>
              </a:spcAft>
              <a:buClrTx/>
              <a:buSzTx/>
              <a:buFont typeface="Arial" panose="020B0604020202020204" pitchFamily="34" charset="0"/>
              <a:buNone/>
              <a:defRPr/>
            </a:pPr>
            <a:r>
              <a:rPr kumimoji="0" lang="en-US" altLang="zh-CN" sz="2400" i="0" u="none" strike="noStrike" kern="0" cap="none" spc="0" normalizeH="0" baseline="0" noProof="0" dirty="0">
                <a:ln>
                  <a:noFill/>
                </a:ln>
                <a:solidFill>
                  <a:srgbClr val="996633"/>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 </a:t>
            </a:r>
            <a:r>
              <a:rPr kumimoji="0" lang="zh-CN" altLang="en-US" sz="2400" i="0" u="none" strike="noStrike" kern="0" cap="none" spc="0" normalizeH="0" baseline="0" noProof="0" dirty="0">
                <a:ln>
                  <a:noFill/>
                </a:ln>
                <a:solidFill>
                  <a:srgbClr val="996633"/>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产生原因</a:t>
            </a:r>
            <a:endParaRPr kumimoji="0" lang="en-US" altLang="zh-CN" sz="2400" i="0" u="none" strike="noStrike" kern="0" cap="none" spc="0" normalizeH="0" baseline="0" noProof="0" dirty="0">
              <a:ln>
                <a:noFill/>
              </a:ln>
              <a:solidFill>
                <a:srgbClr val="996633"/>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15000"/>
              </a:lnSpc>
              <a:spcBef>
                <a:spcPts val="0"/>
              </a:spcBef>
              <a:spcAft>
                <a:spcPts val="0"/>
              </a:spcAft>
              <a:buClrTx/>
              <a:buSzTx/>
              <a:buFont typeface="Arial" panose="020B0604020202020204" pitchFamily="34" charset="0"/>
              <a:buNone/>
              <a:defRPr/>
            </a:pP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由于碳碳双键不能旋转而导致分子中原子或原子团在空间的排列方式不同。</a:t>
            </a:r>
            <a:endPar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15000"/>
              </a:lnSpc>
              <a:spcBef>
                <a:spcPts val="0"/>
              </a:spcBef>
              <a:spcAft>
                <a:spcPts val="0"/>
              </a:spcAft>
              <a:buClrTx/>
              <a:buSzTx/>
              <a:buFont typeface="Arial" panose="020B0604020202020204" pitchFamily="34" charset="0"/>
              <a:buNone/>
              <a:defRPr/>
            </a:pPr>
            <a:endPar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15000"/>
              </a:lnSpc>
              <a:spcBef>
                <a:spcPts val="0"/>
              </a:spcBef>
              <a:spcAft>
                <a:spcPts val="0"/>
              </a:spcAft>
              <a:buClrTx/>
              <a:buSzTx/>
              <a:buFont typeface="Arial" panose="020B0604020202020204" pitchFamily="34" charset="0"/>
              <a:buNone/>
              <a:defRPr/>
            </a:pPr>
            <a:endPar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15000"/>
              </a:lnSpc>
              <a:spcBef>
                <a:spcPts val="0"/>
              </a:spcBef>
              <a:spcAft>
                <a:spcPts val="0"/>
              </a:spcAft>
              <a:buClrTx/>
              <a:buSzTx/>
              <a:buFont typeface="Arial" panose="020B0604020202020204" pitchFamily="34" charset="0"/>
              <a:buNone/>
              <a:defRPr/>
            </a:pPr>
            <a:endPar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15000"/>
              </a:lnSpc>
              <a:spcBef>
                <a:spcPts val="0"/>
              </a:spcBef>
              <a:spcAft>
                <a:spcPts val="0"/>
              </a:spcAft>
              <a:buClrTx/>
              <a:buSzTx/>
              <a:buFont typeface="Arial" panose="020B0604020202020204" pitchFamily="34" charset="0"/>
              <a:buNone/>
              <a:defRPr/>
            </a:pPr>
            <a:endPar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15000"/>
              </a:lnSpc>
              <a:spcBef>
                <a:spcPts val="0"/>
              </a:spcBef>
              <a:spcAft>
                <a:spcPts val="0"/>
              </a:spcAft>
              <a:buClrTx/>
              <a:buSzTx/>
              <a:buFont typeface="Arial" panose="020B0604020202020204" pitchFamily="34" charset="0"/>
              <a:buNone/>
              <a:defRPr/>
            </a:pPr>
            <a:r>
              <a:rPr kumimoji="0" lang="en-US" altLang="zh-CN" sz="2400" i="0" u="none" strike="noStrike" kern="0" cap="none" spc="0" normalizeH="0" baseline="0" noProof="0" dirty="0">
                <a:ln>
                  <a:noFill/>
                </a:ln>
                <a:solidFill>
                  <a:srgbClr val="996633"/>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 </a:t>
            </a:r>
            <a:r>
              <a:rPr kumimoji="0" lang="zh-CN" altLang="en-US" sz="2400" i="0" u="none" strike="noStrike" kern="0" cap="none" spc="0" normalizeH="0" baseline="0" noProof="0" dirty="0">
                <a:ln>
                  <a:noFill/>
                </a:ln>
                <a:solidFill>
                  <a:srgbClr val="996633"/>
                </a:solidFill>
                <a:effectLst/>
                <a:uLnTx/>
                <a:uFillTx/>
                <a:latin typeface="Arial" panose="020B0604020202020204" pitchFamily="34" charset="0"/>
                <a:ea typeface="思源黑体 CN Medium" panose="020B0600000000000000" pitchFamily="34" charset="-122"/>
                <a:sym typeface="Arial" panose="020B0604020202020204" pitchFamily="34" charset="0"/>
              </a:rPr>
              <a:t>产生条件</a:t>
            </a:r>
            <a:endParaRPr kumimoji="0" lang="en-US" altLang="zh-CN" sz="2400" i="0" u="none" strike="noStrike" kern="0" cap="none" spc="0" normalizeH="0" baseline="0" noProof="0" dirty="0">
              <a:ln>
                <a:noFill/>
              </a:ln>
              <a:solidFill>
                <a:srgbClr val="279B37"/>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defTabSz="914400" eaLnBrk="1" fontAlgn="auto" latinLnBrk="0" hangingPunct="1">
              <a:lnSpc>
                <a:spcPct val="115000"/>
              </a:lnSpc>
              <a:spcBef>
                <a:spcPts val="0"/>
              </a:spcBef>
              <a:spcAft>
                <a:spcPts val="0"/>
              </a:spcAft>
              <a:buClrTx/>
              <a:buSzTx/>
              <a:buFont typeface="Arial" panose="020B0604020202020204" pitchFamily="34" charset="0"/>
              <a:buNone/>
              <a:defRPr/>
            </a:pP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方正中等线简体"/>
                <a:sym typeface="Arial" panose="020B0604020202020204" pitchFamily="34" charset="0"/>
              </a:rPr>
              <a:t>       每个双键碳原子上连接了两个不同的原子或原子团。</a:t>
            </a:r>
            <a:endPar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方正中等线简体"/>
              <a:sym typeface="Arial" panose="020B0604020202020204" pitchFamily="34" charset="0"/>
            </a:endParaRPr>
          </a:p>
        </p:txBody>
      </p:sp>
      <p:grpSp>
        <p:nvGrpSpPr>
          <p:cNvPr id="35844" name="组合 5"/>
          <p:cNvGrpSpPr/>
          <p:nvPr/>
        </p:nvGrpSpPr>
        <p:grpSpPr bwMode="auto">
          <a:xfrm>
            <a:off x="2568594" y="2114878"/>
            <a:ext cx="2993503" cy="1584219"/>
            <a:chOff x="1814252" y="3258879"/>
            <a:chExt cx="2245167" cy="1584136"/>
          </a:xfrm>
        </p:grpSpPr>
        <p:grpSp>
          <p:nvGrpSpPr>
            <p:cNvPr id="35875" name="组合 6"/>
            <p:cNvGrpSpPr/>
            <p:nvPr/>
          </p:nvGrpSpPr>
          <p:grpSpPr bwMode="auto">
            <a:xfrm>
              <a:off x="2141508" y="3788210"/>
              <a:ext cx="1518197" cy="689417"/>
              <a:chOff x="2141508" y="3788210"/>
              <a:chExt cx="1518197" cy="689417"/>
            </a:xfrm>
          </p:grpSpPr>
          <p:sp>
            <p:nvSpPr>
              <p:cNvPr id="35880" name="矩形 11"/>
              <p:cNvSpPr>
                <a:spLocks noChangeArrowheads="1"/>
              </p:cNvSpPr>
              <p:nvPr/>
            </p:nvSpPr>
            <p:spPr bwMode="auto">
              <a:xfrm>
                <a:off x="2377497" y="3919733"/>
                <a:ext cx="1046219" cy="461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zh-CN"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endPar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nvGrpSpPr>
              <p:cNvPr id="35881" name="组合 12"/>
              <p:cNvGrpSpPr/>
              <p:nvPr/>
            </p:nvGrpSpPr>
            <p:grpSpPr bwMode="auto">
              <a:xfrm>
                <a:off x="2715115" y="4112209"/>
                <a:ext cx="360000" cy="72000"/>
                <a:chOff x="3600000" y="3600000"/>
                <a:chExt cx="360000" cy="72000"/>
              </a:xfrm>
            </p:grpSpPr>
            <p:sp>
              <p:nvSpPr>
                <p:cNvPr id="35886" name="Line 16"/>
                <p:cNvSpPr>
                  <a:spLocks noChangeShapeType="1"/>
                </p:cNvSpPr>
                <p:nvPr/>
              </p:nvSpPr>
              <p:spPr bwMode="auto">
                <a:xfrm>
                  <a:off x="3600000" y="3600000"/>
                  <a:ext cx="360000" cy="0"/>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5887" name="Line 16"/>
                <p:cNvSpPr>
                  <a:spLocks noChangeShapeType="1"/>
                </p:cNvSpPr>
                <p:nvPr/>
              </p:nvSpPr>
              <p:spPr bwMode="auto">
                <a:xfrm>
                  <a:off x="3600000" y="3672000"/>
                  <a:ext cx="360000" cy="0"/>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35882" name="Line 16"/>
              <p:cNvSpPr>
                <a:spLocks noChangeShapeType="1"/>
              </p:cNvSpPr>
              <p:nvPr/>
            </p:nvSpPr>
            <p:spPr bwMode="auto">
              <a:xfrm>
                <a:off x="3443705" y="4297627"/>
                <a:ext cx="216000" cy="180000"/>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5883" name="Line 16"/>
              <p:cNvSpPr>
                <a:spLocks noChangeShapeType="1"/>
              </p:cNvSpPr>
              <p:nvPr/>
            </p:nvSpPr>
            <p:spPr bwMode="auto">
              <a:xfrm flipV="1">
                <a:off x="3443705" y="3791336"/>
                <a:ext cx="216000" cy="180000"/>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5884" name="Line 16"/>
              <p:cNvSpPr>
                <a:spLocks noChangeShapeType="1"/>
              </p:cNvSpPr>
              <p:nvPr/>
            </p:nvSpPr>
            <p:spPr bwMode="auto">
              <a:xfrm>
                <a:off x="2141508" y="3788210"/>
                <a:ext cx="216000" cy="180000"/>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5885" name="Line 16"/>
              <p:cNvSpPr>
                <a:spLocks noChangeShapeType="1"/>
              </p:cNvSpPr>
              <p:nvPr/>
            </p:nvSpPr>
            <p:spPr bwMode="auto">
              <a:xfrm flipV="1">
                <a:off x="2141508" y="4291375"/>
                <a:ext cx="216000" cy="180000"/>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35876" name="矩形 7"/>
            <p:cNvSpPr>
              <a:spLocks noChangeArrowheads="1"/>
            </p:cNvSpPr>
            <p:nvPr/>
          </p:nvSpPr>
          <p:spPr bwMode="auto">
            <a:xfrm>
              <a:off x="3501324" y="3258879"/>
              <a:ext cx="558095" cy="461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endParaRPr kumimoji="0" lang="zh-CN" altLang="en-US"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35877" name="矩形 8"/>
            <p:cNvSpPr>
              <a:spLocks noChangeArrowheads="1"/>
            </p:cNvSpPr>
            <p:nvPr/>
          </p:nvSpPr>
          <p:spPr bwMode="auto">
            <a:xfrm>
              <a:off x="1863564" y="3258879"/>
              <a:ext cx="558095" cy="461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endParaRPr kumimoji="0" lang="zh-CN" altLang="en-US"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35878" name="矩形 9"/>
            <p:cNvSpPr>
              <a:spLocks noChangeArrowheads="1"/>
            </p:cNvSpPr>
            <p:nvPr/>
          </p:nvSpPr>
          <p:spPr bwMode="auto">
            <a:xfrm>
              <a:off x="1814252" y="4279450"/>
              <a:ext cx="305618" cy="461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endPar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35879" name="矩形 10"/>
            <p:cNvSpPr>
              <a:spLocks noChangeArrowheads="1"/>
            </p:cNvSpPr>
            <p:nvPr/>
          </p:nvSpPr>
          <p:spPr bwMode="auto">
            <a:xfrm>
              <a:off x="3728731" y="4381374"/>
              <a:ext cx="305618" cy="461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endPar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grpSp>
        <p:nvGrpSpPr>
          <p:cNvPr id="35845" name="组合 21"/>
          <p:cNvGrpSpPr/>
          <p:nvPr/>
        </p:nvGrpSpPr>
        <p:grpSpPr bwMode="auto">
          <a:xfrm>
            <a:off x="6419850" y="2170654"/>
            <a:ext cx="3232167" cy="1664451"/>
            <a:chOff x="1751169" y="3182513"/>
            <a:chExt cx="2424510" cy="1665914"/>
          </a:xfrm>
        </p:grpSpPr>
        <p:grpSp>
          <p:nvGrpSpPr>
            <p:cNvPr id="35862" name="组合 22"/>
            <p:cNvGrpSpPr/>
            <p:nvPr/>
          </p:nvGrpSpPr>
          <p:grpSpPr bwMode="auto">
            <a:xfrm>
              <a:off x="2141508" y="3788210"/>
              <a:ext cx="1518197" cy="689417"/>
              <a:chOff x="2141508" y="3788210"/>
              <a:chExt cx="1518197" cy="689417"/>
            </a:xfrm>
          </p:grpSpPr>
          <p:sp>
            <p:nvSpPr>
              <p:cNvPr id="35867" name="矩形 27"/>
              <p:cNvSpPr>
                <a:spLocks noChangeArrowheads="1"/>
              </p:cNvSpPr>
              <p:nvPr/>
            </p:nvSpPr>
            <p:spPr bwMode="auto">
              <a:xfrm>
                <a:off x="2436046" y="3925557"/>
                <a:ext cx="918907" cy="462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zh-CN"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endPar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nvGrpSpPr>
              <p:cNvPr id="35868" name="组合 28"/>
              <p:cNvGrpSpPr/>
              <p:nvPr/>
            </p:nvGrpSpPr>
            <p:grpSpPr bwMode="auto">
              <a:xfrm>
                <a:off x="2715115" y="4112209"/>
                <a:ext cx="360000" cy="72000"/>
                <a:chOff x="3600000" y="3600000"/>
                <a:chExt cx="360000" cy="72000"/>
              </a:xfrm>
            </p:grpSpPr>
            <p:sp>
              <p:nvSpPr>
                <p:cNvPr id="35873" name="Line 16"/>
                <p:cNvSpPr>
                  <a:spLocks noChangeShapeType="1"/>
                </p:cNvSpPr>
                <p:nvPr/>
              </p:nvSpPr>
              <p:spPr bwMode="auto">
                <a:xfrm>
                  <a:off x="3600000" y="3600000"/>
                  <a:ext cx="360000" cy="0"/>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5874" name="Line 16"/>
                <p:cNvSpPr>
                  <a:spLocks noChangeShapeType="1"/>
                </p:cNvSpPr>
                <p:nvPr/>
              </p:nvSpPr>
              <p:spPr bwMode="auto">
                <a:xfrm>
                  <a:off x="3600000" y="3672000"/>
                  <a:ext cx="360000" cy="0"/>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35869" name="Line 16"/>
              <p:cNvSpPr>
                <a:spLocks noChangeShapeType="1"/>
              </p:cNvSpPr>
              <p:nvPr/>
            </p:nvSpPr>
            <p:spPr bwMode="auto">
              <a:xfrm>
                <a:off x="3443705" y="4297627"/>
                <a:ext cx="216000" cy="180000"/>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5870" name="Line 16"/>
              <p:cNvSpPr>
                <a:spLocks noChangeShapeType="1"/>
              </p:cNvSpPr>
              <p:nvPr/>
            </p:nvSpPr>
            <p:spPr bwMode="auto">
              <a:xfrm flipV="1">
                <a:off x="3443705" y="3791336"/>
                <a:ext cx="216000" cy="180000"/>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5871" name="Line 16"/>
              <p:cNvSpPr>
                <a:spLocks noChangeShapeType="1"/>
              </p:cNvSpPr>
              <p:nvPr/>
            </p:nvSpPr>
            <p:spPr bwMode="auto">
              <a:xfrm>
                <a:off x="2141508" y="3788210"/>
                <a:ext cx="216000" cy="180000"/>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5872" name="Line 16"/>
              <p:cNvSpPr>
                <a:spLocks noChangeShapeType="1"/>
              </p:cNvSpPr>
              <p:nvPr/>
            </p:nvSpPr>
            <p:spPr bwMode="auto">
              <a:xfrm flipV="1">
                <a:off x="2141508" y="4291375"/>
                <a:ext cx="216000" cy="180000"/>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35863" name="矩形 23"/>
            <p:cNvSpPr>
              <a:spLocks noChangeArrowheads="1"/>
            </p:cNvSpPr>
            <p:nvPr/>
          </p:nvSpPr>
          <p:spPr bwMode="auto">
            <a:xfrm>
              <a:off x="3617505" y="4386356"/>
              <a:ext cx="558174" cy="462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endParaRPr kumimoji="0" lang="zh-CN" altLang="en-US"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35864" name="矩形 24"/>
            <p:cNvSpPr>
              <a:spLocks noChangeArrowheads="1"/>
            </p:cNvSpPr>
            <p:nvPr/>
          </p:nvSpPr>
          <p:spPr bwMode="auto">
            <a:xfrm>
              <a:off x="1751169" y="3182513"/>
              <a:ext cx="558174" cy="462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endParaRPr kumimoji="0" lang="zh-CN" altLang="en-US"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35865" name="矩形 25"/>
            <p:cNvSpPr>
              <a:spLocks noChangeArrowheads="1"/>
            </p:cNvSpPr>
            <p:nvPr/>
          </p:nvSpPr>
          <p:spPr bwMode="auto">
            <a:xfrm>
              <a:off x="1815148" y="4291375"/>
              <a:ext cx="305662" cy="462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endPar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35866" name="矩形 26"/>
            <p:cNvSpPr>
              <a:spLocks noChangeArrowheads="1"/>
            </p:cNvSpPr>
            <p:nvPr/>
          </p:nvSpPr>
          <p:spPr bwMode="auto">
            <a:xfrm>
              <a:off x="3691668" y="3207383"/>
              <a:ext cx="305662" cy="462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endPar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grpSp>
        <p:nvGrpSpPr>
          <p:cNvPr id="35846" name="组合 37"/>
          <p:cNvGrpSpPr/>
          <p:nvPr/>
        </p:nvGrpSpPr>
        <p:grpSpPr bwMode="auto">
          <a:xfrm>
            <a:off x="3187561" y="4581835"/>
            <a:ext cx="2944342" cy="1318732"/>
            <a:chOff x="3331908" y="2628542"/>
            <a:chExt cx="2208632" cy="1318802"/>
          </a:xfrm>
        </p:grpSpPr>
        <p:grpSp>
          <p:nvGrpSpPr>
            <p:cNvPr id="35849" name="组合 38"/>
            <p:cNvGrpSpPr/>
            <p:nvPr/>
          </p:nvGrpSpPr>
          <p:grpSpPr bwMode="auto">
            <a:xfrm>
              <a:off x="3698897" y="3089655"/>
              <a:ext cx="1518197" cy="689417"/>
              <a:chOff x="2141508" y="3788210"/>
              <a:chExt cx="1518197" cy="689417"/>
            </a:xfrm>
          </p:grpSpPr>
          <p:sp>
            <p:nvSpPr>
              <p:cNvPr id="35854" name="矩形 43"/>
              <p:cNvSpPr>
                <a:spLocks noChangeArrowheads="1"/>
              </p:cNvSpPr>
              <p:nvPr/>
            </p:nvSpPr>
            <p:spPr bwMode="auto">
              <a:xfrm>
                <a:off x="2378075" y="3912169"/>
                <a:ext cx="1046378" cy="461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zh-CN"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endPar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nvGrpSpPr>
              <p:cNvPr id="35855" name="组合 44"/>
              <p:cNvGrpSpPr/>
              <p:nvPr/>
            </p:nvGrpSpPr>
            <p:grpSpPr bwMode="auto">
              <a:xfrm>
                <a:off x="2715115" y="4112209"/>
                <a:ext cx="360000" cy="72000"/>
                <a:chOff x="3600000" y="3600000"/>
                <a:chExt cx="360000" cy="72000"/>
              </a:xfrm>
            </p:grpSpPr>
            <p:sp>
              <p:nvSpPr>
                <p:cNvPr id="35860" name="Line 16"/>
                <p:cNvSpPr>
                  <a:spLocks noChangeShapeType="1"/>
                </p:cNvSpPr>
                <p:nvPr/>
              </p:nvSpPr>
              <p:spPr bwMode="auto">
                <a:xfrm>
                  <a:off x="3600000" y="3600000"/>
                  <a:ext cx="360000" cy="0"/>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5861" name="Line 16"/>
                <p:cNvSpPr>
                  <a:spLocks noChangeShapeType="1"/>
                </p:cNvSpPr>
                <p:nvPr/>
              </p:nvSpPr>
              <p:spPr bwMode="auto">
                <a:xfrm>
                  <a:off x="3600000" y="3672000"/>
                  <a:ext cx="360000" cy="0"/>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35856" name="Line 16"/>
              <p:cNvSpPr>
                <a:spLocks noChangeShapeType="1"/>
              </p:cNvSpPr>
              <p:nvPr/>
            </p:nvSpPr>
            <p:spPr bwMode="auto">
              <a:xfrm>
                <a:off x="3443705" y="4297627"/>
                <a:ext cx="216000" cy="180000"/>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5857" name="Line 16"/>
              <p:cNvSpPr>
                <a:spLocks noChangeShapeType="1"/>
              </p:cNvSpPr>
              <p:nvPr/>
            </p:nvSpPr>
            <p:spPr bwMode="auto">
              <a:xfrm flipV="1">
                <a:off x="3443705" y="3791336"/>
                <a:ext cx="216000" cy="180000"/>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5858" name="Line 16"/>
              <p:cNvSpPr>
                <a:spLocks noChangeShapeType="1"/>
              </p:cNvSpPr>
              <p:nvPr/>
            </p:nvSpPr>
            <p:spPr bwMode="auto">
              <a:xfrm>
                <a:off x="2141508" y="3788210"/>
                <a:ext cx="216000" cy="180000"/>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5859" name="Line 16"/>
              <p:cNvSpPr>
                <a:spLocks noChangeShapeType="1"/>
              </p:cNvSpPr>
              <p:nvPr/>
            </p:nvSpPr>
            <p:spPr bwMode="auto">
              <a:xfrm flipV="1">
                <a:off x="2141508" y="4291375"/>
                <a:ext cx="216000" cy="180000"/>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35850" name="矩形 39"/>
            <p:cNvSpPr>
              <a:spLocks noChangeArrowheads="1"/>
            </p:cNvSpPr>
            <p:nvPr/>
          </p:nvSpPr>
          <p:spPr bwMode="auto">
            <a:xfrm>
              <a:off x="5286581" y="2820365"/>
              <a:ext cx="253959" cy="461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endParaRPr kumimoji="0" lang="zh-CN" altLang="en-US"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35851" name="矩形 40"/>
            <p:cNvSpPr>
              <a:spLocks noChangeArrowheads="1"/>
            </p:cNvSpPr>
            <p:nvPr/>
          </p:nvSpPr>
          <p:spPr bwMode="auto">
            <a:xfrm>
              <a:off x="3331908" y="2628542"/>
              <a:ext cx="267186" cy="461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a:t>
              </a:r>
              <a:endParaRPr kumimoji="0" lang="zh-CN" altLang="en-US"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35852" name="矩形 41"/>
            <p:cNvSpPr>
              <a:spLocks noChangeArrowheads="1"/>
            </p:cNvSpPr>
            <p:nvPr/>
          </p:nvSpPr>
          <p:spPr bwMode="auto">
            <a:xfrm>
              <a:off x="3337046" y="3485654"/>
              <a:ext cx="267186" cy="461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b</a:t>
              </a: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35853" name="矩形 42"/>
            <p:cNvSpPr>
              <a:spLocks noChangeArrowheads="1"/>
            </p:cNvSpPr>
            <p:nvPr/>
          </p:nvSpPr>
          <p:spPr bwMode="auto">
            <a:xfrm>
              <a:off x="5273354" y="3485654"/>
              <a:ext cx="267186" cy="461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d</a:t>
              </a:r>
              <a:endPar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sp>
        <p:nvSpPr>
          <p:cNvPr id="53" name="椭圆 52"/>
          <p:cNvSpPr>
            <a:spLocks noChangeArrowheads="1"/>
          </p:cNvSpPr>
          <p:nvPr/>
        </p:nvSpPr>
        <p:spPr bwMode="auto">
          <a:xfrm>
            <a:off x="2956074" y="4634223"/>
            <a:ext cx="720725" cy="1511300"/>
          </a:xfrm>
          <a:prstGeom prst="ellipse">
            <a:avLst/>
          </a:prstGeom>
          <a:noFill/>
          <a:ln w="25400" algn="ctr">
            <a:solidFill>
              <a:srgbClr val="FF0000"/>
            </a:solidFill>
            <a:round/>
          </a:ln>
          <a:extLst>
            <a:ext uri="{909E8E84-426E-40DD-AFC4-6F175D3DCCD1}">
              <a14:hiddenFill xmlns:a14="http://schemas.microsoft.com/office/drawing/2010/main">
                <a:solidFill>
                  <a:srgbClr val="FFFFFF"/>
                </a:solidFill>
              </a14:hiddenFill>
            </a:ext>
          </a:extLst>
        </p:spPr>
        <p:txBody>
          <a:bodyPr/>
          <a:lstStyle>
            <a:lvl1pPr defTabSz="481330">
              <a:defRPr>
                <a:solidFill>
                  <a:schemeClr val="tx1"/>
                </a:solidFill>
                <a:latin typeface="Calibri" panose="020F0502020204030204" pitchFamily="34" charset="0"/>
                <a:ea typeface="宋体" panose="02010600030101010101" pitchFamily="2" charset="-122"/>
              </a:defRPr>
            </a:lvl1pPr>
            <a:lvl2pPr marL="742950" indent="-285750" defTabSz="481330">
              <a:defRPr>
                <a:solidFill>
                  <a:schemeClr val="tx1"/>
                </a:solidFill>
                <a:latin typeface="Calibri" panose="020F0502020204030204" pitchFamily="34" charset="0"/>
                <a:ea typeface="宋体" panose="02010600030101010101" pitchFamily="2" charset="-122"/>
              </a:defRPr>
            </a:lvl2pPr>
            <a:lvl3pPr marL="1143000" indent="-228600" defTabSz="481330">
              <a:defRPr>
                <a:solidFill>
                  <a:schemeClr val="tx1"/>
                </a:solidFill>
                <a:latin typeface="Calibri" panose="020F0502020204030204" pitchFamily="34" charset="0"/>
                <a:ea typeface="宋体" panose="02010600030101010101" pitchFamily="2" charset="-122"/>
              </a:defRPr>
            </a:lvl3pPr>
            <a:lvl4pPr marL="1600200" indent="-228600" defTabSz="481330">
              <a:defRPr>
                <a:solidFill>
                  <a:schemeClr val="tx1"/>
                </a:solidFill>
                <a:latin typeface="Calibri" panose="020F0502020204030204" pitchFamily="34" charset="0"/>
                <a:ea typeface="宋体" panose="02010600030101010101" pitchFamily="2" charset="-122"/>
              </a:defRPr>
            </a:lvl4pPr>
            <a:lvl5pPr marL="2057400" indent="-228600" defTabSz="481330">
              <a:defRPr>
                <a:solidFill>
                  <a:schemeClr val="tx1"/>
                </a:solidFill>
                <a:latin typeface="Calibri" panose="020F0502020204030204" pitchFamily="34" charset="0"/>
                <a:ea typeface="宋体" panose="02010600030101010101" pitchFamily="2" charset="-122"/>
              </a:defRPr>
            </a:lvl5pPr>
            <a:lvl6pPr marL="2514600" indent="-228600" defTabSz="48133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48133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48133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48133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48133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54" name="椭圆 53"/>
          <p:cNvSpPr>
            <a:spLocks noChangeArrowheads="1"/>
          </p:cNvSpPr>
          <p:nvPr/>
        </p:nvSpPr>
        <p:spPr bwMode="auto">
          <a:xfrm>
            <a:off x="5700712" y="4581835"/>
            <a:ext cx="719138" cy="1511300"/>
          </a:xfrm>
          <a:prstGeom prst="ellipse">
            <a:avLst/>
          </a:prstGeom>
          <a:noFill/>
          <a:ln w="25400" algn="ctr">
            <a:solidFill>
              <a:srgbClr val="0000FF"/>
            </a:solidFill>
            <a:round/>
          </a:ln>
          <a:extLst>
            <a:ext uri="{909E8E84-426E-40DD-AFC4-6F175D3DCCD1}">
              <a14:hiddenFill xmlns:a14="http://schemas.microsoft.com/office/drawing/2010/main">
                <a:solidFill>
                  <a:srgbClr val="FFFFFF"/>
                </a:solidFill>
              </a14:hiddenFill>
            </a:ext>
          </a:extLst>
        </p:spPr>
        <p:txBody>
          <a:bodyPr/>
          <a:lstStyle>
            <a:lvl1pPr defTabSz="481330">
              <a:defRPr>
                <a:solidFill>
                  <a:schemeClr val="tx1"/>
                </a:solidFill>
                <a:latin typeface="Calibri" panose="020F0502020204030204" pitchFamily="34" charset="0"/>
                <a:ea typeface="宋体" panose="02010600030101010101" pitchFamily="2" charset="-122"/>
              </a:defRPr>
            </a:lvl1pPr>
            <a:lvl2pPr marL="742950" indent="-285750" defTabSz="481330">
              <a:defRPr>
                <a:solidFill>
                  <a:schemeClr val="tx1"/>
                </a:solidFill>
                <a:latin typeface="Calibri" panose="020F0502020204030204" pitchFamily="34" charset="0"/>
                <a:ea typeface="宋体" panose="02010600030101010101" pitchFamily="2" charset="-122"/>
              </a:defRPr>
            </a:lvl2pPr>
            <a:lvl3pPr marL="1143000" indent="-228600" defTabSz="481330">
              <a:defRPr>
                <a:solidFill>
                  <a:schemeClr val="tx1"/>
                </a:solidFill>
                <a:latin typeface="Calibri" panose="020F0502020204030204" pitchFamily="34" charset="0"/>
                <a:ea typeface="宋体" panose="02010600030101010101" pitchFamily="2" charset="-122"/>
              </a:defRPr>
            </a:lvl3pPr>
            <a:lvl4pPr marL="1600200" indent="-228600" defTabSz="481330">
              <a:defRPr>
                <a:solidFill>
                  <a:schemeClr val="tx1"/>
                </a:solidFill>
                <a:latin typeface="Calibri" panose="020F0502020204030204" pitchFamily="34" charset="0"/>
                <a:ea typeface="宋体" panose="02010600030101010101" pitchFamily="2" charset="-122"/>
              </a:defRPr>
            </a:lvl4pPr>
            <a:lvl5pPr marL="2057400" indent="-228600" defTabSz="481330">
              <a:defRPr>
                <a:solidFill>
                  <a:schemeClr val="tx1"/>
                </a:solidFill>
                <a:latin typeface="Calibri" panose="020F0502020204030204" pitchFamily="34" charset="0"/>
                <a:ea typeface="宋体" panose="02010600030101010101" pitchFamily="2" charset="-122"/>
              </a:defRPr>
            </a:lvl5pPr>
            <a:lvl6pPr marL="2514600" indent="-228600" defTabSz="48133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48133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48133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48133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48133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48"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五、烯烃的顺反异构</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wheel(1)">
                                      <p:cBhvr>
                                        <p:cTn id="7" dur="2000"/>
                                        <p:tgtEl>
                                          <p:spTgt spid="53"/>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54"/>
                                        </p:tgtEl>
                                        <p:attrNameLst>
                                          <p:attrName>style.visibility</p:attrName>
                                        </p:attrNameLst>
                                      </p:cBhvr>
                                      <p:to>
                                        <p:strVal val="visible"/>
                                      </p:to>
                                    </p:set>
                                    <p:animEffect transition="in" filter="wheel(1)">
                                      <p:cBhvr>
                                        <p:cTn id="10" dur="20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文本框 142337"/>
          <p:cNvSpPr txBox="1">
            <a:spLocks noChangeArrowheads="1"/>
          </p:cNvSpPr>
          <p:nvPr/>
        </p:nvSpPr>
        <p:spPr bwMode="auto">
          <a:xfrm>
            <a:off x="0" y="1333017"/>
            <a:ext cx="103695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两个相同的原子或原子团排列在双键的</a:t>
            </a:r>
            <a:r>
              <a:rPr kumimoji="0" lang="zh-CN" altLang="en-US"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同一侧</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的称为</a:t>
            </a:r>
            <a:r>
              <a:rPr kumimoji="0" lang="zh-CN" altLang="en-US" sz="2400" i="0" u="none" strike="noStrike" kern="0" cap="none" spc="0" normalizeH="0" baseline="0" noProof="0" dirty="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顺式结构</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p:txBody>
      </p:sp>
      <p:sp>
        <p:nvSpPr>
          <p:cNvPr id="142339" name="文本框 142338"/>
          <p:cNvSpPr txBox="1">
            <a:spLocks noChangeArrowheads="1"/>
          </p:cNvSpPr>
          <p:nvPr/>
        </p:nvSpPr>
        <p:spPr bwMode="auto">
          <a:xfrm>
            <a:off x="0" y="2024326"/>
            <a:ext cx="103695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两个相同的原子或原子团排列在双键的</a:t>
            </a:r>
            <a:r>
              <a:rPr kumimoji="0" lang="zh-CN" altLang="en-US"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两侧</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的称为</a:t>
            </a:r>
            <a:r>
              <a:rPr kumimoji="0" lang="zh-CN" altLang="en-US" sz="2400" i="0" u="none" strike="noStrike" kern="0" cap="none" spc="0" normalizeH="0" baseline="0" noProof="0" dirty="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反式结构</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p:txBody>
      </p:sp>
      <p:pic>
        <p:nvPicPr>
          <p:cNvPr id="142340" name="图片 142339" descr="图片3"/>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t="51370" r="44820"/>
          <a:stretch>
            <a:fillRect/>
          </a:stretch>
        </p:blipFill>
        <p:spPr bwMode="auto">
          <a:xfrm>
            <a:off x="5972207" y="2817392"/>
            <a:ext cx="5174299" cy="1091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2341" name="图片 142340" descr="图片3"/>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r="44820" b="51311"/>
          <a:stretch>
            <a:fillRect/>
          </a:stretch>
        </p:blipFill>
        <p:spPr bwMode="auto">
          <a:xfrm>
            <a:off x="660400" y="2796494"/>
            <a:ext cx="5148263" cy="1086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2342" name="矩形 142341"/>
          <p:cNvSpPr>
            <a:spLocks noChangeArrowheads="1"/>
          </p:cNvSpPr>
          <p:nvPr/>
        </p:nvSpPr>
        <p:spPr bwMode="auto">
          <a:xfrm>
            <a:off x="496856" y="3175080"/>
            <a:ext cx="3405187" cy="647700"/>
          </a:xfrm>
          <a:prstGeom prst="rect">
            <a:avLst/>
          </a:prstGeom>
          <a:noFill/>
          <a:ln w="28575">
            <a:solidFill>
              <a:srgbClr val="FF9900"/>
            </a:solidFill>
            <a:miter lim="800000"/>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42343" name="矩形 142342"/>
          <p:cNvSpPr>
            <a:spLocks noChangeArrowheads="1"/>
          </p:cNvSpPr>
          <p:nvPr/>
        </p:nvSpPr>
        <p:spPr bwMode="auto">
          <a:xfrm rot="20484150">
            <a:off x="6021691" y="3093079"/>
            <a:ext cx="3062140" cy="811702"/>
          </a:xfrm>
          <a:prstGeom prst="rect">
            <a:avLst/>
          </a:prstGeom>
          <a:noFill/>
          <a:ln w="28575">
            <a:solidFill>
              <a:srgbClr val="FF9900"/>
            </a:solidFill>
            <a:miter lim="800000"/>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42345" name="文本框 142344"/>
          <p:cNvSpPr txBox="1">
            <a:spLocks noChangeArrowheads="1"/>
          </p:cNvSpPr>
          <p:nvPr/>
        </p:nvSpPr>
        <p:spPr bwMode="auto">
          <a:xfrm>
            <a:off x="496856" y="4703276"/>
            <a:ext cx="65004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化学性质基本相同，但物理性质有一定差异。</a:t>
            </a:r>
          </a:p>
        </p:txBody>
      </p:sp>
      <p:sp>
        <p:nvSpPr>
          <p:cNvPr id="12"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五、烯烃的顺反异构</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2338"/>
                                        </p:tgtEl>
                                        <p:attrNameLst>
                                          <p:attrName>style.visibility</p:attrName>
                                        </p:attrNameLst>
                                      </p:cBhvr>
                                      <p:to>
                                        <p:strVal val="visible"/>
                                      </p:to>
                                    </p:set>
                                    <p:animEffect transition="in" filter="dissolve">
                                      <p:cBhvr>
                                        <p:cTn id="7" dur="500"/>
                                        <p:tgtEl>
                                          <p:spTgt spid="142338"/>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42341"/>
                                        </p:tgtEl>
                                        <p:attrNameLst>
                                          <p:attrName>style.visibility</p:attrName>
                                        </p:attrNameLst>
                                      </p:cBhvr>
                                      <p:to>
                                        <p:strVal val="visible"/>
                                      </p:to>
                                    </p:set>
                                    <p:animEffect transition="in" filter="dissolve">
                                      <p:cBhvr>
                                        <p:cTn id="11" dur="500"/>
                                        <p:tgtEl>
                                          <p:spTgt spid="142341"/>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142342"/>
                                        </p:tgtEl>
                                        <p:attrNameLst>
                                          <p:attrName>style.visibility</p:attrName>
                                        </p:attrNameLst>
                                      </p:cBhvr>
                                      <p:to>
                                        <p:strVal val="visible"/>
                                      </p:to>
                                    </p:set>
                                    <p:animEffect transition="in" filter="dissolve">
                                      <p:cBhvr>
                                        <p:cTn id="15" dur="500"/>
                                        <p:tgtEl>
                                          <p:spTgt spid="142342"/>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42339"/>
                                        </p:tgtEl>
                                        <p:attrNameLst>
                                          <p:attrName>style.visibility</p:attrName>
                                        </p:attrNameLst>
                                      </p:cBhvr>
                                      <p:to>
                                        <p:strVal val="visible"/>
                                      </p:to>
                                    </p:set>
                                    <p:animEffect transition="in" filter="dissolve">
                                      <p:cBhvr>
                                        <p:cTn id="20" dur="500"/>
                                        <p:tgtEl>
                                          <p:spTgt spid="142339"/>
                                        </p:tgtEl>
                                      </p:cBhvr>
                                    </p:animEffect>
                                  </p:childTnLst>
                                </p:cTn>
                              </p:par>
                            </p:childTnLst>
                          </p:cTn>
                        </p:par>
                        <p:par>
                          <p:cTn id="21" fill="hold">
                            <p:stCondLst>
                              <p:cond delay="500"/>
                            </p:stCondLst>
                            <p:childTnLst>
                              <p:par>
                                <p:cTn id="22" presetID="9" presetClass="entr" presetSubtype="0" fill="hold" nodeType="afterEffect">
                                  <p:stCondLst>
                                    <p:cond delay="0"/>
                                  </p:stCondLst>
                                  <p:childTnLst>
                                    <p:set>
                                      <p:cBhvr>
                                        <p:cTn id="23" dur="1" fill="hold">
                                          <p:stCondLst>
                                            <p:cond delay="0"/>
                                          </p:stCondLst>
                                        </p:cTn>
                                        <p:tgtEl>
                                          <p:spTgt spid="142340"/>
                                        </p:tgtEl>
                                        <p:attrNameLst>
                                          <p:attrName>style.visibility</p:attrName>
                                        </p:attrNameLst>
                                      </p:cBhvr>
                                      <p:to>
                                        <p:strVal val="visible"/>
                                      </p:to>
                                    </p:set>
                                    <p:animEffect transition="in" filter="dissolve">
                                      <p:cBhvr>
                                        <p:cTn id="24" dur="500"/>
                                        <p:tgtEl>
                                          <p:spTgt spid="142340"/>
                                        </p:tgtEl>
                                      </p:cBhvr>
                                    </p:animEffect>
                                  </p:childTnLst>
                                </p:cTn>
                              </p:par>
                            </p:childTnLst>
                          </p:cTn>
                        </p:par>
                        <p:par>
                          <p:cTn id="25" fill="hold">
                            <p:stCondLst>
                              <p:cond delay="1000"/>
                            </p:stCondLst>
                            <p:childTnLst>
                              <p:par>
                                <p:cTn id="26" presetID="9" presetClass="entr" presetSubtype="0" fill="hold" nodeType="afterEffect">
                                  <p:stCondLst>
                                    <p:cond delay="0"/>
                                  </p:stCondLst>
                                  <p:childTnLst>
                                    <p:set>
                                      <p:cBhvr>
                                        <p:cTn id="27" dur="1" fill="hold">
                                          <p:stCondLst>
                                            <p:cond delay="0"/>
                                          </p:stCondLst>
                                        </p:cTn>
                                        <p:tgtEl>
                                          <p:spTgt spid="142343"/>
                                        </p:tgtEl>
                                        <p:attrNameLst>
                                          <p:attrName>style.visibility</p:attrName>
                                        </p:attrNameLst>
                                      </p:cBhvr>
                                      <p:to>
                                        <p:strVal val="visible"/>
                                      </p:to>
                                    </p:set>
                                    <p:animEffect transition="in" filter="dissolve">
                                      <p:cBhvr>
                                        <p:cTn id="28" dur="500"/>
                                        <p:tgtEl>
                                          <p:spTgt spid="142343"/>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142345"/>
                                        </p:tgtEl>
                                        <p:attrNameLst>
                                          <p:attrName>style.visibility</p:attrName>
                                        </p:attrNameLst>
                                      </p:cBhvr>
                                      <p:to>
                                        <p:strVal val="visible"/>
                                      </p:to>
                                    </p:set>
                                    <p:animEffect transition="in" filter="dissolve">
                                      <p:cBhvr>
                                        <p:cTn id="33" dur="500"/>
                                        <p:tgtEl>
                                          <p:spTgt spid="1423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8" grpId="0"/>
      <p:bldP spid="142339" grpId="0"/>
      <p:bldP spid="14234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标题 141313"/>
          <p:cNvSpPr>
            <a:spLocks noGrp="1" noChangeArrowheads="1"/>
          </p:cNvSpPr>
          <p:nvPr>
            <p:ph type="title" idx="4294967295"/>
          </p:nvPr>
        </p:nvSpPr>
        <p:spPr>
          <a:xfrm>
            <a:off x="623888" y="1155661"/>
            <a:ext cx="10515600" cy="512210"/>
          </a:xfrm>
        </p:spPr>
        <p:txBody>
          <a:bodyPr lIns="84644" tIns="42323" rIns="84644" bIns="42323"/>
          <a:lstStyle/>
          <a:p>
            <a:r>
              <a:rPr lang="zh-CN" altLang="en-US" sz="240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产生顺反异构的条件：</a:t>
            </a:r>
          </a:p>
        </p:txBody>
      </p:sp>
      <p:sp>
        <p:nvSpPr>
          <p:cNvPr id="37893" name="文本占位符 141314"/>
          <p:cNvSpPr>
            <a:spLocks noGrp="1" noChangeArrowheads="1"/>
          </p:cNvSpPr>
          <p:nvPr>
            <p:ph type="body" sz="half" idx="4294967295"/>
          </p:nvPr>
        </p:nvSpPr>
        <p:spPr>
          <a:xfrm>
            <a:off x="660400" y="1596037"/>
            <a:ext cx="10561638" cy="1763712"/>
          </a:xfrm>
        </p:spPr>
        <p:txBody>
          <a:bodyPr lIns="84644" tIns="42323" rIns="84644" bIns="42323">
            <a:normAutofit/>
          </a:bodyPr>
          <a:lstStyle/>
          <a:p>
            <a:pPr marL="0" indent="0">
              <a:lnSpc>
                <a:spcPct val="150000"/>
              </a:lnSpc>
              <a:buFontTx/>
              <a:buChar char="•"/>
            </a:pPr>
            <a:r>
              <a:rPr lang="en-US" altLang="zh-CN" sz="2000">
                <a:latin typeface="Arial" panose="020B0604020202020204" pitchFamily="34" charset="0"/>
                <a:ea typeface="思源黑体 CN Medium" panose="020B0600000000000000" pitchFamily="34" charset="-122"/>
                <a:sym typeface="Arial" panose="020B0604020202020204" pitchFamily="34" charset="0"/>
              </a:rPr>
              <a:t>1</a:t>
            </a:r>
            <a:r>
              <a:rPr lang="zh-CN" altLang="en-US" sz="2000">
                <a:latin typeface="Arial" panose="020B0604020202020204" pitchFamily="34" charset="0"/>
                <a:ea typeface="思源黑体 CN Medium" panose="020B0600000000000000" pitchFamily="34" charset="-122"/>
                <a:sym typeface="Arial" panose="020B0604020202020204" pitchFamily="34" charset="0"/>
              </a:rPr>
              <a:t>、必须有双键；</a:t>
            </a:r>
          </a:p>
          <a:p>
            <a:pPr marL="0" indent="0">
              <a:lnSpc>
                <a:spcPct val="150000"/>
              </a:lnSpc>
              <a:buFontTx/>
              <a:buChar char="•"/>
            </a:pPr>
            <a:r>
              <a:rPr lang="en-US" altLang="zh-CN" sz="2000">
                <a:latin typeface="Arial" panose="020B0604020202020204" pitchFamily="34" charset="0"/>
                <a:ea typeface="思源黑体 CN Medium" panose="020B0600000000000000" pitchFamily="34" charset="-122"/>
                <a:sym typeface="Arial" panose="020B0604020202020204" pitchFamily="34" charset="0"/>
              </a:rPr>
              <a:t>2</a:t>
            </a:r>
            <a:r>
              <a:rPr lang="zh-CN" altLang="en-US" sz="2000">
                <a:latin typeface="Arial" panose="020B0604020202020204" pitchFamily="34" charset="0"/>
                <a:ea typeface="思源黑体 CN Medium" panose="020B0600000000000000" pitchFamily="34" charset="-122"/>
                <a:sym typeface="Arial" panose="020B0604020202020204" pitchFamily="34" charset="0"/>
              </a:rPr>
              <a:t>、每个双键碳原子连接了两个不同的原子或原子团。</a:t>
            </a:r>
          </a:p>
        </p:txBody>
      </p:sp>
      <p:graphicFrame>
        <p:nvGraphicFramePr>
          <p:cNvPr id="37895" name="内容占位符 141316"/>
          <p:cNvGraphicFramePr>
            <a:graphicFrameLocks noGrp="1"/>
          </p:cNvGraphicFramePr>
          <p:nvPr>
            <p:ph sz="half" idx="4294967295"/>
          </p:nvPr>
        </p:nvGraphicFramePr>
        <p:xfrm>
          <a:off x="962688" y="3182210"/>
          <a:ext cx="10266625" cy="2042769"/>
        </p:xfrm>
        <a:graphic>
          <a:graphicData uri="http://schemas.openxmlformats.org/presentationml/2006/ole">
            <mc:AlternateContent xmlns:mc="http://schemas.openxmlformats.org/markup-compatibility/2006">
              <mc:Choice xmlns:v="urn:schemas-microsoft-com:vml" Requires="v">
                <p:oleObj r:id="rId3" imgW="4884420" imgH="967740" progId="">
                  <p:embed/>
                </p:oleObj>
              </mc:Choice>
              <mc:Fallback>
                <p:oleObj r:id="rId3" imgW="4884420" imgH="967740" progId="">
                  <p:embed/>
                  <p:pic>
                    <p:nvPicPr>
                      <p:cNvPr id="0" name="内容占位符 14131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2688" y="3182210"/>
                        <a:ext cx="10266625" cy="2042769"/>
                      </a:xfrm>
                      <a:prstGeom prst="rect">
                        <a:avLst/>
                      </a:prstGeom>
                      <a:noFill/>
                      <a:ln>
                        <a:noFill/>
                      </a:ln>
                    </p:spPr>
                  </p:pic>
                </p:oleObj>
              </mc:Fallback>
            </mc:AlternateContent>
          </a:graphicData>
        </a:graphic>
      </p:graphicFrame>
      <p:sp>
        <p:nvSpPr>
          <p:cNvPr id="8"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五、烯烃的顺反异构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7892"/>
                                        </p:tgtEl>
                                        <p:attrNameLst>
                                          <p:attrName>style.visibility</p:attrName>
                                        </p:attrNameLst>
                                      </p:cBhvr>
                                      <p:to>
                                        <p:strVal val="visible"/>
                                      </p:to>
                                    </p:set>
                                    <p:anim calcmode="lin" valueType="num">
                                      <p:cBhvr additive="base">
                                        <p:cTn id="7" dur="500" fill="hold"/>
                                        <p:tgtEl>
                                          <p:spTgt spid="37892"/>
                                        </p:tgtEl>
                                        <p:attrNameLst>
                                          <p:attrName>ppt_x</p:attrName>
                                        </p:attrNameLst>
                                      </p:cBhvr>
                                      <p:tavLst>
                                        <p:tav tm="0">
                                          <p:val>
                                            <p:strVal val="#ppt_x"/>
                                          </p:val>
                                        </p:tav>
                                        <p:tav tm="100000">
                                          <p:val>
                                            <p:strVal val="#ppt_x"/>
                                          </p:val>
                                        </p:tav>
                                      </p:tavLst>
                                    </p:anim>
                                    <p:anim calcmode="lin" valueType="num">
                                      <p:cBhvr additive="base">
                                        <p:cTn id="8" dur="500" fill="hold"/>
                                        <p:tgtEl>
                                          <p:spTgt spid="3789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7893">
                                            <p:txEl>
                                              <p:pRg st="0" end="0"/>
                                            </p:txEl>
                                          </p:spTgt>
                                        </p:tgtEl>
                                        <p:attrNameLst>
                                          <p:attrName>style.visibility</p:attrName>
                                        </p:attrNameLst>
                                      </p:cBhvr>
                                      <p:to>
                                        <p:strVal val="visible"/>
                                      </p:to>
                                    </p:set>
                                    <p:anim calcmode="lin" valueType="num">
                                      <p:cBhvr additive="base">
                                        <p:cTn id="11" dur="500" fill="hold"/>
                                        <p:tgtEl>
                                          <p:spTgt spid="3789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789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7893">
                                            <p:txEl>
                                              <p:pRg st="1" end="1"/>
                                            </p:txEl>
                                          </p:spTgt>
                                        </p:tgtEl>
                                        <p:attrNameLst>
                                          <p:attrName>style.visibility</p:attrName>
                                        </p:attrNameLst>
                                      </p:cBhvr>
                                      <p:to>
                                        <p:strVal val="visible"/>
                                      </p:to>
                                    </p:set>
                                    <p:anim calcmode="lin" valueType="num">
                                      <p:cBhvr additive="base">
                                        <p:cTn id="17" dur="500" fill="hold"/>
                                        <p:tgtEl>
                                          <p:spTgt spid="3789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789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7895"/>
                                        </p:tgtEl>
                                        <p:attrNameLst>
                                          <p:attrName>style.visibility</p:attrName>
                                        </p:attrNameLst>
                                      </p:cBhvr>
                                      <p:to>
                                        <p:strVal val="visible"/>
                                      </p:to>
                                    </p:set>
                                    <p:anim calcmode="lin" valueType="num">
                                      <p:cBhvr additive="base">
                                        <p:cTn id="21" dur="500" fill="hold"/>
                                        <p:tgtEl>
                                          <p:spTgt spid="37895"/>
                                        </p:tgtEl>
                                        <p:attrNameLst>
                                          <p:attrName>ppt_x</p:attrName>
                                        </p:attrNameLst>
                                      </p:cBhvr>
                                      <p:tavLst>
                                        <p:tav tm="0">
                                          <p:val>
                                            <p:strVal val="#ppt_x"/>
                                          </p:val>
                                        </p:tav>
                                        <p:tav tm="100000">
                                          <p:val>
                                            <p:strVal val="#ppt_x"/>
                                          </p:val>
                                        </p:tav>
                                      </p:tavLst>
                                    </p:anim>
                                    <p:anim calcmode="lin" valueType="num">
                                      <p:cBhvr additive="base">
                                        <p:cTn id="22" dur="500" fill="hold"/>
                                        <p:tgtEl>
                                          <p:spTgt spid="378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p:bldP spid="3789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37"/>
          <p:cNvGraphicFramePr>
            <a:graphicFrameLocks noGrp="1"/>
          </p:cNvGraphicFramePr>
          <p:nvPr/>
        </p:nvGraphicFramePr>
        <p:xfrm>
          <a:off x="685560" y="1395707"/>
          <a:ext cx="10820881" cy="4556354"/>
        </p:xfrm>
        <a:graphic>
          <a:graphicData uri="http://schemas.openxmlformats.org/drawingml/2006/table">
            <a:tbl>
              <a:tblPr/>
              <a:tblGrid>
                <a:gridCol w="797328">
                  <a:extLst>
                    <a:ext uri="{9D8B030D-6E8A-4147-A177-3AD203B41FA5}">
                      <a16:colId xmlns:a16="http://schemas.microsoft.com/office/drawing/2014/main" val="20000"/>
                    </a:ext>
                  </a:extLst>
                </a:gridCol>
                <a:gridCol w="2050272">
                  <a:extLst>
                    <a:ext uri="{9D8B030D-6E8A-4147-A177-3AD203B41FA5}">
                      <a16:colId xmlns:a16="http://schemas.microsoft.com/office/drawing/2014/main" val="20001"/>
                    </a:ext>
                  </a:extLst>
                </a:gridCol>
                <a:gridCol w="3417121">
                  <a:extLst>
                    <a:ext uri="{9D8B030D-6E8A-4147-A177-3AD203B41FA5}">
                      <a16:colId xmlns:a16="http://schemas.microsoft.com/office/drawing/2014/main" val="20002"/>
                    </a:ext>
                  </a:extLst>
                </a:gridCol>
                <a:gridCol w="4556160">
                  <a:extLst>
                    <a:ext uri="{9D8B030D-6E8A-4147-A177-3AD203B41FA5}">
                      <a16:colId xmlns:a16="http://schemas.microsoft.com/office/drawing/2014/main" val="20003"/>
                    </a:ext>
                  </a:extLst>
                </a:gridCol>
              </a:tblGrid>
              <a:tr h="456627">
                <a:tc>
                  <a:txBody>
                    <a:bodyPr/>
                    <a:lstStyle/>
                    <a:p>
                      <a:pPr marL="0" marR="0" lvl="0" indent="0" algn="ctr" defTabSz="914400" rtl="0" eaLnBrk="1" fontAlgn="base" latinLnBrk="0" hangingPunct="1">
                        <a:lnSpc>
                          <a:spcPct val="100000"/>
                        </a:lnSpc>
                        <a:spcBef>
                          <a:spcPts val="0"/>
                        </a:spcBef>
                        <a:spcAft>
                          <a:spcPct val="0"/>
                        </a:spcAft>
                        <a:buClrTx/>
                        <a:buSzTx/>
                        <a:buFontTx/>
                        <a:buNone/>
                      </a:pPr>
                      <a:endParaRPr kumimoji="0" lang="zh-CN" altLang="en-US" sz="24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21918" marR="121918" marT="45721" marB="45721"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1">
                        <a:lnSpc>
                          <a:spcPct val="100000"/>
                        </a:lnSpc>
                        <a:spcBef>
                          <a:spcPts val="0"/>
                        </a:spcBef>
                        <a:spcAft>
                          <a:spcPct val="0"/>
                        </a:spcAft>
                        <a:buClrTx/>
                        <a:buSzTx/>
                        <a:buFontTx/>
                        <a:buNone/>
                        <a:tabLst>
                          <a:tab pos="4067175" algn="l"/>
                        </a:tabLst>
                      </a:pPr>
                      <a:r>
                        <a:rPr kumimoji="0" lang="zh-CN" altLang="en-US" sz="24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烷烃</a:t>
                      </a:r>
                    </a:p>
                  </a:txBody>
                  <a:tcPr marL="121918" marR="121918" marT="45721" marB="4572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p>
                  </a:txBody>
                  <a:tcPr/>
                </a:tc>
                <a:tc>
                  <a:txBody>
                    <a:bodyPr/>
                    <a:lstStyle/>
                    <a:p>
                      <a:pPr marL="0" marR="0" lvl="0" indent="0" algn="ctr" defTabSz="914400" rtl="0" eaLnBrk="0" fontAlgn="base" latinLnBrk="0" hangingPunct="1">
                        <a:lnSpc>
                          <a:spcPct val="100000"/>
                        </a:lnSpc>
                        <a:spcBef>
                          <a:spcPts val="0"/>
                        </a:spcBef>
                        <a:spcAft>
                          <a:spcPct val="0"/>
                        </a:spcAft>
                        <a:buClrTx/>
                        <a:buSzTx/>
                        <a:buFontTx/>
                        <a:buNone/>
                        <a:tabLst>
                          <a:tab pos="4067175" algn="l"/>
                        </a:tabLst>
                      </a:pPr>
                      <a:r>
                        <a:rPr kumimoji="0" lang="zh-CN" altLang="en-US" sz="24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烯烃</a:t>
                      </a:r>
                    </a:p>
                  </a:txBody>
                  <a:tcPr marL="121918" marR="121918" marT="45721" marB="45721"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6627">
                <a:tc rowSpan="5">
                  <a:txBody>
                    <a:bodyPr/>
                    <a:lstStyle/>
                    <a:p>
                      <a:pPr marL="0" marR="0" lvl="0" indent="0" algn="ctr" defTabSz="914400" rtl="0" eaLnBrk="0" fontAlgn="base" latinLnBrk="0" hangingPunct="1">
                        <a:lnSpc>
                          <a:spcPct val="100000"/>
                        </a:lnSpc>
                        <a:spcBef>
                          <a:spcPts val="0"/>
                        </a:spcBef>
                        <a:spcAft>
                          <a:spcPct val="0"/>
                        </a:spcAft>
                        <a:buClrTx/>
                        <a:buSzTx/>
                        <a:buFontTx/>
                        <a:buNone/>
                        <a:tabLst>
                          <a:tab pos="4067175" algn="l"/>
                        </a:tabLst>
                      </a:pPr>
                      <a:r>
                        <a:rPr kumimoji="0" lang="zh-CN" altLang="en-US" sz="24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化</a:t>
                      </a:r>
                    </a:p>
                    <a:p>
                      <a:pPr marL="0" marR="0" lvl="0" indent="0" algn="ctr" defTabSz="914400" rtl="0" eaLnBrk="0" fontAlgn="base" latinLnBrk="0" hangingPunct="1">
                        <a:lnSpc>
                          <a:spcPct val="100000"/>
                        </a:lnSpc>
                        <a:spcBef>
                          <a:spcPts val="0"/>
                        </a:spcBef>
                        <a:spcAft>
                          <a:spcPct val="0"/>
                        </a:spcAft>
                        <a:buClrTx/>
                        <a:buSzTx/>
                        <a:buFontTx/>
                        <a:buNone/>
                        <a:tabLst>
                          <a:tab pos="4067175" algn="l"/>
                        </a:tabLst>
                      </a:pPr>
                      <a:r>
                        <a:rPr kumimoji="0" lang="zh-CN" altLang="en-US" sz="24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学</a:t>
                      </a:r>
                    </a:p>
                    <a:p>
                      <a:pPr marL="0" marR="0" lvl="0" indent="0" algn="ctr" defTabSz="914400" rtl="0" eaLnBrk="0" fontAlgn="base" latinLnBrk="0" hangingPunct="1">
                        <a:lnSpc>
                          <a:spcPct val="100000"/>
                        </a:lnSpc>
                        <a:spcBef>
                          <a:spcPts val="0"/>
                        </a:spcBef>
                        <a:spcAft>
                          <a:spcPct val="0"/>
                        </a:spcAft>
                        <a:buClrTx/>
                        <a:buSzTx/>
                        <a:buFontTx/>
                        <a:buNone/>
                        <a:tabLst>
                          <a:tab pos="4067175" algn="l"/>
                        </a:tabLst>
                      </a:pPr>
                      <a:r>
                        <a:rPr kumimoji="0" lang="zh-CN" altLang="en-US" sz="24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性</a:t>
                      </a:r>
                    </a:p>
                    <a:p>
                      <a:pPr marL="0" marR="0" lvl="0" indent="0" algn="ctr" defTabSz="914400" rtl="0" eaLnBrk="0" fontAlgn="base" latinLnBrk="0" hangingPunct="1">
                        <a:lnSpc>
                          <a:spcPct val="100000"/>
                        </a:lnSpc>
                        <a:spcBef>
                          <a:spcPts val="0"/>
                        </a:spcBef>
                        <a:spcAft>
                          <a:spcPct val="0"/>
                        </a:spcAft>
                        <a:buClrTx/>
                        <a:buSzTx/>
                        <a:buFontTx/>
                        <a:buNone/>
                        <a:tabLst>
                          <a:tab pos="4067175" algn="l"/>
                        </a:tabLst>
                      </a:pPr>
                      <a:r>
                        <a:rPr kumimoji="0" lang="zh-CN" altLang="en-US" sz="24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质</a:t>
                      </a:r>
                    </a:p>
                  </a:txBody>
                  <a:tcPr marL="121918" marR="121918" marT="45721" marB="45721"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1">
                        <a:lnSpc>
                          <a:spcPct val="100000"/>
                        </a:lnSpc>
                        <a:spcBef>
                          <a:spcPts val="0"/>
                        </a:spcBef>
                        <a:spcAft>
                          <a:spcPct val="0"/>
                        </a:spcAft>
                        <a:buClrTx/>
                        <a:buSzTx/>
                        <a:buFontTx/>
                        <a:buNone/>
                        <a:tabLst>
                          <a:tab pos="4067175" algn="l"/>
                        </a:tabLst>
                      </a:pPr>
                      <a:r>
                        <a:rPr kumimoji="0" lang="zh-CN" altLang="en-US" sz="24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取代反应</a:t>
                      </a:r>
                    </a:p>
                  </a:txBody>
                  <a:tcPr marL="121918" marR="121918" marT="45721" marB="4572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1">
                        <a:lnSpc>
                          <a:spcPct val="100000"/>
                        </a:lnSpc>
                        <a:spcBef>
                          <a:spcPts val="0"/>
                        </a:spcBef>
                        <a:spcAft>
                          <a:spcPct val="0"/>
                        </a:spcAft>
                        <a:buClrTx/>
                        <a:buSzTx/>
                        <a:buFontTx/>
                        <a:buNone/>
                        <a:tabLst>
                          <a:tab pos="4067175" algn="l"/>
                        </a:tabLst>
                      </a:pPr>
                      <a:r>
                        <a:rPr kumimoji="0" lang="zh-CN" altLang="en-US" sz="24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光照卤代</a:t>
                      </a:r>
                    </a:p>
                  </a:txBody>
                  <a:tcPr marL="121918" marR="121918" marT="45721" marB="4572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1">
                        <a:lnSpc>
                          <a:spcPct val="100000"/>
                        </a:lnSpc>
                        <a:spcBef>
                          <a:spcPts val="0"/>
                        </a:spcBef>
                        <a:spcAft>
                          <a:spcPct val="0"/>
                        </a:spcAft>
                        <a:buClrTx/>
                        <a:buSzTx/>
                        <a:buFontTx/>
                        <a:buNone/>
                        <a:tabLst>
                          <a:tab pos="4067175" algn="l"/>
                        </a:tabLst>
                      </a:pPr>
                      <a:r>
                        <a:rPr kumimoji="0" lang="en-US" altLang="zh-CN" sz="24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p>
                  </a:txBody>
                  <a:tcPr marL="121918" marR="121918" marT="45721" marB="45721"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21927">
                <a:tc vMerge="1">
                  <a:txBody>
                    <a:bodyPr/>
                    <a:lstStyle/>
                    <a:p>
                      <a:endParaRPr lang="zh-CN"/>
                    </a:p>
                  </a:txBody>
                  <a:tcPr/>
                </a:tc>
                <a:tc>
                  <a:txBody>
                    <a:bodyPr/>
                    <a:lstStyle/>
                    <a:p>
                      <a:pPr marL="0" marR="0" lvl="0" indent="0" algn="ctr" defTabSz="914400" rtl="0" eaLnBrk="0" fontAlgn="base" latinLnBrk="0" hangingPunct="1">
                        <a:lnSpc>
                          <a:spcPct val="100000"/>
                        </a:lnSpc>
                        <a:spcBef>
                          <a:spcPts val="0"/>
                        </a:spcBef>
                        <a:spcAft>
                          <a:spcPct val="0"/>
                        </a:spcAft>
                        <a:buClrTx/>
                        <a:buSzTx/>
                        <a:buFontTx/>
                        <a:buNone/>
                        <a:tabLst>
                          <a:tab pos="4067175" algn="l"/>
                        </a:tabLst>
                      </a:pPr>
                      <a:r>
                        <a:rPr kumimoji="0" lang="zh-CN" altLang="en-US" sz="24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加成反应</a:t>
                      </a:r>
                    </a:p>
                  </a:txBody>
                  <a:tcPr marL="121918" marR="121918" marT="45721" marB="4572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1">
                        <a:lnSpc>
                          <a:spcPct val="100000"/>
                        </a:lnSpc>
                        <a:spcBef>
                          <a:spcPts val="0"/>
                        </a:spcBef>
                        <a:spcAft>
                          <a:spcPct val="0"/>
                        </a:spcAft>
                        <a:buClrTx/>
                        <a:buSzTx/>
                        <a:buFontTx/>
                        <a:buNone/>
                        <a:tabLst>
                          <a:tab pos="4067175" algn="l"/>
                        </a:tabLst>
                      </a:pPr>
                      <a:r>
                        <a:rPr kumimoji="0" lang="en-US" altLang="zh-CN" sz="24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p>
                  </a:txBody>
                  <a:tcPr marL="121918" marR="121918" marT="45721" marB="4572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1">
                        <a:lnSpc>
                          <a:spcPct val="100000"/>
                        </a:lnSpc>
                        <a:spcBef>
                          <a:spcPts val="0"/>
                        </a:spcBef>
                        <a:spcAft>
                          <a:spcPct val="0"/>
                        </a:spcAft>
                        <a:buClrTx/>
                        <a:buSzTx/>
                        <a:buFontTx/>
                        <a:buNone/>
                        <a:tabLst>
                          <a:tab pos="4067175" algn="l"/>
                        </a:tabLst>
                      </a:pPr>
                      <a:r>
                        <a:rPr kumimoji="0" lang="zh-CN" altLang="en-US" sz="24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能与</a:t>
                      </a:r>
                      <a:r>
                        <a:rPr kumimoji="0" lang="en-US" altLang="zh-CN" sz="24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en-US" altLang="zh-CN" sz="2400" b="0" i="0" u="none" strike="noStrike" cap="none" normalizeH="0" baseline="-3000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zh-CN" altLang="en-US" sz="24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X</a:t>
                      </a:r>
                      <a:r>
                        <a:rPr kumimoji="0" lang="en-US" altLang="zh-CN" sz="2400" b="0" i="0" u="none" strike="noStrike" cap="none" normalizeH="0" baseline="-3000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zh-CN" altLang="en-US" sz="24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HX</a:t>
                      </a:r>
                      <a:r>
                        <a:rPr kumimoji="0" lang="zh-CN" altLang="en-US" sz="24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en-US" altLang="zh-CN" sz="2400" b="0" i="0" u="none" strike="noStrike" cap="none" normalizeH="0" baseline="-3000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a:t>
                      </a:r>
                      <a:r>
                        <a:rPr kumimoji="0" lang="zh-CN" altLang="en-US" sz="24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HCN</a:t>
                      </a:r>
                      <a:r>
                        <a:rPr kumimoji="0" lang="zh-CN" altLang="en-US" sz="24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等发生加成反应</a:t>
                      </a:r>
                    </a:p>
                  </a:txBody>
                  <a:tcPr marL="121918" marR="121918" marT="45721" marB="45721"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15862">
                <a:tc vMerge="1">
                  <a:txBody>
                    <a:bodyPr/>
                    <a:lstStyle/>
                    <a:p>
                      <a:endParaRPr lang="zh-CN"/>
                    </a:p>
                  </a:txBody>
                  <a:tcPr/>
                </a:tc>
                <a:tc rowSpan="2">
                  <a:txBody>
                    <a:bodyPr/>
                    <a:lstStyle/>
                    <a:p>
                      <a:pPr marL="0" marR="0" lvl="0" indent="0" algn="ctr" defTabSz="914400" rtl="0" eaLnBrk="0" fontAlgn="base" latinLnBrk="0" hangingPunct="1">
                        <a:lnSpc>
                          <a:spcPct val="100000"/>
                        </a:lnSpc>
                        <a:spcBef>
                          <a:spcPts val="0"/>
                        </a:spcBef>
                        <a:spcAft>
                          <a:spcPct val="0"/>
                        </a:spcAft>
                        <a:buClrTx/>
                        <a:buSzTx/>
                        <a:buFontTx/>
                        <a:buNone/>
                        <a:tabLst>
                          <a:tab pos="4067175" algn="l"/>
                        </a:tabLst>
                      </a:pPr>
                      <a:r>
                        <a:rPr kumimoji="0" lang="zh-CN" altLang="en-US" sz="24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氧化反应</a:t>
                      </a:r>
                    </a:p>
                  </a:txBody>
                  <a:tcPr marL="121918" marR="121918" marT="45721" marB="4572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1">
                        <a:lnSpc>
                          <a:spcPct val="100000"/>
                        </a:lnSpc>
                        <a:spcBef>
                          <a:spcPts val="0"/>
                        </a:spcBef>
                        <a:spcAft>
                          <a:spcPct val="0"/>
                        </a:spcAft>
                        <a:buClrTx/>
                        <a:buSzTx/>
                        <a:buFontTx/>
                        <a:buNone/>
                        <a:tabLst>
                          <a:tab pos="4067175" algn="l"/>
                        </a:tabLst>
                      </a:pPr>
                      <a:r>
                        <a:rPr kumimoji="0" lang="zh-CN" altLang="en-US" sz="24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燃烧火焰较明亮</a:t>
                      </a:r>
                    </a:p>
                  </a:txBody>
                  <a:tcPr marL="121918" marR="121918" marT="45721" marB="4572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1">
                        <a:lnSpc>
                          <a:spcPct val="100000"/>
                        </a:lnSpc>
                        <a:spcBef>
                          <a:spcPts val="0"/>
                        </a:spcBef>
                        <a:spcAft>
                          <a:spcPct val="0"/>
                        </a:spcAft>
                        <a:buClrTx/>
                        <a:buSzTx/>
                        <a:buFontTx/>
                        <a:buNone/>
                        <a:tabLst>
                          <a:tab pos="4067175" algn="l"/>
                        </a:tabLst>
                      </a:pPr>
                      <a:r>
                        <a:rPr kumimoji="0" lang="zh-CN" altLang="en-US" sz="24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燃烧火焰明亮带黑烟</a:t>
                      </a:r>
                    </a:p>
                  </a:txBody>
                  <a:tcPr marL="121918" marR="121918" marT="45721" marB="45721"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21927">
                <a:tc vMerge="1">
                  <a:txBody>
                    <a:bodyPr/>
                    <a:lstStyle/>
                    <a:p>
                      <a:endParaRPr lang="zh-CN"/>
                    </a:p>
                  </a:txBody>
                  <a:tcPr/>
                </a:tc>
                <a:tc vMerge="1">
                  <a:txBody>
                    <a:bodyPr/>
                    <a:lstStyle/>
                    <a:p>
                      <a:endParaRPr lang="zh-CN"/>
                    </a:p>
                  </a:txBody>
                  <a:tcPr/>
                </a:tc>
                <a:tc>
                  <a:txBody>
                    <a:bodyPr/>
                    <a:lstStyle/>
                    <a:p>
                      <a:pPr marL="0" marR="0" lvl="0" indent="0" algn="ctr" defTabSz="914400" rtl="0" eaLnBrk="0" fontAlgn="base" latinLnBrk="0" hangingPunct="1">
                        <a:lnSpc>
                          <a:spcPct val="100000"/>
                        </a:lnSpc>
                        <a:spcBef>
                          <a:spcPts val="0"/>
                        </a:spcBef>
                        <a:spcAft>
                          <a:spcPct val="0"/>
                        </a:spcAft>
                        <a:buClrTx/>
                        <a:buSzTx/>
                        <a:buFontTx/>
                        <a:buNone/>
                        <a:tabLst>
                          <a:tab pos="4067175" algn="l"/>
                        </a:tabLst>
                      </a:pPr>
                      <a:r>
                        <a:rPr kumimoji="0" lang="zh-CN" altLang="en-US" sz="24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不使酸性</a:t>
                      </a:r>
                      <a:r>
                        <a:rPr kumimoji="0" lang="en-US" altLang="zh-CN" sz="24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KMnO</a:t>
                      </a:r>
                      <a:r>
                        <a:rPr kumimoji="0" lang="en-US" altLang="zh-CN" sz="2400" b="0" i="0" u="none" strike="noStrike" cap="none" normalizeH="0" baseline="-30000" dirty="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4</a:t>
                      </a:r>
                      <a:r>
                        <a:rPr kumimoji="0" lang="zh-CN" altLang="en-US" sz="24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溶液褪色</a:t>
                      </a:r>
                    </a:p>
                  </a:txBody>
                  <a:tcPr marL="121918" marR="121918" marT="45721" marB="4572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1">
                        <a:lnSpc>
                          <a:spcPct val="100000"/>
                        </a:lnSpc>
                        <a:spcBef>
                          <a:spcPts val="0"/>
                        </a:spcBef>
                        <a:spcAft>
                          <a:spcPct val="0"/>
                        </a:spcAft>
                        <a:buClrTx/>
                        <a:buSzTx/>
                        <a:buFontTx/>
                        <a:buNone/>
                        <a:tabLst>
                          <a:tab pos="4067175" algn="l"/>
                        </a:tabLst>
                      </a:pPr>
                      <a:r>
                        <a:rPr kumimoji="0" lang="zh-CN" altLang="en-US" sz="24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使酸性</a:t>
                      </a:r>
                      <a:r>
                        <a:rPr kumimoji="0" lang="en-US" altLang="zh-CN" sz="24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KMnO</a:t>
                      </a:r>
                      <a:r>
                        <a:rPr kumimoji="0" lang="en-US" altLang="zh-CN" sz="2400" b="0" i="0" u="none" strike="noStrike" cap="none" normalizeH="0" baseline="-30000" dirty="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4</a:t>
                      </a:r>
                      <a:r>
                        <a:rPr kumimoji="0" lang="zh-CN" altLang="en-US" sz="24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溶液褪色</a:t>
                      </a:r>
                    </a:p>
                  </a:txBody>
                  <a:tcPr marL="121918" marR="121918" marT="45721" marB="45721"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6627">
                <a:tc vMerge="1">
                  <a:txBody>
                    <a:bodyPr/>
                    <a:lstStyle/>
                    <a:p>
                      <a:endParaRPr lang="zh-CN"/>
                    </a:p>
                  </a:txBody>
                  <a:tcPr/>
                </a:tc>
                <a:tc>
                  <a:txBody>
                    <a:bodyPr/>
                    <a:lstStyle/>
                    <a:p>
                      <a:pPr marL="0" marR="0" lvl="0" indent="0" algn="ctr" defTabSz="914400" rtl="0" eaLnBrk="0" fontAlgn="base" latinLnBrk="0" hangingPunct="1">
                        <a:lnSpc>
                          <a:spcPct val="100000"/>
                        </a:lnSpc>
                        <a:spcBef>
                          <a:spcPts val="0"/>
                        </a:spcBef>
                        <a:spcAft>
                          <a:spcPct val="0"/>
                        </a:spcAft>
                        <a:buClrTx/>
                        <a:buSzTx/>
                        <a:buFontTx/>
                        <a:buNone/>
                        <a:tabLst>
                          <a:tab pos="4067175" algn="l"/>
                        </a:tabLst>
                      </a:pPr>
                      <a:r>
                        <a:rPr kumimoji="0" lang="zh-CN" altLang="en-US" sz="24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加聚反应</a:t>
                      </a:r>
                    </a:p>
                  </a:txBody>
                  <a:tcPr marL="121918" marR="121918" marT="45721" marB="4572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1">
                        <a:lnSpc>
                          <a:spcPct val="100000"/>
                        </a:lnSpc>
                        <a:spcBef>
                          <a:spcPts val="0"/>
                        </a:spcBef>
                        <a:spcAft>
                          <a:spcPct val="0"/>
                        </a:spcAft>
                        <a:buClrTx/>
                        <a:buSzTx/>
                        <a:buFontTx/>
                        <a:buNone/>
                        <a:tabLst>
                          <a:tab pos="4067175" algn="l"/>
                        </a:tabLst>
                      </a:pPr>
                      <a:r>
                        <a:rPr kumimoji="0" lang="zh-CN" altLang="en-US" sz="24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不能发生</a:t>
                      </a:r>
                    </a:p>
                  </a:txBody>
                  <a:tcPr marL="121918" marR="121918" marT="45721" marB="4572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1">
                        <a:lnSpc>
                          <a:spcPct val="100000"/>
                        </a:lnSpc>
                        <a:spcBef>
                          <a:spcPts val="0"/>
                        </a:spcBef>
                        <a:spcAft>
                          <a:spcPct val="0"/>
                        </a:spcAft>
                        <a:buClrTx/>
                        <a:buSzTx/>
                        <a:buFontTx/>
                        <a:buNone/>
                        <a:tabLst>
                          <a:tab pos="4067175" algn="l"/>
                        </a:tabLst>
                      </a:pPr>
                      <a:r>
                        <a:rPr kumimoji="0" lang="zh-CN" altLang="en-US" sz="24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能发生</a:t>
                      </a:r>
                    </a:p>
                  </a:txBody>
                  <a:tcPr marL="121918" marR="121918" marT="45721" marB="45721"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821927">
                <a:tc>
                  <a:txBody>
                    <a:bodyPr/>
                    <a:lstStyle/>
                    <a:p>
                      <a:pPr marL="0" marR="0" lvl="0" indent="0" algn="ctr" defTabSz="914400" rtl="0" eaLnBrk="0" fontAlgn="base" latinLnBrk="0" hangingPunct="1">
                        <a:lnSpc>
                          <a:spcPct val="100000"/>
                        </a:lnSpc>
                        <a:spcBef>
                          <a:spcPts val="0"/>
                        </a:spcBef>
                        <a:spcAft>
                          <a:spcPct val="0"/>
                        </a:spcAft>
                        <a:buClrTx/>
                        <a:buSzTx/>
                        <a:buFontTx/>
                        <a:buNone/>
                        <a:tabLst>
                          <a:tab pos="4067175" algn="l"/>
                        </a:tabLst>
                      </a:pPr>
                      <a:r>
                        <a:rPr kumimoji="0" lang="zh-CN" altLang="en-US" sz="24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鉴别</a:t>
                      </a:r>
                    </a:p>
                  </a:txBody>
                  <a:tcPr marL="121918" marR="121918" marT="45721" marB="45721"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1">
                        <a:lnSpc>
                          <a:spcPct val="100000"/>
                        </a:lnSpc>
                        <a:spcBef>
                          <a:spcPts val="0"/>
                        </a:spcBef>
                        <a:spcAft>
                          <a:spcPct val="0"/>
                        </a:spcAft>
                        <a:buClrTx/>
                        <a:buSzTx/>
                        <a:buFontTx/>
                        <a:buNone/>
                        <a:tabLst>
                          <a:tab pos="4067175" algn="l"/>
                        </a:tabLst>
                      </a:pPr>
                      <a:r>
                        <a:rPr kumimoji="0" lang="zh-CN" altLang="en-US" sz="24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溴水不褪色</a:t>
                      </a:r>
                      <a:endParaRPr kumimoji="0" lang="en-US" altLang="zh-CN" sz="24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algn="ctr" defTabSz="914400" rtl="0" eaLnBrk="0" fontAlgn="base" latinLnBrk="0" hangingPunct="1">
                        <a:lnSpc>
                          <a:spcPct val="100000"/>
                        </a:lnSpc>
                        <a:spcBef>
                          <a:spcPts val="0"/>
                        </a:spcBef>
                        <a:spcAft>
                          <a:spcPct val="0"/>
                        </a:spcAft>
                        <a:buClrTx/>
                        <a:buSzTx/>
                        <a:buFontTx/>
                        <a:buNone/>
                        <a:tabLst>
                          <a:tab pos="4067175" algn="l"/>
                        </a:tabLst>
                      </a:pPr>
                      <a:r>
                        <a:rPr kumimoji="0" lang="zh-CN" altLang="en-US" sz="24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酸性</a:t>
                      </a:r>
                      <a:r>
                        <a:rPr kumimoji="0" lang="en-US" altLang="zh-CN" sz="24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KMnO</a:t>
                      </a:r>
                      <a:r>
                        <a:rPr kumimoji="0" lang="en-US" altLang="zh-CN" sz="2400" b="0" i="0" u="none" strike="noStrike" cap="none" normalizeH="0" baseline="-30000" dirty="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4</a:t>
                      </a:r>
                      <a:r>
                        <a:rPr kumimoji="0" lang="zh-CN" altLang="en-US" sz="24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溶液不褪色</a:t>
                      </a:r>
                    </a:p>
                  </a:txBody>
                  <a:tcPr marL="121918" marR="121918" marT="45721" marB="4572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p>
                  </a:txBody>
                  <a:tcPr/>
                </a:tc>
                <a:tc>
                  <a:txBody>
                    <a:bodyPr/>
                    <a:lstStyle/>
                    <a:p>
                      <a:pPr marL="0" marR="0" lvl="0" indent="0" algn="ctr" defTabSz="914400" rtl="0" eaLnBrk="0" fontAlgn="base" latinLnBrk="0" hangingPunct="1">
                        <a:lnSpc>
                          <a:spcPct val="100000"/>
                        </a:lnSpc>
                        <a:spcBef>
                          <a:spcPts val="0"/>
                        </a:spcBef>
                        <a:spcAft>
                          <a:spcPct val="0"/>
                        </a:spcAft>
                        <a:buClrTx/>
                        <a:buSzTx/>
                        <a:buFontTx/>
                        <a:buNone/>
                        <a:tabLst>
                          <a:tab pos="4067175" algn="l"/>
                        </a:tabLst>
                      </a:pPr>
                      <a:r>
                        <a:rPr kumimoji="0" lang="zh-CN" altLang="en-US" sz="24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溴水褪色</a:t>
                      </a:r>
                      <a:endParaRPr kumimoji="0" lang="en-US" altLang="zh-CN" sz="24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algn="ctr" defTabSz="914400" rtl="0" eaLnBrk="0" fontAlgn="base" latinLnBrk="0" hangingPunct="1">
                        <a:lnSpc>
                          <a:spcPct val="100000"/>
                        </a:lnSpc>
                        <a:spcBef>
                          <a:spcPts val="0"/>
                        </a:spcBef>
                        <a:spcAft>
                          <a:spcPct val="0"/>
                        </a:spcAft>
                        <a:buClrTx/>
                        <a:buSzTx/>
                        <a:buFontTx/>
                        <a:buNone/>
                        <a:tabLst>
                          <a:tab pos="4067175" algn="l"/>
                        </a:tabLst>
                      </a:pPr>
                      <a:r>
                        <a:rPr kumimoji="0" lang="zh-CN" altLang="en-US" sz="24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酸性</a:t>
                      </a:r>
                      <a:r>
                        <a:rPr kumimoji="0" lang="en-US" altLang="zh-CN" sz="24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KMnO</a:t>
                      </a:r>
                      <a:r>
                        <a:rPr kumimoji="0" lang="en-US" altLang="zh-CN" sz="2400" b="0" i="0" u="none" strike="noStrike" cap="none" normalizeH="0" baseline="-30000" dirty="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4</a:t>
                      </a:r>
                      <a:r>
                        <a:rPr kumimoji="0" lang="zh-CN" altLang="en-US" sz="24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溶液褪色</a:t>
                      </a:r>
                    </a:p>
                  </a:txBody>
                  <a:tcPr marL="121918" marR="121918" marT="45721" marB="45721"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5"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归纳总结</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idx="4294967295"/>
          </p:nvPr>
        </p:nvSpPr>
        <p:spPr>
          <a:xfrm>
            <a:off x="660400" y="1194584"/>
            <a:ext cx="4422775" cy="563562"/>
          </a:xfrm>
          <a:solidFill>
            <a:schemeClr val="bg1"/>
          </a:solidFill>
          <a:ln>
            <a:noFill/>
            <a:miter lim="800000"/>
          </a:ln>
        </p:spPr>
        <p:txBody>
          <a:bodyPr>
            <a:normAutofit/>
          </a:bodyPr>
          <a:lstStyle/>
          <a:p>
            <a:r>
              <a:rPr lang="zh-CN" altLang="en-US" sz="240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什么是脂肪烃？</a:t>
            </a:r>
          </a:p>
        </p:txBody>
      </p:sp>
      <p:sp>
        <p:nvSpPr>
          <p:cNvPr id="12293" name="Rectangle 3"/>
          <p:cNvSpPr>
            <a:spLocks noGrp="1" noChangeArrowheads="1"/>
          </p:cNvSpPr>
          <p:nvPr>
            <p:ph type="body" idx="4294967295"/>
          </p:nvPr>
        </p:nvSpPr>
        <p:spPr>
          <a:xfrm>
            <a:off x="660401" y="1733791"/>
            <a:ext cx="10752238" cy="5464175"/>
          </a:xfrm>
        </p:spPr>
        <p:txBody>
          <a:bodyPr>
            <a:normAutofit/>
          </a:bodyPr>
          <a:lstStyle/>
          <a:p>
            <a:pPr>
              <a:lnSpc>
                <a:spcPct val="150000"/>
              </a:lnSpc>
            </a:pPr>
            <a:r>
              <a:rPr lang="zh-CN" altLang="en-US" sz="2400" dirty="0">
                <a:latin typeface="Arial" panose="020B0604020202020204" pitchFamily="34" charset="0"/>
                <a:ea typeface="思源黑体 CN Medium" panose="020B0600000000000000" pitchFamily="34" charset="-122"/>
                <a:sym typeface="Arial" panose="020B0604020202020204" pitchFamily="34" charset="0"/>
              </a:rPr>
              <a:t>具有脂肪族化合物基本属性的碳氢化合物叫做脂肪烃。</a:t>
            </a:r>
          </a:p>
          <a:p>
            <a:pPr>
              <a:lnSpc>
                <a:spcPct val="150000"/>
              </a:lnSpc>
              <a:buFont typeface="Arial" panose="020B0604020202020204" pitchFamily="34" charset="0"/>
              <a:buNone/>
            </a:pPr>
            <a:r>
              <a:rPr lang="zh-CN" altLang="en-US" sz="240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      脂肪烃便成为除芳香烃以外的所有烃的总称。</a:t>
            </a:r>
            <a:endParaRPr lang="en-US" altLang="zh-CN" sz="2400" dirty="0">
              <a:solidFill>
                <a:srgbClr val="FF0000"/>
              </a:solidFill>
              <a:latin typeface="Arial" panose="020B0604020202020204" pitchFamily="34" charset="0"/>
              <a:ea typeface="思源黑体 CN Medium" panose="020B0600000000000000" pitchFamily="34" charset="-122"/>
              <a:sym typeface="Arial" panose="020B0604020202020204" pitchFamily="34" charset="0"/>
            </a:endParaRPr>
          </a:p>
          <a:p>
            <a:pPr>
              <a:lnSpc>
                <a:spcPct val="150000"/>
              </a:lnSpc>
              <a:buFont typeface="Arial" panose="020B0604020202020204" pitchFamily="34" charset="0"/>
              <a:buNone/>
            </a:pPr>
            <a:r>
              <a:rPr lang="en-US" altLang="zh-CN" sz="2400" dirty="0">
                <a:latin typeface="Arial" panose="020B0604020202020204" pitchFamily="34" charset="0"/>
                <a:ea typeface="思源黑体 CN Medium" panose="020B0600000000000000" pitchFamily="34" charset="-122"/>
                <a:sym typeface="Arial" panose="020B0604020202020204" pitchFamily="34" charset="0"/>
              </a:rPr>
              <a:t>      </a:t>
            </a:r>
            <a:r>
              <a:rPr lang="zh-CN" altLang="en-US" sz="240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脂链烃</a:t>
            </a:r>
            <a:r>
              <a:rPr lang="zh-CN" altLang="en-US" sz="2400" dirty="0">
                <a:latin typeface="Arial" panose="020B0604020202020204" pitchFamily="34" charset="0"/>
                <a:ea typeface="思源黑体 CN Medium" panose="020B0600000000000000" pitchFamily="34" charset="-122"/>
                <a:sym typeface="Arial" panose="020B0604020202020204" pitchFamily="34" charset="0"/>
              </a:rPr>
              <a:t>和它的衍生物总称为脂肪族化合物，</a:t>
            </a:r>
            <a:endParaRPr lang="en-US" altLang="zh-CN" sz="2400" dirty="0">
              <a:latin typeface="Arial" panose="020B0604020202020204" pitchFamily="34" charset="0"/>
              <a:ea typeface="思源黑体 CN Medium" panose="020B0600000000000000" pitchFamily="34" charset="-122"/>
              <a:sym typeface="Arial" panose="020B0604020202020204" pitchFamily="34" charset="0"/>
            </a:endParaRPr>
          </a:p>
          <a:p>
            <a:pPr>
              <a:lnSpc>
                <a:spcPct val="150000"/>
              </a:lnSpc>
              <a:buFont typeface="Arial" panose="020B0604020202020204" pitchFamily="34" charset="0"/>
              <a:buNone/>
            </a:pPr>
            <a:r>
              <a:rPr lang="en-US" altLang="zh-CN" sz="2400" dirty="0">
                <a:latin typeface="Arial" panose="020B0604020202020204" pitchFamily="34" charset="0"/>
                <a:ea typeface="思源黑体 CN Medium" panose="020B0600000000000000" pitchFamily="34" charset="-122"/>
                <a:sym typeface="Arial" panose="020B0604020202020204" pitchFamily="34" charset="0"/>
              </a:rPr>
              <a:t>      </a:t>
            </a:r>
            <a:r>
              <a:rPr lang="zh-CN" altLang="en-US" sz="240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脂环烃</a:t>
            </a:r>
            <a:r>
              <a:rPr lang="zh-CN" altLang="en-US" sz="2400" dirty="0">
                <a:latin typeface="Arial" panose="020B0604020202020204" pitchFamily="34" charset="0"/>
                <a:ea typeface="思源黑体 CN Medium" panose="020B0600000000000000" pitchFamily="34" charset="-122"/>
                <a:sym typeface="Arial" panose="020B0604020202020204" pitchFamily="34" charset="0"/>
              </a:rPr>
              <a:t>及它的衍生物总称脂环族化合物。</a:t>
            </a:r>
          </a:p>
          <a:p>
            <a:pPr>
              <a:lnSpc>
                <a:spcPct val="150000"/>
              </a:lnSpc>
            </a:pPr>
            <a:r>
              <a:rPr lang="zh-CN" altLang="en-US" sz="2400" dirty="0">
                <a:solidFill>
                  <a:srgbClr val="002060"/>
                </a:solidFill>
                <a:latin typeface="Arial" panose="020B0604020202020204" pitchFamily="34" charset="0"/>
                <a:ea typeface="思源黑体 CN Medium" panose="020B0600000000000000" pitchFamily="34" charset="-122"/>
                <a:sym typeface="Arial" panose="020B0604020202020204" pitchFamily="34" charset="0"/>
              </a:rPr>
              <a:t>自然界中的脂肪烃较少，但其衍生物则广泛存在，而且与生命有极密切的关系。如：</a:t>
            </a:r>
            <a:r>
              <a:rPr lang="zh-CN" altLang="en-US" sz="2400" dirty="0">
                <a:solidFill>
                  <a:srgbClr val="008651"/>
                </a:solidFill>
                <a:latin typeface="Arial" panose="020B0604020202020204" pitchFamily="34" charset="0"/>
                <a:ea typeface="思源黑体 CN Medium" panose="020B0600000000000000" pitchFamily="34" charset="-122"/>
                <a:sym typeface="Arial" panose="020B0604020202020204" pitchFamily="34" charset="0"/>
              </a:rPr>
              <a:t>樟脑</a:t>
            </a:r>
            <a:r>
              <a:rPr lang="en-US" altLang="zh-CN" sz="2400" dirty="0">
                <a:solidFill>
                  <a:srgbClr val="008651"/>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2400" dirty="0">
                <a:solidFill>
                  <a:srgbClr val="008651"/>
                </a:solidFill>
                <a:latin typeface="Arial" panose="020B0604020202020204" pitchFamily="34" charset="0"/>
                <a:ea typeface="思源黑体 CN Medium" panose="020B0600000000000000" pitchFamily="34" charset="-122"/>
                <a:sym typeface="Arial" panose="020B0604020202020204" pitchFamily="34" charset="0"/>
              </a:rPr>
              <a:t>常用驱虫剂、 麝香</a:t>
            </a:r>
            <a:r>
              <a:rPr lang="en-US" altLang="zh-CN" sz="2400" dirty="0">
                <a:solidFill>
                  <a:srgbClr val="008651"/>
                </a:solidFill>
                <a:latin typeface="Arial" panose="020B0604020202020204" pitchFamily="34" charset="0"/>
                <a:ea typeface="思源黑体 CN Medium" panose="020B0600000000000000" pitchFamily="34" charset="-122"/>
                <a:sym typeface="Arial" panose="020B0604020202020204" pitchFamily="34" charset="0"/>
              </a:rPr>
              <a:t>— </a:t>
            </a:r>
            <a:r>
              <a:rPr lang="zh-CN" altLang="en-US" sz="2400" dirty="0">
                <a:solidFill>
                  <a:srgbClr val="008651"/>
                </a:solidFill>
                <a:latin typeface="Arial" panose="020B0604020202020204" pitchFamily="34" charset="0"/>
                <a:ea typeface="思源黑体 CN Medium" panose="020B0600000000000000" pitchFamily="34" charset="-122"/>
                <a:sym typeface="Arial" panose="020B0604020202020204" pitchFamily="34" charset="0"/>
              </a:rPr>
              <a:t>常用中草药和冰片。 </a:t>
            </a:r>
          </a:p>
        </p:txBody>
      </p:sp>
      <p:sp>
        <p:nvSpPr>
          <p:cNvPr id="6"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一、组成和结构</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293">
                                            <p:txEl>
                                              <p:pRg st="0" end="0"/>
                                            </p:txEl>
                                          </p:spTgt>
                                        </p:tgtEl>
                                        <p:attrNameLst>
                                          <p:attrName>style.visibility</p:attrName>
                                        </p:attrNameLst>
                                      </p:cBhvr>
                                      <p:to>
                                        <p:strVal val="visible"/>
                                      </p:to>
                                    </p:set>
                                    <p:animEffect transition="in" filter="wipe(down)">
                                      <p:cBhvr>
                                        <p:cTn id="7" dur="500"/>
                                        <p:tgtEl>
                                          <p:spTgt spid="122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2293">
                                            <p:txEl>
                                              <p:pRg st="1" end="1"/>
                                            </p:txEl>
                                          </p:spTgt>
                                        </p:tgtEl>
                                        <p:attrNameLst>
                                          <p:attrName>style.visibility</p:attrName>
                                        </p:attrNameLst>
                                      </p:cBhvr>
                                      <p:to>
                                        <p:strVal val="visible"/>
                                      </p:to>
                                    </p:set>
                                    <p:animEffect transition="in" filter="wipe(down)">
                                      <p:cBhvr>
                                        <p:cTn id="12" dur="500"/>
                                        <p:tgtEl>
                                          <p:spTgt spid="1229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2293">
                                            <p:txEl>
                                              <p:pRg st="2" end="2"/>
                                            </p:txEl>
                                          </p:spTgt>
                                        </p:tgtEl>
                                        <p:attrNameLst>
                                          <p:attrName>style.visibility</p:attrName>
                                        </p:attrNameLst>
                                      </p:cBhvr>
                                      <p:to>
                                        <p:strVal val="visible"/>
                                      </p:to>
                                    </p:set>
                                    <p:animEffect transition="in" filter="wipe(down)">
                                      <p:cBhvr>
                                        <p:cTn id="17" dur="500"/>
                                        <p:tgtEl>
                                          <p:spTgt spid="1229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2293">
                                            <p:txEl>
                                              <p:pRg st="3" end="3"/>
                                            </p:txEl>
                                          </p:spTgt>
                                        </p:tgtEl>
                                        <p:attrNameLst>
                                          <p:attrName>style.visibility</p:attrName>
                                        </p:attrNameLst>
                                      </p:cBhvr>
                                      <p:to>
                                        <p:strVal val="visible"/>
                                      </p:to>
                                    </p:set>
                                    <p:animEffect transition="in" filter="wipe(down)">
                                      <p:cBhvr>
                                        <p:cTn id="22" dur="500"/>
                                        <p:tgtEl>
                                          <p:spTgt spid="1229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2293">
                                            <p:txEl>
                                              <p:pRg st="4" end="4"/>
                                            </p:txEl>
                                          </p:spTgt>
                                        </p:tgtEl>
                                        <p:attrNameLst>
                                          <p:attrName>style.visibility</p:attrName>
                                        </p:attrNameLst>
                                      </p:cBhvr>
                                      <p:to>
                                        <p:strVal val="visible"/>
                                      </p:to>
                                    </p:set>
                                    <p:animEffect transition="in" filter="wipe(down)">
                                      <p:cBhvr>
                                        <p:cTn id="27" dur="500"/>
                                        <p:tgtEl>
                                          <p:spTgt spid="1229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660400" y="1031345"/>
            <a:ext cx="10521950" cy="2862322"/>
          </a:xfrm>
          <a:prstGeom prst="rect">
            <a:avLst/>
          </a:prstGeom>
          <a:noFill/>
          <a:ln>
            <a:noFill/>
          </a:ln>
          <a:effectLst>
            <a:outerShdw dist="35921" dir="2700000" sy="50000" kx="2205167" algn="bl" rotWithShape="0">
              <a:srgbClr val="C0C0C0">
                <a:alpha val="7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5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思考题：</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下列物质中没有顺反异构的是哪些？</a:t>
            </a: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1</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1,2-</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二氯乙烯</a:t>
            </a: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1,2-</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二氯丙烯</a:t>
            </a: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甲基</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丁烯</a:t>
            </a: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4</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氯</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丁烯 </a:t>
            </a:r>
          </a:p>
        </p:txBody>
      </p:sp>
      <p:sp>
        <p:nvSpPr>
          <p:cNvPr id="37891" name="Rectangle 3"/>
          <p:cNvSpPr>
            <a:spLocks noChangeArrowheads="1"/>
          </p:cNvSpPr>
          <p:nvPr/>
        </p:nvSpPr>
        <p:spPr bwMode="auto">
          <a:xfrm>
            <a:off x="3146119" y="2749176"/>
            <a:ext cx="1062037"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4800" b="1" i="0" u="none" strike="noStrike" kern="0" cap="none" spc="0" normalizeH="0" baseline="0" noProof="0" dirty="0">
                <a:ln>
                  <a:noFill/>
                </a:ln>
                <a:solidFill>
                  <a:srgbClr val="FF0066"/>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p:txBody>
      </p:sp>
      <p:sp>
        <p:nvSpPr>
          <p:cNvPr id="37892" name="Rectangle 4"/>
          <p:cNvSpPr>
            <a:spLocks noChangeArrowheads="1"/>
          </p:cNvSpPr>
          <p:nvPr/>
        </p:nvSpPr>
        <p:spPr bwMode="auto">
          <a:xfrm>
            <a:off x="3188122" y="1549363"/>
            <a:ext cx="5229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4800" b="1" i="0" u="none" strike="noStrike" kern="0" cap="none" spc="0" normalizeH="0" baseline="0" noProof="0" dirty="0">
                <a:ln>
                  <a:noFill/>
                </a:ln>
                <a:solidFill>
                  <a:srgbClr val="FF0066"/>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p:txBody>
      </p:sp>
      <p:sp>
        <p:nvSpPr>
          <p:cNvPr id="37893" name="Rectangle 5"/>
          <p:cNvSpPr>
            <a:spLocks noChangeArrowheads="1"/>
          </p:cNvSpPr>
          <p:nvPr/>
        </p:nvSpPr>
        <p:spPr bwMode="auto">
          <a:xfrm>
            <a:off x="3188122" y="2136098"/>
            <a:ext cx="1062037"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4800" b="1" i="0" u="none" strike="noStrike" kern="0" cap="none" spc="0" normalizeH="0" baseline="0" noProof="0" dirty="0">
                <a:ln>
                  <a:noFill/>
                </a:ln>
                <a:solidFill>
                  <a:srgbClr val="FF0066"/>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p:txBody>
      </p:sp>
      <p:sp>
        <p:nvSpPr>
          <p:cNvPr id="37894" name="Rectangle 6"/>
          <p:cNvSpPr>
            <a:spLocks noChangeArrowheads="1"/>
          </p:cNvSpPr>
          <p:nvPr/>
        </p:nvSpPr>
        <p:spPr bwMode="auto">
          <a:xfrm>
            <a:off x="3196240" y="3237759"/>
            <a:ext cx="5229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4800" b="1" i="0" u="none" strike="noStrike" kern="0" cap="none" spc="0" normalizeH="0" baseline="0" noProof="0" dirty="0">
                <a:ln>
                  <a:noFill/>
                </a:ln>
                <a:solidFill>
                  <a:srgbClr val="FF0066"/>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p:txBody>
      </p:sp>
      <p:sp>
        <p:nvSpPr>
          <p:cNvPr id="39945" name="Text Box 7"/>
          <p:cNvSpPr txBox="1">
            <a:spLocks noChangeArrowheads="1"/>
          </p:cNvSpPr>
          <p:nvPr/>
        </p:nvSpPr>
        <p:spPr bwMode="auto">
          <a:xfrm>
            <a:off x="1401763" y="503973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7896" name="Rectangle 8"/>
          <p:cNvSpPr>
            <a:spLocks noRot="1" noChangeArrowheads="1"/>
          </p:cNvSpPr>
          <p:nvPr/>
        </p:nvSpPr>
        <p:spPr bwMode="auto">
          <a:xfrm>
            <a:off x="660400" y="4113045"/>
            <a:ext cx="9647238"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342900" marR="0" lvl="0" indent="-342900" defTabSz="914400" eaLnBrk="1" fontAlgn="auto" latinLnBrk="0" hangingPunct="1">
              <a:lnSpc>
                <a:spcPct val="90000"/>
              </a:lnSpc>
              <a:spcBef>
                <a:spcPct val="20000"/>
              </a:spcBef>
              <a:spcAft>
                <a:spcPts val="0"/>
              </a:spcAft>
              <a:buClrTx/>
              <a:buSzTx/>
              <a:buFontTx/>
              <a:buNone/>
              <a:defRPr/>
            </a:pPr>
            <a:r>
              <a:rPr kumimoji="0" lang="zh-CN" altLang="en-US" sz="2400" i="0" u="none" strike="noStrike" kern="0" cap="none" spc="0" normalizeH="0" baseline="0" noProof="0" dirty="0">
                <a:ln>
                  <a:noFill/>
                </a:ln>
                <a:solidFill>
                  <a:srgbClr val="FF0066"/>
                </a:solidFill>
                <a:effectLst/>
                <a:uLnTx/>
                <a:uFillTx/>
                <a:latin typeface="Arial" panose="020B0604020202020204" pitchFamily="34" charset="0"/>
                <a:ea typeface="思源黑体 CN Medium" panose="020B0600000000000000" pitchFamily="34" charset="-122"/>
                <a:sym typeface="Arial" panose="020B0604020202020204" pitchFamily="34" charset="0"/>
              </a:rPr>
              <a:t>练习</a:t>
            </a:r>
            <a:r>
              <a:rPr kumimoji="0" lang="en-US" altLang="zh-CN" sz="2400" i="0" u="none" strike="noStrike" kern="0" cap="none" spc="0" normalizeH="0" baseline="0" noProof="0" dirty="0">
                <a:ln>
                  <a:noFill/>
                </a:ln>
                <a:solidFill>
                  <a:srgbClr val="FF0066"/>
                </a:solidFill>
                <a:effectLst/>
                <a:uLnTx/>
                <a:uFillTx/>
                <a:latin typeface="Arial" panose="020B0604020202020204" pitchFamily="34" charset="0"/>
                <a:ea typeface="思源黑体 CN Medium" panose="020B0600000000000000" pitchFamily="34" charset="-122"/>
                <a:sym typeface="Arial" panose="020B0604020202020204" pitchFamily="34" charset="0"/>
              </a:rPr>
              <a:t>1</a:t>
            </a:r>
            <a:r>
              <a:rPr kumimoji="0" lang="zh-CN" altLang="en-US" sz="2400" i="0" u="none" strike="noStrike" kern="0" cap="none" spc="0" normalizeH="0" baseline="0" noProof="0" dirty="0">
                <a:ln>
                  <a:noFill/>
                </a:ln>
                <a:solidFill>
                  <a:srgbClr val="FF0066"/>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a:p>
            <a:pPr marL="342900" marR="0" lvl="0" indent="-342900" defTabSz="914400" eaLnBrk="1" fontAlgn="auto" latinLnBrk="0" hangingPunct="1">
              <a:lnSpc>
                <a:spcPct val="90000"/>
              </a:lnSpc>
              <a:spcBef>
                <a:spcPct val="2000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下列哪些物质存在顺反异构？</a:t>
            </a:r>
          </a:p>
          <a:p>
            <a:pPr marL="342900" marR="0" lvl="0" indent="-342900" defTabSz="914400" eaLnBrk="1" fontAlgn="auto" latinLnBrk="0" hangingPunct="1">
              <a:lnSpc>
                <a:spcPct val="90000"/>
              </a:lnSpc>
              <a:spcBef>
                <a:spcPct val="2000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１，２－二氯丙烯　　 </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(B) 2-</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丁烯</a:t>
            </a:r>
          </a:p>
          <a:p>
            <a:pPr marL="342900" marR="0" lvl="0" indent="-342900" defTabSz="914400" eaLnBrk="1" fontAlgn="auto" latinLnBrk="0" hangingPunct="1">
              <a:lnSpc>
                <a:spcPct val="90000"/>
              </a:lnSpc>
              <a:spcBef>
                <a:spcPct val="2000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 </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丙烯　　　　　　　　</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(D) 1-</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丁烯</a:t>
            </a:r>
          </a:p>
        </p:txBody>
      </p:sp>
      <p:sp>
        <p:nvSpPr>
          <p:cNvPr id="39947" name="Text Box 9"/>
          <p:cNvSpPr txBox="1">
            <a:spLocks noChangeArrowheads="1"/>
          </p:cNvSpPr>
          <p:nvPr/>
        </p:nvSpPr>
        <p:spPr bwMode="auto">
          <a:xfrm>
            <a:off x="8408988" y="4823830"/>
            <a:ext cx="1857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7898" name="Rectangle 10"/>
          <p:cNvSpPr>
            <a:spLocks noChangeArrowheads="1"/>
          </p:cNvSpPr>
          <p:nvPr/>
        </p:nvSpPr>
        <p:spPr bwMode="auto">
          <a:xfrm>
            <a:off x="4888984" y="4459650"/>
            <a:ext cx="59503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FF0066"/>
                </a:solidFill>
                <a:effectLst/>
                <a:uLnTx/>
                <a:uFillTx/>
                <a:latin typeface="Arial" panose="020B0604020202020204" pitchFamily="34" charset="0"/>
                <a:ea typeface="思源黑体 CN Medium" panose="020B0600000000000000" pitchFamily="34" charset="-122"/>
                <a:sym typeface="Arial" panose="020B0604020202020204" pitchFamily="34" charset="0"/>
              </a:rPr>
              <a:t>AB</a:t>
            </a:r>
          </a:p>
        </p:txBody>
      </p:sp>
      <p:sp>
        <p:nvSpPr>
          <p:cNvPr id="14"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练习</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89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89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89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89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89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89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8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p:bldP spid="37892" grpId="0"/>
      <p:bldP spid="37893" grpId="0"/>
      <p:bldP spid="37894" grpId="0"/>
      <p:bldP spid="37896" grpId="0"/>
      <p:bldP spid="3789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2"/>
          <p:cNvSpPr>
            <a:spLocks noChangeArrowheads="1"/>
          </p:cNvSpPr>
          <p:nvPr/>
        </p:nvSpPr>
        <p:spPr bwMode="auto">
          <a:xfrm>
            <a:off x="463168" y="2560071"/>
            <a:ext cx="102616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342900" marR="0" lvl="0" indent="-342900" defTabSz="914400" eaLnBrk="1" fontAlgn="auto" latinLnBrk="0" hangingPunct="1">
              <a:lnSpc>
                <a:spcPct val="100000"/>
              </a:lnSpc>
              <a:spcBef>
                <a:spcPct val="20000"/>
              </a:spcBef>
              <a:spcAft>
                <a:spcPts val="0"/>
              </a:spcAft>
              <a:buClrTx/>
              <a:buSzTx/>
              <a:buFontTx/>
              <a:buNone/>
              <a:defRPr/>
            </a:pPr>
            <a:r>
              <a:rPr kumimoji="0" lang="zh-CN" altLang="en-US" sz="2400" i="0" u="none" strike="noStrike" kern="0" cap="none" spc="0" normalizeH="0" baseline="0" noProof="0" dirty="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i="0" u="none" strike="noStrike" kern="0" cap="none" spc="0" normalizeH="0" baseline="0" noProof="0" dirty="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1</a:t>
            </a:r>
            <a:r>
              <a:rPr kumimoji="0" lang="zh-CN" altLang="en-US" sz="2400" i="0" u="none" strike="noStrike" kern="0" cap="none" spc="0" normalizeH="0" baseline="0" noProof="0" dirty="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）丁烯的碳链和位置异构：</a:t>
            </a:r>
          </a:p>
          <a:p>
            <a:pPr marL="342900" marR="0" lvl="0" indent="-342900" defTabSz="914400" eaLnBrk="1" fontAlgn="auto" latinLnBrk="0" hangingPunct="1">
              <a:lnSpc>
                <a:spcPct val="100000"/>
              </a:lnSpc>
              <a:spcBef>
                <a:spcPct val="2000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en-US"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en-US"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=CH-CH</a:t>
            </a:r>
            <a:r>
              <a:rPr kumimoji="0" lang="en-US" altLang="en-US"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en-US"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       </a:t>
            </a:r>
            <a:r>
              <a:rPr kumimoji="0" lang="en-US"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en-US"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 </a:t>
            </a:r>
            <a:r>
              <a:rPr kumimoji="0" lang="en-US"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CH=CHCH</a:t>
            </a:r>
            <a:r>
              <a:rPr kumimoji="0" lang="en-US" altLang="en-US"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    </a:t>
            </a:r>
            <a:endPar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342900" marR="0" lvl="0" indent="-342900" defTabSz="914400" eaLnBrk="1" fontAlgn="auto" latinLnBrk="0" hangingPunct="1">
              <a:lnSpc>
                <a:spcPct val="100000"/>
              </a:lnSpc>
              <a:spcBef>
                <a:spcPct val="2000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1-</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丁烯                         </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丁烯</a:t>
            </a:r>
          </a:p>
          <a:p>
            <a:pPr marL="342900" marR="0" lvl="0" indent="-342900" defTabSz="914400" eaLnBrk="1" fontAlgn="auto" latinLnBrk="0" hangingPunct="1">
              <a:lnSpc>
                <a:spcPct val="100000"/>
              </a:lnSpc>
              <a:spcBef>
                <a:spcPct val="2000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1</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a:p>
            <a:pPr marL="342900" marR="0" lvl="0" indent="-342900" defTabSz="914400" eaLnBrk="1" fontAlgn="auto" latinLnBrk="0" hangingPunct="1">
              <a:lnSpc>
                <a:spcPct val="100000"/>
              </a:lnSpc>
              <a:spcBef>
                <a:spcPct val="2000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endPar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9939" name="Text Box 3"/>
          <p:cNvSpPr txBox="1">
            <a:spLocks noChangeArrowheads="1"/>
          </p:cNvSpPr>
          <p:nvPr/>
        </p:nvSpPr>
        <p:spPr bwMode="auto">
          <a:xfrm>
            <a:off x="671513" y="1249604"/>
            <a:ext cx="109474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dirty="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练习</a:t>
            </a:r>
            <a:r>
              <a:rPr kumimoji="0" lang="en-US" altLang="zh-CN" sz="2400" i="0" u="none" strike="noStrike" kern="0" cap="none" spc="0" normalizeH="0" baseline="0" noProof="0" dirty="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zh-CN" altLang="en-US" sz="2400" i="0" u="none" strike="noStrike" kern="0" cap="none" spc="0" normalizeH="0" baseline="0" noProof="0" dirty="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endPar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写出分子式为</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4</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8</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属于烯烃的同分异构体</a:t>
            </a:r>
          </a:p>
        </p:txBody>
      </p:sp>
      <p:sp>
        <p:nvSpPr>
          <p:cNvPr id="40967" name="矩形 6"/>
          <p:cNvSpPr>
            <a:spLocks noChangeArrowheads="1"/>
          </p:cNvSpPr>
          <p:nvPr/>
        </p:nvSpPr>
        <p:spPr bwMode="auto">
          <a:xfrm>
            <a:off x="6385087" y="3011267"/>
            <a:ext cx="3395662"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 </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endPar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defTabSz="914400" eaLnBrk="1" fontAlgn="auto" latinLnBrk="0" hangingPunct="1">
              <a:lnSpc>
                <a:spcPct val="75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zh-CN" altLang="en-US"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a:p>
            <a:pPr marL="0" marR="0" lvl="0" indent="0" defTabSz="914400" eaLnBrk="1" fontAlgn="auto" latinLnBrk="0" hangingPunct="1">
              <a:lnSpc>
                <a:spcPct val="75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endPar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异丁烯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p:txBody>
      </p:sp>
      <p:sp>
        <p:nvSpPr>
          <p:cNvPr id="40968" name="矩形 7"/>
          <p:cNvSpPr>
            <a:spLocks noChangeArrowheads="1"/>
          </p:cNvSpPr>
          <p:nvPr/>
        </p:nvSpPr>
        <p:spPr bwMode="auto">
          <a:xfrm>
            <a:off x="463168" y="4958085"/>
            <a:ext cx="505138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i="0" u="none" strike="noStrike" kern="0" cap="none" spc="0" normalizeH="0" baseline="0" noProof="0" dirty="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zh-CN" altLang="en-US" sz="2400" i="0" u="none" strike="noStrike" kern="0" cap="none" spc="0" normalizeH="0" baseline="0" noProof="0" dirty="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i="0" u="none" strike="noStrike" kern="0" cap="none" spc="0" normalizeH="0" baseline="0" noProof="0" dirty="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zh-CN" altLang="en-US" sz="2400" i="0" u="none" strike="noStrike" kern="0" cap="none" spc="0" normalizeH="0" baseline="0" noProof="0" dirty="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丁烯又有两个顺反异构体：</a:t>
            </a:r>
          </a:p>
        </p:txBody>
      </p:sp>
      <p:sp>
        <p:nvSpPr>
          <p:cNvPr id="9"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练习</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9939"/>
                                        </p:tgtEl>
                                        <p:attrNameLst>
                                          <p:attrName>style.visibility</p:attrName>
                                        </p:attrNameLst>
                                      </p:cBhvr>
                                      <p:to>
                                        <p:strVal val="visible"/>
                                      </p:to>
                                    </p:set>
                                    <p:animEffect transition="in" filter="wipe(down)">
                                      <p:cBhvr>
                                        <p:cTn id="7" dur="500"/>
                                        <p:tgtEl>
                                          <p:spTgt spid="39939"/>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40964"/>
                                        </p:tgtEl>
                                        <p:attrNameLst>
                                          <p:attrName>style.visibility</p:attrName>
                                        </p:attrNameLst>
                                      </p:cBhvr>
                                      <p:to>
                                        <p:strVal val="visible"/>
                                      </p:to>
                                    </p:set>
                                    <p:animEffect transition="in" filter="wipe(down)">
                                      <p:cBhvr>
                                        <p:cTn id="11" dur="500"/>
                                        <p:tgtEl>
                                          <p:spTgt spid="40964"/>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40968"/>
                                        </p:tgtEl>
                                        <p:attrNameLst>
                                          <p:attrName>style.visibility</p:attrName>
                                        </p:attrNameLst>
                                      </p:cBhvr>
                                      <p:to>
                                        <p:strVal val="visible"/>
                                      </p:to>
                                    </p:set>
                                    <p:animEffect transition="in" filter="wipe(down)">
                                      <p:cBhvr>
                                        <p:cTn id="15" dur="500"/>
                                        <p:tgtEl>
                                          <p:spTgt spid="40968"/>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40967"/>
                                        </p:tgtEl>
                                        <p:attrNameLst>
                                          <p:attrName>style.visibility</p:attrName>
                                        </p:attrNameLst>
                                      </p:cBhvr>
                                      <p:to>
                                        <p:strVal val="visible"/>
                                      </p:to>
                                    </p:set>
                                    <p:animEffect transition="in" filter="wipe(down)">
                                      <p:cBhvr>
                                        <p:cTn id="19" dur="500"/>
                                        <p:tgtEl>
                                          <p:spTgt spid="409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4" grpId="0"/>
      <p:bldP spid="39939" grpId="0"/>
      <p:bldP spid="40967" grpId="0"/>
      <p:bldP spid="4096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Text Box 2"/>
          <p:cNvSpPr txBox="1">
            <a:spLocks noChangeArrowheads="1"/>
          </p:cNvSpPr>
          <p:nvPr/>
        </p:nvSpPr>
        <p:spPr bwMode="auto">
          <a:xfrm>
            <a:off x="520600" y="1174652"/>
            <a:ext cx="109983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50000"/>
              </a:lnSpc>
              <a:spcBef>
                <a:spcPct val="50000"/>
              </a:spcBef>
              <a:spcAft>
                <a:spcPts val="0"/>
              </a:spcAft>
              <a:buClrTx/>
              <a:buSzTx/>
              <a:buFontTx/>
              <a:buNone/>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练习</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某有机物含碳</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85.7%</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，含氢</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14.3%,</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向</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80g</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含溴</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5%</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的溴水中通入该有机物，溴水刚好完全褪色 ，此时液体总质量</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81.4g</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p>
        </p:txBody>
      </p:sp>
      <p:sp>
        <p:nvSpPr>
          <p:cNvPr id="41989" name="Text Box 3"/>
          <p:cNvSpPr txBox="1">
            <a:spLocks noChangeArrowheads="1"/>
          </p:cNvSpPr>
          <p:nvPr/>
        </p:nvSpPr>
        <p:spPr bwMode="auto">
          <a:xfrm>
            <a:off x="623888" y="2488577"/>
            <a:ext cx="71993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求：①有机物分子式</a:t>
            </a:r>
          </a:p>
        </p:txBody>
      </p:sp>
      <p:sp>
        <p:nvSpPr>
          <p:cNvPr id="41990" name="Text Box 4"/>
          <p:cNvSpPr txBox="1">
            <a:spLocks noChangeArrowheads="1"/>
          </p:cNvSpPr>
          <p:nvPr/>
        </p:nvSpPr>
        <p:spPr bwMode="auto">
          <a:xfrm>
            <a:off x="1216768" y="3011663"/>
            <a:ext cx="96059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②经测定，该有机物分子中有两个</a:t>
            </a:r>
            <a:r>
              <a:rPr kumimoji="0"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0" lang="zh-CN" altLang="en-US" sz="2400" i="0" u="none" strike="noStrike" kern="0" cap="none" spc="0" normalizeH="0" baseline="-2500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zh-CN" altLang="en-US"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写出它的结构简式。</a:t>
            </a:r>
          </a:p>
        </p:txBody>
      </p:sp>
      <p:sp>
        <p:nvSpPr>
          <p:cNvPr id="331782" name="Text Box 6"/>
          <p:cNvSpPr txBox="1">
            <a:spLocks noChangeArrowheads="1"/>
          </p:cNvSpPr>
          <p:nvPr/>
        </p:nvSpPr>
        <p:spPr bwMode="auto">
          <a:xfrm>
            <a:off x="1216768" y="3607277"/>
            <a:ext cx="43227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CC3300"/>
                </a:solidFill>
                <a:effectLst/>
                <a:uLnTx/>
                <a:uFillTx/>
                <a:latin typeface="Arial" panose="020B0604020202020204" pitchFamily="34" charset="0"/>
                <a:ea typeface="思源黑体 CN Medium" panose="020B0600000000000000" pitchFamily="34" charset="-122"/>
                <a:sym typeface="Arial" panose="020B0604020202020204" pitchFamily="34" charset="0"/>
              </a:rPr>
              <a:t> 分子式 ：</a:t>
            </a:r>
          </a:p>
        </p:txBody>
      </p:sp>
      <p:sp>
        <p:nvSpPr>
          <p:cNvPr id="331783" name="Text Box 7"/>
          <p:cNvSpPr txBox="1">
            <a:spLocks noChangeArrowheads="1"/>
          </p:cNvSpPr>
          <p:nvPr/>
        </p:nvSpPr>
        <p:spPr bwMode="auto">
          <a:xfrm>
            <a:off x="1903472" y="3597239"/>
            <a:ext cx="2590800" cy="461665"/>
          </a:xfrm>
          <a:prstGeom prst="rect">
            <a:avLst/>
          </a:prstGeom>
          <a:noFill/>
          <a:ln w="9525">
            <a:noFill/>
            <a:miter lim="800000"/>
          </a:ln>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ct val="50000"/>
              </a:spcBef>
              <a:spcAft>
                <a:spcPts val="0"/>
              </a:spcAft>
              <a:buClrTx/>
              <a:buSzTx/>
              <a:buFontTx/>
              <a:buNone/>
              <a:defRPr/>
            </a:pPr>
            <a:r>
              <a:rPr kumimoji="0" lang="en-US" altLang="zh-CN" sz="2400" i="0" u="none" strike="noStrike" kern="0" cap="none" spc="0" normalizeH="0" baseline="0" noProof="0">
                <a:ln>
                  <a:noFill/>
                </a:ln>
                <a:effectLst/>
                <a:uLnTx/>
                <a:uFillTx/>
                <a:latin typeface="Arial" panose="020B0604020202020204" pitchFamily="34" charset="0"/>
                <a:ea typeface="思源黑体 CN Medium" panose="020B0600000000000000" pitchFamily="34" charset="-122"/>
                <a:sym typeface="Arial" panose="020B0604020202020204" pitchFamily="34" charset="0"/>
              </a:rPr>
              <a:t>C</a:t>
            </a:r>
            <a:r>
              <a:rPr kumimoji="0" lang="en-US" altLang="zh-CN" sz="2400" i="0" u="none" strike="noStrike" kern="0" cap="none" spc="0" normalizeH="0" baseline="-25000" noProof="0">
                <a:ln>
                  <a:noFill/>
                </a:ln>
                <a:effectLst/>
                <a:uLnTx/>
                <a:uFillTx/>
                <a:latin typeface="Arial" panose="020B0604020202020204" pitchFamily="34" charset="0"/>
                <a:ea typeface="思源黑体 CN Medium" panose="020B0600000000000000" pitchFamily="34" charset="-122"/>
                <a:sym typeface="Arial" panose="020B0604020202020204" pitchFamily="34" charset="0"/>
              </a:rPr>
              <a:t>4</a:t>
            </a:r>
            <a:r>
              <a:rPr kumimoji="0" lang="en-US" altLang="zh-CN" sz="2400" i="0" u="none" strike="noStrike" kern="0" cap="none" spc="0" normalizeH="0" baseline="0" noProof="0">
                <a:ln>
                  <a:noFill/>
                </a:ln>
                <a:effectLst/>
                <a:uLnTx/>
                <a:uFillTx/>
                <a:latin typeface="Arial" panose="020B0604020202020204" pitchFamily="34" charset="0"/>
                <a:ea typeface="思源黑体 CN Medium" panose="020B0600000000000000" pitchFamily="34" charset="-122"/>
                <a:sym typeface="Arial" panose="020B0604020202020204" pitchFamily="34" charset="0"/>
              </a:rPr>
              <a:t>H</a:t>
            </a:r>
            <a:r>
              <a:rPr kumimoji="0" lang="en-US" altLang="zh-CN" sz="2400" i="0" u="none" strike="noStrike" kern="0" cap="none" spc="0" normalizeH="0" baseline="-25000" noProof="0">
                <a:ln>
                  <a:noFill/>
                </a:ln>
                <a:effectLst/>
                <a:uLnTx/>
                <a:uFillTx/>
                <a:latin typeface="Arial" panose="020B0604020202020204" pitchFamily="34" charset="0"/>
                <a:ea typeface="思源黑体 CN Medium" panose="020B0600000000000000" pitchFamily="34" charset="-122"/>
                <a:sym typeface="Arial" panose="020B0604020202020204" pitchFamily="34" charset="0"/>
              </a:rPr>
              <a:t>8</a:t>
            </a:r>
          </a:p>
        </p:txBody>
      </p:sp>
      <p:sp>
        <p:nvSpPr>
          <p:cNvPr id="331784" name="Text Box 8"/>
          <p:cNvSpPr txBox="1">
            <a:spLocks noChangeArrowheads="1"/>
          </p:cNvSpPr>
          <p:nvPr/>
        </p:nvSpPr>
        <p:spPr bwMode="auto">
          <a:xfrm>
            <a:off x="1216768" y="4324227"/>
            <a:ext cx="43227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CC3300"/>
                </a:solidFill>
                <a:effectLst/>
                <a:uLnTx/>
                <a:uFillTx/>
                <a:latin typeface="Arial" panose="020B0604020202020204" pitchFamily="34" charset="0"/>
                <a:ea typeface="思源黑体 CN Medium" panose="020B0600000000000000" pitchFamily="34" charset="-122"/>
                <a:sym typeface="Arial" panose="020B0604020202020204" pitchFamily="34" charset="0"/>
              </a:rPr>
              <a:t> 两种位置异构：</a:t>
            </a:r>
          </a:p>
        </p:txBody>
      </p:sp>
      <p:sp>
        <p:nvSpPr>
          <p:cNvPr id="331785" name="Text Box 9"/>
          <p:cNvSpPr txBox="1">
            <a:spLocks noChangeArrowheads="1"/>
          </p:cNvSpPr>
          <p:nvPr/>
        </p:nvSpPr>
        <p:spPr bwMode="auto">
          <a:xfrm>
            <a:off x="3619449" y="4357513"/>
            <a:ext cx="3840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-CH=CH-CH</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3  </a:t>
            </a:r>
            <a:r>
              <a:rPr kumimoji="0" lang="zh-CN" altLang="en-US"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或</a:t>
            </a:r>
          </a:p>
        </p:txBody>
      </p:sp>
      <p:grpSp>
        <p:nvGrpSpPr>
          <p:cNvPr id="2" name="Group 10"/>
          <p:cNvGrpSpPr/>
          <p:nvPr/>
        </p:nvGrpSpPr>
        <p:grpSpPr bwMode="auto">
          <a:xfrm>
            <a:off x="6430962" y="3607277"/>
            <a:ext cx="2784475" cy="1254125"/>
            <a:chOff x="0" y="0"/>
            <a:chExt cx="2062" cy="790"/>
          </a:xfrm>
        </p:grpSpPr>
        <p:sp>
          <p:nvSpPr>
            <p:cNvPr id="41996" name="Text Box 11"/>
            <p:cNvSpPr txBox="1">
              <a:spLocks noChangeArrowheads="1"/>
            </p:cNvSpPr>
            <p:nvPr/>
          </p:nvSpPr>
          <p:spPr bwMode="auto">
            <a:xfrm>
              <a:off x="0" y="499"/>
              <a:ext cx="2062"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0"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-C=CH</a:t>
              </a:r>
              <a:r>
                <a:rPr kumimoji="0" lang="en-US" altLang="zh-CN" sz="2400" i="0" u="none" strike="noStrike" kern="0" cap="none" spc="0" normalizeH="0" baseline="-2500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p>
          </p:txBody>
        </p:sp>
        <p:sp>
          <p:nvSpPr>
            <p:cNvPr id="41997" name="Text Box 12"/>
            <p:cNvSpPr txBox="1">
              <a:spLocks noChangeArrowheads="1"/>
            </p:cNvSpPr>
            <p:nvPr/>
          </p:nvSpPr>
          <p:spPr bwMode="auto">
            <a:xfrm>
              <a:off x="590" y="0"/>
              <a:ext cx="72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400" i="0" u="none" strike="noStrike" kern="0" cap="none" spc="0" normalizeH="0" baseline="-2500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p>
          </p:txBody>
        </p:sp>
        <p:sp>
          <p:nvSpPr>
            <p:cNvPr id="41998" name="Line 13"/>
            <p:cNvSpPr>
              <a:spLocks noChangeShapeType="1"/>
            </p:cNvSpPr>
            <p:nvPr/>
          </p:nvSpPr>
          <p:spPr bwMode="auto">
            <a:xfrm flipV="1">
              <a:off x="771" y="363"/>
              <a:ext cx="0" cy="182"/>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15"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练习</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31782"/>
                                        </p:tgtEl>
                                        <p:attrNameLst>
                                          <p:attrName>style.visibility</p:attrName>
                                        </p:attrNameLst>
                                      </p:cBhvr>
                                      <p:to>
                                        <p:strVal val="visible"/>
                                      </p:to>
                                    </p:set>
                                    <p:animEffect transition="in" filter="box(in)">
                                      <p:cBhvr>
                                        <p:cTn id="7" dur="500"/>
                                        <p:tgtEl>
                                          <p:spTgt spid="33178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33178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331784"/>
                                        </p:tgtEl>
                                        <p:attrNameLst>
                                          <p:attrName>style.visibility</p:attrName>
                                        </p:attrNameLst>
                                      </p:cBhvr>
                                      <p:to>
                                        <p:strVal val="visible"/>
                                      </p:to>
                                    </p:set>
                                    <p:animEffect transition="in" filter="box(in)">
                                      <p:cBhvr>
                                        <p:cTn id="16" dur="500"/>
                                        <p:tgtEl>
                                          <p:spTgt spid="331784"/>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33178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1782" grpId="0"/>
      <p:bldP spid="331783" grpId="0"/>
      <p:bldP spid="331784" grpId="0"/>
      <p:bldP spid="331785" grpId="0"/>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矩形 1"/>
          <p:cNvSpPr/>
          <p:nvPr/>
        </p:nvSpPr>
        <p:spPr>
          <a:xfrm>
            <a:off x="431800" y="349250"/>
            <a:ext cx="11328400" cy="6159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FandolFang R" panose="00000500000000000000" pitchFamily="50" charset="-122"/>
              <a:ea typeface="FandolFang R" panose="00000500000000000000" pitchFamily="50" charset="-122"/>
              <a:cs typeface="+mn-ea"/>
              <a:sym typeface="+mn-lt"/>
            </a:endParaRPr>
          </a:p>
        </p:txBody>
      </p:sp>
      <p:sp>
        <p:nvSpPr>
          <p:cNvPr id="3" name="矩形 2"/>
          <p:cNvSpPr/>
          <p:nvPr/>
        </p:nvSpPr>
        <p:spPr>
          <a:xfrm>
            <a:off x="1422400" y="2078962"/>
            <a:ext cx="9347200" cy="3371500"/>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感谢您下载</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平台上提供的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作品，为了您和</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以及原创作者的利益，请勿复制、传播、销售，否则将承担法律责任！</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将对作品进行维权，按照传播下载次数进行十倍的索取赔偿！</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  </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1. </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在</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出售的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模板是免版税类</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(RF:</a:t>
            </a:r>
          </a:p>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Royalty-Free)</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正版受</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中国人民共和国著作法</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和</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世界版权公约</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的保护，作品的所有权、版权和著作权归</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所有</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您下载的是</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模板素材的使用权。</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  </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2. </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不得将</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素材，本身用于再出售</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或者出租、出借、转让、分销、发布或者作为礼物供他人使用，不得转授权、出卖、转让本协议或者本协议中的权利。</a:t>
            </a:r>
            <a:endParaRPr kumimoji="0" lang="zh-CN" altLang="en-US" sz="18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mn-ea"/>
              <a:sym typeface="+mn-lt"/>
            </a:endParaRPr>
          </a:p>
        </p:txBody>
      </p:sp>
      <p:sp>
        <p:nvSpPr>
          <p:cNvPr id="4" name="矩形 3"/>
          <p:cNvSpPr/>
          <p:nvPr/>
        </p:nvSpPr>
        <p:spPr>
          <a:xfrm>
            <a:off x="5182930" y="1025730"/>
            <a:ext cx="1871025" cy="677365"/>
          </a:xfrm>
          <a:prstGeom prst="rect">
            <a:avLst/>
          </a:prstGeom>
        </p:spPr>
        <p:txBody>
          <a:bodyPr wrap="none">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3200" b="1"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版权声明</a:t>
            </a:r>
            <a:endParaRPr kumimoji="0" lang="zh-CN" altLang="en-US" sz="3200" b="1"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mn-ea"/>
              <a:sym typeface="+mn-lt"/>
            </a:endParaRPr>
          </a:p>
        </p:txBody>
      </p:sp>
      <p:cxnSp>
        <p:nvCxnSpPr>
          <p:cNvPr id="5" name="直接连接符 4"/>
          <p:cNvCxnSpPr/>
          <p:nvPr/>
        </p:nvCxnSpPr>
        <p:spPr>
          <a:xfrm>
            <a:off x="5816600" y="1852612"/>
            <a:ext cx="558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advTm="3000">
    <p:push dir="u"/>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图片 43"/>
          <p:cNvPicPr>
            <a:picLocks noChangeAspect="1"/>
          </p:cNvPicPr>
          <p:nvPr/>
        </p:nvPicPr>
        <p:blipFill>
          <a:blip r:embed="rId3">
            <a:extLst>
              <a:ext uri="{28A0092B-C50C-407E-A947-70E740481C1C}">
                <a14:useLocalDpi xmlns:a14="http://schemas.microsoft.com/office/drawing/2010/main" val="0"/>
              </a:ext>
            </a:extLst>
          </a:blip>
          <a:srcRect l="2001" t="7904" r="74689" b="61954"/>
          <a:stretch>
            <a:fillRect/>
          </a:stretch>
        </p:blipFill>
        <p:spPr>
          <a:xfrm>
            <a:off x="4367685" y="920296"/>
            <a:ext cx="1847678" cy="1592826"/>
          </a:xfrm>
          <a:custGeom>
            <a:avLst/>
            <a:gdLst>
              <a:gd name="connsiteX0" fmla="*/ 0 w 1847678"/>
              <a:gd name="connsiteY0" fmla="*/ 0 h 1592826"/>
              <a:gd name="connsiteX1" fmla="*/ 1847678 w 1847678"/>
              <a:gd name="connsiteY1" fmla="*/ 0 h 1592826"/>
              <a:gd name="connsiteX2" fmla="*/ 923839 w 1847678"/>
              <a:gd name="connsiteY2" fmla="*/ 1592826 h 1592826"/>
              <a:gd name="connsiteX3" fmla="*/ 0 w 1847678"/>
              <a:gd name="connsiteY3" fmla="*/ 0 h 1592826"/>
            </a:gdLst>
            <a:ahLst/>
            <a:cxnLst>
              <a:cxn ang="0">
                <a:pos x="connsiteX0" y="connsiteY0"/>
              </a:cxn>
              <a:cxn ang="0">
                <a:pos x="connsiteX1" y="connsiteY1"/>
              </a:cxn>
              <a:cxn ang="0">
                <a:pos x="connsiteX2" y="connsiteY2"/>
              </a:cxn>
              <a:cxn ang="0">
                <a:pos x="connsiteX3" y="connsiteY3"/>
              </a:cxn>
            </a:cxnLst>
            <a:rect l="l" t="t" r="r" b="b"/>
            <a:pathLst>
              <a:path w="1847678" h="1592826">
                <a:moveTo>
                  <a:pt x="0" y="0"/>
                </a:moveTo>
                <a:lnTo>
                  <a:pt x="1847678" y="0"/>
                </a:lnTo>
                <a:lnTo>
                  <a:pt x="923839" y="1592826"/>
                </a:lnTo>
                <a:lnTo>
                  <a:pt x="0" y="0"/>
                </a:lnTo>
                <a:close/>
              </a:path>
            </a:pathLst>
          </a:custGeom>
        </p:spPr>
      </p:pic>
      <p:pic>
        <p:nvPicPr>
          <p:cNvPr id="43" name="图片 42"/>
          <p:cNvPicPr>
            <a:picLocks noChangeAspect="1"/>
          </p:cNvPicPr>
          <p:nvPr/>
        </p:nvPicPr>
        <p:blipFill>
          <a:blip r:embed="rId3">
            <a:extLst>
              <a:ext uri="{28A0092B-C50C-407E-A947-70E740481C1C}">
                <a14:useLocalDpi xmlns:a14="http://schemas.microsoft.com/office/drawing/2010/main" val="0"/>
              </a:ext>
            </a:extLst>
          </a:blip>
          <a:srcRect l="27218" t="8322" r="49472" b="61535"/>
          <a:stretch>
            <a:fillRect/>
          </a:stretch>
        </p:blipFill>
        <p:spPr>
          <a:xfrm>
            <a:off x="6366481" y="942422"/>
            <a:ext cx="1847678" cy="1592826"/>
          </a:xfrm>
          <a:custGeom>
            <a:avLst/>
            <a:gdLst>
              <a:gd name="connsiteX0" fmla="*/ 0 w 1847678"/>
              <a:gd name="connsiteY0" fmla="*/ 0 h 1592826"/>
              <a:gd name="connsiteX1" fmla="*/ 1847678 w 1847678"/>
              <a:gd name="connsiteY1" fmla="*/ 0 h 1592826"/>
              <a:gd name="connsiteX2" fmla="*/ 923839 w 1847678"/>
              <a:gd name="connsiteY2" fmla="*/ 1592826 h 1592826"/>
              <a:gd name="connsiteX3" fmla="*/ 0 w 1847678"/>
              <a:gd name="connsiteY3" fmla="*/ 0 h 1592826"/>
            </a:gdLst>
            <a:ahLst/>
            <a:cxnLst>
              <a:cxn ang="0">
                <a:pos x="connsiteX0" y="connsiteY0"/>
              </a:cxn>
              <a:cxn ang="0">
                <a:pos x="connsiteX1" y="connsiteY1"/>
              </a:cxn>
              <a:cxn ang="0">
                <a:pos x="connsiteX2" y="connsiteY2"/>
              </a:cxn>
              <a:cxn ang="0">
                <a:pos x="connsiteX3" y="connsiteY3"/>
              </a:cxn>
            </a:cxnLst>
            <a:rect l="l" t="t" r="r" b="b"/>
            <a:pathLst>
              <a:path w="1847678" h="1592826">
                <a:moveTo>
                  <a:pt x="0" y="0"/>
                </a:moveTo>
                <a:lnTo>
                  <a:pt x="1847678" y="0"/>
                </a:lnTo>
                <a:lnTo>
                  <a:pt x="923839" y="1592826"/>
                </a:lnTo>
                <a:lnTo>
                  <a:pt x="0" y="0"/>
                </a:lnTo>
                <a:close/>
              </a:path>
            </a:pathLst>
          </a:custGeom>
        </p:spPr>
      </p:pic>
      <p:pic>
        <p:nvPicPr>
          <p:cNvPr id="42" name="图片 41"/>
          <p:cNvPicPr>
            <a:picLocks noChangeAspect="1"/>
          </p:cNvPicPr>
          <p:nvPr/>
        </p:nvPicPr>
        <p:blipFill>
          <a:blip r:embed="rId3">
            <a:extLst>
              <a:ext uri="{28A0092B-C50C-407E-A947-70E740481C1C}">
                <a14:useLocalDpi xmlns:a14="http://schemas.microsoft.com/office/drawing/2010/main" val="0"/>
              </a:ext>
            </a:extLst>
          </a:blip>
          <a:srcRect l="52050" t="8322" r="24640" b="61535"/>
          <a:stretch>
            <a:fillRect/>
          </a:stretch>
        </p:blipFill>
        <p:spPr>
          <a:xfrm>
            <a:off x="8334797" y="942422"/>
            <a:ext cx="1847678" cy="1592826"/>
          </a:xfrm>
          <a:custGeom>
            <a:avLst/>
            <a:gdLst>
              <a:gd name="connsiteX0" fmla="*/ 0 w 1847678"/>
              <a:gd name="connsiteY0" fmla="*/ 0 h 1592826"/>
              <a:gd name="connsiteX1" fmla="*/ 1847678 w 1847678"/>
              <a:gd name="connsiteY1" fmla="*/ 0 h 1592826"/>
              <a:gd name="connsiteX2" fmla="*/ 923839 w 1847678"/>
              <a:gd name="connsiteY2" fmla="*/ 1592826 h 1592826"/>
              <a:gd name="connsiteX3" fmla="*/ 0 w 1847678"/>
              <a:gd name="connsiteY3" fmla="*/ 0 h 1592826"/>
            </a:gdLst>
            <a:ahLst/>
            <a:cxnLst>
              <a:cxn ang="0">
                <a:pos x="connsiteX0" y="connsiteY0"/>
              </a:cxn>
              <a:cxn ang="0">
                <a:pos x="connsiteX1" y="connsiteY1"/>
              </a:cxn>
              <a:cxn ang="0">
                <a:pos x="connsiteX2" y="connsiteY2"/>
              </a:cxn>
              <a:cxn ang="0">
                <a:pos x="connsiteX3" y="connsiteY3"/>
              </a:cxn>
            </a:cxnLst>
            <a:rect l="l" t="t" r="r" b="b"/>
            <a:pathLst>
              <a:path w="1847678" h="1592826">
                <a:moveTo>
                  <a:pt x="0" y="0"/>
                </a:moveTo>
                <a:lnTo>
                  <a:pt x="1847678" y="0"/>
                </a:lnTo>
                <a:lnTo>
                  <a:pt x="923839" y="1592826"/>
                </a:lnTo>
                <a:lnTo>
                  <a:pt x="0" y="0"/>
                </a:lnTo>
                <a:close/>
              </a:path>
            </a:pathLst>
          </a:custGeom>
        </p:spPr>
      </p:pic>
      <p:pic>
        <p:nvPicPr>
          <p:cNvPr id="41" name="图片 40"/>
          <p:cNvPicPr>
            <a:picLocks noChangeAspect="1"/>
          </p:cNvPicPr>
          <p:nvPr/>
        </p:nvPicPr>
        <p:blipFill>
          <a:blip r:embed="rId3">
            <a:extLst>
              <a:ext uri="{28A0092B-C50C-407E-A947-70E740481C1C}">
                <a14:useLocalDpi xmlns:a14="http://schemas.microsoft.com/office/drawing/2010/main" val="0"/>
              </a:ext>
            </a:extLst>
          </a:blip>
          <a:srcRect l="76690" t="8322" b="61535"/>
          <a:stretch>
            <a:fillRect/>
          </a:stretch>
        </p:blipFill>
        <p:spPr>
          <a:xfrm>
            <a:off x="10287874" y="942422"/>
            <a:ext cx="1847678" cy="1592826"/>
          </a:xfrm>
          <a:custGeom>
            <a:avLst/>
            <a:gdLst>
              <a:gd name="connsiteX0" fmla="*/ 0 w 1847678"/>
              <a:gd name="connsiteY0" fmla="*/ 0 h 1592826"/>
              <a:gd name="connsiteX1" fmla="*/ 1847678 w 1847678"/>
              <a:gd name="connsiteY1" fmla="*/ 0 h 1592826"/>
              <a:gd name="connsiteX2" fmla="*/ 923839 w 1847678"/>
              <a:gd name="connsiteY2" fmla="*/ 1592826 h 1592826"/>
              <a:gd name="connsiteX3" fmla="*/ 0 w 1847678"/>
              <a:gd name="connsiteY3" fmla="*/ 0 h 1592826"/>
            </a:gdLst>
            <a:ahLst/>
            <a:cxnLst>
              <a:cxn ang="0">
                <a:pos x="connsiteX0" y="connsiteY0"/>
              </a:cxn>
              <a:cxn ang="0">
                <a:pos x="connsiteX1" y="connsiteY1"/>
              </a:cxn>
              <a:cxn ang="0">
                <a:pos x="connsiteX2" y="connsiteY2"/>
              </a:cxn>
              <a:cxn ang="0">
                <a:pos x="connsiteX3" y="connsiteY3"/>
              </a:cxn>
            </a:cxnLst>
            <a:rect l="l" t="t" r="r" b="b"/>
            <a:pathLst>
              <a:path w="1847678" h="1592826">
                <a:moveTo>
                  <a:pt x="0" y="0"/>
                </a:moveTo>
                <a:lnTo>
                  <a:pt x="1847678" y="0"/>
                </a:lnTo>
                <a:lnTo>
                  <a:pt x="923839" y="1592826"/>
                </a:lnTo>
                <a:lnTo>
                  <a:pt x="0" y="0"/>
                </a:lnTo>
                <a:close/>
              </a:path>
            </a:pathLst>
          </a:custGeom>
        </p:spPr>
      </p:pic>
      <p:pic>
        <p:nvPicPr>
          <p:cNvPr id="40" name="图片 39"/>
          <p:cNvPicPr>
            <a:picLocks noChangeAspect="1"/>
          </p:cNvPicPr>
          <p:nvPr/>
        </p:nvPicPr>
        <p:blipFill>
          <a:blip r:embed="rId3">
            <a:extLst>
              <a:ext uri="{28A0092B-C50C-407E-A947-70E740481C1C}">
                <a14:useLocalDpi xmlns:a14="http://schemas.microsoft.com/office/drawing/2010/main" val="0"/>
              </a:ext>
            </a:extLst>
          </a:blip>
          <a:srcRect l="14552" t="9020" r="62138" b="60837"/>
          <a:stretch>
            <a:fillRect/>
          </a:stretch>
        </p:blipFill>
        <p:spPr>
          <a:xfrm>
            <a:off x="5362513" y="979293"/>
            <a:ext cx="1847678" cy="1592826"/>
          </a:xfrm>
          <a:custGeom>
            <a:avLst/>
            <a:gdLst>
              <a:gd name="connsiteX0" fmla="*/ 923839 w 1847678"/>
              <a:gd name="connsiteY0" fmla="*/ 0 h 1592826"/>
              <a:gd name="connsiteX1" fmla="*/ 1847678 w 1847678"/>
              <a:gd name="connsiteY1" fmla="*/ 1592826 h 1592826"/>
              <a:gd name="connsiteX2" fmla="*/ 0 w 1847678"/>
              <a:gd name="connsiteY2" fmla="*/ 1592826 h 1592826"/>
              <a:gd name="connsiteX3" fmla="*/ 923839 w 1847678"/>
              <a:gd name="connsiteY3" fmla="*/ 0 h 1592826"/>
            </a:gdLst>
            <a:ahLst/>
            <a:cxnLst>
              <a:cxn ang="0">
                <a:pos x="connsiteX0" y="connsiteY0"/>
              </a:cxn>
              <a:cxn ang="0">
                <a:pos x="connsiteX1" y="connsiteY1"/>
              </a:cxn>
              <a:cxn ang="0">
                <a:pos x="connsiteX2" y="connsiteY2"/>
              </a:cxn>
              <a:cxn ang="0">
                <a:pos x="connsiteX3" y="connsiteY3"/>
              </a:cxn>
            </a:cxnLst>
            <a:rect l="l" t="t" r="r" b="b"/>
            <a:pathLst>
              <a:path w="1847678" h="1592826">
                <a:moveTo>
                  <a:pt x="923839" y="0"/>
                </a:moveTo>
                <a:lnTo>
                  <a:pt x="1847678" y="1592826"/>
                </a:lnTo>
                <a:lnTo>
                  <a:pt x="0" y="1592826"/>
                </a:lnTo>
                <a:lnTo>
                  <a:pt x="923839" y="0"/>
                </a:lnTo>
                <a:close/>
              </a:path>
            </a:pathLst>
          </a:custGeom>
        </p:spPr>
      </p:pic>
      <p:pic>
        <p:nvPicPr>
          <p:cNvPr id="39" name="图片 38"/>
          <p:cNvPicPr>
            <a:picLocks noChangeAspect="1"/>
          </p:cNvPicPr>
          <p:nvPr/>
        </p:nvPicPr>
        <p:blipFill>
          <a:blip r:embed="rId3">
            <a:extLst>
              <a:ext uri="{28A0092B-C50C-407E-A947-70E740481C1C}">
                <a14:useLocalDpi xmlns:a14="http://schemas.microsoft.com/office/drawing/2010/main" val="0"/>
              </a:ext>
            </a:extLst>
          </a:blip>
          <a:srcRect l="39610" t="9997" r="37080" b="59860"/>
          <a:stretch>
            <a:fillRect/>
          </a:stretch>
        </p:blipFill>
        <p:spPr>
          <a:xfrm>
            <a:off x="7348750" y="1030915"/>
            <a:ext cx="1847678" cy="1592826"/>
          </a:xfrm>
          <a:custGeom>
            <a:avLst/>
            <a:gdLst>
              <a:gd name="connsiteX0" fmla="*/ 923839 w 1847678"/>
              <a:gd name="connsiteY0" fmla="*/ 0 h 1592826"/>
              <a:gd name="connsiteX1" fmla="*/ 1847678 w 1847678"/>
              <a:gd name="connsiteY1" fmla="*/ 1592826 h 1592826"/>
              <a:gd name="connsiteX2" fmla="*/ 0 w 1847678"/>
              <a:gd name="connsiteY2" fmla="*/ 1592826 h 1592826"/>
              <a:gd name="connsiteX3" fmla="*/ 923839 w 1847678"/>
              <a:gd name="connsiteY3" fmla="*/ 0 h 1592826"/>
            </a:gdLst>
            <a:ahLst/>
            <a:cxnLst>
              <a:cxn ang="0">
                <a:pos x="connsiteX0" y="connsiteY0"/>
              </a:cxn>
              <a:cxn ang="0">
                <a:pos x="connsiteX1" y="connsiteY1"/>
              </a:cxn>
              <a:cxn ang="0">
                <a:pos x="connsiteX2" y="connsiteY2"/>
              </a:cxn>
              <a:cxn ang="0">
                <a:pos x="connsiteX3" y="connsiteY3"/>
              </a:cxn>
            </a:cxnLst>
            <a:rect l="l" t="t" r="r" b="b"/>
            <a:pathLst>
              <a:path w="1847678" h="1592826">
                <a:moveTo>
                  <a:pt x="923839" y="0"/>
                </a:moveTo>
                <a:lnTo>
                  <a:pt x="1847678" y="1592826"/>
                </a:lnTo>
                <a:lnTo>
                  <a:pt x="0" y="1592826"/>
                </a:lnTo>
                <a:lnTo>
                  <a:pt x="923839" y="0"/>
                </a:lnTo>
                <a:close/>
              </a:path>
            </a:pathLst>
          </a:custGeom>
        </p:spPr>
      </p:pic>
      <p:pic>
        <p:nvPicPr>
          <p:cNvPr id="38" name="图片 37"/>
          <p:cNvPicPr>
            <a:picLocks noChangeAspect="1"/>
          </p:cNvPicPr>
          <p:nvPr/>
        </p:nvPicPr>
        <p:blipFill>
          <a:blip r:embed="rId3">
            <a:extLst>
              <a:ext uri="{28A0092B-C50C-407E-A947-70E740481C1C}">
                <a14:useLocalDpi xmlns:a14="http://schemas.microsoft.com/office/drawing/2010/main" val="0"/>
              </a:ext>
            </a:extLst>
          </a:blip>
          <a:srcRect l="64383" t="9997" r="12306" b="59860"/>
          <a:stretch>
            <a:fillRect/>
          </a:stretch>
        </p:blipFill>
        <p:spPr>
          <a:xfrm>
            <a:off x="9312417" y="1030915"/>
            <a:ext cx="1847678" cy="1592826"/>
          </a:xfrm>
          <a:custGeom>
            <a:avLst/>
            <a:gdLst>
              <a:gd name="connsiteX0" fmla="*/ 923839 w 1847678"/>
              <a:gd name="connsiteY0" fmla="*/ 0 h 1592826"/>
              <a:gd name="connsiteX1" fmla="*/ 1847678 w 1847678"/>
              <a:gd name="connsiteY1" fmla="*/ 1592826 h 1592826"/>
              <a:gd name="connsiteX2" fmla="*/ 0 w 1847678"/>
              <a:gd name="connsiteY2" fmla="*/ 1592826 h 1592826"/>
              <a:gd name="connsiteX3" fmla="*/ 923839 w 1847678"/>
              <a:gd name="connsiteY3" fmla="*/ 0 h 1592826"/>
            </a:gdLst>
            <a:ahLst/>
            <a:cxnLst>
              <a:cxn ang="0">
                <a:pos x="connsiteX0" y="connsiteY0"/>
              </a:cxn>
              <a:cxn ang="0">
                <a:pos x="connsiteX1" y="connsiteY1"/>
              </a:cxn>
              <a:cxn ang="0">
                <a:pos x="connsiteX2" y="connsiteY2"/>
              </a:cxn>
              <a:cxn ang="0">
                <a:pos x="connsiteX3" y="connsiteY3"/>
              </a:cxn>
            </a:cxnLst>
            <a:rect l="l" t="t" r="r" b="b"/>
            <a:pathLst>
              <a:path w="1847678" h="1592826">
                <a:moveTo>
                  <a:pt x="923839" y="0"/>
                </a:moveTo>
                <a:lnTo>
                  <a:pt x="1847678" y="1592826"/>
                </a:lnTo>
                <a:lnTo>
                  <a:pt x="0" y="1592826"/>
                </a:lnTo>
                <a:lnTo>
                  <a:pt x="923839" y="0"/>
                </a:lnTo>
                <a:close/>
              </a:path>
            </a:pathLst>
          </a:custGeom>
        </p:spPr>
      </p:pic>
      <p:pic>
        <p:nvPicPr>
          <p:cNvPr id="37" name="图片 36"/>
          <p:cNvPicPr>
            <a:picLocks noChangeAspect="1"/>
          </p:cNvPicPr>
          <p:nvPr/>
        </p:nvPicPr>
        <p:blipFill>
          <a:blip r:embed="rId3">
            <a:extLst>
              <a:ext uri="{28A0092B-C50C-407E-A947-70E740481C1C}">
                <a14:useLocalDpi xmlns:a14="http://schemas.microsoft.com/office/drawing/2010/main" val="0"/>
              </a:ext>
            </a:extLst>
          </a:blip>
          <a:srcRect l="26499" t="41535" r="50191" b="28322"/>
          <a:stretch>
            <a:fillRect/>
          </a:stretch>
        </p:blipFill>
        <p:spPr>
          <a:xfrm>
            <a:off x="6309502" y="2697483"/>
            <a:ext cx="1847678" cy="1592826"/>
          </a:xfrm>
          <a:custGeom>
            <a:avLst/>
            <a:gdLst>
              <a:gd name="connsiteX0" fmla="*/ 923839 w 1847678"/>
              <a:gd name="connsiteY0" fmla="*/ 0 h 1592826"/>
              <a:gd name="connsiteX1" fmla="*/ 1847678 w 1847678"/>
              <a:gd name="connsiteY1" fmla="*/ 1592826 h 1592826"/>
              <a:gd name="connsiteX2" fmla="*/ 0 w 1847678"/>
              <a:gd name="connsiteY2" fmla="*/ 1592826 h 1592826"/>
              <a:gd name="connsiteX3" fmla="*/ 923839 w 1847678"/>
              <a:gd name="connsiteY3" fmla="*/ 0 h 1592826"/>
            </a:gdLst>
            <a:ahLst/>
            <a:cxnLst>
              <a:cxn ang="0">
                <a:pos x="connsiteX0" y="connsiteY0"/>
              </a:cxn>
              <a:cxn ang="0">
                <a:pos x="connsiteX1" y="connsiteY1"/>
              </a:cxn>
              <a:cxn ang="0">
                <a:pos x="connsiteX2" y="connsiteY2"/>
              </a:cxn>
              <a:cxn ang="0">
                <a:pos x="connsiteX3" y="connsiteY3"/>
              </a:cxn>
            </a:cxnLst>
            <a:rect l="l" t="t" r="r" b="b"/>
            <a:pathLst>
              <a:path w="1847678" h="1592826">
                <a:moveTo>
                  <a:pt x="923839" y="0"/>
                </a:moveTo>
                <a:lnTo>
                  <a:pt x="1847678" y="1592826"/>
                </a:lnTo>
                <a:lnTo>
                  <a:pt x="0" y="1592826"/>
                </a:lnTo>
                <a:lnTo>
                  <a:pt x="923839" y="0"/>
                </a:lnTo>
                <a:close/>
              </a:path>
            </a:pathLst>
          </a:custGeom>
        </p:spPr>
      </p:pic>
      <p:pic>
        <p:nvPicPr>
          <p:cNvPr id="36" name="图片 35"/>
          <p:cNvPicPr>
            <a:picLocks noChangeAspect="1"/>
          </p:cNvPicPr>
          <p:nvPr/>
        </p:nvPicPr>
        <p:blipFill>
          <a:blip r:embed="rId3">
            <a:extLst>
              <a:ext uri="{28A0092B-C50C-407E-A947-70E740481C1C}">
                <a14:useLocalDpi xmlns:a14="http://schemas.microsoft.com/office/drawing/2010/main" val="0"/>
              </a:ext>
            </a:extLst>
          </a:blip>
          <a:srcRect l="39473" t="41535" r="37217" b="28322"/>
          <a:stretch>
            <a:fillRect/>
          </a:stretch>
        </p:blipFill>
        <p:spPr>
          <a:xfrm>
            <a:off x="7337908" y="2697483"/>
            <a:ext cx="1847678" cy="1592826"/>
          </a:xfrm>
          <a:custGeom>
            <a:avLst/>
            <a:gdLst>
              <a:gd name="connsiteX0" fmla="*/ 0 w 1847678"/>
              <a:gd name="connsiteY0" fmla="*/ 0 h 1592826"/>
              <a:gd name="connsiteX1" fmla="*/ 1847678 w 1847678"/>
              <a:gd name="connsiteY1" fmla="*/ 0 h 1592826"/>
              <a:gd name="connsiteX2" fmla="*/ 923839 w 1847678"/>
              <a:gd name="connsiteY2" fmla="*/ 1592826 h 1592826"/>
              <a:gd name="connsiteX3" fmla="*/ 0 w 1847678"/>
              <a:gd name="connsiteY3" fmla="*/ 0 h 1592826"/>
            </a:gdLst>
            <a:ahLst/>
            <a:cxnLst>
              <a:cxn ang="0">
                <a:pos x="connsiteX0" y="connsiteY0"/>
              </a:cxn>
              <a:cxn ang="0">
                <a:pos x="connsiteX1" y="connsiteY1"/>
              </a:cxn>
              <a:cxn ang="0">
                <a:pos x="connsiteX2" y="connsiteY2"/>
              </a:cxn>
              <a:cxn ang="0">
                <a:pos x="connsiteX3" y="connsiteY3"/>
              </a:cxn>
            </a:cxnLst>
            <a:rect l="l" t="t" r="r" b="b"/>
            <a:pathLst>
              <a:path w="1847678" h="1592826">
                <a:moveTo>
                  <a:pt x="0" y="0"/>
                </a:moveTo>
                <a:lnTo>
                  <a:pt x="1847678" y="0"/>
                </a:lnTo>
                <a:lnTo>
                  <a:pt x="923839" y="1592826"/>
                </a:lnTo>
                <a:lnTo>
                  <a:pt x="0" y="0"/>
                </a:lnTo>
                <a:close/>
              </a:path>
            </a:pathLst>
          </a:custGeom>
        </p:spPr>
      </p:pic>
      <p:pic>
        <p:nvPicPr>
          <p:cNvPr id="35" name="图片 34"/>
          <p:cNvPicPr>
            <a:picLocks noChangeAspect="1"/>
          </p:cNvPicPr>
          <p:nvPr/>
        </p:nvPicPr>
        <p:blipFill>
          <a:blip r:embed="rId3">
            <a:extLst>
              <a:ext uri="{28A0092B-C50C-407E-A947-70E740481C1C}">
                <a14:useLocalDpi xmlns:a14="http://schemas.microsoft.com/office/drawing/2010/main" val="0"/>
              </a:ext>
            </a:extLst>
          </a:blip>
          <a:srcRect l="64852" t="41814" r="11837" b="28043"/>
          <a:stretch>
            <a:fillRect/>
          </a:stretch>
        </p:blipFill>
        <p:spPr>
          <a:xfrm>
            <a:off x="9349582" y="2712234"/>
            <a:ext cx="1847678" cy="1592826"/>
          </a:xfrm>
          <a:custGeom>
            <a:avLst/>
            <a:gdLst>
              <a:gd name="connsiteX0" fmla="*/ 0 w 1847678"/>
              <a:gd name="connsiteY0" fmla="*/ 0 h 1592826"/>
              <a:gd name="connsiteX1" fmla="*/ 1847678 w 1847678"/>
              <a:gd name="connsiteY1" fmla="*/ 0 h 1592826"/>
              <a:gd name="connsiteX2" fmla="*/ 923839 w 1847678"/>
              <a:gd name="connsiteY2" fmla="*/ 1592826 h 1592826"/>
              <a:gd name="connsiteX3" fmla="*/ 0 w 1847678"/>
              <a:gd name="connsiteY3" fmla="*/ 0 h 1592826"/>
            </a:gdLst>
            <a:ahLst/>
            <a:cxnLst>
              <a:cxn ang="0">
                <a:pos x="connsiteX0" y="connsiteY0"/>
              </a:cxn>
              <a:cxn ang="0">
                <a:pos x="connsiteX1" y="connsiteY1"/>
              </a:cxn>
              <a:cxn ang="0">
                <a:pos x="connsiteX2" y="connsiteY2"/>
              </a:cxn>
              <a:cxn ang="0">
                <a:pos x="connsiteX3" y="connsiteY3"/>
              </a:cxn>
            </a:cxnLst>
            <a:rect l="l" t="t" r="r" b="b"/>
            <a:pathLst>
              <a:path w="1847678" h="1592826">
                <a:moveTo>
                  <a:pt x="0" y="0"/>
                </a:moveTo>
                <a:lnTo>
                  <a:pt x="1847678" y="0"/>
                </a:lnTo>
                <a:lnTo>
                  <a:pt x="923839" y="1592826"/>
                </a:lnTo>
                <a:lnTo>
                  <a:pt x="0" y="0"/>
                </a:lnTo>
                <a:close/>
              </a:path>
            </a:pathLst>
          </a:custGeom>
        </p:spPr>
      </p:pic>
      <p:pic>
        <p:nvPicPr>
          <p:cNvPr id="34" name="图片 33"/>
          <p:cNvPicPr>
            <a:picLocks noChangeAspect="1"/>
          </p:cNvPicPr>
          <p:nvPr/>
        </p:nvPicPr>
        <p:blipFill>
          <a:blip r:embed="rId3">
            <a:extLst>
              <a:ext uri="{28A0092B-C50C-407E-A947-70E740481C1C}">
                <a14:useLocalDpi xmlns:a14="http://schemas.microsoft.com/office/drawing/2010/main" val="0"/>
              </a:ext>
            </a:extLst>
          </a:blip>
          <a:srcRect l="52163" t="42931" r="24527" b="26927"/>
          <a:stretch>
            <a:fillRect/>
          </a:stretch>
        </p:blipFill>
        <p:spPr>
          <a:xfrm>
            <a:off x="8343745" y="2771228"/>
            <a:ext cx="1847678" cy="1592826"/>
          </a:xfrm>
          <a:custGeom>
            <a:avLst/>
            <a:gdLst>
              <a:gd name="connsiteX0" fmla="*/ 923839 w 1847678"/>
              <a:gd name="connsiteY0" fmla="*/ 0 h 1592826"/>
              <a:gd name="connsiteX1" fmla="*/ 1847678 w 1847678"/>
              <a:gd name="connsiteY1" fmla="*/ 1592826 h 1592826"/>
              <a:gd name="connsiteX2" fmla="*/ 0 w 1847678"/>
              <a:gd name="connsiteY2" fmla="*/ 1592826 h 1592826"/>
              <a:gd name="connsiteX3" fmla="*/ 923839 w 1847678"/>
              <a:gd name="connsiteY3" fmla="*/ 0 h 1592826"/>
            </a:gdLst>
            <a:ahLst/>
            <a:cxnLst>
              <a:cxn ang="0">
                <a:pos x="connsiteX0" y="connsiteY0"/>
              </a:cxn>
              <a:cxn ang="0">
                <a:pos x="connsiteX1" y="connsiteY1"/>
              </a:cxn>
              <a:cxn ang="0">
                <a:pos x="connsiteX2" y="connsiteY2"/>
              </a:cxn>
              <a:cxn ang="0">
                <a:pos x="connsiteX3" y="connsiteY3"/>
              </a:cxn>
            </a:cxnLst>
            <a:rect l="l" t="t" r="r" b="b"/>
            <a:pathLst>
              <a:path w="1847678" h="1592826">
                <a:moveTo>
                  <a:pt x="923839" y="0"/>
                </a:moveTo>
                <a:lnTo>
                  <a:pt x="1847678" y="1592826"/>
                </a:lnTo>
                <a:lnTo>
                  <a:pt x="0" y="1592826"/>
                </a:lnTo>
                <a:lnTo>
                  <a:pt x="923839" y="0"/>
                </a:lnTo>
                <a:close/>
              </a:path>
            </a:pathLst>
          </a:custGeom>
        </p:spPr>
      </p:pic>
      <p:pic>
        <p:nvPicPr>
          <p:cNvPr id="33" name="图片 32"/>
          <p:cNvPicPr>
            <a:picLocks noChangeAspect="1"/>
          </p:cNvPicPr>
          <p:nvPr/>
        </p:nvPicPr>
        <p:blipFill>
          <a:blip r:embed="rId3">
            <a:extLst>
              <a:ext uri="{28A0092B-C50C-407E-A947-70E740481C1C}">
                <a14:useLocalDpi xmlns:a14="http://schemas.microsoft.com/office/drawing/2010/main" val="0"/>
              </a:ext>
            </a:extLst>
          </a:blip>
          <a:srcRect l="52449" t="74748" r="24241"/>
          <a:stretch>
            <a:fillRect/>
          </a:stretch>
        </p:blipFill>
        <p:spPr>
          <a:xfrm>
            <a:off x="8366456" y="4452545"/>
            <a:ext cx="1847678" cy="1334413"/>
          </a:xfrm>
          <a:custGeom>
            <a:avLst/>
            <a:gdLst>
              <a:gd name="connsiteX0" fmla="*/ 0 w 1847678"/>
              <a:gd name="connsiteY0" fmla="*/ 0 h 1334413"/>
              <a:gd name="connsiteX1" fmla="*/ 1847678 w 1847678"/>
              <a:gd name="connsiteY1" fmla="*/ 0 h 1334413"/>
              <a:gd name="connsiteX2" fmla="*/ 1073719 w 1847678"/>
              <a:gd name="connsiteY2" fmla="*/ 1334413 h 1334413"/>
              <a:gd name="connsiteX3" fmla="*/ 773959 w 1847678"/>
              <a:gd name="connsiteY3" fmla="*/ 1334413 h 1334413"/>
              <a:gd name="connsiteX4" fmla="*/ 0 w 1847678"/>
              <a:gd name="connsiteY4" fmla="*/ 0 h 13344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7678" h="1334413">
                <a:moveTo>
                  <a:pt x="0" y="0"/>
                </a:moveTo>
                <a:lnTo>
                  <a:pt x="1847678" y="0"/>
                </a:lnTo>
                <a:lnTo>
                  <a:pt x="1073719" y="1334413"/>
                </a:lnTo>
                <a:lnTo>
                  <a:pt x="773959" y="1334413"/>
                </a:lnTo>
                <a:lnTo>
                  <a:pt x="0" y="0"/>
                </a:lnTo>
                <a:close/>
              </a:path>
            </a:pathLst>
          </a:custGeom>
        </p:spPr>
      </p:pic>
      <p:pic>
        <p:nvPicPr>
          <p:cNvPr id="32" name="图片 31"/>
          <p:cNvPicPr>
            <a:picLocks noChangeAspect="1"/>
          </p:cNvPicPr>
          <p:nvPr/>
        </p:nvPicPr>
        <p:blipFill>
          <a:blip r:embed="rId3">
            <a:extLst>
              <a:ext uri="{28A0092B-C50C-407E-A947-70E740481C1C}">
                <a14:useLocalDpi xmlns:a14="http://schemas.microsoft.com/office/drawing/2010/main" val="0"/>
              </a:ext>
            </a:extLst>
          </a:blip>
          <a:srcRect l="41197" t="74748" r="39275"/>
          <a:stretch>
            <a:fillRect/>
          </a:stretch>
        </p:blipFill>
        <p:spPr>
          <a:xfrm>
            <a:off x="7474513" y="4452545"/>
            <a:ext cx="1547918" cy="1334412"/>
          </a:xfrm>
          <a:custGeom>
            <a:avLst/>
            <a:gdLst>
              <a:gd name="connsiteX0" fmla="*/ 773959 w 1547918"/>
              <a:gd name="connsiteY0" fmla="*/ 0 h 1334412"/>
              <a:gd name="connsiteX1" fmla="*/ 1547918 w 1547918"/>
              <a:gd name="connsiteY1" fmla="*/ 1334412 h 1334412"/>
              <a:gd name="connsiteX2" fmla="*/ 0 w 1547918"/>
              <a:gd name="connsiteY2" fmla="*/ 1334412 h 1334412"/>
              <a:gd name="connsiteX3" fmla="*/ 773959 w 1547918"/>
              <a:gd name="connsiteY3" fmla="*/ 0 h 1334412"/>
            </a:gdLst>
            <a:ahLst/>
            <a:cxnLst>
              <a:cxn ang="0">
                <a:pos x="connsiteX0" y="connsiteY0"/>
              </a:cxn>
              <a:cxn ang="0">
                <a:pos x="connsiteX1" y="connsiteY1"/>
              </a:cxn>
              <a:cxn ang="0">
                <a:pos x="connsiteX2" y="connsiteY2"/>
              </a:cxn>
              <a:cxn ang="0">
                <a:pos x="connsiteX3" y="connsiteY3"/>
              </a:cxn>
            </a:cxnLst>
            <a:rect l="l" t="t" r="r" b="b"/>
            <a:pathLst>
              <a:path w="1547918" h="1334412">
                <a:moveTo>
                  <a:pt x="773959" y="0"/>
                </a:moveTo>
                <a:lnTo>
                  <a:pt x="1547918" y="1334412"/>
                </a:lnTo>
                <a:lnTo>
                  <a:pt x="0" y="1334412"/>
                </a:lnTo>
                <a:lnTo>
                  <a:pt x="773959" y="0"/>
                </a:lnTo>
                <a:close/>
              </a:path>
            </a:pathLst>
          </a:custGeom>
        </p:spPr>
      </p:pic>
      <p:pic>
        <p:nvPicPr>
          <p:cNvPr id="30" name="图片 29"/>
          <p:cNvPicPr>
            <a:picLocks noChangeAspect="1"/>
          </p:cNvPicPr>
          <p:nvPr/>
        </p:nvPicPr>
        <p:blipFill>
          <a:blip r:embed="rId3">
            <a:extLst>
              <a:ext uri="{28A0092B-C50C-407E-A947-70E740481C1C}">
                <a14:useLocalDpi xmlns:a14="http://schemas.microsoft.com/office/drawing/2010/main" val="0"/>
              </a:ext>
            </a:extLst>
          </a:blip>
          <a:srcRect l="39306" t="100000" r="37384" b="-4890"/>
          <a:stretch>
            <a:fillRect/>
          </a:stretch>
        </p:blipFill>
        <p:spPr>
          <a:xfrm>
            <a:off x="7324633" y="5786957"/>
            <a:ext cx="1847678" cy="258414"/>
          </a:xfrm>
          <a:custGeom>
            <a:avLst/>
            <a:gdLst>
              <a:gd name="connsiteX0" fmla="*/ 149880 w 1847678"/>
              <a:gd name="connsiteY0" fmla="*/ 0 h 258414"/>
              <a:gd name="connsiteX1" fmla="*/ 1697798 w 1847678"/>
              <a:gd name="connsiteY1" fmla="*/ 0 h 258414"/>
              <a:gd name="connsiteX2" fmla="*/ 1847678 w 1847678"/>
              <a:gd name="connsiteY2" fmla="*/ 258414 h 258414"/>
              <a:gd name="connsiteX3" fmla="*/ 0 w 1847678"/>
              <a:gd name="connsiteY3" fmla="*/ 258414 h 258414"/>
              <a:gd name="connsiteX4" fmla="*/ 149880 w 1847678"/>
              <a:gd name="connsiteY4" fmla="*/ 0 h 2584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7678" h="258414">
                <a:moveTo>
                  <a:pt x="149880" y="0"/>
                </a:moveTo>
                <a:lnTo>
                  <a:pt x="1697798" y="0"/>
                </a:lnTo>
                <a:lnTo>
                  <a:pt x="1847678" y="258414"/>
                </a:lnTo>
                <a:lnTo>
                  <a:pt x="0" y="258414"/>
                </a:lnTo>
                <a:lnTo>
                  <a:pt x="149880" y="0"/>
                </a:lnTo>
                <a:close/>
              </a:path>
            </a:pathLst>
          </a:custGeom>
        </p:spPr>
      </p:pic>
      <p:pic>
        <p:nvPicPr>
          <p:cNvPr id="29" name="图片 28"/>
          <p:cNvPicPr>
            <a:picLocks noChangeAspect="1"/>
          </p:cNvPicPr>
          <p:nvPr/>
        </p:nvPicPr>
        <p:blipFill>
          <a:blip r:embed="rId3">
            <a:extLst>
              <a:ext uri="{28A0092B-C50C-407E-A947-70E740481C1C}">
                <a14:useLocalDpi xmlns:a14="http://schemas.microsoft.com/office/drawing/2010/main" val="0"/>
              </a:ext>
            </a:extLst>
          </a:blip>
          <a:srcRect l="62214" t="100000" r="34005" b="-4890"/>
          <a:stretch>
            <a:fillRect/>
          </a:stretch>
        </p:blipFill>
        <p:spPr>
          <a:xfrm>
            <a:off x="9140415" y="5786958"/>
            <a:ext cx="299760" cy="258413"/>
          </a:xfrm>
          <a:custGeom>
            <a:avLst/>
            <a:gdLst>
              <a:gd name="connsiteX0" fmla="*/ 0 w 299760"/>
              <a:gd name="connsiteY0" fmla="*/ 0 h 258413"/>
              <a:gd name="connsiteX1" fmla="*/ 299760 w 299760"/>
              <a:gd name="connsiteY1" fmla="*/ 0 h 258413"/>
              <a:gd name="connsiteX2" fmla="*/ 149880 w 299760"/>
              <a:gd name="connsiteY2" fmla="*/ 258413 h 258413"/>
              <a:gd name="connsiteX3" fmla="*/ 0 w 299760"/>
              <a:gd name="connsiteY3" fmla="*/ 0 h 258413"/>
            </a:gdLst>
            <a:ahLst/>
            <a:cxnLst>
              <a:cxn ang="0">
                <a:pos x="connsiteX0" y="connsiteY0"/>
              </a:cxn>
              <a:cxn ang="0">
                <a:pos x="connsiteX1" y="connsiteY1"/>
              </a:cxn>
              <a:cxn ang="0">
                <a:pos x="connsiteX2" y="connsiteY2"/>
              </a:cxn>
              <a:cxn ang="0">
                <a:pos x="connsiteX3" y="connsiteY3"/>
              </a:cxn>
            </a:cxnLst>
            <a:rect l="l" t="t" r="r" b="b"/>
            <a:pathLst>
              <a:path w="299760" h="258413">
                <a:moveTo>
                  <a:pt x="0" y="0"/>
                </a:moveTo>
                <a:lnTo>
                  <a:pt x="299760" y="0"/>
                </a:lnTo>
                <a:lnTo>
                  <a:pt x="149880" y="258413"/>
                </a:lnTo>
                <a:lnTo>
                  <a:pt x="0" y="0"/>
                </a:lnTo>
                <a:close/>
              </a:path>
            </a:pathLst>
          </a:custGeom>
        </p:spPr>
      </p:pic>
      <p:sp>
        <p:nvSpPr>
          <p:cNvPr id="17" name="等腰三角形 16"/>
          <p:cNvSpPr/>
          <p:nvPr/>
        </p:nvSpPr>
        <p:spPr>
          <a:xfrm rot="10800000">
            <a:off x="10355417" y="4600028"/>
            <a:ext cx="1421450" cy="1225388"/>
          </a:xfrm>
          <a:prstGeom prst="triangle">
            <a:avLst/>
          </a:prstGeom>
          <a:solidFill>
            <a:srgbClr val="32AE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8" name="等腰三角形 17"/>
          <p:cNvSpPr/>
          <p:nvPr/>
        </p:nvSpPr>
        <p:spPr>
          <a:xfrm rot="10800000">
            <a:off x="6813605" y="4600028"/>
            <a:ext cx="880774" cy="759288"/>
          </a:xfrm>
          <a:prstGeom prst="triangle">
            <a:avLst/>
          </a:prstGeom>
          <a:solidFill>
            <a:srgbClr val="32AE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grpSp>
        <p:nvGrpSpPr>
          <p:cNvPr id="45" name="组合 44"/>
          <p:cNvGrpSpPr/>
          <p:nvPr/>
        </p:nvGrpSpPr>
        <p:grpSpPr>
          <a:xfrm>
            <a:off x="644142" y="2314916"/>
            <a:ext cx="5937982" cy="2641902"/>
            <a:chOff x="6147269" y="2844265"/>
            <a:chExt cx="5112385" cy="2076459"/>
          </a:xfrm>
        </p:grpSpPr>
        <p:grpSp>
          <p:nvGrpSpPr>
            <p:cNvPr id="46" name="组合 45"/>
            <p:cNvGrpSpPr/>
            <p:nvPr/>
          </p:nvGrpSpPr>
          <p:grpSpPr>
            <a:xfrm>
              <a:off x="6147269" y="3331609"/>
              <a:ext cx="5033250" cy="1589115"/>
              <a:chOff x="-4714868" y="2110674"/>
              <a:chExt cx="5033250" cy="1589115"/>
            </a:xfrm>
          </p:grpSpPr>
          <p:sp>
            <p:nvSpPr>
              <p:cNvPr id="48" name="矩形: 圆角 21"/>
              <p:cNvSpPr/>
              <p:nvPr/>
            </p:nvSpPr>
            <p:spPr>
              <a:xfrm>
                <a:off x="-4648332" y="3345066"/>
                <a:ext cx="3562392" cy="354723"/>
              </a:xfrm>
              <a:prstGeom prst="roundRect">
                <a:avLst>
                  <a:gd name="adj" fmla="val 50000"/>
                </a:avLst>
              </a:prstGeom>
              <a:solidFill>
                <a:srgbClr val="4CA5C4"/>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讲解人：</a:t>
                </a:r>
                <a:r>
                  <a:rPr kumimoji="0" lang="en-US" altLang="zh-CN" sz="16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xippt  </a:t>
                </a:r>
                <a:r>
                  <a:rPr kumimoji="0" lang="zh-CN" altLang="en-US" sz="16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时间：</a:t>
                </a:r>
                <a:r>
                  <a:rPr kumimoji="0" lang="en-US" altLang="zh-CN" sz="16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2020.6.1</a:t>
                </a:r>
                <a:endParaRPr kumimoji="0" lang="en-US" altLang="zh-CN" sz="1600" b="0" i="0" u="none" strike="noStrike" kern="0" cap="none" spc="0" normalizeH="0" baseline="0" noProof="0" dirty="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endParaRPr>
              </a:p>
            </p:txBody>
          </p:sp>
          <p:grpSp>
            <p:nvGrpSpPr>
              <p:cNvPr id="49" name="组合 48"/>
              <p:cNvGrpSpPr/>
              <p:nvPr/>
            </p:nvGrpSpPr>
            <p:grpSpPr>
              <a:xfrm>
                <a:off x="-4714868" y="2110674"/>
                <a:ext cx="5033250" cy="961364"/>
                <a:chOff x="-4714868" y="2110674"/>
                <a:chExt cx="5033250" cy="961364"/>
              </a:xfrm>
            </p:grpSpPr>
            <p:sp>
              <p:nvSpPr>
                <p:cNvPr id="50" name="文本框 49"/>
                <p:cNvSpPr txBox="1"/>
                <p:nvPr/>
              </p:nvSpPr>
              <p:spPr>
                <a:xfrm>
                  <a:off x="-4714868" y="2808615"/>
                  <a:ext cx="5033249" cy="263423"/>
                </a:xfrm>
                <a:prstGeom prst="rect">
                  <a:avLst/>
                </a:prstGeom>
                <a:noFill/>
              </p:spPr>
              <p:txBody>
                <a:bodyPr wrap="square" rtlCol="0">
                  <a:spAutoFit/>
                </a:bodyPr>
                <a:lstStyle/>
                <a:p>
                  <a:pPr marL="0" marR="0" lvl="0" indent="0" algn="dist" defTabSz="914400" rtl="0" eaLnBrk="1" fontAlgn="auto" latinLnBrk="0" hangingPunct="1">
                    <a:lnSpc>
                      <a:spcPct val="150000"/>
                    </a:lnSpc>
                    <a:spcBef>
                      <a:spcPts val="0"/>
                    </a:spcBef>
                    <a:spcAft>
                      <a:spcPts val="0"/>
                    </a:spcAft>
                    <a:buClrTx/>
                    <a:buSzTx/>
                    <a:buFontTx/>
                    <a:buNone/>
                    <a:defRPr/>
                  </a:pPr>
                  <a:r>
                    <a:rPr kumimoji="0" lang="en-US" altLang="zh-CN" sz="1200" b="0" i="0" u="none" strike="noStrike" kern="0" cap="none" spc="0" normalizeH="0" baseline="0" noProof="0" dirty="0">
                      <a:ln>
                        <a:noFill/>
                      </a:ln>
                      <a:solidFill>
                        <a:schemeClr val="bg1">
                          <a:lumMod val="50000"/>
                        </a:schemeClr>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MENTAL HEALTH COUNSELING PPT</a:t>
                  </a:r>
                </a:p>
              </p:txBody>
            </p:sp>
            <p:cxnSp>
              <p:nvCxnSpPr>
                <p:cNvPr id="51" name="直接连接符 50"/>
                <p:cNvCxnSpPr/>
                <p:nvPr/>
              </p:nvCxnSpPr>
              <p:spPr>
                <a:xfrm>
                  <a:off x="-4634728" y="2789746"/>
                  <a:ext cx="4953109" cy="0"/>
                </a:xfrm>
                <a:prstGeom prst="line">
                  <a:avLst/>
                </a:prstGeom>
                <a:noFill/>
                <a:ln w="6350" cap="flat" cmpd="sng" algn="ctr">
                  <a:solidFill>
                    <a:sysClr val="windowText" lastClr="000000">
                      <a:lumMod val="65000"/>
                      <a:lumOff val="35000"/>
                    </a:sysClr>
                  </a:solidFill>
                  <a:prstDash val="solid"/>
                  <a:miter lim="800000"/>
                </a:ln>
                <a:effectLst/>
              </p:spPr>
            </p:cxnSp>
            <p:sp>
              <p:nvSpPr>
                <p:cNvPr id="52" name="文本占位符 19"/>
                <p:cNvSpPr txBox="1"/>
                <p:nvPr/>
              </p:nvSpPr>
              <p:spPr>
                <a:xfrm>
                  <a:off x="-4708756" y="2110674"/>
                  <a:ext cx="5027138" cy="6602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dist">
                    <a:buNone/>
                    <a:defRPr/>
                  </a:pPr>
                  <a:r>
                    <a:rPr lang="zh-CN" altLang="en-US" sz="4400" b="1" dirty="0">
                      <a:solidFill>
                        <a:srgbClr val="4CA5C4"/>
                      </a:solidFill>
                      <a:latin typeface="Arial" panose="020B0604020202020204" pitchFamily="34" charset="0"/>
                      <a:ea typeface="思源黑体 CN Medium" panose="020B0600000000000000" pitchFamily="34" charset="-122"/>
                      <a:cs typeface="+mn-ea"/>
                      <a:sym typeface="Arial" panose="020B0604020202020204" pitchFamily="34" charset="0"/>
                    </a:rPr>
                    <a:t>感谢各位的聆听</a:t>
                  </a:r>
                </a:p>
              </p:txBody>
            </p:sp>
          </p:grpSp>
        </p:grpSp>
        <p:sp>
          <p:nvSpPr>
            <p:cNvPr id="47" name="文本占位符 20"/>
            <p:cNvSpPr txBox="1"/>
            <p:nvPr/>
          </p:nvSpPr>
          <p:spPr>
            <a:xfrm>
              <a:off x="6147269" y="2844265"/>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latin typeface="Arial" panose="020B0604020202020204" pitchFamily="34" charset="0"/>
                  <a:ea typeface="思源黑体 CN Medium" panose="020B0600000000000000" pitchFamily="34" charset="-122"/>
                  <a:cs typeface="+mn-ea"/>
                  <a:sym typeface="Arial" panose="020B0604020202020204" pitchFamily="34" charset="0"/>
                </a:rPr>
                <a:t>第</a:t>
              </a:r>
              <a:r>
                <a:rPr lang="en-US" altLang="zh-CN" dirty="0">
                  <a:latin typeface="Arial" panose="020B0604020202020204" pitchFamily="34" charset="0"/>
                  <a:ea typeface="思源黑体 CN Medium" panose="020B0600000000000000" pitchFamily="34" charset="-122"/>
                  <a:cs typeface="+mn-ea"/>
                  <a:sym typeface="Arial" panose="020B0604020202020204" pitchFamily="34" charset="0"/>
                </a:rPr>
                <a:t>2</a:t>
              </a:r>
              <a:r>
                <a:rPr lang="zh-CN" altLang="en-US" dirty="0">
                  <a:latin typeface="Arial" panose="020B0604020202020204" pitchFamily="34" charset="0"/>
                  <a:ea typeface="思源黑体 CN Medium" panose="020B0600000000000000" pitchFamily="34" charset="-122"/>
                  <a:cs typeface="+mn-ea"/>
                  <a:sym typeface="Arial" panose="020B0604020202020204" pitchFamily="34" charset="0"/>
                </a:rPr>
                <a:t>章  烃和卤代烃</a:t>
              </a:r>
            </a:p>
          </p:txBody>
        </p:sp>
      </p:grpSp>
      <p:sp>
        <p:nvSpPr>
          <p:cNvPr id="53" name="矩形 52"/>
          <p:cNvSpPr/>
          <p:nvPr/>
        </p:nvSpPr>
        <p:spPr>
          <a:xfrm>
            <a:off x="-1365566" y="502641"/>
            <a:ext cx="4062342" cy="300975"/>
          </a:xfrm>
          <a:prstGeom prst="rect">
            <a:avLst/>
          </a:prstGeom>
          <a:solidFill>
            <a:srgbClr val="4CA5C4"/>
          </a:solidFill>
          <a:ln w="12700" cap="flat">
            <a:noFill/>
            <a:prstDash val="solid"/>
            <a:miter lim="800000"/>
          </a:ln>
          <a:effectLst>
            <a:outerShdw blurRad="76200" dir="18900000" sy="23000" kx="-1200000" algn="bl" rotWithShape="0">
              <a:prstClr val="black">
                <a:alpha val="20000"/>
              </a:prstClr>
            </a:outerShdw>
            <a:softEdge rad="19050"/>
          </a:effectLst>
        </p:spPr>
        <p:txBody>
          <a:bodyPr spcFirstLastPara="1" wrap="square" lIns="57592" tIns="57592" rIns="57592" bIns="57592" spcCol="38100" anchor="ctr">
            <a:spAutoFit/>
          </a:bodyPr>
          <a:lstStyle/>
          <a:p>
            <a:pPr marL="0" marR="0" lvl="0" indent="0" algn="r" defTabSz="1151890" rtl="0" eaLnBrk="1" fontAlgn="auto" latinLnBrk="1" hangingPunct="1">
              <a:lnSpc>
                <a:spcPct val="100000"/>
              </a:lnSpc>
              <a:spcBef>
                <a:spcPts val="0"/>
              </a:spcBef>
              <a:spcAft>
                <a:spcPts val="0"/>
              </a:spcAft>
              <a:buClrTx/>
              <a:buSzTx/>
              <a:buFontTx/>
              <a:buNone/>
              <a:defRPr/>
            </a:pPr>
            <a:r>
              <a:rPr kumimoji="0" lang="zh-CN" altLang="en-US" sz="1200" b="0" i="0" u="none" strike="noStrike" kern="0" cap="none" spc="300" normalizeH="0" baseline="0" noProof="0" dirty="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人教版高中选修五化学课件</a:t>
            </a:r>
          </a:p>
        </p:txBody>
      </p:sp>
      <p:sp>
        <p:nvSpPr>
          <p:cNvPr id="28" name="等腰三角形 27"/>
          <p:cNvSpPr/>
          <p:nvPr/>
        </p:nvSpPr>
        <p:spPr>
          <a:xfrm rot="10800000">
            <a:off x="11039167" y="3596640"/>
            <a:ext cx="1163930" cy="1003388"/>
          </a:xfrm>
          <a:prstGeom prst="triangle">
            <a:avLst/>
          </a:prstGeom>
          <a:solidFill>
            <a:srgbClr val="32AE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down)">
                                      <p:cBhvr>
                                        <p:cTn id="7"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格 5"/>
          <p:cNvGraphicFramePr>
            <a:graphicFrameLocks noGrp="1"/>
          </p:cNvGraphicFramePr>
          <p:nvPr/>
        </p:nvGraphicFramePr>
        <p:xfrm>
          <a:off x="744538" y="1388963"/>
          <a:ext cx="10610228" cy="3171460"/>
        </p:xfrm>
        <a:graphic>
          <a:graphicData uri="http://schemas.openxmlformats.org/drawingml/2006/table">
            <a:tbl>
              <a:tblPr firstRow="1" bandRow="1">
                <a:tableStyleId>{5C22544A-7EE6-4342-B048-85BDC9FD1C3A}</a:tableStyleId>
              </a:tblPr>
              <a:tblGrid>
                <a:gridCol w="2113148">
                  <a:extLst>
                    <a:ext uri="{9D8B030D-6E8A-4147-A177-3AD203B41FA5}">
                      <a16:colId xmlns:a16="http://schemas.microsoft.com/office/drawing/2014/main" val="20000"/>
                    </a:ext>
                  </a:extLst>
                </a:gridCol>
                <a:gridCol w="4248540">
                  <a:extLst>
                    <a:ext uri="{9D8B030D-6E8A-4147-A177-3AD203B41FA5}">
                      <a16:colId xmlns:a16="http://schemas.microsoft.com/office/drawing/2014/main" val="20001"/>
                    </a:ext>
                  </a:extLst>
                </a:gridCol>
                <a:gridCol w="4248540">
                  <a:extLst>
                    <a:ext uri="{9D8B030D-6E8A-4147-A177-3AD203B41FA5}">
                      <a16:colId xmlns:a16="http://schemas.microsoft.com/office/drawing/2014/main" val="20002"/>
                    </a:ext>
                  </a:extLst>
                </a:gridCol>
              </a:tblGrid>
              <a:tr h="634292">
                <a:tc>
                  <a:txBody>
                    <a:bodyPr/>
                    <a:lstStyle/>
                    <a:p>
                      <a:pPr algn="ctr"/>
                      <a:r>
                        <a:rPr lang="zh-CN" altLang="en-US" sz="2400" b="0" dirty="0">
                          <a:latin typeface="Arial" panose="020B0604020202020204" pitchFamily="34" charset="0"/>
                          <a:ea typeface="思源黑体 CN Medium" panose="020B0600000000000000" pitchFamily="34" charset="-122"/>
                          <a:sym typeface="Arial" panose="020B0604020202020204" pitchFamily="34" charset="0"/>
                        </a:rPr>
                        <a:t>类型</a:t>
                      </a:r>
                    </a:p>
                  </a:txBody>
                  <a:tcPr marL="121914" marR="121914"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CN" altLang="en-US" sz="2400" b="0" dirty="0">
                          <a:latin typeface="Arial" panose="020B0604020202020204" pitchFamily="34" charset="0"/>
                          <a:ea typeface="思源黑体 CN Medium" panose="020B0600000000000000" pitchFamily="34" charset="-122"/>
                          <a:sym typeface="Arial" panose="020B0604020202020204" pitchFamily="34" charset="0"/>
                        </a:rPr>
                        <a:t>烷烃</a:t>
                      </a:r>
                    </a:p>
                  </a:txBody>
                  <a:tcPr marL="121914" marR="121914"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CN" altLang="en-US" sz="2400" b="0" dirty="0">
                          <a:latin typeface="Arial" panose="020B0604020202020204" pitchFamily="34" charset="0"/>
                          <a:ea typeface="思源黑体 CN Medium" panose="020B0600000000000000" pitchFamily="34" charset="-122"/>
                          <a:sym typeface="Arial" panose="020B0604020202020204" pitchFamily="34" charset="0"/>
                        </a:rPr>
                        <a:t>烯烃</a:t>
                      </a:r>
                    </a:p>
                  </a:txBody>
                  <a:tcPr marL="121914" marR="121914"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34292">
                <a:tc>
                  <a:txBody>
                    <a:bodyPr/>
                    <a:lstStyle/>
                    <a:p>
                      <a:pPr algn="ctr"/>
                      <a:r>
                        <a:rPr lang="zh-CN" altLang="en-US" sz="2400" b="0" dirty="0">
                          <a:latin typeface="Arial" panose="020B0604020202020204" pitchFamily="34" charset="0"/>
                          <a:ea typeface="思源黑体 CN Medium" panose="020B0600000000000000" pitchFamily="34" charset="-122"/>
                          <a:cs typeface="文泉驿等宽微米黑" panose="020B0606030804020204" pitchFamily="34" charset="-122"/>
                          <a:sym typeface="Arial" panose="020B0604020202020204" pitchFamily="34" charset="0"/>
                        </a:rPr>
                        <a:t>组成元素</a:t>
                      </a:r>
                    </a:p>
                  </a:txBody>
                  <a:tcPr marL="121914" marR="121914"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2400" b="0" dirty="0">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r>
                        <a:rPr lang="zh-CN" altLang="en-US" sz="2400" b="0" dirty="0">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lang="en-US" altLang="zh-CN" sz="2400" b="0" dirty="0">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endParaRPr lang="zh-CN" altLang="en-US" sz="2400" b="0" dirty="0">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txBody>
                  <a:tcPr marL="121914" marR="121914"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2400" b="0" dirty="0">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r>
                        <a:rPr lang="zh-CN" altLang="en-US" sz="2400" b="0" dirty="0">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lang="en-US" altLang="zh-CN" sz="2400" b="0" dirty="0">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endParaRPr lang="zh-CN" altLang="en-US" sz="2400" b="0" dirty="0">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txBody>
                  <a:tcPr marL="121914" marR="121914"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34292">
                <a:tc>
                  <a:txBody>
                    <a:bodyPr/>
                    <a:lstStyle/>
                    <a:p>
                      <a:pPr algn="ctr"/>
                      <a:r>
                        <a:rPr lang="zh-CN" altLang="en-US" sz="2400" b="0" dirty="0">
                          <a:latin typeface="Arial" panose="020B0604020202020204" pitchFamily="34" charset="0"/>
                          <a:ea typeface="思源黑体 CN Medium" panose="020B0600000000000000" pitchFamily="34" charset="-122"/>
                          <a:cs typeface="文泉驿等宽微米黑" panose="020B0606030804020204" pitchFamily="34" charset="-122"/>
                          <a:sym typeface="Arial" panose="020B0604020202020204" pitchFamily="34" charset="0"/>
                        </a:rPr>
                        <a:t>结构特点</a:t>
                      </a:r>
                    </a:p>
                  </a:txBody>
                  <a:tcPr marL="121914" marR="121914"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CN" altLang="en-US" sz="2400" b="0" dirty="0">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全部单键，饱和链烃</a:t>
                      </a:r>
                      <a:endParaRPr lang="en-US" altLang="zh-CN" sz="2400" b="0" dirty="0">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txBody>
                  <a:tcPr marL="121914" marR="121914"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CN" altLang="en-US" sz="2400" b="0" dirty="0">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有碳碳双键，不饱和</a:t>
                      </a:r>
                    </a:p>
                  </a:txBody>
                  <a:tcPr marL="121914" marR="121914"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634292">
                <a:tc>
                  <a:txBody>
                    <a:bodyPr/>
                    <a:lstStyle/>
                    <a:p>
                      <a:pPr algn="ctr"/>
                      <a:r>
                        <a:rPr lang="zh-CN" altLang="en-US" sz="2400" b="0" dirty="0">
                          <a:latin typeface="Arial" panose="020B0604020202020204" pitchFamily="34" charset="0"/>
                          <a:ea typeface="思源黑体 CN Medium" panose="020B0600000000000000" pitchFamily="34" charset="-122"/>
                          <a:cs typeface="文泉驿等宽微米黑" panose="020B0606030804020204" pitchFamily="34" charset="-122"/>
                          <a:sym typeface="Arial" panose="020B0604020202020204" pitchFamily="34" charset="0"/>
                        </a:rPr>
                        <a:t>通式</a:t>
                      </a:r>
                    </a:p>
                  </a:txBody>
                  <a:tcPr marL="121914" marR="121914"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2400" b="0" dirty="0">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r>
                        <a:rPr lang="en-US" altLang="zh-CN" sz="2400" b="0" baseline="-25000" dirty="0">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n</a:t>
                      </a:r>
                      <a:r>
                        <a:rPr lang="en-US" altLang="zh-CN" sz="2400" b="0" dirty="0">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lang="en-US" altLang="zh-CN" sz="2400" b="0" baseline="-25000" dirty="0">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2n+2</a:t>
                      </a:r>
                      <a:endParaRPr lang="zh-CN" altLang="en-US" sz="2400" b="0" baseline="-25000" dirty="0">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txBody>
                  <a:tcPr marL="121914" marR="121914"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2400" b="0" dirty="0">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r>
                        <a:rPr lang="en-US" altLang="zh-CN" sz="2400" b="0" baseline="-25000" dirty="0">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n</a:t>
                      </a:r>
                      <a:r>
                        <a:rPr lang="en-US" altLang="zh-CN" sz="2400" b="0" dirty="0">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lang="en-US" altLang="zh-CN" sz="2400" b="0" baseline="-25000" dirty="0">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2n</a:t>
                      </a:r>
                      <a:endParaRPr lang="zh-CN" altLang="en-US" sz="2400" b="0" baseline="0" dirty="0">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txBody>
                  <a:tcPr marL="121914" marR="121914"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634292">
                <a:tc>
                  <a:txBody>
                    <a:bodyPr/>
                    <a:lstStyle/>
                    <a:p>
                      <a:pPr algn="ctr"/>
                      <a:r>
                        <a:rPr lang="zh-CN" altLang="en-US" sz="2400" b="0" dirty="0">
                          <a:latin typeface="Arial" panose="020B0604020202020204" pitchFamily="34" charset="0"/>
                          <a:ea typeface="思源黑体 CN Medium" panose="020B0600000000000000" pitchFamily="34" charset="-122"/>
                          <a:cs typeface="文泉驿等宽微米黑" panose="020B0606030804020204" pitchFamily="34" charset="-122"/>
                          <a:sym typeface="Arial" panose="020B0604020202020204" pitchFamily="34" charset="0"/>
                        </a:rPr>
                        <a:t>实例</a:t>
                      </a:r>
                    </a:p>
                  </a:txBody>
                  <a:tcPr marL="121914" marR="121914"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2400" b="0" dirty="0">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lang="en-US" altLang="zh-CN" sz="2400" b="0" baseline="-25000" dirty="0">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r>
                        <a:rPr lang="en-US" altLang="zh-CN" sz="2400" b="0" dirty="0">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lang="en-US" altLang="zh-CN" sz="2400" b="0" baseline="-25000" dirty="0">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endParaRPr lang="zh-CN" altLang="en-US" sz="2400" b="0" baseline="-25000" dirty="0">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txBody>
                  <a:tcPr marL="121914" marR="121914"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2400" b="0" dirty="0">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lang="en-US" altLang="zh-CN" sz="2400" b="0" baseline="-25000" dirty="0">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lang="en-US" altLang="zh-CN" sz="2400" b="0" dirty="0">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lang="en-US" altLang="zh-CN" sz="2400" b="0" baseline="-25000" dirty="0">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endParaRPr lang="zh-CN" altLang="en-US" sz="2400" b="0" baseline="-25000" dirty="0">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txBody>
                  <a:tcPr marL="121914" marR="121914"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pic>
        <p:nvPicPr>
          <p:cNvPr id="13341" name="图片 8"/>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64324" y="4935933"/>
            <a:ext cx="2239542" cy="1004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42" name="图片 1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668045" y="4918142"/>
            <a:ext cx="1882819" cy="1076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一、组成和结构</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13342"/>
                                        </p:tgtEl>
                                        <p:attrNameLst>
                                          <p:attrName>style.visibility</p:attrName>
                                        </p:attrNameLst>
                                      </p:cBhvr>
                                      <p:to>
                                        <p:strVal val="visible"/>
                                      </p:to>
                                    </p:set>
                                    <p:anim calcmode="lin" valueType="num">
                                      <p:cBhvr additive="base">
                                        <p:cTn id="12" dur="500" fill="hold"/>
                                        <p:tgtEl>
                                          <p:spTgt spid="13342"/>
                                        </p:tgtEl>
                                        <p:attrNameLst>
                                          <p:attrName>ppt_x</p:attrName>
                                        </p:attrNameLst>
                                      </p:cBhvr>
                                      <p:tavLst>
                                        <p:tav tm="0">
                                          <p:val>
                                            <p:strVal val="#ppt_x"/>
                                          </p:val>
                                        </p:tav>
                                        <p:tav tm="100000">
                                          <p:val>
                                            <p:strVal val="#ppt_x"/>
                                          </p:val>
                                        </p:tav>
                                      </p:tavLst>
                                    </p:anim>
                                    <p:anim calcmode="lin" valueType="num">
                                      <p:cBhvr additive="base">
                                        <p:cTn id="13" dur="500" fill="hold"/>
                                        <p:tgtEl>
                                          <p:spTgt spid="13342"/>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13341"/>
                                        </p:tgtEl>
                                        <p:attrNameLst>
                                          <p:attrName>style.visibility</p:attrName>
                                        </p:attrNameLst>
                                      </p:cBhvr>
                                      <p:to>
                                        <p:strVal val="visible"/>
                                      </p:to>
                                    </p:set>
                                    <p:anim calcmode="lin" valueType="num">
                                      <p:cBhvr additive="base">
                                        <p:cTn id="17" dur="500" fill="hold"/>
                                        <p:tgtEl>
                                          <p:spTgt spid="13341"/>
                                        </p:tgtEl>
                                        <p:attrNameLst>
                                          <p:attrName>ppt_x</p:attrName>
                                        </p:attrNameLst>
                                      </p:cBhvr>
                                      <p:tavLst>
                                        <p:tav tm="0">
                                          <p:val>
                                            <p:strVal val="#ppt_x"/>
                                          </p:val>
                                        </p:tav>
                                        <p:tav tm="100000">
                                          <p:val>
                                            <p:strVal val="#ppt_x"/>
                                          </p:val>
                                        </p:tav>
                                      </p:tavLst>
                                    </p:anim>
                                    <p:anim calcmode="lin" valueType="num">
                                      <p:cBhvr additive="base">
                                        <p:cTn id="18" dur="500" fill="hold"/>
                                        <p:tgtEl>
                                          <p:spTgt spid="133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5"/>
          <p:cNvSpPr>
            <a:spLocks noChangeArrowheads="1"/>
          </p:cNvSpPr>
          <p:nvPr/>
        </p:nvSpPr>
        <p:spPr bwMode="auto">
          <a:xfrm>
            <a:off x="595500" y="1763159"/>
            <a:ext cx="816250" cy="461665"/>
          </a:xfrm>
          <a:prstGeom prst="rect">
            <a:avLst/>
          </a:prstGeom>
          <a:noFill/>
          <a:ln w="12700">
            <a:noFill/>
            <a:miter lim="800000"/>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279B37"/>
                </a:solidFill>
                <a:uLnTx/>
                <a:uFillTx/>
                <a:latin typeface="Arial" panose="020B0604020202020204" pitchFamily="34" charset="0"/>
                <a:ea typeface="思源黑体 CN Medium" panose="020B0600000000000000" pitchFamily="34" charset="-122"/>
                <a:sym typeface="Arial" panose="020B0604020202020204" pitchFamily="34" charset="0"/>
              </a:rPr>
              <a:t>状态</a:t>
            </a:r>
          </a:p>
        </p:txBody>
      </p:sp>
      <p:sp>
        <p:nvSpPr>
          <p:cNvPr id="14340" name="Rectangle 5"/>
          <p:cNvSpPr>
            <a:spLocks noChangeArrowheads="1"/>
          </p:cNvSpPr>
          <p:nvPr/>
        </p:nvSpPr>
        <p:spPr bwMode="auto">
          <a:xfrm>
            <a:off x="741653" y="3020251"/>
            <a:ext cx="922047" cy="523220"/>
          </a:xfrm>
          <a:prstGeom prst="rect">
            <a:avLst/>
          </a:prstGeom>
          <a:noFill/>
          <a:ln w="12700">
            <a:solidFill>
              <a:srgbClr val="CC00CC"/>
            </a:solidFill>
            <a:miter lim="800000"/>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800" b="1" i="0" u="none" strike="noStrike" kern="0" cap="none" spc="0" normalizeH="0" baseline="0" noProof="0">
                <a:ln>
                  <a:noFill/>
                </a:ln>
                <a:solidFill>
                  <a:srgbClr val="279B37"/>
                </a:solidFill>
                <a:effectLst/>
                <a:uLnTx/>
                <a:uFillTx/>
                <a:latin typeface="Arial" panose="020B0604020202020204" pitchFamily="34" charset="0"/>
                <a:ea typeface="思源黑体 CN Medium" panose="020B0600000000000000" pitchFamily="34" charset="-122"/>
                <a:sym typeface="Arial" panose="020B0604020202020204" pitchFamily="34" charset="0"/>
              </a:rPr>
              <a:t>沸点</a:t>
            </a:r>
          </a:p>
        </p:txBody>
      </p:sp>
      <p:sp>
        <p:nvSpPr>
          <p:cNvPr id="14341" name="Rectangle 5"/>
          <p:cNvSpPr>
            <a:spLocks noChangeArrowheads="1"/>
          </p:cNvSpPr>
          <p:nvPr/>
        </p:nvSpPr>
        <p:spPr bwMode="auto">
          <a:xfrm>
            <a:off x="741653" y="4312476"/>
            <a:ext cx="922047" cy="523220"/>
          </a:xfrm>
          <a:prstGeom prst="rect">
            <a:avLst/>
          </a:prstGeom>
          <a:noFill/>
          <a:ln w="12700">
            <a:solidFill>
              <a:srgbClr val="CC00CC"/>
            </a:solidFill>
            <a:miter lim="800000"/>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800" b="1" i="0" u="none" strike="noStrike" kern="0" cap="none" spc="0" normalizeH="0" baseline="0" noProof="0">
                <a:ln>
                  <a:noFill/>
                </a:ln>
                <a:solidFill>
                  <a:srgbClr val="279B37"/>
                </a:solidFill>
                <a:effectLst/>
                <a:uLnTx/>
                <a:uFillTx/>
                <a:latin typeface="Arial" panose="020B0604020202020204" pitchFamily="34" charset="0"/>
                <a:ea typeface="思源黑体 CN Medium" panose="020B0600000000000000" pitchFamily="34" charset="-122"/>
                <a:sym typeface="Arial" panose="020B0604020202020204" pitchFamily="34" charset="0"/>
              </a:rPr>
              <a:t>密度</a:t>
            </a:r>
          </a:p>
        </p:txBody>
      </p:sp>
      <p:cxnSp>
        <p:nvCxnSpPr>
          <p:cNvPr id="14342" name="直接连接符 20"/>
          <p:cNvCxnSpPr>
            <a:cxnSpLocks noChangeShapeType="1"/>
          </p:cNvCxnSpPr>
          <p:nvPr/>
        </p:nvCxnSpPr>
        <p:spPr bwMode="auto">
          <a:xfrm>
            <a:off x="1663700" y="1993992"/>
            <a:ext cx="720725" cy="0"/>
          </a:xfrm>
          <a:prstGeom prst="line">
            <a:avLst/>
          </a:prstGeom>
          <a:noFill/>
          <a:ln w="19050" algn="ctr">
            <a:solidFill>
              <a:srgbClr val="CC00CC"/>
            </a:solidFill>
            <a:round/>
          </a:ln>
          <a:extLst>
            <a:ext uri="{909E8E84-426E-40DD-AFC4-6F175D3DCCD1}">
              <a14:hiddenFill xmlns:a14="http://schemas.microsoft.com/office/drawing/2010/main">
                <a:noFill/>
              </a14:hiddenFill>
            </a:ext>
          </a:extLst>
        </p:spPr>
      </p:cxnSp>
      <p:sp>
        <p:nvSpPr>
          <p:cNvPr id="14343" name="矩形 21"/>
          <p:cNvSpPr>
            <a:spLocks noChangeArrowheads="1"/>
          </p:cNvSpPr>
          <p:nvPr/>
        </p:nvSpPr>
        <p:spPr bwMode="auto">
          <a:xfrm>
            <a:off x="2531276" y="1799585"/>
            <a:ext cx="303480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chemeClr val="tx1"/>
                </a:solidFill>
                <a:uLnTx/>
                <a:uFillTx/>
                <a:latin typeface="Arial" panose="020B0604020202020204" pitchFamily="34" charset="0"/>
                <a:ea typeface="思源黑体 CN Medium" panose="020B0600000000000000" pitchFamily="34" charset="-122"/>
                <a:cs typeface="方正中等线简体"/>
                <a:sym typeface="Arial" panose="020B0604020202020204" pitchFamily="34" charset="0"/>
              </a:rPr>
              <a:t>气态</a:t>
            </a:r>
            <a:r>
              <a:rPr kumimoji="0" lang="zh-CN" altLang="en-US" sz="2400" i="0" u="none" strike="noStrike" kern="0" cap="none" spc="0" normalizeH="0" baseline="0" noProof="0" dirty="0">
                <a:ln>
                  <a:noFill/>
                </a:ln>
                <a:solidFill>
                  <a:schemeClr val="tx1"/>
                </a:solidFill>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zh-CN" altLang="en-US" sz="2400" i="0" u="none" strike="noStrike" kern="0" cap="none" spc="0" normalizeH="0" baseline="0" noProof="0" dirty="0">
                <a:ln>
                  <a:noFill/>
                </a:ln>
                <a:solidFill>
                  <a:schemeClr val="tx1"/>
                </a:solidFill>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zh-CN" altLang="en-US" sz="2400" i="0" u="none" strike="noStrike" kern="0" cap="none" spc="0" normalizeH="0" baseline="0" noProof="0" dirty="0">
                <a:ln>
                  <a:noFill/>
                </a:ln>
                <a:solidFill>
                  <a:schemeClr val="tx1"/>
                </a:solidFill>
                <a:uLnTx/>
                <a:uFillTx/>
                <a:latin typeface="Arial" panose="020B0604020202020204" pitchFamily="34" charset="0"/>
                <a:ea typeface="思源黑体 CN Medium" panose="020B0600000000000000" pitchFamily="34" charset="-122"/>
                <a:cs typeface="方正中等线简体"/>
                <a:sym typeface="Arial" panose="020B0604020202020204" pitchFamily="34" charset="0"/>
              </a:rPr>
              <a:t>液态</a:t>
            </a:r>
            <a:r>
              <a:rPr kumimoji="0" lang="zh-CN" altLang="en-US" sz="2400" i="0" u="none" strike="noStrike" kern="0" cap="none" spc="0" normalizeH="0" baseline="0" noProof="0" dirty="0">
                <a:ln>
                  <a:noFill/>
                </a:ln>
                <a:solidFill>
                  <a:schemeClr val="tx1"/>
                </a:solidFill>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zh-CN" altLang="en-US" sz="2400" i="0" u="none" strike="noStrike" kern="0" cap="none" spc="0" normalizeH="0" baseline="0" noProof="0" dirty="0">
                <a:ln>
                  <a:noFill/>
                </a:ln>
                <a:solidFill>
                  <a:schemeClr val="tx1"/>
                </a:solidFill>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zh-CN" altLang="en-US" sz="2400" i="0" u="none" strike="noStrike" kern="0" cap="none" spc="0" normalizeH="0" baseline="0" noProof="0" dirty="0">
                <a:ln>
                  <a:noFill/>
                </a:ln>
                <a:solidFill>
                  <a:schemeClr val="tx1"/>
                </a:solidFill>
                <a:uLnTx/>
                <a:uFillTx/>
                <a:latin typeface="Arial" panose="020B0604020202020204" pitchFamily="34" charset="0"/>
                <a:ea typeface="思源黑体 CN Medium" panose="020B0600000000000000" pitchFamily="34" charset="-122"/>
                <a:cs typeface="方正中等线简体"/>
                <a:sym typeface="Arial" panose="020B0604020202020204" pitchFamily="34" charset="0"/>
              </a:rPr>
              <a:t>固态</a:t>
            </a:r>
          </a:p>
        </p:txBody>
      </p:sp>
      <p:sp>
        <p:nvSpPr>
          <p:cNvPr id="14344" name="矩形 22"/>
          <p:cNvSpPr>
            <a:spLocks noChangeArrowheads="1"/>
          </p:cNvSpPr>
          <p:nvPr/>
        </p:nvSpPr>
        <p:spPr bwMode="auto">
          <a:xfrm>
            <a:off x="3248963" y="2115376"/>
            <a:ext cx="86594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n≤4</a:t>
            </a:r>
          </a:p>
        </p:txBody>
      </p:sp>
      <p:sp>
        <p:nvSpPr>
          <p:cNvPr id="14345" name="矩形 23"/>
          <p:cNvSpPr>
            <a:spLocks noChangeArrowheads="1"/>
          </p:cNvSpPr>
          <p:nvPr/>
        </p:nvSpPr>
        <p:spPr bwMode="auto">
          <a:xfrm>
            <a:off x="5168251" y="2115376"/>
            <a:ext cx="154721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200" b="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5</a:t>
            </a:r>
            <a:r>
              <a:rPr kumimoji="0" lang="zh-CN" altLang="en-US" sz="3200" b="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3200" b="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n</a:t>
            </a:r>
            <a:r>
              <a:rPr kumimoji="0" lang="zh-CN" altLang="en-US" sz="3200" b="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方正中等线简体"/>
                <a:sym typeface="Arial" panose="020B0604020202020204" pitchFamily="34" charset="0"/>
              </a:rPr>
              <a:t>≤</a:t>
            </a:r>
            <a:r>
              <a:rPr kumimoji="0" lang="en-US" altLang="zh-CN" sz="3200" b="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16</a:t>
            </a:r>
            <a:endParaRPr kumimoji="0" lang="zh-CN" altLang="en-US" sz="3200" b="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14346" name="矩形 24"/>
          <p:cNvSpPr>
            <a:spLocks noChangeArrowheads="1"/>
          </p:cNvSpPr>
          <p:nvPr/>
        </p:nvSpPr>
        <p:spPr bwMode="auto">
          <a:xfrm>
            <a:off x="8047976" y="2115376"/>
            <a:ext cx="109356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n</a:t>
            </a:r>
            <a:r>
              <a:rPr kumimoji="0" lang="zh-CN" altLang="en-US" sz="3200" b="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方正中等线简体"/>
                <a:sym typeface="Arial" panose="020B0604020202020204" pitchFamily="34" charset="0"/>
              </a:rPr>
              <a:t>≥</a:t>
            </a:r>
            <a:r>
              <a:rPr kumimoji="0" lang="en-US" altLang="zh-CN" sz="3200" b="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17</a:t>
            </a:r>
            <a:endParaRPr kumimoji="0" lang="zh-CN" altLang="en-US" sz="3200" b="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14347" name="矩形 25"/>
          <p:cNvSpPr>
            <a:spLocks noChangeArrowheads="1"/>
          </p:cNvSpPr>
          <p:nvPr/>
        </p:nvSpPr>
        <p:spPr bwMode="auto">
          <a:xfrm>
            <a:off x="3175938" y="3023426"/>
            <a:ext cx="208262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3600" b="1"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方正中等线简体"/>
                <a:sym typeface="Arial" panose="020B0604020202020204" pitchFamily="34" charset="0"/>
              </a:rPr>
              <a:t>逐渐升高</a:t>
            </a:r>
          </a:p>
        </p:txBody>
      </p:sp>
      <p:cxnSp>
        <p:nvCxnSpPr>
          <p:cNvPr id="14348" name="直接连接符 26"/>
          <p:cNvCxnSpPr>
            <a:cxnSpLocks noChangeShapeType="1"/>
          </p:cNvCxnSpPr>
          <p:nvPr/>
        </p:nvCxnSpPr>
        <p:spPr bwMode="auto">
          <a:xfrm>
            <a:off x="2312338" y="3345688"/>
            <a:ext cx="720725" cy="0"/>
          </a:xfrm>
          <a:prstGeom prst="line">
            <a:avLst/>
          </a:prstGeom>
          <a:noFill/>
          <a:ln w="19050" algn="ctr">
            <a:solidFill>
              <a:srgbClr val="CC00CC"/>
            </a:solidFill>
            <a:round/>
          </a:ln>
          <a:extLst>
            <a:ext uri="{909E8E84-426E-40DD-AFC4-6F175D3DCCD1}">
              <a14:hiddenFill xmlns:a14="http://schemas.microsoft.com/office/drawing/2010/main">
                <a:noFill/>
              </a14:hiddenFill>
            </a:ext>
          </a:extLst>
        </p:spPr>
      </p:cxnSp>
      <p:cxnSp>
        <p:nvCxnSpPr>
          <p:cNvPr id="14349" name="直接连接符 27"/>
          <p:cNvCxnSpPr>
            <a:cxnSpLocks noChangeShapeType="1"/>
          </p:cNvCxnSpPr>
          <p:nvPr/>
        </p:nvCxnSpPr>
        <p:spPr bwMode="auto">
          <a:xfrm>
            <a:off x="2312338" y="4528376"/>
            <a:ext cx="720725" cy="0"/>
          </a:xfrm>
          <a:prstGeom prst="line">
            <a:avLst/>
          </a:prstGeom>
          <a:noFill/>
          <a:ln w="19050" algn="ctr">
            <a:solidFill>
              <a:srgbClr val="CC00CC"/>
            </a:solidFill>
            <a:round/>
          </a:ln>
          <a:extLst>
            <a:ext uri="{909E8E84-426E-40DD-AFC4-6F175D3DCCD1}">
              <a14:hiddenFill xmlns:a14="http://schemas.microsoft.com/office/drawing/2010/main">
                <a:noFill/>
              </a14:hiddenFill>
            </a:ext>
          </a:extLst>
        </p:spPr>
      </p:cxnSp>
      <p:sp>
        <p:nvSpPr>
          <p:cNvPr id="14350" name="矩形 28"/>
          <p:cNvSpPr>
            <a:spLocks noChangeArrowheads="1"/>
          </p:cNvSpPr>
          <p:nvPr/>
        </p:nvSpPr>
        <p:spPr bwMode="auto">
          <a:xfrm>
            <a:off x="3175938" y="4204526"/>
            <a:ext cx="469872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3600" b="1"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方正中等线简体"/>
                <a:sym typeface="Arial" panose="020B0604020202020204" pitchFamily="34" charset="0"/>
              </a:rPr>
              <a:t>逐渐增大</a:t>
            </a:r>
            <a:r>
              <a:rPr kumimoji="0" lang="en-US" altLang="zh-CN" sz="3600" b="1"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3600" b="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但均小于水</a:t>
            </a:r>
            <a:r>
              <a:rPr kumimoji="0" lang="en-US" altLang="zh-CN" sz="3600" b="1"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方正中等线简体"/>
                <a:sym typeface="Arial" panose="020B0604020202020204" pitchFamily="34" charset="0"/>
              </a:rPr>
              <a:t>)</a:t>
            </a:r>
            <a:endParaRPr kumimoji="0" lang="zh-CN" altLang="en-US" sz="3600" b="1"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方正中等线简体"/>
              <a:sym typeface="Arial" panose="020B0604020202020204" pitchFamily="34" charset="0"/>
            </a:endParaRPr>
          </a:p>
        </p:txBody>
      </p:sp>
      <p:sp>
        <p:nvSpPr>
          <p:cNvPr id="14351" name="Rectangle 5"/>
          <p:cNvSpPr>
            <a:spLocks noChangeArrowheads="1"/>
          </p:cNvSpPr>
          <p:nvPr/>
        </p:nvSpPr>
        <p:spPr bwMode="auto">
          <a:xfrm>
            <a:off x="531660" y="5482791"/>
            <a:ext cx="1132040" cy="461665"/>
          </a:xfrm>
          <a:prstGeom prst="rect">
            <a:avLst/>
          </a:prstGeom>
          <a:noFill/>
          <a:ln w="12700">
            <a:noFill/>
            <a:miter lim="800000"/>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279B37"/>
                </a:solidFill>
                <a:effectLst/>
                <a:uLnTx/>
                <a:uFillTx/>
                <a:latin typeface="Arial" panose="020B0604020202020204" pitchFamily="34" charset="0"/>
                <a:ea typeface="思源黑体 CN Medium" panose="020B0600000000000000" pitchFamily="34" charset="-122"/>
                <a:sym typeface="Arial" panose="020B0604020202020204" pitchFamily="34" charset="0"/>
              </a:rPr>
              <a:t>溶解性</a:t>
            </a:r>
          </a:p>
        </p:txBody>
      </p:sp>
      <p:cxnSp>
        <p:nvCxnSpPr>
          <p:cNvPr id="14352" name="直接连接符 30"/>
          <p:cNvCxnSpPr>
            <a:cxnSpLocks noChangeShapeType="1"/>
          </p:cNvCxnSpPr>
          <p:nvPr/>
        </p:nvCxnSpPr>
        <p:spPr bwMode="auto">
          <a:xfrm>
            <a:off x="1696668" y="5713623"/>
            <a:ext cx="720725" cy="0"/>
          </a:xfrm>
          <a:prstGeom prst="line">
            <a:avLst/>
          </a:prstGeom>
          <a:noFill/>
          <a:ln w="19050" algn="ctr">
            <a:solidFill>
              <a:srgbClr val="CC00CC"/>
            </a:solidFill>
            <a:round/>
          </a:ln>
          <a:extLst>
            <a:ext uri="{909E8E84-426E-40DD-AFC4-6F175D3DCCD1}">
              <a14:hiddenFill xmlns:a14="http://schemas.microsoft.com/office/drawing/2010/main">
                <a:noFill/>
              </a14:hiddenFill>
            </a:ext>
          </a:extLst>
        </p:spPr>
      </p:cxnSp>
      <p:sp>
        <p:nvSpPr>
          <p:cNvPr id="14353" name="矩形 31"/>
          <p:cNvSpPr>
            <a:spLocks noChangeArrowheads="1"/>
          </p:cNvSpPr>
          <p:nvPr/>
        </p:nvSpPr>
        <p:spPr bwMode="auto">
          <a:xfrm>
            <a:off x="2531276" y="5506178"/>
            <a:ext cx="428995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方正中等线简体"/>
                <a:sym typeface="Arial" panose="020B0604020202020204" pitchFamily="34" charset="0"/>
              </a:rPr>
              <a:t>均难溶于水，易溶于有机溶剂</a:t>
            </a:r>
          </a:p>
        </p:txBody>
      </p:sp>
      <p:sp>
        <p:nvSpPr>
          <p:cNvPr id="14354" name="矩形 32"/>
          <p:cNvSpPr>
            <a:spLocks noChangeArrowheads="1"/>
          </p:cNvSpPr>
          <p:nvPr/>
        </p:nvSpPr>
        <p:spPr bwMode="auto">
          <a:xfrm>
            <a:off x="569862" y="1209053"/>
            <a:ext cx="92360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rgbClr val="0070C0"/>
                </a:solidFill>
                <a:effectLst/>
                <a:uLnTx/>
                <a:uFillTx/>
                <a:latin typeface="Arial" panose="020B0604020202020204" pitchFamily="34" charset="0"/>
                <a:ea typeface="思源黑体 CN Medium" panose="020B0600000000000000" pitchFamily="34" charset="-122"/>
                <a:cs typeface="汉仪楷体简"/>
                <a:sym typeface="Arial" panose="020B0604020202020204" pitchFamily="34" charset="0"/>
              </a:rPr>
              <a:t>随碳原子数</a:t>
            </a:r>
            <a:r>
              <a:rPr kumimoji="0" lang="zh-CN" altLang="en-US" sz="2400" i="1" u="none" strike="noStrike" kern="0" cap="none" spc="0" normalizeH="0" baseline="0" noProof="0">
                <a:ln>
                  <a:noFill/>
                </a:ln>
                <a:solidFill>
                  <a:srgbClr val="0070C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n</a:t>
            </a:r>
            <a:r>
              <a:rPr kumimoji="0" lang="zh-CN" altLang="en-US" sz="2400" i="0" u="none" strike="noStrike" kern="0" cap="none" spc="0" normalizeH="0" baseline="0" noProof="0">
                <a:ln>
                  <a:noFill/>
                </a:ln>
                <a:solidFill>
                  <a:srgbClr val="0070C0"/>
                </a:solidFill>
                <a:effectLst/>
                <a:uLnTx/>
                <a:uFillTx/>
                <a:latin typeface="Arial" panose="020B0604020202020204" pitchFamily="34" charset="0"/>
                <a:ea typeface="思源黑体 CN Medium" panose="020B0600000000000000" pitchFamily="34" charset="-122"/>
                <a:cs typeface="汉仪楷体简"/>
                <a:sym typeface="Arial" panose="020B0604020202020204" pitchFamily="34" charset="0"/>
              </a:rPr>
              <a:t>递增，有如下规律：</a:t>
            </a:r>
          </a:p>
        </p:txBody>
      </p:sp>
      <p:sp>
        <p:nvSpPr>
          <p:cNvPr id="3" name="矩形 2"/>
          <p:cNvSpPr>
            <a:spLocks noChangeArrowheads="1"/>
          </p:cNvSpPr>
          <p:nvPr/>
        </p:nvSpPr>
        <p:spPr bwMode="auto">
          <a:xfrm>
            <a:off x="5888976" y="3115501"/>
            <a:ext cx="398057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b="0" i="0" u="none" strike="noStrike" kern="0" cap="none" spc="0" normalizeH="0" baseline="0" noProof="0">
                <a:ln>
                  <a:noFill/>
                </a:ln>
                <a:solidFill>
                  <a:srgbClr val="CC00CC"/>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学法 P17 熔、沸点变化规律</a:t>
            </a:r>
            <a:endParaRPr kumimoji="0" lang="en-US" altLang="zh-CN" sz="2400" b="0" i="0" u="none" strike="noStrike" kern="0" cap="none" spc="0" normalizeH="0" baseline="0" noProof="0">
              <a:ln>
                <a:noFill/>
              </a:ln>
              <a:solidFill>
                <a:srgbClr val="CC00CC"/>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nvGrpSpPr>
          <p:cNvPr id="2" name="组合 36"/>
          <p:cNvGrpSpPr/>
          <p:nvPr/>
        </p:nvGrpSpPr>
        <p:grpSpPr bwMode="auto">
          <a:xfrm>
            <a:off x="728013" y="2240788"/>
            <a:ext cx="10144125" cy="2800350"/>
            <a:chOff x="652868" y="2241290"/>
            <a:chExt cx="7608311" cy="2800800"/>
          </a:xfrm>
        </p:grpSpPr>
        <p:pic>
          <p:nvPicPr>
            <p:cNvPr id="14357" name="图片 3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53368" y="2241290"/>
              <a:ext cx="3607811" cy="28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8" name="图片 4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52868" y="2241740"/>
              <a:ext cx="4000500"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3"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二、物理性质</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nodeType="clickEffect">
                                  <p:stCondLst>
                                    <p:cond delay="0"/>
                                  </p:stCondLst>
                                  <p:childTnLst>
                                    <p:animEffect transition="out" filter="dissolve">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randombar(horizontal)">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9746" name="矩形 159745"/>
          <p:cNvSpPr>
            <a:spLocks noChangeArrowheads="1"/>
          </p:cNvSpPr>
          <p:nvPr/>
        </p:nvSpPr>
        <p:spPr bwMode="auto">
          <a:xfrm>
            <a:off x="660400" y="1240719"/>
            <a:ext cx="15144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注意： </a:t>
            </a:r>
          </a:p>
        </p:txBody>
      </p:sp>
      <p:sp>
        <p:nvSpPr>
          <p:cNvPr id="159747" name="文本框 159746"/>
          <p:cNvSpPr txBox="1">
            <a:spLocks noChangeArrowheads="1"/>
          </p:cNvSpPr>
          <p:nvPr/>
        </p:nvSpPr>
        <p:spPr bwMode="auto">
          <a:xfrm>
            <a:off x="660400" y="1643162"/>
            <a:ext cx="108585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1</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所有的烃都是无色物质，</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均难溶于水</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而易溶于苯、乙醚等有机溶剂。</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密度均小于</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1</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、常温下烷烃的状态：</a:t>
            </a:r>
          </a:p>
          <a:p>
            <a:pPr marL="0" marR="0" lvl="0" indent="0" defTabSz="914400" eaLnBrk="1" fontAlgn="auto" latinLnBrk="0" hangingPunct="1">
              <a:lnSpc>
                <a:spcPct val="150000"/>
              </a:lnSpc>
              <a:spcBef>
                <a:spcPts val="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1</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4</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气态； </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5</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16</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液态； </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17</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以上为固态。</a:t>
            </a: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新戊烷</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常温为气态</a:t>
            </a:r>
            <a:endPar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4 </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、随着分子中碳原子数的增多，烷烃同系物的物理性质呈现规律性变化，即熔沸点逐渐升高，密度逐渐增大。</a:t>
            </a: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5</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分子式相同的烃，支链越多，熔沸点越低。</a:t>
            </a:r>
          </a:p>
          <a:p>
            <a:pPr marL="0" marR="0" lvl="0" indent="0" defTabSz="914400" eaLnBrk="1" fontAlgn="auto" latinLnBrk="0" hangingPunct="1">
              <a:lnSpc>
                <a:spcPct val="150000"/>
              </a:lnSpc>
              <a:spcBef>
                <a:spcPts val="0"/>
              </a:spcBef>
              <a:spcAft>
                <a:spcPts val="0"/>
              </a:spcAft>
              <a:buClrTx/>
              <a:buSzTx/>
              <a:buFontTx/>
              <a:buNone/>
              <a:defRPr/>
            </a:pPr>
            <a:endPar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7"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二、物理性质</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9746"/>
                                        </p:tgtEl>
                                        <p:attrNameLst>
                                          <p:attrName>style.visibility</p:attrName>
                                        </p:attrNameLst>
                                      </p:cBhvr>
                                      <p:to>
                                        <p:strVal val="visible"/>
                                      </p:to>
                                    </p:set>
                                    <p:anim calcmode="lin" valueType="num">
                                      <p:cBhvr additive="base">
                                        <p:cTn id="7" dur="500" fill="hold"/>
                                        <p:tgtEl>
                                          <p:spTgt spid="159746"/>
                                        </p:tgtEl>
                                        <p:attrNameLst>
                                          <p:attrName>ppt_x</p:attrName>
                                        </p:attrNameLst>
                                      </p:cBhvr>
                                      <p:tavLst>
                                        <p:tav tm="0">
                                          <p:val>
                                            <p:strVal val="0-#ppt_w/2"/>
                                          </p:val>
                                        </p:tav>
                                        <p:tav tm="100000">
                                          <p:val>
                                            <p:strVal val="#ppt_x"/>
                                          </p:val>
                                        </p:tav>
                                      </p:tavLst>
                                    </p:anim>
                                    <p:anim calcmode="lin" valueType="num">
                                      <p:cBhvr additive="base">
                                        <p:cTn id="8" dur="500" fill="hold"/>
                                        <p:tgtEl>
                                          <p:spTgt spid="15974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159747"/>
                                        </p:tgtEl>
                                        <p:attrNameLst>
                                          <p:attrName>style.visibility</p:attrName>
                                        </p:attrNameLst>
                                      </p:cBhvr>
                                      <p:to>
                                        <p:strVal val="visible"/>
                                      </p:to>
                                    </p:set>
                                    <p:animEffect transition="in" filter="diamond(in)">
                                      <p:cBhvr>
                                        <p:cTn id="13" dur="2000"/>
                                        <p:tgtEl>
                                          <p:spTgt spid="1597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6" grpId="0"/>
      <p:bldP spid="15974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idx="4294967295"/>
          </p:nvPr>
        </p:nvSpPr>
        <p:spPr>
          <a:xfrm>
            <a:off x="488209" y="1379096"/>
            <a:ext cx="2219325" cy="392113"/>
          </a:xfrm>
          <a:solidFill>
            <a:schemeClr val="bg1"/>
          </a:solidFill>
        </p:spPr>
        <p:txBody>
          <a:bodyPr>
            <a:noAutofit/>
          </a:bodyPr>
          <a:lstStyle/>
          <a:p>
            <a:r>
              <a:rPr lang="en-US" altLang="zh-CN" sz="2400" dirty="0">
                <a:solidFill>
                  <a:srgbClr val="FF3300"/>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2400" dirty="0">
                <a:solidFill>
                  <a:srgbClr val="FF3300"/>
                </a:solidFill>
                <a:latin typeface="Arial" panose="020B0604020202020204" pitchFamily="34" charset="0"/>
                <a:ea typeface="思源黑体 CN Medium" panose="020B0600000000000000" pitchFamily="34" charset="-122"/>
                <a:sym typeface="Arial" panose="020B0604020202020204" pitchFamily="34" charset="0"/>
              </a:rPr>
              <a:t>练习</a:t>
            </a:r>
            <a:r>
              <a:rPr lang="en-US" altLang="zh-CN" sz="2400" dirty="0">
                <a:solidFill>
                  <a:srgbClr val="FF3300"/>
                </a:solidFill>
                <a:latin typeface="Arial" panose="020B0604020202020204" pitchFamily="34" charset="0"/>
                <a:ea typeface="思源黑体 CN Medium" panose="020B0600000000000000" pitchFamily="34" charset="-122"/>
                <a:sym typeface="Arial" panose="020B0604020202020204" pitchFamily="34" charset="0"/>
              </a:rPr>
              <a:t>】</a:t>
            </a:r>
          </a:p>
        </p:txBody>
      </p:sp>
      <p:sp>
        <p:nvSpPr>
          <p:cNvPr id="16389" name="Rectangle 3"/>
          <p:cNvSpPr>
            <a:spLocks noGrp="1" noChangeArrowheads="1"/>
          </p:cNvSpPr>
          <p:nvPr>
            <p:ph type="body" idx="4294967295"/>
          </p:nvPr>
        </p:nvSpPr>
        <p:spPr>
          <a:xfrm>
            <a:off x="565954" y="1771209"/>
            <a:ext cx="10858500" cy="5472113"/>
          </a:xfrm>
        </p:spPr>
        <p:txBody>
          <a:bodyPr>
            <a:normAutofit/>
          </a:bodyPr>
          <a:lstStyle/>
          <a:p>
            <a:pPr>
              <a:lnSpc>
                <a:spcPct val="150000"/>
              </a:lnSpc>
            </a:pPr>
            <a:r>
              <a:rPr lang="en-US" altLang="zh-CN"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1</a:t>
            </a:r>
            <a:r>
              <a:rPr lang="zh-CN" altLang="en-US"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、由沸点数据</a:t>
            </a:r>
            <a:r>
              <a:rPr lang="en-US" altLang="zh-CN"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甲烷－</a:t>
            </a:r>
            <a:r>
              <a:rPr lang="en-US" altLang="zh-CN"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146℃</a:t>
            </a:r>
            <a:r>
              <a:rPr lang="zh-CN" altLang="en-US"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，乙烷－</a:t>
            </a:r>
            <a:r>
              <a:rPr lang="en-US" altLang="zh-CN"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89℃,</a:t>
            </a:r>
            <a:r>
              <a:rPr lang="zh-CN" altLang="en-US"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丁烷－</a:t>
            </a:r>
            <a:r>
              <a:rPr lang="en-US" altLang="zh-CN"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0.5℃</a:t>
            </a:r>
            <a:r>
              <a:rPr lang="zh-CN" altLang="en-US"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，戊烷</a:t>
            </a:r>
            <a:r>
              <a:rPr lang="en-US" altLang="zh-CN"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36℃</a:t>
            </a:r>
            <a:r>
              <a:rPr lang="zh-CN" altLang="en-US"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可以判断丙烷的沸点可能是（          ）</a:t>
            </a:r>
          </a:p>
          <a:p>
            <a:pPr>
              <a:lnSpc>
                <a:spcPct val="150000"/>
              </a:lnSpc>
              <a:buFont typeface="Arial" panose="020B0604020202020204" pitchFamily="34" charset="0"/>
              <a:buNone/>
            </a:pPr>
            <a:r>
              <a:rPr lang="en-US" altLang="zh-CN"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A</a:t>
            </a:r>
            <a:r>
              <a:rPr lang="zh-CN" altLang="en-US"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．高于－</a:t>
            </a:r>
            <a:r>
              <a:rPr lang="en-US" altLang="zh-CN"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0.5℃    B</a:t>
            </a:r>
            <a:r>
              <a:rPr lang="zh-CN" altLang="en-US"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．约是＋</a:t>
            </a:r>
            <a:r>
              <a:rPr lang="en-US" altLang="zh-CN"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30℃	 </a:t>
            </a:r>
          </a:p>
          <a:p>
            <a:pPr>
              <a:lnSpc>
                <a:spcPct val="150000"/>
              </a:lnSpc>
              <a:buFont typeface="Arial" panose="020B0604020202020204" pitchFamily="34" charset="0"/>
              <a:buNone/>
            </a:pPr>
            <a:r>
              <a:rPr lang="en-US" altLang="zh-CN"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C</a:t>
            </a:r>
            <a:r>
              <a:rPr lang="zh-CN" altLang="en-US"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．约是－</a:t>
            </a:r>
            <a:r>
              <a:rPr lang="en-US" altLang="zh-CN"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40℃     D</a:t>
            </a:r>
            <a:r>
              <a:rPr lang="zh-CN" altLang="en-US"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．低于－</a:t>
            </a:r>
            <a:r>
              <a:rPr lang="en-US" altLang="zh-CN"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89℃ </a:t>
            </a:r>
          </a:p>
          <a:p>
            <a:pPr>
              <a:lnSpc>
                <a:spcPct val="150000"/>
              </a:lnSpc>
            </a:pPr>
            <a:r>
              <a:rPr lang="en-US" altLang="zh-CN"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2</a:t>
            </a:r>
            <a:r>
              <a:rPr lang="zh-CN" altLang="en-US"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、下列烷烃沸点最高的是（          ）</a:t>
            </a:r>
          </a:p>
          <a:p>
            <a:pPr>
              <a:lnSpc>
                <a:spcPct val="150000"/>
              </a:lnSpc>
              <a:buFont typeface="Arial" panose="020B0604020202020204" pitchFamily="34" charset="0"/>
              <a:buNone/>
            </a:pPr>
            <a:r>
              <a:rPr lang="en-US" altLang="zh-CN"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A</a:t>
            </a:r>
            <a:r>
              <a:rPr lang="zh-CN" altLang="en-US"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a:t>
            </a:r>
            <a:r>
              <a:rPr lang="en-US" altLang="zh-CN"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CH</a:t>
            </a:r>
            <a:r>
              <a:rPr lang="en-US" altLang="zh-CN" sz="2400" baseline="-250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3</a:t>
            </a:r>
            <a:r>
              <a:rPr lang="en-US" altLang="zh-CN"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CH</a:t>
            </a:r>
            <a:r>
              <a:rPr lang="en-US" altLang="zh-CN" sz="2400" baseline="-250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2</a:t>
            </a:r>
            <a:r>
              <a:rPr lang="en-US" altLang="zh-CN"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CH</a:t>
            </a:r>
            <a:r>
              <a:rPr lang="en-US" altLang="zh-CN" sz="2400" baseline="-250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3</a:t>
            </a:r>
            <a:r>
              <a:rPr lang="en-US" altLang="zh-CN"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              </a:t>
            </a:r>
            <a:r>
              <a:rPr lang="zh-CN" altLang="en-US"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Ｂ．</a:t>
            </a:r>
            <a:r>
              <a:rPr lang="en-US" altLang="zh-CN"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CH</a:t>
            </a:r>
            <a:r>
              <a:rPr lang="en-US" altLang="zh-CN" sz="2400" baseline="-250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3</a:t>
            </a:r>
            <a:r>
              <a:rPr lang="en-US" altLang="zh-CN"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CH</a:t>
            </a:r>
            <a:r>
              <a:rPr lang="en-US" altLang="zh-CN" sz="2400" baseline="-250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2</a:t>
            </a:r>
            <a:r>
              <a:rPr lang="en-US" altLang="zh-CN"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CH</a:t>
            </a:r>
            <a:r>
              <a:rPr lang="en-US" altLang="zh-CN" sz="2400" baseline="-250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2</a:t>
            </a:r>
            <a:r>
              <a:rPr lang="en-US" altLang="zh-CN"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CH</a:t>
            </a:r>
            <a:r>
              <a:rPr lang="en-US" altLang="zh-CN" sz="2400" baseline="-250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3</a:t>
            </a:r>
            <a:r>
              <a:rPr lang="en-US" altLang="zh-CN"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 </a:t>
            </a:r>
          </a:p>
          <a:p>
            <a:pPr>
              <a:lnSpc>
                <a:spcPct val="150000"/>
              </a:lnSpc>
              <a:buFont typeface="Arial" panose="020B0604020202020204" pitchFamily="34" charset="0"/>
              <a:buNone/>
            </a:pPr>
            <a:r>
              <a:rPr lang="zh-CN" altLang="en-US"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Ｃ．</a:t>
            </a:r>
            <a:r>
              <a:rPr lang="en-US" altLang="zh-CN"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CH</a:t>
            </a:r>
            <a:r>
              <a:rPr lang="en-US" altLang="zh-CN" sz="2400" baseline="-250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3</a:t>
            </a:r>
            <a:r>
              <a:rPr lang="en-US" altLang="zh-CN"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(CH2)</a:t>
            </a:r>
            <a:r>
              <a:rPr lang="en-US" altLang="zh-CN" sz="2400" baseline="-250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3</a:t>
            </a:r>
            <a:r>
              <a:rPr lang="en-US" altLang="zh-CN"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CH</a:t>
            </a:r>
            <a:r>
              <a:rPr lang="en-US" altLang="zh-CN" sz="2400" baseline="-250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3</a:t>
            </a:r>
            <a:r>
              <a:rPr lang="en-US" altLang="zh-CN"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         </a:t>
            </a:r>
            <a:r>
              <a:rPr lang="zh-CN" altLang="en-US"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Ｄ．</a:t>
            </a:r>
            <a:r>
              <a:rPr lang="en-US" altLang="zh-CN"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(CH</a:t>
            </a:r>
            <a:r>
              <a:rPr lang="en-US" altLang="zh-CN" sz="2400" baseline="-250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3</a:t>
            </a:r>
            <a:r>
              <a:rPr lang="en-US" altLang="zh-CN"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a:t>
            </a:r>
            <a:r>
              <a:rPr lang="en-US" altLang="zh-CN" sz="2400" baseline="-250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2</a:t>
            </a:r>
            <a:r>
              <a:rPr lang="en-US" altLang="zh-CN"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CHCH</a:t>
            </a:r>
            <a:r>
              <a:rPr lang="en-US" altLang="zh-CN" sz="2400" baseline="-250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2</a:t>
            </a:r>
            <a:r>
              <a:rPr lang="en-US" altLang="zh-CN"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CH</a:t>
            </a:r>
            <a:r>
              <a:rPr lang="en-US" altLang="zh-CN" sz="2400" baseline="-250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3</a:t>
            </a:r>
            <a:endParaRPr lang="zh-CN" altLang="en-US" sz="2400" baseline="-25000" dirty="0">
              <a:solidFill>
                <a:srgbClr val="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444420" name="Text Box 4"/>
          <p:cNvSpPr txBox="1">
            <a:spLocks noChangeArrowheads="1"/>
          </p:cNvSpPr>
          <p:nvPr/>
        </p:nvSpPr>
        <p:spPr bwMode="auto">
          <a:xfrm>
            <a:off x="4834199" y="4309039"/>
            <a:ext cx="863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4400" b="1" i="0" u="none" strike="noStrike" kern="0" cap="none" spc="0" normalizeH="0" baseline="0" noProof="0" dirty="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p>
        </p:txBody>
      </p:sp>
      <p:sp>
        <p:nvSpPr>
          <p:cNvPr id="444421" name="Text Box 5"/>
          <p:cNvSpPr txBox="1">
            <a:spLocks noChangeArrowheads="1"/>
          </p:cNvSpPr>
          <p:nvPr/>
        </p:nvSpPr>
        <p:spPr bwMode="auto">
          <a:xfrm>
            <a:off x="3800515" y="2258753"/>
            <a:ext cx="863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4400" b="1" i="0" u="none" strike="noStrike" kern="0" cap="none" spc="0" normalizeH="0" baseline="0" noProof="0" dirty="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p>
        </p:txBody>
      </p:sp>
      <p:sp>
        <p:nvSpPr>
          <p:cNvPr id="8"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二、物理性质</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44420"/>
                                        </p:tgtEl>
                                        <p:attrNameLst>
                                          <p:attrName>style.visibility</p:attrName>
                                        </p:attrNameLst>
                                      </p:cBhvr>
                                      <p:to>
                                        <p:strVal val="visible"/>
                                      </p:to>
                                    </p:set>
                                    <p:animEffect transition="in" filter="blinds(horizontal)">
                                      <p:cBhvr>
                                        <p:cTn id="7" dur="500"/>
                                        <p:tgtEl>
                                          <p:spTgt spid="44442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44421"/>
                                        </p:tgtEl>
                                        <p:attrNameLst>
                                          <p:attrName>style.visibility</p:attrName>
                                        </p:attrNameLst>
                                      </p:cBhvr>
                                      <p:to>
                                        <p:strVal val="visible"/>
                                      </p:to>
                                    </p:set>
                                    <p:animEffect transition="in" filter="blinds(horizontal)">
                                      <p:cBhvr>
                                        <p:cTn id="12" dur="500"/>
                                        <p:tgtEl>
                                          <p:spTgt spid="4444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4420" grpId="0"/>
      <p:bldP spid="44442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1"/>
          <p:cNvSpPr>
            <a:spLocks noChangeArrowheads="1"/>
          </p:cNvSpPr>
          <p:nvPr/>
        </p:nvSpPr>
        <p:spPr bwMode="auto">
          <a:xfrm>
            <a:off x="660400" y="1243210"/>
            <a:ext cx="11518900" cy="3462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15000"/>
              </a:lnSpc>
              <a:spcBef>
                <a:spcPts val="0"/>
              </a:spcBef>
              <a:spcAft>
                <a:spcPts val="0"/>
              </a:spcAft>
              <a:buClrTx/>
              <a:buSzTx/>
              <a:buFont typeface="Arial" panose="020B0604020202020204" pitchFamily="34" charset="0"/>
              <a:buNone/>
              <a:defRPr/>
            </a:pP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 </a:t>
            </a: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稳定性</a:t>
            </a:r>
            <a:endPar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15000"/>
              </a:lnSpc>
              <a:spcBef>
                <a:spcPts val="0"/>
              </a:spcBef>
              <a:spcAft>
                <a:spcPts val="0"/>
              </a:spcAft>
              <a:buClrTx/>
              <a:buSzTx/>
              <a:buFont typeface="Arial" panose="020B0604020202020204" pitchFamily="34" charset="0"/>
              <a:buNone/>
              <a:defRPr/>
            </a:pPr>
            <a:r>
              <a:rPr kumimoji="0" lang="zh-CN" altLang="en-US"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不与强酸、</a:t>
            </a:r>
            <a:r>
              <a:rPr kumimoji="0" lang="zh-CN" altLang="en-US"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方正中等线简体"/>
                <a:sym typeface="Arial" panose="020B0604020202020204" pitchFamily="34" charset="0"/>
              </a:rPr>
              <a:t>强碱反应，不使</a:t>
            </a:r>
            <a:r>
              <a:rPr kumimoji="0" lang="en-US" altLang="zh-CN"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方正中等线简体"/>
                <a:sym typeface="Arial" panose="020B0604020202020204" pitchFamily="34" charset="0"/>
              </a:rPr>
              <a:t>KMnO</a:t>
            </a:r>
            <a:r>
              <a:rPr kumimoji="0" lang="en-US" altLang="zh-CN" sz="20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cs typeface="方正中等线简体"/>
                <a:sym typeface="Arial" panose="020B0604020202020204" pitchFamily="34" charset="0"/>
              </a:rPr>
              <a:t>4</a:t>
            </a:r>
            <a:r>
              <a:rPr kumimoji="0" lang="en-US" altLang="zh-CN"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方正中等线简体"/>
                <a:sym typeface="Arial" panose="020B0604020202020204" pitchFamily="34" charset="0"/>
              </a:rPr>
              <a:t>(H</a:t>
            </a:r>
            <a:r>
              <a:rPr kumimoji="0" lang="en-US" altLang="zh-CN" sz="2000" i="0" u="none" strike="noStrike" kern="0" cap="none" spc="0" normalizeH="0" baseline="30000" noProof="0" dirty="0">
                <a:ln>
                  <a:noFill/>
                </a:ln>
                <a:solidFill>
                  <a:srgbClr val="000000"/>
                </a:solidFill>
                <a:effectLst/>
                <a:uLnTx/>
                <a:uFillTx/>
                <a:latin typeface="Arial" panose="020B0604020202020204" pitchFamily="34" charset="0"/>
                <a:ea typeface="思源黑体 CN Medium" panose="020B0600000000000000" pitchFamily="34" charset="-122"/>
                <a:cs typeface="方正中等线简体"/>
                <a:sym typeface="Arial" panose="020B0604020202020204" pitchFamily="34" charset="0"/>
              </a:rPr>
              <a:t>+</a:t>
            </a:r>
            <a:r>
              <a:rPr kumimoji="0" lang="en-US" altLang="zh-CN"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方正中等线简体"/>
                <a:sym typeface="Arial" panose="020B0604020202020204" pitchFamily="34" charset="0"/>
              </a:rPr>
              <a:t>)</a:t>
            </a:r>
            <a:r>
              <a:rPr kumimoji="0" lang="zh-CN" altLang="en-US"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方正中等线简体"/>
                <a:sym typeface="Arial" panose="020B0604020202020204" pitchFamily="34" charset="0"/>
              </a:rPr>
              <a:t>溶液和溴水褪色。</a:t>
            </a:r>
            <a:endParaRPr kumimoji="0" lang="en-US" altLang="zh-CN"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方正中等线简体"/>
              <a:sym typeface="Arial" panose="020B0604020202020204" pitchFamily="34" charset="0"/>
            </a:endParaRPr>
          </a:p>
          <a:p>
            <a:pPr marL="0" marR="0" lvl="0" indent="0" defTabSz="914400" eaLnBrk="1" fontAlgn="auto" latinLnBrk="0" hangingPunct="1">
              <a:lnSpc>
                <a:spcPct val="115000"/>
              </a:lnSpc>
              <a:spcBef>
                <a:spcPts val="0"/>
              </a:spcBef>
              <a:spcAft>
                <a:spcPts val="0"/>
              </a:spcAft>
              <a:buClrTx/>
              <a:buSzTx/>
              <a:buFont typeface="Arial" panose="020B0604020202020204" pitchFamily="34" charset="0"/>
              <a:buNone/>
              <a:defRPr/>
            </a:pP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2. </a:t>
            </a: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氧化反应</a:t>
            </a:r>
            <a:endPar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defTabSz="914400" eaLnBrk="1" fontAlgn="auto" latinLnBrk="0" hangingPunct="1">
              <a:lnSpc>
                <a:spcPct val="115000"/>
              </a:lnSpc>
              <a:spcBef>
                <a:spcPts val="0"/>
              </a:spcBef>
              <a:spcAft>
                <a:spcPts val="0"/>
              </a:spcAft>
              <a:buClrTx/>
              <a:buSzTx/>
              <a:buFont typeface="Arial" panose="020B0604020202020204" pitchFamily="34" charset="0"/>
              <a:buNone/>
              <a:defRPr/>
            </a:pPr>
            <a:endPar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方正中等线简体"/>
              <a:sym typeface="Arial" panose="020B0604020202020204" pitchFamily="34" charset="0"/>
            </a:endParaRPr>
          </a:p>
          <a:p>
            <a:pPr marL="0" marR="0" lvl="0" indent="0" defTabSz="914400" eaLnBrk="1" fontAlgn="auto" latinLnBrk="0" hangingPunct="1">
              <a:lnSpc>
                <a:spcPct val="115000"/>
              </a:lnSpc>
              <a:spcBef>
                <a:spcPts val="0"/>
              </a:spcBef>
              <a:spcAft>
                <a:spcPts val="0"/>
              </a:spcAft>
              <a:buClrTx/>
              <a:buSzTx/>
              <a:buFont typeface="Arial" panose="020B0604020202020204" pitchFamily="34" charset="0"/>
              <a:buNone/>
              <a:defRPr/>
            </a:pPr>
            <a:endParaRPr kumimoji="0" lang="en-US" altLang="zh-CN" sz="2400" i="0" u="none" strike="noStrike" kern="0" cap="none" spc="0" normalizeH="0" baseline="0" noProof="0" dirty="0">
              <a:ln>
                <a:noFill/>
              </a:ln>
              <a:solidFill>
                <a:srgbClr val="279B37"/>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defTabSz="914400" eaLnBrk="1" fontAlgn="auto" latinLnBrk="0" hangingPunct="1">
              <a:lnSpc>
                <a:spcPct val="115000"/>
              </a:lnSpc>
              <a:spcBef>
                <a:spcPts val="0"/>
              </a:spcBef>
              <a:spcAft>
                <a:spcPts val="0"/>
              </a:spcAft>
              <a:buClrTx/>
              <a:buSzTx/>
              <a:buFont typeface="Arial" panose="020B0604020202020204" pitchFamily="34" charset="0"/>
              <a:buNone/>
              <a:defRPr/>
            </a:pP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3. </a:t>
            </a: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取代反应</a:t>
            </a:r>
            <a:endPar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defTabSz="914400" eaLnBrk="1" fontAlgn="auto" latinLnBrk="0" hangingPunct="1">
              <a:lnSpc>
                <a:spcPct val="115000"/>
              </a:lnSpc>
              <a:spcBef>
                <a:spcPts val="0"/>
              </a:spcBef>
              <a:spcAft>
                <a:spcPts val="0"/>
              </a:spcAft>
              <a:buClrTx/>
              <a:buSzTx/>
              <a:buFont typeface="Arial" panose="020B0604020202020204" pitchFamily="34" charset="0"/>
              <a:buNone/>
              <a:defRPr/>
            </a:pPr>
            <a:endPar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defTabSz="914400" eaLnBrk="1" fontAlgn="auto" latinLnBrk="0" hangingPunct="1">
              <a:lnSpc>
                <a:spcPct val="115000"/>
              </a:lnSpc>
              <a:spcBef>
                <a:spcPts val="0"/>
              </a:spcBef>
              <a:spcAft>
                <a:spcPts val="0"/>
              </a:spcAft>
              <a:buClrTx/>
              <a:buSzTx/>
              <a:buFont typeface="Arial" panose="020B0604020202020204" pitchFamily="34" charset="0"/>
              <a:buNone/>
              <a:defRPr/>
            </a:pP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方正中等线简体"/>
                <a:sym typeface="Arial" panose="020B0604020202020204" pitchFamily="34" charset="0"/>
              </a:rPr>
              <a:t>    在光照条件下，与</a:t>
            </a: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方正中等线简体"/>
                <a:sym typeface="Arial" panose="020B0604020202020204" pitchFamily="34" charset="0"/>
              </a:rPr>
              <a:t>X</a:t>
            </a:r>
            <a:r>
              <a:rPr kumimoji="0" lang="en-US" altLang="zh-CN" sz="2400" i="0" u="none" strike="noStrike" kern="0" cap="none" spc="0" normalizeH="0" baseline="-25000" noProof="0" dirty="0">
                <a:ln>
                  <a:noFill/>
                </a:ln>
                <a:solidFill>
                  <a:srgbClr val="FF0000"/>
                </a:solidFill>
                <a:effectLst/>
                <a:uLnTx/>
                <a:uFillTx/>
                <a:latin typeface="Arial" panose="020B0604020202020204" pitchFamily="34" charset="0"/>
                <a:ea typeface="思源黑体 CN Medium" panose="020B0600000000000000" pitchFamily="34" charset="-122"/>
                <a:cs typeface="方正中等线简体"/>
                <a:sym typeface="Arial" panose="020B0604020202020204" pitchFamily="34" charset="0"/>
              </a:rPr>
              <a:t>2</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方正中等线简体"/>
                <a:sym typeface="Arial" panose="020B0604020202020204" pitchFamily="34" charset="0"/>
              </a:rPr>
              <a:t>发生取代反应。</a:t>
            </a:r>
            <a:endPar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方正中等线简体"/>
              <a:sym typeface="Arial" panose="020B0604020202020204" pitchFamily="34" charset="0"/>
            </a:endParaRPr>
          </a:p>
        </p:txBody>
      </p:sp>
      <p:grpSp>
        <p:nvGrpSpPr>
          <p:cNvPr id="2" name="组合 10"/>
          <p:cNvGrpSpPr/>
          <p:nvPr/>
        </p:nvGrpSpPr>
        <p:grpSpPr bwMode="auto">
          <a:xfrm>
            <a:off x="660400" y="2445216"/>
            <a:ext cx="8670916" cy="880296"/>
            <a:chOff x="863600" y="3486150"/>
            <a:chExt cx="7974013" cy="1079500"/>
          </a:xfrm>
        </p:grpSpPr>
        <p:grpSp>
          <p:nvGrpSpPr>
            <p:cNvPr id="17419" name="组合 11"/>
            <p:cNvGrpSpPr/>
            <p:nvPr/>
          </p:nvGrpSpPr>
          <p:grpSpPr bwMode="auto">
            <a:xfrm>
              <a:off x="4400606" y="3701016"/>
              <a:ext cx="900000" cy="400110"/>
              <a:chOff x="3312923" y="2857414"/>
              <a:chExt cx="900000" cy="400110"/>
            </a:xfrm>
          </p:grpSpPr>
          <p:sp>
            <p:nvSpPr>
              <p:cNvPr id="17421" name="Line 4"/>
              <p:cNvSpPr>
                <a:spLocks noChangeShapeType="1"/>
              </p:cNvSpPr>
              <p:nvPr/>
            </p:nvSpPr>
            <p:spPr bwMode="auto">
              <a:xfrm>
                <a:off x="3312923" y="3246955"/>
                <a:ext cx="900000" cy="0"/>
              </a:xfrm>
              <a:prstGeom prst="line">
                <a:avLst/>
              </a:prstGeom>
              <a:noFill/>
              <a:ln w="28575">
                <a:solidFill>
                  <a:schemeClr val="tx1"/>
                </a:solidFill>
                <a:bevel/>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7422" name="矩形 14"/>
              <p:cNvSpPr>
                <a:spLocks noChangeArrowheads="1"/>
              </p:cNvSpPr>
              <p:nvPr/>
            </p:nvSpPr>
            <p:spPr bwMode="auto">
              <a:xfrm>
                <a:off x="3376796" y="2857414"/>
                <a:ext cx="53278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000" b="1"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点燃</a:t>
                </a:r>
              </a:p>
            </p:txBody>
          </p:sp>
        </p:grpSp>
        <p:graphicFrame>
          <p:nvGraphicFramePr>
            <p:cNvPr id="17420" name="Object 2">
              <a:hlinkClick r:id="" action="ppaction://ole?verb=1"/>
            </p:cNvPr>
            <p:cNvGraphicFramePr>
              <a:graphicFrameLocks noChangeAspect="1"/>
            </p:cNvGraphicFramePr>
            <p:nvPr/>
          </p:nvGraphicFramePr>
          <p:xfrm>
            <a:off x="863600" y="3486150"/>
            <a:ext cx="7974013" cy="1079500"/>
          </p:xfrm>
          <a:graphic>
            <a:graphicData uri="http://schemas.openxmlformats.org/presentationml/2006/ole">
              <mc:AlternateContent xmlns:mc="http://schemas.openxmlformats.org/markup-compatibility/2006">
                <mc:Choice xmlns:v="urn:schemas-microsoft-com:vml" Requires="v">
                  <p:oleObj name="公式" r:id="rId3" imgW="2706370" imgH="393700" progId="">
                    <p:embed/>
                  </p:oleObj>
                </mc:Choice>
                <mc:Fallback>
                  <p:oleObj name="公式" r:id="rId3" imgW="2706370" imgH="393700" progId="">
                    <p:embed/>
                    <p:pic>
                      <p:nvPicPr>
                        <p:cNvPr id="0" name="Object 2">
                          <a:hlinkClick r:id="" action="ppaction://ole?verb=1"/>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3600" y="3486150"/>
                          <a:ext cx="79740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5" name="组合 15"/>
          <p:cNvGrpSpPr/>
          <p:nvPr/>
        </p:nvGrpSpPr>
        <p:grpSpPr bwMode="auto">
          <a:xfrm>
            <a:off x="647657" y="4727089"/>
            <a:ext cx="9528175" cy="592144"/>
            <a:chOff x="3149995" y="5461054"/>
            <a:chExt cx="7146316" cy="591951"/>
          </a:xfrm>
        </p:grpSpPr>
        <p:sp>
          <p:nvSpPr>
            <p:cNvPr id="17415" name="矩形 16"/>
            <p:cNvSpPr>
              <a:spLocks noChangeArrowheads="1"/>
            </p:cNvSpPr>
            <p:nvPr/>
          </p:nvSpPr>
          <p:spPr bwMode="auto">
            <a:xfrm>
              <a:off x="3149995" y="5591491"/>
              <a:ext cx="7146316" cy="461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如</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CH</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 </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Cl</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CH</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Cl</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en-US" altLang="zh-CN" sz="2400" i="0" u="none" strike="noStrike" kern="0" cap="none" spc="0" normalizeH="0" baseline="0" noProof="0" dirty="0" err="1">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HCl</a:t>
              </a:r>
              <a:endPar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nvGrpSpPr>
            <p:cNvPr id="17416" name="组合 17"/>
            <p:cNvGrpSpPr/>
            <p:nvPr/>
          </p:nvGrpSpPr>
          <p:grpSpPr bwMode="auto">
            <a:xfrm>
              <a:off x="5364088" y="5461054"/>
              <a:ext cx="720000" cy="461514"/>
              <a:chOff x="3312923" y="2785441"/>
              <a:chExt cx="720000" cy="461514"/>
            </a:xfrm>
          </p:grpSpPr>
          <p:sp>
            <p:nvSpPr>
              <p:cNvPr id="17417" name="Line 4"/>
              <p:cNvSpPr>
                <a:spLocks noChangeShapeType="1"/>
              </p:cNvSpPr>
              <p:nvPr/>
            </p:nvSpPr>
            <p:spPr bwMode="auto">
              <a:xfrm>
                <a:off x="3312923" y="3246955"/>
                <a:ext cx="720000" cy="0"/>
              </a:xfrm>
              <a:prstGeom prst="line">
                <a:avLst/>
              </a:prstGeom>
              <a:noFill/>
              <a:ln w="25400">
                <a:solidFill>
                  <a:srgbClr val="FF0000"/>
                </a:solidFill>
                <a:bevel/>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7418" name="矩形 19"/>
              <p:cNvSpPr>
                <a:spLocks noChangeArrowheads="1"/>
              </p:cNvSpPr>
              <p:nvPr/>
            </p:nvSpPr>
            <p:spPr bwMode="auto">
              <a:xfrm>
                <a:off x="3332820" y="2785441"/>
                <a:ext cx="612204" cy="461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光照</a:t>
                </a:r>
              </a:p>
            </p:txBody>
          </p:sp>
        </p:grpSp>
      </p:grpSp>
      <p:sp>
        <p:nvSpPr>
          <p:cNvPr id="3" name="矩形 2"/>
          <p:cNvSpPr>
            <a:spLocks noChangeArrowheads="1"/>
          </p:cNvSpPr>
          <p:nvPr/>
        </p:nvSpPr>
        <p:spPr bwMode="auto">
          <a:xfrm>
            <a:off x="647657" y="3745881"/>
            <a:ext cx="828683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000" i="0" u="none" strike="noStrike" kern="0" cap="none" spc="0" normalizeH="0" baseline="0" noProof="0" dirty="0">
                <a:ln>
                  <a:noFill/>
                </a:ln>
                <a:solidFill>
                  <a:srgbClr val="CC00CC"/>
                </a:solidFill>
                <a:effectLst/>
                <a:uLnTx/>
                <a:uFillTx/>
                <a:latin typeface="Arial" panose="020B0604020202020204" pitchFamily="34" charset="0"/>
                <a:ea typeface="思源黑体 CN Medium" panose="020B0600000000000000" pitchFamily="34" charset="-122"/>
                <a:cs typeface="汉仪楷体简"/>
                <a:sym typeface="Arial" panose="020B0604020202020204" pitchFamily="34" charset="0"/>
              </a:rPr>
              <a:t>有机物分子中某些原子或原子团被其它原子或原子团所代替的反应。</a:t>
            </a:r>
          </a:p>
        </p:txBody>
      </p:sp>
      <p:sp>
        <p:nvSpPr>
          <p:cNvPr id="15"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三、烷烃的化学性质</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 calcmode="lin" valueType="num">
                                      <p:cBhvr additive="base">
                                        <p:cTn id="7"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left)">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randombar(horizontal)">
                                      <p:cBhvr>
                                        <p:cTn id="18" dur="5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10">
                                            <p:txEl>
                                              <p:pRg st="7" end="7"/>
                                            </p:txEl>
                                          </p:spTgt>
                                        </p:tgtEl>
                                        <p:attrNameLst>
                                          <p:attrName>style.visibility</p:attrName>
                                        </p:attrNameLst>
                                      </p:cBhvr>
                                      <p:to>
                                        <p:strVal val="visible"/>
                                      </p:to>
                                    </p:set>
                                    <p:animEffect transition="in" filter="randombar(horizontal)">
                                      <p:cBhvr>
                                        <p:cTn id="23" dur="500"/>
                                        <p:tgtEl>
                                          <p:spTgt spid="10">
                                            <p:txEl>
                                              <p:pRg st="7" end="7"/>
                                            </p:txEl>
                                          </p:spTgt>
                                        </p:tgtEl>
                                      </p:cBhvr>
                                    </p:animEffect>
                                  </p:childTnLst>
                                </p:cTn>
                              </p:par>
                              <p:par>
                                <p:cTn id="24" presetID="14" presetClass="entr" presetSubtype="10" fill="hold"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randombar(horizontal)">
                                      <p:cBhvr>
                                        <p:cTn id="2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1561" name="矩形 151560"/>
          <p:cNvSpPr>
            <a:spLocks noChangeArrowheads="1"/>
          </p:cNvSpPr>
          <p:nvPr/>
        </p:nvSpPr>
        <p:spPr bwMode="auto">
          <a:xfrm>
            <a:off x="575205" y="1211223"/>
            <a:ext cx="4127500"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取代反应</a:t>
            </a:r>
          </a:p>
        </p:txBody>
      </p:sp>
      <p:grpSp>
        <p:nvGrpSpPr>
          <p:cNvPr id="3" name="组合 151561"/>
          <p:cNvGrpSpPr/>
          <p:nvPr/>
        </p:nvGrpSpPr>
        <p:grpSpPr bwMode="auto">
          <a:xfrm>
            <a:off x="760162" y="1556926"/>
            <a:ext cx="6979152" cy="1652334"/>
            <a:chOff x="1776" y="2850"/>
            <a:chExt cx="3504" cy="1324"/>
          </a:xfrm>
        </p:grpSpPr>
        <p:sp>
          <p:nvSpPr>
            <p:cNvPr id="18450" name="矩形 151562"/>
            <p:cNvSpPr>
              <a:spLocks noChangeAspect="1" noChangeArrowheads="1" noTextEdit="1"/>
            </p:cNvSpPr>
            <p:nvPr/>
          </p:nvSpPr>
          <p:spPr bwMode="auto">
            <a:xfrm>
              <a:off x="1776" y="2880"/>
              <a:ext cx="3504" cy="1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8451" name="矩形 151563"/>
            <p:cNvSpPr>
              <a:spLocks noChangeArrowheads="1"/>
            </p:cNvSpPr>
            <p:nvPr/>
          </p:nvSpPr>
          <p:spPr bwMode="auto">
            <a:xfrm>
              <a:off x="1871" y="3075"/>
              <a:ext cx="105" cy="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p>
          </p:txBody>
        </p:sp>
        <p:sp>
          <p:nvSpPr>
            <p:cNvPr id="18452" name="矩形 151564"/>
            <p:cNvSpPr>
              <a:spLocks noChangeArrowheads="1"/>
            </p:cNvSpPr>
            <p:nvPr/>
          </p:nvSpPr>
          <p:spPr bwMode="auto">
            <a:xfrm>
              <a:off x="2047" y="3075"/>
              <a:ext cx="105" cy="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p>
          </p:txBody>
        </p:sp>
        <p:sp>
          <p:nvSpPr>
            <p:cNvPr id="18453" name="矩形 151565"/>
            <p:cNvSpPr>
              <a:spLocks noChangeArrowheads="1"/>
            </p:cNvSpPr>
            <p:nvPr/>
          </p:nvSpPr>
          <p:spPr bwMode="auto">
            <a:xfrm>
              <a:off x="2233" y="3174"/>
              <a:ext cx="81" cy="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4</a:t>
              </a:r>
            </a:p>
          </p:txBody>
        </p:sp>
        <p:sp>
          <p:nvSpPr>
            <p:cNvPr id="18454" name="直接连接符 151566"/>
            <p:cNvSpPr>
              <a:spLocks noChangeShapeType="1"/>
            </p:cNvSpPr>
            <p:nvPr/>
          </p:nvSpPr>
          <p:spPr bwMode="auto">
            <a:xfrm>
              <a:off x="2407" y="3216"/>
              <a:ext cx="550" cy="1"/>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8455" name="任意多边形 151567"/>
            <p:cNvSpPr>
              <a:spLocks noChangeArrowheads="1"/>
            </p:cNvSpPr>
            <p:nvPr/>
          </p:nvSpPr>
          <p:spPr bwMode="auto">
            <a:xfrm>
              <a:off x="2854" y="3188"/>
              <a:ext cx="103" cy="55"/>
            </a:xfrm>
            <a:custGeom>
              <a:avLst/>
              <a:gdLst>
                <a:gd name="T0" fmla="*/ 103 w 103"/>
                <a:gd name="T1" fmla="*/ 7 h 109"/>
                <a:gd name="T2" fmla="*/ 0 w 103"/>
                <a:gd name="T3" fmla="*/ 14 h 109"/>
                <a:gd name="T4" fmla="*/ 21 w 103"/>
                <a:gd name="T5" fmla="*/ 7 h 109"/>
                <a:gd name="T6" fmla="*/ 0 w 103"/>
                <a:gd name="T7" fmla="*/ 0 h 109"/>
                <a:gd name="T8" fmla="*/ 103 w 103"/>
                <a:gd name="T9" fmla="*/ 7 h 109"/>
                <a:gd name="T10" fmla="*/ 0 60000 65536"/>
                <a:gd name="T11" fmla="*/ 0 60000 65536"/>
                <a:gd name="T12" fmla="*/ 0 60000 65536"/>
                <a:gd name="T13" fmla="*/ 0 60000 65536"/>
                <a:gd name="T14" fmla="*/ 0 60000 65536"/>
                <a:gd name="T15" fmla="*/ 0 w 103"/>
                <a:gd name="T16" fmla="*/ 0 h 109"/>
                <a:gd name="T17" fmla="*/ 103 w 103"/>
                <a:gd name="T18" fmla="*/ 109 h 109"/>
              </a:gdLst>
              <a:ahLst/>
              <a:cxnLst>
                <a:cxn ang="T10">
                  <a:pos x="T0" y="T1"/>
                </a:cxn>
                <a:cxn ang="T11">
                  <a:pos x="T2" y="T3"/>
                </a:cxn>
                <a:cxn ang="T12">
                  <a:pos x="T4" y="T5"/>
                </a:cxn>
                <a:cxn ang="T13">
                  <a:pos x="T6" y="T7"/>
                </a:cxn>
                <a:cxn ang="T14">
                  <a:pos x="T8" y="T9"/>
                </a:cxn>
              </a:cxnLst>
              <a:rect l="T15" t="T16" r="T17" b="T18"/>
              <a:pathLst>
                <a:path w="103" h="109">
                  <a:moveTo>
                    <a:pt x="103" y="54"/>
                  </a:moveTo>
                  <a:lnTo>
                    <a:pt x="0" y="109"/>
                  </a:lnTo>
                  <a:lnTo>
                    <a:pt x="21" y="54"/>
                  </a:lnTo>
                  <a:lnTo>
                    <a:pt x="0" y="0"/>
                  </a:lnTo>
                  <a:lnTo>
                    <a:pt x="103" y="54"/>
                  </a:lnTo>
                  <a:close/>
                </a:path>
              </a:pathLst>
            </a:custGeom>
            <a:blipFill dpi="0" rotWithShape="0">
              <a:blip r:embed="rId3"/>
              <a:srcRect/>
              <a:tile tx="0" ty="0" sx="100000" sy="100000" flip="none" algn="tl"/>
            </a:blipFill>
            <a:ln w="15875">
              <a:solidFill>
                <a:srgbClr val="FF0000"/>
              </a:solidFill>
              <a:round/>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8456" name="直接连接符 151568"/>
            <p:cNvSpPr>
              <a:spLocks noChangeShapeType="1"/>
            </p:cNvSpPr>
            <p:nvPr/>
          </p:nvSpPr>
          <p:spPr bwMode="auto">
            <a:xfrm>
              <a:off x="3812" y="3225"/>
              <a:ext cx="551" cy="1"/>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8457" name="任意多边形 151569"/>
            <p:cNvSpPr>
              <a:spLocks noChangeArrowheads="1"/>
            </p:cNvSpPr>
            <p:nvPr/>
          </p:nvSpPr>
          <p:spPr bwMode="auto">
            <a:xfrm>
              <a:off x="4260" y="3198"/>
              <a:ext cx="103" cy="54"/>
            </a:xfrm>
            <a:custGeom>
              <a:avLst/>
              <a:gdLst>
                <a:gd name="T0" fmla="*/ 103 w 103"/>
                <a:gd name="T1" fmla="*/ 6 h 109"/>
                <a:gd name="T2" fmla="*/ 0 w 103"/>
                <a:gd name="T3" fmla="*/ 13 h 109"/>
                <a:gd name="T4" fmla="*/ 20 w 103"/>
                <a:gd name="T5" fmla="*/ 6 h 109"/>
                <a:gd name="T6" fmla="*/ 0 w 103"/>
                <a:gd name="T7" fmla="*/ 0 h 109"/>
                <a:gd name="T8" fmla="*/ 103 w 103"/>
                <a:gd name="T9" fmla="*/ 6 h 109"/>
                <a:gd name="T10" fmla="*/ 0 60000 65536"/>
                <a:gd name="T11" fmla="*/ 0 60000 65536"/>
                <a:gd name="T12" fmla="*/ 0 60000 65536"/>
                <a:gd name="T13" fmla="*/ 0 60000 65536"/>
                <a:gd name="T14" fmla="*/ 0 60000 65536"/>
                <a:gd name="T15" fmla="*/ 0 w 103"/>
                <a:gd name="T16" fmla="*/ 0 h 109"/>
                <a:gd name="T17" fmla="*/ 103 w 103"/>
                <a:gd name="T18" fmla="*/ 109 h 109"/>
              </a:gdLst>
              <a:ahLst/>
              <a:cxnLst>
                <a:cxn ang="T10">
                  <a:pos x="T0" y="T1"/>
                </a:cxn>
                <a:cxn ang="T11">
                  <a:pos x="T2" y="T3"/>
                </a:cxn>
                <a:cxn ang="T12">
                  <a:pos x="T4" y="T5"/>
                </a:cxn>
                <a:cxn ang="T13">
                  <a:pos x="T6" y="T7"/>
                </a:cxn>
                <a:cxn ang="T14">
                  <a:pos x="T8" y="T9"/>
                </a:cxn>
              </a:cxnLst>
              <a:rect l="T15" t="T16" r="T17" b="T18"/>
              <a:pathLst>
                <a:path w="103" h="109">
                  <a:moveTo>
                    <a:pt x="103" y="55"/>
                  </a:moveTo>
                  <a:lnTo>
                    <a:pt x="0" y="109"/>
                  </a:lnTo>
                  <a:lnTo>
                    <a:pt x="20" y="55"/>
                  </a:lnTo>
                  <a:lnTo>
                    <a:pt x="0" y="0"/>
                  </a:lnTo>
                  <a:lnTo>
                    <a:pt x="103" y="55"/>
                  </a:lnTo>
                  <a:close/>
                </a:path>
              </a:pathLst>
            </a:custGeom>
            <a:blipFill dpi="0" rotWithShape="0">
              <a:blip r:embed="rId3"/>
              <a:srcRect/>
              <a:tile tx="0" ty="0" sx="100000" sy="100000" flip="none" algn="tl"/>
            </a:blipFill>
            <a:ln w="15875">
              <a:solidFill>
                <a:srgbClr val="FF0000"/>
              </a:solidFill>
              <a:round/>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8458" name="直接连接符 151570"/>
            <p:cNvSpPr>
              <a:spLocks noChangeShapeType="1"/>
            </p:cNvSpPr>
            <p:nvPr/>
          </p:nvSpPr>
          <p:spPr bwMode="auto">
            <a:xfrm flipH="1">
              <a:off x="2610" y="3869"/>
              <a:ext cx="551" cy="1"/>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8459" name="任意多边形 151571"/>
            <p:cNvSpPr>
              <a:spLocks noChangeArrowheads="1"/>
            </p:cNvSpPr>
            <p:nvPr/>
          </p:nvSpPr>
          <p:spPr bwMode="auto">
            <a:xfrm>
              <a:off x="2609" y="3842"/>
              <a:ext cx="103" cy="54"/>
            </a:xfrm>
            <a:custGeom>
              <a:avLst/>
              <a:gdLst>
                <a:gd name="T0" fmla="*/ 0 w 103"/>
                <a:gd name="T1" fmla="*/ 6 h 109"/>
                <a:gd name="T2" fmla="*/ 103 w 103"/>
                <a:gd name="T3" fmla="*/ 0 h 109"/>
                <a:gd name="T4" fmla="*/ 83 w 103"/>
                <a:gd name="T5" fmla="*/ 6 h 109"/>
                <a:gd name="T6" fmla="*/ 103 w 103"/>
                <a:gd name="T7" fmla="*/ 13 h 109"/>
                <a:gd name="T8" fmla="*/ 0 w 103"/>
                <a:gd name="T9" fmla="*/ 6 h 109"/>
                <a:gd name="T10" fmla="*/ 0 60000 65536"/>
                <a:gd name="T11" fmla="*/ 0 60000 65536"/>
                <a:gd name="T12" fmla="*/ 0 60000 65536"/>
                <a:gd name="T13" fmla="*/ 0 60000 65536"/>
                <a:gd name="T14" fmla="*/ 0 60000 65536"/>
                <a:gd name="T15" fmla="*/ 0 w 103"/>
                <a:gd name="T16" fmla="*/ 0 h 109"/>
                <a:gd name="T17" fmla="*/ 103 w 103"/>
                <a:gd name="T18" fmla="*/ 109 h 109"/>
              </a:gdLst>
              <a:ahLst/>
              <a:cxnLst>
                <a:cxn ang="T10">
                  <a:pos x="T0" y="T1"/>
                </a:cxn>
                <a:cxn ang="T11">
                  <a:pos x="T2" y="T3"/>
                </a:cxn>
                <a:cxn ang="T12">
                  <a:pos x="T4" y="T5"/>
                </a:cxn>
                <a:cxn ang="T13">
                  <a:pos x="T6" y="T7"/>
                </a:cxn>
                <a:cxn ang="T14">
                  <a:pos x="T8" y="T9"/>
                </a:cxn>
              </a:cxnLst>
              <a:rect l="T15" t="T16" r="T17" b="T18"/>
              <a:pathLst>
                <a:path w="103" h="109">
                  <a:moveTo>
                    <a:pt x="0" y="55"/>
                  </a:moveTo>
                  <a:lnTo>
                    <a:pt x="103" y="0"/>
                  </a:lnTo>
                  <a:lnTo>
                    <a:pt x="83" y="55"/>
                  </a:lnTo>
                  <a:lnTo>
                    <a:pt x="103" y="109"/>
                  </a:lnTo>
                  <a:lnTo>
                    <a:pt x="0" y="55"/>
                  </a:lnTo>
                  <a:close/>
                </a:path>
              </a:pathLst>
            </a:custGeom>
            <a:blipFill dpi="0" rotWithShape="0">
              <a:blip r:embed="rId3"/>
              <a:srcRect/>
              <a:tile tx="0" ty="0" sx="100000" sy="100000" flip="none" algn="tl"/>
            </a:blipFill>
            <a:ln w="15875">
              <a:solidFill>
                <a:srgbClr val="FF0000"/>
              </a:solidFill>
              <a:round/>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8460" name="矩形 151572"/>
            <p:cNvSpPr>
              <a:spLocks noChangeArrowheads="1"/>
            </p:cNvSpPr>
            <p:nvPr/>
          </p:nvSpPr>
          <p:spPr bwMode="auto">
            <a:xfrm>
              <a:off x="3020" y="3101"/>
              <a:ext cx="105" cy="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p>
          </p:txBody>
        </p:sp>
        <p:sp>
          <p:nvSpPr>
            <p:cNvPr id="18461" name="矩形 151573"/>
            <p:cNvSpPr>
              <a:spLocks noChangeArrowheads="1"/>
            </p:cNvSpPr>
            <p:nvPr/>
          </p:nvSpPr>
          <p:spPr bwMode="auto">
            <a:xfrm>
              <a:off x="3207" y="3101"/>
              <a:ext cx="105" cy="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p>
          </p:txBody>
        </p:sp>
        <p:sp>
          <p:nvSpPr>
            <p:cNvPr id="18462" name="矩形 151574"/>
            <p:cNvSpPr>
              <a:spLocks noChangeArrowheads="1"/>
            </p:cNvSpPr>
            <p:nvPr/>
          </p:nvSpPr>
          <p:spPr bwMode="auto">
            <a:xfrm>
              <a:off x="3393" y="3200"/>
              <a:ext cx="81" cy="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p>
          </p:txBody>
        </p:sp>
        <p:sp>
          <p:nvSpPr>
            <p:cNvPr id="18463" name="矩形 151575"/>
            <p:cNvSpPr>
              <a:spLocks noChangeArrowheads="1"/>
            </p:cNvSpPr>
            <p:nvPr/>
          </p:nvSpPr>
          <p:spPr bwMode="auto">
            <a:xfrm>
              <a:off x="3496" y="3101"/>
              <a:ext cx="105" cy="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p>
          </p:txBody>
        </p:sp>
        <p:sp>
          <p:nvSpPr>
            <p:cNvPr id="18464" name="矩形 151576"/>
            <p:cNvSpPr>
              <a:spLocks noChangeArrowheads="1"/>
            </p:cNvSpPr>
            <p:nvPr/>
          </p:nvSpPr>
          <p:spPr bwMode="auto">
            <a:xfrm>
              <a:off x="3682" y="3101"/>
              <a:ext cx="33" cy="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l</a:t>
              </a:r>
            </a:p>
          </p:txBody>
        </p:sp>
        <p:sp>
          <p:nvSpPr>
            <p:cNvPr id="18465" name="矩形 151577"/>
            <p:cNvSpPr>
              <a:spLocks noChangeArrowheads="1"/>
            </p:cNvSpPr>
            <p:nvPr/>
          </p:nvSpPr>
          <p:spPr bwMode="auto">
            <a:xfrm>
              <a:off x="4425" y="3102"/>
              <a:ext cx="105" cy="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p>
          </p:txBody>
        </p:sp>
        <p:sp>
          <p:nvSpPr>
            <p:cNvPr id="18466" name="矩形 151578"/>
            <p:cNvSpPr>
              <a:spLocks noChangeArrowheads="1"/>
            </p:cNvSpPr>
            <p:nvPr/>
          </p:nvSpPr>
          <p:spPr bwMode="auto">
            <a:xfrm>
              <a:off x="4601" y="3102"/>
              <a:ext cx="105" cy="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p>
          </p:txBody>
        </p:sp>
        <p:sp>
          <p:nvSpPr>
            <p:cNvPr id="18467" name="矩形 151579"/>
            <p:cNvSpPr>
              <a:spLocks noChangeArrowheads="1"/>
            </p:cNvSpPr>
            <p:nvPr/>
          </p:nvSpPr>
          <p:spPr bwMode="auto">
            <a:xfrm>
              <a:off x="4777" y="3202"/>
              <a:ext cx="81" cy="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p>
          </p:txBody>
        </p:sp>
        <p:sp>
          <p:nvSpPr>
            <p:cNvPr id="18468" name="矩形 151580"/>
            <p:cNvSpPr>
              <a:spLocks noChangeArrowheads="1"/>
            </p:cNvSpPr>
            <p:nvPr/>
          </p:nvSpPr>
          <p:spPr bwMode="auto">
            <a:xfrm>
              <a:off x="4870" y="3102"/>
              <a:ext cx="105" cy="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p>
          </p:txBody>
        </p:sp>
        <p:sp>
          <p:nvSpPr>
            <p:cNvPr id="18469" name="矩形 151581"/>
            <p:cNvSpPr>
              <a:spLocks noChangeArrowheads="1"/>
            </p:cNvSpPr>
            <p:nvPr/>
          </p:nvSpPr>
          <p:spPr bwMode="auto">
            <a:xfrm>
              <a:off x="5045" y="3102"/>
              <a:ext cx="33" cy="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l</a:t>
              </a:r>
            </a:p>
          </p:txBody>
        </p:sp>
        <p:sp>
          <p:nvSpPr>
            <p:cNvPr id="18470" name="矩形 151582"/>
            <p:cNvSpPr>
              <a:spLocks noChangeArrowheads="1"/>
            </p:cNvSpPr>
            <p:nvPr/>
          </p:nvSpPr>
          <p:spPr bwMode="auto">
            <a:xfrm>
              <a:off x="5097" y="3202"/>
              <a:ext cx="81" cy="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p>
          </p:txBody>
        </p:sp>
        <p:sp>
          <p:nvSpPr>
            <p:cNvPr id="18471" name="矩形 151583"/>
            <p:cNvSpPr>
              <a:spLocks noChangeArrowheads="1"/>
            </p:cNvSpPr>
            <p:nvPr/>
          </p:nvSpPr>
          <p:spPr bwMode="auto">
            <a:xfrm>
              <a:off x="3334" y="3745"/>
              <a:ext cx="105" cy="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p>
          </p:txBody>
        </p:sp>
        <p:sp>
          <p:nvSpPr>
            <p:cNvPr id="18472" name="矩形 151584"/>
            <p:cNvSpPr>
              <a:spLocks noChangeArrowheads="1"/>
            </p:cNvSpPr>
            <p:nvPr/>
          </p:nvSpPr>
          <p:spPr bwMode="auto">
            <a:xfrm>
              <a:off x="3520" y="3745"/>
              <a:ext cx="105" cy="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p>
          </p:txBody>
        </p:sp>
        <p:sp>
          <p:nvSpPr>
            <p:cNvPr id="18473" name="矩形 151585"/>
            <p:cNvSpPr>
              <a:spLocks noChangeArrowheads="1"/>
            </p:cNvSpPr>
            <p:nvPr/>
          </p:nvSpPr>
          <p:spPr bwMode="auto">
            <a:xfrm>
              <a:off x="3716" y="3745"/>
              <a:ext cx="105" cy="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p>
          </p:txBody>
        </p:sp>
        <p:sp>
          <p:nvSpPr>
            <p:cNvPr id="18474" name="矩形 151586"/>
            <p:cNvSpPr>
              <a:spLocks noChangeArrowheads="1"/>
            </p:cNvSpPr>
            <p:nvPr/>
          </p:nvSpPr>
          <p:spPr bwMode="auto">
            <a:xfrm>
              <a:off x="3902" y="3745"/>
              <a:ext cx="33" cy="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l</a:t>
              </a:r>
            </a:p>
          </p:txBody>
        </p:sp>
        <p:sp>
          <p:nvSpPr>
            <p:cNvPr id="18475" name="矩形 151587"/>
            <p:cNvSpPr>
              <a:spLocks noChangeArrowheads="1"/>
            </p:cNvSpPr>
            <p:nvPr/>
          </p:nvSpPr>
          <p:spPr bwMode="auto">
            <a:xfrm>
              <a:off x="3964" y="3853"/>
              <a:ext cx="81" cy="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p>
          </p:txBody>
        </p:sp>
        <p:sp>
          <p:nvSpPr>
            <p:cNvPr id="18476" name="矩形 151588"/>
            <p:cNvSpPr>
              <a:spLocks noChangeArrowheads="1"/>
            </p:cNvSpPr>
            <p:nvPr/>
          </p:nvSpPr>
          <p:spPr bwMode="auto">
            <a:xfrm>
              <a:off x="1881" y="3710"/>
              <a:ext cx="105" cy="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p>
          </p:txBody>
        </p:sp>
        <p:sp>
          <p:nvSpPr>
            <p:cNvPr id="18477" name="矩形 151589"/>
            <p:cNvSpPr>
              <a:spLocks noChangeArrowheads="1"/>
            </p:cNvSpPr>
            <p:nvPr/>
          </p:nvSpPr>
          <p:spPr bwMode="auto">
            <a:xfrm>
              <a:off x="2057" y="3710"/>
              <a:ext cx="105" cy="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p>
          </p:txBody>
        </p:sp>
        <p:sp>
          <p:nvSpPr>
            <p:cNvPr id="18478" name="矩形 151590"/>
            <p:cNvSpPr>
              <a:spLocks noChangeArrowheads="1"/>
            </p:cNvSpPr>
            <p:nvPr/>
          </p:nvSpPr>
          <p:spPr bwMode="auto">
            <a:xfrm>
              <a:off x="2233" y="3710"/>
              <a:ext cx="33" cy="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l</a:t>
              </a:r>
            </a:p>
          </p:txBody>
        </p:sp>
        <p:sp>
          <p:nvSpPr>
            <p:cNvPr id="18479" name="矩形 151591"/>
            <p:cNvSpPr>
              <a:spLocks noChangeArrowheads="1"/>
            </p:cNvSpPr>
            <p:nvPr/>
          </p:nvSpPr>
          <p:spPr bwMode="auto">
            <a:xfrm>
              <a:off x="2285" y="3808"/>
              <a:ext cx="81" cy="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4</a:t>
              </a:r>
            </a:p>
          </p:txBody>
        </p:sp>
        <p:sp>
          <p:nvSpPr>
            <p:cNvPr id="18480" name="矩形 151592"/>
            <p:cNvSpPr>
              <a:spLocks noChangeArrowheads="1"/>
            </p:cNvSpPr>
            <p:nvPr/>
          </p:nvSpPr>
          <p:spPr bwMode="auto">
            <a:xfrm>
              <a:off x="2744" y="3492"/>
              <a:ext cx="105" cy="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p>
          </p:txBody>
        </p:sp>
        <p:sp>
          <p:nvSpPr>
            <p:cNvPr id="18481" name="矩形 151593"/>
            <p:cNvSpPr>
              <a:spLocks noChangeArrowheads="1"/>
            </p:cNvSpPr>
            <p:nvPr/>
          </p:nvSpPr>
          <p:spPr bwMode="auto">
            <a:xfrm>
              <a:off x="2889" y="3492"/>
              <a:ext cx="33" cy="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l</a:t>
              </a:r>
            </a:p>
          </p:txBody>
        </p:sp>
        <p:sp>
          <p:nvSpPr>
            <p:cNvPr id="18482" name="矩形 151594"/>
            <p:cNvSpPr>
              <a:spLocks noChangeArrowheads="1"/>
            </p:cNvSpPr>
            <p:nvPr/>
          </p:nvSpPr>
          <p:spPr bwMode="auto">
            <a:xfrm>
              <a:off x="2951" y="3571"/>
              <a:ext cx="81" cy="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p>
          </p:txBody>
        </p:sp>
        <p:sp>
          <p:nvSpPr>
            <p:cNvPr id="18483" name="矩形 151595"/>
            <p:cNvSpPr>
              <a:spLocks noChangeArrowheads="1"/>
            </p:cNvSpPr>
            <p:nvPr/>
          </p:nvSpPr>
          <p:spPr bwMode="auto">
            <a:xfrm>
              <a:off x="2506" y="2859"/>
              <a:ext cx="139" cy="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p>
          </p:txBody>
        </p:sp>
        <p:sp>
          <p:nvSpPr>
            <p:cNvPr id="18484" name="矩形 151596"/>
            <p:cNvSpPr>
              <a:spLocks noChangeArrowheads="1"/>
            </p:cNvSpPr>
            <p:nvPr/>
          </p:nvSpPr>
          <p:spPr bwMode="auto">
            <a:xfrm>
              <a:off x="2650" y="2859"/>
              <a:ext cx="33" cy="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l</a:t>
              </a:r>
            </a:p>
          </p:txBody>
        </p:sp>
        <p:sp>
          <p:nvSpPr>
            <p:cNvPr id="18485" name="矩形 151597"/>
            <p:cNvSpPr>
              <a:spLocks noChangeArrowheads="1"/>
            </p:cNvSpPr>
            <p:nvPr/>
          </p:nvSpPr>
          <p:spPr bwMode="auto">
            <a:xfrm>
              <a:off x="2712" y="2940"/>
              <a:ext cx="81" cy="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p>
          </p:txBody>
        </p:sp>
        <p:sp>
          <p:nvSpPr>
            <p:cNvPr id="18486" name="矩形 151598"/>
            <p:cNvSpPr>
              <a:spLocks noChangeArrowheads="1"/>
            </p:cNvSpPr>
            <p:nvPr/>
          </p:nvSpPr>
          <p:spPr bwMode="auto">
            <a:xfrm>
              <a:off x="3912" y="2850"/>
              <a:ext cx="105" cy="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p>
          </p:txBody>
        </p:sp>
        <p:sp>
          <p:nvSpPr>
            <p:cNvPr id="18487" name="矩形 151599"/>
            <p:cNvSpPr>
              <a:spLocks noChangeArrowheads="1"/>
            </p:cNvSpPr>
            <p:nvPr/>
          </p:nvSpPr>
          <p:spPr bwMode="auto">
            <a:xfrm>
              <a:off x="4056" y="2850"/>
              <a:ext cx="33" cy="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l</a:t>
              </a:r>
            </a:p>
          </p:txBody>
        </p:sp>
        <p:sp>
          <p:nvSpPr>
            <p:cNvPr id="18488" name="矩形 151600"/>
            <p:cNvSpPr>
              <a:spLocks noChangeArrowheads="1"/>
            </p:cNvSpPr>
            <p:nvPr/>
          </p:nvSpPr>
          <p:spPr bwMode="auto">
            <a:xfrm>
              <a:off x="4140" y="2950"/>
              <a:ext cx="81" cy="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p>
          </p:txBody>
        </p:sp>
        <p:sp>
          <p:nvSpPr>
            <p:cNvPr id="18489" name="直接连接符 151601"/>
            <p:cNvSpPr>
              <a:spLocks noChangeShapeType="1"/>
            </p:cNvSpPr>
            <p:nvPr/>
          </p:nvSpPr>
          <p:spPr bwMode="auto">
            <a:xfrm>
              <a:off x="4960" y="3406"/>
              <a:ext cx="1" cy="242"/>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8490" name="直接连接符 151602"/>
            <p:cNvSpPr>
              <a:spLocks noChangeShapeType="1"/>
            </p:cNvSpPr>
            <p:nvPr/>
          </p:nvSpPr>
          <p:spPr bwMode="auto">
            <a:xfrm>
              <a:off x="4960" y="3648"/>
              <a:ext cx="1" cy="242"/>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8491" name="直接连接符 151603"/>
            <p:cNvSpPr>
              <a:spLocks noChangeShapeType="1"/>
            </p:cNvSpPr>
            <p:nvPr/>
          </p:nvSpPr>
          <p:spPr bwMode="auto">
            <a:xfrm flipH="1">
              <a:off x="4202" y="3890"/>
              <a:ext cx="758" cy="1"/>
            </a:xfrm>
            <a:prstGeom prst="line">
              <a:avLst/>
            </a:prstGeom>
            <a:noFill/>
            <a:ln w="15875">
              <a:solidFill>
                <a:srgbClr val="FF0000"/>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8492" name="任意多边形 151604"/>
            <p:cNvSpPr>
              <a:spLocks noChangeArrowheads="1"/>
            </p:cNvSpPr>
            <p:nvPr/>
          </p:nvSpPr>
          <p:spPr bwMode="auto">
            <a:xfrm>
              <a:off x="4201" y="3863"/>
              <a:ext cx="103" cy="54"/>
            </a:xfrm>
            <a:custGeom>
              <a:avLst/>
              <a:gdLst>
                <a:gd name="T0" fmla="*/ 0 w 103"/>
                <a:gd name="T1" fmla="*/ 6 h 109"/>
                <a:gd name="T2" fmla="*/ 103 w 103"/>
                <a:gd name="T3" fmla="*/ 0 h 109"/>
                <a:gd name="T4" fmla="*/ 83 w 103"/>
                <a:gd name="T5" fmla="*/ 6 h 109"/>
                <a:gd name="T6" fmla="*/ 103 w 103"/>
                <a:gd name="T7" fmla="*/ 13 h 109"/>
                <a:gd name="T8" fmla="*/ 0 w 103"/>
                <a:gd name="T9" fmla="*/ 6 h 109"/>
                <a:gd name="T10" fmla="*/ 0 60000 65536"/>
                <a:gd name="T11" fmla="*/ 0 60000 65536"/>
                <a:gd name="T12" fmla="*/ 0 60000 65536"/>
                <a:gd name="T13" fmla="*/ 0 60000 65536"/>
                <a:gd name="T14" fmla="*/ 0 60000 65536"/>
                <a:gd name="T15" fmla="*/ 0 w 103"/>
                <a:gd name="T16" fmla="*/ 0 h 109"/>
                <a:gd name="T17" fmla="*/ 103 w 103"/>
                <a:gd name="T18" fmla="*/ 109 h 109"/>
              </a:gdLst>
              <a:ahLst/>
              <a:cxnLst>
                <a:cxn ang="T10">
                  <a:pos x="T0" y="T1"/>
                </a:cxn>
                <a:cxn ang="T11">
                  <a:pos x="T2" y="T3"/>
                </a:cxn>
                <a:cxn ang="T12">
                  <a:pos x="T4" y="T5"/>
                </a:cxn>
                <a:cxn ang="T13">
                  <a:pos x="T6" y="T7"/>
                </a:cxn>
                <a:cxn ang="T14">
                  <a:pos x="T8" y="T9"/>
                </a:cxn>
              </a:cxnLst>
              <a:rect l="T15" t="T16" r="T17" b="T18"/>
              <a:pathLst>
                <a:path w="103" h="109">
                  <a:moveTo>
                    <a:pt x="0" y="55"/>
                  </a:moveTo>
                  <a:lnTo>
                    <a:pt x="103" y="0"/>
                  </a:lnTo>
                  <a:lnTo>
                    <a:pt x="83" y="55"/>
                  </a:lnTo>
                  <a:lnTo>
                    <a:pt x="103" y="109"/>
                  </a:lnTo>
                  <a:lnTo>
                    <a:pt x="0" y="55"/>
                  </a:lnTo>
                  <a:close/>
                </a:path>
              </a:pathLst>
            </a:custGeom>
            <a:blipFill dpi="0" rotWithShape="0">
              <a:blip r:embed="rId3"/>
              <a:srcRect/>
              <a:tile tx="0" ty="0" sx="100000" sy="100000" flip="none" algn="tl"/>
            </a:blipFill>
            <a:ln w="15875">
              <a:solidFill>
                <a:srgbClr val="FF0000"/>
              </a:solidFill>
              <a:round/>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8493" name="矩形 151605"/>
            <p:cNvSpPr>
              <a:spLocks noChangeArrowheads="1"/>
            </p:cNvSpPr>
            <p:nvPr/>
          </p:nvSpPr>
          <p:spPr bwMode="auto">
            <a:xfrm>
              <a:off x="4454" y="3522"/>
              <a:ext cx="105" cy="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p>
          </p:txBody>
        </p:sp>
        <p:sp>
          <p:nvSpPr>
            <p:cNvPr id="18494" name="矩形 151606"/>
            <p:cNvSpPr>
              <a:spLocks noChangeArrowheads="1"/>
            </p:cNvSpPr>
            <p:nvPr/>
          </p:nvSpPr>
          <p:spPr bwMode="auto">
            <a:xfrm>
              <a:off x="4599" y="3522"/>
              <a:ext cx="33" cy="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l</a:t>
              </a:r>
            </a:p>
          </p:txBody>
        </p:sp>
        <p:sp>
          <p:nvSpPr>
            <p:cNvPr id="18495" name="矩形 151607"/>
            <p:cNvSpPr>
              <a:spLocks noChangeArrowheads="1"/>
            </p:cNvSpPr>
            <p:nvPr/>
          </p:nvSpPr>
          <p:spPr bwMode="auto">
            <a:xfrm>
              <a:off x="4661" y="3603"/>
              <a:ext cx="81" cy="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p>
          </p:txBody>
        </p:sp>
      </p:grpSp>
      <p:grpSp>
        <p:nvGrpSpPr>
          <p:cNvPr id="4" name="组合 151608"/>
          <p:cNvGrpSpPr/>
          <p:nvPr/>
        </p:nvGrpSpPr>
        <p:grpSpPr bwMode="auto">
          <a:xfrm>
            <a:off x="433123" y="3925383"/>
            <a:ext cx="8539163" cy="1622425"/>
            <a:chOff x="243" y="391"/>
            <a:chExt cx="4034" cy="1022"/>
          </a:xfrm>
        </p:grpSpPr>
        <p:sp>
          <p:nvSpPr>
            <p:cNvPr id="18441" name="矩形 151609"/>
            <p:cNvSpPr>
              <a:spLocks noChangeArrowheads="1"/>
            </p:cNvSpPr>
            <p:nvPr/>
          </p:nvSpPr>
          <p:spPr bwMode="auto">
            <a:xfrm>
              <a:off x="243" y="391"/>
              <a:ext cx="2771" cy="29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4 </a:t>
              </a: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）热分解</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裂解</a:t>
              </a:r>
            </a:p>
          </p:txBody>
        </p:sp>
        <p:grpSp>
          <p:nvGrpSpPr>
            <p:cNvPr id="18442" name="组合 151610"/>
            <p:cNvGrpSpPr/>
            <p:nvPr/>
          </p:nvGrpSpPr>
          <p:grpSpPr bwMode="auto">
            <a:xfrm>
              <a:off x="965" y="675"/>
              <a:ext cx="3312" cy="330"/>
              <a:chOff x="977" y="873"/>
              <a:chExt cx="3312" cy="330"/>
            </a:xfrm>
          </p:grpSpPr>
          <p:sp>
            <p:nvSpPr>
              <p:cNvPr id="18447" name="直接连接符 151611"/>
              <p:cNvSpPr>
                <a:spLocks noChangeShapeType="1"/>
              </p:cNvSpPr>
              <p:nvPr/>
            </p:nvSpPr>
            <p:spPr bwMode="auto">
              <a:xfrm>
                <a:off x="1488" y="1152"/>
                <a:ext cx="912" cy="0"/>
              </a:xfrm>
              <a:prstGeom prst="line">
                <a:avLst/>
              </a:prstGeom>
              <a:noFill/>
              <a:ln w="9525">
                <a:solidFill>
                  <a:schemeClr val="tx1"/>
                </a:solidFill>
                <a:rou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8448" name="文本框 151612"/>
              <p:cNvSpPr txBox="1">
                <a:spLocks noChangeArrowheads="1"/>
              </p:cNvSpPr>
              <p:nvPr/>
            </p:nvSpPr>
            <p:spPr bwMode="auto">
              <a:xfrm>
                <a:off x="977" y="912"/>
                <a:ext cx="3312"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i="0" u="none" strike="noStrike" kern="0" cap="none" spc="0" normalizeH="0" baseline="0" noProof="0" dirty="0">
                    <a:ln>
                      <a:noFill/>
                    </a:ln>
                    <a:solidFill>
                      <a:srgbClr val="660066"/>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r>
                  <a:rPr kumimoji="0" lang="en-US" altLang="zh-CN" sz="2400" i="0" u="none" strike="noStrike" kern="0" cap="none" spc="0" normalizeH="0" baseline="-25000" noProof="0" dirty="0">
                    <a:ln>
                      <a:noFill/>
                    </a:ln>
                    <a:solidFill>
                      <a:srgbClr val="660066"/>
                    </a:solidFill>
                    <a:effectLst/>
                    <a:uLnTx/>
                    <a:uFillTx/>
                    <a:latin typeface="Arial" panose="020B0604020202020204" pitchFamily="34" charset="0"/>
                    <a:ea typeface="思源黑体 CN Medium" panose="020B0600000000000000" pitchFamily="34" charset="-122"/>
                    <a:sym typeface="Arial" panose="020B0604020202020204" pitchFamily="34" charset="0"/>
                  </a:rPr>
                  <a:t>4</a:t>
                </a:r>
                <a:r>
                  <a:rPr kumimoji="0" lang="en-US" altLang="zh-CN" sz="2400" i="0" u="none" strike="noStrike" kern="0" cap="none" spc="0" normalizeH="0" baseline="0" noProof="0" dirty="0">
                    <a:ln>
                      <a:noFill/>
                    </a:ln>
                    <a:solidFill>
                      <a:srgbClr val="660066"/>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r>
                  <a:rPr kumimoji="0" lang="en-US" altLang="zh-CN" sz="2400" i="0" u="none" strike="noStrike" kern="0" cap="none" spc="0" normalizeH="0" baseline="-25000" noProof="0" dirty="0">
                    <a:ln>
                      <a:noFill/>
                    </a:ln>
                    <a:solidFill>
                      <a:srgbClr val="660066"/>
                    </a:solidFill>
                    <a:effectLst/>
                    <a:uLnTx/>
                    <a:uFillTx/>
                    <a:latin typeface="Arial" panose="020B0604020202020204" pitchFamily="34" charset="0"/>
                    <a:ea typeface="思源黑体 CN Medium" panose="020B0600000000000000" pitchFamily="34" charset="-122"/>
                    <a:sym typeface="Arial" panose="020B0604020202020204" pitchFamily="34" charset="0"/>
                  </a:rPr>
                  <a:t>10</a:t>
                </a:r>
                <a:r>
                  <a:rPr kumimoji="0" lang="en-US" altLang="zh-CN" sz="2400" i="0" u="none" strike="noStrike" kern="0" cap="none" spc="0" normalizeH="0" baseline="0" noProof="0" dirty="0">
                    <a:ln>
                      <a:noFill/>
                    </a:ln>
                    <a:solidFill>
                      <a:srgbClr val="660066"/>
                    </a:solidFill>
                    <a:effectLst/>
                    <a:uLnTx/>
                    <a:uFillTx/>
                    <a:latin typeface="Arial" panose="020B0604020202020204" pitchFamily="34" charset="0"/>
                    <a:ea typeface="思源黑体 CN Medium" panose="020B0600000000000000" pitchFamily="34" charset="-122"/>
                    <a:sym typeface="Arial" panose="020B0604020202020204" pitchFamily="34" charset="0"/>
                  </a:rPr>
                  <a:t>                          C</a:t>
                </a:r>
                <a:r>
                  <a:rPr kumimoji="0" lang="en-US" altLang="zh-CN" sz="2400" i="0" u="none" strike="noStrike" kern="0" cap="none" spc="0" normalizeH="0" baseline="-25000" noProof="0" dirty="0">
                    <a:ln>
                      <a:noFill/>
                    </a:ln>
                    <a:solidFill>
                      <a:srgbClr val="660066"/>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rgbClr val="660066"/>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r>
                  <a:rPr kumimoji="0" lang="en-US" altLang="zh-CN" sz="2400" i="0" u="none" strike="noStrike" kern="0" cap="none" spc="0" normalizeH="0" baseline="-25000" noProof="0" dirty="0">
                    <a:ln>
                      <a:noFill/>
                    </a:ln>
                    <a:solidFill>
                      <a:srgbClr val="660066"/>
                    </a:solidFill>
                    <a:effectLst/>
                    <a:uLnTx/>
                    <a:uFillTx/>
                    <a:latin typeface="Arial" panose="020B0604020202020204" pitchFamily="34" charset="0"/>
                    <a:ea typeface="思源黑体 CN Medium" panose="020B0600000000000000" pitchFamily="34" charset="-122"/>
                    <a:sym typeface="Arial" panose="020B0604020202020204" pitchFamily="34" charset="0"/>
                  </a:rPr>
                  <a:t>4</a:t>
                </a:r>
                <a:r>
                  <a:rPr kumimoji="0" lang="en-US" altLang="zh-CN" sz="2400" i="0" u="none" strike="noStrike" kern="0" cap="none" spc="0" normalizeH="0" baseline="0" noProof="0" dirty="0">
                    <a:ln>
                      <a:noFill/>
                    </a:ln>
                    <a:solidFill>
                      <a:srgbClr val="660066"/>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r>
                  <a:rPr kumimoji="0" lang="en-US" altLang="zh-CN" sz="2400" i="0" u="none" strike="noStrike" kern="0" cap="none" spc="0" normalizeH="0" baseline="-25000" noProof="0" dirty="0">
                    <a:ln>
                      <a:noFill/>
                    </a:ln>
                    <a:solidFill>
                      <a:srgbClr val="660066"/>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rgbClr val="660066"/>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r>
                  <a:rPr kumimoji="0" lang="en-US" altLang="zh-CN" sz="2400" i="0" u="none" strike="noStrike" kern="0" cap="none" spc="0" normalizeH="0" baseline="-25000" noProof="0" dirty="0">
                    <a:ln>
                      <a:noFill/>
                    </a:ln>
                    <a:solidFill>
                      <a:srgbClr val="660066"/>
                    </a:solidFill>
                    <a:effectLst/>
                    <a:uLnTx/>
                    <a:uFillTx/>
                    <a:latin typeface="Arial" panose="020B0604020202020204" pitchFamily="34" charset="0"/>
                    <a:ea typeface="思源黑体 CN Medium" panose="020B0600000000000000" pitchFamily="34" charset="-122"/>
                    <a:sym typeface="Arial" panose="020B0604020202020204" pitchFamily="34" charset="0"/>
                  </a:rPr>
                  <a:t>6</a:t>
                </a:r>
                <a:endParaRPr kumimoji="0" lang="en-US" altLang="zh-CN" sz="2400" i="0" u="none" strike="noStrike" kern="0" cap="none" spc="0" normalizeH="0" baseline="0" noProof="0" dirty="0">
                  <a:ln>
                    <a:noFill/>
                  </a:ln>
                  <a:solidFill>
                    <a:srgbClr val="660066"/>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8449" name="文本框 151613"/>
              <p:cNvSpPr txBox="1">
                <a:spLocks noChangeArrowheads="1"/>
              </p:cNvSpPr>
              <p:nvPr/>
            </p:nvSpPr>
            <p:spPr bwMode="auto">
              <a:xfrm>
                <a:off x="1805" y="873"/>
                <a:ext cx="38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p>
            </p:txBody>
          </p:sp>
        </p:grpSp>
        <p:grpSp>
          <p:nvGrpSpPr>
            <p:cNvPr id="18443" name="组合 151614"/>
            <p:cNvGrpSpPr/>
            <p:nvPr/>
          </p:nvGrpSpPr>
          <p:grpSpPr bwMode="auto">
            <a:xfrm>
              <a:off x="1009" y="1049"/>
              <a:ext cx="3264" cy="364"/>
              <a:chOff x="1021" y="1415"/>
              <a:chExt cx="3264" cy="364"/>
            </a:xfrm>
          </p:grpSpPr>
          <p:sp>
            <p:nvSpPr>
              <p:cNvPr id="18444" name="直接连接符 151615"/>
              <p:cNvSpPr>
                <a:spLocks noChangeShapeType="1"/>
              </p:cNvSpPr>
              <p:nvPr/>
            </p:nvSpPr>
            <p:spPr bwMode="auto">
              <a:xfrm>
                <a:off x="1440" y="1728"/>
                <a:ext cx="912" cy="0"/>
              </a:xfrm>
              <a:prstGeom prst="line">
                <a:avLst/>
              </a:prstGeom>
              <a:noFill/>
              <a:ln w="9525">
                <a:solidFill>
                  <a:schemeClr val="tx1"/>
                </a:solidFill>
                <a:rou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8445" name="文本框 151616"/>
              <p:cNvSpPr txBox="1">
                <a:spLocks noChangeArrowheads="1"/>
              </p:cNvSpPr>
              <p:nvPr/>
            </p:nvSpPr>
            <p:spPr bwMode="auto">
              <a:xfrm>
                <a:off x="1021" y="1488"/>
                <a:ext cx="326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i="0" u="none" strike="noStrike" kern="0" cap="none" spc="0" normalizeH="0" baseline="0" noProof="0" dirty="0">
                    <a:ln>
                      <a:noFill/>
                    </a:ln>
                    <a:solidFill>
                      <a:srgbClr val="660066"/>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r>
                  <a:rPr kumimoji="0" lang="en-US" altLang="zh-CN" sz="2400" i="0" u="none" strike="noStrike" kern="0" cap="none" spc="0" normalizeH="0" baseline="-25000" noProof="0" dirty="0">
                    <a:ln>
                      <a:noFill/>
                    </a:ln>
                    <a:solidFill>
                      <a:srgbClr val="660066"/>
                    </a:solidFill>
                    <a:effectLst/>
                    <a:uLnTx/>
                    <a:uFillTx/>
                    <a:latin typeface="Arial" panose="020B0604020202020204" pitchFamily="34" charset="0"/>
                    <a:ea typeface="思源黑体 CN Medium" panose="020B0600000000000000" pitchFamily="34" charset="-122"/>
                    <a:sym typeface="Arial" panose="020B0604020202020204" pitchFamily="34" charset="0"/>
                  </a:rPr>
                  <a:t>4</a:t>
                </a:r>
                <a:r>
                  <a:rPr kumimoji="0" lang="en-US" altLang="zh-CN" sz="2400" i="0" u="none" strike="noStrike" kern="0" cap="none" spc="0" normalizeH="0" baseline="0" noProof="0" dirty="0">
                    <a:ln>
                      <a:noFill/>
                    </a:ln>
                    <a:solidFill>
                      <a:srgbClr val="660066"/>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r>
                  <a:rPr kumimoji="0" lang="en-US" altLang="zh-CN" sz="2400" i="0" u="none" strike="noStrike" kern="0" cap="none" spc="0" normalizeH="0" baseline="-25000" noProof="0" dirty="0">
                    <a:ln>
                      <a:noFill/>
                    </a:ln>
                    <a:solidFill>
                      <a:srgbClr val="660066"/>
                    </a:solidFill>
                    <a:effectLst/>
                    <a:uLnTx/>
                    <a:uFillTx/>
                    <a:latin typeface="Arial" panose="020B0604020202020204" pitchFamily="34" charset="0"/>
                    <a:ea typeface="思源黑体 CN Medium" panose="020B0600000000000000" pitchFamily="34" charset="-122"/>
                    <a:sym typeface="Arial" panose="020B0604020202020204" pitchFamily="34" charset="0"/>
                  </a:rPr>
                  <a:t>10                </a:t>
                </a:r>
                <a:r>
                  <a:rPr kumimoji="0" lang="en-US" altLang="zh-CN" sz="2400" i="0" u="none" strike="noStrike" kern="0" cap="none" spc="0" normalizeH="0" baseline="0" noProof="0" dirty="0">
                    <a:ln>
                      <a:noFill/>
                    </a:ln>
                    <a:solidFill>
                      <a:srgbClr val="660066"/>
                    </a:solidFill>
                    <a:effectLst/>
                    <a:uLnTx/>
                    <a:uFillTx/>
                    <a:latin typeface="Arial" panose="020B0604020202020204" pitchFamily="34" charset="0"/>
                    <a:ea typeface="思源黑体 CN Medium" panose="020B0600000000000000" pitchFamily="34" charset="-122"/>
                    <a:sym typeface="Arial" panose="020B0604020202020204" pitchFamily="34" charset="0"/>
                  </a:rPr>
                  <a:t>              CH</a:t>
                </a:r>
                <a:r>
                  <a:rPr kumimoji="0" lang="en-US" altLang="zh-CN" sz="2400" i="0" u="none" strike="noStrike" kern="0" cap="none" spc="0" normalizeH="0" baseline="-25000" noProof="0" dirty="0">
                    <a:ln>
                      <a:noFill/>
                    </a:ln>
                    <a:solidFill>
                      <a:srgbClr val="660066"/>
                    </a:solidFill>
                    <a:effectLst/>
                    <a:uLnTx/>
                    <a:uFillTx/>
                    <a:latin typeface="Arial" panose="020B0604020202020204" pitchFamily="34" charset="0"/>
                    <a:ea typeface="思源黑体 CN Medium" panose="020B0600000000000000" pitchFamily="34" charset="-122"/>
                    <a:sym typeface="Arial" panose="020B0604020202020204" pitchFamily="34" charset="0"/>
                  </a:rPr>
                  <a:t>4</a:t>
                </a:r>
                <a:r>
                  <a:rPr kumimoji="0" lang="en-US" altLang="zh-CN" sz="2400" i="0" u="none" strike="noStrike" kern="0" cap="none" spc="0" normalizeH="0" baseline="0" noProof="0" dirty="0">
                    <a:ln>
                      <a:noFill/>
                    </a:ln>
                    <a:solidFill>
                      <a:srgbClr val="660066"/>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r>
                  <a:rPr kumimoji="0" lang="en-US" altLang="zh-CN" sz="2400" i="0" u="none" strike="noStrike" kern="0" cap="none" spc="0" normalizeH="0" baseline="-25000" noProof="0" dirty="0">
                    <a:ln>
                      <a:noFill/>
                    </a:ln>
                    <a:solidFill>
                      <a:srgbClr val="660066"/>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0" lang="en-US" altLang="zh-CN" sz="2400" i="0" u="none" strike="noStrike" kern="0" cap="none" spc="0" normalizeH="0" baseline="0" noProof="0" dirty="0">
                    <a:ln>
                      <a:noFill/>
                    </a:ln>
                    <a:solidFill>
                      <a:srgbClr val="660066"/>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r>
                  <a:rPr kumimoji="0" lang="en-US" altLang="zh-CN" sz="2400" i="0" u="none" strike="noStrike" kern="0" cap="none" spc="0" normalizeH="0" baseline="-25000" noProof="0" dirty="0">
                    <a:ln>
                      <a:noFill/>
                    </a:ln>
                    <a:solidFill>
                      <a:srgbClr val="660066"/>
                    </a:solidFill>
                    <a:effectLst/>
                    <a:uLnTx/>
                    <a:uFillTx/>
                    <a:latin typeface="Arial" panose="020B0604020202020204" pitchFamily="34" charset="0"/>
                    <a:ea typeface="思源黑体 CN Medium" panose="020B0600000000000000" pitchFamily="34" charset="-122"/>
                    <a:sym typeface="Arial" panose="020B0604020202020204" pitchFamily="34" charset="0"/>
                  </a:rPr>
                  <a:t>6</a:t>
                </a:r>
                <a:endParaRPr kumimoji="0" lang="en-US" altLang="zh-CN" sz="2400" i="0" u="none" strike="noStrike" kern="0" cap="none" spc="0" normalizeH="0" baseline="0" noProof="0" dirty="0">
                  <a:ln>
                    <a:noFill/>
                  </a:ln>
                  <a:solidFill>
                    <a:srgbClr val="660066"/>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8446" name="文本框 151617"/>
              <p:cNvSpPr txBox="1">
                <a:spLocks noChangeArrowheads="1"/>
              </p:cNvSpPr>
              <p:nvPr/>
            </p:nvSpPr>
            <p:spPr bwMode="auto">
              <a:xfrm>
                <a:off x="1782" y="1415"/>
                <a:ext cx="38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p>
            </p:txBody>
          </p:sp>
        </p:grpSp>
      </p:grpSp>
      <p:sp>
        <p:nvSpPr>
          <p:cNvPr id="151619" name="文本框 151618"/>
          <p:cNvSpPr txBox="1">
            <a:spLocks noChangeArrowheads="1"/>
          </p:cNvSpPr>
          <p:nvPr/>
        </p:nvSpPr>
        <p:spPr bwMode="auto">
          <a:xfrm>
            <a:off x="3292398" y="3938995"/>
            <a:ext cx="397416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（应用于石油的催化裂化）</a:t>
            </a:r>
            <a:endPar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51622" name="矩形 151621"/>
          <p:cNvSpPr>
            <a:spLocks noChangeArrowheads="1"/>
          </p:cNvSpPr>
          <p:nvPr/>
        </p:nvSpPr>
        <p:spPr bwMode="auto">
          <a:xfrm>
            <a:off x="650839" y="3257976"/>
            <a:ext cx="658545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81330">
              <a:defRPr>
                <a:solidFill>
                  <a:schemeClr val="tx1"/>
                </a:solidFill>
                <a:latin typeface="Calibri" panose="020F0502020204030204" pitchFamily="34" charset="0"/>
                <a:ea typeface="宋体" panose="02010600030101010101" pitchFamily="2" charset="-122"/>
              </a:defRPr>
            </a:lvl1pPr>
            <a:lvl2pPr marL="742950" indent="-285750" defTabSz="481330">
              <a:defRPr>
                <a:solidFill>
                  <a:schemeClr val="tx1"/>
                </a:solidFill>
                <a:latin typeface="Calibri" panose="020F0502020204030204" pitchFamily="34" charset="0"/>
                <a:ea typeface="宋体" panose="02010600030101010101" pitchFamily="2" charset="-122"/>
              </a:defRPr>
            </a:lvl2pPr>
            <a:lvl3pPr marL="1143000" indent="-228600" defTabSz="481330">
              <a:defRPr>
                <a:solidFill>
                  <a:schemeClr val="tx1"/>
                </a:solidFill>
                <a:latin typeface="Calibri" panose="020F0502020204030204" pitchFamily="34" charset="0"/>
                <a:ea typeface="宋体" panose="02010600030101010101" pitchFamily="2" charset="-122"/>
              </a:defRPr>
            </a:lvl3pPr>
            <a:lvl4pPr marL="1600200" indent="-228600" defTabSz="481330">
              <a:defRPr>
                <a:solidFill>
                  <a:schemeClr val="tx1"/>
                </a:solidFill>
                <a:latin typeface="Calibri" panose="020F0502020204030204" pitchFamily="34" charset="0"/>
                <a:ea typeface="宋体" panose="02010600030101010101" pitchFamily="2" charset="-122"/>
              </a:defRPr>
            </a:lvl4pPr>
            <a:lvl5pPr marL="2057400" indent="-228600" defTabSz="481330">
              <a:defRPr>
                <a:solidFill>
                  <a:schemeClr val="tx1"/>
                </a:solidFill>
                <a:latin typeface="Calibri" panose="020F0502020204030204" pitchFamily="34" charset="0"/>
                <a:ea typeface="宋体" panose="02010600030101010101" pitchFamily="2" charset="-122"/>
              </a:defRPr>
            </a:lvl5pPr>
            <a:lvl6pPr marL="2514600" indent="-228600" defTabSz="48133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48133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48133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48133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48133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请写出乙烷、丙烷与氯气光照条件下的反应。 </a:t>
            </a:r>
          </a:p>
        </p:txBody>
      </p:sp>
      <p:sp>
        <p:nvSpPr>
          <p:cNvPr id="65"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三、烷烃的化学性质</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1561"/>
                                        </p:tgtEl>
                                        <p:attrNameLst>
                                          <p:attrName>style.visibility</p:attrName>
                                        </p:attrNameLst>
                                      </p:cBhvr>
                                      <p:to>
                                        <p:strVal val="visible"/>
                                      </p:to>
                                    </p:set>
                                    <p:animEffect transition="in" filter="wipe(left)">
                                      <p:cBhvr>
                                        <p:cTn id="7" dur="500"/>
                                        <p:tgtEl>
                                          <p:spTgt spid="15156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51622"/>
                                        </p:tgtEl>
                                        <p:attrNameLst>
                                          <p:attrName>style.visibility</p:attrName>
                                        </p:attrNameLst>
                                      </p:cBhvr>
                                      <p:to>
                                        <p:strVal val="visible"/>
                                      </p:to>
                                    </p:set>
                                    <p:anim calcmode="lin" valueType="num">
                                      <p:cBhvr additive="base">
                                        <p:cTn id="17" dur="500" fill="hold"/>
                                        <p:tgtEl>
                                          <p:spTgt spid="151622"/>
                                        </p:tgtEl>
                                        <p:attrNameLst>
                                          <p:attrName>ppt_x</p:attrName>
                                        </p:attrNameLst>
                                      </p:cBhvr>
                                      <p:tavLst>
                                        <p:tav tm="0">
                                          <p:val>
                                            <p:strVal val="#ppt_x"/>
                                          </p:val>
                                        </p:tav>
                                        <p:tav tm="100000">
                                          <p:val>
                                            <p:strVal val="#ppt_x"/>
                                          </p:val>
                                        </p:tav>
                                      </p:tavLst>
                                    </p:anim>
                                    <p:anim calcmode="lin" valueType="num">
                                      <p:cBhvr additive="base">
                                        <p:cTn id="18" dur="500" fill="hold"/>
                                        <p:tgtEl>
                                          <p:spTgt spid="15162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blinds(horizontal)">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51619"/>
                                        </p:tgtEl>
                                        <p:attrNameLst>
                                          <p:attrName>style.visibility</p:attrName>
                                        </p:attrNameLst>
                                      </p:cBhvr>
                                      <p:to>
                                        <p:strVal val="visible"/>
                                      </p:to>
                                    </p:set>
                                    <p:animEffect transition="in" filter="blinds(horizontal)">
                                      <p:cBhvr>
                                        <p:cTn id="28" dur="500"/>
                                        <p:tgtEl>
                                          <p:spTgt spid="1516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61" grpId="0" animBg="1"/>
      <p:bldP spid="151619" grpId="0"/>
      <p:bldP spid="151622" grpId="0"/>
    </p:bldLst>
  </p:timing>
</p:sld>
</file>

<file path=ppt/tags/tag1.xml><?xml version="1.0" encoding="utf-8"?>
<p:tagLst xmlns:a="http://schemas.openxmlformats.org/drawingml/2006/main" xmlns:r="http://schemas.openxmlformats.org/officeDocument/2006/relationships" xmlns:p="http://schemas.openxmlformats.org/presentationml/2006/main">
  <p:tag name="ISLIDE.GUIDESSETTING" val="{&quot;Id&quot;:null,&quot;Name&quot;:&quot;正常&quot;,&quot;HeaderHeight&quot;:15.0,&quot;FooterHeight&quot;:9.0,&quot;SideMargin&quot;:5.5,&quot;TopMargin&quot;:0.0,&quot;BottomMargin&quot;:0.0,&quot;IntervalMargin&quot;:1.5,&quot;SettingType&quot;:&quot;System&quot;}"/>
</p:tagLst>
</file>

<file path=ppt/theme/theme1.xml><?xml version="1.0" encoding="utf-8"?>
<a:theme xmlns:a="http://schemas.openxmlformats.org/drawingml/2006/main" name="办公资源网：www.bangongziyuan.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2317</Words>
  <Application>Microsoft Office PowerPoint</Application>
  <PresentationFormat>宽屏</PresentationFormat>
  <Paragraphs>479</Paragraphs>
  <Slides>34</Slides>
  <Notes>34</Notes>
  <HiddenSlides>0</HiddenSlides>
  <MMClips>0</MMClips>
  <ScaleCrop>false</ScaleCrop>
  <HeadingPairs>
    <vt:vector size="8" baseType="variant">
      <vt:variant>
        <vt:lpstr>已用的字体</vt:lpstr>
      </vt:variant>
      <vt:variant>
        <vt:i4>5</vt:i4>
      </vt:variant>
      <vt:variant>
        <vt:lpstr>主题</vt:lpstr>
      </vt:variant>
      <vt:variant>
        <vt:i4>1</vt:i4>
      </vt:variant>
      <vt:variant>
        <vt:lpstr>嵌入 OLE 服务器</vt:lpstr>
      </vt:variant>
      <vt:variant>
        <vt:i4>3</vt:i4>
      </vt:variant>
      <vt:variant>
        <vt:lpstr>幻灯片标题</vt:lpstr>
      </vt:variant>
      <vt:variant>
        <vt:i4>34</vt:i4>
      </vt:variant>
    </vt:vector>
  </HeadingPairs>
  <TitlesOfParts>
    <vt:vector size="43" baseType="lpstr">
      <vt:lpstr>FandolFang R</vt:lpstr>
      <vt:lpstr>思源黑体 CN Light</vt:lpstr>
      <vt:lpstr>Arial</vt:lpstr>
      <vt:lpstr>Calibri</vt:lpstr>
      <vt:lpstr>Wingdings</vt:lpstr>
      <vt:lpstr>办公资源网：www.bangongziyuan.com</vt:lpstr>
      <vt:lpstr>ChemWindow.Document</vt:lpstr>
      <vt:lpstr>公式</vt:lpstr>
      <vt:lpstr>Bitmap Image</vt:lpstr>
      <vt:lpstr>PowerPoint 演示文稿</vt:lpstr>
      <vt:lpstr>PowerPoint 演示文稿</vt:lpstr>
      <vt:lpstr>什么是脂肪烃？</vt:lpstr>
      <vt:lpstr>PowerPoint 演示文稿</vt:lpstr>
      <vt:lpstr>PowerPoint 演示文稿</vt:lpstr>
      <vt:lpstr>PowerPoint 演示文稿</vt:lpstr>
      <vt:lpstr>【练习】</vt:lpstr>
      <vt:lpstr>PowerPoint 演示文稿</vt:lpstr>
      <vt:lpstr>PowerPoint 演示文稿</vt:lpstr>
      <vt:lpstr>PowerPoint 演示文稿</vt:lpstr>
      <vt:lpstr>PowerPoint 演示文稿</vt:lpstr>
      <vt:lpstr>其它烯烃氧化反应</vt:lpstr>
      <vt:lpstr>PowerPoint 演示文稿</vt:lpstr>
      <vt:lpstr>PowerPoint 演示文稿</vt:lpstr>
      <vt:lpstr>PowerPoint 演示文稿</vt:lpstr>
      <vt:lpstr>PowerPoint 演示文稿</vt:lpstr>
      <vt:lpstr>PowerPoint 演示文稿</vt:lpstr>
      <vt:lpstr>PowerPoint 演示文稿</vt:lpstr>
      <vt:lpstr>（2）通式：</vt:lpstr>
      <vt:lpstr>PowerPoint 演示文稿</vt:lpstr>
      <vt:lpstr>（4）二烯烃的化学性质</vt:lpstr>
      <vt:lpstr>PowerPoint 演示文稿</vt:lpstr>
      <vt:lpstr>PowerPoint 演示文稿</vt:lpstr>
      <vt:lpstr>PowerPoint 演示文稿</vt:lpstr>
      <vt:lpstr>PowerPoint 演示文稿</vt:lpstr>
      <vt:lpstr>PowerPoint 演示文稿</vt:lpstr>
      <vt:lpstr>PowerPoint 演示文稿</vt:lpstr>
      <vt:lpstr>产生顺反异构的条件：</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2</cp:revision>
  <dcterms:created xsi:type="dcterms:W3CDTF">2020-06-22T05:59:41Z</dcterms:created>
  <dcterms:modified xsi:type="dcterms:W3CDTF">2021-01-09T10:05:19Z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