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7" r:id="rId2"/>
    <p:sldId id="29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300" r:id="rId38"/>
    <p:sldId id="298" r:id="rId39"/>
    <p:sldId id="259" r:id="rId40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orient="horz" pos="595">
          <p15:clr>
            <a:srgbClr val="A4A3A4"/>
          </p15:clr>
        </p15:guide>
        <p15:guide id="5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62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798" y="114"/>
      </p:cViewPr>
      <p:guideLst>
        <p:guide pos="415"/>
        <p:guide pos="7256"/>
        <p:guide orient="horz" pos="663"/>
        <p:guide orient="horz" pos="595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8A67A6F-6F66-4BA4-9858-817FF1A297F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1ABEC70-94CA-4761-976B-49AF525E9A7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FCD317D-8B3D-4255-89C3-82CE192D2DEB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21</a:t>
            </a:fld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D0313-242C-4F7C-8FF0-0D655DEC26B6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22</a:t>
            </a:fld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1D2742-2694-4E8F-839C-98400B2E079A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23</a:t>
            </a:fld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96D66D-B1DF-4C16-BE9E-8AD0C1CC4FFF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28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9C3D9E-A98A-4DE3-8C5D-F5F36FF3B64B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31</a:t>
            </a:fld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DE61349-F07B-44B3-B678-26999FF0AE28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33</a:t>
            </a:fld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22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50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7DEBB6-1D23-423C-880B-DE90FFCF1A05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BEC70-94CA-4761-976B-49AF525E9A7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C55D-65BC-47E4-BB57-214ACD0D1CE3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D2CA-33FB-4ADC-B532-01DE26AA82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04C4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04C4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C55D-65BC-47E4-BB57-214ACD0D1CE3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2D2CA-33FB-4ADC-B532-01DE26AA82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1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5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4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&#22791;&#35838;&#32032;&#26448;/&#31532;&#19977;&#31456;%20&#26377;&#26426;&#21270;&#21512;&#29289;%20&#20840;&#31456;&#35838;&#20214;/&#31532;&#20108;&#33410;/&#31532;&#19977;&#31456;/&#21270;&#23398;%20&#24517;&#20462;2%20&#31532;&#19977;&#31456;&#26377;&#26426;&#21270;&#21512;&#29289;&#35838;&#20214;2&#65288;&#20840;&#22871;&#65289;/&#33519;&#19982;&#28340;&#30340;&#21453;&#24212;.sw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7904" r="74689" b="61954"/>
          <a:stretch>
            <a:fillRect/>
          </a:stretch>
        </p:blipFill>
        <p:spPr>
          <a:xfrm>
            <a:off x="4367685" y="920296"/>
            <a:ext cx="1847678" cy="1592826"/>
          </a:xfrm>
          <a:custGeom>
            <a:avLst/>
            <a:gdLst>
              <a:gd name="connsiteX0" fmla="*/ 0 w 1847678"/>
              <a:gd name="connsiteY0" fmla="*/ 0 h 1592826"/>
              <a:gd name="connsiteX1" fmla="*/ 1847678 w 1847678"/>
              <a:gd name="connsiteY1" fmla="*/ 0 h 1592826"/>
              <a:gd name="connsiteX2" fmla="*/ 923839 w 1847678"/>
              <a:gd name="connsiteY2" fmla="*/ 1592826 h 1592826"/>
              <a:gd name="connsiteX3" fmla="*/ 0 w 1847678"/>
              <a:gd name="connsiteY3" fmla="*/ 0 h 15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678" h="1592826">
                <a:moveTo>
                  <a:pt x="0" y="0"/>
                </a:moveTo>
                <a:lnTo>
                  <a:pt x="1847678" y="0"/>
                </a:lnTo>
                <a:lnTo>
                  <a:pt x="923839" y="15928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8" t="8322" r="49472" b="61535"/>
          <a:stretch>
            <a:fillRect/>
          </a:stretch>
        </p:blipFill>
        <p:spPr>
          <a:xfrm>
            <a:off x="6366481" y="942422"/>
            <a:ext cx="1847678" cy="1592826"/>
          </a:xfrm>
          <a:custGeom>
            <a:avLst/>
            <a:gdLst>
              <a:gd name="connsiteX0" fmla="*/ 0 w 1847678"/>
              <a:gd name="connsiteY0" fmla="*/ 0 h 1592826"/>
              <a:gd name="connsiteX1" fmla="*/ 1847678 w 1847678"/>
              <a:gd name="connsiteY1" fmla="*/ 0 h 1592826"/>
              <a:gd name="connsiteX2" fmla="*/ 923839 w 1847678"/>
              <a:gd name="connsiteY2" fmla="*/ 1592826 h 1592826"/>
              <a:gd name="connsiteX3" fmla="*/ 0 w 1847678"/>
              <a:gd name="connsiteY3" fmla="*/ 0 h 15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678" h="1592826">
                <a:moveTo>
                  <a:pt x="0" y="0"/>
                </a:moveTo>
                <a:lnTo>
                  <a:pt x="1847678" y="0"/>
                </a:lnTo>
                <a:lnTo>
                  <a:pt x="923839" y="15928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0" t="8322" r="24640" b="61535"/>
          <a:stretch>
            <a:fillRect/>
          </a:stretch>
        </p:blipFill>
        <p:spPr>
          <a:xfrm>
            <a:off x="8334797" y="942422"/>
            <a:ext cx="1847678" cy="1592826"/>
          </a:xfrm>
          <a:custGeom>
            <a:avLst/>
            <a:gdLst>
              <a:gd name="connsiteX0" fmla="*/ 0 w 1847678"/>
              <a:gd name="connsiteY0" fmla="*/ 0 h 1592826"/>
              <a:gd name="connsiteX1" fmla="*/ 1847678 w 1847678"/>
              <a:gd name="connsiteY1" fmla="*/ 0 h 1592826"/>
              <a:gd name="connsiteX2" fmla="*/ 923839 w 1847678"/>
              <a:gd name="connsiteY2" fmla="*/ 1592826 h 1592826"/>
              <a:gd name="connsiteX3" fmla="*/ 0 w 1847678"/>
              <a:gd name="connsiteY3" fmla="*/ 0 h 15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678" h="1592826">
                <a:moveTo>
                  <a:pt x="0" y="0"/>
                </a:moveTo>
                <a:lnTo>
                  <a:pt x="1847678" y="0"/>
                </a:lnTo>
                <a:lnTo>
                  <a:pt x="923839" y="15928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90" t="8322" b="61535"/>
          <a:stretch>
            <a:fillRect/>
          </a:stretch>
        </p:blipFill>
        <p:spPr>
          <a:xfrm>
            <a:off x="10287874" y="942422"/>
            <a:ext cx="1847678" cy="1592826"/>
          </a:xfrm>
          <a:custGeom>
            <a:avLst/>
            <a:gdLst>
              <a:gd name="connsiteX0" fmla="*/ 0 w 1847678"/>
              <a:gd name="connsiteY0" fmla="*/ 0 h 1592826"/>
              <a:gd name="connsiteX1" fmla="*/ 1847678 w 1847678"/>
              <a:gd name="connsiteY1" fmla="*/ 0 h 1592826"/>
              <a:gd name="connsiteX2" fmla="*/ 923839 w 1847678"/>
              <a:gd name="connsiteY2" fmla="*/ 1592826 h 1592826"/>
              <a:gd name="connsiteX3" fmla="*/ 0 w 1847678"/>
              <a:gd name="connsiteY3" fmla="*/ 0 h 15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678" h="1592826">
                <a:moveTo>
                  <a:pt x="0" y="0"/>
                </a:moveTo>
                <a:lnTo>
                  <a:pt x="1847678" y="0"/>
                </a:lnTo>
                <a:lnTo>
                  <a:pt x="923839" y="15928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t="9020" r="62138" b="60837"/>
          <a:stretch>
            <a:fillRect/>
          </a:stretch>
        </p:blipFill>
        <p:spPr>
          <a:xfrm>
            <a:off x="5362513" y="979293"/>
            <a:ext cx="1847678" cy="1592826"/>
          </a:xfrm>
          <a:custGeom>
            <a:avLst/>
            <a:gdLst>
              <a:gd name="connsiteX0" fmla="*/ 923839 w 1847678"/>
              <a:gd name="connsiteY0" fmla="*/ 0 h 1592826"/>
              <a:gd name="connsiteX1" fmla="*/ 1847678 w 1847678"/>
              <a:gd name="connsiteY1" fmla="*/ 1592826 h 1592826"/>
              <a:gd name="connsiteX2" fmla="*/ 0 w 1847678"/>
              <a:gd name="connsiteY2" fmla="*/ 1592826 h 1592826"/>
              <a:gd name="connsiteX3" fmla="*/ 923839 w 1847678"/>
              <a:gd name="connsiteY3" fmla="*/ 0 h 15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678" h="1592826">
                <a:moveTo>
                  <a:pt x="923839" y="0"/>
                </a:moveTo>
                <a:lnTo>
                  <a:pt x="1847678" y="1592826"/>
                </a:lnTo>
                <a:lnTo>
                  <a:pt x="0" y="1592826"/>
                </a:lnTo>
                <a:lnTo>
                  <a:pt x="923839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0" t="9997" r="37080" b="59860"/>
          <a:stretch>
            <a:fillRect/>
          </a:stretch>
        </p:blipFill>
        <p:spPr>
          <a:xfrm>
            <a:off x="7348750" y="1030915"/>
            <a:ext cx="1847678" cy="1592826"/>
          </a:xfrm>
          <a:custGeom>
            <a:avLst/>
            <a:gdLst>
              <a:gd name="connsiteX0" fmla="*/ 923839 w 1847678"/>
              <a:gd name="connsiteY0" fmla="*/ 0 h 1592826"/>
              <a:gd name="connsiteX1" fmla="*/ 1847678 w 1847678"/>
              <a:gd name="connsiteY1" fmla="*/ 1592826 h 1592826"/>
              <a:gd name="connsiteX2" fmla="*/ 0 w 1847678"/>
              <a:gd name="connsiteY2" fmla="*/ 1592826 h 1592826"/>
              <a:gd name="connsiteX3" fmla="*/ 923839 w 1847678"/>
              <a:gd name="connsiteY3" fmla="*/ 0 h 15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678" h="1592826">
                <a:moveTo>
                  <a:pt x="923839" y="0"/>
                </a:moveTo>
                <a:lnTo>
                  <a:pt x="1847678" y="1592826"/>
                </a:lnTo>
                <a:lnTo>
                  <a:pt x="0" y="1592826"/>
                </a:lnTo>
                <a:lnTo>
                  <a:pt x="923839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3" t="9997" r="12306" b="59860"/>
          <a:stretch>
            <a:fillRect/>
          </a:stretch>
        </p:blipFill>
        <p:spPr>
          <a:xfrm>
            <a:off x="9312417" y="1030915"/>
            <a:ext cx="1847678" cy="1592826"/>
          </a:xfrm>
          <a:custGeom>
            <a:avLst/>
            <a:gdLst>
              <a:gd name="connsiteX0" fmla="*/ 923839 w 1847678"/>
              <a:gd name="connsiteY0" fmla="*/ 0 h 1592826"/>
              <a:gd name="connsiteX1" fmla="*/ 1847678 w 1847678"/>
              <a:gd name="connsiteY1" fmla="*/ 1592826 h 1592826"/>
              <a:gd name="connsiteX2" fmla="*/ 0 w 1847678"/>
              <a:gd name="connsiteY2" fmla="*/ 1592826 h 1592826"/>
              <a:gd name="connsiteX3" fmla="*/ 923839 w 1847678"/>
              <a:gd name="connsiteY3" fmla="*/ 0 h 15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678" h="1592826">
                <a:moveTo>
                  <a:pt x="923839" y="0"/>
                </a:moveTo>
                <a:lnTo>
                  <a:pt x="1847678" y="1592826"/>
                </a:lnTo>
                <a:lnTo>
                  <a:pt x="0" y="1592826"/>
                </a:lnTo>
                <a:lnTo>
                  <a:pt x="923839" y="0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9" t="41535" r="50191" b="28322"/>
          <a:stretch>
            <a:fillRect/>
          </a:stretch>
        </p:blipFill>
        <p:spPr>
          <a:xfrm>
            <a:off x="6309502" y="2697483"/>
            <a:ext cx="1847678" cy="1592826"/>
          </a:xfrm>
          <a:custGeom>
            <a:avLst/>
            <a:gdLst>
              <a:gd name="connsiteX0" fmla="*/ 923839 w 1847678"/>
              <a:gd name="connsiteY0" fmla="*/ 0 h 1592826"/>
              <a:gd name="connsiteX1" fmla="*/ 1847678 w 1847678"/>
              <a:gd name="connsiteY1" fmla="*/ 1592826 h 1592826"/>
              <a:gd name="connsiteX2" fmla="*/ 0 w 1847678"/>
              <a:gd name="connsiteY2" fmla="*/ 1592826 h 1592826"/>
              <a:gd name="connsiteX3" fmla="*/ 923839 w 1847678"/>
              <a:gd name="connsiteY3" fmla="*/ 0 h 15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678" h="1592826">
                <a:moveTo>
                  <a:pt x="923839" y="0"/>
                </a:moveTo>
                <a:lnTo>
                  <a:pt x="1847678" y="1592826"/>
                </a:lnTo>
                <a:lnTo>
                  <a:pt x="0" y="1592826"/>
                </a:lnTo>
                <a:lnTo>
                  <a:pt x="923839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3" t="41535" r="37217" b="28322"/>
          <a:stretch>
            <a:fillRect/>
          </a:stretch>
        </p:blipFill>
        <p:spPr>
          <a:xfrm>
            <a:off x="7337908" y="2697483"/>
            <a:ext cx="1847678" cy="1592826"/>
          </a:xfrm>
          <a:custGeom>
            <a:avLst/>
            <a:gdLst>
              <a:gd name="connsiteX0" fmla="*/ 0 w 1847678"/>
              <a:gd name="connsiteY0" fmla="*/ 0 h 1592826"/>
              <a:gd name="connsiteX1" fmla="*/ 1847678 w 1847678"/>
              <a:gd name="connsiteY1" fmla="*/ 0 h 1592826"/>
              <a:gd name="connsiteX2" fmla="*/ 923839 w 1847678"/>
              <a:gd name="connsiteY2" fmla="*/ 1592826 h 1592826"/>
              <a:gd name="connsiteX3" fmla="*/ 0 w 1847678"/>
              <a:gd name="connsiteY3" fmla="*/ 0 h 15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678" h="1592826">
                <a:moveTo>
                  <a:pt x="0" y="0"/>
                </a:moveTo>
                <a:lnTo>
                  <a:pt x="1847678" y="0"/>
                </a:lnTo>
                <a:lnTo>
                  <a:pt x="923839" y="15928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2" t="41814" r="11837" b="28043"/>
          <a:stretch>
            <a:fillRect/>
          </a:stretch>
        </p:blipFill>
        <p:spPr>
          <a:xfrm>
            <a:off x="9349582" y="2712234"/>
            <a:ext cx="1847678" cy="1592826"/>
          </a:xfrm>
          <a:custGeom>
            <a:avLst/>
            <a:gdLst>
              <a:gd name="connsiteX0" fmla="*/ 0 w 1847678"/>
              <a:gd name="connsiteY0" fmla="*/ 0 h 1592826"/>
              <a:gd name="connsiteX1" fmla="*/ 1847678 w 1847678"/>
              <a:gd name="connsiteY1" fmla="*/ 0 h 1592826"/>
              <a:gd name="connsiteX2" fmla="*/ 923839 w 1847678"/>
              <a:gd name="connsiteY2" fmla="*/ 1592826 h 1592826"/>
              <a:gd name="connsiteX3" fmla="*/ 0 w 1847678"/>
              <a:gd name="connsiteY3" fmla="*/ 0 h 15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678" h="1592826">
                <a:moveTo>
                  <a:pt x="0" y="0"/>
                </a:moveTo>
                <a:lnTo>
                  <a:pt x="1847678" y="0"/>
                </a:lnTo>
                <a:lnTo>
                  <a:pt x="923839" y="15928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3" t="42931" r="24527" b="26927"/>
          <a:stretch>
            <a:fillRect/>
          </a:stretch>
        </p:blipFill>
        <p:spPr>
          <a:xfrm>
            <a:off x="8343745" y="2771228"/>
            <a:ext cx="1847678" cy="1592826"/>
          </a:xfrm>
          <a:custGeom>
            <a:avLst/>
            <a:gdLst>
              <a:gd name="connsiteX0" fmla="*/ 923839 w 1847678"/>
              <a:gd name="connsiteY0" fmla="*/ 0 h 1592826"/>
              <a:gd name="connsiteX1" fmla="*/ 1847678 w 1847678"/>
              <a:gd name="connsiteY1" fmla="*/ 1592826 h 1592826"/>
              <a:gd name="connsiteX2" fmla="*/ 0 w 1847678"/>
              <a:gd name="connsiteY2" fmla="*/ 1592826 h 1592826"/>
              <a:gd name="connsiteX3" fmla="*/ 923839 w 1847678"/>
              <a:gd name="connsiteY3" fmla="*/ 0 h 15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678" h="1592826">
                <a:moveTo>
                  <a:pt x="923839" y="0"/>
                </a:moveTo>
                <a:lnTo>
                  <a:pt x="1847678" y="1592826"/>
                </a:lnTo>
                <a:lnTo>
                  <a:pt x="0" y="1592826"/>
                </a:lnTo>
                <a:lnTo>
                  <a:pt x="923839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9" t="74748" r="24241"/>
          <a:stretch>
            <a:fillRect/>
          </a:stretch>
        </p:blipFill>
        <p:spPr>
          <a:xfrm>
            <a:off x="8366456" y="4452545"/>
            <a:ext cx="1847678" cy="1334413"/>
          </a:xfrm>
          <a:custGeom>
            <a:avLst/>
            <a:gdLst>
              <a:gd name="connsiteX0" fmla="*/ 0 w 1847678"/>
              <a:gd name="connsiteY0" fmla="*/ 0 h 1334413"/>
              <a:gd name="connsiteX1" fmla="*/ 1847678 w 1847678"/>
              <a:gd name="connsiteY1" fmla="*/ 0 h 1334413"/>
              <a:gd name="connsiteX2" fmla="*/ 1073719 w 1847678"/>
              <a:gd name="connsiteY2" fmla="*/ 1334413 h 1334413"/>
              <a:gd name="connsiteX3" fmla="*/ 773959 w 1847678"/>
              <a:gd name="connsiteY3" fmla="*/ 1334413 h 1334413"/>
              <a:gd name="connsiteX4" fmla="*/ 0 w 1847678"/>
              <a:gd name="connsiteY4" fmla="*/ 0 h 133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678" h="1334413">
                <a:moveTo>
                  <a:pt x="0" y="0"/>
                </a:moveTo>
                <a:lnTo>
                  <a:pt x="1847678" y="0"/>
                </a:lnTo>
                <a:lnTo>
                  <a:pt x="1073719" y="1334413"/>
                </a:lnTo>
                <a:lnTo>
                  <a:pt x="773959" y="13344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7" t="74748" r="39275"/>
          <a:stretch>
            <a:fillRect/>
          </a:stretch>
        </p:blipFill>
        <p:spPr>
          <a:xfrm>
            <a:off x="7474513" y="4452545"/>
            <a:ext cx="1547918" cy="1334412"/>
          </a:xfrm>
          <a:custGeom>
            <a:avLst/>
            <a:gdLst>
              <a:gd name="connsiteX0" fmla="*/ 773959 w 1547918"/>
              <a:gd name="connsiteY0" fmla="*/ 0 h 1334412"/>
              <a:gd name="connsiteX1" fmla="*/ 1547918 w 1547918"/>
              <a:gd name="connsiteY1" fmla="*/ 1334412 h 1334412"/>
              <a:gd name="connsiteX2" fmla="*/ 0 w 1547918"/>
              <a:gd name="connsiteY2" fmla="*/ 1334412 h 1334412"/>
              <a:gd name="connsiteX3" fmla="*/ 773959 w 1547918"/>
              <a:gd name="connsiteY3" fmla="*/ 0 h 133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7918" h="1334412">
                <a:moveTo>
                  <a:pt x="773959" y="0"/>
                </a:moveTo>
                <a:lnTo>
                  <a:pt x="1547918" y="1334412"/>
                </a:lnTo>
                <a:lnTo>
                  <a:pt x="0" y="1334412"/>
                </a:lnTo>
                <a:lnTo>
                  <a:pt x="773959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6" t="100000" r="37384" b="-4890"/>
          <a:stretch>
            <a:fillRect/>
          </a:stretch>
        </p:blipFill>
        <p:spPr>
          <a:xfrm>
            <a:off x="7324633" y="5786957"/>
            <a:ext cx="1847678" cy="258414"/>
          </a:xfrm>
          <a:custGeom>
            <a:avLst/>
            <a:gdLst>
              <a:gd name="connsiteX0" fmla="*/ 149880 w 1847678"/>
              <a:gd name="connsiteY0" fmla="*/ 0 h 258414"/>
              <a:gd name="connsiteX1" fmla="*/ 1697798 w 1847678"/>
              <a:gd name="connsiteY1" fmla="*/ 0 h 258414"/>
              <a:gd name="connsiteX2" fmla="*/ 1847678 w 1847678"/>
              <a:gd name="connsiteY2" fmla="*/ 258414 h 258414"/>
              <a:gd name="connsiteX3" fmla="*/ 0 w 1847678"/>
              <a:gd name="connsiteY3" fmla="*/ 258414 h 258414"/>
              <a:gd name="connsiteX4" fmla="*/ 149880 w 1847678"/>
              <a:gd name="connsiteY4" fmla="*/ 0 h 25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678" h="258414">
                <a:moveTo>
                  <a:pt x="149880" y="0"/>
                </a:moveTo>
                <a:lnTo>
                  <a:pt x="1697798" y="0"/>
                </a:lnTo>
                <a:lnTo>
                  <a:pt x="1847678" y="258414"/>
                </a:lnTo>
                <a:lnTo>
                  <a:pt x="0" y="258414"/>
                </a:lnTo>
                <a:lnTo>
                  <a:pt x="14988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4" t="100000" r="34005" b="-4890"/>
          <a:stretch>
            <a:fillRect/>
          </a:stretch>
        </p:blipFill>
        <p:spPr>
          <a:xfrm>
            <a:off x="9140415" y="5786958"/>
            <a:ext cx="299760" cy="258413"/>
          </a:xfrm>
          <a:custGeom>
            <a:avLst/>
            <a:gdLst>
              <a:gd name="connsiteX0" fmla="*/ 0 w 299760"/>
              <a:gd name="connsiteY0" fmla="*/ 0 h 258413"/>
              <a:gd name="connsiteX1" fmla="*/ 299760 w 299760"/>
              <a:gd name="connsiteY1" fmla="*/ 0 h 258413"/>
              <a:gd name="connsiteX2" fmla="*/ 149880 w 299760"/>
              <a:gd name="connsiteY2" fmla="*/ 258413 h 258413"/>
              <a:gd name="connsiteX3" fmla="*/ 0 w 299760"/>
              <a:gd name="connsiteY3" fmla="*/ 0 h 25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760" h="258413">
                <a:moveTo>
                  <a:pt x="0" y="0"/>
                </a:moveTo>
                <a:lnTo>
                  <a:pt x="299760" y="0"/>
                </a:lnTo>
                <a:lnTo>
                  <a:pt x="149880" y="25841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7" name="等腰三角形 16"/>
          <p:cNvSpPr/>
          <p:nvPr/>
        </p:nvSpPr>
        <p:spPr>
          <a:xfrm rot="10800000">
            <a:off x="10355417" y="4600028"/>
            <a:ext cx="1421450" cy="1225388"/>
          </a:xfrm>
          <a:prstGeom prst="triangle">
            <a:avLst/>
          </a:prstGeom>
          <a:solidFill>
            <a:srgbClr val="32A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等腰三角形 17"/>
          <p:cNvSpPr/>
          <p:nvPr/>
        </p:nvSpPr>
        <p:spPr>
          <a:xfrm rot="10800000">
            <a:off x="6813605" y="4600028"/>
            <a:ext cx="880774" cy="759288"/>
          </a:xfrm>
          <a:prstGeom prst="triangle">
            <a:avLst/>
          </a:prstGeom>
          <a:solidFill>
            <a:srgbClr val="32A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46" name="组合 45"/>
            <p:cNvGrpSpPr/>
            <p:nvPr/>
          </p:nvGrpSpPr>
          <p:grpSpPr>
            <a:xfrm>
              <a:off x="6147269" y="3331609"/>
              <a:ext cx="5033249" cy="1589115"/>
              <a:chOff x="-4714868" y="2110674"/>
              <a:chExt cx="5033249" cy="1589115"/>
            </a:xfrm>
          </p:grpSpPr>
          <p:sp>
            <p:nvSpPr>
              <p:cNvPr id="48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4CA5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>
                <a:off x="-4714868" y="2110674"/>
                <a:ext cx="5033249" cy="961364"/>
                <a:chOff x="-4714868" y="2110674"/>
                <a:chExt cx="5033249" cy="961364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>
                  <a:off x="-4714868" y="2808615"/>
                  <a:ext cx="5033249" cy="263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MENTAL HEALTH COUNSELING PPT</a:t>
                  </a:r>
                </a:p>
              </p:txBody>
            </p:sp>
            <p:cxnSp>
              <p:nvCxnSpPr>
                <p:cNvPr id="51" name="直接连接符 50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52" name="文本占位符 19"/>
                <p:cNvSpPr txBox="1"/>
                <p:nvPr/>
              </p:nvSpPr>
              <p:spPr>
                <a:xfrm>
                  <a:off x="-4708854" y="2110674"/>
                  <a:ext cx="4167584" cy="660298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4CA5C4"/>
                      </a:solidFill>
                      <a:cs typeface="+mn-ea"/>
                      <a:sym typeface="+mn-lt"/>
                    </a:rPr>
                    <a:t>2</a:t>
                  </a:r>
                  <a:r>
                    <a:rPr kumimoji="0" lang="en-US" altLang="zh-C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A5C4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.2 </a:t>
                  </a:r>
                  <a:r>
                    <a:rPr lang="zh-CN" altLang="en-US" sz="4400" b="1" dirty="0">
                      <a:solidFill>
                        <a:srgbClr val="4CA5C4"/>
                      </a:solidFill>
                      <a:cs typeface="+mn-ea"/>
                      <a:sym typeface="+mn-lt"/>
                    </a:rPr>
                    <a:t>芳香烃</a:t>
                  </a:r>
                </a:p>
              </p:txBody>
            </p:sp>
          </p:grpSp>
        </p:grpSp>
        <p:sp>
          <p:nvSpPr>
            <p:cNvPr id="47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第</a:t>
              </a:r>
              <a:r>
                <a:rPr lang="en-US" altLang="zh-CN" dirty="0">
                  <a:cs typeface="+mn-ea"/>
                  <a:sym typeface="+mn-lt"/>
                </a:rPr>
                <a:t>2</a:t>
              </a:r>
              <a:r>
                <a:rPr lang="zh-CN" altLang="en-US" dirty="0">
                  <a:cs typeface="+mn-ea"/>
                  <a:sym typeface="+mn-lt"/>
                </a:rPr>
                <a:t>章  烃和卤代烃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4CA5C4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人教版高中选修五化学课件</a:t>
            </a:r>
          </a:p>
        </p:txBody>
      </p:sp>
      <p:sp>
        <p:nvSpPr>
          <p:cNvPr id="28" name="等腰三角形 27"/>
          <p:cNvSpPr/>
          <p:nvPr/>
        </p:nvSpPr>
        <p:spPr>
          <a:xfrm rot="10800000">
            <a:off x="11039167" y="3596640"/>
            <a:ext cx="1163930" cy="1003388"/>
          </a:xfrm>
          <a:prstGeom prst="triangle">
            <a:avLst/>
          </a:prstGeom>
          <a:solidFill>
            <a:srgbClr val="32A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68612"/>
          <p:cNvSpPr>
            <a:spLocks noChangeArrowheads="1"/>
          </p:cNvSpPr>
          <p:nvPr/>
        </p:nvSpPr>
        <p:spPr bwMode="auto">
          <a:xfrm>
            <a:off x="660400" y="1130300"/>
            <a:ext cx="107537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思考交流：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该反应的催化剂是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FeBr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而反应时只需要加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Fe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屑， 为什么？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该反应是放热反应，而苯、液溴均易挥发，为了减少放热对苯及液溴挥发的影响，装置上有哪些独特的设计和考虑？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生成的</a:t>
            </a: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HBr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液体气体易溶于水，应如何吸收和检验？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生成的溴苯应为无色油状液体，为何呈褐色？如何恢复原貌？</a:t>
            </a:r>
          </a:p>
        </p:txBody>
      </p:sp>
      <p:sp>
        <p:nvSpPr>
          <p:cNvPr id="68610" name="文本框 68609"/>
          <p:cNvSpPr txBox="1">
            <a:spLocks noChangeArrowheads="1"/>
          </p:cNvSpPr>
          <p:nvPr/>
        </p:nvSpPr>
        <p:spPr bwMode="auto">
          <a:xfrm>
            <a:off x="660400" y="2195403"/>
            <a:ext cx="5280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Fe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能被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Br</a:t>
            </a:r>
            <a:r>
              <a:rPr kumimoji="0" lang="en-US" altLang="zh-CN" sz="2400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氧化生成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FeBr</a:t>
            </a:r>
            <a:r>
              <a:rPr kumimoji="0" lang="en-US" altLang="zh-CN" sz="2400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68611" name="文本框 68610"/>
          <p:cNvSpPr txBox="1">
            <a:spLocks noChangeArrowheads="1"/>
          </p:cNvSpPr>
          <p:nvPr/>
        </p:nvSpPr>
        <p:spPr bwMode="auto">
          <a:xfrm>
            <a:off x="660400" y="3685319"/>
            <a:ext cx="815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采用长导管，导气兼冷凝回流挥发的苯和溴</a:t>
            </a:r>
          </a:p>
        </p:txBody>
      </p:sp>
      <p:sp>
        <p:nvSpPr>
          <p:cNvPr id="68612" name="文本框 68611"/>
          <p:cNvSpPr txBox="1">
            <a:spLocks noChangeArrowheads="1"/>
          </p:cNvSpPr>
          <p:nvPr/>
        </p:nvSpPr>
        <p:spPr bwMode="auto">
          <a:xfrm>
            <a:off x="660400" y="4750422"/>
            <a:ext cx="4322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防倒吸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,AgNO</a:t>
            </a:r>
            <a:r>
              <a:rPr kumimoji="0" lang="en-US" altLang="zh-CN" sz="2400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68617" name="文本框 68616"/>
          <p:cNvSpPr txBox="1">
            <a:spLocks noChangeArrowheads="1"/>
          </p:cNvSpPr>
          <p:nvPr/>
        </p:nvSpPr>
        <p:spPr bwMode="auto">
          <a:xfrm>
            <a:off x="660400" y="5677277"/>
            <a:ext cx="5145961" cy="55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溶有溴而呈褐色，用</a:t>
            </a: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NaOH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溶液洗涤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一、苯的结构与化学性质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/>
      <p:bldP spid="68612" grpId="0"/>
      <p:bldP spid="686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74755"/>
          <p:cNvSpPr txBox="1">
            <a:spLocks noChangeArrowheads="1"/>
          </p:cNvSpPr>
          <p:nvPr/>
        </p:nvSpPr>
        <p:spPr bwMode="auto">
          <a:xfrm>
            <a:off x="660400" y="1214745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硝化反应</a:t>
            </a:r>
          </a:p>
        </p:txBody>
      </p:sp>
      <p:sp>
        <p:nvSpPr>
          <p:cNvPr id="251907" name="文本框 74759"/>
          <p:cNvSpPr txBox="1">
            <a:spLocks noChangeArrowheads="1"/>
          </p:cNvSpPr>
          <p:nvPr/>
        </p:nvSpPr>
        <p:spPr bwMode="auto">
          <a:xfrm>
            <a:off x="554032" y="3378562"/>
            <a:ext cx="9234488" cy="101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纯净的硝基苯：无色有苦杏仁气味的油状液体，不溶于水，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密度比水大。常呈黄色是因为溶解有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NO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。硝基苯蒸气有毒性。</a:t>
            </a:r>
          </a:p>
        </p:txBody>
      </p:sp>
      <p:sp>
        <p:nvSpPr>
          <p:cNvPr id="74767" name="文本框 74766"/>
          <p:cNvSpPr txBox="1">
            <a:spLocks noChangeArrowheads="1"/>
          </p:cNvSpPr>
          <p:nvPr/>
        </p:nvSpPr>
        <p:spPr bwMode="auto">
          <a:xfrm>
            <a:off x="5631656" y="2226078"/>
            <a:ext cx="264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硝基苯</a:t>
            </a:r>
          </a:p>
        </p:txBody>
      </p:sp>
      <p:pic>
        <p:nvPicPr>
          <p:cNvPr id="74770" name="图片 747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40" y="1211600"/>
            <a:ext cx="54864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72" name="文本框 74771"/>
          <p:cNvSpPr txBox="1">
            <a:spLocks noChangeArrowheads="1"/>
          </p:cNvSpPr>
          <p:nvPr/>
        </p:nvSpPr>
        <p:spPr bwMode="auto">
          <a:xfrm>
            <a:off x="2707084" y="2883364"/>
            <a:ext cx="412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催化剂、脱水剂</a:t>
            </a:r>
          </a:p>
        </p:txBody>
      </p:sp>
      <p:sp>
        <p:nvSpPr>
          <p:cNvPr id="74790" name="矩形 74789"/>
          <p:cNvSpPr>
            <a:spLocks noChangeArrowheads="1"/>
          </p:cNvSpPr>
          <p:nvPr/>
        </p:nvSpPr>
        <p:spPr bwMode="auto">
          <a:xfrm>
            <a:off x="554032" y="2778463"/>
            <a:ext cx="2395207" cy="55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浓硫酸的作用：</a:t>
            </a:r>
          </a:p>
        </p:txBody>
      </p:sp>
      <p:sp>
        <p:nvSpPr>
          <p:cNvPr id="74791" name="矩形 74790"/>
          <p:cNvSpPr>
            <a:spLocks noChangeArrowheads="1"/>
          </p:cNvSpPr>
          <p:nvPr/>
        </p:nvSpPr>
        <p:spPr bwMode="auto">
          <a:xfrm>
            <a:off x="554032" y="4393294"/>
            <a:ext cx="10944225" cy="55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苯分子中的氢原子被－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NO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所取代的反应叫做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硝化反应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792" name="矩形 74791"/>
          <p:cNvSpPr>
            <a:spLocks noChangeArrowheads="1"/>
          </p:cNvSpPr>
          <p:nvPr/>
        </p:nvSpPr>
        <p:spPr bwMode="auto">
          <a:xfrm>
            <a:off x="645509" y="5005914"/>
            <a:ext cx="5593198" cy="55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硝基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NO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注意与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NO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NO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区别）</a:t>
            </a: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224" y="1791885"/>
            <a:ext cx="2283613" cy="377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一、苯的结构与化学性质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/>
      <p:bldP spid="251907" grpId="1"/>
      <p:bldP spid="74767" grpId="0"/>
      <p:bldP spid="74772" grpId="0"/>
      <p:bldP spid="74790" grpId="0"/>
      <p:bldP spid="74791" grpId="0"/>
      <p:bldP spid="747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内容占位符 3"/>
          <p:cNvSpPr>
            <a:spLocks noGrp="1" noChangeArrowheads="1"/>
          </p:cNvSpPr>
          <p:nvPr>
            <p:ph sz="half" idx="4294967295"/>
          </p:nvPr>
        </p:nvSpPr>
        <p:spPr>
          <a:xfrm>
            <a:off x="660400" y="1130300"/>
            <a:ext cx="5711825" cy="5003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6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rgbClr val="0000FF"/>
                </a:solidFill>
                <a:cs typeface="+mn-ea"/>
                <a:sym typeface="+mn-lt"/>
              </a:rPr>
              <a:t>思考交流：</a:t>
            </a:r>
          </a:p>
          <a:p>
            <a:pPr marL="0" indent="0" eaLnBrk="1" hangingPunct="1">
              <a:lnSpc>
                <a:spcPct val="16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cs typeface="+mn-ea"/>
                <a:sym typeface="+mn-lt"/>
              </a:rPr>
              <a:t>a</a:t>
            </a:r>
            <a:r>
              <a:rPr lang="en-US" altLang="zh-CN" sz="2400" dirty="0">
                <a:cs typeface="+mn-ea"/>
                <a:sym typeface="+mn-lt"/>
              </a:rPr>
              <a:t>.</a:t>
            </a:r>
            <a:r>
              <a:rPr lang="zh-CN" altLang="en-US" sz="2400" dirty="0">
                <a:cs typeface="+mn-ea"/>
                <a:sym typeface="+mn-lt"/>
              </a:rPr>
              <a:t>试剂混合顺序？</a:t>
            </a:r>
          </a:p>
          <a:p>
            <a:pPr marL="0" indent="0" eaLnBrk="1" hangingPunct="1">
              <a:lnSpc>
                <a:spcPct val="16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cs typeface="+mn-ea"/>
                <a:sym typeface="+mn-lt"/>
              </a:rPr>
              <a:t>b</a:t>
            </a:r>
            <a:r>
              <a:rPr lang="en-US" altLang="zh-CN" sz="2400" dirty="0">
                <a:cs typeface="+mn-ea"/>
                <a:sym typeface="+mn-lt"/>
              </a:rPr>
              <a:t>.</a:t>
            </a:r>
            <a:r>
              <a:rPr lang="zh-CN" altLang="en-US" sz="2400" dirty="0">
                <a:cs typeface="+mn-ea"/>
                <a:sym typeface="+mn-lt"/>
              </a:rPr>
              <a:t>浓硫酸的作用？</a:t>
            </a:r>
          </a:p>
          <a:p>
            <a:pPr marL="0" indent="0" eaLnBrk="1" hangingPunct="1">
              <a:lnSpc>
                <a:spcPct val="16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cs typeface="+mn-ea"/>
                <a:sym typeface="+mn-lt"/>
              </a:rPr>
              <a:t>c</a:t>
            </a:r>
            <a:r>
              <a:rPr lang="en-US" altLang="zh-CN" sz="2400" dirty="0">
                <a:cs typeface="+mn-ea"/>
                <a:sym typeface="+mn-lt"/>
              </a:rPr>
              <a:t>.</a:t>
            </a:r>
            <a:r>
              <a:rPr lang="zh-CN" altLang="en-US" sz="2400" dirty="0">
                <a:cs typeface="+mn-ea"/>
                <a:sym typeface="+mn-lt"/>
              </a:rPr>
              <a:t>如何控制温度？</a:t>
            </a:r>
          </a:p>
          <a:p>
            <a:pPr marL="0" indent="0" eaLnBrk="1" hangingPunct="1">
              <a:lnSpc>
                <a:spcPct val="16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cs typeface="+mn-ea"/>
                <a:sym typeface="+mn-lt"/>
              </a:rPr>
              <a:t>d</a:t>
            </a:r>
            <a:r>
              <a:rPr lang="en-US" altLang="zh-CN" sz="2400" dirty="0">
                <a:cs typeface="+mn-ea"/>
                <a:sym typeface="+mn-lt"/>
              </a:rPr>
              <a:t>.</a:t>
            </a:r>
            <a:r>
              <a:rPr lang="zh-CN" altLang="en-US" sz="2400" dirty="0">
                <a:cs typeface="+mn-ea"/>
                <a:sym typeface="+mn-lt"/>
              </a:rPr>
              <a:t>长导管的作用？</a:t>
            </a:r>
          </a:p>
          <a:p>
            <a:pPr marL="0" indent="0" eaLnBrk="1" hangingPunct="1">
              <a:lnSpc>
                <a:spcPct val="16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cs typeface="+mn-ea"/>
                <a:sym typeface="+mn-lt"/>
              </a:rPr>
              <a:t>e</a:t>
            </a:r>
            <a:r>
              <a:rPr lang="en-US" altLang="zh-CN" sz="2400" dirty="0">
                <a:cs typeface="+mn-ea"/>
                <a:sym typeface="+mn-lt"/>
              </a:rPr>
              <a:t>.</a:t>
            </a:r>
            <a:r>
              <a:rPr lang="zh-CN" altLang="en-US" sz="2400" dirty="0">
                <a:cs typeface="+mn-ea"/>
                <a:sym typeface="+mn-lt"/>
              </a:rPr>
              <a:t>实验现象</a:t>
            </a:r>
          </a:p>
          <a:p>
            <a:pPr marL="0" indent="0" eaLnBrk="1" hangingPunct="1">
              <a:lnSpc>
                <a:spcPct val="16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cs typeface="+mn-ea"/>
                <a:sym typeface="+mn-lt"/>
              </a:rPr>
              <a:t>f</a:t>
            </a:r>
            <a:r>
              <a:rPr lang="en-US" altLang="zh-CN" sz="2400" dirty="0">
                <a:cs typeface="+mn-ea"/>
                <a:sym typeface="+mn-lt"/>
              </a:rPr>
              <a:t>.</a:t>
            </a:r>
            <a:r>
              <a:rPr lang="zh-CN" altLang="en-US" sz="2400" dirty="0">
                <a:cs typeface="+mn-ea"/>
                <a:sym typeface="+mn-lt"/>
              </a:rPr>
              <a:t>纯净的硝基苯是无色油状液体，</a:t>
            </a:r>
            <a:endParaRPr lang="en-US" altLang="zh-CN" sz="2400" dirty="0">
              <a:cs typeface="+mn-ea"/>
              <a:sym typeface="+mn-lt"/>
            </a:endParaRPr>
          </a:p>
          <a:p>
            <a:pPr marL="0" indent="0" eaLnBrk="1" hangingPunct="1">
              <a:lnSpc>
                <a:spcPct val="16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cs typeface="+mn-ea"/>
                <a:sym typeface="+mn-lt"/>
              </a:rPr>
              <a:t>初级产品溶液为何为淡黄色？</a:t>
            </a:r>
          </a:p>
          <a:p>
            <a:pPr marL="0" indent="0" eaLnBrk="1" hangingPunct="1">
              <a:lnSpc>
                <a:spcPct val="16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cs typeface="+mn-ea"/>
                <a:sym typeface="+mn-lt"/>
              </a:rPr>
              <a:t>g</a:t>
            </a:r>
            <a:r>
              <a:rPr lang="en-US" altLang="zh-CN" sz="2400" dirty="0">
                <a:cs typeface="+mn-ea"/>
                <a:sym typeface="+mn-lt"/>
              </a:rPr>
              <a:t>.</a:t>
            </a:r>
            <a:r>
              <a:rPr lang="zh-CN" altLang="en-US" sz="2400" dirty="0">
                <a:cs typeface="+mn-ea"/>
                <a:sym typeface="+mn-lt"/>
              </a:rPr>
              <a:t>如何分离提纯？</a:t>
            </a:r>
            <a:endParaRPr lang="zh-CN" altLang="en-US" sz="24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91467" y="1715987"/>
            <a:ext cx="2363147" cy="4001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0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uLnTx/>
                <a:uFillTx/>
                <a:cs typeface="+mn-ea"/>
                <a:sym typeface="+mn-lt"/>
              </a:rPr>
              <a:t>.</a:t>
            </a:r>
            <a:r>
              <a:rPr kumimoji="0" lang="zh-CN" altLang="en-US" sz="20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uLnTx/>
                <a:uFillTx/>
                <a:cs typeface="+mn-ea"/>
                <a:sym typeface="+mn-lt"/>
              </a:rPr>
              <a:t>浓硝酸</a:t>
            </a:r>
            <a:r>
              <a:rPr kumimoji="0" lang="en-US" altLang="zh-CN" sz="20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uLnTx/>
                <a:uFillTx/>
                <a:cs typeface="+mn-ea"/>
                <a:sym typeface="+mn-lt"/>
              </a:rPr>
              <a:t>-</a:t>
            </a:r>
            <a:r>
              <a:rPr kumimoji="0" lang="zh-CN" altLang="en-US" sz="20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uLnTx/>
                <a:uFillTx/>
                <a:cs typeface="+mn-ea"/>
                <a:sym typeface="+mn-lt"/>
              </a:rPr>
              <a:t>浓硫酸</a:t>
            </a:r>
            <a:r>
              <a:rPr kumimoji="0" lang="en-US" altLang="zh-CN" sz="20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uLnTx/>
                <a:uFillTx/>
                <a:cs typeface="+mn-ea"/>
                <a:sym typeface="+mn-lt"/>
              </a:rPr>
              <a:t>-</a:t>
            </a:r>
            <a:r>
              <a:rPr kumimoji="0" lang="zh-CN" altLang="en-US" sz="20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uLnTx/>
                <a:uFillTx/>
                <a:cs typeface="+mn-ea"/>
                <a:sym typeface="+mn-lt"/>
              </a:rPr>
              <a:t>苯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91467" y="2281340"/>
            <a:ext cx="3251200" cy="4001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0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uLnTx/>
                <a:uFillTx/>
                <a:cs typeface="+mn-ea"/>
                <a:sym typeface="+mn-lt"/>
              </a:rPr>
              <a:t>.</a:t>
            </a:r>
            <a:r>
              <a:rPr kumimoji="0" lang="zh-CN" altLang="en-US" sz="20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uLnTx/>
                <a:uFillTx/>
                <a:cs typeface="+mn-ea"/>
                <a:sym typeface="+mn-lt"/>
              </a:rPr>
              <a:t>催化剂吸水剂</a:t>
            </a:r>
          </a:p>
        </p:txBody>
      </p:sp>
      <p:sp>
        <p:nvSpPr>
          <p:cNvPr id="11" name="矩形 10"/>
          <p:cNvSpPr/>
          <p:nvPr/>
        </p:nvSpPr>
        <p:spPr>
          <a:xfrm>
            <a:off x="2891467" y="2878371"/>
            <a:ext cx="1665841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0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uLnTx/>
                <a:uFillTx/>
                <a:cs typeface="+mn-ea"/>
                <a:sym typeface="+mn-lt"/>
              </a:rPr>
              <a:t>.</a:t>
            </a:r>
            <a:r>
              <a:rPr kumimoji="0" lang="zh-CN" altLang="en-US" sz="20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uLnTx/>
                <a:uFillTx/>
                <a:cs typeface="+mn-ea"/>
                <a:sym typeface="+mn-lt"/>
              </a:rPr>
              <a:t>水浴加热、</a:t>
            </a:r>
          </a:p>
        </p:txBody>
      </p:sp>
      <p:sp>
        <p:nvSpPr>
          <p:cNvPr id="12" name="矩形 11"/>
          <p:cNvSpPr/>
          <p:nvPr/>
        </p:nvSpPr>
        <p:spPr>
          <a:xfrm>
            <a:off x="2898172" y="3432380"/>
            <a:ext cx="54864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uLnTx/>
                <a:uFillTx/>
                <a:cs typeface="+mn-ea"/>
                <a:sym typeface="+mn-lt"/>
              </a:rPr>
              <a:t>d</a:t>
            </a:r>
            <a:r>
              <a:rPr kumimoji="0" lang="en-US" altLang="zh-CN" sz="20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uLnTx/>
                <a:uFillTx/>
                <a:cs typeface="+mn-ea"/>
                <a:sym typeface="+mn-lt"/>
              </a:rPr>
              <a:t>.</a:t>
            </a:r>
            <a:r>
              <a:rPr kumimoji="0" lang="zh-CN" altLang="en-US" sz="20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uLnTx/>
                <a:uFillTx/>
                <a:cs typeface="+mn-ea"/>
                <a:sym typeface="+mn-lt"/>
              </a:rPr>
              <a:t>使挥发的苯和浓硝酸冷凝回流</a:t>
            </a:r>
          </a:p>
        </p:txBody>
      </p:sp>
      <p:sp>
        <p:nvSpPr>
          <p:cNvPr id="13" name="矩形 12"/>
          <p:cNvSpPr/>
          <p:nvPr/>
        </p:nvSpPr>
        <p:spPr>
          <a:xfrm>
            <a:off x="2898172" y="3936595"/>
            <a:ext cx="74168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uLnTx/>
                <a:uFillTx/>
                <a:cs typeface="+mn-ea"/>
                <a:sym typeface="+mn-lt"/>
              </a:rPr>
              <a:t>e</a:t>
            </a:r>
            <a:r>
              <a:rPr kumimoji="0" lang="en-US" altLang="zh-CN" sz="20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uLnTx/>
                <a:uFillTx/>
                <a:cs typeface="+mn-ea"/>
                <a:sym typeface="+mn-lt"/>
              </a:rPr>
              <a:t>.</a:t>
            </a:r>
            <a:r>
              <a:rPr kumimoji="0" lang="zh-CN" altLang="en-US" sz="20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uLnTx/>
                <a:uFillTx/>
                <a:cs typeface="+mn-ea"/>
                <a:sym typeface="+mn-lt"/>
              </a:rPr>
              <a:t>上层黄色液体、下层淡黄色油状液体，能闻到苦杏仁气味</a:t>
            </a:r>
          </a:p>
        </p:txBody>
      </p:sp>
      <p:sp>
        <p:nvSpPr>
          <p:cNvPr id="14" name="矩形 13"/>
          <p:cNvSpPr/>
          <p:nvPr/>
        </p:nvSpPr>
        <p:spPr>
          <a:xfrm>
            <a:off x="4351337" y="4573888"/>
            <a:ext cx="6299200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uLnTx/>
                <a:uFillTx/>
                <a:cs typeface="+mn-ea"/>
                <a:sym typeface="+mn-lt"/>
              </a:rPr>
              <a:t>f</a:t>
            </a:r>
            <a:r>
              <a:rPr kumimoji="0" lang="en-US" altLang="zh-CN" sz="20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uLnTx/>
                <a:uFillTx/>
                <a:cs typeface="+mn-ea"/>
                <a:sym typeface="+mn-lt"/>
              </a:rPr>
              <a:t>.</a:t>
            </a:r>
            <a:r>
              <a:rPr kumimoji="0" lang="zh-CN" altLang="en-US" sz="20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uLnTx/>
                <a:uFillTx/>
                <a:cs typeface="+mn-ea"/>
                <a:sym typeface="+mn-lt"/>
              </a:rPr>
              <a:t>浓硝酸分解的生成红棕色的</a:t>
            </a:r>
            <a:r>
              <a:rPr kumimoji="0" lang="en-US" altLang="zh-CN" sz="20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uLnTx/>
                <a:uFillTx/>
                <a:cs typeface="+mn-ea"/>
                <a:sym typeface="+mn-lt"/>
              </a:rPr>
              <a:t>NO</a:t>
            </a:r>
            <a:r>
              <a:rPr kumimoji="0" lang="en-US" altLang="zh-CN" sz="2000" i="0" u="none" strike="noStrike" kern="0" cap="none" spc="0" normalizeH="0" baseline="-25000" noProof="1">
                <a:ln>
                  <a:noFill/>
                </a:ln>
                <a:solidFill>
                  <a:schemeClr val="tx1"/>
                </a:solidFill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000" i="0" u="none" strike="noStrike" kern="0" cap="none" spc="0" normalizeH="0" baseline="-25000" noProof="1">
                <a:ln>
                  <a:noFill/>
                </a:ln>
                <a:solidFill>
                  <a:schemeClr val="tx1"/>
                </a:solidFill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20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uLnTx/>
                <a:uFillTx/>
                <a:cs typeface="+mn-ea"/>
                <a:sym typeface="+mn-lt"/>
              </a:rPr>
              <a:t>溶解在硝酸中显黄色，部分硝酸附着在硝基苯上，使其显淡黄色。</a:t>
            </a:r>
          </a:p>
        </p:txBody>
      </p:sp>
      <p:sp>
        <p:nvSpPr>
          <p:cNvPr id="15" name="矩形 14"/>
          <p:cNvSpPr/>
          <p:nvPr/>
        </p:nvSpPr>
        <p:spPr>
          <a:xfrm>
            <a:off x="2898172" y="5610885"/>
            <a:ext cx="290656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uLnTx/>
                <a:uFillTx/>
                <a:cs typeface="+mn-ea"/>
                <a:sym typeface="+mn-lt"/>
              </a:rPr>
              <a:t>g.加NaOH溶液进行分液</a:t>
            </a:r>
          </a:p>
        </p:txBody>
      </p:sp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523" y="1433895"/>
            <a:ext cx="1712449" cy="245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一、苯的结构与化学性质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文本占位符 72706"/>
          <p:cNvSpPr>
            <a:spLocks noGrp="1" noChangeArrowheads="1"/>
          </p:cNvSpPr>
          <p:nvPr>
            <p:ph idx="4294967295"/>
          </p:nvPr>
        </p:nvSpPr>
        <p:spPr>
          <a:xfrm>
            <a:off x="660400" y="1775679"/>
            <a:ext cx="11060112" cy="1143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Symbol" panose="05050102010706020507" pitchFamily="18" charset="2"/>
              <a:buNone/>
              <a:defRPr/>
            </a:pP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注意：</a:t>
            </a: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苯不能与溴水发生加成反应</a:t>
            </a:r>
            <a:r>
              <a:rPr lang="en-US" altLang="zh-CN" sz="2400" dirty="0">
                <a:solidFill>
                  <a:srgbClr val="FF0000"/>
                </a:solidFill>
                <a:cs typeface="+mn-ea"/>
                <a:sym typeface="+mn-lt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但能萃取溴而使水层褪色</a:t>
            </a:r>
            <a:r>
              <a:rPr lang="en-US" altLang="zh-CN" sz="2400" dirty="0">
                <a:solidFill>
                  <a:srgbClr val="FF0000"/>
                </a:solidFill>
                <a:cs typeface="+mn-ea"/>
                <a:sym typeface="+mn-lt"/>
              </a:rPr>
              <a:t>)</a:t>
            </a: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，</a:t>
            </a:r>
            <a:endParaRPr lang="en-US" altLang="zh-CN" sz="2400" dirty="0">
              <a:solidFill>
                <a:srgbClr val="FF0000"/>
              </a:solidFill>
              <a:cs typeface="+mn-ea"/>
              <a:sym typeface="+mn-lt"/>
            </a:endParaRPr>
          </a:p>
          <a:p>
            <a:pPr eaLnBrk="1" hangingPunct="1">
              <a:lnSpc>
                <a:spcPct val="110000"/>
              </a:lnSpc>
              <a:buFont typeface="Symbol" panose="05050102010706020507" pitchFamily="18" charset="2"/>
              <a:buNone/>
              <a:defRPr/>
            </a:pPr>
            <a:r>
              <a:rPr lang="en-US" altLang="zh-CN" sz="2400" dirty="0">
                <a:cs typeface="+mn-ea"/>
                <a:sym typeface="+mn-lt"/>
              </a:rPr>
              <a:t>      </a:t>
            </a:r>
            <a:r>
              <a:rPr lang="zh-CN" altLang="en-US" sz="2400" dirty="0">
                <a:cs typeface="+mn-ea"/>
                <a:sym typeface="+mn-lt"/>
              </a:rPr>
              <a:t>说明它比乙烯难进行加成反应。</a:t>
            </a:r>
          </a:p>
        </p:txBody>
      </p:sp>
      <p:sp>
        <p:nvSpPr>
          <p:cNvPr id="72709" name="矩形 72708"/>
          <p:cNvSpPr>
            <a:spLocks noChangeArrowheads="1"/>
          </p:cNvSpPr>
          <p:nvPr/>
        </p:nvSpPr>
        <p:spPr bwMode="auto">
          <a:xfrm>
            <a:off x="623699" y="2877741"/>
            <a:ext cx="9113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跟氢气在镍的存在下加热可生成环己烷：</a:t>
            </a:r>
          </a:p>
        </p:txBody>
      </p:sp>
      <p:sp>
        <p:nvSpPr>
          <p:cNvPr id="72710" name="矩形 72709"/>
          <p:cNvSpPr/>
          <p:nvPr/>
        </p:nvSpPr>
        <p:spPr>
          <a:xfrm>
            <a:off x="538790" y="1236429"/>
            <a:ext cx="144783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uLnTx/>
                <a:uFillTx/>
                <a:cs typeface="+mn-ea"/>
                <a:sym typeface="+mn-lt"/>
              </a:rPr>
              <a:t>加成反应</a:t>
            </a:r>
          </a:p>
        </p:txBody>
      </p:sp>
      <p:grpSp>
        <p:nvGrpSpPr>
          <p:cNvPr id="2" name="Group 12"/>
          <p:cNvGrpSpPr/>
          <p:nvPr/>
        </p:nvGrpSpPr>
        <p:grpSpPr bwMode="auto">
          <a:xfrm>
            <a:off x="660400" y="3563152"/>
            <a:ext cx="6527800" cy="1206761"/>
            <a:chOff x="576" y="2544"/>
            <a:chExt cx="3970" cy="1089"/>
          </a:xfrm>
        </p:grpSpPr>
        <p:graphicFrame>
          <p:nvGraphicFramePr>
            <p:cNvPr id="16390" name="Object 13"/>
            <p:cNvGraphicFramePr/>
            <p:nvPr/>
          </p:nvGraphicFramePr>
          <p:xfrm>
            <a:off x="576" y="2544"/>
            <a:ext cx="890" cy="1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648970" imgH="734695" progId="ACD.ChemSketch.20">
                    <p:embed/>
                  </p:oleObj>
                </mc:Choice>
                <mc:Fallback>
                  <p:oleObj r:id="rId3" imgW="648970" imgH="734695" progId="ACD.ChemSketch.20">
                    <p:embed/>
                    <p:pic>
                      <p:nvPicPr>
                        <p:cNvPr id="0" name="Object 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544"/>
                          <a:ext cx="890" cy="10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1" name="Object 14"/>
            <p:cNvGraphicFramePr/>
            <p:nvPr/>
          </p:nvGraphicFramePr>
          <p:xfrm>
            <a:off x="3792" y="2650"/>
            <a:ext cx="754" cy="8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648970" imgH="734695" progId="ACD.ChemSketch.20">
                    <p:embed/>
                  </p:oleObj>
                </mc:Choice>
                <mc:Fallback>
                  <p:oleObj r:id="rId5" imgW="648970" imgH="734695" progId="ACD.ChemSketch.20">
                    <p:embed/>
                    <p:pic>
                      <p:nvPicPr>
                        <p:cNvPr id="0" name="Object 1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2650"/>
                          <a:ext cx="754" cy="8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2" name="Line 15"/>
            <p:cNvSpPr>
              <a:spLocks noChangeShapeType="1"/>
            </p:cNvSpPr>
            <p:nvPr/>
          </p:nvSpPr>
          <p:spPr bwMode="auto">
            <a:xfrm>
              <a:off x="2304" y="3072"/>
              <a:ext cx="129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393" name="Text Box 16"/>
            <p:cNvSpPr txBox="1">
              <a:spLocks noChangeArrowheads="1"/>
            </p:cNvSpPr>
            <p:nvPr/>
          </p:nvSpPr>
          <p:spPr bwMode="auto">
            <a:xfrm>
              <a:off x="2544" y="2592"/>
              <a:ext cx="86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催化剂</a:t>
              </a: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394" name="Text Box 17"/>
            <p:cNvSpPr txBox="1">
              <a:spLocks noChangeArrowheads="1"/>
            </p:cNvSpPr>
            <p:nvPr/>
          </p:nvSpPr>
          <p:spPr bwMode="auto">
            <a:xfrm>
              <a:off x="2784" y="3129"/>
              <a:ext cx="38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△ </a:t>
              </a:r>
              <a:endPara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395" name="Text Box 18"/>
            <p:cNvSpPr txBox="1">
              <a:spLocks noChangeArrowheads="1"/>
            </p:cNvSpPr>
            <p:nvPr/>
          </p:nvSpPr>
          <p:spPr bwMode="auto">
            <a:xfrm>
              <a:off x="1584" y="2880"/>
              <a:ext cx="672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+ 3H</a:t>
              </a:r>
              <a:r>
                <a:rPr kumimoji="0" lang="en-US" altLang="zh-CN" sz="2400" i="0" u="none" strike="noStrike" kern="0" cap="none" spc="0" normalizeH="0" baseline="-2500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一、苯的结构与化学性质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 build="p"/>
      <p:bldP spid="727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7"/>
          <p:cNvSpPr>
            <a:spLocks noChangeArrowheads="1"/>
          </p:cNvSpPr>
          <p:nvPr/>
        </p:nvSpPr>
        <p:spPr bwMode="auto">
          <a:xfrm>
            <a:off x="660400" y="1213191"/>
            <a:ext cx="5214937" cy="57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>
            <a:lvl1pPr defTabSz="1022350">
              <a:tabLst>
                <a:tab pos="1285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2350">
              <a:tabLst>
                <a:tab pos="1285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2350">
              <a:tabLst>
                <a:tab pos="1285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2350">
              <a:tabLst>
                <a:tab pos="1285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2350">
              <a:tabLst>
                <a:tab pos="1285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tabLst>
                <a:tab pos="1285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tabLst>
                <a:tab pos="1285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tabLst>
                <a:tab pos="1285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tabLst>
                <a:tab pos="1285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102235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85875" algn="l"/>
              </a:tabLst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苯的化学性质</a:t>
            </a:r>
            <a:endParaRPr kumimoji="0" lang="zh-CN" altLang="zh-CN" sz="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41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09" y="1844749"/>
            <a:ext cx="5927725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7"/>
          <p:cNvSpPr>
            <a:spLocks noChangeArrowheads="1"/>
          </p:cNvSpPr>
          <p:nvPr/>
        </p:nvSpPr>
        <p:spPr bwMode="auto">
          <a:xfrm>
            <a:off x="834663" y="4550678"/>
            <a:ext cx="11187113" cy="112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>
            <a:lvl1pPr defTabSz="1022350">
              <a:tabLst>
                <a:tab pos="1285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2350">
              <a:tabLst>
                <a:tab pos="1285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2350">
              <a:tabLst>
                <a:tab pos="1285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2350">
              <a:tabLst>
                <a:tab pos="1285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2350">
              <a:tabLst>
                <a:tab pos="1285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tabLst>
                <a:tab pos="1285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tabLst>
                <a:tab pos="1285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tabLst>
                <a:tab pos="1285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tabLst>
                <a:tab pos="1285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102235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85875" algn="l"/>
              </a:tabLst>
              <a:defRPr/>
            </a:pPr>
            <a:r>
              <a:rPr kumimoji="0" lang="zh-CN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指明反应类型：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①</a:t>
            </a:r>
            <a:r>
              <a:rPr kumimoji="0" lang="en-US" altLang="zh-CN" sz="2400" i="0" u="sng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	                  </a:t>
            </a:r>
            <a:r>
              <a:rPr kumimoji="0" lang="zh-CN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；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②</a:t>
            </a:r>
            <a:r>
              <a:rPr kumimoji="0" lang="en-US" altLang="zh-CN" sz="2400" i="0" u="sng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	                      </a:t>
            </a:r>
            <a:r>
              <a:rPr kumimoji="0" lang="zh-CN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；</a:t>
            </a:r>
            <a:endParaRPr kumimoji="0" lang="zh-CN" altLang="zh-CN" sz="8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just" defTabSz="102235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85875" algn="l"/>
              </a:tabLst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③</a:t>
            </a:r>
            <a:r>
              <a:rPr kumimoji="0" lang="en-US" altLang="zh-CN" sz="2400" i="0" u="sng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	                  </a:t>
            </a:r>
            <a:r>
              <a:rPr kumimoji="0" lang="zh-CN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；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④</a:t>
            </a:r>
            <a:r>
              <a:rPr kumimoji="0" lang="en-US" altLang="zh-CN" sz="2400" i="0" u="sng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	                       </a:t>
            </a:r>
            <a:r>
              <a:rPr kumimoji="0" lang="zh-CN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0" lang="zh-CN" altLang="zh-CN" sz="8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712801" y="4503053"/>
            <a:ext cx="1418287" cy="44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10" tIns="38405" rIns="76810" bIns="38405">
            <a:spAutoFit/>
          </a:bodyPr>
          <a:lstStyle>
            <a:lvl1pPr defTabSz="1022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2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2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2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2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1022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氧化反应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140088" y="4491940"/>
            <a:ext cx="1418287" cy="44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10" tIns="38405" rIns="76810" bIns="38405">
            <a:spAutoFit/>
          </a:bodyPr>
          <a:lstStyle>
            <a:lvl1pPr defTabSz="1022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2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2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2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2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1022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加成反应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701688" y="5099953"/>
            <a:ext cx="1418287" cy="44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10" tIns="38405" rIns="76810" bIns="38405">
            <a:spAutoFit/>
          </a:bodyPr>
          <a:lstStyle>
            <a:lvl1pPr defTabSz="1022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2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2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2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2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1022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取代反应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219463" y="5141228"/>
            <a:ext cx="1418287" cy="44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10" tIns="38405" rIns="76810" bIns="38405">
            <a:spAutoFit/>
          </a:bodyPr>
          <a:lstStyle>
            <a:lvl1pPr defTabSz="1022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2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2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2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2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1022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取代反应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629234" y="2272905"/>
            <a:ext cx="4853088" cy="114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苯兼有饱和烃和不饱和烃的性质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但没有饱和烃稳定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比不饱和烃稳定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课堂总结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4050" y="1191410"/>
            <a:ext cx="1153795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1.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苯分子实际上不具有碳碳单键和碳碳双键的交替结构，可以作为证据的事实有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(        )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	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①苯的间位二元取代物只有一种；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	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②苯的邻位二元取代物只有一种；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	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③苯不能使酸性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KMnO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溶液褪色；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	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④苯能在一定条件下与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H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反应生成环己烷；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	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⑤苯在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FeBr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存在的条件下同液溴发生取代反应。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	A.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①④⑤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				B.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③④⑤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	C.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②③⑤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				D.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①③⑤</a:t>
            </a:r>
          </a:p>
        </p:txBody>
      </p:sp>
      <p:pic>
        <p:nvPicPr>
          <p:cNvPr id="19458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2335848"/>
            <a:ext cx="2611437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62811" y="1757998"/>
            <a:ext cx="554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Rot="1" noChangeArrowheads="1"/>
          </p:cNvSpPr>
          <p:nvPr/>
        </p:nvSpPr>
        <p:spPr bwMode="auto">
          <a:xfrm>
            <a:off x="660400" y="1191895"/>
            <a:ext cx="1158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50" tIns="63775" rIns="127550" bIns="63775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、下列关于苯的叙述中正确的是（         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</a:p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．苯分子中没有共价单键</a:t>
            </a:r>
          </a:p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．苯中含有碳碳双键，所以苯属于烯烃</a:t>
            </a:r>
          </a:p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．苯分子中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个碳碳化学键完全相同</a:t>
            </a:r>
          </a:p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D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．苯可以与溴水、酸性高锰酸钾溶液反应而使它们褪色</a:t>
            </a:r>
          </a:p>
        </p:txBody>
      </p:sp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5778500" y="1198245"/>
            <a:ext cx="6731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50" tIns="63775" rIns="127550" bIns="63775">
            <a:spAutoFit/>
          </a:bodyPr>
          <a:lstStyle>
            <a:lvl1pPr defTabSz="127508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7508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7508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7508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7508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7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7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7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7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127508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5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</a:p>
        </p:txBody>
      </p:sp>
      <p:pic>
        <p:nvPicPr>
          <p:cNvPr id="20484" name="Picture 47" descr="书本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5543550"/>
            <a:ext cx="2032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Rot="1" noChangeArrowheads="1"/>
          </p:cNvSpPr>
          <p:nvPr/>
        </p:nvSpPr>
        <p:spPr bwMode="auto">
          <a:xfrm>
            <a:off x="660400" y="1050925"/>
            <a:ext cx="12203113" cy="51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7550" tIns="63775" rIns="127550" bIns="63775"/>
          <a:lstStyle/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、下列关于苯分子结构的说法中，错误的是（         ）</a:t>
            </a:r>
          </a:p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A、各原子均位于同一平面上</a:t>
            </a:r>
          </a:p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B、苯环中有3个C-C单键，3个C=C双键</a:t>
            </a:r>
          </a:p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C、苯环中碳碳键介于C-C和C=C之间</a:t>
            </a:r>
          </a:p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D、苯分子中各个键角都为120</a:t>
            </a:r>
            <a:r>
              <a:rPr kumimoji="0" lang="zh-CN" altLang="en-US" sz="280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o</a:t>
            </a:r>
          </a:p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8190865" y="1130300"/>
            <a:ext cx="6731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50" tIns="63775" rIns="127550" bIns="63775">
            <a:spAutoFit/>
          </a:bodyPr>
          <a:lstStyle>
            <a:lvl1pPr defTabSz="127508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7508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7508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7508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7508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7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7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7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7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127508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 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/>
          </p:cNvSpPr>
          <p:nvPr/>
        </p:nvSpPr>
        <p:spPr bwMode="auto">
          <a:xfrm>
            <a:off x="660400" y="1130300"/>
            <a:ext cx="11696700" cy="51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7550" tIns="63775" rIns="127550" bIns="63775"/>
          <a:lstStyle/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、下列反应中，不属于取代反应的是（ 　　）</a:t>
            </a:r>
          </a:p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Ａ、苯与浓硫酸和浓硝酸的混合物共热</a:t>
            </a:r>
          </a:p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Ｂ、苯与液溴后加入铁粉</a:t>
            </a:r>
          </a:p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Ｃ、乙烯通入溴水中</a:t>
            </a:r>
          </a:p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Ｄ、乙烷与氯气混合光照</a:t>
            </a:r>
          </a:p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6108534" y="1130300"/>
            <a:ext cx="6731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50" tIns="63775" rIns="127550" bIns="63775">
            <a:spAutoFit/>
          </a:bodyPr>
          <a:lstStyle>
            <a:lvl1pPr defTabSz="127508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7508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7508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7508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7508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7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7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7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7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127508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660400" y="1130300"/>
            <a:ext cx="10566400" cy="37808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5.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下列物质中，在一定条件下既能发生加成反应，又能发生取代反应，但不能使酸性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KMnO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溶液褪色的是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　　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．甲烷　　　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	B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．苯　　　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．乙烯　　　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	D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．乙烷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351338" y="2248535"/>
            <a:ext cx="1047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http://p0.so.qhimgs1.com/bdr/_240_/t014bb9d010451187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79" y="3025050"/>
            <a:ext cx="4503737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 descr="http://p3.so.qhmsg.com/bdr/_240_/t01f1b5e88d7e49b9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74" y="3307934"/>
            <a:ext cx="3548237" cy="189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660400" y="1222060"/>
            <a:ext cx="6441187" cy="11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写出苯的结构式和结构简式。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试着说明一下苯具有哪些重要的化学性质。</a:t>
            </a:r>
          </a:p>
        </p:txBody>
      </p:sp>
      <p:pic>
        <p:nvPicPr>
          <p:cNvPr id="28" name="Picture 10" descr="http://p4.so.qhimgs1.com/bdr/_240_/t013c2dd10e4372297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61" y="1222060"/>
            <a:ext cx="1670434" cy="149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新知导入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132388" y="3278188"/>
            <a:ext cx="4210050" cy="501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65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552450" y="1367353"/>
            <a:ext cx="3295650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苯的同系物：</a:t>
            </a:r>
          </a:p>
        </p:txBody>
      </p:sp>
      <p:sp>
        <p:nvSpPr>
          <p:cNvPr id="16" name="矩形 15"/>
          <p:cNvSpPr/>
          <p:nvPr/>
        </p:nvSpPr>
        <p:spPr>
          <a:xfrm>
            <a:off x="2770823" y="1367353"/>
            <a:ext cx="53784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只含有一个苯环，侧链都是饱和的烷基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764" y="3261835"/>
            <a:ext cx="7336473" cy="287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552450" y="2571751"/>
            <a:ext cx="7342187" cy="4508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335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下列物质中属于苯的同系物的是（        ）</a:t>
            </a:r>
          </a:p>
        </p:txBody>
      </p:sp>
      <p:sp>
        <p:nvSpPr>
          <p:cNvPr id="10" name="Text Box 8"/>
          <p:cNvSpPr txBox="1"/>
          <p:nvPr/>
        </p:nvSpPr>
        <p:spPr>
          <a:xfrm>
            <a:off x="5167948" y="2571751"/>
            <a:ext cx="584200" cy="450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3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CF</a:t>
            </a:r>
          </a:p>
        </p:txBody>
      </p:sp>
      <p:sp>
        <p:nvSpPr>
          <p:cNvPr id="25610" name="矩形 12"/>
          <p:cNvSpPr>
            <a:spLocks noChangeArrowheads="1"/>
          </p:cNvSpPr>
          <p:nvPr/>
        </p:nvSpPr>
        <p:spPr bwMode="auto">
          <a:xfrm>
            <a:off x="660400" y="1841381"/>
            <a:ext cx="6096000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通式：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en-US" altLang="zh-CN" sz="2400" i="1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H</a:t>
            </a:r>
            <a:r>
              <a:rPr kumimoji="0" lang="en-US" altLang="zh-CN" sz="2400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en-US" altLang="zh-CN" sz="2400" i="1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kumimoji="0" lang="en-US" altLang="zh-CN" sz="2400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-6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en-US" altLang="zh-CN" sz="240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≥6)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二、苯的同系物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7" grpId="1"/>
      <p:bldP spid="7" grpId="2"/>
      <p:bldP spid="7" grpId="3"/>
      <p:bldP spid="7" grpId="4"/>
      <p:bldP spid="7" grpId="5"/>
      <p:bldP spid="7" grpId="6"/>
      <p:bldP spid="7" grpId="7"/>
      <p:bldP spid="7" grpId="8"/>
      <p:bldP spid="7" grpId="9"/>
      <p:bldP spid="7" grpId="10"/>
      <p:bldP spid="7" grpId="11"/>
      <p:bldP spid="7" grpId="12"/>
      <p:bldP spid="7" grpId="13"/>
      <p:bldP spid="7" grpId="14"/>
      <p:bldP spid="7" grpId="15"/>
      <p:bldP spid="7" grpId="16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60400" y="1937120"/>
            <a:ext cx="10572750" cy="233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苯乙烯结构简式为　　　　　           。是否为苯的同系物？所有原子是否在同一平面内？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Group 4"/>
          <p:cNvGrpSpPr/>
          <p:nvPr/>
        </p:nvGrpSpPr>
        <p:grpSpPr bwMode="auto">
          <a:xfrm>
            <a:off x="3368359" y="2048698"/>
            <a:ext cx="2496898" cy="666952"/>
            <a:chOff x="0" y="0"/>
            <a:chExt cx="1146" cy="344"/>
          </a:xfrm>
        </p:grpSpPr>
        <p:sp>
          <p:nvSpPr>
            <p:cNvPr id="26632" name="Line 6"/>
            <p:cNvSpPr>
              <a:spLocks noChangeShapeType="1"/>
            </p:cNvSpPr>
            <p:nvPr/>
          </p:nvSpPr>
          <p:spPr bwMode="auto">
            <a:xfrm>
              <a:off x="0" y="105"/>
              <a:ext cx="1" cy="159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633" name="Line 7"/>
            <p:cNvSpPr>
              <a:spLocks noChangeShapeType="1"/>
            </p:cNvSpPr>
            <p:nvPr/>
          </p:nvSpPr>
          <p:spPr bwMode="auto">
            <a:xfrm>
              <a:off x="28" y="124"/>
              <a:ext cx="1" cy="121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634" name="Line 8"/>
            <p:cNvSpPr>
              <a:spLocks noChangeShapeType="1"/>
            </p:cNvSpPr>
            <p:nvPr/>
          </p:nvSpPr>
          <p:spPr bwMode="auto">
            <a:xfrm>
              <a:off x="0" y="264"/>
              <a:ext cx="135" cy="8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635" name="Line 9"/>
            <p:cNvSpPr>
              <a:spLocks noChangeShapeType="1"/>
            </p:cNvSpPr>
            <p:nvPr/>
          </p:nvSpPr>
          <p:spPr bwMode="auto">
            <a:xfrm flipV="1">
              <a:off x="135" y="265"/>
              <a:ext cx="138" cy="79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636" name="Line 10"/>
            <p:cNvSpPr>
              <a:spLocks noChangeShapeType="1"/>
            </p:cNvSpPr>
            <p:nvPr/>
          </p:nvSpPr>
          <p:spPr bwMode="auto">
            <a:xfrm flipV="1">
              <a:off x="137" y="249"/>
              <a:ext cx="106" cy="61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637" name="Line 11"/>
            <p:cNvSpPr>
              <a:spLocks noChangeShapeType="1"/>
            </p:cNvSpPr>
            <p:nvPr/>
          </p:nvSpPr>
          <p:spPr bwMode="auto">
            <a:xfrm flipV="1">
              <a:off x="273" y="106"/>
              <a:ext cx="1" cy="159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638" name="Line 12"/>
            <p:cNvSpPr>
              <a:spLocks noChangeShapeType="1"/>
            </p:cNvSpPr>
            <p:nvPr/>
          </p:nvSpPr>
          <p:spPr bwMode="auto">
            <a:xfrm flipH="1" flipV="1">
              <a:off x="137" y="28"/>
              <a:ext cx="136" cy="7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639" name="Line 13"/>
            <p:cNvSpPr>
              <a:spLocks noChangeShapeType="1"/>
            </p:cNvSpPr>
            <p:nvPr/>
          </p:nvSpPr>
          <p:spPr bwMode="auto">
            <a:xfrm flipH="1" flipV="1">
              <a:off x="138" y="61"/>
              <a:ext cx="104" cy="6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640" name="Line 14"/>
            <p:cNvSpPr>
              <a:spLocks noChangeShapeType="1"/>
            </p:cNvSpPr>
            <p:nvPr/>
          </p:nvSpPr>
          <p:spPr bwMode="auto">
            <a:xfrm flipH="1">
              <a:off x="0" y="28"/>
              <a:ext cx="137" cy="77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641" name="Rectangle 15"/>
            <p:cNvSpPr>
              <a:spLocks noChangeArrowheads="1"/>
            </p:cNvSpPr>
            <p:nvPr/>
          </p:nvSpPr>
          <p:spPr bwMode="auto">
            <a:xfrm>
              <a:off x="408" y="3"/>
              <a:ext cx="10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</a:t>
              </a:r>
            </a:p>
          </p:txBody>
        </p:sp>
        <p:sp>
          <p:nvSpPr>
            <p:cNvPr id="26642" name="Rectangle 16"/>
            <p:cNvSpPr>
              <a:spLocks noChangeArrowheads="1"/>
            </p:cNvSpPr>
            <p:nvPr/>
          </p:nvSpPr>
          <p:spPr bwMode="auto">
            <a:xfrm>
              <a:off x="544" y="0"/>
              <a:ext cx="10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H</a:t>
              </a:r>
            </a:p>
          </p:txBody>
        </p:sp>
        <p:sp>
          <p:nvSpPr>
            <p:cNvPr id="26643" name="Line 17"/>
            <p:cNvSpPr>
              <a:spLocks noChangeShapeType="1"/>
            </p:cNvSpPr>
            <p:nvPr/>
          </p:nvSpPr>
          <p:spPr bwMode="auto">
            <a:xfrm>
              <a:off x="272" y="107"/>
              <a:ext cx="136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644" name="Rectangle 18"/>
            <p:cNvSpPr>
              <a:spLocks noChangeArrowheads="1"/>
            </p:cNvSpPr>
            <p:nvPr/>
          </p:nvSpPr>
          <p:spPr bwMode="auto">
            <a:xfrm>
              <a:off x="862" y="6"/>
              <a:ext cx="10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</a:t>
              </a:r>
            </a:p>
          </p:txBody>
        </p:sp>
        <p:sp>
          <p:nvSpPr>
            <p:cNvPr id="26645" name="Rectangle 19"/>
            <p:cNvSpPr>
              <a:spLocks noChangeArrowheads="1"/>
            </p:cNvSpPr>
            <p:nvPr/>
          </p:nvSpPr>
          <p:spPr bwMode="auto">
            <a:xfrm>
              <a:off x="991" y="0"/>
              <a:ext cx="15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H</a:t>
              </a:r>
              <a:r>
                <a:rPr kumimoji="0" lang="en-US" altLang="zh-CN" sz="2400" b="1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6646" name="Line 20"/>
            <p:cNvSpPr>
              <a:spLocks noChangeShapeType="1"/>
            </p:cNvSpPr>
            <p:nvPr/>
          </p:nvSpPr>
          <p:spPr bwMode="auto">
            <a:xfrm>
              <a:off x="704" y="123"/>
              <a:ext cx="136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647" name="Line 21"/>
            <p:cNvSpPr>
              <a:spLocks noChangeShapeType="1"/>
            </p:cNvSpPr>
            <p:nvPr/>
          </p:nvSpPr>
          <p:spPr bwMode="auto">
            <a:xfrm>
              <a:off x="705" y="91"/>
              <a:ext cx="136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6631" name="文本框 7"/>
          <p:cNvSpPr txBox="1">
            <a:spLocks noChangeArrowheads="1"/>
          </p:cNvSpPr>
          <p:nvPr/>
        </p:nvSpPr>
        <p:spPr bwMode="auto">
          <a:xfrm>
            <a:off x="660400" y="1289050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思考探究</a:t>
            </a:r>
          </a:p>
        </p:txBody>
      </p: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二、苯的同系物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7529" y="1161216"/>
            <a:ext cx="43434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945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945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物理性质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136207" y="1729342"/>
            <a:ext cx="106616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 indent="7207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720725" algn="just" defTabSz="91440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无色的具有特殊气味的液体；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密度小于水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；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不溶于水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，易溶于有机溶剂。 </a:t>
            </a: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597838" y="2504443"/>
            <a:ext cx="6389688" cy="4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沸点：邻二甲苯＞间二甲苯＞对二甲苯</a:t>
            </a:r>
          </a:p>
        </p:txBody>
      </p:sp>
      <p:graphicFrame>
        <p:nvGraphicFramePr>
          <p:cNvPr id="5" name="Object 2"/>
          <p:cNvGraphicFramePr/>
          <p:nvPr/>
        </p:nvGraphicFramePr>
        <p:xfrm>
          <a:off x="2183448" y="3149321"/>
          <a:ext cx="7454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294120" imgH="802640" progId="">
                  <p:embed/>
                </p:oleObj>
              </mc:Choice>
              <mc:Fallback>
                <p:oleObj r:id="rId3" imgW="6294120" imgH="802640" progId="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448" y="3149321"/>
                        <a:ext cx="74549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660400" y="4386698"/>
            <a:ext cx="1193590" cy="4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沸点：</a:t>
            </a:r>
          </a:p>
        </p:txBody>
      </p:sp>
      <p:sp>
        <p:nvSpPr>
          <p:cNvPr id="8" name="矩形 6"/>
          <p:cNvSpPr>
            <a:spLocks noChangeArrowheads="1"/>
          </p:cNvSpPr>
          <p:nvPr/>
        </p:nvSpPr>
        <p:spPr bwMode="auto">
          <a:xfrm>
            <a:off x="2183448" y="4307843"/>
            <a:ext cx="9239250" cy="160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邻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二甲苯                   间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二甲苯               对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二甲苯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144.4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℃                   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139.1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℃              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138.4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℃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二、苯的同系物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7"/>
          <p:cNvSpPr txBox="1">
            <a:spLocks noChangeArrowheads="1"/>
          </p:cNvSpPr>
          <p:nvPr/>
        </p:nvSpPr>
        <p:spPr bwMode="auto">
          <a:xfrm>
            <a:off x="660400" y="3188854"/>
            <a:ext cx="6156487" cy="4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苯的同系物可以使酸性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KMnO</a:t>
            </a:r>
            <a:r>
              <a:rPr kumimoji="0" lang="en-US" altLang="zh-CN" sz="2400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溶液褪色吗？</a:t>
            </a:r>
            <a:endParaRPr kumimoji="0" lang="en-US" altLang="zh-CN" sz="240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3390" y="1915879"/>
            <a:ext cx="10261600" cy="160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）氧化反应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可燃性：火焰明亮，并有浓烟。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45465" y="1180979"/>
            <a:ext cx="55689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化学性质</a:t>
            </a:r>
          </a:p>
        </p:txBody>
      </p:sp>
      <p:sp>
        <p:nvSpPr>
          <p:cNvPr id="6" name="标题 1"/>
          <p:cNvSpPr txBox="1"/>
          <p:nvPr/>
        </p:nvSpPr>
        <p:spPr bwMode="auto">
          <a:xfrm>
            <a:off x="545465" y="3936940"/>
            <a:ext cx="1533525" cy="501650"/>
          </a:xfrm>
          <a:prstGeom prst="rect">
            <a:avLst/>
          </a:prstGeom>
          <a:noFill/>
        </p:spPr>
        <p:txBody>
          <a:bodyPr lIns="121917" tIns="60958" rIns="121917" bIns="60958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/>
                <a:ea typeface="华文细黑" panose="0201060004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/>
                <a:ea typeface="华文细黑" panose="0201060004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/>
                <a:ea typeface="华文细黑" panose="0201060004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/>
                <a:ea typeface="华文细黑" panose="02010600040101010101" pitchFamily="2" charset="-122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/>
                <a:ea typeface="黑体" panose="02010609060101010101" charset="-122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/>
                <a:ea typeface="黑体" panose="02010609060101010101" charset="-122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/>
                <a:ea typeface="黑体" panose="02010609060101010101" charset="-122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/>
                <a:ea typeface="黑体" panose="02010609060101010101" charset="-122"/>
              </a:defRPr>
            </a:lvl9pPr>
          </a:lstStyle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47B6B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实验探究</a:t>
            </a:r>
          </a:p>
        </p:txBody>
      </p:sp>
      <p:sp>
        <p:nvSpPr>
          <p:cNvPr id="7" name="Text Box 5"/>
          <p:cNvSpPr txBox="1"/>
          <p:nvPr/>
        </p:nvSpPr>
        <p:spPr>
          <a:xfrm>
            <a:off x="660400" y="4438590"/>
            <a:ext cx="10858500" cy="1170894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cs typeface="+mn-ea"/>
                <a:sym typeface="+mn-lt"/>
              </a:rPr>
              <a:t>取苯、甲苯各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cs typeface="+mn-ea"/>
                <a:sym typeface="+mn-lt"/>
              </a:rPr>
              <a:t>2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cs typeface="+mn-ea"/>
                <a:sym typeface="+mn-lt"/>
              </a:rPr>
              <a:t>m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cs typeface="+mn-ea"/>
                <a:sym typeface="+mn-lt"/>
              </a:rPr>
              <a:t>L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cs typeface="+mn-ea"/>
                <a:sym typeface="+mn-lt"/>
              </a:rPr>
              <a:t>分别注入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cs typeface="+mn-ea"/>
                <a:sym typeface="+mn-lt"/>
              </a:rPr>
              <a:t>支试管中，各加入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cs typeface="+mn-ea"/>
                <a:sym typeface="+mn-lt"/>
              </a:rPr>
              <a:t>滴酸性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cs typeface="+mn-ea"/>
                <a:sym typeface="+mn-lt"/>
              </a:rPr>
              <a:t>KMnO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cs typeface="+mn-ea"/>
                <a:sym typeface="+mn-lt"/>
              </a:rPr>
              <a:t>溶液，充分振荡，观察现象。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二、苯的同系物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2"/>
          <p:cNvSpPr>
            <a:spLocks noChangeArrowheads="1"/>
          </p:cNvSpPr>
          <p:nvPr/>
        </p:nvSpPr>
        <p:spPr bwMode="auto">
          <a:xfrm>
            <a:off x="167640" y="1859859"/>
            <a:ext cx="11537950" cy="50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a.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苯环对侧链的影响</a:t>
            </a:r>
          </a:p>
        </p:txBody>
      </p:sp>
      <p:grpSp>
        <p:nvGrpSpPr>
          <p:cNvPr id="29699" name="组合 54"/>
          <p:cNvGrpSpPr/>
          <p:nvPr/>
        </p:nvGrpSpPr>
        <p:grpSpPr bwMode="auto">
          <a:xfrm>
            <a:off x="942658" y="2506650"/>
            <a:ext cx="8304571" cy="1836752"/>
            <a:chOff x="1115876" y="1115541"/>
            <a:chExt cx="6866272" cy="2024717"/>
          </a:xfrm>
        </p:grpSpPr>
        <p:grpSp>
          <p:nvGrpSpPr>
            <p:cNvPr id="29704" name="组合 73"/>
            <p:cNvGrpSpPr/>
            <p:nvPr/>
          </p:nvGrpSpPr>
          <p:grpSpPr bwMode="auto">
            <a:xfrm>
              <a:off x="1115876" y="1115541"/>
              <a:ext cx="2254396" cy="2024717"/>
              <a:chOff x="2592040" y="2531252"/>
              <a:chExt cx="2254396" cy="2024717"/>
            </a:xfrm>
          </p:grpSpPr>
          <p:graphicFrame>
            <p:nvGraphicFramePr>
              <p:cNvPr id="29711" name="Object 2"/>
              <p:cNvGraphicFramePr>
                <a:graphicFrameLocks noChangeAspect="1"/>
              </p:cNvGraphicFramePr>
              <p:nvPr/>
            </p:nvGraphicFramePr>
            <p:xfrm>
              <a:off x="2592040" y="3095761"/>
              <a:ext cx="1158978" cy="1296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3" imgW="572135" imgH="638810" progId="">
                      <p:embed/>
                    </p:oleObj>
                  </mc:Choice>
                  <mc:Fallback>
                    <p:oleObj r:id="rId3" imgW="572135" imgH="638810" progId="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92040" y="3095761"/>
                            <a:ext cx="1158978" cy="1296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712" name="Line 16"/>
              <p:cNvSpPr>
                <a:spLocks noChangeShapeType="1"/>
              </p:cNvSpPr>
              <p:nvPr/>
            </p:nvSpPr>
            <p:spPr bwMode="auto">
              <a:xfrm>
                <a:off x="3634018" y="3491805"/>
                <a:ext cx="3060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713" name="矩形 82"/>
              <p:cNvSpPr>
                <a:spLocks noChangeArrowheads="1"/>
              </p:cNvSpPr>
              <p:nvPr/>
            </p:nvSpPr>
            <p:spPr bwMode="auto">
              <a:xfrm>
                <a:off x="3847387" y="3188035"/>
                <a:ext cx="428361" cy="712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36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</a:t>
                </a:r>
              </a:p>
            </p:txBody>
          </p:sp>
          <p:cxnSp>
            <p:nvCxnSpPr>
              <p:cNvPr id="29714" name="直接连接符 83"/>
              <p:cNvCxnSpPr>
                <a:cxnSpLocks noChangeShapeType="1"/>
              </p:cNvCxnSpPr>
              <p:nvPr/>
            </p:nvCxnSpPr>
            <p:spPr bwMode="auto">
              <a:xfrm>
                <a:off x="4104208" y="3024406"/>
                <a:ext cx="0" cy="27000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15" name="直接连接符 84"/>
              <p:cNvCxnSpPr>
                <a:cxnSpLocks noChangeShapeType="1"/>
              </p:cNvCxnSpPr>
              <p:nvPr/>
            </p:nvCxnSpPr>
            <p:spPr bwMode="auto">
              <a:xfrm>
                <a:off x="4104208" y="3689203"/>
                <a:ext cx="0" cy="27000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716" name="Line 16"/>
              <p:cNvSpPr>
                <a:spLocks noChangeShapeType="1"/>
              </p:cNvSpPr>
              <p:nvPr/>
            </p:nvSpPr>
            <p:spPr bwMode="auto">
              <a:xfrm>
                <a:off x="4284228" y="3499265"/>
                <a:ext cx="2340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717" name="矩形 86"/>
              <p:cNvSpPr>
                <a:spLocks noChangeArrowheads="1"/>
              </p:cNvSpPr>
              <p:nvPr/>
            </p:nvSpPr>
            <p:spPr bwMode="auto">
              <a:xfrm>
                <a:off x="4418067" y="3195495"/>
                <a:ext cx="428369" cy="712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H</a:t>
                </a:r>
                <a:endParaRPr kumimoji="0" lang="zh-CN" altLang="zh-CN" sz="3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718" name="矩形 87"/>
              <p:cNvSpPr>
                <a:spLocks noChangeArrowheads="1"/>
              </p:cNvSpPr>
              <p:nvPr/>
            </p:nvSpPr>
            <p:spPr bwMode="auto">
              <a:xfrm>
                <a:off x="3872821" y="3843495"/>
                <a:ext cx="428361" cy="712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R</a:t>
                </a:r>
                <a:endParaRPr kumimoji="0" lang="zh-CN" altLang="zh-CN" sz="3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719" name="矩形 88"/>
              <p:cNvSpPr>
                <a:spLocks noChangeArrowheads="1"/>
              </p:cNvSpPr>
              <p:nvPr/>
            </p:nvSpPr>
            <p:spPr bwMode="auto">
              <a:xfrm>
                <a:off x="3857986" y="2531252"/>
                <a:ext cx="499931" cy="712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R′</a:t>
                </a:r>
                <a:endParaRPr kumimoji="0" lang="zh-CN" altLang="zh-CN" sz="3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9705" name="Text Box 5"/>
            <p:cNvSpPr txBox="1">
              <a:spLocks noChangeArrowheads="1"/>
            </p:cNvSpPr>
            <p:nvPr/>
          </p:nvSpPr>
          <p:spPr bwMode="auto">
            <a:xfrm>
              <a:off x="3635976" y="1907134"/>
              <a:ext cx="1728372" cy="50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KMnO</a:t>
              </a:r>
              <a:r>
                <a:rPr kumimoji="1" lang="en-US" altLang="zh-CN" sz="2400" b="1" i="0" u="none" strike="noStrike" kern="0" cap="none" spc="0" normalizeH="0" baseline="-2500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4</a:t>
              </a:r>
              <a:r>
                <a:rPr kumimoji="1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(H</a:t>
              </a:r>
              <a:r>
                <a:rPr kumimoji="1" lang="en-US" altLang="zh-CN" sz="2400" b="1" i="0" u="none" strike="noStrike" kern="0" cap="none" spc="0" normalizeH="0" baseline="3000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+</a:t>
              </a:r>
              <a:r>
                <a:rPr kumimoji="1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)</a:t>
              </a:r>
              <a:endParaRPr kumimoji="1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706" name="Line 8"/>
            <p:cNvSpPr>
              <a:spLocks noChangeShapeType="1"/>
            </p:cNvSpPr>
            <p:nvPr/>
          </p:nvSpPr>
          <p:spPr bwMode="auto">
            <a:xfrm>
              <a:off x="3672160" y="2370579"/>
              <a:ext cx="1710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9707" name="组合 76"/>
            <p:cNvGrpSpPr/>
            <p:nvPr/>
          </p:nvGrpSpPr>
          <p:grpSpPr bwMode="auto">
            <a:xfrm>
              <a:off x="5540330" y="1680050"/>
              <a:ext cx="2441818" cy="1296000"/>
              <a:chOff x="5540330" y="1680050"/>
              <a:chExt cx="2441818" cy="1296000"/>
            </a:xfrm>
          </p:grpSpPr>
          <p:graphicFrame>
            <p:nvGraphicFramePr>
              <p:cNvPr id="29708" name="Object 3"/>
              <p:cNvGraphicFramePr>
                <a:graphicFrameLocks noChangeAspect="1"/>
              </p:cNvGraphicFramePr>
              <p:nvPr/>
            </p:nvGraphicFramePr>
            <p:xfrm>
              <a:off x="5540330" y="1680050"/>
              <a:ext cx="1158978" cy="1296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5" imgW="572135" imgH="638810" progId="">
                      <p:embed/>
                    </p:oleObj>
                  </mc:Choice>
                  <mc:Fallback>
                    <p:oleObj r:id="rId5" imgW="572135" imgH="638810" progId="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40330" y="1680050"/>
                            <a:ext cx="1158978" cy="1296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709" name="矩形 78"/>
              <p:cNvSpPr>
                <a:spLocks noChangeArrowheads="1"/>
              </p:cNvSpPr>
              <p:nvPr/>
            </p:nvSpPr>
            <p:spPr bwMode="auto">
              <a:xfrm>
                <a:off x="6684342" y="1772323"/>
                <a:ext cx="1297806" cy="712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36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</a:t>
                </a:r>
                <a:r>
                  <a:rPr kumimoji="0" lang="en-US" altLang="zh-CN" sz="36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OOH</a:t>
                </a:r>
                <a:endParaRPr kumimoji="0" lang="zh-CN" altLang="zh-CN" sz="3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710" name="Line 16"/>
              <p:cNvSpPr>
                <a:spLocks noChangeShapeType="1"/>
              </p:cNvSpPr>
              <p:nvPr/>
            </p:nvSpPr>
            <p:spPr bwMode="auto">
              <a:xfrm>
                <a:off x="6582308" y="2076094"/>
                <a:ext cx="2340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9700" name="Text Box 13"/>
          <p:cNvSpPr txBox="1">
            <a:spLocks noChangeArrowheads="1"/>
          </p:cNvSpPr>
          <p:nvPr/>
        </p:nvSpPr>
        <p:spPr bwMode="auto">
          <a:xfrm>
            <a:off x="712152" y="4224703"/>
            <a:ext cx="10806748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注意：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①R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R′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表示原子或原子团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②无论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R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R′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有多复杂，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只要与苯环直接相连的碳原子上有氢，都能被氧化，氧化产物都是苯甲酸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1" name="Text Box 6"/>
          <p:cNvSpPr txBox="1">
            <a:spLocks noChangeArrowheads="1"/>
          </p:cNvSpPr>
          <p:nvPr/>
        </p:nvSpPr>
        <p:spPr bwMode="auto">
          <a:xfrm>
            <a:off x="543486" y="1384916"/>
            <a:ext cx="5859462" cy="4616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思考：如何鉴别苯和甲苯？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777933" y="2505063"/>
            <a:ext cx="5237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苯环使侧链烃基性质活泼而易被氧化</a:t>
            </a:r>
          </a:p>
        </p:txBody>
      </p:sp>
      <p:sp>
        <p:nvSpPr>
          <p:cNvPr id="29703" name="矩形 24"/>
          <p:cNvSpPr>
            <a:spLocks noChangeArrowheads="1"/>
          </p:cNvSpPr>
          <p:nvPr/>
        </p:nvSpPr>
        <p:spPr bwMode="auto">
          <a:xfrm>
            <a:off x="9386711" y="319397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氧化反应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二、苯的同系物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2"/>
          <p:cNvSpPr>
            <a:spLocks noChangeArrowheads="1"/>
          </p:cNvSpPr>
          <p:nvPr/>
        </p:nvSpPr>
        <p:spPr bwMode="auto">
          <a:xfrm>
            <a:off x="601028" y="1936731"/>
            <a:ext cx="11537950" cy="50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请分析下列物质被酸性高锰酸钾氧化之后生成什么产物？</a:t>
            </a:r>
          </a:p>
        </p:txBody>
      </p:sp>
      <p:grpSp>
        <p:nvGrpSpPr>
          <p:cNvPr id="30723" name="组合 7"/>
          <p:cNvGrpSpPr/>
          <p:nvPr/>
        </p:nvGrpSpPr>
        <p:grpSpPr bwMode="auto">
          <a:xfrm>
            <a:off x="1324944" y="3075512"/>
            <a:ext cx="1458258" cy="2408276"/>
            <a:chOff x="755836" y="2512379"/>
            <a:chExt cx="1206355" cy="2654833"/>
          </a:xfrm>
        </p:grpSpPr>
        <p:graphicFrame>
          <p:nvGraphicFramePr>
            <p:cNvPr id="30739" name="Object 2"/>
            <p:cNvGraphicFramePr>
              <a:graphicFrameLocks noChangeAspect="1"/>
            </p:cNvGraphicFramePr>
            <p:nvPr/>
          </p:nvGraphicFramePr>
          <p:xfrm>
            <a:off x="755836" y="3158710"/>
            <a:ext cx="1158978" cy="129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572135" imgH="638810" progId="">
                    <p:embed/>
                  </p:oleObj>
                </mc:Choice>
                <mc:Fallback>
                  <p:oleObj r:id="rId3" imgW="572135" imgH="63881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836" y="3158710"/>
                          <a:ext cx="1158978" cy="129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740" name="直接连接符 4"/>
            <p:cNvCxnSpPr>
              <a:cxnSpLocks noChangeShapeType="1"/>
            </p:cNvCxnSpPr>
            <p:nvPr/>
          </p:nvCxnSpPr>
          <p:spPr bwMode="auto">
            <a:xfrm>
              <a:off x="1342800" y="3023710"/>
              <a:ext cx="0" cy="27000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1" name="直接连接符 61"/>
            <p:cNvCxnSpPr>
              <a:cxnSpLocks noChangeShapeType="1"/>
            </p:cNvCxnSpPr>
            <p:nvPr/>
          </p:nvCxnSpPr>
          <p:spPr bwMode="auto">
            <a:xfrm>
              <a:off x="1339940" y="4319710"/>
              <a:ext cx="0" cy="27000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42" name="矩形 5"/>
            <p:cNvSpPr>
              <a:spLocks noChangeArrowheads="1"/>
            </p:cNvSpPr>
            <p:nvPr/>
          </p:nvSpPr>
          <p:spPr bwMode="auto">
            <a:xfrm>
              <a:off x="1113304" y="2512379"/>
              <a:ext cx="846315" cy="712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CH</a:t>
              </a:r>
              <a:r>
                <a:rPr kumimoji="0" lang="en-US" altLang="zh-CN" sz="3600" b="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kumimoji="0" lang="zh-CN" altLang="zh-CN" sz="3600" b="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743" name="矩形 63"/>
            <p:cNvSpPr>
              <a:spLocks noChangeArrowheads="1"/>
            </p:cNvSpPr>
            <p:nvPr/>
          </p:nvSpPr>
          <p:spPr bwMode="auto">
            <a:xfrm>
              <a:off x="1115876" y="4454710"/>
              <a:ext cx="846315" cy="712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3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</a:t>
              </a:r>
              <a:r>
                <a:rPr kumimoji="0" lang="en-US" altLang="zh-CN" sz="3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H</a:t>
              </a:r>
              <a:r>
                <a:rPr kumimoji="0" lang="en-US" altLang="zh-CN" sz="3600" b="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kumimoji="0" lang="zh-CN" altLang="zh-CN" sz="3600" b="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724" name="组合 6"/>
          <p:cNvGrpSpPr/>
          <p:nvPr/>
        </p:nvGrpSpPr>
        <p:grpSpPr bwMode="auto">
          <a:xfrm>
            <a:off x="7788148" y="3123756"/>
            <a:ext cx="3066410" cy="1802225"/>
            <a:chOff x="5360311" y="2505998"/>
            <a:chExt cx="2535687" cy="1987884"/>
          </a:xfrm>
        </p:grpSpPr>
        <p:graphicFrame>
          <p:nvGraphicFramePr>
            <p:cNvPr id="30732" name="Object 3"/>
            <p:cNvGraphicFramePr>
              <a:graphicFrameLocks noChangeAspect="1"/>
            </p:cNvGraphicFramePr>
            <p:nvPr/>
          </p:nvGraphicFramePr>
          <p:xfrm>
            <a:off x="5360311" y="3066437"/>
            <a:ext cx="1158978" cy="129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572135" imgH="638810" progId="">
                    <p:embed/>
                  </p:oleObj>
                </mc:Choice>
                <mc:Fallback>
                  <p:oleObj r:id="rId5" imgW="572135" imgH="63881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0311" y="3066437"/>
                          <a:ext cx="1158978" cy="129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3" name="矩形 49"/>
            <p:cNvSpPr>
              <a:spLocks noChangeArrowheads="1"/>
            </p:cNvSpPr>
            <p:nvPr/>
          </p:nvSpPr>
          <p:spPr bwMode="auto">
            <a:xfrm>
              <a:off x="6551614" y="3123350"/>
              <a:ext cx="1344384" cy="712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3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</a:t>
              </a:r>
              <a:r>
                <a:rPr kumimoji="0" lang="en-US" altLang="zh-CN" sz="3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−CH</a:t>
              </a:r>
              <a:r>
                <a:rPr kumimoji="0" lang="en-US" altLang="zh-CN" sz="3600" b="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kumimoji="0" lang="zh-CN" altLang="zh-CN" sz="3600" b="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734" name="Line 16"/>
            <p:cNvSpPr>
              <a:spLocks noChangeShapeType="1"/>
            </p:cNvSpPr>
            <p:nvPr/>
          </p:nvSpPr>
          <p:spPr bwMode="auto">
            <a:xfrm>
              <a:off x="6402288" y="3462481"/>
              <a:ext cx="2340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0735" name="直接连接符 64"/>
            <p:cNvCxnSpPr>
              <a:cxnSpLocks noChangeShapeType="1"/>
            </p:cNvCxnSpPr>
            <p:nvPr/>
          </p:nvCxnSpPr>
          <p:spPr bwMode="auto">
            <a:xfrm>
              <a:off x="6797241" y="3019757"/>
              <a:ext cx="0" cy="27000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6" name="直接连接符 65"/>
            <p:cNvCxnSpPr>
              <a:cxnSpLocks noChangeShapeType="1"/>
            </p:cNvCxnSpPr>
            <p:nvPr/>
          </p:nvCxnSpPr>
          <p:spPr bwMode="auto">
            <a:xfrm>
              <a:off x="6797241" y="3634681"/>
              <a:ext cx="0" cy="27000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37" name="矩形 66"/>
            <p:cNvSpPr>
              <a:spLocks noChangeArrowheads="1"/>
            </p:cNvSpPr>
            <p:nvPr/>
          </p:nvSpPr>
          <p:spPr bwMode="auto">
            <a:xfrm>
              <a:off x="6565790" y="2505998"/>
              <a:ext cx="845974" cy="712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CH</a:t>
              </a:r>
              <a:r>
                <a:rPr kumimoji="0" lang="en-US" altLang="zh-CN" sz="3600" b="0" i="0" u="none" strike="noStrike" kern="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kumimoji="0" lang="zh-CN" altLang="zh-CN" sz="36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738" name="矩形 67"/>
            <p:cNvSpPr>
              <a:spLocks noChangeArrowheads="1"/>
            </p:cNvSpPr>
            <p:nvPr/>
          </p:nvSpPr>
          <p:spPr bwMode="auto">
            <a:xfrm>
              <a:off x="6563425" y="3780968"/>
              <a:ext cx="845974" cy="712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3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</a:t>
              </a:r>
              <a:r>
                <a:rPr kumimoji="0" lang="en-US" altLang="zh-CN" sz="3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H</a:t>
              </a:r>
              <a:r>
                <a:rPr kumimoji="0" lang="en-US" altLang="zh-CN" sz="3600" b="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kumimoji="0" lang="zh-CN" altLang="zh-CN" sz="3600" b="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725" name="组合 68"/>
          <p:cNvGrpSpPr/>
          <p:nvPr/>
        </p:nvGrpSpPr>
        <p:grpSpPr bwMode="auto">
          <a:xfrm>
            <a:off x="3727917" y="3648394"/>
            <a:ext cx="3400520" cy="1294971"/>
            <a:chOff x="5360310" y="3066437"/>
            <a:chExt cx="2810636" cy="1426518"/>
          </a:xfrm>
        </p:grpSpPr>
        <p:graphicFrame>
          <p:nvGraphicFramePr>
            <p:cNvPr id="30727" name="Object 4"/>
            <p:cNvGraphicFramePr>
              <a:graphicFrameLocks noChangeAspect="1"/>
            </p:cNvGraphicFramePr>
            <p:nvPr/>
          </p:nvGraphicFramePr>
          <p:xfrm>
            <a:off x="5360310" y="3066437"/>
            <a:ext cx="1158978" cy="129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572135" imgH="638810" progId="">
                    <p:embed/>
                  </p:oleObj>
                </mc:Choice>
                <mc:Fallback>
                  <p:oleObj r:id="rId6" imgW="572135" imgH="63881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0310" y="3066437"/>
                          <a:ext cx="1158978" cy="129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28" name="矩形 70"/>
            <p:cNvSpPr>
              <a:spLocks noChangeArrowheads="1"/>
            </p:cNvSpPr>
            <p:nvPr/>
          </p:nvSpPr>
          <p:spPr bwMode="auto">
            <a:xfrm>
              <a:off x="6551614" y="3123350"/>
              <a:ext cx="1619332" cy="71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3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</a:t>
              </a:r>
              <a:r>
                <a:rPr kumimoji="0" lang="en-US" altLang="zh-CN" sz="3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H−CH</a:t>
              </a:r>
              <a:r>
                <a:rPr kumimoji="0" lang="en-US" altLang="zh-CN" sz="3600" b="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kumimoji="0" lang="zh-CN" altLang="zh-CN" sz="3600" b="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729" name="Line 16"/>
            <p:cNvSpPr>
              <a:spLocks noChangeShapeType="1"/>
            </p:cNvSpPr>
            <p:nvPr/>
          </p:nvSpPr>
          <p:spPr bwMode="auto">
            <a:xfrm>
              <a:off x="6402288" y="3462481"/>
              <a:ext cx="2340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0730" name="直接连接符 73"/>
            <p:cNvCxnSpPr>
              <a:cxnSpLocks noChangeShapeType="1"/>
            </p:cNvCxnSpPr>
            <p:nvPr/>
          </p:nvCxnSpPr>
          <p:spPr bwMode="auto">
            <a:xfrm>
              <a:off x="6797241" y="3634681"/>
              <a:ext cx="0" cy="27000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31" name="矩形 75"/>
            <p:cNvSpPr>
              <a:spLocks noChangeArrowheads="1"/>
            </p:cNvSpPr>
            <p:nvPr/>
          </p:nvSpPr>
          <p:spPr bwMode="auto">
            <a:xfrm>
              <a:off x="6563426" y="3780968"/>
              <a:ext cx="845572" cy="71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3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</a:t>
              </a:r>
              <a:r>
                <a:rPr kumimoji="0" lang="en-US" altLang="zh-CN" sz="3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H</a:t>
              </a:r>
              <a:r>
                <a:rPr kumimoji="0" lang="en-US" altLang="zh-CN" sz="3600" b="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kumimoji="0" lang="zh-CN" altLang="zh-CN" sz="3600" b="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0726" name="文本框 7"/>
          <p:cNvSpPr txBox="1">
            <a:spLocks noChangeArrowheads="1"/>
          </p:cNvSpPr>
          <p:nvPr/>
        </p:nvSpPr>
        <p:spPr bwMode="auto">
          <a:xfrm>
            <a:off x="601028" y="1341318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课堂讨论</a:t>
            </a:r>
          </a:p>
        </p:txBody>
      </p: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二、苯的同系物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50"/>
          <p:cNvSpPr>
            <a:spLocks noChangeArrowheads="1"/>
          </p:cNvSpPr>
          <p:nvPr/>
        </p:nvSpPr>
        <p:spPr bwMode="auto">
          <a:xfrm>
            <a:off x="588254" y="1861336"/>
            <a:ext cx="4289425" cy="50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侧链对苯环的影响</a:t>
            </a:r>
          </a:p>
        </p:txBody>
      </p:sp>
      <p:grpSp>
        <p:nvGrpSpPr>
          <p:cNvPr id="31747" name="组合 75"/>
          <p:cNvGrpSpPr/>
          <p:nvPr/>
        </p:nvGrpSpPr>
        <p:grpSpPr bwMode="auto">
          <a:xfrm>
            <a:off x="842328" y="2806847"/>
            <a:ext cx="9771785" cy="2119258"/>
            <a:chOff x="359792" y="2794069"/>
            <a:chExt cx="8079335" cy="2335871"/>
          </a:xfrm>
        </p:grpSpPr>
        <p:graphicFrame>
          <p:nvGraphicFramePr>
            <p:cNvPr id="31753" name="Object 2"/>
            <p:cNvGraphicFramePr>
              <a:graphicFrameLocks noChangeAspect="1"/>
            </p:cNvGraphicFramePr>
            <p:nvPr/>
          </p:nvGraphicFramePr>
          <p:xfrm>
            <a:off x="359792" y="3420000"/>
            <a:ext cx="885330" cy="99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572135" imgH="638810" progId="">
                    <p:embed/>
                  </p:oleObj>
                </mc:Choice>
                <mc:Fallback>
                  <p:oleObj r:id="rId3" imgW="572135" imgH="63881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792" y="3420000"/>
                          <a:ext cx="885330" cy="99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754" name="直接连接符 77"/>
            <p:cNvCxnSpPr>
              <a:cxnSpLocks noChangeShapeType="1"/>
            </p:cNvCxnSpPr>
            <p:nvPr/>
          </p:nvCxnSpPr>
          <p:spPr bwMode="auto">
            <a:xfrm>
              <a:off x="813600" y="3247200"/>
              <a:ext cx="0" cy="27000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55" name="矩形 78"/>
            <p:cNvSpPr>
              <a:spLocks noChangeArrowheads="1"/>
            </p:cNvSpPr>
            <p:nvPr/>
          </p:nvSpPr>
          <p:spPr bwMode="auto">
            <a:xfrm>
              <a:off x="606556" y="2794069"/>
              <a:ext cx="768978" cy="644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CH</a:t>
              </a:r>
              <a:r>
                <a:rPr kumimoji="0" lang="en-US" altLang="zh-CN" sz="32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kumimoji="0" lang="zh-CN" altLang="zh-CN" sz="320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756" name="矩形 79"/>
            <p:cNvSpPr>
              <a:spLocks noChangeArrowheads="1"/>
            </p:cNvSpPr>
            <p:nvPr/>
          </p:nvSpPr>
          <p:spPr bwMode="auto">
            <a:xfrm>
              <a:off x="1244022" y="3641808"/>
              <a:ext cx="1513834" cy="644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+ 3HNO</a:t>
              </a:r>
              <a:r>
                <a:rPr kumimoji="0" lang="en-US" altLang="zh-CN" sz="32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kumimoji="0" lang="zh-CN" altLang="zh-CN" sz="320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1757" name="组合 80"/>
            <p:cNvGrpSpPr/>
            <p:nvPr/>
          </p:nvGrpSpPr>
          <p:grpSpPr bwMode="auto">
            <a:xfrm>
              <a:off x="2958054" y="3516307"/>
              <a:ext cx="1368152" cy="916020"/>
              <a:chOff x="5016926" y="2790000"/>
              <a:chExt cx="1368152" cy="916020"/>
            </a:xfrm>
          </p:grpSpPr>
          <p:sp>
            <p:nvSpPr>
              <p:cNvPr id="31769" name="Text Box 10"/>
              <p:cNvSpPr txBox="1">
                <a:spLocks noChangeArrowheads="1"/>
              </p:cNvSpPr>
              <p:nvPr/>
            </p:nvSpPr>
            <p:spPr bwMode="auto">
              <a:xfrm>
                <a:off x="5016926" y="2790000"/>
                <a:ext cx="1368152" cy="916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浓</a:t>
                </a:r>
                <a:r>
                  <a:rPr kumimoji="0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H</a:t>
                </a:r>
                <a:r>
                  <a:rPr kumimoji="0" lang="en-US" altLang="zh-CN" sz="240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r>
                  <a:rPr kumimoji="0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SO</a:t>
                </a:r>
                <a:r>
                  <a:rPr kumimoji="0" lang="en-US" altLang="zh-CN" sz="240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4</a:t>
                </a:r>
                <a:endPara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△ </a:t>
                </a:r>
              </a:p>
            </p:txBody>
          </p:sp>
          <p:sp>
            <p:nvSpPr>
              <p:cNvPr id="31770" name="Line 8"/>
              <p:cNvSpPr>
                <a:spLocks noChangeShapeType="1"/>
              </p:cNvSpPr>
              <p:nvPr/>
            </p:nvSpPr>
            <p:spPr bwMode="auto">
              <a:xfrm>
                <a:off x="5125078" y="3229440"/>
                <a:ext cx="1260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1758" name="组合 81"/>
            <p:cNvGrpSpPr/>
            <p:nvPr/>
          </p:nvGrpSpPr>
          <p:grpSpPr bwMode="auto">
            <a:xfrm>
              <a:off x="4573333" y="2841325"/>
              <a:ext cx="2436192" cy="2288615"/>
              <a:chOff x="4414546" y="2796531"/>
              <a:chExt cx="2436192" cy="2288615"/>
            </a:xfrm>
          </p:grpSpPr>
          <p:sp>
            <p:nvSpPr>
              <p:cNvPr id="31760" name="矩形 83"/>
              <p:cNvSpPr>
                <a:spLocks noChangeArrowheads="1"/>
              </p:cNvSpPr>
              <p:nvPr/>
            </p:nvSpPr>
            <p:spPr bwMode="auto">
              <a:xfrm>
                <a:off x="4414546" y="3423600"/>
                <a:ext cx="986338" cy="644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O</a:t>
                </a:r>
                <a:r>
                  <a:rPr kumimoji="0" lang="en-US" altLang="zh-CN" sz="3200" i="0" u="none" strike="noStrike" kern="0" cap="none" spc="0" normalizeH="0" baseline="-250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r>
                  <a:rPr kumimoji="0" lang="en-US" altLang="zh-CN" sz="32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N</a:t>
                </a:r>
                <a:r>
                  <a:rPr kumimoji="0" lang="zh-CN" altLang="en-US" sz="32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−</a:t>
                </a:r>
                <a:endParaRPr kumimoji="0" lang="zh-CN" altLang="zh-CN" sz="32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aphicFrame>
            <p:nvGraphicFramePr>
              <p:cNvPr id="31761" name="Object 3"/>
              <p:cNvGraphicFramePr>
                <a:graphicFrameLocks noChangeAspect="1"/>
              </p:cNvGraphicFramePr>
              <p:nvPr/>
            </p:nvGraphicFramePr>
            <p:xfrm>
              <a:off x="5171720" y="3420000"/>
              <a:ext cx="885331" cy="99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5" imgW="572135" imgH="638810" progId="">
                      <p:embed/>
                    </p:oleObj>
                  </mc:Choice>
                  <mc:Fallback>
                    <p:oleObj r:id="rId5" imgW="572135" imgH="638810" progId="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71720" y="3420000"/>
                            <a:ext cx="885331" cy="990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1762" name="组合 85"/>
              <p:cNvGrpSpPr/>
              <p:nvPr/>
            </p:nvGrpSpPr>
            <p:grpSpPr bwMode="auto">
              <a:xfrm>
                <a:off x="5378400" y="2796531"/>
                <a:ext cx="768979" cy="719776"/>
                <a:chOff x="6356624" y="2794068"/>
                <a:chExt cx="768979" cy="719776"/>
              </a:xfrm>
            </p:grpSpPr>
            <p:cxnSp>
              <p:nvCxnSpPr>
                <p:cNvPr id="31767" name="直接连接符 90"/>
                <p:cNvCxnSpPr>
                  <a:cxnSpLocks noChangeShapeType="1"/>
                </p:cNvCxnSpPr>
                <p:nvPr/>
              </p:nvCxnSpPr>
              <p:spPr bwMode="auto">
                <a:xfrm>
                  <a:off x="6593811" y="3243844"/>
                  <a:ext cx="0" cy="270000"/>
                </a:xfrm>
                <a:prstGeom prst="line">
                  <a:avLst/>
                </a:prstGeom>
                <a:noFill/>
                <a:ln w="222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1768" name="矩形 91"/>
                <p:cNvSpPr>
                  <a:spLocks noChangeArrowheads="1"/>
                </p:cNvSpPr>
                <p:nvPr/>
              </p:nvSpPr>
              <p:spPr bwMode="auto">
                <a:xfrm>
                  <a:off x="6356624" y="2794068"/>
                  <a:ext cx="768979" cy="6445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20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CH</a:t>
                  </a:r>
                  <a:r>
                    <a:rPr kumimoji="0" lang="en-US" altLang="zh-CN" sz="3200" i="0" u="none" strike="noStrike" kern="0" cap="none" spc="0" normalizeH="0" baseline="-2500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3</a:t>
                  </a:r>
                  <a:endParaRPr kumimoji="0" lang="zh-CN" altLang="zh-CN" sz="3200" i="0" u="none" strike="noStrike" kern="0" cap="none" spc="0" normalizeH="0" baseline="-250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763" name="矩形 86"/>
              <p:cNvSpPr>
                <a:spLocks noChangeArrowheads="1"/>
              </p:cNvSpPr>
              <p:nvPr/>
            </p:nvSpPr>
            <p:spPr bwMode="auto">
              <a:xfrm>
                <a:off x="5864400" y="3423600"/>
                <a:ext cx="986338" cy="644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−NO</a:t>
                </a:r>
                <a:r>
                  <a:rPr kumimoji="0" lang="en-US" altLang="zh-CN" sz="3200" i="0" u="none" strike="noStrike" kern="0" cap="none" spc="0" normalizeH="0" baseline="-250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kumimoji="0" lang="zh-CN" altLang="zh-CN" sz="32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31764" name="组合 87"/>
              <p:cNvGrpSpPr/>
              <p:nvPr/>
            </p:nvGrpSpPr>
            <p:grpSpPr bwMode="auto">
              <a:xfrm>
                <a:off x="5374800" y="4305600"/>
                <a:ext cx="787534" cy="779546"/>
                <a:chOff x="6356624" y="4417672"/>
                <a:chExt cx="787534" cy="779546"/>
              </a:xfrm>
            </p:grpSpPr>
            <p:cxnSp>
              <p:nvCxnSpPr>
                <p:cNvPr id="31765" name="直接连接符 88"/>
                <p:cNvCxnSpPr>
                  <a:cxnSpLocks noChangeShapeType="1"/>
                </p:cNvCxnSpPr>
                <p:nvPr/>
              </p:nvCxnSpPr>
              <p:spPr bwMode="auto">
                <a:xfrm>
                  <a:off x="6597741" y="4417672"/>
                  <a:ext cx="0" cy="270000"/>
                </a:xfrm>
                <a:prstGeom prst="line">
                  <a:avLst/>
                </a:prstGeom>
                <a:noFill/>
                <a:ln w="222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1766" name="矩形 89"/>
                <p:cNvSpPr>
                  <a:spLocks noChangeArrowheads="1"/>
                </p:cNvSpPr>
                <p:nvPr/>
              </p:nvSpPr>
              <p:spPr bwMode="auto">
                <a:xfrm>
                  <a:off x="6356624" y="4552672"/>
                  <a:ext cx="787534" cy="6445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20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NO</a:t>
                  </a:r>
                  <a:r>
                    <a:rPr kumimoji="0" lang="en-US" altLang="zh-CN" sz="3200" i="0" u="none" strike="noStrike" kern="0" cap="none" spc="0" normalizeH="0" baseline="-2500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2</a:t>
                  </a:r>
                  <a:endParaRPr kumimoji="0" lang="zh-CN" altLang="zh-CN" sz="3200" i="0" u="none" strike="noStrike" kern="0" cap="none" spc="0" normalizeH="0" baseline="-250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1759" name="矩形 82"/>
            <p:cNvSpPr>
              <a:spLocks noChangeArrowheads="1"/>
            </p:cNvSpPr>
            <p:nvPr/>
          </p:nvSpPr>
          <p:spPr bwMode="auto">
            <a:xfrm>
              <a:off x="7170486" y="3622611"/>
              <a:ext cx="1268641" cy="644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+ 3H</a:t>
              </a:r>
              <a:r>
                <a:rPr kumimoji="0" lang="en-US" altLang="zh-CN" sz="32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kumimoji="0" lang="en-US" altLang="zh-CN" sz="32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O</a:t>
              </a:r>
              <a:endParaRPr kumimoji="0" lang="zh-CN" altLang="zh-CN" sz="320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048492" y="5448494"/>
            <a:ext cx="7753199" cy="53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淡黄色晶体，不溶于水。是一种烈性炸药。</a:t>
            </a:r>
          </a:p>
        </p:txBody>
      </p:sp>
      <p:pic>
        <p:nvPicPr>
          <p:cNvPr id="95" name="Picture 4" descr="T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49" y="4593983"/>
            <a:ext cx="3029145" cy="15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矩形 22"/>
          <p:cNvSpPr>
            <a:spLocks noChangeArrowheads="1"/>
          </p:cNvSpPr>
          <p:nvPr/>
        </p:nvSpPr>
        <p:spPr bwMode="auto">
          <a:xfrm>
            <a:off x="7725427" y="4460762"/>
            <a:ext cx="29908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2,4,6­-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三硝基甲苯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TNT</a:t>
            </a:r>
          </a:p>
        </p:txBody>
      </p:sp>
      <p:sp>
        <p:nvSpPr>
          <p:cNvPr id="96" name="矩形 95"/>
          <p:cNvSpPr>
            <a:spLocks noChangeArrowheads="1"/>
          </p:cNvSpPr>
          <p:nvPr/>
        </p:nvSpPr>
        <p:spPr bwMode="auto">
          <a:xfrm>
            <a:off x="559860" y="2482406"/>
            <a:ext cx="67569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使苯环上与甲基邻、对位上的氢原子变得活泼而易被取代</a:t>
            </a:r>
          </a:p>
        </p:txBody>
      </p:sp>
      <p:sp>
        <p:nvSpPr>
          <p:cNvPr id="27" name="Text Box 41"/>
          <p:cNvSpPr txBox="1">
            <a:spLocks noChangeArrowheads="1"/>
          </p:cNvSpPr>
          <p:nvPr/>
        </p:nvSpPr>
        <p:spPr bwMode="auto">
          <a:xfrm>
            <a:off x="401115" y="1270481"/>
            <a:ext cx="7215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）取代反应（可与卤素、硝酸、硫酸等反应）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二、苯的同系物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43"/>
          <p:cNvGrpSpPr/>
          <p:nvPr/>
        </p:nvGrpSpPr>
        <p:grpSpPr bwMode="auto">
          <a:xfrm>
            <a:off x="658813" y="1419189"/>
            <a:ext cx="9690375" cy="4714911"/>
            <a:chOff x="900000" y="1338972"/>
            <a:chExt cx="8011376" cy="5197632"/>
          </a:xfrm>
        </p:grpSpPr>
        <p:grpSp>
          <p:nvGrpSpPr>
            <p:cNvPr id="32774" name="组合 4"/>
            <p:cNvGrpSpPr/>
            <p:nvPr/>
          </p:nvGrpSpPr>
          <p:grpSpPr bwMode="auto">
            <a:xfrm>
              <a:off x="900000" y="2700000"/>
              <a:ext cx="1015680" cy="1615931"/>
              <a:chOff x="359792" y="2794069"/>
              <a:chExt cx="1015680" cy="1615931"/>
            </a:xfrm>
          </p:grpSpPr>
          <p:graphicFrame>
            <p:nvGraphicFramePr>
              <p:cNvPr id="32807" name="Object 2"/>
              <p:cNvGraphicFramePr>
                <a:graphicFrameLocks noChangeAspect="1"/>
              </p:cNvGraphicFramePr>
              <p:nvPr/>
            </p:nvGraphicFramePr>
            <p:xfrm>
              <a:off x="359792" y="3420000"/>
              <a:ext cx="885330" cy="99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3" imgW="572135" imgH="638810" progId="">
                      <p:embed/>
                    </p:oleObj>
                  </mc:Choice>
                  <mc:Fallback>
                    <p:oleObj r:id="rId3" imgW="572135" imgH="638810" progId="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9792" y="3420000"/>
                            <a:ext cx="885330" cy="990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2808" name="直接连接符 6"/>
              <p:cNvCxnSpPr>
                <a:cxnSpLocks noChangeShapeType="1"/>
              </p:cNvCxnSpPr>
              <p:nvPr/>
            </p:nvCxnSpPr>
            <p:spPr bwMode="auto">
              <a:xfrm>
                <a:off x="813600" y="3247200"/>
                <a:ext cx="0" cy="27000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809" name="矩形 7"/>
              <p:cNvSpPr>
                <a:spLocks noChangeArrowheads="1"/>
              </p:cNvSpPr>
              <p:nvPr/>
            </p:nvSpPr>
            <p:spPr bwMode="auto">
              <a:xfrm>
                <a:off x="606556" y="2794069"/>
                <a:ext cx="768916" cy="644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CH</a:t>
                </a:r>
                <a:r>
                  <a:rPr kumimoji="0" lang="en-US" altLang="zh-CN" sz="3200" i="0" u="none" strike="noStrike" kern="0" cap="none" spc="0" normalizeH="0" baseline="-250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endParaRPr kumimoji="0" lang="zh-CN" altLang="zh-CN" sz="32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2775" name="组合 14"/>
            <p:cNvGrpSpPr/>
            <p:nvPr/>
          </p:nvGrpSpPr>
          <p:grpSpPr bwMode="auto">
            <a:xfrm>
              <a:off x="2337315" y="2037896"/>
              <a:ext cx="2808012" cy="997444"/>
              <a:chOff x="4968305" y="2284501"/>
              <a:chExt cx="2808012" cy="997444"/>
            </a:xfrm>
          </p:grpSpPr>
          <p:sp>
            <p:nvSpPr>
              <p:cNvPr id="32805" name="Text Box 10"/>
              <p:cNvSpPr txBox="1">
                <a:spLocks noChangeArrowheads="1"/>
              </p:cNvSpPr>
              <p:nvPr/>
            </p:nvSpPr>
            <p:spPr bwMode="auto">
              <a:xfrm>
                <a:off x="4968305" y="2284501"/>
                <a:ext cx="2808012" cy="997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浓</a:t>
                </a:r>
                <a:r>
                  <a:rPr kumimoji="1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HNO</a:t>
                </a:r>
                <a:r>
                  <a:rPr kumimoji="1" lang="en-US" altLang="zh-CN" sz="240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r>
                  <a:rPr kumimoji="1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、浓</a:t>
                </a:r>
                <a:r>
                  <a:rPr kumimoji="1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H</a:t>
                </a:r>
                <a:r>
                  <a:rPr kumimoji="1" lang="en-US" altLang="zh-CN" sz="240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r>
                  <a:rPr kumimoji="1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SO</a:t>
                </a:r>
                <a:r>
                  <a:rPr kumimoji="1" lang="en-US" altLang="zh-CN" sz="240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4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30 ℃</a:t>
                </a:r>
              </a:p>
            </p:txBody>
          </p:sp>
          <p:sp>
            <p:nvSpPr>
              <p:cNvPr id="32806" name="Line 8"/>
              <p:cNvSpPr>
                <a:spLocks noChangeShapeType="1"/>
              </p:cNvSpPr>
              <p:nvPr/>
            </p:nvSpPr>
            <p:spPr bwMode="auto">
              <a:xfrm>
                <a:off x="5076316" y="2740931"/>
                <a:ext cx="2700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2776" name="AutoShape 5"/>
            <p:cNvSpPr/>
            <p:nvPr/>
          </p:nvSpPr>
          <p:spPr bwMode="auto">
            <a:xfrm>
              <a:off x="2239136" y="2470931"/>
              <a:ext cx="98179" cy="2700000"/>
            </a:xfrm>
            <a:prstGeom prst="leftBrace">
              <a:avLst>
                <a:gd name="adj1" fmla="val 12044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2777" name="组合 15"/>
            <p:cNvGrpSpPr/>
            <p:nvPr/>
          </p:nvGrpSpPr>
          <p:grpSpPr bwMode="auto">
            <a:xfrm>
              <a:off x="2337315" y="4733044"/>
              <a:ext cx="2808012" cy="997444"/>
              <a:chOff x="5063284" y="4315931"/>
              <a:chExt cx="2808012" cy="997444"/>
            </a:xfrm>
          </p:grpSpPr>
          <p:sp>
            <p:nvSpPr>
              <p:cNvPr id="32803" name="Text Box 10"/>
              <p:cNvSpPr txBox="1">
                <a:spLocks noChangeArrowheads="1"/>
              </p:cNvSpPr>
              <p:nvPr/>
            </p:nvSpPr>
            <p:spPr bwMode="auto">
              <a:xfrm>
                <a:off x="5063284" y="4315931"/>
                <a:ext cx="2808012" cy="997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浓</a:t>
                </a:r>
                <a:r>
                  <a:rPr kumimoji="1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HNO</a:t>
                </a:r>
                <a:r>
                  <a:rPr kumimoji="1" lang="en-US" altLang="zh-CN" sz="240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r>
                  <a:rPr kumimoji="1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、浓</a:t>
                </a:r>
                <a:r>
                  <a:rPr kumimoji="1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H</a:t>
                </a:r>
                <a:r>
                  <a:rPr kumimoji="1" lang="en-US" altLang="zh-CN" sz="240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r>
                  <a:rPr kumimoji="1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SO</a:t>
                </a:r>
                <a:r>
                  <a:rPr kumimoji="1" lang="en-US" altLang="zh-CN" sz="240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4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110 ℃</a:t>
                </a:r>
              </a:p>
            </p:txBody>
          </p:sp>
          <p:sp>
            <p:nvSpPr>
              <p:cNvPr id="32804" name="Line 8"/>
              <p:cNvSpPr>
                <a:spLocks noChangeShapeType="1"/>
              </p:cNvSpPr>
              <p:nvPr/>
            </p:nvSpPr>
            <p:spPr bwMode="auto">
              <a:xfrm>
                <a:off x="5171295" y="4772361"/>
                <a:ext cx="2700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2778" name="组合 16"/>
            <p:cNvGrpSpPr/>
            <p:nvPr/>
          </p:nvGrpSpPr>
          <p:grpSpPr bwMode="auto">
            <a:xfrm>
              <a:off x="5253337" y="4247889"/>
              <a:ext cx="2613458" cy="2288715"/>
              <a:chOff x="4237200" y="2796531"/>
              <a:chExt cx="2613458" cy="2288715"/>
            </a:xfrm>
          </p:grpSpPr>
          <p:sp>
            <p:nvSpPr>
              <p:cNvPr id="32794" name="矩形 17"/>
              <p:cNvSpPr>
                <a:spLocks noChangeArrowheads="1"/>
              </p:cNvSpPr>
              <p:nvPr/>
            </p:nvSpPr>
            <p:spPr bwMode="auto">
              <a:xfrm>
                <a:off x="4237200" y="3423600"/>
                <a:ext cx="986258" cy="644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O</a:t>
                </a:r>
                <a:r>
                  <a:rPr kumimoji="0" lang="en-US" altLang="zh-CN" sz="3200" i="0" u="none" strike="noStrike" kern="0" cap="none" spc="0" normalizeH="0" baseline="-250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r>
                  <a:rPr kumimoji="0" lang="en-US" altLang="zh-CN" sz="32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N</a:t>
                </a:r>
                <a:r>
                  <a:rPr kumimoji="0" lang="zh-CN" altLang="en-US" sz="32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−</a:t>
                </a:r>
                <a:endParaRPr kumimoji="0" lang="zh-CN" altLang="zh-CN" sz="32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aphicFrame>
            <p:nvGraphicFramePr>
              <p:cNvPr id="32795" name="Object 3"/>
              <p:cNvGraphicFramePr>
                <a:graphicFrameLocks noChangeAspect="1"/>
              </p:cNvGraphicFramePr>
              <p:nvPr/>
            </p:nvGraphicFramePr>
            <p:xfrm>
              <a:off x="5171720" y="3420000"/>
              <a:ext cx="885331" cy="99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5" imgW="572135" imgH="638810" progId="">
                      <p:embed/>
                    </p:oleObj>
                  </mc:Choice>
                  <mc:Fallback>
                    <p:oleObj r:id="rId5" imgW="572135" imgH="638810" progId="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71720" y="3420000"/>
                            <a:ext cx="885331" cy="990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2796" name="组合 19"/>
              <p:cNvGrpSpPr/>
              <p:nvPr/>
            </p:nvGrpSpPr>
            <p:grpSpPr bwMode="auto">
              <a:xfrm>
                <a:off x="5378400" y="2796531"/>
                <a:ext cx="768916" cy="719776"/>
                <a:chOff x="6356624" y="2794068"/>
                <a:chExt cx="768916" cy="719776"/>
              </a:xfrm>
            </p:grpSpPr>
            <p:cxnSp>
              <p:nvCxnSpPr>
                <p:cNvPr id="32801" name="直接连接符 24"/>
                <p:cNvCxnSpPr>
                  <a:cxnSpLocks noChangeShapeType="1"/>
                </p:cNvCxnSpPr>
                <p:nvPr/>
              </p:nvCxnSpPr>
              <p:spPr bwMode="auto">
                <a:xfrm>
                  <a:off x="6593811" y="3243844"/>
                  <a:ext cx="0" cy="270000"/>
                </a:xfrm>
                <a:prstGeom prst="line">
                  <a:avLst/>
                </a:prstGeom>
                <a:noFill/>
                <a:ln w="222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2802" name="矩形 25"/>
                <p:cNvSpPr>
                  <a:spLocks noChangeArrowheads="1"/>
                </p:cNvSpPr>
                <p:nvPr/>
              </p:nvSpPr>
              <p:spPr bwMode="auto">
                <a:xfrm>
                  <a:off x="6356624" y="2794068"/>
                  <a:ext cx="768916" cy="6446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20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CH</a:t>
                  </a:r>
                  <a:r>
                    <a:rPr kumimoji="0" lang="en-US" altLang="zh-CN" sz="3200" i="0" u="none" strike="noStrike" kern="0" cap="none" spc="0" normalizeH="0" baseline="-2500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3</a:t>
                  </a:r>
                  <a:endParaRPr kumimoji="0" lang="zh-CN" altLang="zh-CN" sz="3200" i="0" u="none" strike="noStrike" kern="0" cap="none" spc="0" normalizeH="0" baseline="-250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797" name="矩形 20"/>
              <p:cNvSpPr>
                <a:spLocks noChangeArrowheads="1"/>
              </p:cNvSpPr>
              <p:nvPr/>
            </p:nvSpPr>
            <p:spPr bwMode="auto">
              <a:xfrm>
                <a:off x="5864400" y="3423600"/>
                <a:ext cx="986258" cy="644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−NO</a:t>
                </a:r>
                <a:r>
                  <a:rPr kumimoji="0" lang="en-US" altLang="zh-CN" sz="3200" i="0" u="none" strike="noStrike" kern="0" cap="none" spc="0" normalizeH="0" baseline="-250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kumimoji="0" lang="zh-CN" altLang="zh-CN" sz="32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32798" name="组合 21"/>
              <p:cNvGrpSpPr/>
              <p:nvPr/>
            </p:nvGrpSpPr>
            <p:grpSpPr bwMode="auto">
              <a:xfrm>
                <a:off x="5374800" y="4305600"/>
                <a:ext cx="787470" cy="779646"/>
                <a:chOff x="6356624" y="4417672"/>
                <a:chExt cx="787470" cy="779646"/>
              </a:xfrm>
            </p:grpSpPr>
            <p:cxnSp>
              <p:nvCxnSpPr>
                <p:cNvPr id="32799" name="直接连接符 22"/>
                <p:cNvCxnSpPr>
                  <a:cxnSpLocks noChangeShapeType="1"/>
                </p:cNvCxnSpPr>
                <p:nvPr/>
              </p:nvCxnSpPr>
              <p:spPr bwMode="auto">
                <a:xfrm>
                  <a:off x="6597741" y="4417672"/>
                  <a:ext cx="0" cy="270000"/>
                </a:xfrm>
                <a:prstGeom prst="line">
                  <a:avLst/>
                </a:prstGeom>
                <a:noFill/>
                <a:ln w="222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2800" name="矩形 23"/>
                <p:cNvSpPr>
                  <a:spLocks noChangeArrowheads="1"/>
                </p:cNvSpPr>
                <p:nvPr/>
              </p:nvSpPr>
              <p:spPr bwMode="auto">
                <a:xfrm>
                  <a:off x="6356624" y="4552672"/>
                  <a:ext cx="787470" cy="6446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20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NO</a:t>
                  </a:r>
                  <a:r>
                    <a:rPr kumimoji="0" lang="en-US" altLang="zh-CN" sz="3200" i="0" u="none" strike="noStrike" kern="0" cap="none" spc="0" normalizeH="0" baseline="-2500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2</a:t>
                  </a:r>
                  <a:endParaRPr kumimoji="0" lang="zh-CN" altLang="zh-CN" sz="3200" i="0" u="none" strike="noStrike" kern="0" cap="none" spc="0" normalizeH="0" baseline="-250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2779" name="组合 32"/>
            <p:cNvGrpSpPr/>
            <p:nvPr/>
          </p:nvGrpSpPr>
          <p:grpSpPr bwMode="auto">
            <a:xfrm>
              <a:off x="5382513" y="1376456"/>
              <a:ext cx="1682982" cy="1615931"/>
              <a:chOff x="5455017" y="1827464"/>
              <a:chExt cx="1682982" cy="1615931"/>
            </a:xfrm>
          </p:grpSpPr>
          <p:graphicFrame>
            <p:nvGraphicFramePr>
              <p:cNvPr id="32790" name="Object 4"/>
              <p:cNvGraphicFramePr>
                <a:graphicFrameLocks noChangeAspect="1"/>
              </p:cNvGraphicFramePr>
              <p:nvPr/>
            </p:nvGraphicFramePr>
            <p:xfrm>
              <a:off x="5455017" y="2453395"/>
              <a:ext cx="885330" cy="99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6" imgW="572135" imgH="638810" progId="">
                      <p:embed/>
                    </p:oleObj>
                  </mc:Choice>
                  <mc:Fallback>
                    <p:oleObj r:id="rId6" imgW="572135" imgH="638810" progId="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55017" y="2453395"/>
                            <a:ext cx="885330" cy="990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2791" name="直接连接符 28"/>
              <p:cNvCxnSpPr>
                <a:cxnSpLocks noChangeShapeType="1"/>
              </p:cNvCxnSpPr>
              <p:nvPr/>
            </p:nvCxnSpPr>
            <p:spPr bwMode="auto">
              <a:xfrm>
                <a:off x="5908825" y="2280595"/>
                <a:ext cx="0" cy="27000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792" name="矩形 29"/>
              <p:cNvSpPr>
                <a:spLocks noChangeArrowheads="1"/>
              </p:cNvSpPr>
              <p:nvPr/>
            </p:nvSpPr>
            <p:spPr bwMode="auto">
              <a:xfrm>
                <a:off x="5701781" y="1827464"/>
                <a:ext cx="768916" cy="644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CH</a:t>
                </a:r>
                <a:r>
                  <a:rPr kumimoji="0" lang="en-US" altLang="zh-CN" sz="3200" i="0" u="none" strike="noStrike" kern="0" cap="none" spc="0" normalizeH="0" baseline="-250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endParaRPr kumimoji="0" lang="zh-CN" altLang="zh-CN" sz="32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793" name="矩形 30"/>
              <p:cNvSpPr>
                <a:spLocks noChangeArrowheads="1"/>
              </p:cNvSpPr>
              <p:nvPr/>
            </p:nvSpPr>
            <p:spPr bwMode="auto">
              <a:xfrm>
                <a:off x="6151741" y="2439377"/>
                <a:ext cx="986258" cy="644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−NO</a:t>
                </a:r>
                <a:r>
                  <a:rPr kumimoji="0" lang="en-US" altLang="zh-CN" sz="3200" i="0" u="none" strike="noStrike" kern="0" cap="none" spc="0" normalizeH="0" baseline="-250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kumimoji="0" lang="zh-CN" altLang="zh-CN" sz="32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2780" name="组合 33"/>
            <p:cNvGrpSpPr/>
            <p:nvPr/>
          </p:nvGrpSpPr>
          <p:grpSpPr bwMode="auto">
            <a:xfrm>
              <a:off x="7920826" y="1338972"/>
              <a:ext cx="990550" cy="2288715"/>
              <a:chOff x="4667080" y="4264308"/>
              <a:chExt cx="990550" cy="2288715"/>
            </a:xfrm>
          </p:grpSpPr>
          <p:graphicFrame>
            <p:nvGraphicFramePr>
              <p:cNvPr id="32783" name="Object 5"/>
              <p:cNvGraphicFramePr>
                <a:graphicFrameLocks noChangeAspect="1"/>
              </p:cNvGraphicFramePr>
              <p:nvPr/>
            </p:nvGraphicFramePr>
            <p:xfrm>
              <a:off x="4667080" y="4887777"/>
              <a:ext cx="885331" cy="99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7" imgW="572135" imgH="638810" progId="">
                      <p:embed/>
                    </p:oleObj>
                  </mc:Choice>
                  <mc:Fallback>
                    <p:oleObj r:id="rId7" imgW="572135" imgH="638810" progId="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67080" y="4887777"/>
                            <a:ext cx="885331" cy="990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2784" name="组合 35"/>
              <p:cNvGrpSpPr/>
              <p:nvPr/>
            </p:nvGrpSpPr>
            <p:grpSpPr bwMode="auto">
              <a:xfrm>
                <a:off x="4873760" y="4264308"/>
                <a:ext cx="768916" cy="719776"/>
                <a:chOff x="6356624" y="2794068"/>
                <a:chExt cx="768916" cy="719776"/>
              </a:xfrm>
            </p:grpSpPr>
            <p:cxnSp>
              <p:nvCxnSpPr>
                <p:cNvPr id="32788" name="直接连接符 39"/>
                <p:cNvCxnSpPr>
                  <a:cxnSpLocks noChangeShapeType="1"/>
                </p:cNvCxnSpPr>
                <p:nvPr/>
              </p:nvCxnSpPr>
              <p:spPr bwMode="auto">
                <a:xfrm>
                  <a:off x="6593811" y="3243844"/>
                  <a:ext cx="0" cy="270000"/>
                </a:xfrm>
                <a:prstGeom prst="line">
                  <a:avLst/>
                </a:prstGeom>
                <a:noFill/>
                <a:ln w="222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2789" name="矩形 40"/>
                <p:cNvSpPr>
                  <a:spLocks noChangeArrowheads="1"/>
                </p:cNvSpPr>
                <p:nvPr/>
              </p:nvSpPr>
              <p:spPr bwMode="auto">
                <a:xfrm>
                  <a:off x="6356624" y="2794068"/>
                  <a:ext cx="768916" cy="6446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20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CH</a:t>
                  </a:r>
                  <a:r>
                    <a:rPr kumimoji="0" lang="en-US" altLang="zh-CN" sz="3200" i="0" u="none" strike="noStrike" kern="0" cap="none" spc="0" normalizeH="0" baseline="-2500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3</a:t>
                  </a:r>
                  <a:endParaRPr kumimoji="0" lang="zh-CN" altLang="zh-CN" sz="3200" i="0" u="none" strike="noStrike" kern="0" cap="none" spc="0" normalizeH="0" baseline="-250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2785" name="组合 36"/>
              <p:cNvGrpSpPr/>
              <p:nvPr/>
            </p:nvGrpSpPr>
            <p:grpSpPr bwMode="auto">
              <a:xfrm>
                <a:off x="4870160" y="5773377"/>
                <a:ext cx="787470" cy="779646"/>
                <a:chOff x="6356624" y="4417672"/>
                <a:chExt cx="787470" cy="779646"/>
              </a:xfrm>
            </p:grpSpPr>
            <p:cxnSp>
              <p:nvCxnSpPr>
                <p:cNvPr id="32786" name="直接连接符 37"/>
                <p:cNvCxnSpPr>
                  <a:cxnSpLocks noChangeShapeType="1"/>
                </p:cNvCxnSpPr>
                <p:nvPr/>
              </p:nvCxnSpPr>
              <p:spPr bwMode="auto">
                <a:xfrm>
                  <a:off x="6597741" y="4417672"/>
                  <a:ext cx="0" cy="270000"/>
                </a:xfrm>
                <a:prstGeom prst="line">
                  <a:avLst/>
                </a:prstGeom>
                <a:noFill/>
                <a:ln w="222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2787" name="矩形 38"/>
                <p:cNvSpPr>
                  <a:spLocks noChangeArrowheads="1"/>
                </p:cNvSpPr>
                <p:nvPr/>
              </p:nvSpPr>
              <p:spPr bwMode="auto">
                <a:xfrm>
                  <a:off x="6356624" y="4552672"/>
                  <a:ext cx="787470" cy="6446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20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NO</a:t>
                  </a:r>
                  <a:r>
                    <a:rPr kumimoji="0" lang="en-US" altLang="zh-CN" sz="3200" i="0" u="none" strike="noStrike" kern="0" cap="none" spc="0" normalizeH="0" baseline="-2500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2</a:t>
                  </a:r>
                  <a:endParaRPr kumimoji="0" lang="zh-CN" altLang="zh-CN" sz="3200" i="0" u="none" strike="noStrike" kern="0" cap="none" spc="0" normalizeH="0" baseline="-250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2781" name="矩形 41"/>
            <p:cNvSpPr>
              <a:spLocks noChangeArrowheads="1"/>
            </p:cNvSpPr>
            <p:nvPr/>
          </p:nvSpPr>
          <p:spPr bwMode="auto">
            <a:xfrm>
              <a:off x="5624946" y="3522195"/>
              <a:ext cx="2866801" cy="441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58%                                38%</a:t>
              </a:r>
            </a:p>
          </p:txBody>
        </p:sp>
        <p:sp>
          <p:nvSpPr>
            <p:cNvPr id="32782" name="矩形 42"/>
            <p:cNvSpPr>
              <a:spLocks noChangeArrowheads="1"/>
            </p:cNvSpPr>
            <p:nvPr/>
          </p:nvSpPr>
          <p:spPr bwMode="auto">
            <a:xfrm>
              <a:off x="7363112" y="2117848"/>
              <a:ext cx="351458" cy="644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+</a:t>
              </a:r>
            </a:p>
          </p:txBody>
        </p:sp>
      </p:grpSp>
      <p:sp>
        <p:nvSpPr>
          <p:cNvPr id="4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拓展提高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38"/>
          <p:cNvSpPr>
            <a:spLocks noChangeArrowheads="1"/>
          </p:cNvSpPr>
          <p:nvPr/>
        </p:nvSpPr>
        <p:spPr bwMode="auto">
          <a:xfrm>
            <a:off x="654050" y="1269374"/>
            <a:ext cx="11537950" cy="50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不同条件下的取代</a:t>
            </a:r>
          </a:p>
        </p:txBody>
      </p:sp>
      <p:grpSp>
        <p:nvGrpSpPr>
          <p:cNvPr id="33795" name="组合 1"/>
          <p:cNvGrpSpPr/>
          <p:nvPr/>
        </p:nvGrpSpPr>
        <p:grpSpPr bwMode="auto">
          <a:xfrm>
            <a:off x="796608" y="2122488"/>
            <a:ext cx="6861266" cy="1466850"/>
            <a:chOff x="359792" y="2794069"/>
            <a:chExt cx="5672687" cy="1615931"/>
          </a:xfrm>
        </p:grpSpPr>
        <p:grpSp>
          <p:nvGrpSpPr>
            <p:cNvPr id="33810" name="组合 40"/>
            <p:cNvGrpSpPr/>
            <p:nvPr/>
          </p:nvGrpSpPr>
          <p:grpSpPr bwMode="auto">
            <a:xfrm>
              <a:off x="359792" y="2794069"/>
              <a:ext cx="1015712" cy="1615931"/>
              <a:chOff x="359792" y="2794069"/>
              <a:chExt cx="1015712" cy="1615931"/>
            </a:xfrm>
          </p:grpSpPr>
          <p:graphicFrame>
            <p:nvGraphicFramePr>
              <p:cNvPr id="33821" name="Object 2"/>
              <p:cNvGraphicFramePr>
                <a:graphicFrameLocks noChangeAspect="1"/>
              </p:cNvGraphicFramePr>
              <p:nvPr/>
            </p:nvGraphicFramePr>
            <p:xfrm>
              <a:off x="359792" y="3420000"/>
              <a:ext cx="885330" cy="99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3" imgW="572135" imgH="638810" progId="">
                      <p:embed/>
                    </p:oleObj>
                  </mc:Choice>
                  <mc:Fallback>
                    <p:oleObj r:id="rId3" imgW="572135" imgH="638810" progId="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9792" y="3420000"/>
                            <a:ext cx="885330" cy="990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3822" name="直接连接符 42"/>
              <p:cNvCxnSpPr>
                <a:cxnSpLocks noChangeShapeType="1"/>
              </p:cNvCxnSpPr>
              <p:nvPr/>
            </p:nvCxnSpPr>
            <p:spPr bwMode="auto">
              <a:xfrm>
                <a:off x="813600" y="3247200"/>
                <a:ext cx="0" cy="27000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823" name="矩形 43"/>
              <p:cNvSpPr>
                <a:spLocks noChangeArrowheads="1"/>
              </p:cNvSpPr>
              <p:nvPr/>
            </p:nvSpPr>
            <p:spPr bwMode="auto">
              <a:xfrm>
                <a:off x="606556" y="2794069"/>
                <a:ext cx="768948" cy="644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CH</a:t>
                </a:r>
                <a:r>
                  <a:rPr kumimoji="0" lang="en-US" altLang="zh-CN" sz="3200" b="0" i="0" u="none" strike="noStrike" kern="0" cap="none" spc="0" normalizeH="0" baseline="-250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endParaRPr kumimoji="0" lang="zh-CN" altLang="zh-CN" sz="3200" b="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3811" name="矩形 44"/>
            <p:cNvSpPr>
              <a:spLocks noChangeArrowheads="1"/>
            </p:cNvSpPr>
            <p:nvPr/>
          </p:nvSpPr>
          <p:spPr bwMode="auto">
            <a:xfrm>
              <a:off x="1244022" y="3641809"/>
              <a:ext cx="910756" cy="644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+</a:t>
              </a:r>
              <a:r>
                <a:rPr kumimoji="0" lang="en-US" altLang="zh-CN" sz="3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Br</a:t>
              </a:r>
              <a:r>
                <a:rPr kumimoji="0" lang="en-US" altLang="zh-CN" sz="3200" b="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kumimoji="0" lang="zh-CN" altLang="zh-CN" sz="3200" b="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3812" name="组合 45"/>
            <p:cNvGrpSpPr/>
            <p:nvPr/>
          </p:nvGrpSpPr>
          <p:grpSpPr bwMode="auto">
            <a:xfrm>
              <a:off x="2356560" y="3529948"/>
              <a:ext cx="1080000" cy="508900"/>
              <a:chOff x="3135987" y="1733996"/>
              <a:chExt cx="1080000" cy="508900"/>
            </a:xfrm>
          </p:grpSpPr>
          <p:sp>
            <p:nvSpPr>
              <p:cNvPr id="33819" name="Text Box 10"/>
              <p:cNvSpPr txBox="1">
                <a:spLocks noChangeArrowheads="1"/>
              </p:cNvSpPr>
              <p:nvPr/>
            </p:nvSpPr>
            <p:spPr bwMode="auto">
              <a:xfrm>
                <a:off x="3135987" y="1733996"/>
                <a:ext cx="980640" cy="508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FeBr</a:t>
                </a:r>
                <a:r>
                  <a:rPr kumimoji="0" lang="en-US" altLang="zh-CN" sz="2400" b="1" i="0" u="none" strike="noStrike" kern="0" cap="none" spc="0" normalizeH="0" baseline="-25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endParaRPr kumimoji="1" lang="en-US" altLang="zh-CN" sz="2400" b="1" i="0" u="none" strike="noStrike" kern="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820" name="Line 8"/>
              <p:cNvSpPr>
                <a:spLocks noChangeShapeType="1"/>
              </p:cNvSpPr>
              <p:nvPr/>
            </p:nvSpPr>
            <p:spPr bwMode="auto">
              <a:xfrm>
                <a:off x="3135987" y="2195661"/>
                <a:ext cx="1080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3813" name="矩形 48"/>
            <p:cNvSpPr>
              <a:spLocks noChangeArrowheads="1"/>
            </p:cNvSpPr>
            <p:nvPr/>
          </p:nvSpPr>
          <p:spPr bwMode="auto">
            <a:xfrm>
              <a:off x="5002445" y="3641808"/>
              <a:ext cx="1030034" cy="644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+</a:t>
              </a:r>
              <a:r>
                <a:rPr kumimoji="0" lang="en-US" altLang="zh-CN" sz="3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HBr</a:t>
              </a:r>
              <a:endParaRPr kumimoji="0" lang="zh-CN" altLang="zh-CN" sz="3200" b="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3814" name="组合 49"/>
            <p:cNvGrpSpPr/>
            <p:nvPr/>
          </p:nvGrpSpPr>
          <p:grpSpPr bwMode="auto">
            <a:xfrm>
              <a:off x="3485796" y="2794069"/>
              <a:ext cx="1381536" cy="1615931"/>
              <a:chOff x="3485796" y="2794069"/>
              <a:chExt cx="1381536" cy="1615931"/>
            </a:xfrm>
          </p:grpSpPr>
          <p:graphicFrame>
            <p:nvGraphicFramePr>
              <p:cNvPr id="33815" name="Object 3"/>
              <p:cNvGraphicFramePr>
                <a:graphicFrameLocks noChangeAspect="1"/>
              </p:cNvGraphicFramePr>
              <p:nvPr/>
            </p:nvGraphicFramePr>
            <p:xfrm>
              <a:off x="3485796" y="3420000"/>
              <a:ext cx="885330" cy="99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5" imgW="572135" imgH="638810" progId="">
                      <p:embed/>
                    </p:oleObj>
                  </mc:Choice>
                  <mc:Fallback>
                    <p:oleObj r:id="rId5" imgW="572135" imgH="638810" progId="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85796" y="3420000"/>
                            <a:ext cx="885330" cy="990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3816" name="直接连接符 51"/>
              <p:cNvCxnSpPr>
                <a:cxnSpLocks noChangeShapeType="1"/>
              </p:cNvCxnSpPr>
              <p:nvPr/>
            </p:nvCxnSpPr>
            <p:spPr bwMode="auto">
              <a:xfrm>
                <a:off x="3934800" y="3247200"/>
                <a:ext cx="0" cy="27000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817" name="矩形 52"/>
              <p:cNvSpPr>
                <a:spLocks noChangeArrowheads="1"/>
              </p:cNvSpPr>
              <p:nvPr/>
            </p:nvSpPr>
            <p:spPr bwMode="auto">
              <a:xfrm>
                <a:off x="3732560" y="2794069"/>
                <a:ext cx="768948" cy="644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CH</a:t>
                </a:r>
                <a:r>
                  <a:rPr kumimoji="0" lang="en-US" altLang="zh-CN" sz="3200" b="0" i="0" u="none" strike="noStrike" kern="0" cap="none" spc="0" normalizeH="0" baseline="-250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endParaRPr kumimoji="0" lang="zh-CN" altLang="zh-CN" sz="3200" b="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818" name="矩形 53"/>
              <p:cNvSpPr>
                <a:spLocks noChangeArrowheads="1"/>
              </p:cNvSpPr>
              <p:nvPr/>
            </p:nvSpPr>
            <p:spPr bwMode="auto">
              <a:xfrm>
                <a:off x="4176578" y="3419999"/>
                <a:ext cx="690754" cy="644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−Br</a:t>
                </a:r>
                <a:endParaRPr kumimoji="0" lang="zh-CN" altLang="zh-CN" sz="3200" b="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796" name="组合 3"/>
          <p:cNvGrpSpPr/>
          <p:nvPr/>
        </p:nvGrpSpPr>
        <p:grpSpPr bwMode="auto">
          <a:xfrm>
            <a:off x="796608" y="3870325"/>
            <a:ext cx="6774089" cy="1466850"/>
            <a:chOff x="359792" y="2794069"/>
            <a:chExt cx="5601223" cy="1615931"/>
          </a:xfrm>
        </p:grpSpPr>
        <p:grpSp>
          <p:nvGrpSpPr>
            <p:cNvPr id="33797" name="组合 54"/>
            <p:cNvGrpSpPr/>
            <p:nvPr/>
          </p:nvGrpSpPr>
          <p:grpSpPr bwMode="auto">
            <a:xfrm>
              <a:off x="359792" y="2794069"/>
              <a:ext cx="1015796" cy="1615931"/>
              <a:chOff x="359792" y="2794069"/>
              <a:chExt cx="1015796" cy="1615931"/>
            </a:xfrm>
          </p:grpSpPr>
          <p:graphicFrame>
            <p:nvGraphicFramePr>
              <p:cNvPr id="33807" name="Object 4"/>
              <p:cNvGraphicFramePr>
                <a:graphicFrameLocks noChangeAspect="1"/>
              </p:cNvGraphicFramePr>
              <p:nvPr/>
            </p:nvGraphicFramePr>
            <p:xfrm>
              <a:off x="359792" y="3420000"/>
              <a:ext cx="885330" cy="99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6" imgW="572135" imgH="638810" progId="">
                      <p:embed/>
                    </p:oleObj>
                  </mc:Choice>
                  <mc:Fallback>
                    <p:oleObj r:id="rId6" imgW="572135" imgH="638810" progId="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9792" y="3420000"/>
                            <a:ext cx="885330" cy="990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3808" name="直接连接符 56"/>
              <p:cNvCxnSpPr>
                <a:cxnSpLocks noChangeShapeType="1"/>
              </p:cNvCxnSpPr>
              <p:nvPr/>
            </p:nvCxnSpPr>
            <p:spPr bwMode="auto">
              <a:xfrm>
                <a:off x="809936" y="3247200"/>
                <a:ext cx="0" cy="27000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809" name="矩形 57"/>
              <p:cNvSpPr>
                <a:spLocks noChangeArrowheads="1"/>
              </p:cNvSpPr>
              <p:nvPr/>
            </p:nvSpPr>
            <p:spPr bwMode="auto">
              <a:xfrm>
                <a:off x="606556" y="2794069"/>
                <a:ext cx="769032" cy="644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CH</a:t>
                </a:r>
                <a:r>
                  <a:rPr kumimoji="0" lang="en-US" altLang="zh-CN" sz="3200" b="0" i="0" u="none" strike="noStrike" kern="0" cap="none" spc="0" normalizeH="0" baseline="-250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endParaRPr kumimoji="0" lang="zh-CN" altLang="zh-CN" sz="3200" b="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3798" name="矩形 58"/>
            <p:cNvSpPr>
              <a:spLocks noChangeArrowheads="1"/>
            </p:cNvSpPr>
            <p:nvPr/>
          </p:nvSpPr>
          <p:spPr bwMode="auto">
            <a:xfrm>
              <a:off x="1244022" y="3641809"/>
              <a:ext cx="910856" cy="644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+</a:t>
              </a:r>
              <a:r>
                <a:rPr kumimoji="0" lang="en-US" altLang="zh-CN" sz="3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Br</a:t>
              </a:r>
              <a:r>
                <a:rPr kumimoji="0" lang="en-US" altLang="zh-CN" sz="3200" b="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kumimoji="0" lang="zh-CN" altLang="zh-CN" sz="3200" b="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3799" name="组合 59"/>
            <p:cNvGrpSpPr/>
            <p:nvPr/>
          </p:nvGrpSpPr>
          <p:grpSpPr bwMode="auto">
            <a:xfrm>
              <a:off x="2356560" y="3529948"/>
              <a:ext cx="1080000" cy="508900"/>
              <a:chOff x="3135987" y="1733996"/>
              <a:chExt cx="1080000" cy="508900"/>
            </a:xfrm>
          </p:grpSpPr>
          <p:sp>
            <p:nvSpPr>
              <p:cNvPr id="33805" name="Text Box 10"/>
              <p:cNvSpPr txBox="1">
                <a:spLocks noChangeArrowheads="1"/>
              </p:cNvSpPr>
              <p:nvPr/>
            </p:nvSpPr>
            <p:spPr bwMode="auto">
              <a:xfrm>
                <a:off x="3135987" y="1733996"/>
                <a:ext cx="980640" cy="508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光照</a:t>
                </a:r>
                <a:endParaRPr kumimoji="1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806" name="Line 8"/>
              <p:cNvSpPr>
                <a:spLocks noChangeShapeType="1"/>
              </p:cNvSpPr>
              <p:nvPr/>
            </p:nvSpPr>
            <p:spPr bwMode="auto">
              <a:xfrm>
                <a:off x="3135987" y="2195661"/>
                <a:ext cx="1080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3800" name="矩形 62"/>
            <p:cNvSpPr>
              <a:spLocks noChangeArrowheads="1"/>
            </p:cNvSpPr>
            <p:nvPr/>
          </p:nvSpPr>
          <p:spPr bwMode="auto">
            <a:xfrm>
              <a:off x="4930868" y="3622612"/>
              <a:ext cx="1030147" cy="644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+</a:t>
              </a:r>
              <a:r>
                <a:rPr kumimoji="0" lang="en-US" altLang="zh-CN" sz="3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HBr</a:t>
              </a:r>
              <a:endParaRPr kumimoji="0" lang="zh-CN" altLang="zh-CN" sz="3200" b="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3801" name="组合 63"/>
            <p:cNvGrpSpPr/>
            <p:nvPr/>
          </p:nvGrpSpPr>
          <p:grpSpPr bwMode="auto">
            <a:xfrm>
              <a:off x="3485796" y="2794069"/>
              <a:ext cx="1355114" cy="1615931"/>
              <a:chOff x="3485796" y="2794069"/>
              <a:chExt cx="1355114" cy="1615931"/>
            </a:xfrm>
          </p:grpSpPr>
          <p:graphicFrame>
            <p:nvGraphicFramePr>
              <p:cNvPr id="33802" name="Object 5"/>
              <p:cNvGraphicFramePr>
                <a:graphicFrameLocks noChangeAspect="1"/>
              </p:cNvGraphicFramePr>
              <p:nvPr/>
            </p:nvGraphicFramePr>
            <p:xfrm>
              <a:off x="3485796" y="3420000"/>
              <a:ext cx="885330" cy="99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7" imgW="572135" imgH="638810" progId="">
                      <p:embed/>
                    </p:oleObj>
                  </mc:Choice>
                  <mc:Fallback>
                    <p:oleObj r:id="rId7" imgW="572135" imgH="638810" progId="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85796" y="3420000"/>
                            <a:ext cx="885330" cy="990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3803" name="直接连接符 65"/>
              <p:cNvCxnSpPr>
                <a:cxnSpLocks noChangeShapeType="1"/>
              </p:cNvCxnSpPr>
              <p:nvPr/>
            </p:nvCxnSpPr>
            <p:spPr bwMode="auto">
              <a:xfrm>
                <a:off x="3934800" y="3247200"/>
                <a:ext cx="0" cy="27000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804" name="矩形 66"/>
              <p:cNvSpPr>
                <a:spLocks noChangeArrowheads="1"/>
              </p:cNvSpPr>
              <p:nvPr/>
            </p:nvSpPr>
            <p:spPr bwMode="auto">
              <a:xfrm>
                <a:off x="3732560" y="2794069"/>
                <a:ext cx="1108350" cy="644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CH</a:t>
                </a:r>
                <a:r>
                  <a:rPr kumimoji="0" lang="en-US" altLang="zh-CN" sz="3200" b="0" i="0" u="none" strike="noStrike" kern="0" cap="none" spc="0" normalizeH="0" baseline="-250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r>
                  <a:rPr kumimoji="0" lang="en-US" altLang="zh-CN" sz="32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Br</a:t>
                </a:r>
                <a:endParaRPr kumimoji="0" lang="zh-CN" altLang="zh-CN" sz="3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拓展提高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38"/>
          <p:cNvSpPr>
            <a:spLocks noChangeArrowheads="1"/>
          </p:cNvSpPr>
          <p:nvPr/>
        </p:nvSpPr>
        <p:spPr bwMode="auto">
          <a:xfrm>
            <a:off x="494665" y="1329444"/>
            <a:ext cx="11537950" cy="50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）加成反应</a:t>
            </a:r>
          </a:p>
        </p:txBody>
      </p:sp>
      <p:grpSp>
        <p:nvGrpSpPr>
          <p:cNvPr id="34819" name="组合 40"/>
          <p:cNvGrpSpPr/>
          <p:nvPr/>
        </p:nvGrpSpPr>
        <p:grpSpPr bwMode="auto">
          <a:xfrm>
            <a:off x="851210" y="2643346"/>
            <a:ext cx="1228658" cy="1466850"/>
            <a:chOff x="359792" y="2794069"/>
            <a:chExt cx="1015383" cy="1615931"/>
          </a:xfrm>
        </p:grpSpPr>
        <p:graphicFrame>
          <p:nvGraphicFramePr>
            <p:cNvPr id="34832" name="Object 2"/>
            <p:cNvGraphicFramePr>
              <a:graphicFrameLocks noChangeAspect="1"/>
            </p:cNvGraphicFramePr>
            <p:nvPr/>
          </p:nvGraphicFramePr>
          <p:xfrm>
            <a:off x="359792" y="3420000"/>
            <a:ext cx="885330" cy="99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572135" imgH="638810" progId="">
                    <p:embed/>
                  </p:oleObj>
                </mc:Choice>
                <mc:Fallback>
                  <p:oleObj r:id="rId3" imgW="572135" imgH="63881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792" y="3420000"/>
                          <a:ext cx="885330" cy="99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4833" name="直接连接符 42"/>
            <p:cNvCxnSpPr>
              <a:cxnSpLocks noChangeShapeType="1"/>
            </p:cNvCxnSpPr>
            <p:nvPr/>
          </p:nvCxnSpPr>
          <p:spPr bwMode="auto">
            <a:xfrm>
              <a:off x="809936" y="3247200"/>
              <a:ext cx="0" cy="27000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34" name="矩形 43"/>
            <p:cNvSpPr>
              <a:spLocks noChangeArrowheads="1"/>
            </p:cNvSpPr>
            <p:nvPr/>
          </p:nvSpPr>
          <p:spPr bwMode="auto">
            <a:xfrm>
              <a:off x="606556" y="2794069"/>
              <a:ext cx="768619" cy="644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CH</a:t>
              </a:r>
              <a:r>
                <a:rPr kumimoji="0" lang="en-US" altLang="zh-CN" sz="32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kumimoji="0" lang="zh-CN" altLang="zh-CN" sz="320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4820" name="矩形 44"/>
          <p:cNvSpPr>
            <a:spLocks noChangeArrowheads="1"/>
          </p:cNvSpPr>
          <p:nvPr/>
        </p:nvSpPr>
        <p:spPr bwMode="auto">
          <a:xfrm>
            <a:off x="1921185" y="3413283"/>
            <a:ext cx="12153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+ 3H</a:t>
            </a:r>
            <a:r>
              <a:rPr kumimoji="0" lang="en-US" altLang="zh-CN" sz="320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zh-CN" sz="3200" i="0" u="none" strike="noStrike" kern="0" cap="none" spc="0" normalizeH="0" baseline="-25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4821" name="组合 4"/>
          <p:cNvGrpSpPr/>
          <p:nvPr/>
        </p:nvGrpSpPr>
        <p:grpSpPr bwMode="auto">
          <a:xfrm>
            <a:off x="3419785" y="3386296"/>
            <a:ext cx="1306512" cy="768350"/>
            <a:chOff x="2932624" y="3419393"/>
            <a:chExt cx="1080000" cy="848166"/>
          </a:xfrm>
        </p:grpSpPr>
        <p:sp>
          <p:nvSpPr>
            <p:cNvPr id="34830" name="Text Box 10"/>
            <p:cNvSpPr txBox="1">
              <a:spLocks noChangeArrowheads="1"/>
            </p:cNvSpPr>
            <p:nvPr/>
          </p:nvSpPr>
          <p:spPr bwMode="auto">
            <a:xfrm>
              <a:off x="2932624" y="3419393"/>
              <a:ext cx="980640" cy="848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催化剂</a:t>
              </a:r>
              <a:endParaRPr kumimoji="0" lang="en-US" altLang="zh-CN" sz="200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△</a:t>
              </a:r>
              <a:endParaRPr kumimoji="1" lang="en-US" altLang="zh-CN" sz="240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831" name="Line 8"/>
            <p:cNvSpPr>
              <a:spLocks noChangeShapeType="1"/>
            </p:cNvSpPr>
            <p:nvPr/>
          </p:nvSpPr>
          <p:spPr bwMode="auto">
            <a:xfrm>
              <a:off x="2932624" y="3789544"/>
              <a:ext cx="1080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822" name="组合 2"/>
          <p:cNvGrpSpPr/>
          <p:nvPr/>
        </p:nvGrpSpPr>
        <p:grpSpPr bwMode="auto">
          <a:xfrm>
            <a:off x="5118412" y="2705258"/>
            <a:ext cx="930063" cy="657225"/>
            <a:chOff x="8203400" y="4679937"/>
            <a:chExt cx="768494" cy="723131"/>
          </a:xfrm>
        </p:grpSpPr>
        <p:cxnSp>
          <p:nvCxnSpPr>
            <p:cNvPr id="34828" name="直接连接符 51"/>
            <p:cNvCxnSpPr>
              <a:cxnSpLocks noChangeShapeType="1"/>
            </p:cNvCxnSpPr>
            <p:nvPr/>
          </p:nvCxnSpPr>
          <p:spPr bwMode="auto">
            <a:xfrm>
              <a:off x="8405640" y="5133068"/>
              <a:ext cx="0" cy="27000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29" name="矩形 52"/>
            <p:cNvSpPr>
              <a:spLocks noChangeArrowheads="1"/>
            </p:cNvSpPr>
            <p:nvPr/>
          </p:nvSpPr>
          <p:spPr bwMode="auto">
            <a:xfrm>
              <a:off x="8203400" y="4679937"/>
              <a:ext cx="768494" cy="643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CH</a:t>
              </a:r>
              <a:r>
                <a:rPr kumimoji="0" lang="en-US" altLang="zh-CN" sz="32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kumimoji="0" lang="zh-CN" altLang="zh-CN" sz="320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4823" name="AutoShape 7"/>
          <p:cNvSpPr>
            <a:spLocks noChangeAspect="1" noChangeArrowheads="1"/>
          </p:cNvSpPr>
          <p:nvPr/>
        </p:nvSpPr>
        <p:spPr bwMode="auto">
          <a:xfrm rot="5400000">
            <a:off x="5001728" y="3295015"/>
            <a:ext cx="719137" cy="869950"/>
          </a:xfrm>
          <a:prstGeom prst="hexagon">
            <a:avLst>
              <a:gd name="adj" fmla="val 27361"/>
              <a:gd name="vf" fmla="val 115470"/>
            </a:avLst>
          </a:prstGeom>
          <a:noFill/>
          <a:ln w="222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824" name="矩形 5"/>
          <p:cNvSpPr>
            <a:spLocks noChangeArrowheads="1"/>
          </p:cNvSpPr>
          <p:nvPr/>
        </p:nvSpPr>
        <p:spPr bwMode="auto">
          <a:xfrm>
            <a:off x="4318310" y="4110196"/>
            <a:ext cx="176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甲基环己烷</a:t>
            </a:r>
          </a:p>
        </p:txBody>
      </p:sp>
      <p:grpSp>
        <p:nvGrpSpPr>
          <p:cNvPr id="5" name="组合 7"/>
          <p:cNvGrpSpPr/>
          <p:nvPr/>
        </p:nvGrpSpPr>
        <p:grpSpPr bwMode="auto">
          <a:xfrm>
            <a:off x="7382044" y="1845877"/>
            <a:ext cx="3409950" cy="1036637"/>
            <a:chOff x="6048424" y="1736965"/>
            <a:chExt cx="2819400" cy="1143000"/>
          </a:xfrm>
        </p:grpSpPr>
        <p:sp>
          <p:nvSpPr>
            <p:cNvPr id="34826" name="AutoShape 15"/>
            <p:cNvSpPr>
              <a:spLocks noChangeArrowheads="1"/>
            </p:cNvSpPr>
            <p:nvPr/>
          </p:nvSpPr>
          <p:spPr bwMode="auto">
            <a:xfrm>
              <a:off x="6048424" y="1736965"/>
              <a:ext cx="2819400" cy="1143000"/>
            </a:xfrm>
            <a:prstGeom prst="cloudCallout">
              <a:avLst>
                <a:gd name="adj1" fmla="val -77958"/>
                <a:gd name="adj2" fmla="val 106000"/>
              </a:avLst>
            </a:prstGeom>
            <a:noFill/>
            <a:ln w="38100">
              <a:solidFill>
                <a:srgbClr val="9966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827" name="矩形 6"/>
            <p:cNvSpPr>
              <a:spLocks noChangeArrowheads="1"/>
            </p:cNvSpPr>
            <p:nvPr/>
          </p:nvSpPr>
          <p:spPr bwMode="auto">
            <a:xfrm>
              <a:off x="6412081" y="1859949"/>
              <a:ext cx="2092086" cy="916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它的一氯取代物有几种？</a:t>
              </a:r>
            </a:p>
          </p:txBody>
        </p:sp>
      </p:grp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拓展提高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2"/>
          <p:cNvSpPr>
            <a:spLocks noChangeArrowheads="1"/>
          </p:cNvSpPr>
          <p:nvPr/>
        </p:nvSpPr>
        <p:spPr bwMode="auto">
          <a:xfrm>
            <a:off x="575198" y="1209279"/>
            <a:ext cx="11537950" cy="11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苯的结构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分子式：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H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endParaRPr kumimoji="0" lang="zh-CN" altLang="en-US" sz="240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弧形 33"/>
          <p:cNvSpPr/>
          <p:nvPr/>
        </p:nvSpPr>
        <p:spPr bwMode="auto">
          <a:xfrm>
            <a:off x="5290696" y="2990534"/>
            <a:ext cx="449262" cy="423862"/>
          </a:xfrm>
          <a:prstGeom prst="arc">
            <a:avLst>
              <a:gd name="adj1" fmla="val 14987550"/>
              <a:gd name="adj2" fmla="val 3924831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44958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5865371" y="2801621"/>
            <a:ext cx="657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120°</a:t>
            </a:r>
          </a:p>
        </p:txBody>
      </p:sp>
      <p:cxnSp>
        <p:nvCxnSpPr>
          <p:cNvPr id="38" name="直接连接符 37"/>
          <p:cNvCxnSpPr>
            <a:cxnSpLocks noChangeShapeType="1"/>
          </p:cNvCxnSpPr>
          <p:nvPr/>
        </p:nvCxnSpPr>
        <p:spPr bwMode="auto">
          <a:xfrm>
            <a:off x="3720658" y="2525396"/>
            <a:ext cx="1685925" cy="1973263"/>
          </a:xfrm>
          <a:prstGeom prst="line">
            <a:avLst/>
          </a:prstGeom>
          <a:noFill/>
          <a:ln w="15875" algn="ctr">
            <a:solidFill>
              <a:srgbClr val="FF99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直接连接符 38"/>
          <p:cNvCxnSpPr>
            <a:cxnSpLocks noChangeShapeType="1"/>
          </p:cNvCxnSpPr>
          <p:nvPr/>
        </p:nvCxnSpPr>
        <p:spPr bwMode="auto">
          <a:xfrm>
            <a:off x="3307908" y="3549334"/>
            <a:ext cx="3482975" cy="0"/>
          </a:xfrm>
          <a:prstGeom prst="line">
            <a:avLst/>
          </a:prstGeom>
          <a:noFill/>
          <a:ln w="15875" algn="ctr">
            <a:solidFill>
              <a:srgbClr val="FF99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直接连接符 39"/>
          <p:cNvCxnSpPr>
            <a:cxnSpLocks noChangeShapeType="1"/>
          </p:cNvCxnSpPr>
          <p:nvPr/>
        </p:nvCxnSpPr>
        <p:spPr bwMode="auto">
          <a:xfrm flipH="1">
            <a:off x="3736533" y="2417446"/>
            <a:ext cx="1804988" cy="2128838"/>
          </a:xfrm>
          <a:prstGeom prst="line">
            <a:avLst/>
          </a:prstGeom>
          <a:noFill/>
          <a:ln w="15875" algn="ctr">
            <a:solidFill>
              <a:srgbClr val="FF99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3" name="矩形 40"/>
          <p:cNvSpPr>
            <a:spLocks noChangeArrowheads="1"/>
          </p:cNvSpPr>
          <p:nvPr/>
        </p:nvSpPr>
        <p:spPr bwMode="auto">
          <a:xfrm>
            <a:off x="6029677" y="1941044"/>
            <a:ext cx="22431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C−C 154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C=C 133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</a:t>
            </a:r>
          </a:p>
        </p:txBody>
      </p:sp>
      <p:sp>
        <p:nvSpPr>
          <p:cNvPr id="6154" name="矩形 42"/>
          <p:cNvSpPr>
            <a:spLocks noChangeArrowheads="1"/>
          </p:cNvSpPr>
          <p:nvPr/>
        </p:nvSpPr>
        <p:spPr bwMode="auto">
          <a:xfrm>
            <a:off x="8343496" y="4343968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结构简式</a:t>
            </a:r>
            <a:endParaRPr kumimoji="0" lang="zh-CN" altLang="en-US" sz="240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6155" name="Object 3"/>
          <p:cNvGraphicFramePr>
            <a:graphicFrameLocks noChangeAspect="1"/>
          </p:cNvGraphicFramePr>
          <p:nvPr/>
        </p:nvGraphicFramePr>
        <p:xfrm>
          <a:off x="6842504" y="2749726"/>
          <a:ext cx="2068512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3" imgW="746760" imgH="831850" progId="">
                  <p:embed/>
                </p:oleObj>
              </mc:Choice>
              <mc:Fallback>
                <p:oleObj name="ChemSketch" r:id="rId3" imgW="746760" imgH="83185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504" y="2749726"/>
                        <a:ext cx="2068512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矩形 49"/>
          <p:cNvSpPr>
            <a:spLocks noChangeArrowheads="1"/>
          </p:cNvSpPr>
          <p:nvPr/>
        </p:nvSpPr>
        <p:spPr bwMode="auto">
          <a:xfrm>
            <a:off x="8759448" y="3387448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或</a:t>
            </a:r>
          </a:p>
        </p:txBody>
      </p:sp>
      <p:sp>
        <p:nvSpPr>
          <p:cNvPr id="51" name="矩形 50"/>
          <p:cNvSpPr/>
          <p:nvPr/>
        </p:nvSpPr>
        <p:spPr>
          <a:xfrm>
            <a:off x="660400" y="4979938"/>
            <a:ext cx="1086485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之间的化学键完全相同，是介于碳碳单键和碳碳双键之间的特殊的化学键；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457200" marR="0" lvl="0" indent="-4572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      (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6个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等效，6个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H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等效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 平面正六边形结构，所有原子在同一平面内，键角120° 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158" name="Picture 62" descr="苯的分子模型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221" y="2368234"/>
            <a:ext cx="4179887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59" name="直接连接符 23"/>
          <p:cNvCxnSpPr>
            <a:cxnSpLocks noChangeShapeType="1"/>
          </p:cNvCxnSpPr>
          <p:nvPr/>
        </p:nvCxnSpPr>
        <p:spPr bwMode="auto">
          <a:xfrm>
            <a:off x="4201671" y="2474596"/>
            <a:ext cx="0" cy="392113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0" name="直接连接符 24"/>
          <p:cNvCxnSpPr>
            <a:cxnSpLocks noChangeShapeType="1"/>
          </p:cNvCxnSpPr>
          <p:nvPr/>
        </p:nvCxnSpPr>
        <p:spPr bwMode="auto">
          <a:xfrm>
            <a:off x="5028758" y="2474596"/>
            <a:ext cx="0" cy="392113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1" name="直接箭头连接符 4"/>
          <p:cNvCxnSpPr>
            <a:cxnSpLocks noChangeShapeType="1"/>
          </p:cNvCxnSpPr>
          <p:nvPr/>
        </p:nvCxnSpPr>
        <p:spPr bwMode="auto">
          <a:xfrm>
            <a:off x="4269933" y="2557146"/>
            <a:ext cx="696913" cy="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2" name="矩形 5"/>
          <p:cNvSpPr>
            <a:spLocks noChangeArrowheads="1"/>
          </p:cNvSpPr>
          <p:nvPr/>
        </p:nvSpPr>
        <p:spPr bwMode="auto">
          <a:xfrm>
            <a:off x="3944496" y="2139634"/>
            <a:ext cx="12458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14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</a:t>
            </a:r>
          </a:p>
        </p:txBody>
      </p:sp>
      <p:grpSp>
        <p:nvGrpSpPr>
          <p:cNvPr id="6163" name="组合 3"/>
          <p:cNvGrpSpPr/>
          <p:nvPr/>
        </p:nvGrpSpPr>
        <p:grpSpPr bwMode="auto">
          <a:xfrm>
            <a:off x="9457116" y="2927526"/>
            <a:ext cx="1576388" cy="1371600"/>
            <a:chOff x="5759327" y="4047795"/>
            <a:chExt cx="1303449" cy="1512000"/>
          </a:xfrm>
        </p:grpSpPr>
        <p:sp>
          <p:nvSpPr>
            <p:cNvPr id="6166" name="六边形 26"/>
            <p:cNvSpPr>
              <a:spLocks noChangeAspect="1"/>
            </p:cNvSpPr>
            <p:nvPr/>
          </p:nvSpPr>
          <p:spPr bwMode="auto">
            <a:xfrm rot="5400000">
              <a:off x="5655052" y="4152070"/>
              <a:ext cx="1512000" cy="1303449"/>
            </a:xfrm>
            <a:prstGeom prst="hexagon">
              <a:avLst>
                <a:gd name="adj" fmla="val 24999"/>
                <a:gd name="vf" fmla="val 115470"/>
              </a:avLst>
            </a:prstGeom>
            <a:noFill/>
            <a:ln w="38100" algn="ctr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495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4495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4495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4495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4495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4958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4958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4958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4958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4495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67" name="椭圆 27"/>
            <p:cNvSpPr>
              <a:spLocks noChangeAspect="1"/>
            </p:cNvSpPr>
            <p:nvPr/>
          </p:nvSpPr>
          <p:spPr bwMode="auto">
            <a:xfrm>
              <a:off x="6085459" y="4479793"/>
              <a:ext cx="648000" cy="648000"/>
            </a:xfrm>
            <a:prstGeom prst="ellipse">
              <a:avLst/>
            </a:prstGeom>
            <a:noFill/>
            <a:ln w="38100" algn="ctr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495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4495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4495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4495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4495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4958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4958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4958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4958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4495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6164" name="Picture 7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94" y="2688604"/>
            <a:ext cx="1670075" cy="17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Rectangle 6"/>
          <p:cNvSpPr>
            <a:spLocks noChangeArrowheads="1"/>
          </p:cNvSpPr>
          <p:nvPr/>
        </p:nvSpPr>
        <p:spPr bwMode="auto">
          <a:xfrm>
            <a:off x="1399031" y="4421107"/>
            <a:ext cx="1728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结构式</a:t>
            </a:r>
          </a:p>
        </p:txBody>
      </p: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一、苯的结构与化学性质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6153" grpId="0"/>
      <p:bldP spid="6154" grpId="0"/>
      <p:bldP spid="6156" grpId="0"/>
      <p:bldP spid="51" grpId="0"/>
      <p:bldP spid="6162" grpId="0"/>
      <p:bldP spid="61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75481" y="1518747"/>
          <a:ext cx="10841038" cy="4615353"/>
        </p:xfrm>
        <a:graphic>
          <a:graphicData uri="http://schemas.openxmlformats.org/drawingml/2006/table">
            <a:tbl>
              <a:tblPr/>
              <a:tblGrid>
                <a:gridCol w="626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6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0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8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628">
                <a:tc gridSpan="2"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4988" marR="54988" marT="0" marB="0" anchor="ctr" horzOverflow="overflow">
                    <a:lnL w="1905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苯</a:t>
                      </a:r>
                    </a:p>
                  </a:txBody>
                  <a:tcPr marL="54988" marR="54988" marT="0" marB="0" anchor="ctr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苯的同系物</a:t>
                      </a:r>
                    </a:p>
                  </a:txBody>
                  <a:tcPr marL="54988" marR="54988" marT="0" marB="0" anchor="ctr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999">
                <a:tc rowSpan="2"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相同点</a:t>
                      </a:r>
                    </a:p>
                  </a:txBody>
                  <a:tcPr marL="54988" marR="54988" marT="0" marB="0" anchor="ctr" horzOverflow="overflow">
                    <a:lnL w="1905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结构组成</a:t>
                      </a:r>
                    </a:p>
                  </a:txBody>
                  <a:tcPr marL="54988" marR="54988" marT="0" marB="0" anchor="ctr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7950" marR="0" lvl="0" indent="0" algn="l" defTabSz="91313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①</a:t>
                      </a:r>
                      <a:r>
                        <a:rPr kumimoji="0" 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分子中都含有一个苯环</a:t>
                      </a:r>
                    </a:p>
                    <a:p>
                      <a:pPr marL="107950" marR="0" lvl="0" indent="0" algn="l" defTabSz="91313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②</a:t>
                      </a:r>
                      <a:r>
                        <a:rPr kumimoji="0" 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都符合分子通式</a:t>
                      </a: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C</a:t>
                      </a:r>
                      <a:r>
                        <a:rPr kumimoji="0" lang="en-US" altLang="zh-CN" sz="22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n</a:t>
                      </a: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H</a:t>
                      </a:r>
                      <a:r>
                        <a:rPr kumimoji="0" lang="en-US" altLang="zh-CN" sz="22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2n-6</a:t>
                      </a: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(n</a:t>
                      </a:r>
                      <a:r>
                        <a:rPr kumimoji="0" lang="zh-CN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≥</a:t>
                      </a: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6)</a:t>
                      </a: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4988" marR="54988" marT="0" marB="0" anchor="ctr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88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化学性质</a:t>
                      </a:r>
                    </a:p>
                  </a:txBody>
                  <a:tcPr marL="54988" marR="54988" marT="0" marB="0" anchor="ctr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7950" marR="0" lvl="0" indent="0" algn="l" defTabSz="91313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①</a:t>
                      </a:r>
                      <a:r>
                        <a:rPr kumimoji="0" 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燃烧时现象相同，火焰明亮，伴有浓烟</a:t>
                      </a:r>
                    </a:p>
                    <a:p>
                      <a:pPr marL="107950" marR="0" lvl="0" indent="0" algn="l" defTabSz="91313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②</a:t>
                      </a:r>
                      <a:r>
                        <a:rPr kumimoji="0" 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都易发生苯环上的取代反应</a:t>
                      </a:r>
                    </a:p>
                    <a:p>
                      <a:pPr marL="107950" marR="0" lvl="0" indent="0" algn="l" defTabSz="91313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③</a:t>
                      </a:r>
                      <a:r>
                        <a:rPr kumimoji="0" 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都能发生加成反应，都比</a:t>
                      </a: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烯、炔烃</a:t>
                      </a:r>
                      <a:r>
                        <a:rPr kumimoji="0" 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困难</a:t>
                      </a:r>
                    </a:p>
                  </a:txBody>
                  <a:tcPr marL="54988" marR="54988" marT="0" marB="0" anchor="ctr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999">
                <a:tc rowSpan="2"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不同点</a:t>
                      </a:r>
                    </a:p>
                  </a:txBody>
                  <a:tcPr marL="54988" marR="54988" marT="0" marB="0" anchor="ctr" horzOverflow="overflow">
                    <a:lnL w="1905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取代反应</a:t>
                      </a:r>
                    </a:p>
                  </a:txBody>
                  <a:tcPr marL="54988" marR="54988" marT="0" marB="0" anchor="ctr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l" defTabSz="91313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易发生取代反应，主要得到</a:t>
                      </a:r>
                      <a:r>
                        <a:rPr kumimoji="0" 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一元取代</a:t>
                      </a:r>
                      <a:r>
                        <a:rPr kumimoji="0" 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产物</a:t>
                      </a:r>
                    </a:p>
                  </a:txBody>
                  <a:tcPr marL="54988" marR="54988" marT="0" marB="0" anchor="ctr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l" defTabSz="91313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更容易发生取代反应，常得到</a:t>
                      </a:r>
                      <a:r>
                        <a:rPr kumimoji="0" 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多元取代</a:t>
                      </a:r>
                      <a:r>
                        <a:rPr kumimoji="0" 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产物</a:t>
                      </a:r>
                    </a:p>
                  </a:txBody>
                  <a:tcPr marL="54988" marR="54988" marT="0" marB="0" anchor="ctr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99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氧化反应</a:t>
                      </a:r>
                    </a:p>
                  </a:txBody>
                  <a:tcPr marL="54988" marR="54988" marT="0" marB="0" anchor="ctr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l" defTabSz="91313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难被氧化，不能使酸性</a:t>
                      </a: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KMnO</a:t>
                      </a:r>
                      <a:r>
                        <a:rPr kumimoji="0" lang="en-US" altLang="zh-CN" sz="22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r>
                        <a:rPr kumimoji="0" 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溶液褪色</a:t>
                      </a:r>
                    </a:p>
                  </a:txBody>
                  <a:tcPr marL="54988" marR="54988" marT="0" marB="0" anchor="ctr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l" defTabSz="91313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易被氧化剂氧化，能使酸性</a:t>
                      </a: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KMnO</a:t>
                      </a:r>
                      <a:r>
                        <a:rPr kumimoji="0" lang="en-US" altLang="zh-CN" sz="22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r>
                        <a:rPr kumimoji="0" 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溶液褪色</a:t>
                      </a:r>
                    </a:p>
                  </a:txBody>
                  <a:tcPr marL="54988" marR="54988" marT="0" marB="0" anchor="ctr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7884">
                <a:tc gridSpan="2"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差异原因</a:t>
                      </a:r>
                    </a:p>
                  </a:txBody>
                  <a:tcPr marL="54988" marR="54988" marT="0" marB="0" anchor="ctr" horzOverflow="overflow">
                    <a:lnL w="1905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07950" marR="0" lvl="0" indent="0" algn="l" defTabSz="91313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苯的同系物分子中，苯环与侧链相互影响，苯环影响侧链，使侧链烃基性质活泼而易被氧化。侧链烃基影响苯环，使苯环邻、对位的氢更活泼而被取代</a:t>
                      </a:r>
                    </a:p>
                  </a:txBody>
                  <a:tcPr marL="54988" marR="54988" marT="0" marB="0" anchor="ctr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课堂总结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 bwMode="auto">
          <a:xfrm>
            <a:off x="700088" y="1225530"/>
            <a:ext cx="7777162" cy="501650"/>
          </a:xfrm>
          <a:prstGeom prst="rect">
            <a:avLst/>
          </a:prstGeom>
          <a:noFill/>
        </p:spPr>
        <p:txBody>
          <a:bodyPr lIns="121917" tIns="60958" rIns="121917" bIns="60958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/>
                <a:ea typeface="华文细黑" panose="0201060004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/>
                <a:ea typeface="华文细黑" panose="0201060004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/>
                <a:ea typeface="华文细黑" panose="0201060004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/>
                <a:ea typeface="华文细黑" panose="02010600040101010101" pitchFamily="2" charset="-122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/>
                <a:ea typeface="黑体" panose="02010609060101010101" charset="-122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/>
                <a:ea typeface="黑体" panose="02010609060101010101" charset="-122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/>
                <a:ea typeface="黑体" panose="02010609060101010101" charset="-122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/>
                <a:ea typeface="黑体" panose="02010609060101010101" charset="-122"/>
              </a:defRPr>
            </a:lvl9pPr>
          </a:lstStyle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提示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1746547"/>
            <a:ext cx="10768012" cy="16004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marL="0" marR="0" lvl="0" indent="6096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苯的同系物</a:t>
            </a: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可以使酸性高锰酸钾褪色，但不能使溴水反应褪色。</a:t>
            </a:r>
            <a:endParaRPr kumimoji="0" lang="en-US" altLang="zh-CN" sz="2400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6096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而</a:t>
            </a: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苯</a:t>
            </a: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既不可以使酸性高锰酸钾褪色，也不能使溴水反应褪色。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课堂总结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38"/>
          <p:cNvSpPr>
            <a:spLocks noChangeArrowheads="1"/>
          </p:cNvSpPr>
          <p:nvPr/>
        </p:nvSpPr>
        <p:spPr bwMode="auto">
          <a:xfrm>
            <a:off x="660400" y="1542733"/>
            <a:ext cx="8251825" cy="341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来源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	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传统工艺：煤焦油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	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新  工  艺：石油的催化重整和裂化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应用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简单的芳香烃，如苯、甲苯、二甲苯、乙苯等是基本的有机原料，可用于合成炸药、染料、药品、农药、合成材料等。</a:t>
            </a:r>
          </a:p>
        </p:txBody>
      </p:sp>
      <p:pic>
        <p:nvPicPr>
          <p:cNvPr id="3789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80" y="2349760"/>
            <a:ext cx="2225040" cy="226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三、芳香烃的来源及其应用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3"/>
          <p:cNvSpPr>
            <a:spLocks noChangeArrowheads="1"/>
          </p:cNvSpPr>
          <p:nvPr/>
        </p:nvSpPr>
        <p:spPr bwMode="auto">
          <a:xfrm>
            <a:off x="3239127" y="4299111"/>
            <a:ext cx="25717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萘    </a:t>
            </a: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en-US" altLang="zh-CN" sz="2400" u="none" strike="noStrike" kern="0" cap="none" spc="0" normalizeH="0" baseline="-2500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H</a:t>
            </a:r>
            <a:r>
              <a:rPr kumimoji="0" lang="en-US" altLang="zh-CN" sz="2400" u="none" strike="noStrike" kern="0" cap="none" spc="0" normalizeH="0" baseline="-2500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 </a:t>
            </a: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Rectangle 64"/>
          <p:cNvSpPr>
            <a:spLocks noChangeArrowheads="1"/>
          </p:cNvSpPr>
          <p:nvPr/>
        </p:nvSpPr>
        <p:spPr bwMode="auto">
          <a:xfrm>
            <a:off x="6754487" y="4299111"/>
            <a:ext cx="26670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蒽    </a:t>
            </a: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en-US" altLang="zh-CN" sz="2400" u="none" strike="noStrike" kern="0" cap="none" spc="0" normalizeH="0" baseline="-2500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14</a:t>
            </a: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H</a:t>
            </a:r>
            <a:r>
              <a:rPr kumimoji="0" lang="en-US" altLang="zh-CN" sz="2400" u="none" strike="noStrike" kern="0" cap="none" spc="0" normalizeH="0" baseline="-2500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Object 2"/>
          <p:cNvGraphicFramePr/>
          <p:nvPr/>
        </p:nvGraphicFramePr>
        <p:xfrm>
          <a:off x="3044659" y="3093881"/>
          <a:ext cx="181133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361440" imgH="802640" progId="">
                  <p:embed/>
                </p:oleObj>
              </mc:Choice>
              <mc:Fallback>
                <p:oleObj r:id="rId3" imgW="1361440" imgH="802640" progId="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659" y="3093881"/>
                        <a:ext cx="1811338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/>
          <p:nvPr/>
        </p:nvGraphicFramePr>
        <p:xfrm>
          <a:off x="6092659" y="3093881"/>
          <a:ext cx="26924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016760" imgH="802640" progId="">
                  <p:embed/>
                </p:oleObj>
              </mc:Choice>
              <mc:Fallback>
                <p:oleObj r:id="rId5" imgW="2016760" imgH="802640" progId="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2659" y="3093881"/>
                        <a:ext cx="26924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43"/>
          <p:cNvSpPr txBox="1">
            <a:spLocks noChangeArrowheads="1"/>
          </p:cNvSpPr>
          <p:nvPr/>
        </p:nvSpPr>
        <p:spPr bwMode="auto">
          <a:xfrm>
            <a:off x="647214" y="1477650"/>
            <a:ext cx="2397445" cy="4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．稠环芳香烃</a:t>
            </a:r>
          </a:p>
        </p:txBody>
      </p:sp>
      <p:sp>
        <p:nvSpPr>
          <p:cNvPr id="7" name="Rectangle 65"/>
          <p:cNvSpPr>
            <a:spLocks noChangeArrowheads="1"/>
          </p:cNvSpPr>
          <p:nvPr/>
        </p:nvSpPr>
        <p:spPr bwMode="auto">
          <a:xfrm>
            <a:off x="0" y="1723869"/>
            <a:ext cx="11666537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　苯环间共用两个或两个以上碳原子形成的一类芳香烃。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三、芳香烃的来源及其应用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37"/>
          <p:cNvSpPr>
            <a:spLocks noChangeArrowheads="1"/>
          </p:cNvSpPr>
          <p:nvPr/>
        </p:nvSpPr>
        <p:spPr bwMode="auto">
          <a:xfrm>
            <a:off x="660400" y="1052513"/>
            <a:ext cx="1153795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下列有关甲苯的实验事实中，能说明侧链对苯环性质有影响的是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          )</a:t>
            </a: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甲苯通过硝化反应生成三硝基甲苯</a:t>
            </a: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甲苯能使酸性高锰酸钾溶液褪色</a:t>
            </a: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甲苯燃烧时产生很浓的黑烟</a:t>
            </a: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D. 1 </a:t>
            </a: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mol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甲苯与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 </a:t>
            </a: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mol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氢气发生加成反应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9916478" y="1358951"/>
            <a:ext cx="554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660400" y="1263650"/>
            <a:ext cx="947102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2.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下列说法中，正确的是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(        )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A. </a:t>
            </a:r>
            <a:r>
              <a:rPr kumimoji="0" lang="zh-CN" altLang="en-US" sz="240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芳香烃的分子通式是</a:t>
            </a:r>
            <a:r>
              <a:rPr kumimoji="0" lang="en-US" altLang="zh-CN" sz="240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400" i="0" u="none" strike="noStrike" kern="0" cap="none" spc="-10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n</a:t>
            </a:r>
            <a:r>
              <a:rPr kumimoji="0" lang="en-US" altLang="zh-CN" sz="240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H</a:t>
            </a:r>
            <a:r>
              <a:rPr kumimoji="0" lang="en-US" altLang="zh-CN" sz="2400" i="0" u="none" strike="noStrike" kern="0" cap="none" spc="-10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2n-6</a:t>
            </a:r>
            <a:r>
              <a:rPr kumimoji="0" lang="en-US" altLang="zh-CN" sz="240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(n≥6</a:t>
            </a:r>
            <a:r>
              <a:rPr kumimoji="0" lang="zh-CN" altLang="en-US" sz="240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，且</a:t>
            </a:r>
            <a:r>
              <a:rPr kumimoji="0" lang="en-US" altLang="zh-CN" sz="240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n</a:t>
            </a:r>
            <a:r>
              <a:rPr kumimoji="0" lang="zh-CN" altLang="en-US" sz="240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为正整数</a:t>
            </a:r>
            <a:r>
              <a:rPr kumimoji="0" lang="en-US" altLang="zh-CN" sz="240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B. </a:t>
            </a:r>
            <a:r>
              <a:rPr kumimoji="0" lang="zh-CN" altLang="en-US" sz="240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苯的同系物是分子中仅含有一个苯环的所有烃类化合物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C.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苯和甲苯都不能使酸性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KMnO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溶液褪色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D. </a:t>
            </a:r>
            <a:r>
              <a:rPr kumimoji="0" lang="zh-CN" altLang="en-US" sz="240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苯和甲苯都能与卤素单质、硝酸等发生取代反应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303078" y="1397318"/>
            <a:ext cx="55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D</a:t>
            </a:r>
            <a:endParaRPr kumimoji="0" lang="zh-CN" altLang="en-US" sz="4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60400" y="1822768"/>
            <a:ext cx="75374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．物理性质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．化学性质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）苯的同系物的苯环易发生取代反应。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）苯的同系物的侧链易被氧化。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）苯的同系物能发生加成反应。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90550" y="1368743"/>
            <a:ext cx="23383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一、</a:t>
            </a:r>
            <a:r>
              <a:rPr kumimoji="0" lang="zh-CN" altLang="zh-CN" sz="240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苯的同系物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58813" y="4885690"/>
            <a:ext cx="38782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二、芳香烃的来源及其应用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板书设计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0400" y="1356360"/>
            <a:ext cx="7831138" cy="27097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完成教材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P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40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习题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完成补充作业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、预习第三节卤代烃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作业布置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7904" r="74689" b="61954"/>
          <a:stretch>
            <a:fillRect/>
          </a:stretch>
        </p:blipFill>
        <p:spPr>
          <a:xfrm>
            <a:off x="4367685" y="920296"/>
            <a:ext cx="1847678" cy="1592826"/>
          </a:xfrm>
          <a:custGeom>
            <a:avLst/>
            <a:gdLst>
              <a:gd name="connsiteX0" fmla="*/ 0 w 1847678"/>
              <a:gd name="connsiteY0" fmla="*/ 0 h 1592826"/>
              <a:gd name="connsiteX1" fmla="*/ 1847678 w 1847678"/>
              <a:gd name="connsiteY1" fmla="*/ 0 h 1592826"/>
              <a:gd name="connsiteX2" fmla="*/ 923839 w 1847678"/>
              <a:gd name="connsiteY2" fmla="*/ 1592826 h 1592826"/>
              <a:gd name="connsiteX3" fmla="*/ 0 w 1847678"/>
              <a:gd name="connsiteY3" fmla="*/ 0 h 15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678" h="1592826">
                <a:moveTo>
                  <a:pt x="0" y="0"/>
                </a:moveTo>
                <a:lnTo>
                  <a:pt x="1847678" y="0"/>
                </a:lnTo>
                <a:lnTo>
                  <a:pt x="923839" y="15928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8" t="8322" r="49472" b="61535"/>
          <a:stretch>
            <a:fillRect/>
          </a:stretch>
        </p:blipFill>
        <p:spPr>
          <a:xfrm>
            <a:off x="6366481" y="942422"/>
            <a:ext cx="1847678" cy="1592826"/>
          </a:xfrm>
          <a:custGeom>
            <a:avLst/>
            <a:gdLst>
              <a:gd name="connsiteX0" fmla="*/ 0 w 1847678"/>
              <a:gd name="connsiteY0" fmla="*/ 0 h 1592826"/>
              <a:gd name="connsiteX1" fmla="*/ 1847678 w 1847678"/>
              <a:gd name="connsiteY1" fmla="*/ 0 h 1592826"/>
              <a:gd name="connsiteX2" fmla="*/ 923839 w 1847678"/>
              <a:gd name="connsiteY2" fmla="*/ 1592826 h 1592826"/>
              <a:gd name="connsiteX3" fmla="*/ 0 w 1847678"/>
              <a:gd name="connsiteY3" fmla="*/ 0 h 15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678" h="1592826">
                <a:moveTo>
                  <a:pt x="0" y="0"/>
                </a:moveTo>
                <a:lnTo>
                  <a:pt x="1847678" y="0"/>
                </a:lnTo>
                <a:lnTo>
                  <a:pt x="923839" y="15928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0" t="8322" r="24640" b="61535"/>
          <a:stretch>
            <a:fillRect/>
          </a:stretch>
        </p:blipFill>
        <p:spPr>
          <a:xfrm>
            <a:off x="8334797" y="942422"/>
            <a:ext cx="1847678" cy="1592826"/>
          </a:xfrm>
          <a:custGeom>
            <a:avLst/>
            <a:gdLst>
              <a:gd name="connsiteX0" fmla="*/ 0 w 1847678"/>
              <a:gd name="connsiteY0" fmla="*/ 0 h 1592826"/>
              <a:gd name="connsiteX1" fmla="*/ 1847678 w 1847678"/>
              <a:gd name="connsiteY1" fmla="*/ 0 h 1592826"/>
              <a:gd name="connsiteX2" fmla="*/ 923839 w 1847678"/>
              <a:gd name="connsiteY2" fmla="*/ 1592826 h 1592826"/>
              <a:gd name="connsiteX3" fmla="*/ 0 w 1847678"/>
              <a:gd name="connsiteY3" fmla="*/ 0 h 15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678" h="1592826">
                <a:moveTo>
                  <a:pt x="0" y="0"/>
                </a:moveTo>
                <a:lnTo>
                  <a:pt x="1847678" y="0"/>
                </a:lnTo>
                <a:lnTo>
                  <a:pt x="923839" y="15928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90" t="8322" b="61535"/>
          <a:stretch>
            <a:fillRect/>
          </a:stretch>
        </p:blipFill>
        <p:spPr>
          <a:xfrm>
            <a:off x="10287874" y="942422"/>
            <a:ext cx="1847678" cy="1592826"/>
          </a:xfrm>
          <a:custGeom>
            <a:avLst/>
            <a:gdLst>
              <a:gd name="connsiteX0" fmla="*/ 0 w 1847678"/>
              <a:gd name="connsiteY0" fmla="*/ 0 h 1592826"/>
              <a:gd name="connsiteX1" fmla="*/ 1847678 w 1847678"/>
              <a:gd name="connsiteY1" fmla="*/ 0 h 1592826"/>
              <a:gd name="connsiteX2" fmla="*/ 923839 w 1847678"/>
              <a:gd name="connsiteY2" fmla="*/ 1592826 h 1592826"/>
              <a:gd name="connsiteX3" fmla="*/ 0 w 1847678"/>
              <a:gd name="connsiteY3" fmla="*/ 0 h 15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678" h="1592826">
                <a:moveTo>
                  <a:pt x="0" y="0"/>
                </a:moveTo>
                <a:lnTo>
                  <a:pt x="1847678" y="0"/>
                </a:lnTo>
                <a:lnTo>
                  <a:pt x="923839" y="15928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t="9020" r="62138" b="60837"/>
          <a:stretch>
            <a:fillRect/>
          </a:stretch>
        </p:blipFill>
        <p:spPr>
          <a:xfrm>
            <a:off x="5362513" y="979293"/>
            <a:ext cx="1847678" cy="1592826"/>
          </a:xfrm>
          <a:custGeom>
            <a:avLst/>
            <a:gdLst>
              <a:gd name="connsiteX0" fmla="*/ 923839 w 1847678"/>
              <a:gd name="connsiteY0" fmla="*/ 0 h 1592826"/>
              <a:gd name="connsiteX1" fmla="*/ 1847678 w 1847678"/>
              <a:gd name="connsiteY1" fmla="*/ 1592826 h 1592826"/>
              <a:gd name="connsiteX2" fmla="*/ 0 w 1847678"/>
              <a:gd name="connsiteY2" fmla="*/ 1592826 h 1592826"/>
              <a:gd name="connsiteX3" fmla="*/ 923839 w 1847678"/>
              <a:gd name="connsiteY3" fmla="*/ 0 h 15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678" h="1592826">
                <a:moveTo>
                  <a:pt x="923839" y="0"/>
                </a:moveTo>
                <a:lnTo>
                  <a:pt x="1847678" y="1592826"/>
                </a:lnTo>
                <a:lnTo>
                  <a:pt x="0" y="1592826"/>
                </a:lnTo>
                <a:lnTo>
                  <a:pt x="923839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0" t="9997" r="37080" b="59860"/>
          <a:stretch>
            <a:fillRect/>
          </a:stretch>
        </p:blipFill>
        <p:spPr>
          <a:xfrm>
            <a:off x="7348750" y="1030915"/>
            <a:ext cx="1847678" cy="1592826"/>
          </a:xfrm>
          <a:custGeom>
            <a:avLst/>
            <a:gdLst>
              <a:gd name="connsiteX0" fmla="*/ 923839 w 1847678"/>
              <a:gd name="connsiteY0" fmla="*/ 0 h 1592826"/>
              <a:gd name="connsiteX1" fmla="*/ 1847678 w 1847678"/>
              <a:gd name="connsiteY1" fmla="*/ 1592826 h 1592826"/>
              <a:gd name="connsiteX2" fmla="*/ 0 w 1847678"/>
              <a:gd name="connsiteY2" fmla="*/ 1592826 h 1592826"/>
              <a:gd name="connsiteX3" fmla="*/ 923839 w 1847678"/>
              <a:gd name="connsiteY3" fmla="*/ 0 h 15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678" h="1592826">
                <a:moveTo>
                  <a:pt x="923839" y="0"/>
                </a:moveTo>
                <a:lnTo>
                  <a:pt x="1847678" y="1592826"/>
                </a:lnTo>
                <a:lnTo>
                  <a:pt x="0" y="1592826"/>
                </a:lnTo>
                <a:lnTo>
                  <a:pt x="923839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3" t="9997" r="12306" b="59860"/>
          <a:stretch>
            <a:fillRect/>
          </a:stretch>
        </p:blipFill>
        <p:spPr>
          <a:xfrm>
            <a:off x="9312417" y="1030915"/>
            <a:ext cx="1847678" cy="1592826"/>
          </a:xfrm>
          <a:custGeom>
            <a:avLst/>
            <a:gdLst>
              <a:gd name="connsiteX0" fmla="*/ 923839 w 1847678"/>
              <a:gd name="connsiteY0" fmla="*/ 0 h 1592826"/>
              <a:gd name="connsiteX1" fmla="*/ 1847678 w 1847678"/>
              <a:gd name="connsiteY1" fmla="*/ 1592826 h 1592826"/>
              <a:gd name="connsiteX2" fmla="*/ 0 w 1847678"/>
              <a:gd name="connsiteY2" fmla="*/ 1592826 h 1592826"/>
              <a:gd name="connsiteX3" fmla="*/ 923839 w 1847678"/>
              <a:gd name="connsiteY3" fmla="*/ 0 h 15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678" h="1592826">
                <a:moveTo>
                  <a:pt x="923839" y="0"/>
                </a:moveTo>
                <a:lnTo>
                  <a:pt x="1847678" y="1592826"/>
                </a:lnTo>
                <a:lnTo>
                  <a:pt x="0" y="1592826"/>
                </a:lnTo>
                <a:lnTo>
                  <a:pt x="923839" y="0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9" t="41535" r="50191" b="28322"/>
          <a:stretch>
            <a:fillRect/>
          </a:stretch>
        </p:blipFill>
        <p:spPr>
          <a:xfrm>
            <a:off x="6309502" y="2697483"/>
            <a:ext cx="1847678" cy="1592826"/>
          </a:xfrm>
          <a:custGeom>
            <a:avLst/>
            <a:gdLst>
              <a:gd name="connsiteX0" fmla="*/ 923839 w 1847678"/>
              <a:gd name="connsiteY0" fmla="*/ 0 h 1592826"/>
              <a:gd name="connsiteX1" fmla="*/ 1847678 w 1847678"/>
              <a:gd name="connsiteY1" fmla="*/ 1592826 h 1592826"/>
              <a:gd name="connsiteX2" fmla="*/ 0 w 1847678"/>
              <a:gd name="connsiteY2" fmla="*/ 1592826 h 1592826"/>
              <a:gd name="connsiteX3" fmla="*/ 923839 w 1847678"/>
              <a:gd name="connsiteY3" fmla="*/ 0 h 15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678" h="1592826">
                <a:moveTo>
                  <a:pt x="923839" y="0"/>
                </a:moveTo>
                <a:lnTo>
                  <a:pt x="1847678" y="1592826"/>
                </a:lnTo>
                <a:lnTo>
                  <a:pt x="0" y="1592826"/>
                </a:lnTo>
                <a:lnTo>
                  <a:pt x="923839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3" t="41535" r="37217" b="28322"/>
          <a:stretch>
            <a:fillRect/>
          </a:stretch>
        </p:blipFill>
        <p:spPr>
          <a:xfrm>
            <a:off x="7337908" y="2697483"/>
            <a:ext cx="1847678" cy="1592826"/>
          </a:xfrm>
          <a:custGeom>
            <a:avLst/>
            <a:gdLst>
              <a:gd name="connsiteX0" fmla="*/ 0 w 1847678"/>
              <a:gd name="connsiteY0" fmla="*/ 0 h 1592826"/>
              <a:gd name="connsiteX1" fmla="*/ 1847678 w 1847678"/>
              <a:gd name="connsiteY1" fmla="*/ 0 h 1592826"/>
              <a:gd name="connsiteX2" fmla="*/ 923839 w 1847678"/>
              <a:gd name="connsiteY2" fmla="*/ 1592826 h 1592826"/>
              <a:gd name="connsiteX3" fmla="*/ 0 w 1847678"/>
              <a:gd name="connsiteY3" fmla="*/ 0 h 15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678" h="1592826">
                <a:moveTo>
                  <a:pt x="0" y="0"/>
                </a:moveTo>
                <a:lnTo>
                  <a:pt x="1847678" y="0"/>
                </a:lnTo>
                <a:lnTo>
                  <a:pt x="923839" y="15928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2" t="41814" r="11837" b="28043"/>
          <a:stretch>
            <a:fillRect/>
          </a:stretch>
        </p:blipFill>
        <p:spPr>
          <a:xfrm>
            <a:off x="9349582" y="2712234"/>
            <a:ext cx="1847678" cy="1592826"/>
          </a:xfrm>
          <a:custGeom>
            <a:avLst/>
            <a:gdLst>
              <a:gd name="connsiteX0" fmla="*/ 0 w 1847678"/>
              <a:gd name="connsiteY0" fmla="*/ 0 h 1592826"/>
              <a:gd name="connsiteX1" fmla="*/ 1847678 w 1847678"/>
              <a:gd name="connsiteY1" fmla="*/ 0 h 1592826"/>
              <a:gd name="connsiteX2" fmla="*/ 923839 w 1847678"/>
              <a:gd name="connsiteY2" fmla="*/ 1592826 h 1592826"/>
              <a:gd name="connsiteX3" fmla="*/ 0 w 1847678"/>
              <a:gd name="connsiteY3" fmla="*/ 0 h 15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678" h="1592826">
                <a:moveTo>
                  <a:pt x="0" y="0"/>
                </a:moveTo>
                <a:lnTo>
                  <a:pt x="1847678" y="0"/>
                </a:lnTo>
                <a:lnTo>
                  <a:pt x="923839" y="15928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3" t="42931" r="24527" b="26927"/>
          <a:stretch>
            <a:fillRect/>
          </a:stretch>
        </p:blipFill>
        <p:spPr>
          <a:xfrm>
            <a:off x="8343745" y="2771228"/>
            <a:ext cx="1847678" cy="1592826"/>
          </a:xfrm>
          <a:custGeom>
            <a:avLst/>
            <a:gdLst>
              <a:gd name="connsiteX0" fmla="*/ 923839 w 1847678"/>
              <a:gd name="connsiteY0" fmla="*/ 0 h 1592826"/>
              <a:gd name="connsiteX1" fmla="*/ 1847678 w 1847678"/>
              <a:gd name="connsiteY1" fmla="*/ 1592826 h 1592826"/>
              <a:gd name="connsiteX2" fmla="*/ 0 w 1847678"/>
              <a:gd name="connsiteY2" fmla="*/ 1592826 h 1592826"/>
              <a:gd name="connsiteX3" fmla="*/ 923839 w 1847678"/>
              <a:gd name="connsiteY3" fmla="*/ 0 h 15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678" h="1592826">
                <a:moveTo>
                  <a:pt x="923839" y="0"/>
                </a:moveTo>
                <a:lnTo>
                  <a:pt x="1847678" y="1592826"/>
                </a:lnTo>
                <a:lnTo>
                  <a:pt x="0" y="1592826"/>
                </a:lnTo>
                <a:lnTo>
                  <a:pt x="923839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9" t="74748" r="24241"/>
          <a:stretch>
            <a:fillRect/>
          </a:stretch>
        </p:blipFill>
        <p:spPr>
          <a:xfrm>
            <a:off x="8366456" y="4452545"/>
            <a:ext cx="1847678" cy="1334413"/>
          </a:xfrm>
          <a:custGeom>
            <a:avLst/>
            <a:gdLst>
              <a:gd name="connsiteX0" fmla="*/ 0 w 1847678"/>
              <a:gd name="connsiteY0" fmla="*/ 0 h 1334413"/>
              <a:gd name="connsiteX1" fmla="*/ 1847678 w 1847678"/>
              <a:gd name="connsiteY1" fmla="*/ 0 h 1334413"/>
              <a:gd name="connsiteX2" fmla="*/ 1073719 w 1847678"/>
              <a:gd name="connsiteY2" fmla="*/ 1334413 h 1334413"/>
              <a:gd name="connsiteX3" fmla="*/ 773959 w 1847678"/>
              <a:gd name="connsiteY3" fmla="*/ 1334413 h 1334413"/>
              <a:gd name="connsiteX4" fmla="*/ 0 w 1847678"/>
              <a:gd name="connsiteY4" fmla="*/ 0 h 133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678" h="1334413">
                <a:moveTo>
                  <a:pt x="0" y="0"/>
                </a:moveTo>
                <a:lnTo>
                  <a:pt x="1847678" y="0"/>
                </a:lnTo>
                <a:lnTo>
                  <a:pt x="1073719" y="1334413"/>
                </a:lnTo>
                <a:lnTo>
                  <a:pt x="773959" y="13344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7" t="74748" r="39275"/>
          <a:stretch>
            <a:fillRect/>
          </a:stretch>
        </p:blipFill>
        <p:spPr>
          <a:xfrm>
            <a:off x="7474513" y="4452545"/>
            <a:ext cx="1547918" cy="1334412"/>
          </a:xfrm>
          <a:custGeom>
            <a:avLst/>
            <a:gdLst>
              <a:gd name="connsiteX0" fmla="*/ 773959 w 1547918"/>
              <a:gd name="connsiteY0" fmla="*/ 0 h 1334412"/>
              <a:gd name="connsiteX1" fmla="*/ 1547918 w 1547918"/>
              <a:gd name="connsiteY1" fmla="*/ 1334412 h 1334412"/>
              <a:gd name="connsiteX2" fmla="*/ 0 w 1547918"/>
              <a:gd name="connsiteY2" fmla="*/ 1334412 h 1334412"/>
              <a:gd name="connsiteX3" fmla="*/ 773959 w 1547918"/>
              <a:gd name="connsiteY3" fmla="*/ 0 h 133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7918" h="1334412">
                <a:moveTo>
                  <a:pt x="773959" y="0"/>
                </a:moveTo>
                <a:lnTo>
                  <a:pt x="1547918" y="1334412"/>
                </a:lnTo>
                <a:lnTo>
                  <a:pt x="0" y="1334412"/>
                </a:lnTo>
                <a:lnTo>
                  <a:pt x="773959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6" t="100000" r="37384" b="-4890"/>
          <a:stretch>
            <a:fillRect/>
          </a:stretch>
        </p:blipFill>
        <p:spPr>
          <a:xfrm>
            <a:off x="7324633" y="5786957"/>
            <a:ext cx="1847678" cy="258414"/>
          </a:xfrm>
          <a:custGeom>
            <a:avLst/>
            <a:gdLst>
              <a:gd name="connsiteX0" fmla="*/ 149880 w 1847678"/>
              <a:gd name="connsiteY0" fmla="*/ 0 h 258414"/>
              <a:gd name="connsiteX1" fmla="*/ 1697798 w 1847678"/>
              <a:gd name="connsiteY1" fmla="*/ 0 h 258414"/>
              <a:gd name="connsiteX2" fmla="*/ 1847678 w 1847678"/>
              <a:gd name="connsiteY2" fmla="*/ 258414 h 258414"/>
              <a:gd name="connsiteX3" fmla="*/ 0 w 1847678"/>
              <a:gd name="connsiteY3" fmla="*/ 258414 h 258414"/>
              <a:gd name="connsiteX4" fmla="*/ 149880 w 1847678"/>
              <a:gd name="connsiteY4" fmla="*/ 0 h 25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678" h="258414">
                <a:moveTo>
                  <a:pt x="149880" y="0"/>
                </a:moveTo>
                <a:lnTo>
                  <a:pt x="1697798" y="0"/>
                </a:lnTo>
                <a:lnTo>
                  <a:pt x="1847678" y="258414"/>
                </a:lnTo>
                <a:lnTo>
                  <a:pt x="0" y="258414"/>
                </a:lnTo>
                <a:lnTo>
                  <a:pt x="14988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4" t="100000" r="34005" b="-4890"/>
          <a:stretch>
            <a:fillRect/>
          </a:stretch>
        </p:blipFill>
        <p:spPr>
          <a:xfrm>
            <a:off x="9140415" y="5786958"/>
            <a:ext cx="299760" cy="258413"/>
          </a:xfrm>
          <a:custGeom>
            <a:avLst/>
            <a:gdLst>
              <a:gd name="connsiteX0" fmla="*/ 0 w 299760"/>
              <a:gd name="connsiteY0" fmla="*/ 0 h 258413"/>
              <a:gd name="connsiteX1" fmla="*/ 299760 w 299760"/>
              <a:gd name="connsiteY1" fmla="*/ 0 h 258413"/>
              <a:gd name="connsiteX2" fmla="*/ 149880 w 299760"/>
              <a:gd name="connsiteY2" fmla="*/ 258413 h 258413"/>
              <a:gd name="connsiteX3" fmla="*/ 0 w 299760"/>
              <a:gd name="connsiteY3" fmla="*/ 0 h 25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760" h="258413">
                <a:moveTo>
                  <a:pt x="0" y="0"/>
                </a:moveTo>
                <a:lnTo>
                  <a:pt x="299760" y="0"/>
                </a:lnTo>
                <a:lnTo>
                  <a:pt x="149880" y="25841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7" name="等腰三角形 16"/>
          <p:cNvSpPr/>
          <p:nvPr/>
        </p:nvSpPr>
        <p:spPr>
          <a:xfrm rot="10800000">
            <a:off x="10355417" y="4600028"/>
            <a:ext cx="1421450" cy="1225388"/>
          </a:xfrm>
          <a:prstGeom prst="triangle">
            <a:avLst/>
          </a:prstGeom>
          <a:solidFill>
            <a:srgbClr val="32A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等腰三角形 17"/>
          <p:cNvSpPr/>
          <p:nvPr/>
        </p:nvSpPr>
        <p:spPr>
          <a:xfrm rot="10800000">
            <a:off x="6813605" y="4600028"/>
            <a:ext cx="880774" cy="759288"/>
          </a:xfrm>
          <a:prstGeom prst="triangle">
            <a:avLst/>
          </a:prstGeom>
          <a:solidFill>
            <a:srgbClr val="32A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46" name="组合 45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48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4CA5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>
                <a:off x="-4714868" y="2110674"/>
                <a:ext cx="5033250" cy="961364"/>
                <a:chOff x="-4714868" y="2110674"/>
                <a:chExt cx="5033250" cy="961364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>
                  <a:off x="-4714868" y="2808615"/>
                  <a:ext cx="5033249" cy="263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MENTAL HEALTH COUNSELING PPT</a:t>
                  </a:r>
                </a:p>
              </p:txBody>
            </p:sp>
            <p:cxnSp>
              <p:nvCxnSpPr>
                <p:cNvPr id="51" name="直接连接符 50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52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400" b="1" dirty="0">
                      <a:solidFill>
                        <a:srgbClr val="4CA5C4"/>
                      </a:solidFill>
                      <a:cs typeface="+mn-ea"/>
                      <a:sym typeface="+mn-lt"/>
                    </a:rPr>
                    <a:t>感谢各位的聆听</a:t>
                  </a:r>
                </a:p>
              </p:txBody>
            </p:sp>
          </p:grpSp>
        </p:grpSp>
        <p:sp>
          <p:nvSpPr>
            <p:cNvPr id="47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cs typeface="+mn-ea"/>
                  <a:sym typeface="+mn-lt"/>
                </a:rPr>
                <a:t>第</a:t>
              </a:r>
              <a:r>
                <a:rPr lang="en-US" altLang="zh-CN" dirty="0">
                  <a:cs typeface="+mn-ea"/>
                  <a:sym typeface="+mn-lt"/>
                </a:rPr>
                <a:t>2</a:t>
              </a:r>
              <a:r>
                <a:rPr lang="zh-CN" altLang="en-US" dirty="0">
                  <a:cs typeface="+mn-ea"/>
                  <a:sym typeface="+mn-lt"/>
                </a:rPr>
                <a:t>章  烃和卤代烃</a:t>
              </a:r>
            </a:p>
          </p:txBody>
        </p:sp>
      </p:grpSp>
      <p:sp>
        <p:nvSpPr>
          <p:cNvPr id="53" name="矩形 52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4CA5C4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人教版高中选修五化学课件</a:t>
            </a:r>
          </a:p>
        </p:txBody>
      </p:sp>
      <p:sp>
        <p:nvSpPr>
          <p:cNvPr id="28" name="等腰三角形 27"/>
          <p:cNvSpPr/>
          <p:nvPr/>
        </p:nvSpPr>
        <p:spPr>
          <a:xfrm rot="10800000">
            <a:off x="11039167" y="3596640"/>
            <a:ext cx="1163930" cy="1003388"/>
          </a:xfrm>
          <a:prstGeom prst="triangle">
            <a:avLst/>
          </a:prstGeom>
          <a:solidFill>
            <a:srgbClr val="32A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660400" y="1824078"/>
            <a:ext cx="10501313" cy="46166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、可设计怎样的方案来证明苯是否含有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碳碳双键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？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60400" y="3151792"/>
            <a:ext cx="10039350" cy="1685846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、用什么例子可说明苯环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个碳原子之间的键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完全相同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，是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介于单键和双键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之间的独特的键。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75" name="文本框 7"/>
          <p:cNvSpPr txBox="1">
            <a:spLocks noChangeArrowheads="1"/>
          </p:cNvSpPr>
          <p:nvPr/>
        </p:nvSpPr>
        <p:spPr bwMode="auto">
          <a:xfrm>
            <a:off x="660400" y="1242368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思考探究</a:t>
            </a:r>
          </a:p>
        </p:txBody>
      </p:sp>
      <p:pic>
        <p:nvPicPr>
          <p:cNvPr id="7176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23" y="1473200"/>
            <a:ext cx="1323372" cy="144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一、苯的结构与化学性质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174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622231" y="5634335"/>
            <a:ext cx="116840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cs typeface="+mn-ea"/>
                <a:sym typeface="+mn-lt"/>
              </a:rPr>
              <a:t>结论：由此说明苯的结构中不存在碳碳双键。 </a:t>
            </a:r>
          </a:p>
        </p:txBody>
      </p:sp>
      <p:graphicFrame>
        <p:nvGraphicFramePr>
          <p:cNvPr id="74788" name="Group 36"/>
          <p:cNvGraphicFramePr>
            <a:graphicFrameLocks noGrp="1"/>
          </p:cNvGraphicFramePr>
          <p:nvPr/>
        </p:nvGraphicFramePr>
        <p:xfrm>
          <a:off x="660401" y="1725484"/>
          <a:ext cx="10858500" cy="3698111"/>
        </p:xfrm>
        <a:graphic>
          <a:graphicData uri="http://schemas.openxmlformats.org/drawingml/2006/table">
            <a:tbl>
              <a:tblPr/>
              <a:tblGrid>
                <a:gridCol w="3144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2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1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试剂</a:t>
                      </a:r>
                    </a:p>
                  </a:txBody>
                  <a:tcPr marL="121926" marR="121926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现    象</a:t>
                      </a:r>
                    </a:p>
                  </a:txBody>
                  <a:tcPr marL="121926" marR="121926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结    论</a:t>
                      </a:r>
                    </a:p>
                  </a:txBody>
                  <a:tcPr marL="121926" marR="121926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76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3ml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苯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+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几滴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KMnO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(H</a:t>
                      </a:r>
                      <a:r>
                        <a:rPr kumimoji="0" lang="en-US" altLang="zh-CN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+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)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6" marR="121926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6" marR="121926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b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</a:br>
                      <a:b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</a:b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6" marR="121926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0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3ml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苯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+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1ml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溴水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6" marR="121926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6" marR="121926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6" marR="121926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535" name="Rectangle 79"/>
          <p:cNvSpPr>
            <a:spLocks noChangeArrowheads="1"/>
          </p:cNvSpPr>
          <p:nvPr/>
        </p:nvSpPr>
        <p:spPr bwMode="auto">
          <a:xfrm>
            <a:off x="4393315" y="3741232"/>
            <a:ext cx="2492990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上层橙色</a:t>
            </a:r>
            <a:b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下层几乎无色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橙黄色不褪去，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即溴单质转移到苯层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536" name="Rectangle 80"/>
          <p:cNvSpPr>
            <a:spLocks noChangeArrowheads="1"/>
          </p:cNvSpPr>
          <p:nvPr/>
        </p:nvSpPr>
        <p:spPr bwMode="auto">
          <a:xfrm>
            <a:off x="8084348" y="3965574"/>
            <a:ext cx="223651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萃取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物理现象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b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没有发生加成反应</a:t>
            </a:r>
            <a:b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苯无碳碳双键存在</a:t>
            </a:r>
          </a:p>
        </p:txBody>
      </p:sp>
      <p:sp>
        <p:nvSpPr>
          <p:cNvPr id="19537" name="Rectangle 81"/>
          <p:cNvSpPr>
            <a:spLocks noChangeArrowheads="1"/>
          </p:cNvSpPr>
          <p:nvPr/>
        </p:nvSpPr>
        <p:spPr bwMode="auto">
          <a:xfrm>
            <a:off x="4622583" y="2632742"/>
            <a:ext cx="1467068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溶液分层，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溶液不褪色</a:t>
            </a:r>
          </a:p>
        </p:txBody>
      </p:sp>
      <p:sp>
        <p:nvSpPr>
          <p:cNvPr id="19538" name="Rectangle 82"/>
          <p:cNvSpPr>
            <a:spLocks noChangeArrowheads="1"/>
          </p:cNvSpPr>
          <p:nvPr/>
        </p:nvSpPr>
        <p:spPr bwMode="auto">
          <a:xfrm>
            <a:off x="7956108" y="2917779"/>
            <a:ext cx="24929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苯中无碳碳双键存在</a:t>
            </a:r>
          </a:p>
        </p:txBody>
      </p:sp>
      <p:sp>
        <p:nvSpPr>
          <p:cNvPr id="8220" name="文本框 7"/>
          <p:cNvSpPr txBox="1">
            <a:spLocks noChangeArrowheads="1"/>
          </p:cNvSpPr>
          <p:nvPr/>
        </p:nvSpPr>
        <p:spPr bwMode="auto">
          <a:xfrm>
            <a:off x="660400" y="1130300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实验验证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一、苯的结构与化学性质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0" grpId="0" bldLvl="0" animBg="1"/>
      <p:bldP spid="19535" grpId="0"/>
      <p:bldP spid="19536" grpId="0"/>
      <p:bldP spid="19537" grpId="0"/>
      <p:bldP spid="195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"/>
          <p:cNvGrpSpPr/>
          <p:nvPr/>
        </p:nvGrpSpPr>
        <p:grpSpPr bwMode="auto">
          <a:xfrm>
            <a:off x="287337" y="1879761"/>
            <a:ext cx="11904663" cy="3959225"/>
            <a:chOff x="0" y="-252"/>
            <a:chExt cx="5624" cy="2494"/>
          </a:xfrm>
        </p:grpSpPr>
        <p:sp>
          <p:nvSpPr>
            <p:cNvPr id="9223" name="Text Box 4"/>
            <p:cNvSpPr txBox="1">
              <a:spLocks noChangeArrowheads="1"/>
            </p:cNvSpPr>
            <p:nvPr/>
          </p:nvSpPr>
          <p:spPr bwMode="auto">
            <a:xfrm>
              <a:off x="1066" y="545"/>
              <a:ext cx="54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与</a:t>
              </a:r>
            </a:p>
          </p:txBody>
        </p:sp>
        <p:grpSp>
          <p:nvGrpSpPr>
            <p:cNvPr id="9224" name="Group 5"/>
            <p:cNvGrpSpPr/>
            <p:nvPr/>
          </p:nvGrpSpPr>
          <p:grpSpPr bwMode="auto">
            <a:xfrm>
              <a:off x="204" y="409"/>
              <a:ext cx="952" cy="636"/>
              <a:chOff x="0" y="0"/>
              <a:chExt cx="952" cy="636"/>
            </a:xfrm>
          </p:grpSpPr>
          <p:grpSp>
            <p:nvGrpSpPr>
              <p:cNvPr id="9247" name="Group 6"/>
              <p:cNvGrpSpPr/>
              <p:nvPr/>
            </p:nvGrpSpPr>
            <p:grpSpPr bwMode="auto">
              <a:xfrm>
                <a:off x="0" y="0"/>
                <a:ext cx="590" cy="636"/>
                <a:chOff x="0" y="0"/>
                <a:chExt cx="590" cy="636"/>
              </a:xfrm>
            </p:grpSpPr>
            <p:grpSp>
              <p:nvGrpSpPr>
                <p:cNvPr id="9250" name="Group 7"/>
                <p:cNvGrpSpPr/>
                <p:nvPr/>
              </p:nvGrpSpPr>
              <p:grpSpPr bwMode="auto">
                <a:xfrm>
                  <a:off x="0" y="0"/>
                  <a:ext cx="363" cy="636"/>
                  <a:chOff x="0" y="0"/>
                  <a:chExt cx="363" cy="636"/>
                </a:xfrm>
              </p:grpSpPr>
              <p:grpSp>
                <p:nvGrpSpPr>
                  <p:cNvPr id="9253" name="Group 8"/>
                  <p:cNvGrpSpPr/>
                  <p:nvPr/>
                </p:nvGrpSpPr>
                <p:grpSpPr bwMode="auto">
                  <a:xfrm>
                    <a:off x="0" y="0"/>
                    <a:ext cx="363" cy="636"/>
                    <a:chOff x="0" y="0"/>
                    <a:chExt cx="363" cy="636"/>
                  </a:xfrm>
                </p:grpSpPr>
                <p:grpSp>
                  <p:nvGrpSpPr>
                    <p:cNvPr id="9257" name="Group 9"/>
                    <p:cNvGrpSpPr/>
                    <p:nvPr/>
                  </p:nvGrpSpPr>
                  <p:grpSpPr bwMode="auto">
                    <a:xfrm>
                      <a:off x="0" y="0"/>
                      <a:ext cx="363" cy="182"/>
                      <a:chOff x="0" y="0"/>
                      <a:chExt cx="363" cy="182"/>
                    </a:xfrm>
                  </p:grpSpPr>
                  <p:sp>
                    <p:nvSpPr>
                      <p:cNvPr id="9263" name="Line 1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0" y="0"/>
                        <a:ext cx="181" cy="18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CC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240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9264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1" y="0"/>
                        <a:ext cx="182" cy="182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CC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240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9258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182"/>
                      <a:ext cx="0" cy="27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CC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40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9259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3" y="182"/>
                      <a:ext cx="0" cy="27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CC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40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endParaRPr>
                    </a:p>
                  </p:txBody>
                </p:sp>
                <p:grpSp>
                  <p:nvGrpSpPr>
                    <p:cNvPr id="9260" name="Group 14"/>
                    <p:cNvGrpSpPr/>
                    <p:nvPr/>
                  </p:nvGrpSpPr>
                  <p:grpSpPr bwMode="auto">
                    <a:xfrm flipV="1">
                      <a:off x="0" y="454"/>
                      <a:ext cx="363" cy="182"/>
                      <a:chOff x="0" y="0"/>
                      <a:chExt cx="363" cy="182"/>
                    </a:xfrm>
                  </p:grpSpPr>
                  <p:sp>
                    <p:nvSpPr>
                      <p:cNvPr id="9261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0" y="0"/>
                        <a:ext cx="181" cy="18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CC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240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9262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1" y="0"/>
                        <a:ext cx="182" cy="182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CC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240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cs typeface="+mn-ea"/>
                          <a:sym typeface="+mn-lt"/>
                        </a:endParaRPr>
                      </a:p>
                    </p:txBody>
                  </p:sp>
                </p:grpSp>
              </p:grpSp>
              <p:sp>
                <p:nvSpPr>
                  <p:cNvPr id="925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5" y="182"/>
                    <a:ext cx="0" cy="272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255" name="Line 1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1" y="45"/>
                    <a:ext cx="136" cy="136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256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1" y="454"/>
                    <a:ext cx="137" cy="137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251" name="Line 20"/>
                <p:cNvSpPr>
                  <a:spLocks noChangeShapeType="1"/>
                </p:cNvSpPr>
                <p:nvPr/>
              </p:nvSpPr>
              <p:spPr bwMode="auto">
                <a:xfrm>
                  <a:off x="363" y="181"/>
                  <a:ext cx="227" cy="0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52" name="Line 21"/>
                <p:cNvSpPr>
                  <a:spLocks noChangeShapeType="1"/>
                </p:cNvSpPr>
                <p:nvPr/>
              </p:nvSpPr>
              <p:spPr bwMode="auto">
                <a:xfrm>
                  <a:off x="363" y="453"/>
                  <a:ext cx="227" cy="0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248" name="Text Box 22"/>
              <p:cNvSpPr txBox="1">
                <a:spLocks noChangeArrowheads="1"/>
              </p:cNvSpPr>
              <p:nvPr/>
            </p:nvSpPr>
            <p:spPr bwMode="auto">
              <a:xfrm>
                <a:off x="544" y="0"/>
                <a:ext cx="40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</a:t>
                </a:r>
              </a:p>
            </p:txBody>
          </p:sp>
          <p:sp>
            <p:nvSpPr>
              <p:cNvPr id="9249" name="Text Box 23"/>
              <p:cNvSpPr txBox="1">
                <a:spLocks noChangeArrowheads="1"/>
              </p:cNvSpPr>
              <p:nvPr/>
            </p:nvSpPr>
            <p:spPr bwMode="auto">
              <a:xfrm>
                <a:off x="544" y="308"/>
                <a:ext cx="40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</a:t>
                </a:r>
              </a:p>
            </p:txBody>
          </p:sp>
        </p:grpSp>
        <p:grpSp>
          <p:nvGrpSpPr>
            <p:cNvPr id="9225" name="Group 24"/>
            <p:cNvGrpSpPr/>
            <p:nvPr/>
          </p:nvGrpSpPr>
          <p:grpSpPr bwMode="auto">
            <a:xfrm>
              <a:off x="1610" y="0"/>
              <a:ext cx="952" cy="1089"/>
              <a:chOff x="0" y="0"/>
              <a:chExt cx="952" cy="1089"/>
            </a:xfrm>
          </p:grpSpPr>
          <p:grpSp>
            <p:nvGrpSpPr>
              <p:cNvPr id="9229" name="Group 25"/>
              <p:cNvGrpSpPr/>
              <p:nvPr/>
            </p:nvGrpSpPr>
            <p:grpSpPr bwMode="auto">
              <a:xfrm>
                <a:off x="0" y="272"/>
                <a:ext cx="590" cy="817"/>
                <a:chOff x="0" y="0"/>
                <a:chExt cx="590" cy="817"/>
              </a:xfrm>
            </p:grpSpPr>
            <p:grpSp>
              <p:nvGrpSpPr>
                <p:cNvPr id="9232" name="Group 26"/>
                <p:cNvGrpSpPr/>
                <p:nvPr/>
              </p:nvGrpSpPr>
              <p:grpSpPr bwMode="auto">
                <a:xfrm>
                  <a:off x="0" y="181"/>
                  <a:ext cx="363" cy="636"/>
                  <a:chOff x="0" y="0"/>
                  <a:chExt cx="363" cy="636"/>
                </a:xfrm>
              </p:grpSpPr>
              <p:grpSp>
                <p:nvGrpSpPr>
                  <p:cNvPr id="9235" name="Group 27"/>
                  <p:cNvGrpSpPr/>
                  <p:nvPr/>
                </p:nvGrpSpPr>
                <p:grpSpPr bwMode="auto">
                  <a:xfrm>
                    <a:off x="0" y="0"/>
                    <a:ext cx="363" cy="636"/>
                    <a:chOff x="0" y="0"/>
                    <a:chExt cx="363" cy="636"/>
                  </a:xfrm>
                </p:grpSpPr>
                <p:grpSp>
                  <p:nvGrpSpPr>
                    <p:cNvPr id="9239" name="Group 28"/>
                    <p:cNvGrpSpPr/>
                    <p:nvPr/>
                  </p:nvGrpSpPr>
                  <p:grpSpPr bwMode="auto">
                    <a:xfrm>
                      <a:off x="0" y="0"/>
                      <a:ext cx="363" cy="182"/>
                      <a:chOff x="0" y="0"/>
                      <a:chExt cx="363" cy="182"/>
                    </a:xfrm>
                  </p:grpSpPr>
                  <p:sp>
                    <p:nvSpPr>
                      <p:cNvPr id="9245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0" y="0"/>
                        <a:ext cx="181" cy="18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CC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240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9246" name="Line 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1" y="0"/>
                        <a:ext cx="182" cy="182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CC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240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9240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182"/>
                      <a:ext cx="0" cy="27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CC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40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9241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3" y="182"/>
                      <a:ext cx="0" cy="27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CC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40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endParaRPr>
                    </a:p>
                  </p:txBody>
                </p:sp>
                <p:grpSp>
                  <p:nvGrpSpPr>
                    <p:cNvPr id="9242" name="Group 33"/>
                    <p:cNvGrpSpPr/>
                    <p:nvPr/>
                  </p:nvGrpSpPr>
                  <p:grpSpPr bwMode="auto">
                    <a:xfrm flipV="1">
                      <a:off x="0" y="454"/>
                      <a:ext cx="363" cy="182"/>
                      <a:chOff x="0" y="0"/>
                      <a:chExt cx="363" cy="182"/>
                    </a:xfrm>
                  </p:grpSpPr>
                  <p:sp>
                    <p:nvSpPr>
                      <p:cNvPr id="9243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0" y="0"/>
                        <a:ext cx="181" cy="18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CC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240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9244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1" y="0"/>
                        <a:ext cx="182" cy="182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CC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240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cs typeface="+mn-ea"/>
                          <a:sym typeface="+mn-lt"/>
                        </a:endParaRPr>
                      </a:p>
                    </p:txBody>
                  </p:sp>
                </p:grpSp>
              </p:grpSp>
              <p:sp>
                <p:nvSpPr>
                  <p:cNvPr id="923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45" y="182"/>
                    <a:ext cx="0" cy="272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237" name="Line 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1" y="45"/>
                    <a:ext cx="136" cy="136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238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1" y="454"/>
                    <a:ext cx="137" cy="137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233" name="Line 39"/>
                <p:cNvSpPr>
                  <a:spLocks noChangeShapeType="1"/>
                </p:cNvSpPr>
                <p:nvPr/>
              </p:nvSpPr>
              <p:spPr bwMode="auto">
                <a:xfrm>
                  <a:off x="363" y="363"/>
                  <a:ext cx="227" cy="0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34" name="Line 40"/>
                <p:cNvSpPr>
                  <a:spLocks noChangeShapeType="1"/>
                </p:cNvSpPr>
                <p:nvPr/>
              </p:nvSpPr>
              <p:spPr bwMode="auto">
                <a:xfrm>
                  <a:off x="181" y="0"/>
                  <a:ext cx="0" cy="181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230" name="Text Box 41"/>
              <p:cNvSpPr txBox="1">
                <a:spLocks noChangeArrowheads="1"/>
              </p:cNvSpPr>
              <p:nvPr/>
            </p:nvSpPr>
            <p:spPr bwMode="auto">
              <a:xfrm>
                <a:off x="46" y="0"/>
                <a:ext cx="40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</a:t>
                </a:r>
              </a:p>
            </p:txBody>
          </p:sp>
          <p:sp>
            <p:nvSpPr>
              <p:cNvPr id="9231" name="Text Box 42"/>
              <p:cNvSpPr txBox="1">
                <a:spLocks noChangeArrowheads="1"/>
              </p:cNvSpPr>
              <p:nvPr/>
            </p:nvSpPr>
            <p:spPr bwMode="auto">
              <a:xfrm>
                <a:off x="544" y="453"/>
                <a:ext cx="40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</a:t>
                </a:r>
              </a:p>
            </p:txBody>
          </p:sp>
        </p:grpSp>
        <p:sp>
          <p:nvSpPr>
            <p:cNvPr id="9226" name="Text Box 43"/>
            <p:cNvSpPr txBox="1">
              <a:spLocks noChangeArrowheads="1"/>
            </p:cNvSpPr>
            <p:nvPr/>
          </p:nvSpPr>
          <p:spPr bwMode="auto">
            <a:xfrm>
              <a:off x="2472" y="545"/>
              <a:ext cx="31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是同一种物质</a:t>
              </a:r>
            </a:p>
          </p:txBody>
        </p:sp>
        <p:sp>
          <p:nvSpPr>
            <p:cNvPr id="9227" name="Text Box 45"/>
            <p:cNvSpPr txBox="1">
              <a:spLocks noChangeArrowheads="1"/>
            </p:cNvSpPr>
            <p:nvPr/>
          </p:nvSpPr>
          <p:spPr bwMode="auto">
            <a:xfrm>
              <a:off x="181" y="-252"/>
              <a:ext cx="35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经研究表明：苯的邻二取代物只有一种</a:t>
              </a:r>
            </a:p>
          </p:txBody>
        </p:sp>
        <p:sp>
          <p:nvSpPr>
            <p:cNvPr id="9228" name="Text Box 46"/>
            <p:cNvSpPr txBox="1">
              <a:spLocks noChangeArrowheads="1"/>
            </p:cNvSpPr>
            <p:nvPr/>
          </p:nvSpPr>
          <p:spPr bwMode="auto">
            <a:xfrm>
              <a:off x="0" y="1951"/>
              <a:ext cx="55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5823" name="Text Box 29"/>
          <p:cNvSpPr txBox="1">
            <a:spLocks noChangeArrowheads="1"/>
          </p:cNvSpPr>
          <p:nvPr/>
        </p:nvSpPr>
        <p:spPr bwMode="auto">
          <a:xfrm>
            <a:off x="700643" y="4426409"/>
            <a:ext cx="10285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说明苯的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个碳原子之间的键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完全相同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，是介于单键和双键之间的独特的键。</a:t>
            </a:r>
          </a:p>
        </p:txBody>
      </p:sp>
      <p:sp>
        <p:nvSpPr>
          <p:cNvPr id="9222" name="文本框 7"/>
          <p:cNvSpPr txBox="1">
            <a:spLocks noChangeArrowheads="1"/>
          </p:cNvSpPr>
          <p:nvPr/>
        </p:nvSpPr>
        <p:spPr bwMode="auto">
          <a:xfrm>
            <a:off x="564111" y="1223278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例子验证</a:t>
            </a:r>
          </a:p>
        </p:txBody>
      </p:sp>
      <p:sp>
        <p:nvSpPr>
          <p:cNvPr id="4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一、苯的结构与化学性质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60400" y="905630"/>
            <a:ext cx="10515600" cy="13255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400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、苯的物理性质</a:t>
            </a:r>
          </a:p>
        </p:txBody>
      </p:sp>
      <p:sp>
        <p:nvSpPr>
          <p:cNvPr id="10243" name="内容占位符 2"/>
          <p:cNvSpPr>
            <a:spLocks noGrp="1" noChangeArrowheads="1"/>
          </p:cNvSpPr>
          <p:nvPr>
            <p:ph sz="half" idx="4294967295"/>
          </p:nvPr>
        </p:nvSpPr>
        <p:spPr>
          <a:xfrm>
            <a:off x="590550" y="1888823"/>
            <a:ext cx="10655300" cy="1800225"/>
          </a:xfrm>
          <a:ln>
            <a:solidFill>
              <a:schemeClr val="bg1"/>
            </a:solidFill>
            <a:miter lim="800000"/>
          </a:ln>
        </p:spPr>
        <p:txBody>
          <a:bodyPr/>
          <a:lstStyle/>
          <a:p>
            <a:pPr eaLnBrk="1" hangingPunct="1"/>
            <a:r>
              <a:rPr lang="zh-CN" altLang="en-US" sz="2400" dirty="0">
                <a:cs typeface="+mn-ea"/>
                <a:sym typeface="+mn-lt"/>
              </a:rPr>
              <a:t>观察总结</a:t>
            </a:r>
          </a:p>
          <a:p>
            <a:pPr eaLnBrk="1" hangingPunct="1"/>
            <a:r>
              <a:rPr lang="zh-CN" altLang="en-US" sz="2400" dirty="0">
                <a:cs typeface="+mn-ea"/>
                <a:sym typeface="+mn-lt"/>
              </a:rPr>
              <a:t>颜色、气味、状态、毒性、溶解性、密度、熔沸点</a:t>
            </a:r>
          </a:p>
        </p:txBody>
      </p:sp>
      <p:sp>
        <p:nvSpPr>
          <p:cNvPr id="4" name="内容占位符 3"/>
          <p:cNvSpPr>
            <a:spLocks noGrp="1" noChangeArrowheads="1"/>
          </p:cNvSpPr>
          <p:nvPr>
            <p:ph sz="half" idx="4294967295"/>
          </p:nvPr>
        </p:nvSpPr>
        <p:spPr>
          <a:xfrm>
            <a:off x="660400" y="2942924"/>
            <a:ext cx="10752138" cy="1646237"/>
          </a:xfrm>
          <a:ln>
            <a:noFill/>
            <a:miter lim="800000"/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无色、特殊气味、油状液体、有毒、不溶于水易溶于有机溶剂、密度小于水、熔点</a:t>
            </a:r>
            <a:r>
              <a:rPr lang="en-US" altLang="zh-CN" sz="2400" dirty="0">
                <a:solidFill>
                  <a:srgbClr val="FF0000"/>
                </a:solidFill>
                <a:cs typeface="+mn-ea"/>
                <a:sym typeface="+mn-lt"/>
              </a:rPr>
              <a:t>5.5℃</a:t>
            </a: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、沸点</a:t>
            </a:r>
            <a:r>
              <a:rPr lang="en-US" altLang="zh-CN" sz="2400" dirty="0">
                <a:solidFill>
                  <a:srgbClr val="FF0000"/>
                </a:solidFill>
                <a:cs typeface="+mn-ea"/>
                <a:sym typeface="+mn-lt"/>
              </a:rPr>
              <a:t>80.1℃</a:t>
            </a:r>
          </a:p>
          <a:p>
            <a:pPr eaLnBrk="1" hangingPunct="1">
              <a:lnSpc>
                <a:spcPct val="150000"/>
              </a:lnSpc>
            </a:pPr>
            <a:endParaRPr lang="zh-CN" altLang="en-US" sz="24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0242" name="文本框 10241"/>
          <p:cNvSpPr txBox="1"/>
          <p:nvPr/>
        </p:nvSpPr>
        <p:spPr>
          <a:xfrm>
            <a:off x="2470552" y="2033286"/>
            <a:ext cx="69913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solidFill>
                  <a:schemeClr val="hlink"/>
                </a:solidFill>
                <a:uLnTx/>
                <a:uFillTx/>
                <a:cs typeface="+mn-ea"/>
                <a:sym typeface="+mn-lt"/>
              </a:rPr>
              <a:t>　</a:t>
            </a: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+mn-ea"/>
                <a:sym typeface="+mn-lt"/>
              </a:rPr>
              <a:t>　</a:t>
            </a:r>
          </a:p>
        </p:txBody>
      </p:sp>
      <p:pic>
        <p:nvPicPr>
          <p:cNvPr id="10246" name="Picture 12" descr="http://p4.so.qhimgs1.com/bdr/_240_/t01cb7315437840fe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391" y="3977057"/>
            <a:ext cx="2305473" cy="166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一、苯的结构与化学性质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93993" y="1250442"/>
            <a:ext cx="11537950" cy="43181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cs typeface="+mn-ea"/>
                <a:sym typeface="+mn-lt"/>
              </a:rPr>
              <a:t>3.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cs typeface="+mn-ea"/>
                <a:sym typeface="+mn-lt"/>
              </a:rPr>
              <a:t>苯的化学性质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(1)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氧化反应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  a.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燃烧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: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火焰明亮且伴有浓黑烟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不使酸性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KMnO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溶液褪色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(2)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取代反应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(3)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加成反应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104781" y="1279390"/>
            <a:ext cx="3658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难氧化、易取代、能加成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9"/>
          <p:cNvGrpSpPr/>
          <p:nvPr/>
        </p:nvGrpSpPr>
        <p:grpSpPr bwMode="auto">
          <a:xfrm>
            <a:off x="1912794" y="3322866"/>
            <a:ext cx="6907753" cy="896938"/>
            <a:chOff x="935856" y="3217931"/>
            <a:chExt cx="5711121" cy="990000"/>
          </a:xfrm>
        </p:grpSpPr>
        <p:graphicFrame>
          <p:nvGraphicFramePr>
            <p:cNvPr id="11289" name="Object 2"/>
            <p:cNvGraphicFramePr>
              <a:graphicFrameLocks noChangeAspect="1"/>
            </p:cNvGraphicFramePr>
            <p:nvPr/>
          </p:nvGraphicFramePr>
          <p:xfrm>
            <a:off x="935856" y="3217931"/>
            <a:ext cx="885330" cy="99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572135" imgH="638810" progId="">
                    <p:embed/>
                  </p:oleObj>
                </mc:Choice>
                <mc:Fallback>
                  <p:oleObj r:id="rId3" imgW="572135" imgH="63881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5856" y="3217931"/>
                          <a:ext cx="885330" cy="99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90" name="矩形 11"/>
            <p:cNvSpPr>
              <a:spLocks noChangeArrowheads="1"/>
            </p:cNvSpPr>
            <p:nvPr/>
          </p:nvSpPr>
          <p:spPr bwMode="auto">
            <a:xfrm>
              <a:off x="1820086" y="3439741"/>
              <a:ext cx="910756" cy="645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+ Br</a:t>
              </a:r>
              <a:r>
                <a:rPr kumimoji="0" lang="en-US" altLang="zh-CN" sz="3200" i="0" u="none" strike="noStrike" kern="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kumimoji="0" lang="zh-CN" altLang="zh-CN" sz="320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1291" name="组合 12"/>
            <p:cNvGrpSpPr/>
            <p:nvPr/>
          </p:nvGrpSpPr>
          <p:grpSpPr bwMode="auto">
            <a:xfrm>
              <a:off x="2932624" y="3327879"/>
              <a:ext cx="1080000" cy="508900"/>
              <a:chOff x="3135987" y="1733996"/>
              <a:chExt cx="1080000" cy="508900"/>
            </a:xfrm>
          </p:grpSpPr>
          <p:sp>
            <p:nvSpPr>
              <p:cNvPr id="11296" name="Text Box 10"/>
              <p:cNvSpPr txBox="1">
                <a:spLocks noChangeArrowheads="1"/>
              </p:cNvSpPr>
              <p:nvPr/>
            </p:nvSpPr>
            <p:spPr bwMode="auto">
              <a:xfrm>
                <a:off x="3135987" y="1733996"/>
                <a:ext cx="980640" cy="508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FeBr</a:t>
                </a:r>
                <a:r>
                  <a:rPr kumimoji="0" lang="en-US" altLang="zh-CN" sz="240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endParaRPr kumimoji="1" lang="en-US" altLang="zh-CN" sz="240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297" name="Line 8"/>
              <p:cNvSpPr>
                <a:spLocks noChangeShapeType="1"/>
              </p:cNvSpPr>
              <p:nvPr/>
            </p:nvSpPr>
            <p:spPr bwMode="auto">
              <a:xfrm>
                <a:off x="3135987" y="2195661"/>
                <a:ext cx="1080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1292" name="矩形 13"/>
            <p:cNvSpPr>
              <a:spLocks noChangeArrowheads="1"/>
            </p:cNvSpPr>
            <p:nvPr/>
          </p:nvSpPr>
          <p:spPr bwMode="auto">
            <a:xfrm>
              <a:off x="5578509" y="3439739"/>
              <a:ext cx="1068468" cy="645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+ HBr</a:t>
              </a:r>
              <a:endParaRPr kumimoji="0" lang="zh-CN" altLang="zh-CN" sz="320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1293" name="组合 14"/>
            <p:cNvGrpSpPr/>
            <p:nvPr/>
          </p:nvGrpSpPr>
          <p:grpSpPr bwMode="auto">
            <a:xfrm>
              <a:off x="4061860" y="3217931"/>
              <a:ext cx="1381536" cy="990000"/>
              <a:chOff x="4061860" y="3217931"/>
              <a:chExt cx="1381536" cy="990000"/>
            </a:xfrm>
          </p:grpSpPr>
          <p:graphicFrame>
            <p:nvGraphicFramePr>
              <p:cNvPr id="11294" name="Object 3"/>
              <p:cNvGraphicFramePr>
                <a:graphicFrameLocks noChangeAspect="1"/>
              </p:cNvGraphicFramePr>
              <p:nvPr/>
            </p:nvGraphicFramePr>
            <p:xfrm>
              <a:off x="4061860" y="3217931"/>
              <a:ext cx="885330" cy="99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5" imgW="572135" imgH="638810" progId="">
                      <p:embed/>
                    </p:oleObj>
                  </mc:Choice>
                  <mc:Fallback>
                    <p:oleObj r:id="rId5" imgW="572135" imgH="638810" progId="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61860" y="3217931"/>
                            <a:ext cx="885330" cy="990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95" name="矩形 16"/>
              <p:cNvSpPr>
                <a:spLocks noChangeArrowheads="1"/>
              </p:cNvSpPr>
              <p:nvPr/>
            </p:nvSpPr>
            <p:spPr bwMode="auto">
              <a:xfrm>
                <a:off x="4752642" y="3217931"/>
                <a:ext cx="690754" cy="645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−Br</a:t>
                </a:r>
                <a:endParaRPr kumimoji="0" lang="zh-CN" altLang="zh-CN" sz="32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19"/>
          <p:cNvGrpSpPr/>
          <p:nvPr/>
        </p:nvGrpSpPr>
        <p:grpSpPr bwMode="auto">
          <a:xfrm>
            <a:off x="2006701" y="4223926"/>
            <a:ext cx="7969586" cy="976312"/>
            <a:chOff x="936000" y="3217931"/>
            <a:chExt cx="6588353" cy="1075445"/>
          </a:xfrm>
        </p:grpSpPr>
        <p:graphicFrame>
          <p:nvGraphicFramePr>
            <p:cNvPr id="11280" name="Object 4"/>
            <p:cNvGraphicFramePr>
              <a:graphicFrameLocks noChangeAspect="1"/>
            </p:cNvGraphicFramePr>
            <p:nvPr/>
          </p:nvGraphicFramePr>
          <p:xfrm>
            <a:off x="936000" y="3217931"/>
            <a:ext cx="885330" cy="99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572135" imgH="638810" progId="">
                    <p:embed/>
                  </p:oleObj>
                </mc:Choice>
                <mc:Fallback>
                  <p:oleObj r:id="rId6" imgW="572135" imgH="63881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6000" y="3217931"/>
                          <a:ext cx="885330" cy="99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1" name="矩形 24"/>
            <p:cNvSpPr>
              <a:spLocks noChangeArrowheads="1"/>
            </p:cNvSpPr>
            <p:nvPr/>
          </p:nvSpPr>
          <p:spPr bwMode="auto">
            <a:xfrm>
              <a:off x="1820230" y="3439740"/>
              <a:ext cx="1325447" cy="644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+ HNO</a:t>
              </a:r>
              <a:r>
                <a:rPr kumimoji="0" lang="en-US" altLang="zh-CN" sz="32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kumimoji="0" lang="zh-CN" altLang="zh-CN" sz="320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1282" name="组合 25"/>
            <p:cNvGrpSpPr/>
            <p:nvPr/>
          </p:nvGrpSpPr>
          <p:grpSpPr bwMode="auto">
            <a:xfrm>
              <a:off x="3240000" y="3274190"/>
              <a:ext cx="1368152" cy="960125"/>
              <a:chOff x="5016926" y="2790000"/>
              <a:chExt cx="1368152" cy="960125"/>
            </a:xfrm>
          </p:grpSpPr>
          <p:sp>
            <p:nvSpPr>
              <p:cNvPr id="11287" name="Text Box 10"/>
              <p:cNvSpPr txBox="1">
                <a:spLocks noChangeArrowheads="1"/>
              </p:cNvSpPr>
              <p:nvPr/>
            </p:nvSpPr>
            <p:spPr bwMode="auto">
              <a:xfrm>
                <a:off x="5016926" y="2790000"/>
                <a:ext cx="1368152" cy="960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2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浓</a:t>
                </a:r>
                <a:r>
                  <a:rPr kumimoji="0" lang="en-US" altLang="zh-CN" sz="22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H</a:t>
                </a:r>
                <a:r>
                  <a:rPr kumimoji="0" lang="en-US" altLang="zh-CN" sz="220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r>
                  <a:rPr kumimoji="0" lang="en-US" altLang="zh-CN" sz="22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SO</a:t>
                </a:r>
                <a:r>
                  <a:rPr kumimoji="0" lang="en-US" altLang="zh-CN" sz="220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4</a:t>
                </a:r>
                <a:endParaRPr kumimoji="0" lang="en-US" altLang="zh-CN" sz="22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2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50~60</a:t>
                </a:r>
                <a:r>
                  <a:rPr kumimoji="1" lang="en-US" altLang="zh-CN" sz="220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1" lang="en-US" altLang="zh-CN" sz="22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℃ </a:t>
                </a:r>
              </a:p>
            </p:txBody>
          </p:sp>
          <p:sp>
            <p:nvSpPr>
              <p:cNvPr id="11288" name="Line 8"/>
              <p:cNvSpPr>
                <a:spLocks noChangeShapeType="1"/>
              </p:cNvSpPr>
              <p:nvPr/>
            </p:nvSpPr>
            <p:spPr bwMode="auto">
              <a:xfrm>
                <a:off x="5125078" y="3229440"/>
                <a:ext cx="1260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283" name="组合 26"/>
            <p:cNvGrpSpPr/>
            <p:nvPr/>
          </p:nvGrpSpPr>
          <p:grpSpPr bwMode="auto">
            <a:xfrm>
              <a:off x="4608000" y="3297600"/>
              <a:ext cx="1677400" cy="995776"/>
              <a:chOff x="5906715" y="3256949"/>
              <a:chExt cx="1677400" cy="995776"/>
            </a:xfrm>
          </p:grpSpPr>
          <p:graphicFrame>
            <p:nvGraphicFramePr>
              <p:cNvPr id="11285" name="Object 5"/>
              <p:cNvGraphicFramePr>
                <a:graphicFrameLocks noChangeAspect="1"/>
              </p:cNvGraphicFramePr>
              <p:nvPr/>
            </p:nvGraphicFramePr>
            <p:xfrm>
              <a:off x="5906715" y="3262725"/>
              <a:ext cx="885331" cy="99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7" imgW="572135" imgH="638810" progId="">
                      <p:embed/>
                    </p:oleObj>
                  </mc:Choice>
                  <mc:Fallback>
                    <p:oleObj r:id="rId7" imgW="572135" imgH="638810" progId="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06715" y="3262725"/>
                            <a:ext cx="885331" cy="990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86" name="矩形 29"/>
              <p:cNvSpPr>
                <a:spLocks noChangeArrowheads="1"/>
              </p:cNvSpPr>
              <p:nvPr/>
            </p:nvSpPr>
            <p:spPr bwMode="auto">
              <a:xfrm>
                <a:off x="6597915" y="3256949"/>
                <a:ext cx="986200" cy="644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−NO</a:t>
                </a:r>
                <a:r>
                  <a:rPr kumimoji="0" lang="en-US" altLang="zh-CN" sz="3200" i="0" u="none" strike="noStrike" kern="0" cap="none" spc="0" normalizeH="0" baseline="-250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kumimoji="0" lang="zh-CN" altLang="zh-CN" sz="32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1284" name="矩形 27"/>
            <p:cNvSpPr>
              <a:spLocks noChangeArrowheads="1"/>
            </p:cNvSpPr>
            <p:nvPr/>
          </p:nvSpPr>
          <p:spPr bwMode="auto">
            <a:xfrm>
              <a:off x="6444065" y="3439740"/>
              <a:ext cx="1080288" cy="644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+ H</a:t>
              </a:r>
              <a:r>
                <a:rPr kumimoji="0" lang="en-US" altLang="zh-CN" sz="32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kumimoji="0" lang="en-US" altLang="zh-CN" sz="32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O</a:t>
              </a:r>
              <a:endParaRPr kumimoji="0" lang="zh-CN" altLang="zh-CN" sz="320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32"/>
          <p:cNvGrpSpPr/>
          <p:nvPr/>
        </p:nvGrpSpPr>
        <p:grpSpPr bwMode="auto">
          <a:xfrm>
            <a:off x="2017980" y="5371902"/>
            <a:ext cx="4344988" cy="935038"/>
            <a:chOff x="3240000" y="5940000"/>
            <a:chExt cx="3591532" cy="1029676"/>
          </a:xfrm>
        </p:grpSpPr>
        <p:graphicFrame>
          <p:nvGraphicFramePr>
            <p:cNvPr id="11274" name="Object 6"/>
            <p:cNvGraphicFramePr>
              <a:graphicFrameLocks noChangeAspect="1"/>
            </p:cNvGraphicFramePr>
            <p:nvPr/>
          </p:nvGraphicFramePr>
          <p:xfrm>
            <a:off x="3240000" y="5940000"/>
            <a:ext cx="885330" cy="99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572135" imgH="638810" progId="">
                    <p:embed/>
                  </p:oleObj>
                </mc:Choice>
                <mc:Fallback>
                  <p:oleObj r:id="rId8" imgW="572135" imgH="63881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0000" y="5940000"/>
                          <a:ext cx="885330" cy="99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5" name="矩形 34"/>
            <p:cNvSpPr>
              <a:spLocks noChangeArrowheads="1"/>
            </p:cNvSpPr>
            <p:nvPr/>
          </p:nvSpPr>
          <p:spPr bwMode="auto">
            <a:xfrm>
              <a:off x="4122450" y="6128962"/>
              <a:ext cx="1004637" cy="64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+ 3H</a:t>
              </a:r>
              <a:r>
                <a:rPr kumimoji="0" lang="en-US" altLang="zh-CN" sz="32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kumimoji="0" lang="zh-CN" altLang="zh-CN" sz="320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1276" name="组合 35"/>
            <p:cNvGrpSpPr/>
            <p:nvPr/>
          </p:nvGrpSpPr>
          <p:grpSpPr bwMode="auto">
            <a:xfrm>
              <a:off x="5328000" y="6053655"/>
              <a:ext cx="630000" cy="916021"/>
              <a:chOff x="5362364" y="6053655"/>
              <a:chExt cx="630000" cy="916021"/>
            </a:xfrm>
          </p:grpSpPr>
          <p:sp>
            <p:nvSpPr>
              <p:cNvPr id="11278" name="Text Box 10"/>
              <p:cNvSpPr txBox="1">
                <a:spLocks noChangeArrowheads="1"/>
              </p:cNvSpPr>
              <p:nvPr/>
            </p:nvSpPr>
            <p:spPr bwMode="auto">
              <a:xfrm>
                <a:off x="5385600" y="6053655"/>
                <a:ext cx="511791" cy="916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Ni</a:t>
                </a:r>
                <a:endParaRPr kumimoji="0" lang="en-US" altLang="zh-CN" sz="240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△</a:t>
                </a:r>
                <a:endParaRPr kumimoji="1" lang="en-US" altLang="zh-CN" sz="240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279" name="Line 8"/>
              <p:cNvSpPr>
                <a:spLocks noChangeShapeType="1"/>
              </p:cNvSpPr>
              <p:nvPr/>
            </p:nvSpPr>
            <p:spPr bwMode="auto">
              <a:xfrm>
                <a:off x="5362364" y="6469154"/>
                <a:ext cx="630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1277" name="AutoShape 7"/>
            <p:cNvSpPr>
              <a:spLocks noChangeAspect="1" noChangeArrowheads="1"/>
            </p:cNvSpPr>
            <p:nvPr/>
          </p:nvSpPr>
          <p:spPr bwMode="auto">
            <a:xfrm rot="5400000">
              <a:off x="6075849" y="6109155"/>
              <a:ext cx="791365" cy="720000"/>
            </a:xfrm>
            <a:prstGeom prst="hexagon">
              <a:avLst>
                <a:gd name="adj" fmla="val 27361"/>
                <a:gd name="vf" fmla="val 115470"/>
              </a:avLst>
            </a:prstGeom>
            <a:noFill/>
            <a:ln w="222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6" name="Text Box 10"/>
          <p:cNvSpPr>
            <a:spLocks noChangeArrowheads="1"/>
          </p:cNvSpPr>
          <p:nvPr/>
        </p:nvSpPr>
        <p:spPr bwMode="auto">
          <a:xfrm>
            <a:off x="9553598" y="3635973"/>
            <a:ext cx="3870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卤代反应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endParaRPr kumimoji="0" lang="zh-CN" altLang="en-US" sz="1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 Box 2"/>
          <p:cNvSpPr>
            <a:spLocks noChangeArrowheads="1"/>
          </p:cNvSpPr>
          <p:nvPr/>
        </p:nvSpPr>
        <p:spPr bwMode="auto">
          <a:xfrm>
            <a:off x="9753178" y="4486815"/>
            <a:ext cx="3117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硝化反应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3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一、苯的结构与化学性质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文本框 67586"/>
          <p:cNvSpPr txBox="1">
            <a:spLocks noChangeArrowheads="1"/>
          </p:cNvSpPr>
          <p:nvPr/>
        </p:nvSpPr>
        <p:spPr bwMode="auto">
          <a:xfrm>
            <a:off x="544392" y="1840184"/>
            <a:ext cx="424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、反应原理：</a:t>
            </a:r>
          </a:p>
        </p:txBody>
      </p:sp>
      <p:sp>
        <p:nvSpPr>
          <p:cNvPr id="67588" name="矩形 67587"/>
          <p:cNvSpPr>
            <a:spLocks noChangeArrowheads="1"/>
          </p:cNvSpPr>
          <p:nvPr/>
        </p:nvSpPr>
        <p:spPr bwMode="auto">
          <a:xfrm>
            <a:off x="634274" y="2535378"/>
            <a:ext cx="4605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、反应装置：</a:t>
            </a:r>
          </a:p>
        </p:txBody>
      </p:sp>
      <p:sp>
        <p:nvSpPr>
          <p:cNvPr id="67589" name="矩形 67588"/>
          <p:cNvSpPr>
            <a:spLocks noChangeArrowheads="1"/>
          </p:cNvSpPr>
          <p:nvPr/>
        </p:nvSpPr>
        <p:spPr bwMode="auto">
          <a:xfrm>
            <a:off x="660400" y="4368171"/>
            <a:ext cx="4221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、反应现象：</a:t>
            </a:r>
          </a:p>
        </p:txBody>
      </p:sp>
      <p:sp>
        <p:nvSpPr>
          <p:cNvPr id="67592" name="文本框 67591"/>
          <p:cNvSpPr txBox="1">
            <a:spLocks noChangeArrowheads="1"/>
          </p:cNvSpPr>
          <p:nvPr/>
        </p:nvSpPr>
        <p:spPr bwMode="auto">
          <a:xfrm>
            <a:off x="700351" y="4825371"/>
            <a:ext cx="10818549" cy="11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导管口有白雾，锥形瓶中滴入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AgNO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溶液，出现浅黄色沉淀；烧瓶中液体倒入盛有水的烧杯中，烧杯底部出现油状的褐色液体。</a:t>
            </a:r>
          </a:p>
        </p:txBody>
      </p:sp>
      <p:sp>
        <p:nvSpPr>
          <p:cNvPr id="67593" name="文本框 67592"/>
          <p:cNvSpPr txBox="1">
            <a:spLocks noChangeArrowheads="1"/>
          </p:cNvSpPr>
          <p:nvPr/>
        </p:nvSpPr>
        <p:spPr bwMode="auto">
          <a:xfrm>
            <a:off x="6463110" y="2928326"/>
            <a:ext cx="3463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无色油状液体，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密度大于水，难溶于水</a:t>
            </a:r>
          </a:p>
        </p:txBody>
      </p:sp>
      <p:graphicFrame>
        <p:nvGraphicFramePr>
          <p:cNvPr id="67594" name="对象 67593">
            <a:hlinkClick r:id="rId3" action="ppaction://hlinkfile"/>
          </p:cNvPr>
          <p:cNvGraphicFramePr/>
          <p:nvPr/>
        </p:nvGraphicFramePr>
        <p:xfrm>
          <a:off x="3085139" y="2562366"/>
          <a:ext cx="2180226" cy="1797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057900" imgH="4429125" progId="Paint.Picture">
                  <p:embed/>
                </p:oleObj>
              </mc:Choice>
              <mc:Fallback>
                <p:oleObj r:id="rId4" imgW="6057900" imgH="4429125" progId="Paint.Picture">
                  <p:embed/>
                  <p:pic>
                    <p:nvPicPr>
                      <p:cNvPr id="0" name="对象 67593">
                        <a:hlinkClick r:id="" action="ppaction://hlinkfile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3077" r="3847"/>
                      <a:stretch>
                        <a:fillRect/>
                      </a:stretch>
                    </p:blipFill>
                    <p:spPr bwMode="auto">
                      <a:xfrm>
                        <a:off x="3085139" y="2562366"/>
                        <a:ext cx="2180226" cy="1797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矩形 67595"/>
          <p:cNvSpPr>
            <a:spLocks noChangeArrowheads="1"/>
          </p:cNvSpPr>
          <p:nvPr/>
        </p:nvSpPr>
        <p:spPr bwMode="auto">
          <a:xfrm>
            <a:off x="544392" y="1224400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卤代反应</a:t>
            </a:r>
          </a:p>
        </p:txBody>
      </p:sp>
      <p:grpSp>
        <p:nvGrpSpPr>
          <p:cNvPr id="2" name="组合 67613"/>
          <p:cNvGrpSpPr/>
          <p:nvPr/>
        </p:nvGrpSpPr>
        <p:grpSpPr bwMode="auto">
          <a:xfrm>
            <a:off x="2956453" y="1560719"/>
            <a:ext cx="6512984" cy="768350"/>
            <a:chOff x="1829" y="799"/>
            <a:chExt cx="3077" cy="484"/>
          </a:xfrm>
        </p:grpSpPr>
        <p:pic>
          <p:nvPicPr>
            <p:cNvPr id="12299" name="图片 67600" descr="_D%9B3JC7482X`VA_8D1KT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" y="907"/>
              <a:ext cx="454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文本框 67602"/>
            <p:cNvSpPr txBox="1">
              <a:spLocks noChangeArrowheads="1"/>
            </p:cNvSpPr>
            <p:nvPr/>
          </p:nvSpPr>
          <p:spPr bwMode="auto">
            <a:xfrm>
              <a:off x="2331" y="862"/>
              <a:ext cx="17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+</a:t>
              </a:r>
            </a:p>
          </p:txBody>
        </p:sp>
        <p:sp>
          <p:nvSpPr>
            <p:cNvPr id="12301" name="文本框 67603"/>
            <p:cNvSpPr txBox="1">
              <a:spLocks noChangeArrowheads="1"/>
            </p:cNvSpPr>
            <p:nvPr/>
          </p:nvSpPr>
          <p:spPr bwMode="auto">
            <a:xfrm>
              <a:off x="2701" y="845"/>
              <a:ext cx="286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Br</a:t>
              </a:r>
              <a:r>
                <a:rPr kumimoji="0" lang="en-US" altLang="zh-CN" sz="2400" i="0" u="none" strike="noStrike" kern="0" cap="none" spc="0" normalizeH="0" baseline="-25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grpSp>
          <p:nvGrpSpPr>
            <p:cNvPr id="12302" name="组合 67612"/>
            <p:cNvGrpSpPr/>
            <p:nvPr/>
          </p:nvGrpSpPr>
          <p:grpSpPr bwMode="auto">
            <a:xfrm>
              <a:off x="3112" y="799"/>
              <a:ext cx="403" cy="272"/>
              <a:chOff x="3112" y="799"/>
              <a:chExt cx="403" cy="272"/>
            </a:xfrm>
          </p:grpSpPr>
          <p:sp>
            <p:nvSpPr>
              <p:cNvPr id="12310" name="文本框 67605"/>
              <p:cNvSpPr txBox="1">
                <a:spLocks noChangeArrowheads="1"/>
              </p:cNvSpPr>
              <p:nvPr/>
            </p:nvSpPr>
            <p:spPr bwMode="auto">
              <a:xfrm>
                <a:off x="3112" y="799"/>
                <a:ext cx="3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just" defTabSz="91440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160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FeBr</a:t>
                </a:r>
                <a:r>
                  <a:rPr kumimoji="0" lang="en-US" altLang="zh-CN" sz="1600" i="0" u="none" strike="noStrike" kern="0" cap="none" spc="0" normalizeH="0" baseline="-25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</a:p>
            </p:txBody>
          </p:sp>
          <p:sp>
            <p:nvSpPr>
              <p:cNvPr id="12311" name="直接连接符 67604"/>
              <p:cNvSpPr>
                <a:spLocks noChangeShapeType="1"/>
              </p:cNvSpPr>
              <p:nvPr/>
            </p:nvSpPr>
            <p:spPr bwMode="auto">
              <a:xfrm>
                <a:off x="3152" y="1071"/>
                <a:ext cx="36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2303" name="组合 67609"/>
            <p:cNvGrpSpPr/>
            <p:nvPr/>
          </p:nvGrpSpPr>
          <p:grpSpPr bwMode="auto">
            <a:xfrm>
              <a:off x="3604" y="799"/>
              <a:ext cx="688" cy="453"/>
              <a:chOff x="3651" y="799"/>
              <a:chExt cx="612" cy="379"/>
            </a:xfrm>
          </p:grpSpPr>
          <p:grpSp>
            <p:nvGrpSpPr>
              <p:cNvPr id="12306" name="组合 67607"/>
              <p:cNvGrpSpPr/>
              <p:nvPr/>
            </p:nvGrpSpPr>
            <p:grpSpPr bwMode="auto">
              <a:xfrm>
                <a:off x="3651" y="890"/>
                <a:ext cx="454" cy="288"/>
                <a:chOff x="3651" y="890"/>
                <a:chExt cx="454" cy="288"/>
              </a:xfrm>
            </p:grpSpPr>
            <p:pic>
              <p:nvPicPr>
                <p:cNvPr id="12308" name="图片 67601" descr="_D%9B3JC7482X`VA_8D1KT0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1" y="890"/>
                  <a:ext cx="34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309" name="直接连接符 67606"/>
                <p:cNvSpPr>
                  <a:spLocks noChangeShapeType="1"/>
                </p:cNvSpPr>
                <p:nvPr/>
              </p:nvSpPr>
              <p:spPr bwMode="auto">
                <a:xfrm>
                  <a:off x="3969" y="1026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307" name="文本框 67608"/>
              <p:cNvSpPr txBox="1">
                <a:spLocks noChangeArrowheads="1"/>
              </p:cNvSpPr>
              <p:nvPr/>
            </p:nvSpPr>
            <p:spPr bwMode="auto">
              <a:xfrm>
                <a:off x="4056" y="799"/>
                <a:ext cx="207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just" defTabSz="91440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Br</a:t>
                </a:r>
              </a:p>
            </p:txBody>
          </p:sp>
        </p:grpSp>
        <p:sp>
          <p:nvSpPr>
            <p:cNvPr id="12304" name="文本框 67610"/>
            <p:cNvSpPr txBox="1">
              <a:spLocks noChangeArrowheads="1"/>
            </p:cNvSpPr>
            <p:nvPr/>
          </p:nvSpPr>
          <p:spPr bwMode="auto">
            <a:xfrm>
              <a:off x="4332" y="799"/>
              <a:ext cx="17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+</a:t>
              </a:r>
              <a:endPara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305" name="文本框 67611"/>
            <p:cNvSpPr txBox="1">
              <a:spLocks noChangeArrowheads="1"/>
            </p:cNvSpPr>
            <p:nvPr/>
          </p:nvSpPr>
          <p:spPr bwMode="auto">
            <a:xfrm>
              <a:off x="4568" y="799"/>
              <a:ext cx="338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HBr</a:t>
              </a:r>
              <a:endPara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7615" name="文本框 67614"/>
          <p:cNvSpPr txBox="1">
            <a:spLocks noChangeArrowheads="1"/>
          </p:cNvSpPr>
          <p:nvPr/>
        </p:nvSpPr>
        <p:spPr bwMode="auto">
          <a:xfrm>
            <a:off x="6868655" y="2300041"/>
            <a:ext cx="800219" cy="55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溴苯</a:t>
            </a:r>
          </a:p>
        </p:txBody>
      </p: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一、苯的结构与化学性质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67588" grpId="0"/>
      <p:bldP spid="67589" grpId="0"/>
      <p:bldP spid="67592" grpId="0" build="p"/>
      <p:bldP spid="67593" grpId="0"/>
      <p:bldP spid="676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ro5y2ry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2678</Words>
  <Application>Microsoft Office PowerPoint</Application>
  <PresentationFormat>宽屏</PresentationFormat>
  <Paragraphs>404</Paragraphs>
  <Slides>39</Slides>
  <Notes>39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39</vt:i4>
      </vt:variant>
    </vt:vector>
  </HeadingPairs>
  <TitlesOfParts>
    <vt:vector size="49" baseType="lpstr">
      <vt:lpstr>FandolFang R</vt:lpstr>
      <vt:lpstr>Arial</vt:lpstr>
      <vt:lpstr>Calibri</vt:lpstr>
      <vt:lpstr>Symbol</vt:lpstr>
      <vt:lpstr>Times New Roman</vt:lpstr>
      <vt:lpstr>Wingdings</vt:lpstr>
      <vt:lpstr>办公资源网：www.bangongziyuan.com</vt:lpstr>
      <vt:lpstr>ChemSketch</vt:lpstr>
      <vt:lpstr>Bitmap Image</vt:lpstr>
      <vt:lpstr>ACD.ChemSketch.20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2、苯的物理性质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2020-06-22T05:59:16Z</dcterms:created>
  <dcterms:modified xsi:type="dcterms:W3CDTF">2021-01-09T10:05:29Z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