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4.xml" ContentType="application/vnd.openxmlformats-officedocument.presentationml.tags+xml"/>
  <Override PartName="/ppt/notesSlides/notesSlide9.xml" ContentType="application/vnd.openxmlformats-officedocument.presentationml.notesSlide+xml"/>
  <Override PartName="/ppt/tags/tag5.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6.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7.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8.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9.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10.xml" ContentType="application/vnd.openxmlformats-officedocument.presentationml.tags+xml"/>
  <Override PartName="/ppt/notesSlides/notesSlide25.xml" ContentType="application/vnd.openxmlformats-officedocument.presentationml.notesSlide+xml"/>
  <Override PartName="/ppt/tags/tag11.xml" ContentType="application/vnd.openxmlformats-officedocument.presentationml.tag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tags/tag12.xml" ContentType="application/vnd.openxmlformats-officedocument.presentationml.tags+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tags/tag13.xml" ContentType="application/vnd.openxmlformats-officedocument.presentationml.tags+xml"/>
  <Override PartName="/ppt/notesSlides/notesSlide33.xml" ContentType="application/vnd.openxmlformats-officedocument.presentationml.notesSlide+xml"/>
  <Override PartName="/ppt/tags/tag14.xml" ContentType="application/vnd.openxmlformats-officedocument.presentationml.tags+xml"/>
  <Override PartName="/ppt/notesSlides/notesSlide3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1"/>
  </p:notesMasterIdLst>
  <p:sldIdLst>
    <p:sldId id="257" r:id="rId2"/>
    <p:sldId id="298"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2" r:id="rId33"/>
    <p:sldId id="293" r:id="rId34"/>
    <p:sldId id="294" r:id="rId35"/>
    <p:sldId id="295" r:id="rId36"/>
    <p:sldId id="296" r:id="rId37"/>
    <p:sldId id="300" r:id="rId38"/>
    <p:sldId id="297" r:id="rId39"/>
    <p:sldId id="259" r:id="rId40"/>
  </p:sldIdLst>
  <p:sldSz cx="12192000" cy="6858000"/>
  <p:notesSz cx="6858000" cy="9144000"/>
  <p:custDataLst>
    <p:tags r:id="rId4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5">
          <p15:clr>
            <a:srgbClr val="A4A3A4"/>
          </p15:clr>
        </p15:guide>
        <p15:guide id="2" pos="7256">
          <p15:clr>
            <a:srgbClr val="A4A3A4"/>
          </p15:clr>
        </p15:guide>
        <p15:guide id="3" orient="horz" pos="618">
          <p15:clr>
            <a:srgbClr val="A4A3A4"/>
          </p15:clr>
        </p15:guide>
        <p15:guide id="4" orient="horz" pos="709">
          <p15:clr>
            <a:srgbClr val="A4A3A4"/>
          </p15:clr>
        </p15:guide>
        <p15:guide id="5" orient="horz" pos="3929">
          <p15:clr>
            <a:srgbClr val="A4A3A4"/>
          </p15:clr>
        </p15:guide>
        <p15:guide id="6" orient="horz" pos="386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4660"/>
  </p:normalViewPr>
  <p:slideViewPr>
    <p:cSldViewPr snapToGrid="0" showGuides="1">
      <p:cViewPr varScale="1">
        <p:scale>
          <a:sx n="102" d="100"/>
          <a:sy n="102" d="100"/>
        </p:scale>
        <p:origin x="582" y="114"/>
      </p:cViewPr>
      <p:guideLst>
        <p:guide pos="415"/>
        <p:guide pos="7256"/>
        <p:guide orient="horz" pos="618"/>
        <p:guide orient="horz" pos="709"/>
        <p:guide orient="horz" pos="3929"/>
        <p:guide orient="horz" pos="38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6A208C40-1674-423D-984E-E33F5D20FFF9}" type="doc">
      <dgm:prSet loTypeId="urn:microsoft.com/office/officeart/2005/8/layout/radial1#1" loCatId="relationship" qsTypeId="urn:microsoft.com/office/officeart/2005/8/quickstyle/simple1#1" qsCatId="simple" csTypeId="urn:microsoft.com/office/officeart/2005/8/colors/accent1_2#1" csCatId="accent1" phldr="1"/>
      <dgm:spPr/>
    </dgm:pt>
    <dgm:pt modelId="{A6C96CCC-4A7F-483E-9D66-CAB1F5D662EC}">
      <dgm:prSet/>
      <dgm:spPr>
        <a:solidFill>
          <a:srgbClr val="92D050"/>
        </a:solidFill>
      </dgm:spPr>
      <dgm: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b="1" i="0" u="none" strike="noStrike" cap="none" normalizeH="0" baseline="0" dirty="0">
              <a:ln>
                <a:noFill/>
              </a:ln>
              <a:solidFill>
                <a:schemeClr val="bg1"/>
              </a:solidFill>
              <a:effectLst/>
              <a:latin typeface="Arial" panose="020B0604020202020204" pitchFamily="34" charset="0"/>
              <a:ea typeface="思源黑体 CN Medium" panose="020B0600000000000000" pitchFamily="34" charset="-122"/>
              <a:sym typeface="Arial" panose="020B0604020202020204" pitchFamily="34" charset="0"/>
            </a:rPr>
            <a:t>醇</a:t>
          </a:r>
        </a:p>
      </dgm:t>
    </dgm:pt>
    <dgm:pt modelId="{29AACDD3-F457-4123-AAA6-15B7A5383D84}" type="parTrans" cxnId="{24176B30-0B01-4606-8CA5-83544ADE7374}">
      <dgm:prSet/>
      <dgm:spPr/>
      <dgm:t>
        <a:bodyPr/>
        <a:lstStyle/>
        <a:p>
          <a:endParaRPr lang="zh-CN" altLang="en-US"/>
        </a:p>
      </dgm:t>
    </dgm:pt>
    <dgm:pt modelId="{3E326D24-5448-4AC7-B7ED-517BD415C3B4}" type="sibTrans" cxnId="{24176B30-0B01-4606-8CA5-83544ADE7374}">
      <dgm:prSet/>
      <dgm:spPr/>
      <dgm:t>
        <a:bodyPr/>
        <a:lstStyle/>
        <a:p>
          <a:endParaRPr lang="zh-CN" altLang="en-US"/>
        </a:p>
      </dgm:t>
    </dgm:pt>
    <dgm:pt modelId="{01498F13-F226-4F82-AB0E-DCA0A3314CD2}">
      <dgm:prSet custT="1"/>
      <dgm:spPr>
        <a:solidFill>
          <a:srgbClr val="92D050"/>
        </a:solidFill>
      </dgm:spPr>
      <dgm: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dirty="0">
              <a:ln>
                <a:noFill/>
              </a:ln>
              <a:solidFill>
                <a:srgbClr val="FF0000"/>
              </a:solidFill>
              <a:effectLst/>
              <a:latin typeface="Arial" panose="020B0604020202020204" pitchFamily="34" charset="0"/>
              <a:ea typeface="思源黑体 CN Medium" panose="020B0600000000000000" pitchFamily="34" charset="-122"/>
              <a:sym typeface="Arial" panose="020B0604020202020204" pitchFamily="34" charset="0"/>
            </a:rPr>
            <a:t>卤代烃</a:t>
          </a:r>
        </a:p>
      </dgm:t>
    </dgm:pt>
    <dgm:pt modelId="{7D94E92A-F909-4C9E-8C10-58A3AF9B53C9}" type="parTrans" cxnId="{B000C878-4E48-4596-B015-AF79909401B2}">
      <dgm:prSet/>
      <dgm:spPr>
        <a:ln w="41275">
          <a:solidFill>
            <a:schemeClr val="tx1"/>
          </a:solidFill>
        </a:ln>
      </dgm:spPr>
      <dgm:t>
        <a:bodyPr/>
        <a:lstStyle/>
        <a:p>
          <a:endParaRPr lang="zh-CN" altLang="en-US"/>
        </a:p>
      </dgm:t>
    </dgm:pt>
    <dgm:pt modelId="{1F416E06-AD40-4832-AF43-799E507F06B3}" type="sibTrans" cxnId="{B000C878-4E48-4596-B015-AF79909401B2}">
      <dgm:prSet/>
      <dgm:spPr/>
      <dgm:t>
        <a:bodyPr/>
        <a:lstStyle/>
        <a:p>
          <a:endParaRPr lang="zh-CN" altLang="en-US"/>
        </a:p>
      </dgm:t>
    </dgm:pt>
    <dgm:pt modelId="{9412C007-2C09-43FB-84C8-31B09F264C67}">
      <dgm:prSet custT="1"/>
      <dgm:spPr>
        <a:solidFill>
          <a:srgbClr val="92D050"/>
        </a:solidFill>
      </dgm:spPr>
      <dgm: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dirty="0">
              <a:ln>
                <a:noFill/>
              </a:ln>
              <a:solidFill>
                <a:srgbClr val="FF0000"/>
              </a:solidFill>
              <a:effectLst/>
              <a:latin typeface="Arial" panose="020B0604020202020204" pitchFamily="34" charset="0"/>
              <a:ea typeface="思源黑体 CN Medium" panose="020B0600000000000000" pitchFamily="34" charset="-122"/>
              <a:sym typeface="Arial" panose="020B0604020202020204" pitchFamily="34" charset="0"/>
            </a:rPr>
            <a:t>醛或酮</a:t>
          </a:r>
        </a:p>
      </dgm:t>
    </dgm:pt>
    <dgm:pt modelId="{3B1857D1-5FCF-403C-AB14-26EF487DA951}" type="parTrans" cxnId="{84C9F389-C561-4ECA-BBDF-B6E5718B9F9F}">
      <dgm:prSet/>
      <dgm:spPr>
        <a:ln w="41275">
          <a:solidFill>
            <a:schemeClr val="tx1"/>
          </a:solidFill>
        </a:ln>
      </dgm:spPr>
      <dgm:t>
        <a:bodyPr/>
        <a:lstStyle/>
        <a:p>
          <a:endParaRPr lang="zh-CN" altLang="en-US"/>
        </a:p>
      </dgm:t>
    </dgm:pt>
    <dgm:pt modelId="{17CD4908-4848-4CDA-BCA8-12BBE82385BB}" type="sibTrans" cxnId="{84C9F389-C561-4ECA-BBDF-B6E5718B9F9F}">
      <dgm:prSet/>
      <dgm:spPr/>
      <dgm:t>
        <a:bodyPr/>
        <a:lstStyle/>
        <a:p>
          <a:endParaRPr lang="zh-CN" altLang="en-US"/>
        </a:p>
      </dgm:t>
    </dgm:pt>
    <dgm:pt modelId="{C0375E07-3341-482A-8AE7-5DE5199E3AB9}">
      <dgm:prSet custT="1"/>
      <dgm:spPr>
        <a:solidFill>
          <a:srgbClr val="92D050"/>
        </a:solidFill>
      </dgm:spPr>
      <dgm: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dirty="0">
              <a:ln>
                <a:noFill/>
              </a:ln>
              <a:solidFill>
                <a:srgbClr val="FF0000"/>
              </a:solidFill>
              <a:effectLst/>
              <a:latin typeface="Arial" panose="020B0604020202020204" pitchFamily="34" charset="0"/>
              <a:ea typeface="思源黑体 CN Medium" panose="020B0600000000000000" pitchFamily="34" charset="-122"/>
              <a:sym typeface="Arial" panose="020B0604020202020204" pitchFamily="34" charset="0"/>
            </a:rPr>
            <a:t>醇钠</a:t>
          </a:r>
        </a:p>
      </dgm:t>
    </dgm:pt>
    <dgm:pt modelId="{DCE834E4-135D-4AEC-9570-FCC7FC72480C}" type="parTrans" cxnId="{031B0EA1-E23E-426C-A5F8-BCA042840D27}">
      <dgm:prSet/>
      <dgm:spPr>
        <a:ln w="41275">
          <a:solidFill>
            <a:schemeClr val="tx1"/>
          </a:solidFill>
        </a:ln>
      </dgm:spPr>
      <dgm:t>
        <a:bodyPr/>
        <a:lstStyle/>
        <a:p>
          <a:endParaRPr lang="zh-CN" altLang="en-US"/>
        </a:p>
      </dgm:t>
    </dgm:pt>
    <dgm:pt modelId="{0B5DDBD2-69A4-49AC-90BA-A7FC07C0A6BE}" type="sibTrans" cxnId="{031B0EA1-E23E-426C-A5F8-BCA042840D27}">
      <dgm:prSet/>
      <dgm:spPr/>
      <dgm:t>
        <a:bodyPr/>
        <a:lstStyle/>
        <a:p>
          <a:endParaRPr lang="zh-CN" altLang="en-US"/>
        </a:p>
      </dgm:t>
    </dgm:pt>
    <dgm:pt modelId="{6F348DE9-ECC5-42F8-B464-1ECD0E208B8D}">
      <dgm:prSet custT="1"/>
      <dgm:spPr>
        <a:solidFill>
          <a:srgbClr val="92D050"/>
        </a:solidFill>
      </dgm:spPr>
      <dgm: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dirty="0">
              <a:ln>
                <a:noFill/>
              </a:ln>
              <a:solidFill>
                <a:srgbClr val="FF0000"/>
              </a:solidFill>
              <a:effectLst/>
              <a:latin typeface="Arial" panose="020B0604020202020204" pitchFamily="34" charset="0"/>
              <a:ea typeface="思源黑体 CN Medium" panose="020B0600000000000000" pitchFamily="34" charset="-122"/>
              <a:sym typeface="Arial" panose="020B0604020202020204" pitchFamily="34" charset="0"/>
            </a:rPr>
            <a:t>醚</a:t>
          </a:r>
        </a:p>
      </dgm:t>
    </dgm:pt>
    <dgm:pt modelId="{78CFF1F7-CD95-4823-8FEC-30DF118F4436}" type="parTrans" cxnId="{B8D6F401-61B9-4CB7-A34A-85B5055A768B}">
      <dgm:prSet/>
      <dgm:spPr>
        <a:ln w="41275">
          <a:solidFill>
            <a:schemeClr val="tx1"/>
          </a:solidFill>
        </a:ln>
      </dgm:spPr>
      <dgm:t>
        <a:bodyPr/>
        <a:lstStyle/>
        <a:p>
          <a:endParaRPr lang="zh-CN" altLang="en-US"/>
        </a:p>
      </dgm:t>
    </dgm:pt>
    <dgm:pt modelId="{FA7C98D5-B499-4884-B163-BE6058281F82}" type="sibTrans" cxnId="{B8D6F401-61B9-4CB7-A34A-85B5055A768B}">
      <dgm:prSet/>
      <dgm:spPr/>
      <dgm:t>
        <a:bodyPr/>
        <a:lstStyle/>
        <a:p>
          <a:endParaRPr lang="zh-CN" altLang="en-US"/>
        </a:p>
      </dgm:t>
    </dgm:pt>
    <dgm:pt modelId="{7B9A1972-2209-41F4-96C0-9383926280AB}">
      <dgm:prSet custT="1"/>
      <dgm:spPr>
        <a:solidFill>
          <a:srgbClr val="92D050"/>
        </a:solidFill>
      </dgm:spPr>
      <dgm: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dirty="0">
              <a:ln>
                <a:noFill/>
              </a:ln>
              <a:solidFill>
                <a:srgbClr val="FF0000"/>
              </a:solidFill>
              <a:effectLst/>
              <a:latin typeface="Arial" panose="020B0604020202020204" pitchFamily="34" charset="0"/>
              <a:ea typeface="思源黑体 CN Medium" panose="020B0600000000000000" pitchFamily="34" charset="-122"/>
              <a:sym typeface="Arial" panose="020B0604020202020204" pitchFamily="34" charset="0"/>
            </a:rPr>
            <a:t>酯</a:t>
          </a:r>
        </a:p>
      </dgm:t>
    </dgm:pt>
    <dgm:pt modelId="{9DF180F0-0EB1-45BE-B565-12444A2AE928}" type="parTrans" cxnId="{BC7AB0B2-0D59-4A75-8427-E8C8F6C59151}">
      <dgm:prSet/>
      <dgm:spPr>
        <a:ln w="41275">
          <a:solidFill>
            <a:schemeClr val="tx1"/>
          </a:solidFill>
        </a:ln>
      </dgm:spPr>
      <dgm:t>
        <a:bodyPr/>
        <a:lstStyle/>
        <a:p>
          <a:endParaRPr lang="zh-CN" altLang="en-US"/>
        </a:p>
      </dgm:t>
    </dgm:pt>
    <dgm:pt modelId="{619274D4-5B0E-4C43-9021-435D3683944C}" type="sibTrans" cxnId="{BC7AB0B2-0D59-4A75-8427-E8C8F6C59151}">
      <dgm:prSet/>
      <dgm:spPr/>
      <dgm:t>
        <a:bodyPr/>
        <a:lstStyle/>
        <a:p>
          <a:endParaRPr lang="zh-CN" altLang="en-US"/>
        </a:p>
      </dgm:t>
    </dgm:pt>
    <dgm:pt modelId="{45A3DEA3-90AB-479A-93E0-70CDEE4263E9}">
      <dgm:prSet custT="1"/>
      <dgm:spPr>
        <a:solidFill>
          <a:srgbClr val="92D050"/>
        </a:solidFill>
      </dgm:spPr>
      <dgm: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dirty="0">
              <a:ln>
                <a:noFill/>
              </a:ln>
              <a:solidFill>
                <a:srgbClr val="FF0000"/>
              </a:solidFill>
              <a:effectLst/>
              <a:latin typeface="Arial" panose="020B0604020202020204" pitchFamily="34" charset="0"/>
              <a:ea typeface="思源黑体 CN Medium" panose="020B0600000000000000" pitchFamily="34" charset="-122"/>
              <a:sym typeface="Arial" panose="020B0604020202020204" pitchFamily="34" charset="0"/>
            </a:rPr>
            <a:t>烯烃</a:t>
          </a:r>
        </a:p>
      </dgm:t>
    </dgm:pt>
    <dgm:pt modelId="{4F014B1B-BE1A-4870-A028-B0150C2EEEDC}" type="parTrans" cxnId="{D1E84EF7-115E-43A1-87E4-77B13F77B826}">
      <dgm:prSet/>
      <dgm:spPr>
        <a:ln w="41275">
          <a:solidFill>
            <a:schemeClr val="tx1"/>
          </a:solidFill>
        </a:ln>
      </dgm:spPr>
      <dgm:t>
        <a:bodyPr/>
        <a:lstStyle/>
        <a:p>
          <a:endParaRPr lang="zh-CN" altLang="en-US"/>
        </a:p>
      </dgm:t>
    </dgm:pt>
    <dgm:pt modelId="{8A99BDBE-823E-4B34-9557-510CAD95E43D}" type="sibTrans" cxnId="{D1E84EF7-115E-43A1-87E4-77B13F77B826}">
      <dgm:prSet/>
      <dgm:spPr/>
      <dgm:t>
        <a:bodyPr/>
        <a:lstStyle/>
        <a:p>
          <a:endParaRPr lang="zh-CN" altLang="en-US"/>
        </a:p>
      </dgm:t>
    </dgm:pt>
    <dgm:pt modelId="{6AC8E2E7-026B-45AF-A744-0E0EE891B9AC}" type="pres">
      <dgm:prSet presAssocID="{6A208C40-1674-423D-984E-E33F5D20FFF9}" presName="cycle" presStyleCnt="0">
        <dgm:presLayoutVars>
          <dgm:chMax val="1"/>
          <dgm:dir/>
          <dgm:animLvl val="ctr"/>
          <dgm:resizeHandles val="exact"/>
        </dgm:presLayoutVars>
      </dgm:prSet>
      <dgm:spPr/>
    </dgm:pt>
    <dgm:pt modelId="{35CBB953-E215-4903-84F9-76D2B447FCA4}" type="pres">
      <dgm:prSet presAssocID="{A6C96CCC-4A7F-483E-9D66-CAB1F5D662EC}" presName="centerShape" presStyleLbl="node0" presStyleIdx="0" presStyleCnt="1"/>
      <dgm:spPr/>
    </dgm:pt>
    <dgm:pt modelId="{5CE12781-8EB5-48C0-AF08-32C3BA7132F0}" type="pres">
      <dgm:prSet presAssocID="{7D94E92A-F909-4C9E-8C10-58A3AF9B53C9}" presName="Name9" presStyleLbl="parChTrans1D2" presStyleIdx="0" presStyleCnt="6"/>
      <dgm:spPr/>
    </dgm:pt>
    <dgm:pt modelId="{B6B76023-3100-41F0-A5DB-A1284EE79005}" type="pres">
      <dgm:prSet presAssocID="{7D94E92A-F909-4C9E-8C10-58A3AF9B53C9}" presName="connTx" presStyleLbl="parChTrans1D2" presStyleIdx="0" presStyleCnt="6"/>
      <dgm:spPr/>
    </dgm:pt>
    <dgm:pt modelId="{91DC9E5F-1811-45C7-A1AA-B6FA52D1C457}" type="pres">
      <dgm:prSet presAssocID="{01498F13-F226-4F82-AB0E-DCA0A3314CD2}" presName="node" presStyleLbl="node1" presStyleIdx="0" presStyleCnt="6" custScaleX="111191" custScaleY="90853" custRadScaleRad="104036" custRadScaleInc="-1954">
        <dgm:presLayoutVars>
          <dgm:bulletEnabled val="1"/>
        </dgm:presLayoutVars>
      </dgm:prSet>
      <dgm:spPr/>
    </dgm:pt>
    <dgm:pt modelId="{C3723622-BD27-4602-9BF6-67A468433C42}" type="pres">
      <dgm:prSet presAssocID="{3B1857D1-5FCF-403C-AB14-26EF487DA951}" presName="Name9" presStyleLbl="parChTrans1D2" presStyleIdx="1" presStyleCnt="6"/>
      <dgm:spPr/>
    </dgm:pt>
    <dgm:pt modelId="{E56BC8D9-6C42-4A2B-87B2-4293E1B6FCD6}" type="pres">
      <dgm:prSet presAssocID="{3B1857D1-5FCF-403C-AB14-26EF487DA951}" presName="connTx" presStyleLbl="parChTrans1D2" presStyleIdx="1" presStyleCnt="6"/>
      <dgm:spPr/>
    </dgm:pt>
    <dgm:pt modelId="{69B44EFF-0C38-4CE4-B1AE-091B8B98FCA2}" type="pres">
      <dgm:prSet presAssocID="{9412C007-2C09-43FB-84C8-31B09F264C67}" presName="node" presStyleLbl="node1" presStyleIdx="1" presStyleCnt="6" custScaleX="116443" custRadScaleRad="158643" custRadScaleInc="35016">
        <dgm:presLayoutVars>
          <dgm:bulletEnabled val="1"/>
        </dgm:presLayoutVars>
      </dgm:prSet>
      <dgm:spPr/>
    </dgm:pt>
    <dgm:pt modelId="{41F11AAC-7FB8-4540-BA09-0798958CE6F2}" type="pres">
      <dgm:prSet presAssocID="{DCE834E4-135D-4AEC-9570-FCC7FC72480C}" presName="Name9" presStyleLbl="parChTrans1D2" presStyleIdx="2" presStyleCnt="6"/>
      <dgm:spPr/>
    </dgm:pt>
    <dgm:pt modelId="{CF2138A1-1D3D-40D8-A1B0-041C3228015C}" type="pres">
      <dgm:prSet presAssocID="{DCE834E4-135D-4AEC-9570-FCC7FC72480C}" presName="connTx" presStyleLbl="parChTrans1D2" presStyleIdx="2" presStyleCnt="6"/>
      <dgm:spPr/>
    </dgm:pt>
    <dgm:pt modelId="{C917A2FE-6AB0-40BF-AE52-9345298C17AC}" type="pres">
      <dgm:prSet presAssocID="{C0375E07-3341-482A-8AE7-5DE5199E3AB9}" presName="node" presStyleLbl="node1" presStyleIdx="2" presStyleCnt="6" custRadScaleRad="164350" custRadScaleInc="-12370">
        <dgm:presLayoutVars>
          <dgm:bulletEnabled val="1"/>
        </dgm:presLayoutVars>
      </dgm:prSet>
      <dgm:spPr/>
    </dgm:pt>
    <dgm:pt modelId="{504E774E-6754-4E94-A09B-CDDD34EEC852}" type="pres">
      <dgm:prSet presAssocID="{78CFF1F7-CD95-4823-8FEC-30DF118F4436}" presName="Name9" presStyleLbl="parChTrans1D2" presStyleIdx="3" presStyleCnt="6"/>
      <dgm:spPr/>
    </dgm:pt>
    <dgm:pt modelId="{FB872A03-0D32-4345-B0C7-F26D3E11ED2C}" type="pres">
      <dgm:prSet presAssocID="{78CFF1F7-CD95-4823-8FEC-30DF118F4436}" presName="connTx" presStyleLbl="parChTrans1D2" presStyleIdx="3" presStyleCnt="6"/>
      <dgm:spPr/>
    </dgm:pt>
    <dgm:pt modelId="{6D77B90E-2032-4BF4-A2BB-AF94470EFB26}" type="pres">
      <dgm:prSet presAssocID="{6F348DE9-ECC5-42F8-B464-1ECD0E208B8D}" presName="node" presStyleLbl="node1" presStyleIdx="3" presStyleCnt="6" custScaleY="87349" custRadScaleRad="101120" custRadScaleInc="-5286">
        <dgm:presLayoutVars>
          <dgm:bulletEnabled val="1"/>
        </dgm:presLayoutVars>
      </dgm:prSet>
      <dgm:spPr/>
    </dgm:pt>
    <dgm:pt modelId="{F387BC6F-116C-4E70-8F41-3A0DAF6ABBE2}" type="pres">
      <dgm:prSet presAssocID="{9DF180F0-0EB1-45BE-B565-12444A2AE928}" presName="Name9" presStyleLbl="parChTrans1D2" presStyleIdx="4" presStyleCnt="6"/>
      <dgm:spPr/>
    </dgm:pt>
    <dgm:pt modelId="{52279BD4-EF69-4716-92E4-913E0348CB39}" type="pres">
      <dgm:prSet presAssocID="{9DF180F0-0EB1-45BE-B565-12444A2AE928}" presName="connTx" presStyleLbl="parChTrans1D2" presStyleIdx="4" presStyleCnt="6"/>
      <dgm:spPr/>
    </dgm:pt>
    <dgm:pt modelId="{E5880E20-9CAD-40D0-961B-BE0B56C72589}" type="pres">
      <dgm:prSet presAssocID="{7B9A1972-2209-41F4-96C0-9383926280AB}" presName="node" presStyleLbl="node1" presStyleIdx="4" presStyleCnt="6" custRadScaleRad="157631" custRadScaleInc="10207">
        <dgm:presLayoutVars>
          <dgm:bulletEnabled val="1"/>
        </dgm:presLayoutVars>
      </dgm:prSet>
      <dgm:spPr/>
    </dgm:pt>
    <dgm:pt modelId="{40032AC8-9843-4E88-95C8-309E2F87013C}" type="pres">
      <dgm:prSet presAssocID="{4F014B1B-BE1A-4870-A028-B0150C2EEEDC}" presName="Name9" presStyleLbl="parChTrans1D2" presStyleIdx="5" presStyleCnt="6"/>
      <dgm:spPr/>
    </dgm:pt>
    <dgm:pt modelId="{31B35242-04BB-48BC-84D2-CCF0D9032193}" type="pres">
      <dgm:prSet presAssocID="{4F014B1B-BE1A-4870-A028-B0150C2EEEDC}" presName="connTx" presStyleLbl="parChTrans1D2" presStyleIdx="5" presStyleCnt="6"/>
      <dgm:spPr/>
    </dgm:pt>
    <dgm:pt modelId="{63859176-6909-408A-8882-6E2F2CBD0832}" type="pres">
      <dgm:prSet presAssocID="{45A3DEA3-90AB-479A-93E0-70CDEE4263E9}" presName="node" presStyleLbl="node1" presStyleIdx="5" presStyleCnt="6" custRadScaleRad="148923" custRadScaleInc="-35568">
        <dgm:presLayoutVars>
          <dgm:bulletEnabled val="1"/>
        </dgm:presLayoutVars>
      </dgm:prSet>
      <dgm:spPr/>
    </dgm:pt>
  </dgm:ptLst>
  <dgm:cxnLst>
    <dgm:cxn modelId="{B8D6F401-61B9-4CB7-A34A-85B5055A768B}" srcId="{A6C96CCC-4A7F-483E-9D66-CAB1F5D662EC}" destId="{6F348DE9-ECC5-42F8-B464-1ECD0E208B8D}" srcOrd="3" destOrd="0" parTransId="{78CFF1F7-CD95-4823-8FEC-30DF118F4436}" sibTransId="{FA7C98D5-B499-4884-B163-BE6058281F82}"/>
    <dgm:cxn modelId="{396D0707-9E39-4466-B68C-49CB963CE7E5}" type="presOf" srcId="{9DF180F0-0EB1-45BE-B565-12444A2AE928}" destId="{F387BC6F-116C-4E70-8F41-3A0DAF6ABBE2}" srcOrd="0" destOrd="0" presId="urn:microsoft.com/office/officeart/2005/8/layout/radial1#1"/>
    <dgm:cxn modelId="{01D38914-FCCE-4CFC-BBF3-BEB932678850}" type="presOf" srcId="{3B1857D1-5FCF-403C-AB14-26EF487DA951}" destId="{E56BC8D9-6C42-4A2B-87B2-4293E1B6FCD6}" srcOrd="1" destOrd="0" presId="urn:microsoft.com/office/officeart/2005/8/layout/radial1#1"/>
    <dgm:cxn modelId="{F0034223-94F5-477C-BD3D-EF8A74D261C5}" type="presOf" srcId="{DCE834E4-135D-4AEC-9570-FCC7FC72480C}" destId="{CF2138A1-1D3D-40D8-A1B0-041C3228015C}" srcOrd="1" destOrd="0" presId="urn:microsoft.com/office/officeart/2005/8/layout/radial1#1"/>
    <dgm:cxn modelId="{24176B30-0B01-4606-8CA5-83544ADE7374}" srcId="{6A208C40-1674-423D-984E-E33F5D20FFF9}" destId="{A6C96CCC-4A7F-483E-9D66-CAB1F5D662EC}" srcOrd="0" destOrd="0" parTransId="{29AACDD3-F457-4123-AAA6-15B7A5383D84}" sibTransId="{3E326D24-5448-4AC7-B7ED-517BD415C3B4}"/>
    <dgm:cxn modelId="{730E1D38-64E6-4776-B8E7-6992F161BBDA}" type="presOf" srcId="{7D94E92A-F909-4C9E-8C10-58A3AF9B53C9}" destId="{B6B76023-3100-41F0-A5DB-A1284EE79005}" srcOrd="1" destOrd="0" presId="urn:microsoft.com/office/officeart/2005/8/layout/radial1#1"/>
    <dgm:cxn modelId="{C1EDE539-D1EA-4E4A-9B2E-8F2E5649E28F}" type="presOf" srcId="{3B1857D1-5FCF-403C-AB14-26EF487DA951}" destId="{C3723622-BD27-4602-9BF6-67A468433C42}" srcOrd="0" destOrd="0" presId="urn:microsoft.com/office/officeart/2005/8/layout/radial1#1"/>
    <dgm:cxn modelId="{5F74E844-ADB7-4B11-917E-5D38E0830CD0}" type="presOf" srcId="{4F014B1B-BE1A-4870-A028-B0150C2EEEDC}" destId="{40032AC8-9843-4E88-95C8-309E2F87013C}" srcOrd="0" destOrd="0" presId="urn:microsoft.com/office/officeart/2005/8/layout/radial1#1"/>
    <dgm:cxn modelId="{6EC1A04A-EFB3-4F6B-B582-EB476ACCF72B}" type="presOf" srcId="{4F014B1B-BE1A-4870-A028-B0150C2EEEDC}" destId="{31B35242-04BB-48BC-84D2-CCF0D9032193}" srcOrd="1" destOrd="0" presId="urn:microsoft.com/office/officeart/2005/8/layout/radial1#1"/>
    <dgm:cxn modelId="{2D251F4B-7718-44A2-9581-A4C2126EE345}" type="presOf" srcId="{45A3DEA3-90AB-479A-93E0-70CDEE4263E9}" destId="{63859176-6909-408A-8882-6E2F2CBD0832}" srcOrd="0" destOrd="0" presId="urn:microsoft.com/office/officeart/2005/8/layout/radial1#1"/>
    <dgm:cxn modelId="{9E36ED6C-66BF-44AD-AC34-89F10EDFC2B2}" type="presOf" srcId="{9DF180F0-0EB1-45BE-B565-12444A2AE928}" destId="{52279BD4-EF69-4716-92E4-913E0348CB39}" srcOrd="1" destOrd="0" presId="urn:microsoft.com/office/officeart/2005/8/layout/radial1#1"/>
    <dgm:cxn modelId="{C24E2B53-C2C7-4EE7-B05E-60D0B2AB499B}" type="presOf" srcId="{7B9A1972-2209-41F4-96C0-9383926280AB}" destId="{E5880E20-9CAD-40D0-961B-BE0B56C72589}" srcOrd="0" destOrd="0" presId="urn:microsoft.com/office/officeart/2005/8/layout/radial1#1"/>
    <dgm:cxn modelId="{6D6C4D56-9211-4A30-B6D1-F119EEB26328}" type="presOf" srcId="{C0375E07-3341-482A-8AE7-5DE5199E3AB9}" destId="{C917A2FE-6AB0-40BF-AE52-9345298C17AC}" srcOrd="0" destOrd="0" presId="urn:microsoft.com/office/officeart/2005/8/layout/radial1#1"/>
    <dgm:cxn modelId="{D9CFC577-6246-4052-8ACB-8B072131E1A1}" type="presOf" srcId="{01498F13-F226-4F82-AB0E-DCA0A3314CD2}" destId="{91DC9E5F-1811-45C7-A1AA-B6FA52D1C457}" srcOrd="0" destOrd="0" presId="urn:microsoft.com/office/officeart/2005/8/layout/radial1#1"/>
    <dgm:cxn modelId="{B000C878-4E48-4596-B015-AF79909401B2}" srcId="{A6C96CCC-4A7F-483E-9D66-CAB1F5D662EC}" destId="{01498F13-F226-4F82-AB0E-DCA0A3314CD2}" srcOrd="0" destOrd="0" parTransId="{7D94E92A-F909-4C9E-8C10-58A3AF9B53C9}" sibTransId="{1F416E06-AD40-4832-AF43-799E507F06B3}"/>
    <dgm:cxn modelId="{232A7D82-5095-4EFB-AD4D-44418E358FED}" type="presOf" srcId="{6A208C40-1674-423D-984E-E33F5D20FFF9}" destId="{6AC8E2E7-026B-45AF-A744-0E0EE891B9AC}" srcOrd="0" destOrd="0" presId="urn:microsoft.com/office/officeart/2005/8/layout/radial1#1"/>
    <dgm:cxn modelId="{84C9F389-C561-4ECA-BBDF-B6E5718B9F9F}" srcId="{A6C96CCC-4A7F-483E-9D66-CAB1F5D662EC}" destId="{9412C007-2C09-43FB-84C8-31B09F264C67}" srcOrd="1" destOrd="0" parTransId="{3B1857D1-5FCF-403C-AB14-26EF487DA951}" sibTransId="{17CD4908-4848-4CDA-BCA8-12BBE82385BB}"/>
    <dgm:cxn modelId="{737A0A97-B6B1-4E72-B86B-7D39D9233852}" type="presOf" srcId="{A6C96CCC-4A7F-483E-9D66-CAB1F5D662EC}" destId="{35CBB953-E215-4903-84F9-76D2B447FCA4}" srcOrd="0" destOrd="0" presId="urn:microsoft.com/office/officeart/2005/8/layout/radial1#1"/>
    <dgm:cxn modelId="{031B0EA1-E23E-426C-A5F8-BCA042840D27}" srcId="{A6C96CCC-4A7F-483E-9D66-CAB1F5D662EC}" destId="{C0375E07-3341-482A-8AE7-5DE5199E3AB9}" srcOrd="2" destOrd="0" parTransId="{DCE834E4-135D-4AEC-9570-FCC7FC72480C}" sibTransId="{0B5DDBD2-69A4-49AC-90BA-A7FC07C0A6BE}"/>
    <dgm:cxn modelId="{B966E5A3-B01E-44D8-8E71-6B28274173D8}" type="presOf" srcId="{7D94E92A-F909-4C9E-8C10-58A3AF9B53C9}" destId="{5CE12781-8EB5-48C0-AF08-32C3BA7132F0}" srcOrd="0" destOrd="0" presId="urn:microsoft.com/office/officeart/2005/8/layout/radial1#1"/>
    <dgm:cxn modelId="{D31FE7A9-C2EF-42D9-A5CC-FD25959510BF}" type="presOf" srcId="{78CFF1F7-CD95-4823-8FEC-30DF118F4436}" destId="{504E774E-6754-4E94-A09B-CDDD34EEC852}" srcOrd="0" destOrd="0" presId="urn:microsoft.com/office/officeart/2005/8/layout/radial1#1"/>
    <dgm:cxn modelId="{3458E7AF-CF86-4000-8C54-198ABA7A01FB}" type="presOf" srcId="{6F348DE9-ECC5-42F8-B464-1ECD0E208B8D}" destId="{6D77B90E-2032-4BF4-A2BB-AF94470EFB26}" srcOrd="0" destOrd="0" presId="urn:microsoft.com/office/officeart/2005/8/layout/radial1#1"/>
    <dgm:cxn modelId="{78338FB0-C136-447E-A295-D2F3F7B7DF20}" type="presOf" srcId="{DCE834E4-135D-4AEC-9570-FCC7FC72480C}" destId="{41F11AAC-7FB8-4540-BA09-0798958CE6F2}" srcOrd="0" destOrd="0" presId="urn:microsoft.com/office/officeart/2005/8/layout/radial1#1"/>
    <dgm:cxn modelId="{BC7AB0B2-0D59-4A75-8427-E8C8F6C59151}" srcId="{A6C96CCC-4A7F-483E-9D66-CAB1F5D662EC}" destId="{7B9A1972-2209-41F4-96C0-9383926280AB}" srcOrd="4" destOrd="0" parTransId="{9DF180F0-0EB1-45BE-B565-12444A2AE928}" sibTransId="{619274D4-5B0E-4C43-9021-435D3683944C}"/>
    <dgm:cxn modelId="{A9E6EBEA-528E-4F76-99B3-3A616ABF4D40}" type="presOf" srcId="{78CFF1F7-CD95-4823-8FEC-30DF118F4436}" destId="{FB872A03-0D32-4345-B0C7-F26D3E11ED2C}" srcOrd="1" destOrd="0" presId="urn:microsoft.com/office/officeart/2005/8/layout/radial1#1"/>
    <dgm:cxn modelId="{E967F9F0-ACAC-4C7A-A57C-CBFDC11C98C7}" type="presOf" srcId="{9412C007-2C09-43FB-84C8-31B09F264C67}" destId="{69B44EFF-0C38-4CE4-B1AE-091B8B98FCA2}" srcOrd="0" destOrd="0" presId="urn:microsoft.com/office/officeart/2005/8/layout/radial1#1"/>
    <dgm:cxn modelId="{D1E84EF7-115E-43A1-87E4-77B13F77B826}" srcId="{A6C96CCC-4A7F-483E-9D66-CAB1F5D662EC}" destId="{45A3DEA3-90AB-479A-93E0-70CDEE4263E9}" srcOrd="5" destOrd="0" parTransId="{4F014B1B-BE1A-4870-A028-B0150C2EEEDC}" sibTransId="{8A99BDBE-823E-4B34-9557-510CAD95E43D}"/>
    <dgm:cxn modelId="{56A6C980-EF5B-4452-AED1-55DB6F066CA8}" type="presParOf" srcId="{6AC8E2E7-026B-45AF-A744-0E0EE891B9AC}" destId="{35CBB953-E215-4903-84F9-76D2B447FCA4}" srcOrd="0" destOrd="0" presId="urn:microsoft.com/office/officeart/2005/8/layout/radial1#1"/>
    <dgm:cxn modelId="{01ED60D2-D4ED-49B8-9C75-1EF7BA4ABC7B}" type="presParOf" srcId="{6AC8E2E7-026B-45AF-A744-0E0EE891B9AC}" destId="{5CE12781-8EB5-48C0-AF08-32C3BA7132F0}" srcOrd="1" destOrd="0" presId="urn:microsoft.com/office/officeart/2005/8/layout/radial1#1"/>
    <dgm:cxn modelId="{A876E03A-4F59-496D-9E6F-4FB639E7D46F}" type="presParOf" srcId="{5CE12781-8EB5-48C0-AF08-32C3BA7132F0}" destId="{B6B76023-3100-41F0-A5DB-A1284EE79005}" srcOrd="0" destOrd="0" presId="urn:microsoft.com/office/officeart/2005/8/layout/radial1#1"/>
    <dgm:cxn modelId="{4F49CAB6-7BC2-4873-93F2-BB29C4BB1CF6}" type="presParOf" srcId="{6AC8E2E7-026B-45AF-A744-0E0EE891B9AC}" destId="{91DC9E5F-1811-45C7-A1AA-B6FA52D1C457}" srcOrd="2" destOrd="0" presId="urn:microsoft.com/office/officeart/2005/8/layout/radial1#1"/>
    <dgm:cxn modelId="{C3D92036-6968-4ADD-95C0-BCCBDF88B4CB}" type="presParOf" srcId="{6AC8E2E7-026B-45AF-A744-0E0EE891B9AC}" destId="{C3723622-BD27-4602-9BF6-67A468433C42}" srcOrd="3" destOrd="0" presId="urn:microsoft.com/office/officeart/2005/8/layout/radial1#1"/>
    <dgm:cxn modelId="{40AAC21D-AB3A-450F-B989-A79CEA2CF026}" type="presParOf" srcId="{C3723622-BD27-4602-9BF6-67A468433C42}" destId="{E56BC8D9-6C42-4A2B-87B2-4293E1B6FCD6}" srcOrd="0" destOrd="0" presId="urn:microsoft.com/office/officeart/2005/8/layout/radial1#1"/>
    <dgm:cxn modelId="{800697F8-9A8F-4DF1-B3E3-5C0504146E6F}" type="presParOf" srcId="{6AC8E2E7-026B-45AF-A744-0E0EE891B9AC}" destId="{69B44EFF-0C38-4CE4-B1AE-091B8B98FCA2}" srcOrd="4" destOrd="0" presId="urn:microsoft.com/office/officeart/2005/8/layout/radial1#1"/>
    <dgm:cxn modelId="{9021855B-803F-4F08-A3FC-99580633A8B1}" type="presParOf" srcId="{6AC8E2E7-026B-45AF-A744-0E0EE891B9AC}" destId="{41F11AAC-7FB8-4540-BA09-0798958CE6F2}" srcOrd="5" destOrd="0" presId="urn:microsoft.com/office/officeart/2005/8/layout/radial1#1"/>
    <dgm:cxn modelId="{CDABB62B-C6B6-4B3B-9F55-AC4E5D9A2A08}" type="presParOf" srcId="{41F11AAC-7FB8-4540-BA09-0798958CE6F2}" destId="{CF2138A1-1D3D-40D8-A1B0-041C3228015C}" srcOrd="0" destOrd="0" presId="urn:microsoft.com/office/officeart/2005/8/layout/radial1#1"/>
    <dgm:cxn modelId="{EDB8AE17-99FD-4EB8-A7B3-D28E85F315E7}" type="presParOf" srcId="{6AC8E2E7-026B-45AF-A744-0E0EE891B9AC}" destId="{C917A2FE-6AB0-40BF-AE52-9345298C17AC}" srcOrd="6" destOrd="0" presId="urn:microsoft.com/office/officeart/2005/8/layout/radial1#1"/>
    <dgm:cxn modelId="{2A4DE07E-FB90-4796-B57E-9E713B3F8D58}" type="presParOf" srcId="{6AC8E2E7-026B-45AF-A744-0E0EE891B9AC}" destId="{504E774E-6754-4E94-A09B-CDDD34EEC852}" srcOrd="7" destOrd="0" presId="urn:microsoft.com/office/officeart/2005/8/layout/radial1#1"/>
    <dgm:cxn modelId="{4D822493-5C9B-4C03-9F6C-CEBF73A30C80}" type="presParOf" srcId="{504E774E-6754-4E94-A09B-CDDD34EEC852}" destId="{FB872A03-0D32-4345-B0C7-F26D3E11ED2C}" srcOrd="0" destOrd="0" presId="urn:microsoft.com/office/officeart/2005/8/layout/radial1#1"/>
    <dgm:cxn modelId="{267BF88A-8D57-44C2-82C4-81D99D4277FF}" type="presParOf" srcId="{6AC8E2E7-026B-45AF-A744-0E0EE891B9AC}" destId="{6D77B90E-2032-4BF4-A2BB-AF94470EFB26}" srcOrd="8" destOrd="0" presId="urn:microsoft.com/office/officeart/2005/8/layout/radial1#1"/>
    <dgm:cxn modelId="{738BF2D2-EFF2-4F6C-BEA1-48BE6C1E2195}" type="presParOf" srcId="{6AC8E2E7-026B-45AF-A744-0E0EE891B9AC}" destId="{F387BC6F-116C-4E70-8F41-3A0DAF6ABBE2}" srcOrd="9" destOrd="0" presId="urn:microsoft.com/office/officeart/2005/8/layout/radial1#1"/>
    <dgm:cxn modelId="{F5787DA4-1AA5-40BD-A2BC-F5C1CC70EDA5}" type="presParOf" srcId="{F387BC6F-116C-4E70-8F41-3A0DAF6ABBE2}" destId="{52279BD4-EF69-4716-92E4-913E0348CB39}" srcOrd="0" destOrd="0" presId="urn:microsoft.com/office/officeart/2005/8/layout/radial1#1"/>
    <dgm:cxn modelId="{7E539AA6-F95B-428C-B225-B5DD4CDA3A52}" type="presParOf" srcId="{6AC8E2E7-026B-45AF-A744-0E0EE891B9AC}" destId="{E5880E20-9CAD-40D0-961B-BE0B56C72589}" srcOrd="10" destOrd="0" presId="urn:microsoft.com/office/officeart/2005/8/layout/radial1#1"/>
    <dgm:cxn modelId="{232E2199-80B4-4303-8EB1-D8522DD0200D}" type="presParOf" srcId="{6AC8E2E7-026B-45AF-A744-0E0EE891B9AC}" destId="{40032AC8-9843-4E88-95C8-309E2F87013C}" srcOrd="11" destOrd="0" presId="urn:microsoft.com/office/officeart/2005/8/layout/radial1#1"/>
    <dgm:cxn modelId="{3403662E-E502-4B67-A31B-84DDA3A41155}" type="presParOf" srcId="{40032AC8-9843-4E88-95C8-309E2F87013C}" destId="{31B35242-04BB-48BC-84D2-CCF0D9032193}" srcOrd="0" destOrd="0" presId="urn:microsoft.com/office/officeart/2005/8/layout/radial1#1"/>
    <dgm:cxn modelId="{6FCCBF9C-3427-40E0-B39B-29D40DA140A2}" type="presParOf" srcId="{6AC8E2E7-026B-45AF-A744-0E0EE891B9AC}" destId="{63859176-6909-408A-8882-6E2F2CBD0832}" srcOrd="12" destOrd="0" presId="urn:microsoft.com/office/officeart/2005/8/layout/radial1#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CBB953-E215-4903-84F9-76D2B447FCA4}">
      <dsp:nvSpPr>
        <dsp:cNvPr id="0" name=""/>
        <dsp:cNvSpPr/>
      </dsp:nvSpPr>
      <dsp:spPr>
        <a:xfrm>
          <a:off x="3005930" y="1813756"/>
          <a:ext cx="1381990" cy="1381990"/>
        </a:xfrm>
        <a:prstGeom prst="ellipse">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4200" b="1" i="0" u="none" strike="noStrike" kern="1200" cap="none" normalizeH="0" baseline="0" dirty="0">
              <a:ln>
                <a:noFill/>
              </a:ln>
              <a:solidFill>
                <a:schemeClr val="bg1"/>
              </a:solidFill>
              <a:effectLst/>
              <a:latin typeface="Arial" panose="020B0604020202020204" pitchFamily="34" charset="0"/>
              <a:ea typeface="思源黑体 CN Medium" panose="020B0600000000000000" pitchFamily="34" charset="-122"/>
              <a:sym typeface="Arial" panose="020B0604020202020204" pitchFamily="34" charset="0"/>
            </a:rPr>
            <a:t>醇</a:t>
          </a:r>
        </a:p>
      </dsp:txBody>
      <dsp:txXfrm>
        <a:off x="3208318" y="2016144"/>
        <a:ext cx="977214" cy="977214"/>
      </dsp:txXfrm>
    </dsp:sp>
    <dsp:sp modelId="{5CE12781-8EB5-48C0-AF08-32C3BA7132F0}">
      <dsp:nvSpPr>
        <dsp:cNvPr id="0" name=""/>
        <dsp:cNvSpPr/>
      </dsp:nvSpPr>
      <dsp:spPr>
        <a:xfrm rot="16164828">
          <a:off x="3410982" y="1521189"/>
          <a:ext cx="552099" cy="33134"/>
        </a:xfrm>
        <a:custGeom>
          <a:avLst/>
          <a:gdLst/>
          <a:ahLst/>
          <a:cxnLst/>
          <a:rect l="0" t="0" r="0" b="0"/>
          <a:pathLst>
            <a:path>
              <a:moveTo>
                <a:pt x="0" y="16567"/>
              </a:moveTo>
              <a:lnTo>
                <a:pt x="552099" y="16567"/>
              </a:lnTo>
            </a:path>
          </a:pathLst>
        </a:custGeom>
        <a:noFill/>
        <a:ln w="41275"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rot="10800000">
        <a:off x="3673230" y="1523954"/>
        <a:ext cx="27604" cy="27604"/>
      </dsp:txXfrm>
    </dsp:sp>
    <dsp:sp modelId="{91DC9E5F-1811-45C7-A1AA-B6FA52D1C457}">
      <dsp:nvSpPr>
        <dsp:cNvPr id="0" name=""/>
        <dsp:cNvSpPr/>
      </dsp:nvSpPr>
      <dsp:spPr>
        <a:xfrm>
          <a:off x="2909460" y="6163"/>
          <a:ext cx="1536649" cy="1255580"/>
        </a:xfrm>
        <a:prstGeom prst="ellipse">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0" i="0" u="none" strike="noStrike" kern="1200" cap="none" normalizeH="0" baseline="0" dirty="0">
              <a:ln>
                <a:noFill/>
              </a:ln>
              <a:solidFill>
                <a:srgbClr val="FF0000"/>
              </a:solidFill>
              <a:effectLst/>
              <a:latin typeface="Arial" panose="020B0604020202020204" pitchFamily="34" charset="0"/>
              <a:ea typeface="思源黑体 CN Medium" panose="020B0600000000000000" pitchFamily="34" charset="-122"/>
              <a:sym typeface="Arial" panose="020B0604020202020204" pitchFamily="34" charset="0"/>
            </a:rPr>
            <a:t>卤代烃</a:t>
          </a:r>
        </a:p>
      </dsp:txBody>
      <dsp:txXfrm>
        <a:off x="3134497" y="190038"/>
        <a:ext cx="1086575" cy="887830"/>
      </dsp:txXfrm>
    </dsp:sp>
    <dsp:sp modelId="{C3723622-BD27-4602-9BF6-67A468433C42}">
      <dsp:nvSpPr>
        <dsp:cNvPr id="0" name=""/>
        <dsp:cNvSpPr/>
      </dsp:nvSpPr>
      <dsp:spPr>
        <a:xfrm rot="20430288">
          <a:off x="4308955" y="2028512"/>
          <a:ext cx="1372778" cy="33134"/>
        </a:xfrm>
        <a:custGeom>
          <a:avLst/>
          <a:gdLst/>
          <a:ahLst/>
          <a:cxnLst/>
          <a:rect l="0" t="0" r="0" b="0"/>
          <a:pathLst>
            <a:path>
              <a:moveTo>
                <a:pt x="0" y="16567"/>
              </a:moveTo>
              <a:lnTo>
                <a:pt x="1372778" y="16567"/>
              </a:lnTo>
            </a:path>
          </a:pathLst>
        </a:custGeom>
        <a:noFill/>
        <a:ln w="41275"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4961025" y="2010760"/>
        <a:ext cx="68638" cy="68638"/>
      </dsp:txXfrm>
    </dsp:sp>
    <dsp:sp modelId="{69B44EFF-0C38-4CE4-B1AE-091B8B98FCA2}">
      <dsp:nvSpPr>
        <dsp:cNvPr id="0" name=""/>
        <dsp:cNvSpPr/>
      </dsp:nvSpPr>
      <dsp:spPr>
        <a:xfrm>
          <a:off x="5581654" y="861663"/>
          <a:ext cx="1609231" cy="1381990"/>
        </a:xfrm>
        <a:prstGeom prst="ellipse">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0" i="0" u="none" strike="noStrike" kern="1200" cap="none" normalizeH="0" baseline="0" dirty="0">
              <a:ln>
                <a:noFill/>
              </a:ln>
              <a:solidFill>
                <a:srgbClr val="FF0000"/>
              </a:solidFill>
              <a:effectLst/>
              <a:latin typeface="Arial" panose="020B0604020202020204" pitchFamily="34" charset="0"/>
              <a:ea typeface="思源黑体 CN Medium" panose="020B0600000000000000" pitchFamily="34" charset="-122"/>
              <a:sym typeface="Arial" panose="020B0604020202020204" pitchFamily="34" charset="0"/>
            </a:rPr>
            <a:t>醛或酮</a:t>
          </a:r>
        </a:p>
      </dsp:txBody>
      <dsp:txXfrm>
        <a:off x="5817320" y="1064051"/>
        <a:ext cx="1137899" cy="977214"/>
      </dsp:txXfrm>
    </dsp:sp>
    <dsp:sp modelId="{41F11AAC-7FB8-4540-BA09-0798958CE6F2}">
      <dsp:nvSpPr>
        <dsp:cNvPr id="0" name=""/>
        <dsp:cNvSpPr/>
      </dsp:nvSpPr>
      <dsp:spPr>
        <a:xfrm rot="1577340">
          <a:off x="4235078" y="3142685"/>
          <a:ext cx="1573541" cy="33134"/>
        </a:xfrm>
        <a:custGeom>
          <a:avLst/>
          <a:gdLst/>
          <a:ahLst/>
          <a:cxnLst/>
          <a:rect l="0" t="0" r="0" b="0"/>
          <a:pathLst>
            <a:path>
              <a:moveTo>
                <a:pt x="0" y="16567"/>
              </a:moveTo>
              <a:lnTo>
                <a:pt x="1573541" y="16567"/>
              </a:lnTo>
            </a:path>
          </a:pathLst>
        </a:custGeom>
        <a:noFill/>
        <a:ln w="41275"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4982510" y="3119914"/>
        <a:ext cx="78677" cy="78677"/>
      </dsp:txXfrm>
    </dsp:sp>
    <dsp:sp modelId="{C917A2FE-6AB0-40BF-AE52-9345298C17AC}">
      <dsp:nvSpPr>
        <dsp:cNvPr id="0" name=""/>
        <dsp:cNvSpPr/>
      </dsp:nvSpPr>
      <dsp:spPr>
        <a:xfrm>
          <a:off x="5655776" y="3122758"/>
          <a:ext cx="1381990" cy="1381990"/>
        </a:xfrm>
        <a:prstGeom prst="ellipse">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0" i="0" u="none" strike="noStrike" kern="1200" cap="none" normalizeH="0" baseline="0" dirty="0">
              <a:ln>
                <a:noFill/>
              </a:ln>
              <a:solidFill>
                <a:srgbClr val="FF0000"/>
              </a:solidFill>
              <a:effectLst/>
              <a:latin typeface="Arial" panose="020B0604020202020204" pitchFamily="34" charset="0"/>
              <a:ea typeface="思源黑体 CN Medium" panose="020B0600000000000000" pitchFamily="34" charset="-122"/>
              <a:sym typeface="Arial" panose="020B0604020202020204" pitchFamily="34" charset="0"/>
            </a:rPr>
            <a:t>醇钠</a:t>
          </a:r>
        </a:p>
      </dsp:txBody>
      <dsp:txXfrm>
        <a:off x="5858164" y="3325146"/>
        <a:ext cx="977214" cy="977214"/>
      </dsp:txXfrm>
    </dsp:sp>
    <dsp:sp modelId="{504E774E-6754-4E94-A09B-CDDD34EEC852}">
      <dsp:nvSpPr>
        <dsp:cNvPr id="0" name=""/>
        <dsp:cNvSpPr/>
      </dsp:nvSpPr>
      <dsp:spPr>
        <a:xfrm rot="5304852">
          <a:off x="3461382" y="3440729"/>
          <a:ext cx="523829" cy="33134"/>
        </a:xfrm>
        <a:custGeom>
          <a:avLst/>
          <a:gdLst/>
          <a:ahLst/>
          <a:cxnLst/>
          <a:rect l="0" t="0" r="0" b="0"/>
          <a:pathLst>
            <a:path>
              <a:moveTo>
                <a:pt x="0" y="16567"/>
              </a:moveTo>
              <a:lnTo>
                <a:pt x="523829" y="16567"/>
              </a:lnTo>
            </a:path>
          </a:pathLst>
        </a:custGeom>
        <a:noFill/>
        <a:ln w="41275"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3710201" y="3444201"/>
        <a:ext cx="26191" cy="26191"/>
      </dsp:txXfrm>
    </dsp:sp>
    <dsp:sp modelId="{6D77B90E-2032-4BF4-A2BB-AF94470EFB26}">
      <dsp:nvSpPr>
        <dsp:cNvPr id="0" name=""/>
        <dsp:cNvSpPr/>
      </dsp:nvSpPr>
      <dsp:spPr>
        <a:xfrm>
          <a:off x="3056254" y="3718934"/>
          <a:ext cx="1381990" cy="1207155"/>
        </a:xfrm>
        <a:prstGeom prst="ellipse">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0" i="0" u="none" strike="noStrike" kern="1200" cap="none" normalizeH="0" baseline="0" dirty="0">
              <a:ln>
                <a:noFill/>
              </a:ln>
              <a:solidFill>
                <a:srgbClr val="FF0000"/>
              </a:solidFill>
              <a:effectLst/>
              <a:latin typeface="Arial" panose="020B0604020202020204" pitchFamily="34" charset="0"/>
              <a:ea typeface="思源黑体 CN Medium" panose="020B0600000000000000" pitchFamily="34" charset="-122"/>
              <a:sym typeface="Arial" panose="020B0604020202020204" pitchFamily="34" charset="0"/>
            </a:rPr>
            <a:t>醚</a:t>
          </a:r>
        </a:p>
      </dsp:txBody>
      <dsp:txXfrm>
        <a:off x="3258642" y="3895718"/>
        <a:ext cx="977214" cy="853587"/>
      </dsp:txXfrm>
    </dsp:sp>
    <dsp:sp modelId="{F387BC6F-116C-4E70-8F41-3A0DAF6ABBE2}">
      <dsp:nvSpPr>
        <dsp:cNvPr id="0" name=""/>
        <dsp:cNvSpPr/>
      </dsp:nvSpPr>
      <dsp:spPr>
        <a:xfrm rot="9183726">
          <a:off x="1707003" y="3130279"/>
          <a:ext cx="1452712" cy="33134"/>
        </a:xfrm>
        <a:custGeom>
          <a:avLst/>
          <a:gdLst/>
          <a:ahLst/>
          <a:cxnLst/>
          <a:rect l="0" t="0" r="0" b="0"/>
          <a:pathLst>
            <a:path>
              <a:moveTo>
                <a:pt x="0" y="16567"/>
              </a:moveTo>
              <a:lnTo>
                <a:pt x="1452712" y="16567"/>
              </a:lnTo>
            </a:path>
          </a:pathLst>
        </a:custGeom>
        <a:noFill/>
        <a:ln w="41275"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rot="10800000">
        <a:off x="2397042" y="3110528"/>
        <a:ext cx="72635" cy="72635"/>
      </dsp:txXfrm>
    </dsp:sp>
    <dsp:sp modelId="{E5880E20-9CAD-40D0-961B-BE0B56C72589}">
      <dsp:nvSpPr>
        <dsp:cNvPr id="0" name=""/>
        <dsp:cNvSpPr/>
      </dsp:nvSpPr>
      <dsp:spPr>
        <a:xfrm>
          <a:off x="478798" y="3097946"/>
          <a:ext cx="1381990" cy="1381990"/>
        </a:xfrm>
        <a:prstGeom prst="ellipse">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0" i="0" u="none" strike="noStrike" kern="1200" cap="none" normalizeH="0" baseline="0" dirty="0">
              <a:ln>
                <a:noFill/>
              </a:ln>
              <a:solidFill>
                <a:srgbClr val="FF0000"/>
              </a:solidFill>
              <a:effectLst/>
              <a:latin typeface="Arial" panose="020B0604020202020204" pitchFamily="34" charset="0"/>
              <a:ea typeface="思源黑体 CN Medium" panose="020B0600000000000000" pitchFamily="34" charset="-122"/>
              <a:sym typeface="Arial" panose="020B0604020202020204" pitchFamily="34" charset="0"/>
            </a:rPr>
            <a:t>酯</a:t>
          </a:r>
        </a:p>
      </dsp:txBody>
      <dsp:txXfrm>
        <a:off x="681186" y="3300334"/>
        <a:ext cx="977214" cy="977214"/>
      </dsp:txXfrm>
    </dsp:sp>
    <dsp:sp modelId="{40032AC8-9843-4E88-95C8-309E2F87013C}">
      <dsp:nvSpPr>
        <dsp:cNvPr id="0" name=""/>
        <dsp:cNvSpPr/>
      </dsp:nvSpPr>
      <dsp:spPr>
        <a:xfrm rot="11959776">
          <a:off x="1785298" y="2044955"/>
          <a:ext cx="1296115" cy="33134"/>
        </a:xfrm>
        <a:custGeom>
          <a:avLst/>
          <a:gdLst/>
          <a:ahLst/>
          <a:cxnLst/>
          <a:rect l="0" t="0" r="0" b="0"/>
          <a:pathLst>
            <a:path>
              <a:moveTo>
                <a:pt x="0" y="16567"/>
              </a:moveTo>
              <a:lnTo>
                <a:pt x="1296115" y="16567"/>
              </a:lnTo>
            </a:path>
          </a:pathLst>
        </a:custGeom>
        <a:noFill/>
        <a:ln w="41275"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rot="10800000">
        <a:off x="2400952" y="2029119"/>
        <a:ext cx="64805" cy="64805"/>
      </dsp:txXfrm>
    </dsp:sp>
    <dsp:sp modelId="{63859176-6909-408A-8882-6E2F2CBD0832}">
      <dsp:nvSpPr>
        <dsp:cNvPr id="0" name=""/>
        <dsp:cNvSpPr/>
      </dsp:nvSpPr>
      <dsp:spPr>
        <a:xfrm>
          <a:off x="478789" y="927298"/>
          <a:ext cx="1381990" cy="1381990"/>
        </a:xfrm>
        <a:prstGeom prst="ellipse">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0" i="0" u="none" strike="noStrike" kern="1200" cap="none" normalizeH="0" baseline="0" dirty="0">
              <a:ln>
                <a:noFill/>
              </a:ln>
              <a:solidFill>
                <a:srgbClr val="FF0000"/>
              </a:solidFill>
              <a:effectLst/>
              <a:latin typeface="Arial" panose="020B0604020202020204" pitchFamily="34" charset="0"/>
              <a:ea typeface="思源黑体 CN Medium" panose="020B0600000000000000" pitchFamily="34" charset="-122"/>
              <a:sym typeface="Arial" panose="020B0604020202020204" pitchFamily="34" charset="0"/>
            </a:rPr>
            <a:t>烯烃</a:t>
          </a:r>
        </a:p>
      </dsp:txBody>
      <dsp:txXfrm>
        <a:off x="681177" y="1129686"/>
        <a:ext cx="977214" cy="977214"/>
      </dsp:txXfrm>
    </dsp:sp>
  </dsp:spTree>
</dsp:drawing>
</file>

<file path=ppt/diagrams/layout1.xml><?xml version="1.0" encoding="utf-8"?>
<dgm:layoutDef xmlns:dgm="http://schemas.openxmlformats.org/drawingml/2006/diagram" xmlns:a="http://schemas.openxmlformats.org/drawingml/2006/main" uniqueId="urn:microsoft.com/office/officeart/2005/8/layout/radial1#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Sty" val="noArr"/>
              <dgm:param type="endSty" val="noArr"/>
              <dgm:param type="begPts" val="auto"/>
              <dgm:param type="endPts" val="auto"/>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andolFang R" panose="00000500000000000000" pitchFamily="50" charset="-122"/>
                <a:ea typeface="FandolFang R" panose="00000500000000000000" pitchFamily="50" charset="-122"/>
              </a:defRPr>
            </a:lvl1pPr>
          </a:lstStyle>
          <a:p>
            <a:fld id="{E7A4096B-1504-48EA-A56E-C1007622D4C0}" type="datetimeFigureOut">
              <a:rPr lang="zh-CN" altLang="en-US" smtClean="0"/>
              <a:t>2021/1/9</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andolFang R" panose="00000500000000000000" pitchFamily="50" charset="-122"/>
                <a:ea typeface="FandolFang R" panose="00000500000000000000" pitchFamily="50" charset="-122"/>
              </a:defRPr>
            </a:lvl1pPr>
          </a:lstStyle>
          <a:p>
            <a:fld id="{DAC18F25-8B3B-496E-AA04-DBE9CF68DEFA}"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1pPr>
    <a:lvl2pPr marL="4572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2pPr>
    <a:lvl3pPr marL="9144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3pPr>
    <a:lvl4pPr marL="13716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4pPr>
    <a:lvl5pPr marL="18288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fld id="{2F2EC87C-BBA8-49E1-A1FB-8ED7BD68F149}" type="slidenum">
              <a:rPr kumimoji="0" altLang="en-US" sz="1800" b="0" i="0" u="none" strike="noStrike" kern="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rPr>
              <a:t>15</a:t>
            </a:fld>
            <a:endParaRPr kumimoji="0" lang="zh-CN" altLang="zh-CN" sz="1800" b="0" i="0" u="none" strike="noStrike" kern="0" cap="none" spc="0" normalizeH="0" baseline="0" noProof="0">
              <a:ln>
                <a:noFill/>
              </a:ln>
              <a:solidFill>
                <a:schemeClr val="tx1"/>
              </a:solidFill>
              <a:effectLst/>
              <a:uLnTx/>
              <a:uFillTx/>
              <a:latin typeface="Arial" panose="020B0604020202020204" pitchFamily="34" charset="0"/>
              <a:ea typeface="宋体" panose="02010600030101010101" pitchFamily="2" charset="-122"/>
            </a:endParaRPr>
          </a:p>
        </p:txBody>
      </p:sp>
      <p:sp>
        <p:nvSpPr>
          <p:cNvPr id="47107"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71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fld id="{885B0CF0-2699-438E-8D48-E7198EC7EF4F}" type="slidenum">
              <a:rPr kumimoji="0" altLang="en-US" sz="1800" b="0" i="0" u="none" strike="noStrike" kern="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rPr>
              <a:t>19</a:t>
            </a:fld>
            <a:endParaRPr kumimoji="0" lang="zh-CN" altLang="zh-CN" sz="1800" b="0" i="0" u="none" strike="noStrike" kern="0" cap="none" spc="0" normalizeH="0" baseline="0" noProof="0">
              <a:ln>
                <a:noFill/>
              </a:ln>
              <a:solidFill>
                <a:schemeClr val="tx1"/>
              </a:solidFill>
              <a:effectLst/>
              <a:uLnTx/>
              <a:uFillTx/>
              <a:latin typeface="Arial" panose="020B0604020202020204" pitchFamily="34" charset="0"/>
              <a:ea typeface="宋体" panose="02010600030101010101" pitchFamily="2" charset="-122"/>
            </a:endParaRPr>
          </a:p>
        </p:txBody>
      </p:sp>
      <p:sp>
        <p:nvSpPr>
          <p:cNvPr id="48131"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81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30</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31</a:t>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32</a:t>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33</a:t>
            </a:fld>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34</a:t>
            </a:fld>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35</a:t>
            </a:fld>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36</a:t>
            </a:fld>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37</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ChangeArrowheads="1" noTextEdit="1"/>
          </p:cNvSpPr>
          <p:nvPr>
            <p:ph type="sldImg" idx="4294967295"/>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9155" name="文本占位符 2"/>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39</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4" rIns="91427" bIns="45714" anchor="b"/>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r" defTabSz="914400" eaLnBrk="1" fontAlgn="auto" latinLnBrk="0" hangingPunct="1">
              <a:lnSpc>
                <a:spcPct val="100000"/>
              </a:lnSpc>
              <a:spcBef>
                <a:spcPts val="0"/>
              </a:spcBef>
              <a:spcAft>
                <a:spcPts val="0"/>
              </a:spcAft>
              <a:buClrTx/>
              <a:buSzTx/>
              <a:buFontTx/>
              <a:buNone/>
              <a:defRPr/>
            </a:pPr>
            <a:fld id="{E5E850AC-34CF-4F63-8065-10AD9733032D}" type="slidenum">
              <a:rPr kumimoji="0" lang="zh-CN" altLang="en-US" sz="1200" b="0" i="0" u="none" strike="noStrike" kern="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rPr>
              <a:t>6</a:t>
            </a:fld>
            <a:endParaRPr kumimoji="0" lang="en-US" altLang="zh-CN" sz="1200" b="0" i="0" u="none" strike="noStrike" kern="0" cap="none" spc="0" normalizeH="0" baseline="0" noProof="0">
              <a:ln>
                <a:noFill/>
              </a:ln>
              <a:solidFill>
                <a:schemeClr val="tx1"/>
              </a:solidFill>
              <a:effectLst/>
              <a:uLnTx/>
              <a:uFillTx/>
              <a:latin typeface="Calibri" panose="020F0502020204030204" pitchFamily="34" charset="0"/>
              <a:ea typeface="宋体" panose="02010600030101010101" pitchFamily="2" charset="-122"/>
            </a:endParaRPr>
          </a:p>
        </p:txBody>
      </p:sp>
      <p:sp>
        <p:nvSpPr>
          <p:cNvPr id="44035"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40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endParaRPr lang="zh-CN"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4" rIns="91427" bIns="45714" anchor="b"/>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r" defTabSz="914400" eaLnBrk="1" fontAlgn="auto" latinLnBrk="0" hangingPunct="1">
              <a:lnSpc>
                <a:spcPct val="100000"/>
              </a:lnSpc>
              <a:spcBef>
                <a:spcPts val="0"/>
              </a:spcBef>
              <a:spcAft>
                <a:spcPts val="0"/>
              </a:spcAft>
              <a:buClrTx/>
              <a:buSzTx/>
              <a:buFontTx/>
              <a:buNone/>
              <a:defRPr/>
            </a:pPr>
            <a:fld id="{B6BD4F2F-F0F6-4262-9D7A-8A9884CE2072}" type="slidenum">
              <a:rPr kumimoji="0" lang="zh-CN" altLang="en-US" sz="1200" b="0" i="0" u="none" strike="noStrike" kern="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rPr>
              <a:t>7</a:t>
            </a:fld>
            <a:endParaRPr kumimoji="0" lang="en-US" altLang="zh-CN" sz="1200" b="0" i="0" u="none" strike="noStrike" kern="0" cap="none" spc="0" normalizeH="0" baseline="0" noProof="0">
              <a:ln>
                <a:noFill/>
              </a:ln>
              <a:solidFill>
                <a:schemeClr val="tx1"/>
              </a:solidFill>
              <a:effectLst/>
              <a:uLnTx/>
              <a:uFillTx/>
              <a:latin typeface="Calibri" panose="020F0502020204030204" pitchFamily="34" charset="0"/>
              <a:ea typeface="宋体" panose="02010600030101010101" pitchFamily="2" charset="-122"/>
            </a:endParaRPr>
          </a:p>
        </p:txBody>
      </p:sp>
      <p:sp>
        <p:nvSpPr>
          <p:cNvPr id="45059"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50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50000"/>
              </a:spcBef>
            </a:pPr>
            <a:endParaRPr lang="zh-CN" altLang="en-US">
              <a:latin typeface="Arial" panose="020B0604020202020204" pitchFamily="34" charset="0"/>
              <a:ea typeface="微软雅黑" panose="020B0503020204020204" pitchFamily="34"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4" rIns="91427" bIns="45714" anchor="b"/>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r" defTabSz="914400" eaLnBrk="1" fontAlgn="auto" latinLnBrk="0" hangingPunct="1">
              <a:lnSpc>
                <a:spcPct val="100000"/>
              </a:lnSpc>
              <a:spcBef>
                <a:spcPts val="0"/>
              </a:spcBef>
              <a:spcAft>
                <a:spcPts val="0"/>
              </a:spcAft>
              <a:buClrTx/>
              <a:buSzTx/>
              <a:buFontTx/>
              <a:buNone/>
              <a:defRPr/>
            </a:pPr>
            <a:fld id="{2E611472-F4E7-4BC4-B82D-6689059BBE28}" type="slidenum">
              <a:rPr kumimoji="0" lang="zh-CN" altLang="en-US" sz="1200" b="0" i="0" u="none" strike="noStrike" kern="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rPr>
              <a:t>8</a:t>
            </a:fld>
            <a:endParaRPr kumimoji="0" lang="en-US" altLang="zh-CN" sz="1200" b="0" i="0" u="none" strike="noStrike" kern="0" cap="none" spc="0" normalizeH="0" baseline="0" noProof="0">
              <a:ln>
                <a:noFill/>
              </a:ln>
              <a:solidFill>
                <a:schemeClr val="tx1"/>
              </a:solidFill>
              <a:effectLst/>
              <a:uLnTx/>
              <a:uFillTx/>
              <a:latin typeface="Calibri" panose="020F0502020204030204" pitchFamily="34" charset="0"/>
              <a:ea typeface="宋体" panose="02010600030101010101" pitchFamily="2" charset="-122"/>
            </a:endParaRPr>
          </a:p>
        </p:txBody>
      </p:sp>
      <p:sp>
        <p:nvSpPr>
          <p:cNvPr id="46083"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50000"/>
              </a:spcBef>
            </a:pPr>
            <a:endParaRPr lang="zh-CN" altLang="en-US">
              <a:latin typeface="Arial" panose="020B0604020202020204" pitchFamily="34" charset="0"/>
              <a:ea typeface="微软雅黑" panose="020B0503020204020204" pitchFamily="34"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C18F25-8B3B-496E-AA04-DBE9CF68DEFA}"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D99F304-19FF-4A1B-94BA-03572AA30D62}" type="datetimeFigureOut">
              <a:rPr lang="zh-CN" altLang="en-US" smtClean="0"/>
              <a:t>2021/1/9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D51BAE7-597F-41D0-B8D1-9292AA3F2A9F}"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3" name="箭头: V 形 2"/>
          <p:cNvSpPr/>
          <p:nvPr userDrawn="1"/>
        </p:nvSpPr>
        <p:spPr>
          <a:xfrm>
            <a:off x="571500" y="381000"/>
            <a:ext cx="457200" cy="457200"/>
          </a:xfrm>
          <a:prstGeom prst="chevron">
            <a:avLst/>
          </a:prstGeom>
          <a:solidFill>
            <a:srgbClr val="04C4D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FandolFang R" panose="00000500000000000000" pitchFamily="50" charset="-122"/>
              <a:ea typeface="FandolFang R" panose="00000500000000000000" pitchFamily="50" charset="-122"/>
            </a:endParaRPr>
          </a:p>
        </p:txBody>
      </p:sp>
      <p:sp>
        <p:nvSpPr>
          <p:cNvPr id="4" name="箭头: V 形 3"/>
          <p:cNvSpPr/>
          <p:nvPr userDrawn="1"/>
        </p:nvSpPr>
        <p:spPr>
          <a:xfrm>
            <a:off x="927100" y="381000"/>
            <a:ext cx="457200" cy="457200"/>
          </a:xfrm>
          <a:prstGeom prst="chevron">
            <a:avLst/>
          </a:prstGeom>
          <a:solidFill>
            <a:srgbClr val="04C4D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FandolFang R" panose="00000500000000000000" pitchFamily="50" charset="-122"/>
              <a:ea typeface="FandolFang R" panose="00000500000000000000" pitchFamily="50"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E05D328-291A-47AC-BDFD-986BBBD9F7A5}"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3A03F8-67D8-4B14-B435-8036BD8CFE8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FandolFang R" panose="00000500000000000000" pitchFamily="50" charset="-122"/>
                <a:ea typeface="FandolFang R" panose="00000500000000000000" pitchFamily="50" charset="-122"/>
              </a:defRPr>
            </a:lvl1pPr>
          </a:lstStyle>
          <a:p>
            <a:fld id="{6D99F304-19FF-4A1B-94BA-03572AA30D62}" type="datetimeFigureOut">
              <a:rPr lang="zh-CN" altLang="en-US" smtClean="0"/>
              <a:t>2021/1/9</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FandolFang R" panose="00000500000000000000" pitchFamily="50" charset="-122"/>
                <a:ea typeface="FandolFang R" panose="00000500000000000000" pitchFamily="50"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FandolFang R" panose="00000500000000000000" pitchFamily="50" charset="-122"/>
                <a:ea typeface="FandolFang R" panose="00000500000000000000" pitchFamily="50" charset="-122"/>
              </a:defRPr>
            </a:lvl1pPr>
          </a:lstStyle>
          <a:p>
            <a:fld id="{CD51BAE7-597F-41D0-B8D1-9292AA3F2A9F}"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FandolFang R" panose="00000500000000000000" pitchFamily="50" charset="-122"/>
          <a:ea typeface="FandolFang R" panose="00000500000000000000" pitchFamily="50"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FandolFang R" panose="00000500000000000000" pitchFamily="50" charset="-122"/>
          <a:ea typeface="FandolFang R" panose="00000500000000000000" pitchFamily="50"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andolFang R" panose="00000500000000000000" pitchFamily="50" charset="-122"/>
          <a:ea typeface="FandolFang R" panose="00000500000000000000" pitchFamily="50"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andolFang R" panose="00000500000000000000" pitchFamily="50" charset="-122"/>
          <a:ea typeface="FandolFang R" panose="00000500000000000000" pitchFamily="50"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andolFang R" panose="00000500000000000000" pitchFamily="50" charset="-122"/>
          <a:ea typeface="FandolFang R" panose="00000500000000000000" pitchFamily="50"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andolFang R" panose="00000500000000000000" pitchFamily="50" charset="-122"/>
          <a:ea typeface="FandolFang R" panose="00000500000000000000" pitchFamily="50"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video" Target="file:///D:\hx-chz\&#26700;&#38754;\&#32780;&#31435;&#26479;\&#20057;&#37255;.AVI" TargetMode="External"/><Relationship Id="rId7" Type="http://schemas.openxmlformats.org/officeDocument/2006/relationships/image" Target="../media/image10.png"/><Relationship Id="rId2" Type="http://schemas.microsoft.com/office/2007/relationships/media" Target="file:///D:\hx-chz\&#26700;&#38754;\&#32780;&#31435;&#26479;\&#20057;&#37255;.AVI" TargetMode="External"/><Relationship Id="rId1" Type="http://schemas.openxmlformats.org/officeDocument/2006/relationships/tags" Target="../tags/tag6.xml"/><Relationship Id="rId6" Type="http://schemas.openxmlformats.org/officeDocument/2006/relationships/image" Target="../media/image9.png"/><Relationship Id="rId5" Type="http://schemas.openxmlformats.org/officeDocument/2006/relationships/notesSlide" Target="../notesSlides/notesSlide12.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14.jpeg"/><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16.wmf"/><Relationship Id="rId4" Type="http://schemas.openxmlformats.org/officeDocument/2006/relationships/oleObject" Target="../embeddings/oleObject7.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2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3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3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34.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图片 30"/>
          <p:cNvPicPr>
            <a:picLocks noChangeAspect="1"/>
          </p:cNvPicPr>
          <p:nvPr/>
        </p:nvPicPr>
        <p:blipFill>
          <a:blip r:embed="rId3">
            <a:extLst>
              <a:ext uri="{28A0092B-C50C-407E-A947-70E740481C1C}">
                <a14:useLocalDpi xmlns:a14="http://schemas.microsoft.com/office/drawing/2010/main" val="0"/>
              </a:ext>
            </a:extLst>
          </a:blip>
          <a:srcRect l="52858" t="12794" r="739" b="61849"/>
          <a:stretch>
            <a:fillRect/>
          </a:stretch>
        </p:blipFill>
        <p:spPr>
          <a:xfrm>
            <a:off x="2643892" y="-1484"/>
            <a:ext cx="3480375" cy="2118610"/>
          </a:xfrm>
          <a:custGeom>
            <a:avLst/>
            <a:gdLst>
              <a:gd name="connsiteX0" fmla="*/ 0 w 3480375"/>
              <a:gd name="connsiteY0" fmla="*/ 0 h 2118610"/>
              <a:gd name="connsiteX1" fmla="*/ 3480375 w 3480375"/>
              <a:gd name="connsiteY1" fmla="*/ 14344 h 2118610"/>
              <a:gd name="connsiteX2" fmla="*/ 709707 w 3480375"/>
              <a:gd name="connsiteY2" fmla="*/ 2118610 h 2118610"/>
              <a:gd name="connsiteX3" fmla="*/ 4641 w 3480375"/>
              <a:gd name="connsiteY3" fmla="*/ 13854 h 2118610"/>
              <a:gd name="connsiteX4" fmla="*/ 9392 w 3480375"/>
              <a:gd name="connsiteY4" fmla="*/ 1484 h 2118610"/>
              <a:gd name="connsiteX5" fmla="*/ 500 w 3480375"/>
              <a:gd name="connsiteY5" fmla="*/ 1492 h 2118610"/>
              <a:gd name="connsiteX6" fmla="*/ 0 w 3480375"/>
              <a:gd name="connsiteY6" fmla="*/ 0 h 2118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0375" h="2118610">
                <a:moveTo>
                  <a:pt x="0" y="0"/>
                </a:moveTo>
                <a:lnTo>
                  <a:pt x="3480375" y="14344"/>
                </a:lnTo>
                <a:lnTo>
                  <a:pt x="709707" y="2118610"/>
                </a:lnTo>
                <a:lnTo>
                  <a:pt x="4641" y="13854"/>
                </a:lnTo>
                <a:lnTo>
                  <a:pt x="9392" y="1484"/>
                </a:lnTo>
                <a:lnTo>
                  <a:pt x="500" y="1492"/>
                </a:lnTo>
                <a:lnTo>
                  <a:pt x="0" y="0"/>
                </a:lnTo>
                <a:close/>
              </a:path>
            </a:pathLst>
          </a:custGeom>
        </p:spPr>
      </p:pic>
      <p:pic>
        <p:nvPicPr>
          <p:cNvPr id="30" name="图片 29"/>
          <p:cNvPicPr>
            <a:picLocks noChangeAspect="1"/>
          </p:cNvPicPr>
          <p:nvPr/>
        </p:nvPicPr>
        <p:blipFill>
          <a:blip r:embed="rId3">
            <a:extLst>
              <a:ext uri="{28A0092B-C50C-407E-A947-70E740481C1C}">
                <a14:useLocalDpi xmlns:a14="http://schemas.microsoft.com/office/drawing/2010/main" val="0"/>
              </a:ext>
            </a:extLst>
          </a:blip>
          <a:srcRect l="17041" t="12812" r="47080" b="4730"/>
          <a:stretch>
            <a:fillRect/>
          </a:stretch>
        </p:blipFill>
        <p:spPr>
          <a:xfrm>
            <a:off x="-42454" y="9"/>
            <a:ext cx="2690987" cy="6889399"/>
          </a:xfrm>
          <a:custGeom>
            <a:avLst/>
            <a:gdLst>
              <a:gd name="connsiteX0" fmla="*/ 2686846 w 2690987"/>
              <a:gd name="connsiteY0" fmla="*/ 0 h 6889399"/>
              <a:gd name="connsiteX1" fmla="*/ 2690987 w 2690987"/>
              <a:gd name="connsiteY1" fmla="*/ 12362 h 6889399"/>
              <a:gd name="connsiteX2" fmla="*/ 49842 w 2690987"/>
              <a:gd name="connsiteY2" fmla="*/ 6889399 h 6889399"/>
              <a:gd name="connsiteX3" fmla="*/ 97 w 2690987"/>
              <a:gd name="connsiteY3" fmla="*/ 2539 h 6889399"/>
              <a:gd name="connsiteX4" fmla="*/ 2686846 w 2690987"/>
              <a:gd name="connsiteY4" fmla="*/ 0 h 68893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0987" h="6889399">
                <a:moveTo>
                  <a:pt x="2686846" y="0"/>
                </a:moveTo>
                <a:lnTo>
                  <a:pt x="2690987" y="12362"/>
                </a:lnTo>
                <a:lnTo>
                  <a:pt x="49842" y="6889399"/>
                </a:lnTo>
                <a:cubicBezTo>
                  <a:pt x="52551" y="5404007"/>
                  <a:pt x="-2612" y="1487931"/>
                  <a:pt x="97" y="2539"/>
                </a:cubicBezTo>
                <a:lnTo>
                  <a:pt x="2686846" y="0"/>
                </a:lnTo>
                <a:close/>
              </a:path>
            </a:pathLst>
          </a:custGeom>
        </p:spPr>
      </p:pic>
      <p:pic>
        <p:nvPicPr>
          <p:cNvPr id="29" name="图片 28"/>
          <p:cNvPicPr>
            <a:picLocks noChangeAspect="1"/>
          </p:cNvPicPr>
          <p:nvPr/>
        </p:nvPicPr>
        <p:blipFill>
          <a:blip r:embed="rId3">
            <a:extLst>
              <a:ext uri="{28A0092B-C50C-407E-A947-70E740481C1C}">
                <a14:useLocalDpi xmlns:a14="http://schemas.microsoft.com/office/drawing/2010/main" val="0"/>
              </a:ext>
            </a:extLst>
          </a:blip>
          <a:srcRect l="19960" t="17070" r="21212" b="4985"/>
          <a:stretch>
            <a:fillRect/>
          </a:stretch>
        </p:blipFill>
        <p:spPr>
          <a:xfrm>
            <a:off x="176459" y="355758"/>
            <a:ext cx="4412276" cy="6512403"/>
          </a:xfrm>
          <a:custGeom>
            <a:avLst/>
            <a:gdLst>
              <a:gd name="connsiteX0" fmla="*/ 2449872 w 4412276"/>
              <a:gd name="connsiteY0" fmla="*/ 0 h 6512403"/>
              <a:gd name="connsiteX1" fmla="*/ 4412276 w 4412276"/>
              <a:gd name="connsiteY1" fmla="*/ 6512403 h 6512403"/>
              <a:gd name="connsiteX2" fmla="*/ 0 w 4412276"/>
              <a:gd name="connsiteY2" fmla="*/ 6512403 h 6512403"/>
              <a:gd name="connsiteX3" fmla="*/ 2449872 w 4412276"/>
              <a:gd name="connsiteY3" fmla="*/ 0 h 6512403"/>
            </a:gdLst>
            <a:ahLst/>
            <a:cxnLst>
              <a:cxn ang="0">
                <a:pos x="connsiteX0" y="connsiteY0"/>
              </a:cxn>
              <a:cxn ang="0">
                <a:pos x="connsiteX1" y="connsiteY1"/>
              </a:cxn>
              <a:cxn ang="0">
                <a:pos x="connsiteX2" y="connsiteY2"/>
              </a:cxn>
              <a:cxn ang="0">
                <a:pos x="connsiteX3" y="connsiteY3"/>
              </a:cxn>
            </a:cxnLst>
            <a:rect l="l" t="t" r="r" b="b"/>
            <a:pathLst>
              <a:path w="4412276" h="6512403">
                <a:moveTo>
                  <a:pt x="2449872" y="0"/>
                </a:moveTo>
                <a:lnTo>
                  <a:pt x="4412276" y="6512403"/>
                </a:lnTo>
                <a:lnTo>
                  <a:pt x="0" y="6512403"/>
                </a:lnTo>
                <a:lnTo>
                  <a:pt x="2449872" y="0"/>
                </a:lnTo>
                <a:close/>
              </a:path>
            </a:pathLst>
          </a:custGeom>
        </p:spPr>
      </p:pic>
      <p:pic>
        <p:nvPicPr>
          <p:cNvPr id="27" name="图片 26"/>
          <p:cNvPicPr>
            <a:picLocks noChangeAspect="1"/>
          </p:cNvPicPr>
          <p:nvPr/>
        </p:nvPicPr>
        <p:blipFill>
          <a:blip r:embed="rId3">
            <a:extLst>
              <a:ext uri="{28A0092B-C50C-407E-A947-70E740481C1C}">
                <a14:useLocalDpi xmlns:a14="http://schemas.microsoft.com/office/drawing/2010/main" val="0"/>
              </a:ext>
            </a:extLst>
          </a:blip>
          <a:srcRect l="52864" t="12812" r="47017" b="87040"/>
          <a:stretch>
            <a:fillRect/>
          </a:stretch>
        </p:blipFill>
        <p:spPr>
          <a:xfrm>
            <a:off x="2644392" y="0"/>
            <a:ext cx="8892" cy="12370"/>
          </a:xfrm>
          <a:custGeom>
            <a:avLst/>
            <a:gdLst>
              <a:gd name="connsiteX0" fmla="*/ 8892 w 8892"/>
              <a:gd name="connsiteY0" fmla="*/ 0 h 12370"/>
              <a:gd name="connsiteX1" fmla="*/ 4141 w 8892"/>
              <a:gd name="connsiteY1" fmla="*/ 12370 h 12370"/>
              <a:gd name="connsiteX2" fmla="*/ 0 w 8892"/>
              <a:gd name="connsiteY2" fmla="*/ 8 h 12370"/>
              <a:gd name="connsiteX3" fmla="*/ 8892 w 8892"/>
              <a:gd name="connsiteY3" fmla="*/ 0 h 12370"/>
            </a:gdLst>
            <a:ahLst/>
            <a:cxnLst>
              <a:cxn ang="0">
                <a:pos x="connsiteX0" y="connsiteY0"/>
              </a:cxn>
              <a:cxn ang="0">
                <a:pos x="connsiteX1" y="connsiteY1"/>
              </a:cxn>
              <a:cxn ang="0">
                <a:pos x="connsiteX2" y="connsiteY2"/>
              </a:cxn>
              <a:cxn ang="0">
                <a:pos x="connsiteX3" y="connsiteY3"/>
              </a:cxn>
            </a:cxnLst>
            <a:rect l="l" t="t" r="r" b="b"/>
            <a:pathLst>
              <a:path w="8892" h="12370">
                <a:moveTo>
                  <a:pt x="8892" y="0"/>
                </a:moveTo>
                <a:lnTo>
                  <a:pt x="4141" y="12370"/>
                </a:lnTo>
                <a:lnTo>
                  <a:pt x="0" y="8"/>
                </a:lnTo>
                <a:lnTo>
                  <a:pt x="8892" y="0"/>
                </a:lnTo>
                <a:close/>
              </a:path>
            </a:pathLst>
          </a:custGeom>
        </p:spPr>
      </p:pic>
      <p:pic>
        <p:nvPicPr>
          <p:cNvPr id="33" name="图片 32"/>
          <p:cNvPicPr>
            <a:picLocks noChangeAspect="1"/>
          </p:cNvPicPr>
          <p:nvPr/>
        </p:nvPicPr>
        <p:blipFill>
          <a:blip r:embed="rId3">
            <a:extLst>
              <a:ext uri="{28A0092B-C50C-407E-A947-70E740481C1C}">
                <a14:useLocalDpi xmlns:a14="http://schemas.microsoft.com/office/drawing/2010/main" val="0"/>
              </a:ext>
            </a:extLst>
          </a:blip>
          <a:srcRect l="52866" t="11637" r="47015" b="88210"/>
          <a:stretch>
            <a:fillRect/>
          </a:stretch>
        </p:blipFill>
        <p:spPr>
          <a:xfrm>
            <a:off x="2630570" y="7394"/>
            <a:ext cx="9216" cy="7954"/>
          </a:xfrm>
          <a:custGeom>
            <a:avLst/>
            <a:gdLst>
              <a:gd name="connsiteX0" fmla="*/ 0 w 9216"/>
              <a:gd name="connsiteY0" fmla="*/ 0 h 7954"/>
              <a:gd name="connsiteX1" fmla="*/ 9216 w 9216"/>
              <a:gd name="connsiteY1" fmla="*/ 50 h 7954"/>
              <a:gd name="connsiteX2" fmla="*/ 4518 w 9216"/>
              <a:gd name="connsiteY2" fmla="*/ 7954 h 7954"/>
              <a:gd name="connsiteX3" fmla="*/ 0 w 9216"/>
              <a:gd name="connsiteY3" fmla="*/ 0 h 7954"/>
            </a:gdLst>
            <a:ahLst/>
            <a:cxnLst>
              <a:cxn ang="0">
                <a:pos x="connsiteX0" y="connsiteY0"/>
              </a:cxn>
              <a:cxn ang="0">
                <a:pos x="connsiteX1" y="connsiteY1"/>
              </a:cxn>
              <a:cxn ang="0">
                <a:pos x="connsiteX2" y="connsiteY2"/>
              </a:cxn>
              <a:cxn ang="0">
                <a:pos x="connsiteX3" y="connsiteY3"/>
              </a:cxn>
            </a:cxnLst>
            <a:rect l="l" t="t" r="r" b="b"/>
            <a:pathLst>
              <a:path w="9216" h="7954">
                <a:moveTo>
                  <a:pt x="0" y="0"/>
                </a:moveTo>
                <a:lnTo>
                  <a:pt x="9216" y="50"/>
                </a:lnTo>
                <a:lnTo>
                  <a:pt x="4518" y="7954"/>
                </a:lnTo>
                <a:lnTo>
                  <a:pt x="0" y="0"/>
                </a:lnTo>
                <a:close/>
              </a:path>
            </a:pathLst>
          </a:custGeom>
        </p:spPr>
      </p:pic>
      <p:grpSp>
        <p:nvGrpSpPr>
          <p:cNvPr id="8" name="组合 7"/>
          <p:cNvGrpSpPr/>
          <p:nvPr/>
        </p:nvGrpSpPr>
        <p:grpSpPr>
          <a:xfrm>
            <a:off x="4674999" y="2120640"/>
            <a:ext cx="7136336" cy="2898513"/>
            <a:chOff x="6147269" y="2844265"/>
            <a:chExt cx="5112385" cy="2076459"/>
          </a:xfrm>
        </p:grpSpPr>
        <p:grpSp>
          <p:nvGrpSpPr>
            <p:cNvPr id="9" name="组合 8"/>
            <p:cNvGrpSpPr/>
            <p:nvPr/>
          </p:nvGrpSpPr>
          <p:grpSpPr>
            <a:xfrm>
              <a:off x="6147269" y="3331609"/>
              <a:ext cx="5033249" cy="1589115"/>
              <a:chOff x="-4714868" y="2110674"/>
              <a:chExt cx="5033249" cy="1589115"/>
            </a:xfrm>
          </p:grpSpPr>
          <p:sp>
            <p:nvSpPr>
              <p:cNvPr id="11" name="矩形: 圆角 21"/>
              <p:cNvSpPr/>
              <p:nvPr/>
            </p:nvSpPr>
            <p:spPr>
              <a:xfrm>
                <a:off x="-4648332" y="3345066"/>
                <a:ext cx="3562392" cy="354723"/>
              </a:xfrm>
              <a:prstGeom prst="roundRect">
                <a:avLst>
                  <a:gd name="adj" fmla="val 50000"/>
                </a:avLst>
              </a:prstGeom>
              <a:solidFill>
                <a:srgbClr val="4FC3E2"/>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讲解人：</a:t>
                </a:r>
                <a:r>
                  <a:rPr kumimoji="0" lang="en-US" altLang="zh-CN" sz="20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xippt  </a:t>
                </a:r>
                <a:r>
                  <a:rPr kumimoji="0" lang="zh-CN" altLang="en-US" sz="20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时间：</a:t>
                </a:r>
                <a:r>
                  <a:rPr kumimoji="0" lang="en-US" altLang="zh-CN" sz="20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2020.6.1</a:t>
                </a:r>
                <a:endParaRPr kumimoji="0" lang="en-US" altLang="zh-CN" sz="2000" b="0" i="0" u="none" strike="noStrike" kern="0" cap="none" spc="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nvGrpSpPr>
              <p:cNvPr id="12" name="组合 11"/>
              <p:cNvGrpSpPr/>
              <p:nvPr/>
            </p:nvGrpSpPr>
            <p:grpSpPr>
              <a:xfrm>
                <a:off x="-4714868" y="2110674"/>
                <a:ext cx="5033249" cy="995966"/>
                <a:chOff x="-4714868" y="2110674"/>
                <a:chExt cx="5033249" cy="995966"/>
              </a:xfrm>
            </p:grpSpPr>
            <p:sp>
              <p:nvSpPr>
                <p:cNvPr id="13" name="文本框 12"/>
                <p:cNvSpPr txBox="1"/>
                <p:nvPr/>
              </p:nvSpPr>
              <p:spPr>
                <a:xfrm>
                  <a:off x="-4714868" y="2808615"/>
                  <a:ext cx="5033249" cy="298025"/>
                </a:xfrm>
                <a:prstGeom prst="rect">
                  <a:avLst/>
                </a:prstGeom>
                <a:noFill/>
              </p:spPr>
              <p:txBody>
                <a:bodyPr wrap="square" rtlCol="0">
                  <a:spAutoFit/>
                </a:bodyPr>
                <a:lstStyle/>
                <a:p>
                  <a:pPr marL="0" marR="0" lvl="0" indent="0" algn="dist"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0" cap="none" spc="0" normalizeH="0" baseline="0" noProof="0" dirty="0">
                      <a:ln>
                        <a:noFill/>
                      </a:ln>
                      <a:solidFill>
                        <a:schemeClr val="bg1">
                          <a:lumMod val="50000"/>
                        </a:schemeClr>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MENTAL HEALTH COUNSELING PPT</a:t>
                  </a:r>
                </a:p>
              </p:txBody>
            </p:sp>
            <p:cxnSp>
              <p:nvCxnSpPr>
                <p:cNvPr id="14" name="直接连接符 13"/>
                <p:cNvCxnSpPr/>
                <p:nvPr/>
              </p:nvCxnSpPr>
              <p:spPr>
                <a:xfrm>
                  <a:off x="-4634728" y="2789746"/>
                  <a:ext cx="4953109" cy="0"/>
                </a:xfrm>
                <a:prstGeom prst="line">
                  <a:avLst/>
                </a:prstGeom>
                <a:noFill/>
                <a:ln w="6350" cap="flat" cmpd="sng" algn="ctr">
                  <a:solidFill>
                    <a:sysClr val="windowText" lastClr="000000">
                      <a:lumMod val="65000"/>
                      <a:lumOff val="35000"/>
                    </a:sysClr>
                  </a:solidFill>
                  <a:prstDash val="solid"/>
                  <a:miter lim="800000"/>
                </a:ln>
                <a:effectLst/>
              </p:spPr>
            </p:cxnSp>
            <p:sp>
              <p:nvSpPr>
                <p:cNvPr id="15" name="文本占位符 19"/>
                <p:cNvSpPr txBox="1"/>
                <p:nvPr/>
              </p:nvSpPr>
              <p:spPr>
                <a:xfrm>
                  <a:off x="-4708954" y="2110674"/>
                  <a:ext cx="3494136" cy="66006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en-US" altLang="zh-CN" sz="5400" b="1" dirty="0">
                      <a:solidFill>
                        <a:srgbClr val="4FC3E2"/>
                      </a:solidFill>
                      <a:latin typeface="Arial" panose="020B0604020202020204" pitchFamily="34" charset="0"/>
                      <a:ea typeface="思源黑体 CN Medium" panose="020B0600000000000000" pitchFamily="34" charset="-122"/>
                      <a:cs typeface="+mn-ea"/>
                      <a:sym typeface="Arial" panose="020B0604020202020204" pitchFamily="34" charset="0"/>
                    </a:rPr>
                    <a:t>3</a:t>
                  </a:r>
                  <a:r>
                    <a:rPr kumimoji="0" lang="en-US" altLang="zh-CN" sz="5400" b="1" i="0" u="none" strike="noStrike" kern="1200" cap="none" spc="0" normalizeH="0" baseline="0" noProof="0" dirty="0">
                      <a:ln>
                        <a:noFill/>
                      </a:ln>
                      <a:solidFill>
                        <a:srgbClr val="4FC3E2"/>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.1</a:t>
                  </a:r>
                  <a:r>
                    <a:rPr lang="en-US" altLang="zh-CN" sz="5400" b="1" dirty="0">
                      <a:solidFill>
                        <a:srgbClr val="4FC3E2"/>
                      </a:solidFill>
                      <a:latin typeface="Arial" panose="020B0604020202020204" pitchFamily="34" charset="0"/>
                      <a:ea typeface="思源黑体 CN Medium" panose="020B0600000000000000" pitchFamily="34" charset="-122"/>
                      <a:cs typeface="+mn-ea"/>
                      <a:sym typeface="Arial" panose="020B0604020202020204" pitchFamily="34" charset="0"/>
                    </a:rPr>
                    <a:t>.1     </a:t>
                  </a:r>
                  <a:r>
                    <a:rPr lang="zh-CN" altLang="en-US" sz="5400" b="1" dirty="0">
                      <a:solidFill>
                        <a:srgbClr val="4FC3E2"/>
                      </a:solidFill>
                      <a:latin typeface="Arial" panose="020B0604020202020204" pitchFamily="34" charset="0"/>
                      <a:ea typeface="思源黑体 CN Medium" panose="020B0600000000000000" pitchFamily="34" charset="-122"/>
                      <a:cs typeface="+mn-ea"/>
                      <a:sym typeface="Arial" panose="020B0604020202020204" pitchFamily="34" charset="0"/>
                    </a:rPr>
                    <a:t>醇</a:t>
                  </a:r>
                </a:p>
              </p:txBody>
            </p:sp>
          </p:grpSp>
        </p:grpSp>
        <p:sp>
          <p:nvSpPr>
            <p:cNvPr id="10" name="文本占位符 20"/>
            <p:cNvSpPr txBox="1"/>
            <p:nvPr/>
          </p:nvSpPr>
          <p:spPr>
            <a:xfrm>
              <a:off x="6147269" y="2844265"/>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kumimoji="0" lang="zh-CN" altLang="en-US" sz="3600" b="0" i="0" u="none" strike="noStrike" kern="1200" cap="none" spc="0" normalizeH="0" baseline="0" noProof="0" dirty="0">
                  <a:ln>
                    <a:noFill/>
                  </a:ln>
                  <a:effectLst/>
                  <a:uLnTx/>
                  <a:uFillTx/>
                  <a:latin typeface="Arial" panose="020B0604020202020204" pitchFamily="34" charset="0"/>
                  <a:ea typeface="思源黑体 CN Medium" panose="020B0600000000000000" pitchFamily="34" charset="-122"/>
                  <a:cs typeface="+mn-ea"/>
                  <a:sym typeface="Arial" panose="020B0604020202020204" pitchFamily="34" charset="0"/>
                </a:rPr>
                <a:t>第</a:t>
              </a:r>
              <a:r>
                <a:rPr lang="en-US" altLang="zh-CN" sz="3600" dirty="0">
                  <a:latin typeface="Arial" panose="020B0604020202020204" pitchFamily="34" charset="0"/>
                  <a:ea typeface="思源黑体 CN Medium" panose="020B0600000000000000" pitchFamily="34" charset="-122"/>
                  <a:cs typeface="+mn-ea"/>
                  <a:sym typeface="Arial" panose="020B0604020202020204" pitchFamily="34" charset="0"/>
                </a:rPr>
                <a:t>3</a:t>
              </a:r>
              <a:r>
                <a:rPr lang="zh-CN" altLang="en-US" sz="3600" dirty="0">
                  <a:latin typeface="Arial" panose="020B0604020202020204" pitchFamily="34" charset="0"/>
                  <a:ea typeface="思源黑体 CN Medium" panose="020B0600000000000000" pitchFamily="34" charset="-122"/>
                  <a:cs typeface="+mn-ea"/>
                  <a:sym typeface="Arial" panose="020B0604020202020204" pitchFamily="34" charset="0"/>
                </a:rPr>
                <a:t>章 烃的含氧衍生物</a:t>
              </a:r>
              <a:endParaRPr kumimoji="0" lang="zh-CN" altLang="en-US" sz="3600" b="0" i="0" u="none" strike="noStrike" kern="1200" cap="none" spc="0" normalizeH="0" baseline="0" noProof="0" dirty="0">
                <a:ln>
                  <a:noFill/>
                </a:ln>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sp>
        <p:nvSpPr>
          <p:cNvPr id="16" name="矩形 15"/>
          <p:cNvSpPr/>
          <p:nvPr/>
        </p:nvSpPr>
        <p:spPr>
          <a:xfrm>
            <a:off x="9561081" y="586555"/>
            <a:ext cx="4062342" cy="300975"/>
          </a:xfrm>
          <a:prstGeom prst="rect">
            <a:avLst/>
          </a:prstGeom>
          <a:solidFill>
            <a:srgbClr val="4FC3E2"/>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spcCol="38100" anchor="ctr">
            <a:spAutoFit/>
          </a:bodyPr>
          <a:lstStyle/>
          <a:p>
            <a:pPr marL="0" marR="0" lvl="0" indent="0" defTabSz="1151890" rtl="0" eaLnBrk="1" fontAlgn="auto" latinLnBrk="1" hangingPunct="1">
              <a:lnSpc>
                <a:spcPct val="100000"/>
              </a:lnSpc>
              <a:spcBef>
                <a:spcPts val="0"/>
              </a:spcBef>
              <a:spcAft>
                <a:spcPts val="0"/>
              </a:spcAft>
              <a:buClrTx/>
              <a:buSzTx/>
              <a:buFontTx/>
              <a:buNone/>
              <a:defRPr/>
            </a:pP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人教版高中选修五化学课件</a:t>
            </a:r>
          </a:p>
        </p:txBody>
      </p:sp>
      <p:sp>
        <p:nvSpPr>
          <p:cNvPr id="17" name="直角三角形 3"/>
          <p:cNvSpPr/>
          <p:nvPr/>
        </p:nvSpPr>
        <p:spPr>
          <a:xfrm rot="2446653">
            <a:off x="10937253" y="4321656"/>
            <a:ext cx="1808584" cy="3177277"/>
          </a:xfrm>
          <a:custGeom>
            <a:avLst/>
            <a:gdLst>
              <a:gd name="connsiteX0" fmla="*/ 0 w 1767840"/>
              <a:gd name="connsiteY0" fmla="*/ 1767840 h 1767840"/>
              <a:gd name="connsiteX1" fmla="*/ 0 w 1767840"/>
              <a:gd name="connsiteY1" fmla="*/ 0 h 1767840"/>
              <a:gd name="connsiteX2" fmla="*/ 1767840 w 1767840"/>
              <a:gd name="connsiteY2" fmla="*/ 1767840 h 1767840"/>
              <a:gd name="connsiteX3" fmla="*/ 0 w 1767840"/>
              <a:gd name="connsiteY3" fmla="*/ 1767840 h 1767840"/>
              <a:gd name="connsiteX0-1" fmla="*/ 852620 w 1767840"/>
              <a:gd name="connsiteY0-2" fmla="*/ 2401909 h 2401909"/>
              <a:gd name="connsiteX1-3" fmla="*/ 0 w 1767840"/>
              <a:gd name="connsiteY1-4" fmla="*/ 0 h 2401909"/>
              <a:gd name="connsiteX2-5" fmla="*/ 1767840 w 1767840"/>
              <a:gd name="connsiteY2-6" fmla="*/ 1767840 h 2401909"/>
              <a:gd name="connsiteX3-7" fmla="*/ 852620 w 1767840"/>
              <a:gd name="connsiteY3-8" fmla="*/ 2401909 h 2401909"/>
              <a:gd name="connsiteX0-9" fmla="*/ 1554460 w 2469680"/>
              <a:gd name="connsiteY0-10" fmla="*/ 3079389 h 3079389"/>
              <a:gd name="connsiteX1-11" fmla="*/ 0 w 2469680"/>
              <a:gd name="connsiteY1-12" fmla="*/ 0 h 3079389"/>
              <a:gd name="connsiteX2-13" fmla="*/ 2469680 w 2469680"/>
              <a:gd name="connsiteY2-14" fmla="*/ 2445320 h 3079389"/>
              <a:gd name="connsiteX3-15" fmla="*/ 1554460 w 2469680"/>
              <a:gd name="connsiteY3-16" fmla="*/ 3079389 h 3079389"/>
              <a:gd name="connsiteX0-17" fmla="*/ 1835245 w 2750465"/>
              <a:gd name="connsiteY0-18" fmla="*/ 3375167 h 3375167"/>
              <a:gd name="connsiteX1-19" fmla="*/ 0 w 2750465"/>
              <a:gd name="connsiteY1-20" fmla="*/ 0 h 3375167"/>
              <a:gd name="connsiteX2-21" fmla="*/ 2750465 w 2750465"/>
              <a:gd name="connsiteY2-22" fmla="*/ 2741098 h 3375167"/>
              <a:gd name="connsiteX3-23" fmla="*/ 1835245 w 2750465"/>
              <a:gd name="connsiteY3-24" fmla="*/ 3375167 h 3375167"/>
              <a:gd name="connsiteX0-25" fmla="*/ 1776293 w 2750465"/>
              <a:gd name="connsiteY0-26" fmla="*/ 3531543 h 3531543"/>
              <a:gd name="connsiteX1-27" fmla="*/ 0 w 2750465"/>
              <a:gd name="connsiteY1-28" fmla="*/ 0 h 3531543"/>
              <a:gd name="connsiteX2-29" fmla="*/ 2750465 w 2750465"/>
              <a:gd name="connsiteY2-30" fmla="*/ 2741098 h 3531543"/>
              <a:gd name="connsiteX3-31" fmla="*/ 1776293 w 2750465"/>
              <a:gd name="connsiteY3-32" fmla="*/ 3531543 h 3531543"/>
              <a:gd name="connsiteX0-33" fmla="*/ 1246915 w 2750465"/>
              <a:gd name="connsiteY0-34" fmla="*/ 4096304 h 4096304"/>
              <a:gd name="connsiteX1-35" fmla="*/ 0 w 2750465"/>
              <a:gd name="connsiteY1-36" fmla="*/ 0 h 4096304"/>
              <a:gd name="connsiteX2-37" fmla="*/ 2750465 w 2750465"/>
              <a:gd name="connsiteY2-38" fmla="*/ 2741098 h 4096304"/>
              <a:gd name="connsiteX3-39" fmla="*/ 1246915 w 2750465"/>
              <a:gd name="connsiteY3-40" fmla="*/ 4096304 h 4096304"/>
              <a:gd name="connsiteX0-41" fmla="*/ 991565 w 2495115"/>
              <a:gd name="connsiteY0-42" fmla="*/ 4313580 h 4313580"/>
              <a:gd name="connsiteX1-43" fmla="*/ 0 w 2495115"/>
              <a:gd name="connsiteY1-44" fmla="*/ 0 h 4313580"/>
              <a:gd name="connsiteX2-45" fmla="*/ 2495115 w 2495115"/>
              <a:gd name="connsiteY2-46" fmla="*/ 2958374 h 4313580"/>
              <a:gd name="connsiteX3-47" fmla="*/ 991565 w 2495115"/>
              <a:gd name="connsiteY3-48" fmla="*/ 4313580 h 4313580"/>
              <a:gd name="connsiteX0-49" fmla="*/ 991565 w 2505856"/>
              <a:gd name="connsiteY0-50" fmla="*/ 4313580 h 4313580"/>
              <a:gd name="connsiteX1-51" fmla="*/ 0 w 2505856"/>
              <a:gd name="connsiteY1-52" fmla="*/ 0 h 4313580"/>
              <a:gd name="connsiteX2-53" fmla="*/ 2505856 w 2505856"/>
              <a:gd name="connsiteY2-54" fmla="*/ 2959240 h 4313580"/>
              <a:gd name="connsiteX3-55" fmla="*/ 991565 w 2505856"/>
              <a:gd name="connsiteY3-56" fmla="*/ 4313580 h 4313580"/>
              <a:gd name="connsiteX0-57" fmla="*/ 917485 w 2505856"/>
              <a:gd name="connsiteY0-58" fmla="*/ 4315824 h 4315824"/>
              <a:gd name="connsiteX1-59" fmla="*/ 0 w 2505856"/>
              <a:gd name="connsiteY1-60" fmla="*/ 0 h 4315824"/>
              <a:gd name="connsiteX2-61" fmla="*/ 2505856 w 2505856"/>
              <a:gd name="connsiteY2-62" fmla="*/ 2959240 h 4315824"/>
              <a:gd name="connsiteX3-63" fmla="*/ 917485 w 2505856"/>
              <a:gd name="connsiteY3-64" fmla="*/ 4315824 h 4315824"/>
              <a:gd name="connsiteX0-65" fmla="*/ 907609 w 2505856"/>
              <a:gd name="connsiteY0-66" fmla="*/ 4304217 h 4304217"/>
              <a:gd name="connsiteX1-67" fmla="*/ 0 w 2505856"/>
              <a:gd name="connsiteY1-68" fmla="*/ 0 h 4304217"/>
              <a:gd name="connsiteX2-69" fmla="*/ 2505856 w 2505856"/>
              <a:gd name="connsiteY2-70" fmla="*/ 2959240 h 4304217"/>
              <a:gd name="connsiteX3-71" fmla="*/ 907609 w 2505856"/>
              <a:gd name="connsiteY3-72" fmla="*/ 4304217 h 4304217"/>
              <a:gd name="connsiteX0-73" fmla="*/ 665240 w 2263487"/>
              <a:gd name="connsiteY0-74" fmla="*/ 4035782 h 4035782"/>
              <a:gd name="connsiteX1-75" fmla="*/ 0 w 2263487"/>
              <a:gd name="connsiteY1-76" fmla="*/ 0 h 4035782"/>
              <a:gd name="connsiteX2-77" fmla="*/ 2263487 w 2263487"/>
              <a:gd name="connsiteY2-78" fmla="*/ 2690805 h 4035782"/>
              <a:gd name="connsiteX3-79" fmla="*/ 665240 w 2263487"/>
              <a:gd name="connsiteY3-80" fmla="*/ 4035782 h 4035782"/>
              <a:gd name="connsiteX0-81" fmla="*/ 658350 w 2256597"/>
              <a:gd name="connsiteY0-82" fmla="*/ 4027684 h 4027684"/>
              <a:gd name="connsiteX1-83" fmla="*/ 0 w 2256597"/>
              <a:gd name="connsiteY1-84" fmla="*/ 0 h 4027684"/>
              <a:gd name="connsiteX2-85" fmla="*/ 2256597 w 2256597"/>
              <a:gd name="connsiteY2-86" fmla="*/ 2682707 h 4027684"/>
              <a:gd name="connsiteX3-87" fmla="*/ 658350 w 2256597"/>
              <a:gd name="connsiteY3-88" fmla="*/ 4027684 h 4027684"/>
              <a:gd name="connsiteX0-89" fmla="*/ 682643 w 2280890"/>
              <a:gd name="connsiteY0-90" fmla="*/ 4007013 h 4007013"/>
              <a:gd name="connsiteX1-91" fmla="*/ 0 w 2280890"/>
              <a:gd name="connsiteY1-92" fmla="*/ 0 h 4007013"/>
              <a:gd name="connsiteX2-93" fmla="*/ 2280890 w 2280890"/>
              <a:gd name="connsiteY2-94" fmla="*/ 2662036 h 4007013"/>
              <a:gd name="connsiteX3-95" fmla="*/ 682643 w 2280890"/>
              <a:gd name="connsiteY3-96" fmla="*/ 4007013 h 4007013"/>
            </a:gdLst>
            <a:ahLst/>
            <a:cxnLst>
              <a:cxn ang="0">
                <a:pos x="connsiteX0-1" y="connsiteY0-2"/>
              </a:cxn>
              <a:cxn ang="0">
                <a:pos x="connsiteX1-3" y="connsiteY1-4"/>
              </a:cxn>
              <a:cxn ang="0">
                <a:pos x="connsiteX2-5" y="connsiteY2-6"/>
              </a:cxn>
              <a:cxn ang="0">
                <a:pos x="connsiteX3-7" y="connsiteY3-8"/>
              </a:cxn>
            </a:cxnLst>
            <a:rect l="l" t="t" r="r" b="b"/>
            <a:pathLst>
              <a:path w="2280890" h="4007013">
                <a:moveTo>
                  <a:pt x="682643" y="4007013"/>
                </a:moveTo>
                <a:lnTo>
                  <a:pt x="0" y="0"/>
                </a:lnTo>
                <a:lnTo>
                  <a:pt x="2280890" y="2662036"/>
                </a:lnTo>
                <a:lnTo>
                  <a:pt x="682643" y="4007013"/>
                </a:lnTo>
                <a:close/>
              </a:path>
            </a:pathLst>
          </a:custGeom>
          <a:solidFill>
            <a:srgbClr val="4FC3E2">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82D8D5"/>
                </a:solidFill>
                <a:latin typeface="Arial" panose="020B0604020202020204" pitchFamily="34" charset="0"/>
                <a:ea typeface="思源黑体 CN Medium" panose="020B0600000000000000" pitchFamily="34" charset="-122"/>
                <a:sym typeface="Arial" panose="020B0604020202020204" pitchFamily="34" charset="0"/>
              </a:rPr>
              <a:t>.</a:t>
            </a:r>
            <a:endParaRPr lang="zh-CN" altLang="en-US" dirty="0">
              <a:solidFill>
                <a:srgbClr val="82D8D5"/>
              </a:solidFill>
              <a:latin typeface="Arial" panose="020B0604020202020204" pitchFamily="34" charset="0"/>
              <a:ea typeface="思源黑体 CN Medium" panose="020B0600000000000000"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4"/>
          <p:cNvGraphicFramePr>
            <a:graphicFrameLocks noGrp="1"/>
          </p:cNvGraphicFramePr>
          <p:nvPr/>
        </p:nvGraphicFramePr>
        <p:xfrm>
          <a:off x="1800619" y="2395961"/>
          <a:ext cx="8590763" cy="2592971"/>
        </p:xfrm>
        <a:graphic>
          <a:graphicData uri="http://schemas.openxmlformats.org/drawingml/2006/table">
            <a:tbl>
              <a:tblPr/>
              <a:tblGrid>
                <a:gridCol w="3200986">
                  <a:extLst>
                    <a:ext uri="{9D8B030D-6E8A-4147-A177-3AD203B41FA5}">
                      <a16:colId xmlns:a16="http://schemas.microsoft.com/office/drawing/2014/main" val="20000"/>
                    </a:ext>
                  </a:extLst>
                </a:gridCol>
                <a:gridCol w="2783537">
                  <a:extLst>
                    <a:ext uri="{9D8B030D-6E8A-4147-A177-3AD203B41FA5}">
                      <a16:colId xmlns:a16="http://schemas.microsoft.com/office/drawing/2014/main" val="20001"/>
                    </a:ext>
                  </a:extLst>
                </a:gridCol>
                <a:gridCol w="2606240">
                  <a:extLst>
                    <a:ext uri="{9D8B030D-6E8A-4147-A177-3AD203B41FA5}">
                      <a16:colId xmlns:a16="http://schemas.microsoft.com/office/drawing/2014/main" val="20002"/>
                    </a:ext>
                  </a:extLst>
                </a:gridCol>
              </a:tblGrid>
              <a:tr h="460656">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名   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分子中羟基的数目</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沸点</a:t>
                      </a: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000" b="0" i="0" u="none" strike="noStrike" cap="none" normalizeH="0" baseline="3000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0</a:t>
                      </a: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4218">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乙醇</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78.5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0106">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乙二醇</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197.3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7779">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丙醇</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97.2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0106">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丙二醇</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188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0106">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3 —</a:t>
                      </a:r>
                      <a:r>
                        <a:rPr kumimoji="0" lang="zh-CN" altLang="en-US"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丙三醇</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259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 name="TextBox 2"/>
          <p:cNvSpPr txBox="1">
            <a:spLocks noChangeArrowheads="1"/>
          </p:cNvSpPr>
          <p:nvPr/>
        </p:nvSpPr>
        <p:spPr bwMode="auto">
          <a:xfrm>
            <a:off x="564162" y="1692296"/>
            <a:ext cx="39276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009459"/>
                </a:solidFill>
                <a:effectLst/>
                <a:uLnTx/>
                <a:uFillTx/>
                <a:latin typeface="Arial" panose="020B0604020202020204" pitchFamily="34" charset="0"/>
                <a:ea typeface="思源黑体 CN Medium" panose="020B0600000000000000" pitchFamily="34" charset="-122"/>
                <a:sym typeface="Arial" panose="020B0604020202020204" pitchFamily="34" charset="0"/>
              </a:rPr>
              <a:t>P49      </a:t>
            </a:r>
            <a:r>
              <a:rPr kumimoji="0" lang="zh-CN" altLang="en-US" sz="2400" i="0" u="none" strike="noStrike" kern="0" cap="none" spc="0" normalizeH="0" baseline="0" noProof="0" dirty="0">
                <a:ln>
                  <a:noFill/>
                </a:ln>
                <a:solidFill>
                  <a:srgbClr val="009459"/>
                </a:solidFill>
                <a:effectLst/>
                <a:uLnTx/>
                <a:uFillTx/>
                <a:latin typeface="Arial" panose="020B0604020202020204" pitchFamily="34" charset="0"/>
                <a:ea typeface="思源黑体 CN Medium" panose="020B0600000000000000" pitchFamily="34" charset="-122"/>
                <a:sym typeface="Arial" panose="020B0604020202020204" pitchFamily="34" charset="0"/>
              </a:rPr>
              <a:t>表</a:t>
            </a:r>
            <a:r>
              <a:rPr kumimoji="0" lang="en-US" altLang="zh-CN" sz="2400" i="0" u="none" strike="noStrike" kern="0" cap="none" spc="0" normalizeH="0" baseline="0" noProof="0" dirty="0">
                <a:ln>
                  <a:noFill/>
                </a:ln>
                <a:solidFill>
                  <a:srgbClr val="009459"/>
                </a:solidFill>
                <a:effectLst/>
                <a:uLnTx/>
                <a:uFillTx/>
                <a:latin typeface="Arial" panose="020B0604020202020204" pitchFamily="34" charset="0"/>
                <a:ea typeface="思源黑体 CN Medium" panose="020B0600000000000000" pitchFamily="34" charset="-122"/>
                <a:sym typeface="Arial" panose="020B0604020202020204" pitchFamily="34" charset="0"/>
              </a:rPr>
              <a:t>3-2 </a:t>
            </a:r>
            <a:r>
              <a:rPr kumimoji="0" lang="zh-CN" altLang="en-US" sz="2400" i="0" u="none" strike="noStrike" kern="0" cap="none" spc="0" normalizeH="0" baseline="0" noProof="0" dirty="0">
                <a:ln>
                  <a:noFill/>
                </a:ln>
                <a:solidFill>
                  <a:srgbClr val="009459"/>
                </a:solidFill>
                <a:effectLst/>
                <a:uLnTx/>
                <a:uFillTx/>
                <a:latin typeface="Arial" panose="020B0604020202020204" pitchFamily="34" charset="0"/>
                <a:ea typeface="思源黑体 CN Medium" panose="020B0600000000000000" pitchFamily="34" charset="-122"/>
                <a:sym typeface="Arial" panose="020B0604020202020204" pitchFamily="34" charset="0"/>
              </a:rPr>
              <a:t>一些醇的沸点</a:t>
            </a:r>
          </a:p>
        </p:txBody>
      </p:sp>
      <p:sp>
        <p:nvSpPr>
          <p:cNvPr id="5" name="TextBox 4"/>
          <p:cNvSpPr txBox="1">
            <a:spLocks noChangeArrowheads="1"/>
          </p:cNvSpPr>
          <p:nvPr/>
        </p:nvSpPr>
        <p:spPr bwMode="auto">
          <a:xfrm>
            <a:off x="530686" y="1218970"/>
            <a:ext cx="55531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请你仔细阅读表格的数据并作出解释。</a:t>
            </a:r>
          </a:p>
        </p:txBody>
      </p:sp>
      <p:sp>
        <p:nvSpPr>
          <p:cNvPr id="7" name="Rectangle 77"/>
          <p:cNvSpPr>
            <a:spLocks noChangeArrowheads="1"/>
          </p:cNvSpPr>
          <p:nvPr/>
        </p:nvSpPr>
        <p:spPr bwMode="auto">
          <a:xfrm>
            <a:off x="660400" y="5342741"/>
            <a:ext cx="103393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结论：</a:t>
            </a:r>
            <a:r>
              <a:rPr kumimoji="1"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由于羟基数目增多，使得分子间形成的氢键增多增强，熔沸点升高。</a:t>
            </a:r>
          </a:p>
        </p:txBody>
      </p:sp>
      <p:sp>
        <p:nvSpPr>
          <p:cNvPr id="8"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醇</a:t>
            </a: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diamond(in)">
                                      <p:cBhvr>
                                        <p:cTn id="2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a:spLocks noChangeArrowheads="1"/>
          </p:cNvSpPr>
          <p:nvPr/>
        </p:nvSpPr>
        <p:spPr bwMode="auto">
          <a:xfrm>
            <a:off x="660400" y="1849077"/>
            <a:ext cx="11537950" cy="3550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 </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沸点</a:t>
            </a:r>
            <a:endPar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(1)</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因醇分子之间有</a:t>
            </a:r>
            <a:r>
              <a:rPr kumimoji="0" lang="zh-CN" altLang="en-US"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氢键</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，沸点远高于相对分子质量相近的烷烃。</a:t>
            </a:r>
            <a:endPar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(2)</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饱和一元醇随</a:t>
            </a:r>
            <a:r>
              <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数增加，醇的沸点升高。</a:t>
            </a:r>
            <a:endPar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(3)</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相同碳原子数，羟基数目越多，分子间形成的氢键增多增强，沸点越高。</a:t>
            </a:r>
            <a:endPar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 </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水溶性</a:t>
            </a:r>
            <a:endPar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低级醇</a:t>
            </a:r>
            <a:r>
              <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如甲、</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汉仪楷体简"/>
                <a:sym typeface="Arial" panose="020B0604020202020204" pitchFamily="34" charset="0"/>
              </a:rPr>
              <a:t>乙</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汉仪楷体简"/>
                <a:sym typeface="Arial" panose="020B0604020202020204" pitchFamily="34" charset="0"/>
              </a:rPr>
              <a:t>丙醇</a:t>
            </a:r>
            <a:r>
              <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与水任意比混溶。</a:t>
            </a:r>
            <a:endPar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        (2)</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随</a:t>
            </a:r>
            <a:r>
              <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数的增加，水溶性逐渐降低。</a:t>
            </a:r>
            <a:r>
              <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汉仪楷体简"/>
                <a:sym typeface="Arial" panose="020B0604020202020204" pitchFamily="34" charset="0"/>
              </a:rPr>
              <a:t>憎水基增大，削弱亲水基羟基的作用</a:t>
            </a:r>
            <a:r>
              <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16388" name="Text Box 38"/>
          <p:cNvSpPr txBox="1">
            <a:spLocks noChangeArrowheads="1"/>
          </p:cNvSpPr>
          <p:nvPr/>
        </p:nvSpPr>
        <p:spPr bwMode="auto">
          <a:xfrm>
            <a:off x="656903" y="1283914"/>
            <a:ext cx="53435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醇的重要物理性质</a:t>
            </a:r>
          </a:p>
        </p:txBody>
      </p:sp>
      <p:sp>
        <p:nvSpPr>
          <p:cNvPr id="8"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660400" y="1264997"/>
            <a:ext cx="3822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ct val="50000"/>
              </a:spcBef>
              <a:spcAft>
                <a:spcPts val="0"/>
              </a:spcAft>
              <a:buClrTx/>
              <a:buSzTx/>
              <a:buFontTx/>
              <a:buNone/>
              <a:defRPr/>
            </a:pP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 </a:t>
            </a:r>
            <a:r>
              <a:rPr kumimoji="1"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乙醇的结构</a:t>
            </a:r>
          </a:p>
        </p:txBody>
      </p:sp>
      <p:sp>
        <p:nvSpPr>
          <p:cNvPr id="24579" name="Text Box 3"/>
          <p:cNvSpPr txBox="1">
            <a:spLocks noChangeArrowheads="1"/>
          </p:cNvSpPr>
          <p:nvPr/>
        </p:nvSpPr>
        <p:spPr bwMode="auto">
          <a:xfrm>
            <a:off x="831049" y="515821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1"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1"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6</a:t>
            </a: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p>
        </p:txBody>
      </p:sp>
      <p:grpSp>
        <p:nvGrpSpPr>
          <p:cNvPr id="3" name="Group 4"/>
          <p:cNvGrpSpPr/>
          <p:nvPr/>
        </p:nvGrpSpPr>
        <p:grpSpPr bwMode="auto">
          <a:xfrm>
            <a:off x="2464204" y="4762500"/>
            <a:ext cx="2590800" cy="1371600"/>
            <a:chOff x="1392" y="2112"/>
            <a:chExt cx="1632" cy="864"/>
          </a:xfrm>
        </p:grpSpPr>
        <p:sp>
          <p:nvSpPr>
            <p:cNvPr id="17440" name="Text Box 5"/>
            <p:cNvSpPr txBox="1">
              <a:spLocks noChangeArrowheads="1"/>
            </p:cNvSpPr>
            <p:nvPr/>
          </p:nvSpPr>
          <p:spPr bwMode="auto">
            <a:xfrm>
              <a:off x="1392" y="2400"/>
              <a:ext cx="16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H—C—C—O—H </a:t>
              </a:r>
            </a:p>
          </p:txBody>
        </p:sp>
        <p:sp>
          <p:nvSpPr>
            <p:cNvPr id="17441" name="Text Box 6"/>
            <p:cNvSpPr txBox="1">
              <a:spLocks noChangeArrowheads="1"/>
            </p:cNvSpPr>
            <p:nvPr/>
          </p:nvSpPr>
          <p:spPr bwMode="auto">
            <a:xfrm>
              <a:off x="1728" y="2112"/>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p>
          </p:txBody>
        </p:sp>
        <p:sp>
          <p:nvSpPr>
            <p:cNvPr id="17442" name="Text Box 7"/>
            <p:cNvSpPr txBox="1">
              <a:spLocks noChangeArrowheads="1"/>
            </p:cNvSpPr>
            <p:nvPr/>
          </p:nvSpPr>
          <p:spPr bwMode="auto">
            <a:xfrm>
              <a:off x="2064" y="2112"/>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p>
          </p:txBody>
        </p:sp>
        <p:sp>
          <p:nvSpPr>
            <p:cNvPr id="17443" name="Text Box 8"/>
            <p:cNvSpPr txBox="1">
              <a:spLocks noChangeArrowheads="1"/>
            </p:cNvSpPr>
            <p:nvPr/>
          </p:nvSpPr>
          <p:spPr bwMode="auto">
            <a:xfrm>
              <a:off x="1728" y="2688"/>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p>
          </p:txBody>
        </p:sp>
        <p:sp>
          <p:nvSpPr>
            <p:cNvPr id="17444" name="Text Box 9"/>
            <p:cNvSpPr txBox="1">
              <a:spLocks noChangeArrowheads="1"/>
            </p:cNvSpPr>
            <p:nvPr/>
          </p:nvSpPr>
          <p:spPr bwMode="auto">
            <a:xfrm>
              <a:off x="2064" y="2688"/>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p>
          </p:txBody>
        </p:sp>
        <p:sp>
          <p:nvSpPr>
            <p:cNvPr id="17445" name="Line 10"/>
            <p:cNvSpPr>
              <a:spLocks noChangeShapeType="1"/>
            </p:cNvSpPr>
            <p:nvPr/>
          </p:nvSpPr>
          <p:spPr bwMode="auto">
            <a:xfrm>
              <a:off x="1824" y="2352"/>
              <a:ext cx="0" cy="14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7446" name="Line 11"/>
            <p:cNvSpPr>
              <a:spLocks noChangeShapeType="1"/>
            </p:cNvSpPr>
            <p:nvPr/>
          </p:nvSpPr>
          <p:spPr bwMode="auto">
            <a:xfrm>
              <a:off x="1824" y="2640"/>
              <a:ext cx="0" cy="14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7447" name="Line 12"/>
            <p:cNvSpPr>
              <a:spLocks noChangeShapeType="1"/>
            </p:cNvSpPr>
            <p:nvPr/>
          </p:nvSpPr>
          <p:spPr bwMode="auto">
            <a:xfrm>
              <a:off x="2160" y="2304"/>
              <a:ext cx="0" cy="19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7448" name="Line 13"/>
            <p:cNvSpPr>
              <a:spLocks noChangeShapeType="1"/>
            </p:cNvSpPr>
            <p:nvPr/>
          </p:nvSpPr>
          <p:spPr bwMode="auto">
            <a:xfrm>
              <a:off x="2160" y="2640"/>
              <a:ext cx="0" cy="14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24590" name="Text Box 14"/>
          <p:cNvSpPr txBox="1">
            <a:spLocks noChangeArrowheads="1"/>
          </p:cNvSpPr>
          <p:nvPr/>
        </p:nvSpPr>
        <p:spPr bwMode="auto">
          <a:xfrm>
            <a:off x="5321703" y="4937125"/>
            <a:ext cx="1905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1"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1"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p>
          <a:p>
            <a:pPr marL="0" marR="0" lvl="0" indent="0" defTabSz="914400" eaLnBrk="1" fontAlgn="auto" latinLnBrk="0" hangingPunct="1">
              <a:lnSpc>
                <a:spcPct val="100000"/>
              </a:lnSpc>
              <a:spcBef>
                <a:spcPct val="50000"/>
              </a:spcBef>
              <a:spcAft>
                <a:spcPts val="0"/>
              </a:spcAft>
              <a:buClrTx/>
              <a:buSzTx/>
              <a:buFontTx/>
              <a:buNone/>
              <a:defRPr/>
            </a:pPr>
            <a:r>
              <a:rPr kumimoji="1"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或</a:t>
            </a: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1"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1"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5</a:t>
            </a: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p>
        </p:txBody>
      </p:sp>
      <p:sp>
        <p:nvSpPr>
          <p:cNvPr id="24591" name="Text Box 15"/>
          <p:cNvSpPr txBox="1">
            <a:spLocks noChangeArrowheads="1"/>
          </p:cNvSpPr>
          <p:nvPr/>
        </p:nvSpPr>
        <p:spPr bwMode="auto">
          <a:xfrm>
            <a:off x="7200900" y="5219298"/>
            <a:ext cx="2857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—OH</a:t>
            </a:r>
            <a:r>
              <a:rPr kumimoji="1"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（羟基）</a:t>
            </a:r>
          </a:p>
        </p:txBody>
      </p:sp>
      <p:grpSp>
        <p:nvGrpSpPr>
          <p:cNvPr id="4" name="Group 16"/>
          <p:cNvGrpSpPr/>
          <p:nvPr/>
        </p:nvGrpSpPr>
        <p:grpSpPr bwMode="auto">
          <a:xfrm>
            <a:off x="552450" y="4105034"/>
            <a:ext cx="8642350" cy="1905000"/>
            <a:chOff x="340" y="2862"/>
            <a:chExt cx="5444" cy="1200"/>
          </a:xfrm>
        </p:grpSpPr>
        <p:sp>
          <p:nvSpPr>
            <p:cNvPr id="17424" name="Line 17"/>
            <p:cNvSpPr>
              <a:spLocks noChangeShapeType="1"/>
            </p:cNvSpPr>
            <p:nvPr/>
          </p:nvSpPr>
          <p:spPr bwMode="auto">
            <a:xfrm>
              <a:off x="340" y="4062"/>
              <a:ext cx="5232"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17425" name="Group 18"/>
            <p:cNvGrpSpPr/>
            <p:nvPr/>
          </p:nvGrpSpPr>
          <p:grpSpPr bwMode="auto">
            <a:xfrm>
              <a:off x="340" y="2862"/>
              <a:ext cx="5444" cy="1200"/>
              <a:chOff x="340" y="2862"/>
              <a:chExt cx="5444" cy="1200"/>
            </a:xfrm>
          </p:grpSpPr>
          <p:grpSp>
            <p:nvGrpSpPr>
              <p:cNvPr id="17426" name="Group 19"/>
              <p:cNvGrpSpPr/>
              <p:nvPr/>
            </p:nvGrpSpPr>
            <p:grpSpPr bwMode="auto">
              <a:xfrm>
                <a:off x="484" y="2895"/>
                <a:ext cx="5300" cy="369"/>
                <a:chOff x="484" y="2895"/>
                <a:chExt cx="5300" cy="369"/>
              </a:xfrm>
            </p:grpSpPr>
            <p:sp>
              <p:nvSpPr>
                <p:cNvPr id="17436" name="Text Box 20"/>
                <p:cNvSpPr txBox="1">
                  <a:spLocks noChangeArrowheads="1"/>
                </p:cNvSpPr>
                <p:nvPr/>
              </p:nvSpPr>
              <p:spPr bwMode="auto">
                <a:xfrm>
                  <a:off x="484" y="2910"/>
                  <a:ext cx="8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分子式</a:t>
                  </a:r>
                </a:p>
              </p:txBody>
            </p:sp>
            <p:sp>
              <p:nvSpPr>
                <p:cNvPr id="17437" name="Text Box 21"/>
                <p:cNvSpPr txBox="1">
                  <a:spLocks noChangeArrowheads="1"/>
                </p:cNvSpPr>
                <p:nvPr/>
              </p:nvSpPr>
              <p:spPr bwMode="auto">
                <a:xfrm>
                  <a:off x="1896" y="2895"/>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结构式</a:t>
                  </a:r>
                </a:p>
              </p:txBody>
            </p:sp>
            <p:sp>
              <p:nvSpPr>
                <p:cNvPr id="17438" name="Text Box 22"/>
                <p:cNvSpPr txBox="1">
                  <a:spLocks noChangeArrowheads="1"/>
                </p:cNvSpPr>
                <p:nvPr/>
              </p:nvSpPr>
              <p:spPr bwMode="auto">
                <a:xfrm>
                  <a:off x="3432" y="2930"/>
                  <a:ext cx="10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结构简式</a:t>
                  </a:r>
                </a:p>
              </p:txBody>
            </p:sp>
            <p:sp>
              <p:nvSpPr>
                <p:cNvPr id="17439" name="Text Box 23"/>
                <p:cNvSpPr txBox="1">
                  <a:spLocks noChangeArrowheads="1"/>
                </p:cNvSpPr>
                <p:nvPr/>
              </p:nvSpPr>
              <p:spPr bwMode="auto">
                <a:xfrm>
                  <a:off x="4968" y="2976"/>
                  <a:ext cx="8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官能团</a:t>
                  </a:r>
                </a:p>
              </p:txBody>
            </p:sp>
          </p:grpSp>
          <p:grpSp>
            <p:nvGrpSpPr>
              <p:cNvPr id="17427" name="Group 24"/>
              <p:cNvGrpSpPr/>
              <p:nvPr/>
            </p:nvGrpSpPr>
            <p:grpSpPr bwMode="auto">
              <a:xfrm>
                <a:off x="340" y="2862"/>
                <a:ext cx="5232" cy="1200"/>
                <a:chOff x="336" y="2448"/>
                <a:chExt cx="5232" cy="1200"/>
              </a:xfrm>
            </p:grpSpPr>
            <p:grpSp>
              <p:nvGrpSpPr>
                <p:cNvPr id="17428" name="Group 25"/>
                <p:cNvGrpSpPr/>
                <p:nvPr/>
              </p:nvGrpSpPr>
              <p:grpSpPr bwMode="auto">
                <a:xfrm>
                  <a:off x="336" y="2448"/>
                  <a:ext cx="5232" cy="1200"/>
                  <a:chOff x="336" y="2448"/>
                  <a:chExt cx="5232" cy="1200"/>
                </a:xfrm>
              </p:grpSpPr>
              <p:sp>
                <p:nvSpPr>
                  <p:cNvPr id="17430" name="Line 26"/>
                  <p:cNvSpPr>
                    <a:spLocks noChangeShapeType="1"/>
                  </p:cNvSpPr>
                  <p:nvPr/>
                </p:nvSpPr>
                <p:spPr bwMode="auto">
                  <a:xfrm>
                    <a:off x="336" y="2448"/>
                    <a:ext cx="5232"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7431" name="Line 27"/>
                  <p:cNvSpPr>
                    <a:spLocks noChangeShapeType="1"/>
                  </p:cNvSpPr>
                  <p:nvPr/>
                </p:nvSpPr>
                <p:spPr bwMode="auto">
                  <a:xfrm>
                    <a:off x="336" y="2832"/>
                    <a:ext cx="5232"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7432" name="Line 28"/>
                  <p:cNvSpPr>
                    <a:spLocks noChangeShapeType="1"/>
                  </p:cNvSpPr>
                  <p:nvPr/>
                </p:nvSpPr>
                <p:spPr bwMode="auto">
                  <a:xfrm>
                    <a:off x="336" y="2448"/>
                    <a:ext cx="0" cy="12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7433" name="Line 29"/>
                  <p:cNvSpPr>
                    <a:spLocks noChangeShapeType="1"/>
                  </p:cNvSpPr>
                  <p:nvPr/>
                </p:nvSpPr>
                <p:spPr bwMode="auto">
                  <a:xfrm>
                    <a:off x="1296" y="2448"/>
                    <a:ext cx="0" cy="12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7434" name="Line 30"/>
                  <p:cNvSpPr>
                    <a:spLocks noChangeShapeType="1"/>
                  </p:cNvSpPr>
                  <p:nvPr/>
                </p:nvSpPr>
                <p:spPr bwMode="auto">
                  <a:xfrm>
                    <a:off x="3024" y="2448"/>
                    <a:ext cx="0" cy="12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7435" name="Line 31"/>
                  <p:cNvSpPr>
                    <a:spLocks noChangeShapeType="1"/>
                  </p:cNvSpPr>
                  <p:nvPr/>
                </p:nvSpPr>
                <p:spPr bwMode="auto">
                  <a:xfrm>
                    <a:off x="4416" y="2448"/>
                    <a:ext cx="0" cy="12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17429" name="Line 32"/>
                <p:cNvSpPr>
                  <a:spLocks noChangeShapeType="1"/>
                </p:cNvSpPr>
                <p:nvPr/>
              </p:nvSpPr>
              <p:spPr bwMode="auto">
                <a:xfrm>
                  <a:off x="5568" y="2448"/>
                  <a:ext cx="0" cy="12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grpSp>
      <p:pic>
        <p:nvPicPr>
          <p:cNvPr id="24609" name="Picture 33" descr="乙醇分子的比例模型"/>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26162" y="2335885"/>
            <a:ext cx="2419752" cy="1569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610" name="乙醇.AVI">
            <a:hlinkClick r:id="" action="ppaction://media"/>
          </p:cNvPr>
          <p:cNvPicPr>
            <a:picLocks noRot="1" noChangeAspect="1" noChangeArrowheads="1"/>
          </p:cNvPicPr>
          <p:nvPr>
            <a:videoFile r:link="rId3"/>
            <p:extLst>
              <p:ext uri="{DAA4B4D4-6D71-4841-9C94-3DE7FCFB9230}">
                <p14:media xmlns:p14="http://schemas.microsoft.com/office/powerpoint/2010/main" r:link="rId2"/>
              </p:ext>
            </p:extLst>
          </p:nvPr>
        </p:nvPicPr>
        <p:blipFill>
          <a:blip r:embed="rId7">
            <a:extLst>
              <a:ext uri="{28A0092B-C50C-407E-A947-70E740481C1C}">
                <a14:useLocalDpi xmlns:a14="http://schemas.microsoft.com/office/drawing/2010/main" val="0"/>
              </a:ext>
            </a:extLst>
          </a:blip>
          <a:srcRect/>
          <a:stretch>
            <a:fillRect/>
          </a:stretch>
        </p:blipFill>
        <p:spPr bwMode="auto">
          <a:xfrm>
            <a:off x="3069507" y="2393552"/>
            <a:ext cx="2512344" cy="1602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612" name="Rectangle 36"/>
          <p:cNvSpPr>
            <a:spLocks noChangeArrowheads="1"/>
          </p:cNvSpPr>
          <p:nvPr/>
        </p:nvSpPr>
        <p:spPr bwMode="auto">
          <a:xfrm>
            <a:off x="660400" y="1765777"/>
            <a:ext cx="777240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90000"/>
              </a:lnSpc>
              <a:spcBef>
                <a:spcPct val="50000"/>
              </a:spcBef>
              <a:spcAft>
                <a:spcPts val="0"/>
              </a:spcAft>
              <a:buClrTx/>
              <a:buSzTx/>
              <a:buFontTx/>
              <a:buNone/>
              <a:defRPr/>
            </a:pPr>
            <a:r>
              <a:rPr kumimoji="1" lang="en-US" altLang="zh-CN"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O—H  C—O  </a:t>
            </a:r>
            <a:r>
              <a:rPr kumimoji="1"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键的极性较大，易断键</a:t>
            </a:r>
          </a:p>
        </p:txBody>
      </p:sp>
      <p:sp>
        <p:nvSpPr>
          <p:cNvPr id="2" name="矩形 1"/>
          <p:cNvSpPr/>
          <p:nvPr/>
        </p:nvSpPr>
        <p:spPr>
          <a:xfrm>
            <a:off x="4248150" y="6200534"/>
            <a:ext cx="914400" cy="457200"/>
          </a:xfrm>
          <a:prstGeom prst="rect">
            <a:avLst/>
          </a:prstGeom>
          <a:noFill/>
          <a:ln w="254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8" name="矩形 37"/>
          <p:cNvSpPr/>
          <p:nvPr/>
        </p:nvSpPr>
        <p:spPr>
          <a:xfrm>
            <a:off x="4819650" y="6208472"/>
            <a:ext cx="914400" cy="4572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9" name="矩形 38"/>
          <p:cNvSpPr/>
          <p:nvPr/>
        </p:nvSpPr>
        <p:spPr>
          <a:xfrm>
            <a:off x="3569104" y="5227638"/>
            <a:ext cx="914400" cy="4572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40" name="矩形 39"/>
          <p:cNvSpPr/>
          <p:nvPr/>
        </p:nvSpPr>
        <p:spPr>
          <a:xfrm>
            <a:off x="4083454" y="5216525"/>
            <a:ext cx="914400" cy="457200"/>
          </a:xfrm>
          <a:prstGeom prst="rect">
            <a:avLst/>
          </a:prstGeom>
          <a:no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41"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二、乙醇</a:t>
            </a: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4610"/>
                                        </p:tgtEl>
                                        <p:attrNameLst>
                                          <p:attrName>style.visibility</p:attrName>
                                        </p:attrNameLst>
                                      </p:cBhvr>
                                      <p:to>
                                        <p:strVal val="visible"/>
                                      </p:to>
                                    </p:set>
                                    <p:anim calcmode="lin" valueType="num">
                                      <p:cBhvr additive="base">
                                        <p:cTn id="7" dur="500" fill="hold"/>
                                        <p:tgtEl>
                                          <p:spTgt spid="24610"/>
                                        </p:tgtEl>
                                        <p:attrNameLst>
                                          <p:attrName>ppt_x</p:attrName>
                                        </p:attrNameLst>
                                      </p:cBhvr>
                                      <p:tavLst>
                                        <p:tav tm="0">
                                          <p:val>
                                            <p:strVal val="0-#ppt_w/2"/>
                                          </p:val>
                                        </p:tav>
                                        <p:tav tm="100000">
                                          <p:val>
                                            <p:strVal val="#ppt_x"/>
                                          </p:val>
                                        </p:tav>
                                      </p:tavLst>
                                    </p:anim>
                                    <p:anim calcmode="lin" valueType="num">
                                      <p:cBhvr additive="base">
                                        <p:cTn id="8" dur="500" fill="hold"/>
                                        <p:tgtEl>
                                          <p:spTgt spid="24610"/>
                                        </p:tgtEl>
                                        <p:attrNameLst>
                                          <p:attrName>ppt_y</p:attrName>
                                        </p:attrNameLst>
                                      </p:cBhvr>
                                      <p:tavLst>
                                        <p:tav tm="0">
                                          <p:val>
                                            <p:strVal val="#ppt_y"/>
                                          </p:val>
                                        </p:tav>
                                        <p:tav tm="100000">
                                          <p:val>
                                            <p:strVal val="#ppt_y"/>
                                          </p:val>
                                        </p:tav>
                                      </p:tavLst>
                                    </p:anim>
                                  </p:childTnLst>
                                </p:cTn>
                              </p:par>
                              <p:par>
                                <p:cTn id="9" presetID="1" presetClass="mediacall" presetSubtype="0" fill="hold" nodeType="withEffect">
                                  <p:stCondLst>
                                    <p:cond delay="0"/>
                                  </p:stCondLst>
                                  <p:childTnLst>
                                    <p:cmd type="call" cmd="playFrom(0.0)">
                                      <p:cBhvr>
                                        <p:cTn id="10" dur="1" fill="hold"/>
                                        <p:tgtEl>
                                          <p:spTgt spid="24610"/>
                                        </p:tgtEl>
                                      </p:cBhvr>
                                    </p:cmd>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460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4579"/>
                                        </p:tgtEl>
                                        <p:attrNameLst>
                                          <p:attrName>style.visibility</p:attrName>
                                        </p:attrNameLst>
                                      </p:cBhvr>
                                      <p:to>
                                        <p:strVal val="visible"/>
                                      </p:to>
                                    </p:set>
                                    <p:animEffect transition="in" filter="wipe(left)">
                                      <p:cBhvr>
                                        <p:cTn id="23" dur="500"/>
                                        <p:tgtEl>
                                          <p:spTgt spid="2457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left)">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590"/>
                                        </p:tgtEl>
                                        <p:attrNameLst>
                                          <p:attrName>style.visibility</p:attrName>
                                        </p:attrNameLst>
                                      </p:cBhvr>
                                      <p:to>
                                        <p:strVal val="visible"/>
                                      </p:to>
                                    </p:set>
                                    <p:animEffect transition="in" filter="wipe(left)">
                                      <p:cBhvr>
                                        <p:cTn id="33" dur="500"/>
                                        <p:tgtEl>
                                          <p:spTgt spid="24590"/>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4591"/>
                                        </p:tgtEl>
                                        <p:attrNameLst>
                                          <p:attrName>style.visibility</p:attrName>
                                        </p:attrNameLst>
                                      </p:cBhvr>
                                      <p:to>
                                        <p:strVal val="visible"/>
                                      </p:to>
                                    </p:set>
                                    <p:animEffect transition="in" filter="wipe(left)">
                                      <p:cBhvr>
                                        <p:cTn id="38" dur="500"/>
                                        <p:tgtEl>
                                          <p:spTgt spid="24591"/>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barn(inVertical)">
                                      <p:cBhvr>
                                        <p:cTn id="43" dur="500"/>
                                        <p:tgtEl>
                                          <p:spTgt spid="2"/>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nodePh="1">
                                  <p:stCondLst>
                                    <p:cond delay="0"/>
                                  </p:stCondLst>
                                  <p:endCondLst>
                                    <p:cond evt="begin" delay="0">
                                      <p:tn val="46"/>
                                    </p:cond>
                                  </p:endCondLst>
                                  <p:childTnLst>
                                    <p:set>
                                      <p:cBhvr>
                                        <p:cTn id="47" dur="1" fill="hold">
                                          <p:stCondLst>
                                            <p:cond delay="0"/>
                                          </p:stCondLst>
                                        </p:cTn>
                                        <p:tgtEl>
                                          <p:spTgt spid="38"/>
                                        </p:tgtEl>
                                        <p:attrNameLst>
                                          <p:attrName>style.visibility</p:attrName>
                                        </p:attrNameLst>
                                      </p:cBhvr>
                                      <p:to>
                                        <p:strVal val="visible"/>
                                      </p:to>
                                    </p:set>
                                    <p:animEffect transition="in" filter="barn(inVertical)">
                                      <p:cBhvr>
                                        <p:cTn id="48" dur="500"/>
                                        <p:tgtEl>
                                          <p:spTgt spid="38"/>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barn(inVertical)">
                                      <p:cBhvr>
                                        <p:cTn id="53" dur="500"/>
                                        <p:tgtEl>
                                          <p:spTgt spid="39"/>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40"/>
                                        </p:tgtEl>
                                        <p:attrNameLst>
                                          <p:attrName>style.visibility</p:attrName>
                                        </p:attrNameLst>
                                      </p:cBhvr>
                                      <p:to>
                                        <p:strVal val="visible"/>
                                      </p:to>
                                    </p:set>
                                    <p:animEffect transition="in" filter="barn(inVertical)">
                                      <p:cBhvr>
                                        <p:cTn id="58" dur="500"/>
                                        <p:tgtEl>
                                          <p:spTgt spid="40"/>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grpId="1" nodeType="clickEffect">
                                  <p:stCondLst>
                                    <p:cond delay="0"/>
                                  </p:stCondLst>
                                  <p:childTnLst>
                                    <p:animEffect transition="out" filter="fade">
                                      <p:cBhvr>
                                        <p:cTn id="62" dur="500"/>
                                        <p:tgtEl>
                                          <p:spTgt spid="2"/>
                                        </p:tgtEl>
                                      </p:cBhvr>
                                    </p:animEffect>
                                    <p:set>
                                      <p:cBhvr>
                                        <p:cTn id="63" dur="1" fill="hold">
                                          <p:stCondLst>
                                            <p:cond delay="499"/>
                                          </p:stCondLst>
                                        </p:cTn>
                                        <p:tgtEl>
                                          <p:spTgt spid="2"/>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0" presetClass="exit" presetSubtype="0" fill="hold" grpId="1" nodeType="clickEffect" nodePh="1">
                                  <p:stCondLst>
                                    <p:cond delay="0"/>
                                  </p:stCondLst>
                                  <p:endCondLst>
                                    <p:cond evt="begin" delay="0">
                                      <p:tn val="66"/>
                                    </p:cond>
                                  </p:endCondLst>
                                  <p:childTnLst>
                                    <p:animEffect transition="out" filter="fade">
                                      <p:cBhvr>
                                        <p:cTn id="67" dur="500"/>
                                        <p:tgtEl>
                                          <p:spTgt spid="38"/>
                                        </p:tgtEl>
                                      </p:cBhvr>
                                    </p:animEffect>
                                    <p:set>
                                      <p:cBhvr>
                                        <p:cTn id="68" dur="1" fill="hold">
                                          <p:stCondLst>
                                            <p:cond delay="499"/>
                                          </p:stCondLst>
                                        </p:cTn>
                                        <p:tgtEl>
                                          <p:spTgt spid="38"/>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24612"/>
                                        </p:tgtEl>
                                        <p:attrNameLst>
                                          <p:attrName>style.visibility</p:attrName>
                                        </p:attrNameLst>
                                      </p:cBhvr>
                                      <p:to>
                                        <p:strVal val="visible"/>
                                      </p:to>
                                    </p:set>
                                    <p:animEffect transition="in" filter="wipe(left)">
                                      <p:cBhvr>
                                        <p:cTn id="73" dur="500"/>
                                        <p:tgtEl>
                                          <p:spTgt spid="24612"/>
                                        </p:tgtEl>
                                      </p:cBhvr>
                                    </p:animEffect>
                                  </p:childTnLst>
                                </p:cTn>
                              </p:par>
                            </p:childTnLst>
                          </p:cTn>
                        </p:par>
                      </p:childTnLst>
                    </p:cTn>
                  </p:par>
                </p:childTnLst>
              </p:cTn>
              <p:prevCondLst>
                <p:cond evt="onPrev" delay="0">
                  <p:tgtEl>
                    <p:sldTgt/>
                  </p:tgtEl>
                </p:cond>
              </p:prevCondLst>
              <p:nextCondLst>
                <p:cond evt="onNext" delay="0">
                  <p:tgtEl>
                    <p:sldTgt/>
                  </p:tgtEl>
                </p:cond>
              </p:nextCondLst>
            </p:seq>
            <p:video>
              <p:cMediaNode>
                <p:cTn id="74" fill="hold" display="0">
                  <p:stCondLst>
                    <p:cond delay="indefinite"/>
                  </p:stCondLst>
                  <p:endCondLst>
                    <p:cond evt="onNext" delay="0">
                      <p:tgtEl>
                        <p:sldTgt/>
                      </p:tgtEl>
                    </p:cond>
                    <p:cond evt="onPrev" delay="0">
                      <p:tgtEl>
                        <p:sldTgt/>
                      </p:tgtEl>
                    </p:cond>
                  </p:endCondLst>
                </p:cTn>
                <p:tgtEl>
                  <p:spTgt spid="24610"/>
                </p:tgtEl>
              </p:cMediaNode>
            </p:video>
          </p:childTnLst>
        </p:cTn>
      </p:par>
    </p:tnLst>
    <p:bldLst>
      <p:bldP spid="24579" grpId="0" autoUpdateAnimBg="0"/>
      <p:bldP spid="24590" grpId="0" autoUpdateAnimBg="0"/>
      <p:bldP spid="24591" grpId="0" autoUpdateAnimBg="0"/>
      <p:bldP spid="24612" grpId="0"/>
      <p:bldP spid="2" grpId="0" animBg="1"/>
      <p:bldP spid="2" grpId="1" animBg="1"/>
      <p:bldP spid="38" grpId="0"/>
      <p:bldP spid="38" grpId="1"/>
      <p:bldP spid="39" grpId="0" animBg="1"/>
      <p:bldP spid="4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5"/>
          <p:cNvSpPr txBox="1">
            <a:spLocks noChangeArrowheads="1"/>
          </p:cNvSpPr>
          <p:nvPr/>
        </p:nvSpPr>
        <p:spPr bwMode="auto">
          <a:xfrm>
            <a:off x="602024" y="1703291"/>
            <a:ext cx="3455988" cy="297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30000"/>
              </a:lnSpc>
              <a:spcBef>
                <a:spcPts val="0"/>
              </a:spcBef>
              <a:spcAft>
                <a:spcPts val="0"/>
              </a:spcAft>
              <a:buClr>
                <a:srgbClr val="FF3300"/>
              </a:buClr>
              <a:buSzTx/>
              <a:buFont typeface="Wingdings" panose="05000000000000000000" pitchFamily="2" charset="2"/>
              <a:buNone/>
              <a:defRPr/>
            </a:pPr>
            <a:r>
              <a:rPr kumimoji="1" lang="zh-CN" altLang="en-US"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颜色：</a:t>
            </a:r>
          </a:p>
          <a:p>
            <a:pPr marL="0" marR="0" lvl="0" indent="0" defTabSz="914400" eaLnBrk="1" fontAlgn="auto" latinLnBrk="0" hangingPunct="1">
              <a:lnSpc>
                <a:spcPct val="130000"/>
              </a:lnSpc>
              <a:spcBef>
                <a:spcPts val="0"/>
              </a:spcBef>
              <a:spcAft>
                <a:spcPts val="0"/>
              </a:spcAft>
              <a:buClr>
                <a:srgbClr val="FF3300"/>
              </a:buClr>
              <a:buSzTx/>
              <a:buFont typeface="Wingdings" panose="05000000000000000000" pitchFamily="2" charset="2"/>
              <a:buNone/>
              <a:defRPr/>
            </a:pPr>
            <a:r>
              <a:rPr kumimoji="1" lang="zh-CN" altLang="en-US"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气味：</a:t>
            </a:r>
          </a:p>
          <a:p>
            <a:pPr marL="0" marR="0" lvl="0" indent="0" defTabSz="914400" eaLnBrk="1" fontAlgn="auto" latinLnBrk="0" hangingPunct="1">
              <a:lnSpc>
                <a:spcPct val="130000"/>
              </a:lnSpc>
              <a:spcBef>
                <a:spcPts val="0"/>
              </a:spcBef>
              <a:spcAft>
                <a:spcPts val="0"/>
              </a:spcAft>
              <a:buClr>
                <a:srgbClr val="FF3300"/>
              </a:buClr>
              <a:buSzTx/>
              <a:buFont typeface="Wingdings" panose="05000000000000000000" pitchFamily="2" charset="2"/>
              <a:buNone/>
              <a:defRPr/>
            </a:pPr>
            <a:r>
              <a:rPr kumimoji="1" lang="zh-CN" altLang="en-US"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状态：</a:t>
            </a:r>
          </a:p>
          <a:p>
            <a:pPr marL="0" marR="0" lvl="0" indent="0" defTabSz="914400" eaLnBrk="1" fontAlgn="auto" latinLnBrk="0" hangingPunct="1">
              <a:lnSpc>
                <a:spcPct val="130000"/>
              </a:lnSpc>
              <a:spcBef>
                <a:spcPts val="0"/>
              </a:spcBef>
              <a:spcAft>
                <a:spcPts val="0"/>
              </a:spcAft>
              <a:buClr>
                <a:srgbClr val="FF3300"/>
              </a:buClr>
              <a:buSzTx/>
              <a:buFont typeface="Wingdings" panose="05000000000000000000" pitchFamily="2" charset="2"/>
              <a:buNone/>
              <a:defRPr/>
            </a:pPr>
            <a:r>
              <a:rPr kumimoji="1" lang="zh-CN" altLang="en-US"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沸点：</a:t>
            </a:r>
          </a:p>
          <a:p>
            <a:pPr marL="0" marR="0" lvl="0" indent="0" defTabSz="914400" eaLnBrk="1" fontAlgn="auto" latinLnBrk="0" hangingPunct="1">
              <a:lnSpc>
                <a:spcPct val="130000"/>
              </a:lnSpc>
              <a:spcBef>
                <a:spcPts val="0"/>
              </a:spcBef>
              <a:spcAft>
                <a:spcPts val="0"/>
              </a:spcAft>
              <a:buClr>
                <a:srgbClr val="FF3300"/>
              </a:buClr>
              <a:buSzTx/>
              <a:buFont typeface="Wingdings" panose="05000000000000000000" pitchFamily="2" charset="2"/>
              <a:buNone/>
              <a:defRPr/>
            </a:pPr>
            <a:r>
              <a:rPr kumimoji="1" lang="zh-CN" altLang="en-US"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密度：</a:t>
            </a:r>
          </a:p>
          <a:p>
            <a:pPr marL="0" marR="0" lvl="0" indent="0" defTabSz="914400" eaLnBrk="1" fontAlgn="auto" latinLnBrk="0" hangingPunct="1">
              <a:lnSpc>
                <a:spcPct val="130000"/>
              </a:lnSpc>
              <a:spcBef>
                <a:spcPts val="0"/>
              </a:spcBef>
              <a:spcAft>
                <a:spcPts val="0"/>
              </a:spcAft>
              <a:buClr>
                <a:srgbClr val="FF3300"/>
              </a:buClr>
              <a:buSzTx/>
              <a:buFont typeface="Wingdings" panose="05000000000000000000" pitchFamily="2" charset="2"/>
              <a:buNone/>
              <a:defRPr/>
            </a:pPr>
            <a:r>
              <a:rPr kumimoji="1" lang="zh-CN" altLang="en-US"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溶解性：</a:t>
            </a:r>
          </a:p>
        </p:txBody>
      </p:sp>
      <p:sp>
        <p:nvSpPr>
          <p:cNvPr id="112646" name="Rectangle 6"/>
          <p:cNvSpPr>
            <a:spLocks noChangeArrowheads="1"/>
          </p:cNvSpPr>
          <p:nvPr/>
        </p:nvSpPr>
        <p:spPr bwMode="auto">
          <a:xfrm>
            <a:off x="1641821" y="1763616"/>
            <a:ext cx="1447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ts val="0"/>
              </a:spcBef>
              <a:spcAft>
                <a:spcPts val="0"/>
              </a:spcAft>
              <a:buClrTx/>
              <a:buSzTx/>
              <a:buFontTx/>
              <a:buNone/>
              <a:defRPr/>
            </a:pPr>
            <a:r>
              <a:rPr kumimoji="1"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无色透明</a:t>
            </a:r>
          </a:p>
        </p:txBody>
      </p:sp>
      <p:sp>
        <p:nvSpPr>
          <p:cNvPr id="112647" name="Rectangle 7"/>
          <p:cNvSpPr>
            <a:spLocks noChangeArrowheads="1"/>
          </p:cNvSpPr>
          <p:nvPr/>
        </p:nvSpPr>
        <p:spPr bwMode="auto">
          <a:xfrm>
            <a:off x="1641821" y="2243041"/>
            <a:ext cx="1447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ts val="0"/>
              </a:spcBef>
              <a:spcAft>
                <a:spcPts val="0"/>
              </a:spcAft>
              <a:buClrTx/>
              <a:buSzTx/>
              <a:buFontTx/>
              <a:buNone/>
              <a:defRPr/>
            </a:pPr>
            <a:r>
              <a:rPr kumimoji="1"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特殊香味</a:t>
            </a:r>
          </a:p>
        </p:txBody>
      </p:sp>
      <p:sp>
        <p:nvSpPr>
          <p:cNvPr id="112648" name="Rectangle 8"/>
          <p:cNvSpPr>
            <a:spLocks noChangeArrowheads="1"/>
          </p:cNvSpPr>
          <p:nvPr/>
        </p:nvSpPr>
        <p:spPr bwMode="auto">
          <a:xfrm>
            <a:off x="1649638" y="2700241"/>
            <a:ext cx="8162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ts val="0"/>
              </a:spcBef>
              <a:spcAft>
                <a:spcPts val="0"/>
              </a:spcAft>
              <a:buClrTx/>
              <a:buSzTx/>
              <a:buFontTx/>
              <a:buNone/>
              <a:defRPr/>
            </a:pPr>
            <a:r>
              <a:rPr kumimoji="1"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液体</a:t>
            </a:r>
          </a:p>
        </p:txBody>
      </p:sp>
      <p:sp>
        <p:nvSpPr>
          <p:cNvPr id="112649" name="Rectangle 9"/>
          <p:cNvSpPr>
            <a:spLocks noChangeArrowheads="1"/>
          </p:cNvSpPr>
          <p:nvPr/>
        </p:nvSpPr>
        <p:spPr bwMode="auto">
          <a:xfrm>
            <a:off x="1609997" y="3682904"/>
            <a:ext cx="24481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ts val="0"/>
              </a:spcBef>
              <a:spcAft>
                <a:spcPts val="0"/>
              </a:spcAft>
              <a:buClrTx/>
              <a:buSzTx/>
              <a:buFontTx/>
              <a:buNone/>
              <a:defRPr/>
            </a:pPr>
            <a:r>
              <a:rPr kumimoji="1" lang="en-US" altLang="zh-CN"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0.78g/ml </a:t>
            </a:r>
            <a:r>
              <a:rPr kumimoji="1"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比水小</a:t>
            </a:r>
            <a:endParaRPr kumimoji="1" lang="zh-CN" altLang="en-US" sz="2400" i="0" u="none" strike="noStrike" kern="0" cap="none" spc="0" normalizeH="0" baseline="3000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12650" name="Text Box 10"/>
          <p:cNvSpPr txBox="1">
            <a:spLocks noChangeArrowheads="1"/>
          </p:cNvSpPr>
          <p:nvPr/>
        </p:nvSpPr>
        <p:spPr bwMode="auto">
          <a:xfrm>
            <a:off x="1657712" y="3203479"/>
            <a:ext cx="20890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78℃</a:t>
            </a:r>
            <a:r>
              <a:rPr kumimoji="1"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，易挥发</a:t>
            </a:r>
          </a:p>
        </p:txBody>
      </p:sp>
      <p:sp>
        <p:nvSpPr>
          <p:cNvPr id="112651" name="Text Box 11"/>
          <p:cNvSpPr txBox="1">
            <a:spLocks noChangeArrowheads="1"/>
          </p:cNvSpPr>
          <p:nvPr/>
        </p:nvSpPr>
        <p:spPr bwMode="auto">
          <a:xfrm>
            <a:off x="1838687" y="4151216"/>
            <a:ext cx="873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prstDash val="sysDot"/>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跟水以任意比互溶，本身良好的有机溶剂</a:t>
            </a:r>
            <a:endParaRPr kumimoji="0" lang="zh-CN" altLang="en-US" sz="2400" i="0" u="sng"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8441" name="Text Box 13"/>
          <p:cNvSpPr txBox="1">
            <a:spLocks noChangeArrowheads="1"/>
          </p:cNvSpPr>
          <p:nvPr/>
        </p:nvSpPr>
        <p:spPr bwMode="auto">
          <a:xfrm>
            <a:off x="549656" y="1195990"/>
            <a:ext cx="28825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0033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a:ln>
                  <a:noFill/>
                </a:ln>
                <a:solidFill>
                  <a:srgbClr val="003300"/>
                </a:solidFill>
                <a:effectLst/>
                <a:uLnTx/>
                <a:uFillTx/>
                <a:latin typeface="Arial" panose="020B0604020202020204" pitchFamily="34" charset="0"/>
                <a:ea typeface="思源黑体 CN Medium" panose="020B0600000000000000" pitchFamily="34" charset="-122"/>
                <a:sym typeface="Arial" panose="020B0604020202020204" pitchFamily="34" charset="0"/>
              </a:rPr>
              <a:t>、乙醇的物理性质</a:t>
            </a:r>
          </a:p>
        </p:txBody>
      </p:sp>
      <p:sp>
        <p:nvSpPr>
          <p:cNvPr id="18442" name="Text Box 14"/>
          <p:cNvSpPr txBox="1">
            <a:spLocks noChangeArrowheads="1"/>
          </p:cNvSpPr>
          <p:nvPr/>
        </p:nvSpPr>
        <p:spPr bwMode="auto">
          <a:xfrm>
            <a:off x="602024" y="4781751"/>
            <a:ext cx="711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检验</a:t>
            </a:r>
            <a:r>
              <a:rPr kumimoji="0" lang="en-US" altLang="zh-CN"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en-US" altLang="zh-CN" sz="2400" i="0" u="none" strike="noStrike" kern="0" cap="none" spc="0" normalizeH="0" baseline="-25000" noProof="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en-US" altLang="zh-CN" sz="2400" i="0" u="none" strike="noStrike" kern="0" cap="none" spc="0" normalizeH="0" baseline="-25000" noProof="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5</a:t>
            </a:r>
            <a:r>
              <a:rPr kumimoji="0" lang="en-US" altLang="zh-CN"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OH(H</a:t>
            </a:r>
            <a:r>
              <a:rPr kumimoji="0" lang="en-US" altLang="zh-CN" sz="2400" i="0" u="none" strike="noStrike" kern="0" cap="none" spc="0" normalizeH="0" baseline="-25000" noProof="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r>
              <a:rPr kumimoji="0" lang="en-US" altLang="zh-CN" sz="2400" i="0" u="sng"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en-US"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18443" name="Text Box 15"/>
          <p:cNvSpPr txBox="1">
            <a:spLocks noChangeArrowheads="1"/>
          </p:cNvSpPr>
          <p:nvPr/>
        </p:nvSpPr>
        <p:spPr bwMode="auto">
          <a:xfrm>
            <a:off x="602024" y="5286576"/>
            <a:ext cx="711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除杂</a:t>
            </a:r>
            <a:r>
              <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en-US" altLang="zh-CN" sz="2400" i="0" u="none" strike="noStrike" kern="0" cap="none" spc="0" normalizeH="0" baseline="-2500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en-US" altLang="zh-CN" sz="2400" i="0" u="none" strike="noStrike" kern="0" cap="none" spc="0" normalizeH="0" baseline="-2500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5</a:t>
            </a:r>
            <a:r>
              <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OH(H</a:t>
            </a:r>
            <a:r>
              <a:rPr kumimoji="0" lang="en-US" altLang="zh-CN" sz="2400" i="0" u="none" strike="noStrike" kern="0" cap="none" spc="0" normalizeH="0" baseline="-2500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r>
              <a:rPr kumimoji="0" lang="en-US" altLang="zh-CN" sz="2400" i="0" u="sng"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112656" name="Text Box 16"/>
          <p:cNvSpPr txBox="1">
            <a:spLocks noChangeArrowheads="1"/>
          </p:cNvSpPr>
          <p:nvPr/>
        </p:nvSpPr>
        <p:spPr bwMode="auto">
          <a:xfrm>
            <a:off x="3284899" y="4683326"/>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CuSO</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p>
        </p:txBody>
      </p:sp>
      <p:sp>
        <p:nvSpPr>
          <p:cNvPr id="112657" name="Text Box 17"/>
          <p:cNvSpPr txBox="1">
            <a:spLocks noChangeArrowheads="1"/>
          </p:cNvSpPr>
          <p:nvPr/>
        </p:nvSpPr>
        <p:spPr bwMode="auto">
          <a:xfrm>
            <a:off x="3256324" y="5205613"/>
            <a:ext cx="375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先加</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CaO</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后蒸馏</a:t>
            </a:r>
            <a:endParaRPr kumimoji="0" lang="zh-CN" altLang="en-US"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4"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二、乙醇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46"/>
                                        </p:tgtEl>
                                        <p:attrNameLst>
                                          <p:attrName>style.visibility</p:attrName>
                                        </p:attrNameLst>
                                      </p:cBhvr>
                                      <p:to>
                                        <p:strVal val="visible"/>
                                      </p:to>
                                    </p:set>
                                    <p:anim calcmode="lin" valueType="num">
                                      <p:cBhvr additive="base">
                                        <p:cTn id="7" dur="500" fill="hold"/>
                                        <p:tgtEl>
                                          <p:spTgt spid="112646"/>
                                        </p:tgtEl>
                                        <p:attrNameLst>
                                          <p:attrName>ppt_x</p:attrName>
                                        </p:attrNameLst>
                                      </p:cBhvr>
                                      <p:tavLst>
                                        <p:tav tm="0">
                                          <p:val>
                                            <p:strVal val="#ppt_x"/>
                                          </p:val>
                                        </p:tav>
                                        <p:tav tm="100000">
                                          <p:val>
                                            <p:strVal val="#ppt_x"/>
                                          </p:val>
                                        </p:tav>
                                      </p:tavLst>
                                    </p:anim>
                                    <p:anim calcmode="lin" valueType="num">
                                      <p:cBhvr additive="base">
                                        <p:cTn id="8" dur="500" fill="hold"/>
                                        <p:tgtEl>
                                          <p:spTgt spid="1126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264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2648"/>
                                        </p:tgtEl>
                                        <p:attrNameLst>
                                          <p:attrName>style.visibility</p:attrName>
                                        </p:attrNameLst>
                                      </p:cBhvr>
                                      <p:to>
                                        <p:strVal val="visible"/>
                                      </p:to>
                                    </p:set>
                                    <p:anim calcmode="lin" valueType="num">
                                      <p:cBhvr additive="base">
                                        <p:cTn id="17" dur="500" fill="hold"/>
                                        <p:tgtEl>
                                          <p:spTgt spid="112648"/>
                                        </p:tgtEl>
                                        <p:attrNameLst>
                                          <p:attrName>ppt_x</p:attrName>
                                        </p:attrNameLst>
                                      </p:cBhvr>
                                      <p:tavLst>
                                        <p:tav tm="0">
                                          <p:val>
                                            <p:strVal val="#ppt_x"/>
                                          </p:val>
                                        </p:tav>
                                        <p:tav tm="100000">
                                          <p:val>
                                            <p:strVal val="#ppt_x"/>
                                          </p:val>
                                        </p:tav>
                                      </p:tavLst>
                                    </p:anim>
                                    <p:anim calcmode="lin" valueType="num">
                                      <p:cBhvr additive="base">
                                        <p:cTn id="18" dur="500" fill="hold"/>
                                        <p:tgtEl>
                                          <p:spTgt spid="11264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2650"/>
                                        </p:tgtEl>
                                        <p:attrNameLst>
                                          <p:attrName>style.visibility</p:attrName>
                                        </p:attrNameLst>
                                      </p:cBhvr>
                                      <p:to>
                                        <p:strVal val="visible"/>
                                      </p:to>
                                    </p:set>
                                    <p:anim calcmode="lin" valueType="num">
                                      <p:cBhvr additive="base">
                                        <p:cTn id="23" dur="500" fill="hold"/>
                                        <p:tgtEl>
                                          <p:spTgt spid="112650"/>
                                        </p:tgtEl>
                                        <p:attrNameLst>
                                          <p:attrName>ppt_x</p:attrName>
                                        </p:attrNameLst>
                                      </p:cBhvr>
                                      <p:tavLst>
                                        <p:tav tm="0">
                                          <p:val>
                                            <p:strVal val="#ppt_x"/>
                                          </p:val>
                                        </p:tav>
                                        <p:tav tm="100000">
                                          <p:val>
                                            <p:strVal val="#ppt_x"/>
                                          </p:val>
                                        </p:tav>
                                      </p:tavLst>
                                    </p:anim>
                                    <p:anim calcmode="lin" valueType="num">
                                      <p:cBhvr additive="base">
                                        <p:cTn id="24" dur="500" fill="hold"/>
                                        <p:tgtEl>
                                          <p:spTgt spid="11265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2649"/>
                                        </p:tgtEl>
                                        <p:attrNameLst>
                                          <p:attrName>style.visibility</p:attrName>
                                        </p:attrNameLst>
                                      </p:cBhvr>
                                      <p:to>
                                        <p:strVal val="visible"/>
                                      </p:to>
                                    </p:set>
                                    <p:anim calcmode="lin" valueType="num">
                                      <p:cBhvr additive="base">
                                        <p:cTn id="29" dur="500" fill="hold"/>
                                        <p:tgtEl>
                                          <p:spTgt spid="112649"/>
                                        </p:tgtEl>
                                        <p:attrNameLst>
                                          <p:attrName>ppt_x</p:attrName>
                                        </p:attrNameLst>
                                      </p:cBhvr>
                                      <p:tavLst>
                                        <p:tav tm="0">
                                          <p:val>
                                            <p:strVal val="#ppt_x"/>
                                          </p:val>
                                        </p:tav>
                                        <p:tav tm="100000">
                                          <p:val>
                                            <p:strVal val="#ppt_x"/>
                                          </p:val>
                                        </p:tav>
                                      </p:tavLst>
                                    </p:anim>
                                    <p:anim calcmode="lin" valueType="num">
                                      <p:cBhvr additive="base">
                                        <p:cTn id="30" dur="500" fill="hold"/>
                                        <p:tgtEl>
                                          <p:spTgt spid="11264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12651"/>
                                        </p:tgtEl>
                                        <p:attrNameLst>
                                          <p:attrName>style.visibility</p:attrName>
                                        </p:attrNameLst>
                                      </p:cBhvr>
                                      <p:to>
                                        <p:strVal val="visible"/>
                                      </p:to>
                                    </p:set>
                                    <p:anim calcmode="lin" valueType="num">
                                      <p:cBhvr additive="base">
                                        <p:cTn id="35" dur="500" fill="hold"/>
                                        <p:tgtEl>
                                          <p:spTgt spid="112651"/>
                                        </p:tgtEl>
                                        <p:attrNameLst>
                                          <p:attrName>ppt_x</p:attrName>
                                        </p:attrNameLst>
                                      </p:cBhvr>
                                      <p:tavLst>
                                        <p:tav tm="0">
                                          <p:val>
                                            <p:strVal val="#ppt_x"/>
                                          </p:val>
                                        </p:tav>
                                        <p:tav tm="100000">
                                          <p:val>
                                            <p:strVal val="#ppt_x"/>
                                          </p:val>
                                        </p:tav>
                                      </p:tavLst>
                                    </p:anim>
                                    <p:anim calcmode="lin" valueType="num">
                                      <p:cBhvr additive="base">
                                        <p:cTn id="36" dur="500" fill="hold"/>
                                        <p:tgtEl>
                                          <p:spTgt spid="11265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112656"/>
                                        </p:tgtEl>
                                        <p:attrNameLst>
                                          <p:attrName>style.visibility</p:attrName>
                                        </p:attrNameLst>
                                      </p:cBhvr>
                                      <p:to>
                                        <p:strVal val="visible"/>
                                      </p:to>
                                    </p:set>
                                    <p:animEffect transition="in" filter="checkerboard(across)">
                                      <p:cBhvr>
                                        <p:cTn id="41" dur="500"/>
                                        <p:tgtEl>
                                          <p:spTgt spid="112656"/>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12657"/>
                                        </p:tgtEl>
                                        <p:attrNameLst>
                                          <p:attrName>style.visibility</p:attrName>
                                        </p:attrNameLst>
                                      </p:cBhvr>
                                      <p:to>
                                        <p:strVal val="visible"/>
                                      </p:to>
                                    </p:set>
                                    <p:animEffect transition="in" filter="blinds(horizontal)">
                                      <p:cBhvr>
                                        <p:cTn id="46" dur="500"/>
                                        <p:tgtEl>
                                          <p:spTgt spid="1126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6" grpId="0"/>
      <p:bldP spid="112647" grpId="0"/>
      <p:bldP spid="112648" grpId="0"/>
      <p:bldP spid="112649" grpId="0"/>
      <p:bldP spid="112650" grpId="0"/>
      <p:bldP spid="112651" grpId="0"/>
      <p:bldP spid="112656" grpId="0"/>
      <p:bldP spid="11265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10"/>
          <p:cNvSpPr>
            <a:spLocks noChangeArrowheads="1"/>
          </p:cNvSpPr>
          <p:nvPr/>
        </p:nvSpPr>
        <p:spPr bwMode="auto">
          <a:xfrm>
            <a:off x="654050" y="1694458"/>
            <a:ext cx="1086485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5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官能团是−</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，由于</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吸引电子能力比</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强，</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键、</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键均有较强极性，易断裂。</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19459" name="矩形 11"/>
          <p:cNvSpPr>
            <a:spLocks noChangeArrowheads="1"/>
          </p:cNvSpPr>
          <p:nvPr/>
        </p:nvSpPr>
        <p:spPr bwMode="auto">
          <a:xfrm>
            <a:off x="660400" y="1232793"/>
            <a:ext cx="18950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迷你简菱心"/>
                <a:sym typeface="Arial" panose="020B0604020202020204" pitchFamily="34" charset="0"/>
              </a:rPr>
              <a:t>3</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迷你简菱心"/>
                <a:sym typeface="Arial" panose="020B0604020202020204" pitchFamily="34" charset="0"/>
              </a:rPr>
              <a:t>、化学性质</a:t>
            </a:r>
          </a:p>
        </p:txBody>
      </p:sp>
      <p:grpSp>
        <p:nvGrpSpPr>
          <p:cNvPr id="19460" name="组合 41"/>
          <p:cNvGrpSpPr/>
          <p:nvPr/>
        </p:nvGrpSpPr>
        <p:grpSpPr bwMode="auto">
          <a:xfrm>
            <a:off x="4898664" y="3016570"/>
            <a:ext cx="2032929" cy="1693022"/>
            <a:chOff x="1066560" y="3467337"/>
            <a:chExt cx="1747285" cy="1865311"/>
          </a:xfrm>
        </p:grpSpPr>
        <p:sp>
          <p:nvSpPr>
            <p:cNvPr id="19472" name="Text Box 29"/>
            <p:cNvSpPr txBox="1">
              <a:spLocks noChangeArrowheads="1"/>
            </p:cNvSpPr>
            <p:nvPr/>
          </p:nvSpPr>
          <p:spPr bwMode="auto">
            <a:xfrm>
              <a:off x="1066560" y="4135140"/>
              <a:ext cx="1747285" cy="508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0" noProof="0">
                  <a:ln>
                    <a:noFill/>
                  </a:ln>
                  <a:solidFill>
                    <a:srgbClr val="00CC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C−C</a:t>
              </a:r>
              <a:r>
                <a:rPr kumimoji="0" lang="en-US" altLang="zh-CN" sz="2400" i="0" u="none" strike="noStrike" kern="0" cap="none" spc="0" normalizeH="0" baseline="0" noProof="0">
                  <a:ln>
                    <a:noFill/>
                  </a:ln>
                  <a:solidFill>
                    <a:srgbClr val="33CC33"/>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r>
                <a:rPr kumimoji="0" lang="en-US" altLang="zh-CN" sz="2400" i="0" u="none" strike="noStrike" kern="0" cap="none" spc="0" normalizeH="0" baseline="0" noProof="0">
                  <a:ln>
                    <a:noFill/>
                  </a:ln>
                  <a:solidFill>
                    <a:srgbClr val="FF0066"/>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p>
          </p:txBody>
        </p:sp>
        <p:sp>
          <p:nvSpPr>
            <p:cNvPr id="19473" name="Line 30"/>
            <p:cNvSpPr>
              <a:spLocks noChangeShapeType="1"/>
            </p:cNvSpPr>
            <p:nvPr/>
          </p:nvSpPr>
          <p:spPr bwMode="auto">
            <a:xfrm flipV="1">
              <a:off x="1806772" y="4680000"/>
              <a:ext cx="0" cy="270000"/>
            </a:xfrm>
            <a:prstGeom prst="line">
              <a:avLst/>
            </a:prstGeom>
            <a:noFill/>
            <a:ln w="28575">
              <a:solidFill>
                <a:srgbClr val="00CC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9474" name="Text Box 33"/>
            <p:cNvSpPr txBox="1">
              <a:spLocks noChangeArrowheads="1"/>
            </p:cNvSpPr>
            <p:nvPr/>
          </p:nvSpPr>
          <p:spPr bwMode="auto">
            <a:xfrm>
              <a:off x="2147236" y="4824000"/>
              <a:ext cx="350229" cy="508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p>
          </p:txBody>
        </p:sp>
        <p:sp>
          <p:nvSpPr>
            <p:cNvPr id="19475" name="Line 37"/>
            <p:cNvSpPr>
              <a:spLocks noChangeShapeType="1"/>
            </p:cNvSpPr>
            <p:nvPr/>
          </p:nvSpPr>
          <p:spPr bwMode="auto">
            <a:xfrm flipV="1">
              <a:off x="2397600" y="4680000"/>
              <a:ext cx="0" cy="270000"/>
            </a:xfrm>
            <a:prstGeom prst="line">
              <a:avLst/>
            </a:prstGeom>
            <a:noFill/>
            <a:ln w="28575">
              <a:solidFill>
                <a:srgbClr val="FFC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9476" name="Text Box 39"/>
            <p:cNvSpPr txBox="1">
              <a:spLocks noChangeArrowheads="1"/>
            </p:cNvSpPr>
            <p:nvPr/>
          </p:nvSpPr>
          <p:spPr bwMode="auto">
            <a:xfrm>
              <a:off x="1534515" y="3467337"/>
              <a:ext cx="350229" cy="508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p>
          </p:txBody>
        </p:sp>
        <p:sp>
          <p:nvSpPr>
            <p:cNvPr id="19477" name="Text Box 39"/>
            <p:cNvSpPr txBox="1">
              <a:spLocks noChangeArrowheads="1"/>
            </p:cNvSpPr>
            <p:nvPr/>
          </p:nvSpPr>
          <p:spPr bwMode="auto">
            <a:xfrm>
              <a:off x="1534515" y="4824002"/>
              <a:ext cx="350229" cy="508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p>
          </p:txBody>
        </p:sp>
        <p:sp>
          <p:nvSpPr>
            <p:cNvPr id="19478" name="Text Box 39"/>
            <p:cNvSpPr txBox="1">
              <a:spLocks noChangeArrowheads="1"/>
            </p:cNvSpPr>
            <p:nvPr/>
          </p:nvSpPr>
          <p:spPr bwMode="auto">
            <a:xfrm>
              <a:off x="2125343" y="3467337"/>
              <a:ext cx="350229" cy="508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p>
          </p:txBody>
        </p:sp>
        <p:sp>
          <p:nvSpPr>
            <p:cNvPr id="19479" name="Line 30"/>
            <p:cNvSpPr>
              <a:spLocks noChangeShapeType="1"/>
            </p:cNvSpPr>
            <p:nvPr/>
          </p:nvSpPr>
          <p:spPr bwMode="auto">
            <a:xfrm flipV="1">
              <a:off x="1806772" y="3977412"/>
              <a:ext cx="0" cy="270000"/>
            </a:xfrm>
            <a:prstGeom prst="line">
              <a:avLst/>
            </a:prstGeom>
            <a:noFill/>
            <a:ln w="28575">
              <a:solidFill>
                <a:srgbClr val="00CC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9480" name="Line 37"/>
            <p:cNvSpPr>
              <a:spLocks noChangeShapeType="1"/>
            </p:cNvSpPr>
            <p:nvPr/>
          </p:nvSpPr>
          <p:spPr bwMode="auto">
            <a:xfrm flipV="1">
              <a:off x="2397600" y="3993433"/>
              <a:ext cx="0" cy="270000"/>
            </a:xfrm>
            <a:prstGeom prst="line">
              <a:avLst/>
            </a:prstGeom>
            <a:noFill/>
            <a:ln w="28575">
              <a:solidFill>
                <a:srgbClr val="FFC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52" name="Rectangle 4"/>
          <p:cNvSpPr>
            <a:spLocks noChangeArrowheads="1"/>
          </p:cNvSpPr>
          <p:nvPr/>
        </p:nvSpPr>
        <p:spPr bwMode="auto">
          <a:xfrm>
            <a:off x="6465527" y="2653033"/>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②</a:t>
            </a:r>
          </a:p>
        </p:txBody>
      </p:sp>
      <p:sp>
        <p:nvSpPr>
          <p:cNvPr id="53" name="Rectangle 5"/>
          <p:cNvSpPr>
            <a:spLocks noChangeArrowheads="1"/>
          </p:cNvSpPr>
          <p:nvPr/>
        </p:nvSpPr>
        <p:spPr bwMode="auto">
          <a:xfrm>
            <a:off x="7141802" y="2980058"/>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①</a:t>
            </a:r>
          </a:p>
        </p:txBody>
      </p:sp>
      <p:sp>
        <p:nvSpPr>
          <p:cNvPr id="54" name="Rectangle 6"/>
          <p:cNvSpPr>
            <a:spLocks noChangeArrowheads="1"/>
          </p:cNvSpPr>
          <p:nvPr/>
        </p:nvSpPr>
        <p:spPr bwMode="auto">
          <a:xfrm>
            <a:off x="4108089" y="4010346"/>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⑤</a:t>
            </a:r>
          </a:p>
        </p:txBody>
      </p:sp>
      <p:sp>
        <p:nvSpPr>
          <p:cNvPr id="55" name="Rectangle 7"/>
          <p:cNvSpPr>
            <a:spLocks noChangeArrowheads="1"/>
          </p:cNvSpPr>
          <p:nvPr/>
        </p:nvSpPr>
        <p:spPr bwMode="auto">
          <a:xfrm>
            <a:off x="7122752" y="4010346"/>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③</a:t>
            </a:r>
          </a:p>
        </p:txBody>
      </p:sp>
      <p:sp>
        <p:nvSpPr>
          <p:cNvPr id="56" name="Rectangle 8"/>
          <p:cNvSpPr>
            <a:spLocks noChangeArrowheads="1"/>
          </p:cNvSpPr>
          <p:nvPr/>
        </p:nvSpPr>
        <p:spPr bwMode="auto">
          <a:xfrm>
            <a:off x="5805127" y="2653033"/>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④</a:t>
            </a:r>
          </a:p>
        </p:txBody>
      </p:sp>
      <p:sp>
        <p:nvSpPr>
          <p:cNvPr id="57" name="Line 22"/>
          <p:cNvSpPr>
            <a:spLocks noChangeShapeType="1"/>
          </p:cNvSpPr>
          <p:nvPr/>
        </p:nvSpPr>
        <p:spPr bwMode="auto">
          <a:xfrm>
            <a:off x="6729052" y="3049908"/>
            <a:ext cx="0" cy="815975"/>
          </a:xfrm>
          <a:prstGeom prst="line">
            <a:avLst/>
          </a:prstGeom>
          <a:noFill/>
          <a:ln w="28575">
            <a:solidFill>
              <a:srgbClr val="0000FF"/>
            </a:solidFill>
            <a:prstDash val="sysDot"/>
            <a:round/>
            <a:tailEnd type="triangle" w="sm" len="lg"/>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58" name="Line 23"/>
          <p:cNvSpPr>
            <a:spLocks noChangeShapeType="1"/>
          </p:cNvSpPr>
          <p:nvPr/>
        </p:nvSpPr>
        <p:spPr bwMode="auto">
          <a:xfrm>
            <a:off x="7364052" y="3368996"/>
            <a:ext cx="0" cy="490537"/>
          </a:xfrm>
          <a:prstGeom prst="line">
            <a:avLst/>
          </a:prstGeom>
          <a:noFill/>
          <a:ln w="28575">
            <a:solidFill>
              <a:srgbClr val="0000FF"/>
            </a:solidFill>
            <a:prstDash val="sysDot"/>
            <a:round/>
            <a:tailEnd type="triangle" w="sm" len="lg"/>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59" name="Line 24"/>
          <p:cNvSpPr>
            <a:spLocks noChangeShapeType="1"/>
          </p:cNvSpPr>
          <p:nvPr/>
        </p:nvSpPr>
        <p:spPr bwMode="auto">
          <a:xfrm flipH="1">
            <a:off x="6549664" y="4248471"/>
            <a:ext cx="652463" cy="0"/>
          </a:xfrm>
          <a:prstGeom prst="line">
            <a:avLst/>
          </a:prstGeom>
          <a:noFill/>
          <a:ln w="28575">
            <a:solidFill>
              <a:srgbClr val="0000FF"/>
            </a:solidFill>
            <a:prstDash val="sysDot"/>
            <a:round/>
            <a:tailEnd type="triangle" w="sm" len="lg"/>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60" name="Line 25"/>
          <p:cNvSpPr>
            <a:spLocks noChangeShapeType="1"/>
          </p:cNvSpPr>
          <p:nvPr/>
        </p:nvSpPr>
        <p:spPr bwMode="auto">
          <a:xfrm flipV="1">
            <a:off x="4695464" y="4246883"/>
            <a:ext cx="1046163" cy="0"/>
          </a:xfrm>
          <a:prstGeom prst="line">
            <a:avLst/>
          </a:prstGeom>
          <a:noFill/>
          <a:ln w="28575">
            <a:solidFill>
              <a:srgbClr val="0000FF"/>
            </a:solidFill>
            <a:prstDash val="sysDot"/>
            <a:round/>
            <a:tailEnd type="triangle" w="sm" len="lg"/>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61" name="Line 22"/>
          <p:cNvSpPr>
            <a:spLocks noChangeShapeType="1"/>
          </p:cNvSpPr>
          <p:nvPr/>
        </p:nvSpPr>
        <p:spPr bwMode="auto">
          <a:xfrm>
            <a:off x="6127389" y="3072133"/>
            <a:ext cx="0" cy="815975"/>
          </a:xfrm>
          <a:prstGeom prst="line">
            <a:avLst/>
          </a:prstGeom>
          <a:noFill/>
          <a:ln w="28575">
            <a:solidFill>
              <a:srgbClr val="0000FF"/>
            </a:solidFill>
            <a:prstDash val="sysDot"/>
            <a:round/>
            <a:tailEnd type="triangle" w="sm" len="lg"/>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7" name="矩形 26"/>
          <p:cNvSpPr/>
          <p:nvPr/>
        </p:nvSpPr>
        <p:spPr>
          <a:xfrm>
            <a:off x="5287995" y="5034396"/>
            <a:ext cx="2117888" cy="461665"/>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50" normalizeH="0" baseline="0" noProof="0" dirty="0">
                <a:ln w="11430"/>
                <a:uLnTx/>
                <a:uFillTx/>
                <a:latin typeface="Arial" panose="020B0604020202020204" pitchFamily="34" charset="0"/>
                <a:ea typeface="思源黑体 CN Medium" panose="020B0600000000000000" pitchFamily="34" charset="-122"/>
                <a:sym typeface="Arial" panose="020B0604020202020204" pitchFamily="34" charset="0"/>
              </a:rPr>
              <a:t>结构决定性质</a:t>
            </a:r>
          </a:p>
        </p:txBody>
      </p:sp>
      <p:sp>
        <p:nvSpPr>
          <p:cNvPr id="2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二、乙醇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dissolve">
                                      <p:cBhvr>
                                        <p:cTn id="7" dur="500"/>
                                        <p:tgtEl>
                                          <p:spTgt spid="5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2"/>
                                        </p:tgtEl>
                                        <p:attrNameLst>
                                          <p:attrName>style.visibility</p:attrName>
                                        </p:attrNameLst>
                                      </p:cBhvr>
                                      <p:to>
                                        <p:strVal val="visible"/>
                                      </p:to>
                                    </p:set>
                                    <p:animEffect transition="in" filter="dissolve">
                                      <p:cBhvr>
                                        <p:cTn id="10" dur="500"/>
                                        <p:tgtEl>
                                          <p:spTgt spid="52"/>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dissolve">
                                      <p:cBhvr>
                                        <p:cTn id="13" dur="500"/>
                                        <p:tgtEl>
                                          <p:spTgt spid="56"/>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dissolve">
                                      <p:cBhvr>
                                        <p:cTn id="16" dur="500"/>
                                        <p:tgtEl>
                                          <p:spTgt spid="54"/>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dissolve">
                                      <p:cBhvr>
                                        <p:cTn id="19" dur="500"/>
                                        <p:tgtEl>
                                          <p:spTgt spid="55"/>
                                        </p:tgtEl>
                                      </p:cBhvr>
                                    </p:animEffect>
                                  </p:childTnLst>
                                </p:cTn>
                              </p:par>
                            </p:childTnLst>
                          </p:cTn>
                        </p:par>
                        <p:par>
                          <p:cTn id="20" fill="hold">
                            <p:stCondLst>
                              <p:cond delay="500"/>
                            </p:stCondLst>
                            <p:childTnLst>
                              <p:par>
                                <p:cTn id="21" presetID="22" presetClass="entr" presetSubtype="1" fill="hold" nodeType="afterEffect">
                                  <p:stCondLst>
                                    <p:cond delay="0"/>
                                  </p:stCondLst>
                                  <p:childTnLst>
                                    <p:set>
                                      <p:cBhvr>
                                        <p:cTn id="22" dur="1" fill="hold">
                                          <p:stCondLst>
                                            <p:cond delay="0"/>
                                          </p:stCondLst>
                                        </p:cTn>
                                        <p:tgtEl>
                                          <p:spTgt spid="58"/>
                                        </p:tgtEl>
                                        <p:attrNameLst>
                                          <p:attrName>style.visibility</p:attrName>
                                        </p:attrNameLst>
                                      </p:cBhvr>
                                      <p:to>
                                        <p:strVal val="visible"/>
                                      </p:to>
                                    </p:set>
                                    <p:animEffect transition="in" filter="wipe(up)">
                                      <p:cBhvr>
                                        <p:cTn id="23" dur="500"/>
                                        <p:tgtEl>
                                          <p:spTgt spid="58"/>
                                        </p:tgtEl>
                                      </p:cBhvr>
                                    </p:animEffect>
                                  </p:childTnLst>
                                </p:cTn>
                              </p:par>
                              <p:par>
                                <p:cTn id="24" presetID="22" presetClass="entr" presetSubtype="1" fill="hold" nodeType="withEffect">
                                  <p:stCondLst>
                                    <p:cond delay="0"/>
                                  </p:stCondLst>
                                  <p:childTnLst>
                                    <p:set>
                                      <p:cBhvr>
                                        <p:cTn id="25" dur="1" fill="hold">
                                          <p:stCondLst>
                                            <p:cond delay="0"/>
                                          </p:stCondLst>
                                        </p:cTn>
                                        <p:tgtEl>
                                          <p:spTgt spid="57"/>
                                        </p:tgtEl>
                                        <p:attrNameLst>
                                          <p:attrName>style.visibility</p:attrName>
                                        </p:attrNameLst>
                                      </p:cBhvr>
                                      <p:to>
                                        <p:strVal val="visible"/>
                                      </p:to>
                                    </p:set>
                                    <p:animEffect transition="in" filter="wipe(up)">
                                      <p:cBhvr>
                                        <p:cTn id="26" dur="500"/>
                                        <p:tgtEl>
                                          <p:spTgt spid="57"/>
                                        </p:tgtEl>
                                      </p:cBhvr>
                                    </p:animEffect>
                                  </p:childTnLst>
                                </p:cTn>
                              </p:par>
                              <p:par>
                                <p:cTn id="27" presetID="22" presetClass="entr" presetSubtype="1" fill="hold" nodeType="withEffect">
                                  <p:stCondLst>
                                    <p:cond delay="0"/>
                                  </p:stCondLst>
                                  <p:childTnLst>
                                    <p:set>
                                      <p:cBhvr>
                                        <p:cTn id="28" dur="1" fill="hold">
                                          <p:stCondLst>
                                            <p:cond delay="0"/>
                                          </p:stCondLst>
                                        </p:cTn>
                                        <p:tgtEl>
                                          <p:spTgt spid="61"/>
                                        </p:tgtEl>
                                        <p:attrNameLst>
                                          <p:attrName>style.visibility</p:attrName>
                                        </p:attrNameLst>
                                      </p:cBhvr>
                                      <p:to>
                                        <p:strVal val="visible"/>
                                      </p:to>
                                    </p:set>
                                    <p:animEffect transition="in" filter="wipe(up)">
                                      <p:cBhvr>
                                        <p:cTn id="29" dur="500"/>
                                        <p:tgtEl>
                                          <p:spTgt spid="61"/>
                                        </p:tgtEl>
                                      </p:cBhvr>
                                    </p:animEffect>
                                  </p:childTnLst>
                                </p:cTn>
                              </p:par>
                              <p:par>
                                <p:cTn id="30" presetID="22" presetClass="entr" presetSubtype="8" fill="hold" nodeType="withEffect">
                                  <p:stCondLst>
                                    <p:cond delay="0"/>
                                  </p:stCondLst>
                                  <p:childTnLst>
                                    <p:set>
                                      <p:cBhvr>
                                        <p:cTn id="31" dur="1" fill="hold">
                                          <p:stCondLst>
                                            <p:cond delay="0"/>
                                          </p:stCondLst>
                                        </p:cTn>
                                        <p:tgtEl>
                                          <p:spTgt spid="60"/>
                                        </p:tgtEl>
                                        <p:attrNameLst>
                                          <p:attrName>style.visibility</p:attrName>
                                        </p:attrNameLst>
                                      </p:cBhvr>
                                      <p:to>
                                        <p:strVal val="visible"/>
                                      </p:to>
                                    </p:set>
                                    <p:animEffect transition="in" filter="wipe(left)">
                                      <p:cBhvr>
                                        <p:cTn id="32" dur="500"/>
                                        <p:tgtEl>
                                          <p:spTgt spid="60"/>
                                        </p:tgtEl>
                                      </p:cBhvr>
                                    </p:animEffect>
                                  </p:childTnLst>
                                </p:cTn>
                              </p:par>
                              <p:par>
                                <p:cTn id="33" presetID="22" presetClass="entr" presetSubtype="2" fill="hold" nodeType="withEffect">
                                  <p:stCondLst>
                                    <p:cond delay="0"/>
                                  </p:stCondLst>
                                  <p:childTnLst>
                                    <p:set>
                                      <p:cBhvr>
                                        <p:cTn id="34" dur="1" fill="hold">
                                          <p:stCondLst>
                                            <p:cond delay="0"/>
                                          </p:stCondLst>
                                        </p:cTn>
                                        <p:tgtEl>
                                          <p:spTgt spid="59"/>
                                        </p:tgtEl>
                                        <p:attrNameLst>
                                          <p:attrName>style.visibility</p:attrName>
                                        </p:attrNameLst>
                                      </p:cBhvr>
                                      <p:to>
                                        <p:strVal val="visible"/>
                                      </p:to>
                                    </p:set>
                                    <p:animEffect transition="in" filter="wipe(right)">
                                      <p:cBhvr>
                                        <p:cTn id="35" dur="500"/>
                                        <p:tgtEl>
                                          <p:spTgt spid="59"/>
                                        </p:tgtEl>
                                      </p:cBhvr>
                                    </p:animEffect>
                                  </p:childTnLst>
                                </p:cTn>
                              </p:par>
                            </p:childTnLst>
                          </p:cTn>
                        </p:par>
                        <p:par>
                          <p:cTn id="36" fill="hold">
                            <p:stCondLst>
                              <p:cond delay="1000"/>
                            </p:stCondLst>
                            <p:childTnLst>
                              <p:par>
                                <p:cTn id="37" presetID="53" presetClass="entr" presetSubtype="16" fill="hold" nodeType="afterEffect">
                                  <p:stCondLst>
                                    <p:cond delay="0"/>
                                  </p:stCondLst>
                                  <p:childTnLst>
                                    <p:set>
                                      <p:cBhvr>
                                        <p:cTn id="38" dur="1" fill="hold">
                                          <p:stCondLst>
                                            <p:cond delay="0"/>
                                          </p:stCondLst>
                                        </p:cTn>
                                        <p:tgtEl>
                                          <p:spTgt spid="27"/>
                                        </p:tgtEl>
                                        <p:attrNameLst>
                                          <p:attrName>style.visibility</p:attrName>
                                        </p:attrNameLst>
                                      </p:cBhvr>
                                      <p:to>
                                        <p:strVal val="visible"/>
                                      </p:to>
                                    </p:set>
                                    <p:anim calcmode="lin" valueType="num">
                                      <p:cBhvr>
                                        <p:cTn id="39" dur="500" fill="hold"/>
                                        <p:tgtEl>
                                          <p:spTgt spid="27"/>
                                        </p:tgtEl>
                                        <p:attrNameLst>
                                          <p:attrName>ppt_w</p:attrName>
                                        </p:attrNameLst>
                                      </p:cBhvr>
                                      <p:tavLst>
                                        <p:tav tm="0">
                                          <p:val>
                                            <p:fltVal val="0"/>
                                          </p:val>
                                        </p:tav>
                                        <p:tav tm="100000">
                                          <p:val>
                                            <p:strVal val="#ppt_w"/>
                                          </p:val>
                                        </p:tav>
                                      </p:tavLst>
                                    </p:anim>
                                    <p:anim calcmode="lin" valueType="num">
                                      <p:cBhvr>
                                        <p:cTn id="40" dur="500" fill="hold"/>
                                        <p:tgtEl>
                                          <p:spTgt spid="27"/>
                                        </p:tgtEl>
                                        <p:attrNameLst>
                                          <p:attrName>ppt_h</p:attrName>
                                        </p:attrNameLst>
                                      </p:cBhvr>
                                      <p:tavLst>
                                        <p:tav tm="0">
                                          <p:val>
                                            <p:fltVal val="0"/>
                                          </p:val>
                                        </p:tav>
                                        <p:tav tm="100000">
                                          <p:val>
                                            <p:strVal val="#ppt_h"/>
                                          </p:val>
                                        </p:tav>
                                      </p:tavLst>
                                    </p:anim>
                                    <p:animEffect transition="in" filter="fade">
                                      <p:cBhvr>
                                        <p:cTn id="4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p:bldP spid="54" grpId="0"/>
      <p:bldP spid="55" grpId="0"/>
      <p:bldP spid="5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5"/>
          <p:cNvSpPr txBox="1">
            <a:spLocks noChangeArrowheads="1"/>
          </p:cNvSpPr>
          <p:nvPr/>
        </p:nvSpPr>
        <p:spPr bwMode="auto">
          <a:xfrm>
            <a:off x="579377" y="1236960"/>
            <a:ext cx="2818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0033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en-US" sz="2400" i="0" u="none" strike="noStrike" kern="0" cap="none" spc="0" normalizeH="0" baseline="0" noProof="0">
                <a:ln>
                  <a:noFill/>
                </a:ln>
                <a:solidFill>
                  <a:srgbClr val="003300"/>
                </a:solidFill>
                <a:effectLst/>
                <a:uLnTx/>
                <a:uFillTx/>
                <a:latin typeface="Arial" panose="020B0604020202020204" pitchFamily="34" charset="0"/>
                <a:ea typeface="思源黑体 CN Medium" panose="020B0600000000000000" pitchFamily="34" charset="-122"/>
                <a:sym typeface="Arial" panose="020B0604020202020204" pitchFamily="34" charset="0"/>
              </a:rPr>
              <a:t>、乙醇的化学性质</a:t>
            </a:r>
          </a:p>
        </p:txBody>
      </p:sp>
      <p:sp>
        <p:nvSpPr>
          <p:cNvPr id="114695" name="Text Box 7"/>
          <p:cNvSpPr txBox="1">
            <a:spLocks noChangeArrowheads="1"/>
          </p:cNvSpPr>
          <p:nvPr/>
        </p:nvSpPr>
        <p:spPr bwMode="auto">
          <a:xfrm>
            <a:off x="579377" y="2279908"/>
            <a:ext cx="29049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hlinkClick r:id="rId3" action="ppaction://hlinksldjump"/>
              </a:rPr>
              <a:t>1</a:t>
            </a:r>
            <a:r>
              <a:rPr kumimoji="0" lang="zh-CN" altLang="en-US" sz="2400" i="0" u="none" strike="noStrike" kern="0" cap="none" spc="0" normalizeH="0" baseline="0" noProof="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hlinkClick r:id="rId3" action="ppaction://hlinksldjump"/>
              </a:rPr>
              <a:t>、与金属</a:t>
            </a:r>
            <a:r>
              <a:rPr kumimoji="0" lang="en-US" altLang="zh-CN" sz="2400" i="0" u="none" strike="noStrike" kern="0" cap="none" spc="0" normalizeH="0" baseline="0" noProof="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hlinkClick r:id="rId3" action="ppaction://hlinksldjump"/>
              </a:rPr>
              <a:t>Na</a:t>
            </a:r>
            <a:r>
              <a:rPr kumimoji="0" lang="zh-CN" altLang="en-US" sz="2400" i="0" u="none" strike="noStrike" kern="0" cap="none" spc="0" normalizeH="0" baseline="0" noProof="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hlinkClick r:id="rId3" action="ppaction://hlinksldjump"/>
              </a:rPr>
              <a:t>的取代</a:t>
            </a:r>
            <a:endParaRPr kumimoji="0" lang="zh-CN" altLang="en-US" sz="2400" i="0" u="none" strike="noStrike" kern="0" cap="none" spc="0" normalizeH="0" baseline="0" noProof="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14696" name="Text Box 8"/>
          <p:cNvSpPr txBox="1">
            <a:spLocks noChangeArrowheads="1"/>
          </p:cNvSpPr>
          <p:nvPr/>
        </p:nvSpPr>
        <p:spPr bwMode="auto">
          <a:xfrm>
            <a:off x="579377" y="2822644"/>
            <a:ext cx="830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ct val="50000"/>
              </a:spcBef>
              <a:spcAft>
                <a:spcPts val="0"/>
              </a:spcAft>
              <a:buClrTx/>
              <a:buSzTx/>
              <a:buFontTx/>
              <a:buNone/>
              <a:defRPr/>
            </a:pP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2CH</a:t>
            </a:r>
            <a:r>
              <a:rPr kumimoji="1"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1"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r>
              <a:rPr kumimoji="1" lang="en-US" altLang="zh-CN"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en-US" altLang="zh-CN"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Na</a:t>
            </a: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→2CH</a:t>
            </a:r>
            <a:r>
              <a:rPr kumimoji="1"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1"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r>
              <a:rPr kumimoji="1" lang="en-US" altLang="zh-CN"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Na</a:t>
            </a: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1"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114697" name="Text Box 9"/>
          <p:cNvSpPr txBox="1">
            <a:spLocks noChangeArrowheads="1"/>
          </p:cNvSpPr>
          <p:nvPr/>
        </p:nvSpPr>
        <p:spPr bwMode="auto">
          <a:xfrm>
            <a:off x="668337" y="3363626"/>
            <a:ext cx="10850563" cy="2308324"/>
          </a:xfrm>
          <a:prstGeom prst="rect">
            <a:avLst/>
          </a:prstGeom>
          <a:noFill/>
          <a:ln w="28575">
            <a:noFill/>
            <a:prstDash val="dashDot"/>
            <a:miter lim="800000"/>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50000"/>
              </a:lnSpc>
              <a:spcBef>
                <a:spcPts val="0"/>
              </a:spcBef>
              <a:spcAft>
                <a:spcPts val="0"/>
              </a:spcAft>
              <a:buClrTx/>
              <a:buSzTx/>
              <a:buFont typeface="Wingdings" panose="05000000000000000000" pitchFamily="2" charset="2"/>
              <a:buChar char="p"/>
              <a:defRPr/>
            </a:pPr>
            <a:r>
              <a:rPr kumimoji="0" lang="zh-CN" altLang="en-US"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小结：</a:t>
            </a: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①</a:t>
            </a:r>
            <a:r>
              <a:rPr kumimoji="0" lang="zh-CN" altLang="en-US"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活泼金属：</a:t>
            </a:r>
            <a:r>
              <a:rPr kumimoji="0" lang="en-US" altLang="zh-CN"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K/Ca/Na/Mg/Al</a:t>
            </a: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②</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乙醇与金属钠反应不如水与金属钠反应剧烈</a:t>
            </a:r>
            <a:r>
              <a:rPr kumimoji="0" lang="zh-CN" altLang="en-US"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；羟基上的</a:t>
            </a:r>
            <a:r>
              <a:rPr kumimoji="0" lang="en-US" altLang="zh-CN"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zh-CN" altLang="en-US"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原子的活泼性小于水分子中</a:t>
            </a:r>
            <a:r>
              <a:rPr kumimoji="0" lang="en-US" altLang="zh-CN"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zh-CN" altLang="en-US"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原子</a:t>
            </a:r>
          </a:p>
        </p:txBody>
      </p:sp>
      <p:sp>
        <p:nvSpPr>
          <p:cNvPr id="21" name="Text Box 7"/>
          <p:cNvSpPr txBox="1">
            <a:spLocks noChangeArrowheads="1"/>
          </p:cNvSpPr>
          <p:nvPr/>
        </p:nvSpPr>
        <p:spPr bwMode="auto">
          <a:xfrm>
            <a:off x="579377" y="1758433"/>
            <a:ext cx="168988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取代反应</a:t>
            </a:r>
          </a:p>
        </p:txBody>
      </p:sp>
      <p:sp>
        <p:nvSpPr>
          <p:cNvPr id="23" name="矩形 22"/>
          <p:cNvSpPr>
            <a:spLocks noChangeArrowheads="1"/>
          </p:cNvSpPr>
          <p:nvPr/>
        </p:nvSpPr>
        <p:spPr bwMode="auto">
          <a:xfrm>
            <a:off x="6506119" y="2820890"/>
            <a:ext cx="1768433" cy="461665"/>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2 −OH ~ H</a:t>
            </a:r>
            <a:r>
              <a:rPr kumimoji="0" lang="zh-CN" altLang="en-US" sz="2400" i="0" u="none" strike="noStrike" kern="0" cap="none" spc="0" normalizeH="0" baseline="-2500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p>
        </p:txBody>
      </p:sp>
      <p:sp>
        <p:nvSpPr>
          <p:cNvPr id="33" name="矩形 32"/>
          <p:cNvSpPr>
            <a:spLocks noChangeArrowheads="1"/>
          </p:cNvSpPr>
          <p:nvPr/>
        </p:nvSpPr>
        <p:spPr bwMode="auto">
          <a:xfrm>
            <a:off x="3681734" y="2291178"/>
            <a:ext cx="10054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断①</a:t>
            </a:r>
            <a:r>
              <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9"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二、乙醇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14695"/>
                                        </p:tgtEl>
                                        <p:attrNameLst>
                                          <p:attrName>style.visibility</p:attrName>
                                        </p:attrNameLst>
                                      </p:cBhvr>
                                      <p:to>
                                        <p:strVal val="visible"/>
                                      </p:to>
                                    </p:set>
                                    <p:animEffect transition="in" filter="barn(inHorizontal)">
                                      <p:cBhvr>
                                        <p:cTn id="12" dur="500"/>
                                        <p:tgtEl>
                                          <p:spTgt spid="11469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14696"/>
                                        </p:tgtEl>
                                        <p:attrNameLst>
                                          <p:attrName>style.visibility</p:attrName>
                                        </p:attrNameLst>
                                      </p:cBhvr>
                                      <p:to>
                                        <p:strVal val="visible"/>
                                      </p:to>
                                    </p:set>
                                    <p:animEffect transition="in" filter="box(in)">
                                      <p:cBhvr>
                                        <p:cTn id="17" dur="500"/>
                                        <p:tgtEl>
                                          <p:spTgt spid="11469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14697">
                                            <p:txEl>
                                              <p:pRg st="0" end="0"/>
                                            </p:txEl>
                                          </p:spTgt>
                                        </p:tgtEl>
                                        <p:attrNameLst>
                                          <p:attrName>style.visibility</p:attrName>
                                        </p:attrNameLst>
                                      </p:cBhvr>
                                      <p:to>
                                        <p:strVal val="visible"/>
                                      </p:to>
                                    </p:set>
                                    <p:anim calcmode="lin" valueType="num">
                                      <p:cBhvr additive="base">
                                        <p:cTn id="22" dur="500" fill="hold"/>
                                        <p:tgtEl>
                                          <p:spTgt spid="114697">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1469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3" presetClass="entr" presetSubtype="16" fill="hold" nodeType="clickEffect">
                                  <p:stCondLst>
                                    <p:cond delay="0"/>
                                  </p:stCondLst>
                                  <p:childTnLst>
                                    <p:set>
                                      <p:cBhvr>
                                        <p:cTn id="27" dur="1" fill="hold">
                                          <p:stCondLst>
                                            <p:cond delay="0"/>
                                          </p:stCondLst>
                                        </p:cTn>
                                        <p:tgtEl>
                                          <p:spTgt spid="114697">
                                            <p:txEl>
                                              <p:pRg st="1" end="1"/>
                                            </p:txEl>
                                          </p:spTgt>
                                        </p:tgtEl>
                                        <p:attrNameLst>
                                          <p:attrName>style.visibility</p:attrName>
                                        </p:attrNameLst>
                                      </p:cBhvr>
                                      <p:to>
                                        <p:strVal val="visible"/>
                                      </p:to>
                                    </p:set>
                                    <p:animEffect transition="in" filter="plus(in)">
                                      <p:cBhvr>
                                        <p:cTn id="28" dur="2000"/>
                                        <p:tgtEl>
                                          <p:spTgt spid="114697">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14697">
                                            <p:txEl>
                                              <p:pRg st="2" end="2"/>
                                            </p:txEl>
                                          </p:spTgt>
                                        </p:tgtEl>
                                        <p:attrNameLst>
                                          <p:attrName>style.visibility</p:attrName>
                                        </p:attrNameLst>
                                      </p:cBhvr>
                                      <p:to>
                                        <p:strVal val="visible"/>
                                      </p:to>
                                    </p:set>
                                    <p:animEffect transition="in" filter="fade">
                                      <p:cBhvr>
                                        <p:cTn id="33" dur="1000"/>
                                        <p:tgtEl>
                                          <p:spTgt spid="114697">
                                            <p:txEl>
                                              <p:pRg st="2" end="2"/>
                                            </p:txEl>
                                          </p:spTgt>
                                        </p:tgtEl>
                                      </p:cBhvr>
                                    </p:animEffect>
                                    <p:anim calcmode="lin" valueType="num">
                                      <p:cBhvr>
                                        <p:cTn id="34" dur="1000" fill="hold"/>
                                        <p:tgtEl>
                                          <p:spTgt spid="114697">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11469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6" presetClass="entr" presetSubtype="0" fill="hold" grpId="0" nodeType="click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wipe(down)">
                                      <p:cBhvr>
                                        <p:cTn id="40" dur="580">
                                          <p:stCondLst>
                                            <p:cond delay="0"/>
                                          </p:stCondLst>
                                        </p:cTn>
                                        <p:tgtEl>
                                          <p:spTgt spid="23"/>
                                        </p:tgtEl>
                                      </p:cBhvr>
                                    </p:animEffect>
                                    <p:anim calcmode="lin" valueType="num">
                                      <p:cBhvr>
                                        <p:cTn id="41"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46" dur="26">
                                          <p:stCondLst>
                                            <p:cond delay="650"/>
                                          </p:stCondLst>
                                        </p:cTn>
                                        <p:tgtEl>
                                          <p:spTgt spid="23"/>
                                        </p:tgtEl>
                                      </p:cBhvr>
                                      <p:to x="100000" y="60000"/>
                                    </p:animScale>
                                    <p:animScale>
                                      <p:cBhvr>
                                        <p:cTn id="47" dur="166" decel="50000">
                                          <p:stCondLst>
                                            <p:cond delay="676"/>
                                          </p:stCondLst>
                                        </p:cTn>
                                        <p:tgtEl>
                                          <p:spTgt spid="23"/>
                                        </p:tgtEl>
                                      </p:cBhvr>
                                      <p:to x="100000" y="100000"/>
                                    </p:animScale>
                                    <p:animScale>
                                      <p:cBhvr>
                                        <p:cTn id="48" dur="26">
                                          <p:stCondLst>
                                            <p:cond delay="1312"/>
                                          </p:stCondLst>
                                        </p:cTn>
                                        <p:tgtEl>
                                          <p:spTgt spid="23"/>
                                        </p:tgtEl>
                                      </p:cBhvr>
                                      <p:to x="100000" y="80000"/>
                                    </p:animScale>
                                    <p:animScale>
                                      <p:cBhvr>
                                        <p:cTn id="49" dur="166" decel="50000">
                                          <p:stCondLst>
                                            <p:cond delay="1338"/>
                                          </p:stCondLst>
                                        </p:cTn>
                                        <p:tgtEl>
                                          <p:spTgt spid="23"/>
                                        </p:tgtEl>
                                      </p:cBhvr>
                                      <p:to x="100000" y="100000"/>
                                    </p:animScale>
                                    <p:animScale>
                                      <p:cBhvr>
                                        <p:cTn id="50" dur="26">
                                          <p:stCondLst>
                                            <p:cond delay="1642"/>
                                          </p:stCondLst>
                                        </p:cTn>
                                        <p:tgtEl>
                                          <p:spTgt spid="23"/>
                                        </p:tgtEl>
                                      </p:cBhvr>
                                      <p:to x="100000" y="90000"/>
                                    </p:animScale>
                                    <p:animScale>
                                      <p:cBhvr>
                                        <p:cTn id="51" dur="166" decel="50000">
                                          <p:stCondLst>
                                            <p:cond delay="1668"/>
                                          </p:stCondLst>
                                        </p:cTn>
                                        <p:tgtEl>
                                          <p:spTgt spid="23"/>
                                        </p:tgtEl>
                                      </p:cBhvr>
                                      <p:to x="100000" y="100000"/>
                                    </p:animScale>
                                    <p:animScale>
                                      <p:cBhvr>
                                        <p:cTn id="52" dur="26">
                                          <p:stCondLst>
                                            <p:cond delay="1808"/>
                                          </p:stCondLst>
                                        </p:cTn>
                                        <p:tgtEl>
                                          <p:spTgt spid="23"/>
                                        </p:tgtEl>
                                      </p:cBhvr>
                                      <p:to x="100000" y="95000"/>
                                    </p:animScale>
                                    <p:animScale>
                                      <p:cBhvr>
                                        <p:cTn id="53" dur="166" decel="50000">
                                          <p:stCondLst>
                                            <p:cond delay="1834"/>
                                          </p:stCondLst>
                                        </p:cTn>
                                        <p:tgtEl>
                                          <p:spTgt spid="23"/>
                                        </p:tgtEl>
                                      </p:cBhvr>
                                      <p:to x="100000" y="100000"/>
                                    </p:animScale>
                                  </p:childTnLst>
                                </p:cTn>
                              </p:par>
                            </p:childTnLst>
                          </p:cTn>
                        </p:par>
                      </p:childTnLst>
                    </p:cTn>
                  </p:par>
                  <p:par>
                    <p:cTn id="54" fill="hold">
                      <p:stCondLst>
                        <p:cond delay="indefinite"/>
                      </p:stCondLst>
                      <p:childTnLst>
                        <p:par>
                          <p:cTn id="55" fill="hold">
                            <p:stCondLst>
                              <p:cond delay="0"/>
                            </p:stCondLst>
                            <p:childTnLst>
                              <p:par>
                                <p:cTn id="56" presetID="15" presetClass="entr" presetSubtype="0" fill="hold" grpId="0" nodeType="clickEffect">
                                  <p:stCondLst>
                                    <p:cond delay="0"/>
                                  </p:stCondLst>
                                  <p:childTnLst>
                                    <p:set>
                                      <p:cBhvr>
                                        <p:cTn id="57" dur="1" fill="hold">
                                          <p:stCondLst>
                                            <p:cond delay="0"/>
                                          </p:stCondLst>
                                        </p:cTn>
                                        <p:tgtEl>
                                          <p:spTgt spid="33"/>
                                        </p:tgtEl>
                                        <p:attrNameLst>
                                          <p:attrName>style.visibility</p:attrName>
                                        </p:attrNameLst>
                                      </p:cBhvr>
                                      <p:to>
                                        <p:strVal val="visible"/>
                                      </p:to>
                                    </p:set>
                                    <p:anim calcmode="lin" valueType="num">
                                      <p:cBhvr>
                                        <p:cTn id="58" dur="1000" fill="hold"/>
                                        <p:tgtEl>
                                          <p:spTgt spid="33"/>
                                        </p:tgtEl>
                                        <p:attrNameLst>
                                          <p:attrName>ppt_w</p:attrName>
                                        </p:attrNameLst>
                                      </p:cBhvr>
                                      <p:tavLst>
                                        <p:tav tm="0">
                                          <p:val>
                                            <p:fltVal val="0"/>
                                          </p:val>
                                        </p:tav>
                                        <p:tav tm="100000">
                                          <p:val>
                                            <p:strVal val="#ppt_w"/>
                                          </p:val>
                                        </p:tav>
                                      </p:tavLst>
                                    </p:anim>
                                    <p:anim calcmode="lin" valueType="num">
                                      <p:cBhvr>
                                        <p:cTn id="59" dur="1000" fill="hold"/>
                                        <p:tgtEl>
                                          <p:spTgt spid="33"/>
                                        </p:tgtEl>
                                        <p:attrNameLst>
                                          <p:attrName>ppt_h</p:attrName>
                                        </p:attrNameLst>
                                      </p:cBhvr>
                                      <p:tavLst>
                                        <p:tav tm="0">
                                          <p:val>
                                            <p:fltVal val="0"/>
                                          </p:val>
                                        </p:tav>
                                        <p:tav tm="100000">
                                          <p:val>
                                            <p:strVal val="#ppt_h"/>
                                          </p:val>
                                        </p:tav>
                                      </p:tavLst>
                                    </p:anim>
                                    <p:anim calcmode="lin" valueType="num">
                                      <p:cBhvr>
                                        <p:cTn id="60" dur="1000" fill="hold"/>
                                        <p:tgtEl>
                                          <p:spTgt spid="33"/>
                                        </p:tgtEl>
                                        <p:attrNameLst>
                                          <p:attrName>ppt_x</p:attrName>
                                        </p:attrNameLst>
                                      </p:cBhvr>
                                      <p:tavLst>
                                        <p:tav tm="0" fmla="#ppt_x+(cos(-2*pi*(1-$))*-#ppt_x-sin(-2*pi*(1-$))*(1-#ppt_y))*(1-$)">
                                          <p:val>
                                            <p:fltVal val="0"/>
                                          </p:val>
                                        </p:tav>
                                        <p:tav tm="100000">
                                          <p:val>
                                            <p:fltVal val="1"/>
                                          </p:val>
                                        </p:tav>
                                      </p:tavLst>
                                    </p:anim>
                                    <p:anim calcmode="lin" valueType="num">
                                      <p:cBhvr>
                                        <p:cTn id="61" dur="1000" fill="hold"/>
                                        <p:tgtEl>
                                          <p:spTgt spid="3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5" grpId="0"/>
      <p:bldP spid="114696" grpId="0"/>
      <p:bldP spid="21" grpId="0"/>
      <p:bldP spid="23" grpId="0"/>
      <p:bldP spid="3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660400" y="1494747"/>
            <a:ext cx="3455988"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8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2R</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 + 2Na →</a:t>
            </a:r>
            <a:endPar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 name="Text Box 5"/>
          <p:cNvSpPr txBox="1">
            <a:spLocks noChangeArrowheads="1"/>
          </p:cNvSpPr>
          <p:nvPr/>
        </p:nvSpPr>
        <p:spPr bwMode="auto">
          <a:xfrm>
            <a:off x="608805" y="2344788"/>
            <a:ext cx="4391025"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8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+ 2Na → </a:t>
            </a:r>
          </a:p>
          <a:p>
            <a:pPr marL="0" marR="0" lvl="0" indent="0" defTabSz="914400" eaLnBrk="1" fontAlgn="auto" latinLnBrk="0" hangingPunct="1">
              <a:lnSpc>
                <a:spcPct val="8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  </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p>
          <a:p>
            <a:pPr marL="0" marR="0" lvl="0" indent="0" defTabSz="914400" eaLnBrk="1" fontAlgn="auto" latinLnBrk="0" hangingPunct="1">
              <a:lnSpc>
                <a:spcPct val="8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endPar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4" name="Text Box 6"/>
          <p:cNvSpPr txBox="1">
            <a:spLocks noChangeArrowheads="1"/>
          </p:cNvSpPr>
          <p:nvPr/>
        </p:nvSpPr>
        <p:spPr bwMode="auto">
          <a:xfrm>
            <a:off x="3344068" y="1516972"/>
            <a:ext cx="331152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8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2R</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err="1">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ONa</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 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5" name="Text Box 7"/>
          <p:cNvSpPr txBox="1">
            <a:spLocks noChangeArrowheads="1"/>
          </p:cNvSpPr>
          <p:nvPr/>
        </p:nvSpPr>
        <p:spPr bwMode="auto">
          <a:xfrm>
            <a:off x="3784790" y="2383535"/>
            <a:ext cx="3744913"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8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 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a:p>
            <a:pPr marL="0" marR="0" lvl="0" indent="0" defTabSz="914400" eaLnBrk="1" fontAlgn="auto" latinLnBrk="0" hangingPunct="1">
              <a:lnSpc>
                <a:spcPct val="8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  </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p>
          <a:p>
            <a:pPr marL="0" marR="0" lvl="0" indent="0" defTabSz="914400" eaLnBrk="1" fontAlgn="auto" latinLnBrk="0" hangingPunct="1">
              <a:lnSpc>
                <a:spcPct val="8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ONa       ONa</a:t>
            </a:r>
            <a:endPar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6" name="Text Box 8"/>
          <p:cNvSpPr txBox="1">
            <a:spLocks noChangeArrowheads="1"/>
          </p:cNvSpPr>
          <p:nvPr/>
        </p:nvSpPr>
        <p:spPr bwMode="auto">
          <a:xfrm>
            <a:off x="608805" y="3617208"/>
            <a:ext cx="36004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10000"/>
              </a:spcBef>
              <a:spcAft>
                <a:spcPts val="0"/>
              </a:spcAft>
              <a:buClrTx/>
              <a:buSzTx/>
              <a:buFontTx/>
              <a:buNone/>
              <a:defRPr/>
            </a:pP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醇中羟基数判断：</a:t>
            </a:r>
          </a:p>
        </p:txBody>
      </p:sp>
      <p:grpSp>
        <p:nvGrpSpPr>
          <p:cNvPr id="7" name="Group 10"/>
          <p:cNvGrpSpPr/>
          <p:nvPr/>
        </p:nvGrpSpPr>
        <p:grpSpPr bwMode="auto">
          <a:xfrm>
            <a:off x="2863055" y="4355687"/>
            <a:ext cx="2692400" cy="539750"/>
            <a:chOff x="892" y="3350"/>
            <a:chExt cx="1696" cy="340"/>
          </a:xfrm>
        </p:grpSpPr>
        <p:sp>
          <p:nvSpPr>
            <p:cNvPr id="21521" name="Text Box 11"/>
            <p:cNvSpPr txBox="1">
              <a:spLocks noChangeArrowheads="1"/>
            </p:cNvSpPr>
            <p:nvPr/>
          </p:nvSpPr>
          <p:spPr bwMode="auto">
            <a:xfrm>
              <a:off x="1495" y="3399"/>
              <a:ext cx="74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endPar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1522" name="Text Box 12"/>
            <p:cNvSpPr txBox="1">
              <a:spLocks noChangeArrowheads="1"/>
            </p:cNvSpPr>
            <p:nvPr/>
          </p:nvSpPr>
          <p:spPr bwMode="auto">
            <a:xfrm>
              <a:off x="892" y="3350"/>
              <a:ext cx="16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n(</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醇</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 n(H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p>
          </p:txBody>
        </p:sp>
      </p:grpSp>
      <p:sp>
        <p:nvSpPr>
          <p:cNvPr id="9" name="Text Box 14"/>
          <p:cNvSpPr txBox="1">
            <a:spLocks noChangeArrowheads="1"/>
          </p:cNvSpPr>
          <p:nvPr/>
        </p:nvSpPr>
        <p:spPr bwMode="auto">
          <a:xfrm>
            <a:off x="4752372" y="4433772"/>
            <a:ext cx="6286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10" name="Text Box 15"/>
          <p:cNvSpPr txBox="1">
            <a:spLocks noChangeArrowheads="1"/>
          </p:cNvSpPr>
          <p:nvPr/>
        </p:nvSpPr>
        <p:spPr bwMode="auto">
          <a:xfrm>
            <a:off x="6174772" y="3586047"/>
            <a:ext cx="25193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2∶1  </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一元醇</a:t>
            </a:r>
          </a:p>
        </p:txBody>
      </p:sp>
      <p:sp>
        <p:nvSpPr>
          <p:cNvPr id="11" name="Text Box 16"/>
          <p:cNvSpPr txBox="1">
            <a:spLocks noChangeArrowheads="1"/>
          </p:cNvSpPr>
          <p:nvPr/>
        </p:nvSpPr>
        <p:spPr bwMode="auto">
          <a:xfrm>
            <a:off x="6174772" y="4433772"/>
            <a:ext cx="2590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1∶1  </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二元醇</a:t>
            </a:r>
          </a:p>
        </p:txBody>
      </p:sp>
      <p:sp>
        <p:nvSpPr>
          <p:cNvPr id="12" name="Text Box 17"/>
          <p:cNvSpPr txBox="1">
            <a:spLocks noChangeArrowheads="1"/>
          </p:cNvSpPr>
          <p:nvPr/>
        </p:nvSpPr>
        <p:spPr bwMode="auto">
          <a:xfrm>
            <a:off x="6212872" y="5252922"/>
            <a:ext cx="25130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2∶3  </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三元醇</a:t>
            </a:r>
          </a:p>
        </p:txBody>
      </p:sp>
      <p:sp>
        <p:nvSpPr>
          <p:cNvPr id="13" name="AutoShape 18"/>
          <p:cNvSpPr/>
          <p:nvPr/>
        </p:nvSpPr>
        <p:spPr bwMode="auto">
          <a:xfrm>
            <a:off x="5539772" y="3906722"/>
            <a:ext cx="123825" cy="1638300"/>
          </a:xfrm>
          <a:prstGeom prst="leftBrace">
            <a:avLst>
              <a:gd name="adj1" fmla="val 54638"/>
              <a:gd name="adj2" fmla="val 50000"/>
            </a:avLst>
          </a:pr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0" name="矩形 19"/>
          <p:cNvSpPr>
            <a:spLocks noChangeArrowheads="1"/>
          </p:cNvSpPr>
          <p:nvPr/>
        </p:nvSpPr>
        <p:spPr bwMode="auto">
          <a:xfrm>
            <a:off x="2983939" y="5472923"/>
            <a:ext cx="1768433" cy="461665"/>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2 −OH ~ H</a:t>
            </a:r>
            <a:r>
              <a:rPr kumimoji="0" lang="zh-CN" altLang="en-US" sz="2400" i="0" u="none" strike="noStrike" kern="0" cap="none" spc="0" normalizeH="0" baseline="-2500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p>
        </p:txBody>
      </p:sp>
      <p:sp>
        <p:nvSpPr>
          <p:cNvPr id="19"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二、乙醇</a:t>
            </a: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10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1000"/>
                                        <p:tgtEl>
                                          <p:spTgt spid="3"/>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1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1+#ppt_w/2"/>
                                          </p:val>
                                        </p:tav>
                                        <p:tav tm="100000">
                                          <p:val>
                                            <p:strVal val="#ppt_x"/>
                                          </p:val>
                                        </p:tav>
                                      </p:tavLst>
                                    </p:anim>
                                    <p:anim calcmode="lin" valueType="num">
                                      <p:cBhvr additive="base">
                                        <p:cTn id="26"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left)">
                                      <p:cBhvr>
                                        <p:cTn id="31" dur="500"/>
                                        <p:tgtEl>
                                          <p:spTgt spid="7"/>
                                        </p:tgtEl>
                                      </p:cBhvr>
                                    </p:animEffect>
                                  </p:childTnLst>
                                </p:cTn>
                              </p:par>
                            </p:childTnLst>
                          </p:cTn>
                        </p:par>
                        <p:par>
                          <p:cTn id="32" fill="hold">
                            <p:stCondLst>
                              <p:cond delay="500"/>
                            </p:stCondLst>
                            <p:childTnLst>
                              <p:par>
                                <p:cTn id="33" presetID="22" presetClass="entr" presetSubtype="8"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left)">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wipe(left)">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wipe(left)">
                                      <p:cBhvr>
                                        <p:cTn id="50" dur="5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wipe(left)">
                                      <p:cBhvr>
                                        <p:cTn id="55" dur="500"/>
                                        <p:tgtEl>
                                          <p:spTgt spid="12"/>
                                        </p:tgtEl>
                                      </p:cBhvr>
                                    </p:animEffect>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wipe(down)">
                                      <p:cBhvr>
                                        <p:cTn id="60" dur="580">
                                          <p:stCondLst>
                                            <p:cond delay="0"/>
                                          </p:stCondLst>
                                        </p:cTn>
                                        <p:tgtEl>
                                          <p:spTgt spid="20"/>
                                        </p:tgtEl>
                                      </p:cBhvr>
                                    </p:animEffect>
                                    <p:anim calcmode="lin" valueType="num">
                                      <p:cBhvr>
                                        <p:cTn id="61"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66" dur="26">
                                          <p:stCondLst>
                                            <p:cond delay="650"/>
                                          </p:stCondLst>
                                        </p:cTn>
                                        <p:tgtEl>
                                          <p:spTgt spid="20"/>
                                        </p:tgtEl>
                                      </p:cBhvr>
                                      <p:to x="100000" y="60000"/>
                                    </p:animScale>
                                    <p:animScale>
                                      <p:cBhvr>
                                        <p:cTn id="67" dur="166" decel="50000">
                                          <p:stCondLst>
                                            <p:cond delay="676"/>
                                          </p:stCondLst>
                                        </p:cTn>
                                        <p:tgtEl>
                                          <p:spTgt spid="20"/>
                                        </p:tgtEl>
                                      </p:cBhvr>
                                      <p:to x="100000" y="100000"/>
                                    </p:animScale>
                                    <p:animScale>
                                      <p:cBhvr>
                                        <p:cTn id="68" dur="26">
                                          <p:stCondLst>
                                            <p:cond delay="1312"/>
                                          </p:stCondLst>
                                        </p:cTn>
                                        <p:tgtEl>
                                          <p:spTgt spid="20"/>
                                        </p:tgtEl>
                                      </p:cBhvr>
                                      <p:to x="100000" y="80000"/>
                                    </p:animScale>
                                    <p:animScale>
                                      <p:cBhvr>
                                        <p:cTn id="69" dur="166" decel="50000">
                                          <p:stCondLst>
                                            <p:cond delay="1338"/>
                                          </p:stCondLst>
                                        </p:cTn>
                                        <p:tgtEl>
                                          <p:spTgt spid="20"/>
                                        </p:tgtEl>
                                      </p:cBhvr>
                                      <p:to x="100000" y="100000"/>
                                    </p:animScale>
                                    <p:animScale>
                                      <p:cBhvr>
                                        <p:cTn id="70" dur="26">
                                          <p:stCondLst>
                                            <p:cond delay="1642"/>
                                          </p:stCondLst>
                                        </p:cTn>
                                        <p:tgtEl>
                                          <p:spTgt spid="20"/>
                                        </p:tgtEl>
                                      </p:cBhvr>
                                      <p:to x="100000" y="90000"/>
                                    </p:animScale>
                                    <p:animScale>
                                      <p:cBhvr>
                                        <p:cTn id="71" dur="166" decel="50000">
                                          <p:stCondLst>
                                            <p:cond delay="1668"/>
                                          </p:stCondLst>
                                        </p:cTn>
                                        <p:tgtEl>
                                          <p:spTgt spid="20"/>
                                        </p:tgtEl>
                                      </p:cBhvr>
                                      <p:to x="100000" y="100000"/>
                                    </p:animScale>
                                    <p:animScale>
                                      <p:cBhvr>
                                        <p:cTn id="72" dur="26">
                                          <p:stCondLst>
                                            <p:cond delay="1808"/>
                                          </p:stCondLst>
                                        </p:cTn>
                                        <p:tgtEl>
                                          <p:spTgt spid="20"/>
                                        </p:tgtEl>
                                      </p:cBhvr>
                                      <p:to x="100000" y="95000"/>
                                    </p:animScale>
                                    <p:animScale>
                                      <p:cBhvr>
                                        <p:cTn id="73" dur="166" decel="50000">
                                          <p:stCondLst>
                                            <p:cond delay="1834"/>
                                          </p:stCondLst>
                                        </p:cTn>
                                        <p:tgtEl>
                                          <p:spTgt spid="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9" grpId="0"/>
      <p:bldP spid="10" grpId="0"/>
      <p:bldP spid="11" grpId="0"/>
      <p:bldP spid="12" grpId="0"/>
      <p:bldP spid="13" grpId="0" animBg="1"/>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矩形 2"/>
          <p:cNvSpPr>
            <a:spLocks noChangeArrowheads="1"/>
          </p:cNvSpPr>
          <p:nvPr/>
        </p:nvSpPr>
        <p:spPr bwMode="auto">
          <a:xfrm>
            <a:off x="513576" y="1193284"/>
            <a:ext cx="11537950" cy="3490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15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醇取代反应</a:t>
            </a:r>
            <a:endPar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分子间脱水成醚</a:t>
            </a:r>
            <a:endPar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Tx/>
              <a:buNone/>
              <a:defRPr/>
            </a:pP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Tx/>
              <a:buNone/>
              <a:defRPr/>
            </a:pP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与</a:t>
            </a:r>
            <a:r>
              <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HX</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反应</a:t>
            </a:r>
            <a:endPar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Tx/>
              <a:buNone/>
              <a:defRPr/>
            </a:pP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Tx/>
              <a:buNone/>
              <a:defRPr/>
            </a:pP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酯化反应</a:t>
            </a:r>
            <a:endPar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22531" name="组合 39"/>
          <p:cNvGrpSpPr/>
          <p:nvPr/>
        </p:nvGrpSpPr>
        <p:grpSpPr bwMode="auto">
          <a:xfrm>
            <a:off x="1284288" y="2092432"/>
            <a:ext cx="9382125" cy="941796"/>
            <a:chOff x="360000" y="1651720"/>
            <a:chExt cx="9252860" cy="1039418"/>
          </a:xfrm>
        </p:grpSpPr>
        <p:sp>
          <p:nvSpPr>
            <p:cNvPr id="41" name="矩形 40"/>
            <p:cNvSpPr/>
            <p:nvPr/>
          </p:nvSpPr>
          <p:spPr>
            <a:xfrm>
              <a:off x="360000" y="1800551"/>
              <a:ext cx="9252860" cy="509519"/>
            </a:xfrm>
            <a:prstGeom prst="rect">
              <a:avLst/>
            </a:prstGeom>
          </p:spPr>
          <p:txBody>
            <a:bodyPr>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2400" i="0" u="none" strike="noStrike" kern="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5</a:t>
              </a: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 + HO−C</a:t>
              </a:r>
              <a:r>
                <a:rPr kumimoji="0" lang="en-US" altLang="zh-CN" sz="2400" i="0" u="none" strike="noStrike" kern="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5</a:t>
              </a: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C</a:t>
              </a:r>
              <a:r>
                <a:rPr kumimoji="0" lang="en-US" altLang="zh-CN" sz="2400" i="0" u="none" strike="noStrike" kern="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5</a:t>
              </a: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−O−C</a:t>
              </a:r>
              <a:r>
                <a:rPr kumimoji="0" lang="en-US" altLang="zh-CN" sz="2400" i="0" u="none" strike="noStrike" kern="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5 </a:t>
              </a: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H</a:t>
              </a:r>
              <a:r>
                <a:rPr kumimoji="0" lang="en-US" altLang="zh-CN" sz="2400" i="0" u="none" strike="noStrike" kern="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endParaRPr kumimoji="0" lang="zh-CN" altLang="zh-CN" sz="2400" i="0" u="none" strike="noStrike" kern="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22557" name="组合 41"/>
            <p:cNvGrpSpPr/>
            <p:nvPr/>
          </p:nvGrpSpPr>
          <p:grpSpPr bwMode="auto">
            <a:xfrm>
              <a:off x="3510047" y="1651720"/>
              <a:ext cx="1366794" cy="1039418"/>
              <a:chOff x="4189356" y="2784837"/>
              <a:chExt cx="1366794" cy="1039418"/>
            </a:xfrm>
          </p:grpSpPr>
          <p:sp>
            <p:nvSpPr>
              <p:cNvPr id="43" name="Text Box 10"/>
              <p:cNvSpPr txBox="1">
                <a:spLocks noChangeArrowheads="1"/>
              </p:cNvSpPr>
              <p:nvPr/>
            </p:nvSpPr>
            <p:spPr bwMode="auto">
              <a:xfrm>
                <a:off x="4189356" y="2784837"/>
                <a:ext cx="1366793" cy="1039418"/>
              </a:xfrm>
              <a:prstGeom prst="rect">
                <a:avLst/>
              </a:prstGeom>
              <a:noFill/>
              <a:ln>
                <a:noFill/>
              </a:ln>
              <a:effectLst/>
            </p:spPr>
            <p:txBody>
              <a:bodyPr>
                <a:spAutoFit/>
              </a:bodyPr>
              <a:lstStyle>
                <a:lvl1pPr>
                  <a:defRPr kumimoji="1" sz="3200" i="1">
                    <a:solidFill>
                      <a:schemeClr val="tx1"/>
                    </a:solidFill>
                    <a:latin typeface="Times New Roman" panose="02020603050405020304" pitchFamily="18" charset="0"/>
                    <a:ea typeface="方正姚体" panose="02010601030101010101" pitchFamily="2" charset="-122"/>
                  </a:defRPr>
                </a:lvl1pPr>
                <a:lvl2pPr marL="742950" indent="-285750">
                  <a:defRPr kumimoji="1" sz="3200" i="1">
                    <a:solidFill>
                      <a:schemeClr val="tx1"/>
                    </a:solidFill>
                    <a:latin typeface="Times New Roman" panose="02020603050405020304" pitchFamily="18" charset="0"/>
                    <a:ea typeface="方正姚体" panose="02010601030101010101" pitchFamily="2" charset="-122"/>
                  </a:defRPr>
                </a:lvl2pPr>
                <a:lvl3pPr marL="1143000" indent="-228600">
                  <a:defRPr kumimoji="1" sz="3200" i="1">
                    <a:solidFill>
                      <a:schemeClr val="tx1"/>
                    </a:solidFill>
                    <a:latin typeface="Times New Roman" panose="02020603050405020304" pitchFamily="18" charset="0"/>
                    <a:ea typeface="方正姚体" panose="02010601030101010101" pitchFamily="2" charset="-122"/>
                  </a:defRPr>
                </a:lvl3pPr>
                <a:lvl4pPr marL="1600200" indent="-228600">
                  <a:defRPr kumimoji="1" sz="3200" i="1">
                    <a:solidFill>
                      <a:schemeClr val="tx1"/>
                    </a:solidFill>
                    <a:latin typeface="Times New Roman" panose="02020603050405020304" pitchFamily="18" charset="0"/>
                    <a:ea typeface="方正姚体" panose="02010601030101010101" pitchFamily="2" charset="-122"/>
                  </a:defRPr>
                </a:lvl4pPr>
                <a:lvl5pPr marL="2057400" indent="-228600">
                  <a:defRPr kumimoji="1" sz="3200" i="1">
                    <a:solidFill>
                      <a:schemeClr val="tx1"/>
                    </a:solidFill>
                    <a:latin typeface="Times New Roman" panose="02020603050405020304" pitchFamily="18" charset="0"/>
                    <a:ea typeface="方正姚体" panose="02010601030101010101" pitchFamily="2" charset="-122"/>
                  </a:defRPr>
                </a:lvl5pPr>
                <a:lvl6pPr marL="2514600" indent="-228600" eaLnBrk="0" fontAlgn="base" hangingPunct="0">
                  <a:spcBef>
                    <a:spcPct val="0"/>
                  </a:spcBef>
                  <a:spcAft>
                    <a:spcPct val="0"/>
                  </a:spcAft>
                  <a:defRPr kumimoji="1" sz="3200" i="1">
                    <a:solidFill>
                      <a:schemeClr val="tx1"/>
                    </a:solidFill>
                    <a:latin typeface="Times New Roman" panose="02020603050405020304" pitchFamily="18" charset="0"/>
                    <a:ea typeface="方正姚体" panose="02010601030101010101" pitchFamily="2" charset="-122"/>
                  </a:defRPr>
                </a:lvl6pPr>
                <a:lvl7pPr marL="2971800" indent="-228600" eaLnBrk="0" fontAlgn="base" hangingPunct="0">
                  <a:spcBef>
                    <a:spcPct val="0"/>
                  </a:spcBef>
                  <a:spcAft>
                    <a:spcPct val="0"/>
                  </a:spcAft>
                  <a:defRPr kumimoji="1" sz="3200" i="1">
                    <a:solidFill>
                      <a:schemeClr val="tx1"/>
                    </a:solidFill>
                    <a:latin typeface="Times New Roman" panose="02020603050405020304" pitchFamily="18" charset="0"/>
                    <a:ea typeface="方正姚体" panose="02010601030101010101" pitchFamily="2" charset="-122"/>
                  </a:defRPr>
                </a:lvl7pPr>
                <a:lvl8pPr marL="3429000" indent="-228600" eaLnBrk="0" fontAlgn="base" hangingPunct="0">
                  <a:spcBef>
                    <a:spcPct val="0"/>
                  </a:spcBef>
                  <a:spcAft>
                    <a:spcPct val="0"/>
                  </a:spcAft>
                  <a:defRPr kumimoji="1" sz="3200" i="1">
                    <a:solidFill>
                      <a:schemeClr val="tx1"/>
                    </a:solidFill>
                    <a:latin typeface="Times New Roman" panose="02020603050405020304" pitchFamily="18" charset="0"/>
                    <a:ea typeface="方正姚体" panose="02010601030101010101" pitchFamily="2" charset="-122"/>
                  </a:defRPr>
                </a:lvl8pPr>
                <a:lvl9pPr marL="3886200" indent="-228600" eaLnBrk="0" fontAlgn="base" hangingPunct="0">
                  <a:spcBef>
                    <a:spcPct val="0"/>
                  </a:spcBef>
                  <a:spcAft>
                    <a:spcPct val="0"/>
                  </a:spcAft>
                  <a:defRPr kumimoji="1" sz="3200" i="1">
                    <a:solidFill>
                      <a:schemeClr val="tx1"/>
                    </a:solidFill>
                    <a:latin typeface="Times New Roman" panose="02020603050405020304" pitchFamily="18" charset="0"/>
                    <a:ea typeface="方正姚体" panose="02010601030101010101" pitchFamily="2" charset="-122"/>
                  </a:defRPr>
                </a:lvl9pPr>
              </a:lstStyle>
              <a:p>
                <a:pPr marL="0" marR="0" lvl="0" indent="0" algn="ctr" defTabSz="914400" eaLnBrk="1" fontAlgn="auto" latinLnBrk="0" hangingPunct="1">
                  <a:lnSpc>
                    <a:spcPct val="115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浓</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SO</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algn="ctr" defTabSz="914400" eaLnBrk="1" fontAlgn="auto" latinLnBrk="0" hangingPunct="1">
                  <a:lnSpc>
                    <a:spcPct val="115000"/>
                  </a:lnSpc>
                  <a:spcBef>
                    <a:spcPts val="0"/>
                  </a:spcBef>
                  <a:spcAft>
                    <a:spcPts val="0"/>
                  </a:spcAft>
                  <a:buClrTx/>
                  <a:buSzTx/>
                  <a:buFontTx/>
                  <a:buNone/>
                  <a:defRPr/>
                </a:pPr>
                <a:r>
                  <a:rPr kumimoji="1"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140</a:t>
                </a:r>
                <a:r>
                  <a:rPr kumimoji="1"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1"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1"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p>
            </p:txBody>
          </p:sp>
          <p:sp>
            <p:nvSpPr>
              <p:cNvPr id="44" name="Line 8"/>
              <p:cNvSpPr>
                <a:spLocks noChangeShapeType="1"/>
              </p:cNvSpPr>
              <p:nvPr/>
            </p:nvSpPr>
            <p:spPr bwMode="auto">
              <a:xfrm>
                <a:off x="4297385" y="3309869"/>
                <a:ext cx="1258765" cy="0"/>
              </a:xfrm>
              <a:prstGeom prst="line">
                <a:avLst/>
              </a:prstGeom>
              <a:noFill/>
              <a:ln w="28575">
                <a:solidFill>
                  <a:srgbClr val="000000"/>
                </a:solidFill>
                <a:round/>
                <a:tailEnd type="triangle" w="sm" len="lg"/>
              </a:ln>
              <a:effec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grpSp>
        <p:nvGrpSpPr>
          <p:cNvPr id="22532" name="组合 44"/>
          <p:cNvGrpSpPr/>
          <p:nvPr/>
        </p:nvGrpSpPr>
        <p:grpSpPr bwMode="auto">
          <a:xfrm>
            <a:off x="1284288" y="3442442"/>
            <a:ext cx="7634287" cy="543952"/>
            <a:chOff x="1025662" y="2520596"/>
            <a:chExt cx="7524676" cy="599930"/>
          </a:xfrm>
        </p:grpSpPr>
        <p:sp>
          <p:nvSpPr>
            <p:cNvPr id="22552" name="矩形 45"/>
            <p:cNvSpPr>
              <a:spLocks noChangeArrowheads="1"/>
            </p:cNvSpPr>
            <p:nvPr/>
          </p:nvSpPr>
          <p:spPr bwMode="auto">
            <a:xfrm>
              <a:off x="1025662" y="2611351"/>
              <a:ext cx="7524676" cy="50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5</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 + H−Br                  C</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5</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−Br</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endParaRPr kumimoji="0" lang="zh-CN"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22553" name="组合 46"/>
            <p:cNvGrpSpPr/>
            <p:nvPr/>
          </p:nvGrpSpPr>
          <p:grpSpPr bwMode="auto">
            <a:xfrm>
              <a:off x="3724879" y="2520596"/>
              <a:ext cx="720000" cy="451533"/>
              <a:chOff x="3724879" y="2520596"/>
              <a:chExt cx="720000" cy="451533"/>
            </a:xfrm>
          </p:grpSpPr>
          <p:sp>
            <p:nvSpPr>
              <p:cNvPr id="22554" name="Text Box 11"/>
              <p:cNvSpPr txBox="1">
                <a:spLocks noChangeArrowheads="1"/>
              </p:cNvSpPr>
              <p:nvPr/>
            </p:nvSpPr>
            <p:spPr bwMode="auto">
              <a:xfrm>
                <a:off x="3844402" y="2520596"/>
                <a:ext cx="437420" cy="407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p>
            </p:txBody>
          </p:sp>
          <p:sp>
            <p:nvSpPr>
              <p:cNvPr id="22555" name="Line 8"/>
              <p:cNvSpPr>
                <a:spLocks noChangeShapeType="1"/>
              </p:cNvSpPr>
              <p:nvPr/>
            </p:nvSpPr>
            <p:spPr bwMode="auto">
              <a:xfrm>
                <a:off x="3724879" y="2972129"/>
                <a:ext cx="720000" cy="0"/>
              </a:xfrm>
              <a:prstGeom prst="line">
                <a:avLst/>
              </a:prstGeom>
              <a:noFill/>
              <a:ln w="28575">
                <a:solidFill>
                  <a:srgbClr val="000000"/>
                </a:solidFill>
                <a:round/>
                <a:tailEnd type="triangle" w="sm" len="lg"/>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grpSp>
        <p:nvGrpSpPr>
          <p:cNvPr id="22533" name="组合 49"/>
          <p:cNvGrpSpPr/>
          <p:nvPr/>
        </p:nvGrpSpPr>
        <p:grpSpPr bwMode="auto">
          <a:xfrm>
            <a:off x="588963" y="5164753"/>
            <a:ext cx="9636125" cy="1459567"/>
            <a:chOff x="533798" y="5391306"/>
            <a:chExt cx="9439061" cy="1609468"/>
          </a:xfrm>
        </p:grpSpPr>
        <p:sp>
          <p:nvSpPr>
            <p:cNvPr id="22540" name="矩形 50"/>
            <p:cNvSpPr>
              <a:spLocks noChangeArrowheads="1"/>
            </p:cNvSpPr>
            <p:nvPr/>
          </p:nvSpPr>
          <p:spPr bwMode="auto">
            <a:xfrm>
              <a:off x="1512000" y="5391306"/>
              <a:ext cx="414853" cy="509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22541" name="矩形 51"/>
            <p:cNvSpPr>
              <a:spLocks noChangeArrowheads="1"/>
            </p:cNvSpPr>
            <p:nvPr/>
          </p:nvSpPr>
          <p:spPr bwMode="auto">
            <a:xfrm>
              <a:off x="533798" y="5976081"/>
              <a:ext cx="9439061" cy="509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−C−OH + H−OC</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5</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COOC</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5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endParaRPr kumimoji="0" lang="zh-CN"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22542" name="组合 52"/>
            <p:cNvGrpSpPr/>
            <p:nvPr/>
          </p:nvGrpSpPr>
          <p:grpSpPr bwMode="auto">
            <a:xfrm>
              <a:off x="1727944" y="5859081"/>
              <a:ext cx="54000" cy="234000"/>
              <a:chOff x="4032000" y="1948838"/>
              <a:chExt cx="54000" cy="234000"/>
            </a:xfrm>
          </p:grpSpPr>
          <p:cxnSp>
            <p:nvCxnSpPr>
              <p:cNvPr id="22550" name="直接连接符 60"/>
              <p:cNvCxnSpPr>
                <a:cxnSpLocks noChangeShapeType="1"/>
              </p:cNvCxnSpPr>
              <p:nvPr/>
            </p:nvCxnSpPr>
            <p:spPr bwMode="auto">
              <a:xfrm>
                <a:off x="4086000" y="1948838"/>
                <a:ext cx="0" cy="234000"/>
              </a:xfrm>
              <a:prstGeom prst="line">
                <a:avLst/>
              </a:prstGeom>
              <a:noFill/>
              <a:ln w="31750" algn="ctr">
                <a:solidFill>
                  <a:srgbClr val="000000"/>
                </a:solidFill>
                <a:round/>
              </a:ln>
            </p:spPr>
          </p:cxnSp>
          <p:cxnSp>
            <p:nvCxnSpPr>
              <p:cNvPr id="22551" name="直接连接符 61"/>
              <p:cNvCxnSpPr>
                <a:cxnSpLocks noChangeShapeType="1"/>
              </p:cNvCxnSpPr>
              <p:nvPr/>
            </p:nvCxnSpPr>
            <p:spPr bwMode="auto">
              <a:xfrm>
                <a:off x="4032000" y="1948838"/>
                <a:ext cx="0" cy="234000"/>
              </a:xfrm>
              <a:prstGeom prst="line">
                <a:avLst/>
              </a:prstGeom>
              <a:noFill/>
              <a:ln w="31750" algn="ctr">
                <a:solidFill>
                  <a:srgbClr val="000000"/>
                </a:solidFill>
                <a:round/>
              </a:ln>
            </p:spPr>
          </p:cxnSp>
        </p:grpSp>
        <p:grpSp>
          <p:nvGrpSpPr>
            <p:cNvPr id="22543" name="组合 53"/>
            <p:cNvGrpSpPr/>
            <p:nvPr/>
          </p:nvGrpSpPr>
          <p:grpSpPr bwMode="auto">
            <a:xfrm>
              <a:off x="3913434" y="5592322"/>
              <a:ext cx="1205664" cy="1408452"/>
              <a:chOff x="3229772" y="1513522"/>
              <a:chExt cx="1205664" cy="1408452"/>
            </a:xfrm>
          </p:grpSpPr>
          <p:sp>
            <p:nvSpPr>
              <p:cNvPr id="22544" name="Text Box 10"/>
              <p:cNvSpPr txBox="1">
                <a:spLocks noChangeArrowheads="1"/>
              </p:cNvSpPr>
              <p:nvPr/>
            </p:nvSpPr>
            <p:spPr bwMode="auto">
              <a:xfrm>
                <a:off x="3229772" y="1513522"/>
                <a:ext cx="1151683" cy="1408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600"/>
                  </a:spcAft>
                  <a:buClrTx/>
                  <a:buSzTx/>
                  <a:buFontTx/>
                  <a:buNone/>
                  <a:defRPr/>
                </a:pPr>
                <a:r>
                  <a:rPr kumimoji="0" lang="zh-CN" altLang="en-US"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浓</a:t>
                </a: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en-US" altLang="zh-CN"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SO</a:t>
                </a:r>
                <a:r>
                  <a:rPr kumimoji="0" lang="en-US" altLang="zh-CN"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endPar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1"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22545" name="组合 55"/>
              <p:cNvGrpSpPr/>
              <p:nvPr/>
            </p:nvGrpSpPr>
            <p:grpSpPr bwMode="auto">
              <a:xfrm>
                <a:off x="3355435" y="1821912"/>
                <a:ext cx="1080001" cy="224409"/>
                <a:chOff x="3355435" y="1821912"/>
                <a:chExt cx="1080001" cy="224409"/>
              </a:xfrm>
            </p:grpSpPr>
            <p:sp>
              <p:nvSpPr>
                <p:cNvPr id="22546" name="Line 7"/>
                <p:cNvSpPr>
                  <a:spLocks noChangeShapeType="1"/>
                </p:cNvSpPr>
                <p:nvPr/>
              </p:nvSpPr>
              <p:spPr bwMode="auto">
                <a:xfrm>
                  <a:off x="3355435" y="1974321"/>
                  <a:ext cx="108000" cy="72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cxnSp>
              <p:nvCxnSpPr>
                <p:cNvPr id="22547" name="直接箭头连接符 57"/>
                <p:cNvCxnSpPr>
                  <a:cxnSpLocks noChangeShapeType="1"/>
                </p:cNvCxnSpPr>
                <p:nvPr/>
              </p:nvCxnSpPr>
              <p:spPr bwMode="auto">
                <a:xfrm>
                  <a:off x="3355436" y="1902321"/>
                  <a:ext cx="1080000" cy="0"/>
                </a:xfrm>
                <a:prstGeom prst="straightConnector1">
                  <a:avLst/>
                </a:prstGeom>
                <a:noFill/>
                <a:ln w="25400" algn="ctr">
                  <a:solidFill>
                    <a:schemeClr val="tx1"/>
                  </a:solidFill>
                  <a:round/>
                </a:ln>
                <a:extLst>
                  <a:ext uri="{909E8E84-426E-40DD-AFC4-6F175D3DCCD1}">
                    <a14:hiddenFill xmlns:a14="http://schemas.microsoft.com/office/drawing/2010/main">
                      <a:noFill/>
                    </a14:hiddenFill>
                  </a:ext>
                </a:extLst>
              </p:spPr>
            </p:cxnSp>
            <p:cxnSp>
              <p:nvCxnSpPr>
                <p:cNvPr id="22548" name="直接箭头连接符 58"/>
                <p:cNvCxnSpPr>
                  <a:cxnSpLocks noChangeShapeType="1"/>
                </p:cNvCxnSpPr>
                <p:nvPr/>
              </p:nvCxnSpPr>
              <p:spPr bwMode="auto">
                <a:xfrm>
                  <a:off x="3355435" y="1974324"/>
                  <a:ext cx="1080001" cy="0"/>
                </a:xfrm>
                <a:prstGeom prst="straightConnector1">
                  <a:avLst/>
                </a:prstGeom>
                <a:noFill/>
                <a:ln w="25400" algn="ctr">
                  <a:solidFill>
                    <a:schemeClr val="tx1"/>
                  </a:solidFill>
                  <a:round/>
                </a:ln>
                <a:extLst>
                  <a:ext uri="{909E8E84-426E-40DD-AFC4-6F175D3DCCD1}">
                    <a14:hiddenFill xmlns:a14="http://schemas.microsoft.com/office/drawing/2010/main">
                      <a:noFill/>
                    </a14:hiddenFill>
                  </a:ext>
                </a:extLst>
              </p:spPr>
            </p:cxnSp>
            <p:sp>
              <p:nvSpPr>
                <p:cNvPr id="22549" name="Line 7"/>
                <p:cNvSpPr>
                  <a:spLocks noChangeShapeType="1"/>
                </p:cNvSpPr>
                <p:nvPr/>
              </p:nvSpPr>
              <p:spPr bwMode="auto">
                <a:xfrm>
                  <a:off x="4327435" y="1821912"/>
                  <a:ext cx="108000" cy="72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grpSp>
      <p:sp>
        <p:nvSpPr>
          <p:cNvPr id="27" name="矩形 26"/>
          <p:cNvSpPr>
            <a:spLocks noChangeArrowheads="1"/>
          </p:cNvSpPr>
          <p:nvPr/>
        </p:nvSpPr>
        <p:spPr bwMode="auto">
          <a:xfrm>
            <a:off x="2360831" y="2092432"/>
            <a:ext cx="900064" cy="704987"/>
          </a:xfrm>
          <a:prstGeom prst="rect">
            <a:avLst/>
          </a:prstGeom>
          <a:noFill/>
          <a:ln w="19050" algn="ctr">
            <a:solidFill>
              <a:srgbClr val="FF0000"/>
            </a:solidFill>
            <a:prstDash val="sysDash"/>
            <a:round/>
          </a:ln>
          <a:extLst>
            <a:ext uri="{909E8E84-426E-40DD-AFC4-6F175D3DCCD1}">
              <a14:hiddenFill xmlns:a14="http://schemas.microsoft.com/office/drawing/2010/main">
                <a:solidFill>
                  <a:srgbClr val="FFFFFF"/>
                </a:solidFill>
              </a14:hiddenFill>
            </a:ext>
          </a:extLst>
        </p:spPr>
        <p:txBody>
          <a:bodyPr/>
          <a:lstStyle>
            <a:lvl1pPr defTabSz="449580">
              <a:defRPr>
                <a:solidFill>
                  <a:schemeClr val="tx1"/>
                </a:solidFill>
                <a:latin typeface="Calibri" panose="020F0502020204030204" pitchFamily="34" charset="0"/>
                <a:ea typeface="宋体" panose="02010600030101010101" pitchFamily="2" charset="-122"/>
              </a:defRPr>
            </a:lvl1pPr>
            <a:lvl2pPr marL="742950" indent="-285750" defTabSz="449580">
              <a:defRPr>
                <a:solidFill>
                  <a:schemeClr val="tx1"/>
                </a:solidFill>
                <a:latin typeface="Calibri" panose="020F0502020204030204" pitchFamily="34" charset="0"/>
                <a:ea typeface="宋体" panose="02010600030101010101" pitchFamily="2" charset="-122"/>
              </a:defRPr>
            </a:lvl2pPr>
            <a:lvl3pPr marL="1143000" indent="-228600" defTabSz="449580">
              <a:defRPr>
                <a:solidFill>
                  <a:schemeClr val="tx1"/>
                </a:solidFill>
                <a:latin typeface="Calibri" panose="020F0502020204030204" pitchFamily="34" charset="0"/>
                <a:ea typeface="宋体" panose="02010600030101010101" pitchFamily="2" charset="-122"/>
              </a:defRPr>
            </a:lvl3pPr>
            <a:lvl4pPr marL="1600200" indent="-228600" defTabSz="449580">
              <a:defRPr>
                <a:solidFill>
                  <a:schemeClr val="tx1"/>
                </a:solidFill>
                <a:latin typeface="Calibri" panose="020F0502020204030204" pitchFamily="34" charset="0"/>
                <a:ea typeface="宋体" panose="02010600030101010101" pitchFamily="2" charset="-122"/>
              </a:defRPr>
            </a:lvl4pPr>
            <a:lvl5pPr marL="2057400" indent="-228600" defTabSz="449580">
              <a:defRPr>
                <a:solidFill>
                  <a:schemeClr val="tx1"/>
                </a:solidFill>
                <a:latin typeface="Calibri" panose="020F0502020204030204" pitchFamily="34" charset="0"/>
                <a:ea typeface="宋体" panose="02010600030101010101" pitchFamily="2" charset="-122"/>
              </a:defRPr>
            </a:lvl5pPr>
            <a:lvl6pPr marL="2514600" indent="-228600" defTabSz="44958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44958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44958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44958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44958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8" name="矩形 27"/>
          <p:cNvSpPr>
            <a:spLocks noChangeArrowheads="1"/>
          </p:cNvSpPr>
          <p:nvPr/>
        </p:nvSpPr>
        <p:spPr bwMode="auto">
          <a:xfrm>
            <a:off x="1936329" y="5519249"/>
            <a:ext cx="911044" cy="663104"/>
          </a:xfrm>
          <a:prstGeom prst="rect">
            <a:avLst/>
          </a:prstGeom>
          <a:noFill/>
          <a:ln w="19050" algn="ctr">
            <a:solidFill>
              <a:srgbClr val="FF0000"/>
            </a:solidFill>
            <a:prstDash val="sysDash"/>
            <a:round/>
          </a:ln>
          <a:extLst>
            <a:ext uri="{909E8E84-426E-40DD-AFC4-6F175D3DCCD1}">
              <a14:hiddenFill xmlns:a14="http://schemas.microsoft.com/office/drawing/2010/main">
                <a:solidFill>
                  <a:srgbClr val="FFFFFF"/>
                </a:solidFill>
              </a14:hiddenFill>
            </a:ext>
          </a:extLst>
        </p:spPr>
        <p:txBody>
          <a:bodyPr/>
          <a:lstStyle>
            <a:lvl1pPr defTabSz="449580">
              <a:defRPr>
                <a:solidFill>
                  <a:schemeClr val="tx1"/>
                </a:solidFill>
                <a:latin typeface="Calibri" panose="020F0502020204030204" pitchFamily="34" charset="0"/>
                <a:ea typeface="宋体" panose="02010600030101010101" pitchFamily="2" charset="-122"/>
              </a:defRPr>
            </a:lvl1pPr>
            <a:lvl2pPr marL="742950" indent="-285750" defTabSz="449580">
              <a:defRPr>
                <a:solidFill>
                  <a:schemeClr val="tx1"/>
                </a:solidFill>
                <a:latin typeface="Calibri" panose="020F0502020204030204" pitchFamily="34" charset="0"/>
                <a:ea typeface="宋体" panose="02010600030101010101" pitchFamily="2" charset="-122"/>
              </a:defRPr>
            </a:lvl2pPr>
            <a:lvl3pPr marL="1143000" indent="-228600" defTabSz="449580">
              <a:defRPr>
                <a:solidFill>
                  <a:schemeClr val="tx1"/>
                </a:solidFill>
                <a:latin typeface="Calibri" panose="020F0502020204030204" pitchFamily="34" charset="0"/>
                <a:ea typeface="宋体" panose="02010600030101010101" pitchFamily="2" charset="-122"/>
              </a:defRPr>
            </a:lvl3pPr>
            <a:lvl4pPr marL="1600200" indent="-228600" defTabSz="449580">
              <a:defRPr>
                <a:solidFill>
                  <a:schemeClr val="tx1"/>
                </a:solidFill>
                <a:latin typeface="Calibri" panose="020F0502020204030204" pitchFamily="34" charset="0"/>
                <a:ea typeface="宋体" panose="02010600030101010101" pitchFamily="2" charset="-122"/>
              </a:defRPr>
            </a:lvl4pPr>
            <a:lvl5pPr marL="2057400" indent="-228600" defTabSz="449580">
              <a:defRPr>
                <a:solidFill>
                  <a:schemeClr val="tx1"/>
                </a:solidFill>
                <a:latin typeface="Calibri" panose="020F0502020204030204" pitchFamily="34" charset="0"/>
                <a:ea typeface="宋体" panose="02010600030101010101" pitchFamily="2" charset="-122"/>
              </a:defRPr>
            </a:lvl5pPr>
            <a:lvl6pPr marL="2514600" indent="-228600" defTabSz="44958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44958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44958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44958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44958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0" name="矩形 29"/>
          <p:cNvSpPr>
            <a:spLocks noChangeArrowheads="1"/>
          </p:cNvSpPr>
          <p:nvPr/>
        </p:nvSpPr>
        <p:spPr bwMode="auto">
          <a:xfrm>
            <a:off x="3366234" y="1591819"/>
            <a:ext cx="13131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断①②</a:t>
            </a:r>
            <a:r>
              <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1" name="矩形 30"/>
          <p:cNvSpPr>
            <a:spLocks noChangeArrowheads="1"/>
          </p:cNvSpPr>
          <p:nvPr/>
        </p:nvSpPr>
        <p:spPr bwMode="auto">
          <a:xfrm>
            <a:off x="2520951" y="2905887"/>
            <a:ext cx="10054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断②</a:t>
            </a:r>
            <a:r>
              <a:rPr kumimoji="0" lang="en-US" altLang="zh-CN"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zh-CN" altLang="en-US"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 name="矩形 31"/>
          <p:cNvSpPr>
            <a:spLocks noChangeArrowheads="1"/>
          </p:cNvSpPr>
          <p:nvPr/>
        </p:nvSpPr>
        <p:spPr bwMode="auto">
          <a:xfrm>
            <a:off x="2360831" y="4163612"/>
            <a:ext cx="10054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断①</a:t>
            </a:r>
            <a:r>
              <a:rPr kumimoji="0" lang="en-US" altLang="zh-CN"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zh-CN" altLang="en-US"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3" name="矩形 32"/>
          <p:cNvSpPr>
            <a:spLocks noChangeArrowheads="1"/>
          </p:cNvSpPr>
          <p:nvPr/>
        </p:nvSpPr>
        <p:spPr bwMode="auto">
          <a:xfrm>
            <a:off x="614017" y="4765757"/>
            <a:ext cx="26468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方正硬笔楷书简体"/>
                <a:sym typeface="Arial" panose="020B0604020202020204" pitchFamily="34" charset="0"/>
              </a:rPr>
              <a:t>酸脱羟基，醇脱氢</a:t>
            </a:r>
          </a:p>
        </p:txBody>
      </p:sp>
      <p:sp>
        <p:nvSpPr>
          <p:cNvPr id="34"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二、乙醇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dissolv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p:cTn id="12" dur="1000" fill="hold"/>
                                        <p:tgtEl>
                                          <p:spTgt spid="30"/>
                                        </p:tgtEl>
                                        <p:attrNameLst>
                                          <p:attrName>ppt_w</p:attrName>
                                        </p:attrNameLst>
                                      </p:cBhvr>
                                      <p:tavLst>
                                        <p:tav tm="0">
                                          <p:val>
                                            <p:fltVal val="0"/>
                                          </p:val>
                                        </p:tav>
                                        <p:tav tm="100000">
                                          <p:val>
                                            <p:strVal val="#ppt_w"/>
                                          </p:val>
                                        </p:tav>
                                      </p:tavLst>
                                    </p:anim>
                                    <p:anim calcmode="lin" valueType="num">
                                      <p:cBhvr>
                                        <p:cTn id="13" dur="1000" fill="hold"/>
                                        <p:tgtEl>
                                          <p:spTgt spid="30"/>
                                        </p:tgtEl>
                                        <p:attrNameLst>
                                          <p:attrName>ppt_h</p:attrName>
                                        </p:attrNameLst>
                                      </p:cBhvr>
                                      <p:tavLst>
                                        <p:tav tm="0">
                                          <p:val>
                                            <p:fltVal val="0"/>
                                          </p:val>
                                        </p:tav>
                                        <p:tav tm="100000">
                                          <p:val>
                                            <p:strVal val="#ppt_h"/>
                                          </p:val>
                                        </p:tav>
                                      </p:tavLst>
                                    </p:anim>
                                    <p:anim calcmode="lin" valueType="num">
                                      <p:cBhvr>
                                        <p:cTn id="14" dur="1000" fill="hold"/>
                                        <p:tgtEl>
                                          <p:spTgt spid="30"/>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3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p:stCondLst>
                        <p:cond delay="indefinite"/>
                      </p:stCondLst>
                      <p:childTnLst>
                        <p:par>
                          <p:cTn id="17" fill="hold">
                            <p:stCondLst>
                              <p:cond delay="0"/>
                            </p:stCondLst>
                            <p:childTnLst>
                              <p:par>
                                <p:cTn id="18" presetID="15" presetClass="entr" presetSubtype="0" fill="hold" grpId="0" nodeType="clickEffect">
                                  <p:stCondLst>
                                    <p:cond delay="0"/>
                                  </p:stCondLst>
                                  <p:childTnLst>
                                    <p:set>
                                      <p:cBhvr>
                                        <p:cTn id="19" dur="1" fill="hold">
                                          <p:stCondLst>
                                            <p:cond delay="0"/>
                                          </p:stCondLst>
                                        </p:cTn>
                                        <p:tgtEl>
                                          <p:spTgt spid="31"/>
                                        </p:tgtEl>
                                        <p:attrNameLst>
                                          <p:attrName>style.visibility</p:attrName>
                                        </p:attrNameLst>
                                      </p:cBhvr>
                                      <p:to>
                                        <p:strVal val="visible"/>
                                      </p:to>
                                    </p:set>
                                    <p:anim calcmode="lin" valueType="num">
                                      <p:cBhvr>
                                        <p:cTn id="20" dur="1000" fill="hold"/>
                                        <p:tgtEl>
                                          <p:spTgt spid="31"/>
                                        </p:tgtEl>
                                        <p:attrNameLst>
                                          <p:attrName>ppt_w</p:attrName>
                                        </p:attrNameLst>
                                      </p:cBhvr>
                                      <p:tavLst>
                                        <p:tav tm="0">
                                          <p:val>
                                            <p:fltVal val="0"/>
                                          </p:val>
                                        </p:tav>
                                        <p:tav tm="100000">
                                          <p:val>
                                            <p:strVal val="#ppt_w"/>
                                          </p:val>
                                        </p:tav>
                                      </p:tavLst>
                                    </p:anim>
                                    <p:anim calcmode="lin" valueType="num">
                                      <p:cBhvr>
                                        <p:cTn id="21" dur="1000" fill="hold"/>
                                        <p:tgtEl>
                                          <p:spTgt spid="31"/>
                                        </p:tgtEl>
                                        <p:attrNameLst>
                                          <p:attrName>ppt_h</p:attrName>
                                        </p:attrNameLst>
                                      </p:cBhvr>
                                      <p:tavLst>
                                        <p:tav tm="0">
                                          <p:val>
                                            <p:fltVal val="0"/>
                                          </p:val>
                                        </p:tav>
                                        <p:tav tm="100000">
                                          <p:val>
                                            <p:strVal val="#ppt_h"/>
                                          </p:val>
                                        </p:tav>
                                      </p:tavLst>
                                    </p:anim>
                                    <p:anim calcmode="lin" valueType="num">
                                      <p:cBhvr>
                                        <p:cTn id="22" dur="1000" fill="hold"/>
                                        <p:tgtEl>
                                          <p:spTgt spid="31"/>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3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left)">
                                      <p:cBhvr>
                                        <p:cTn id="28" dur="500"/>
                                        <p:tgtEl>
                                          <p:spTgt spid="33"/>
                                        </p:tgtEl>
                                      </p:cBhvr>
                                    </p:animEffect>
                                  </p:childTnLst>
                                </p:cTn>
                              </p:par>
                            </p:childTnLst>
                          </p:cTn>
                        </p:par>
                        <p:par>
                          <p:cTn id="29" fill="hold">
                            <p:stCondLst>
                              <p:cond delay="500"/>
                            </p:stCondLst>
                            <p:childTnLst>
                              <p:par>
                                <p:cTn id="30" presetID="9" presetClass="entr" presetSubtype="0" fill="hold" grpId="0" nodeType="after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dissolve">
                                      <p:cBhvr>
                                        <p:cTn id="32" dur="500"/>
                                        <p:tgtEl>
                                          <p:spTgt spid="28"/>
                                        </p:tgtEl>
                                      </p:cBhvr>
                                    </p:animEffect>
                                  </p:childTnLst>
                                </p:cTn>
                              </p:par>
                            </p:childTnLst>
                          </p:cTn>
                        </p:par>
                      </p:childTnLst>
                    </p:cTn>
                  </p:par>
                  <p:par>
                    <p:cTn id="33" fill="hold">
                      <p:stCondLst>
                        <p:cond delay="indefinite"/>
                      </p:stCondLst>
                      <p:childTnLst>
                        <p:par>
                          <p:cTn id="34" fill="hold">
                            <p:stCondLst>
                              <p:cond delay="0"/>
                            </p:stCondLst>
                            <p:childTnLst>
                              <p:par>
                                <p:cTn id="35" presetID="15" presetClass="entr" presetSubtype="0" fill="hold" grpId="0" nodeType="click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p:cTn id="37" dur="1000" fill="hold"/>
                                        <p:tgtEl>
                                          <p:spTgt spid="32"/>
                                        </p:tgtEl>
                                        <p:attrNameLst>
                                          <p:attrName>ppt_w</p:attrName>
                                        </p:attrNameLst>
                                      </p:cBhvr>
                                      <p:tavLst>
                                        <p:tav tm="0">
                                          <p:val>
                                            <p:fltVal val="0"/>
                                          </p:val>
                                        </p:tav>
                                        <p:tav tm="100000">
                                          <p:val>
                                            <p:strVal val="#ppt_w"/>
                                          </p:val>
                                        </p:tav>
                                      </p:tavLst>
                                    </p:anim>
                                    <p:anim calcmode="lin" valueType="num">
                                      <p:cBhvr>
                                        <p:cTn id="38" dur="1000" fill="hold"/>
                                        <p:tgtEl>
                                          <p:spTgt spid="32"/>
                                        </p:tgtEl>
                                        <p:attrNameLst>
                                          <p:attrName>ppt_h</p:attrName>
                                        </p:attrNameLst>
                                      </p:cBhvr>
                                      <p:tavLst>
                                        <p:tav tm="0">
                                          <p:val>
                                            <p:fltVal val="0"/>
                                          </p:val>
                                        </p:tav>
                                        <p:tav tm="100000">
                                          <p:val>
                                            <p:strVal val="#ppt_h"/>
                                          </p:val>
                                        </p:tav>
                                      </p:tavLst>
                                    </p:anim>
                                    <p:anim calcmode="lin" valueType="num">
                                      <p:cBhvr>
                                        <p:cTn id="39" dur="1000" fill="hold"/>
                                        <p:tgtEl>
                                          <p:spTgt spid="32"/>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3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30" grpId="0"/>
      <p:bldP spid="31" grpId="0"/>
      <p:bldP spid="32" grpId="0"/>
      <p:bldP spid="3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a:spLocks noChangeArrowheads="1"/>
          </p:cNvSpPr>
          <p:nvPr/>
        </p:nvSpPr>
        <p:spPr bwMode="auto">
          <a:xfrm>
            <a:off x="654050" y="1177520"/>
            <a:ext cx="11537950" cy="96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15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2 )</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消去反应</a:t>
            </a:r>
            <a:endPar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2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与−</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相连</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的邻位</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上有</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，可脱</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消去。</a:t>
            </a: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3076" name="组合 55"/>
          <p:cNvGrpSpPr/>
          <p:nvPr/>
        </p:nvGrpSpPr>
        <p:grpSpPr bwMode="auto">
          <a:xfrm>
            <a:off x="1089025" y="2109711"/>
            <a:ext cx="6239209" cy="1213934"/>
            <a:chOff x="1126367" y="2932823"/>
            <a:chExt cx="5585510" cy="1337106"/>
          </a:xfrm>
        </p:grpSpPr>
        <p:sp>
          <p:nvSpPr>
            <p:cNvPr id="3091" name="矩形 39"/>
            <p:cNvSpPr>
              <a:spLocks noChangeArrowheads="1"/>
            </p:cNvSpPr>
            <p:nvPr/>
          </p:nvSpPr>
          <p:spPr bwMode="auto">
            <a:xfrm>
              <a:off x="1126367" y="3167769"/>
              <a:ext cx="5585510" cy="508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 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endParaRPr kumimoji="0" lang="zh-CN"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3092" name="组合 44"/>
            <p:cNvGrpSpPr/>
            <p:nvPr/>
          </p:nvGrpSpPr>
          <p:grpSpPr bwMode="auto">
            <a:xfrm>
              <a:off x="2642246" y="2932823"/>
              <a:ext cx="1363715" cy="1037357"/>
              <a:chOff x="4689172" y="2698171"/>
              <a:chExt cx="1363715" cy="1037357"/>
            </a:xfrm>
          </p:grpSpPr>
          <p:sp>
            <p:nvSpPr>
              <p:cNvPr id="3097" name="Text Box 10"/>
              <p:cNvSpPr txBox="1">
                <a:spLocks noChangeArrowheads="1"/>
              </p:cNvSpPr>
              <p:nvPr/>
            </p:nvSpPr>
            <p:spPr bwMode="auto">
              <a:xfrm>
                <a:off x="4689172" y="2698171"/>
                <a:ext cx="1356016" cy="1037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15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浓</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SO</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algn="ctr" defTabSz="914400" eaLnBrk="1" fontAlgn="auto" latinLnBrk="0" hangingPunct="1">
                  <a:lnSpc>
                    <a:spcPct val="115000"/>
                  </a:lnSpc>
                  <a:spcBef>
                    <a:spcPts val="0"/>
                  </a:spcBef>
                  <a:spcAft>
                    <a:spcPts val="0"/>
                  </a:spcAft>
                  <a:buClrTx/>
                  <a:buSzTx/>
                  <a:buFontTx/>
                  <a:buNone/>
                  <a:defRPr/>
                </a:pPr>
                <a:r>
                  <a:rPr kumimoji="1"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170</a:t>
                </a:r>
                <a:r>
                  <a:rPr kumimoji="1"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1"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p>
            </p:txBody>
          </p:sp>
          <p:sp>
            <p:nvSpPr>
              <p:cNvPr id="3098" name="Line 8"/>
              <p:cNvSpPr>
                <a:spLocks noChangeShapeType="1"/>
              </p:cNvSpPr>
              <p:nvPr/>
            </p:nvSpPr>
            <p:spPr bwMode="auto">
              <a:xfrm>
                <a:off x="4792887" y="3229440"/>
                <a:ext cx="1260000" cy="0"/>
              </a:xfrm>
              <a:prstGeom prst="line">
                <a:avLst/>
              </a:prstGeom>
              <a:noFill/>
              <a:ln w="28575">
                <a:solidFill>
                  <a:srgbClr val="000000"/>
                </a:solidFill>
                <a:round/>
                <a:tailEnd type="triangle" w="sm" len="lg"/>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cxnSp>
          <p:nvCxnSpPr>
            <p:cNvPr id="3093" name="直接连接符 4"/>
            <p:cNvCxnSpPr>
              <a:cxnSpLocks noChangeShapeType="1"/>
            </p:cNvCxnSpPr>
            <p:nvPr/>
          </p:nvCxnSpPr>
          <p:spPr bwMode="auto">
            <a:xfrm>
              <a:off x="1350000" y="3650100"/>
              <a:ext cx="0" cy="198000"/>
            </a:xfrm>
            <a:prstGeom prst="line">
              <a:avLst/>
            </a:prstGeom>
            <a:noFill/>
            <a:ln w="28575" algn="ctr">
              <a:solidFill>
                <a:schemeClr val="tx1"/>
              </a:solidFill>
              <a:round/>
            </a:ln>
            <a:extLst>
              <a:ext uri="{909E8E84-426E-40DD-AFC4-6F175D3DCCD1}">
                <a14:hiddenFill xmlns:a14="http://schemas.microsoft.com/office/drawing/2010/main">
                  <a:noFill/>
                </a14:hiddenFill>
              </a:ext>
            </a:extLst>
          </p:spPr>
        </p:cxnSp>
        <p:cxnSp>
          <p:nvCxnSpPr>
            <p:cNvPr id="3094" name="直接连接符 4"/>
            <p:cNvCxnSpPr>
              <a:cxnSpLocks noChangeShapeType="1"/>
            </p:cNvCxnSpPr>
            <p:nvPr/>
          </p:nvCxnSpPr>
          <p:spPr bwMode="auto">
            <a:xfrm>
              <a:off x="2322000" y="3650100"/>
              <a:ext cx="0" cy="198000"/>
            </a:xfrm>
            <a:prstGeom prst="line">
              <a:avLst/>
            </a:prstGeom>
            <a:noFill/>
            <a:ln w="28575" algn="ctr">
              <a:solidFill>
                <a:schemeClr val="tx1"/>
              </a:solidFill>
              <a:round/>
            </a:ln>
            <a:extLst>
              <a:ext uri="{909E8E84-426E-40DD-AFC4-6F175D3DCCD1}">
                <a14:hiddenFill xmlns:a14="http://schemas.microsoft.com/office/drawing/2010/main">
                  <a:noFill/>
                </a14:hiddenFill>
              </a:ext>
            </a:extLst>
          </p:spPr>
        </p:cxnSp>
        <p:sp>
          <p:nvSpPr>
            <p:cNvPr id="3095" name="矩形 53"/>
            <p:cNvSpPr>
              <a:spLocks noChangeArrowheads="1"/>
            </p:cNvSpPr>
            <p:nvPr/>
          </p:nvSpPr>
          <p:spPr bwMode="auto">
            <a:xfrm>
              <a:off x="1136938" y="3745656"/>
              <a:ext cx="364791" cy="508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3096" name="矩形 54"/>
            <p:cNvSpPr>
              <a:spLocks noChangeArrowheads="1"/>
            </p:cNvSpPr>
            <p:nvPr/>
          </p:nvSpPr>
          <p:spPr bwMode="auto">
            <a:xfrm>
              <a:off x="2101599" y="3761421"/>
              <a:ext cx="578613" cy="508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sp>
        <p:nvSpPr>
          <p:cNvPr id="57" name="矩形 56"/>
          <p:cNvSpPr>
            <a:spLocks noChangeArrowheads="1"/>
          </p:cNvSpPr>
          <p:nvPr/>
        </p:nvSpPr>
        <p:spPr bwMode="auto">
          <a:xfrm>
            <a:off x="1036639" y="2925327"/>
            <a:ext cx="2176462" cy="588962"/>
          </a:xfrm>
          <a:prstGeom prst="rect">
            <a:avLst/>
          </a:prstGeom>
          <a:noFill/>
          <a:ln w="19050" algn="ctr">
            <a:solidFill>
              <a:srgbClr val="FF0000"/>
            </a:solidFill>
            <a:prstDash val="sysDash"/>
            <a:round/>
          </a:ln>
          <a:extLst>
            <a:ext uri="{909E8E84-426E-40DD-AFC4-6F175D3DCCD1}">
              <a14:hiddenFill xmlns:a14="http://schemas.microsoft.com/office/drawing/2010/main">
                <a:solidFill>
                  <a:srgbClr val="FFFFFF"/>
                </a:solidFill>
              </a14:hiddenFill>
            </a:ext>
          </a:extLst>
        </p:spPr>
        <p:txBody>
          <a:bodyPr/>
          <a:lstStyle>
            <a:lvl1pPr defTabSz="449580">
              <a:defRPr>
                <a:solidFill>
                  <a:schemeClr val="tx1"/>
                </a:solidFill>
                <a:latin typeface="Calibri" panose="020F0502020204030204" pitchFamily="34" charset="0"/>
                <a:ea typeface="宋体" panose="02010600030101010101" pitchFamily="2" charset="-122"/>
              </a:defRPr>
            </a:lvl1pPr>
            <a:lvl2pPr marL="742950" indent="-285750" defTabSz="449580">
              <a:defRPr>
                <a:solidFill>
                  <a:schemeClr val="tx1"/>
                </a:solidFill>
                <a:latin typeface="Calibri" panose="020F0502020204030204" pitchFamily="34" charset="0"/>
                <a:ea typeface="宋体" panose="02010600030101010101" pitchFamily="2" charset="-122"/>
              </a:defRPr>
            </a:lvl2pPr>
            <a:lvl3pPr marL="1143000" indent="-228600" defTabSz="449580">
              <a:defRPr>
                <a:solidFill>
                  <a:schemeClr val="tx1"/>
                </a:solidFill>
                <a:latin typeface="Calibri" panose="020F0502020204030204" pitchFamily="34" charset="0"/>
                <a:ea typeface="宋体" panose="02010600030101010101" pitchFamily="2" charset="-122"/>
              </a:defRPr>
            </a:lvl3pPr>
            <a:lvl4pPr marL="1600200" indent="-228600" defTabSz="449580">
              <a:defRPr>
                <a:solidFill>
                  <a:schemeClr val="tx1"/>
                </a:solidFill>
                <a:latin typeface="Calibri" panose="020F0502020204030204" pitchFamily="34" charset="0"/>
                <a:ea typeface="宋体" panose="02010600030101010101" pitchFamily="2" charset="-122"/>
              </a:defRPr>
            </a:lvl4pPr>
            <a:lvl5pPr marL="2057400" indent="-228600" defTabSz="449580">
              <a:defRPr>
                <a:solidFill>
                  <a:schemeClr val="tx1"/>
                </a:solidFill>
                <a:latin typeface="Calibri" panose="020F0502020204030204" pitchFamily="34" charset="0"/>
                <a:ea typeface="宋体" panose="02010600030101010101" pitchFamily="2" charset="-122"/>
              </a:defRPr>
            </a:lvl5pPr>
            <a:lvl6pPr marL="2514600" indent="-228600" defTabSz="44958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44958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44958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44958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44958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4" name="组合 71"/>
          <p:cNvGrpSpPr/>
          <p:nvPr/>
        </p:nvGrpSpPr>
        <p:grpSpPr bwMode="auto">
          <a:xfrm>
            <a:off x="1036639" y="3739983"/>
            <a:ext cx="9017716" cy="1411988"/>
            <a:chOff x="864000" y="3959999"/>
            <a:chExt cx="7456240" cy="1556416"/>
          </a:xfrm>
        </p:grpSpPr>
        <p:sp>
          <p:nvSpPr>
            <p:cNvPr id="3082" name="矩形 58"/>
            <p:cNvSpPr>
              <a:spLocks noChangeArrowheads="1"/>
            </p:cNvSpPr>
            <p:nvPr/>
          </p:nvSpPr>
          <p:spPr bwMode="auto">
            <a:xfrm>
              <a:off x="864000" y="4500001"/>
              <a:ext cx="996991" cy="50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3083" name="组合 59"/>
            <p:cNvGrpSpPr/>
            <p:nvPr/>
          </p:nvGrpSpPr>
          <p:grpSpPr bwMode="auto">
            <a:xfrm>
              <a:off x="6480000" y="4320000"/>
              <a:ext cx="1840240" cy="990000"/>
              <a:chOff x="1260000" y="2700000"/>
              <a:chExt cx="1840240" cy="990000"/>
            </a:xfrm>
          </p:grpSpPr>
          <p:sp>
            <p:nvSpPr>
              <p:cNvPr id="3090" name="矩形 60"/>
              <p:cNvSpPr>
                <a:spLocks noChangeArrowheads="1"/>
              </p:cNvSpPr>
              <p:nvPr/>
            </p:nvSpPr>
            <p:spPr bwMode="auto">
              <a:xfrm>
                <a:off x="1954800" y="2700000"/>
                <a:ext cx="1145440" cy="50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aphicFrame>
            <p:nvGraphicFramePr>
              <p:cNvPr id="3074" name="Object 2"/>
              <p:cNvGraphicFramePr>
                <a:graphicFrameLocks noChangeAspect="1"/>
              </p:cNvGraphicFramePr>
              <p:nvPr/>
            </p:nvGraphicFramePr>
            <p:xfrm>
              <a:off x="1260000" y="2700000"/>
              <a:ext cx="885330" cy="990000"/>
            </p:xfrm>
            <a:graphic>
              <a:graphicData uri="http://schemas.openxmlformats.org/presentationml/2006/ole">
                <mc:AlternateContent xmlns:mc="http://schemas.openxmlformats.org/markup-compatibility/2006">
                  <mc:Choice xmlns:v="urn:schemas-microsoft-com:vml" Requires="v">
                    <p:oleObj r:id="rId3" imgW="572135" imgH="638810" progId="">
                      <p:embed/>
                    </p:oleObj>
                  </mc:Choice>
                  <mc:Fallback>
                    <p:oleObj r:id="rId3" imgW="572135" imgH="63881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0000" y="2700000"/>
                            <a:ext cx="885330" cy="99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3084" name="组合 65"/>
            <p:cNvGrpSpPr/>
            <p:nvPr/>
          </p:nvGrpSpPr>
          <p:grpSpPr bwMode="auto">
            <a:xfrm>
              <a:off x="2880000" y="3959999"/>
              <a:ext cx="1940698" cy="1556416"/>
              <a:chOff x="5916969" y="2725080"/>
              <a:chExt cx="1940698" cy="1556416"/>
            </a:xfrm>
          </p:grpSpPr>
          <p:sp>
            <p:nvSpPr>
              <p:cNvPr id="3085" name="矩形 66"/>
              <p:cNvSpPr>
                <a:spLocks noChangeArrowheads="1"/>
              </p:cNvSpPr>
              <p:nvPr/>
            </p:nvSpPr>
            <p:spPr bwMode="auto">
              <a:xfrm>
                <a:off x="5916969" y="3248845"/>
                <a:ext cx="1940698" cy="50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cxnSp>
            <p:nvCxnSpPr>
              <p:cNvPr id="3086" name="直接连接符 20"/>
              <p:cNvCxnSpPr>
                <a:cxnSpLocks noChangeShapeType="1"/>
              </p:cNvCxnSpPr>
              <p:nvPr/>
            </p:nvCxnSpPr>
            <p:spPr bwMode="auto">
              <a:xfrm>
                <a:off x="7128000" y="3186000"/>
                <a:ext cx="0" cy="198000"/>
              </a:xfrm>
              <a:prstGeom prst="line">
                <a:avLst/>
              </a:prstGeom>
              <a:noFill/>
              <a:ln w="22225" algn="ctr">
                <a:solidFill>
                  <a:schemeClr val="tx1"/>
                </a:solidFill>
                <a:round/>
              </a:ln>
              <a:extLst>
                <a:ext uri="{909E8E84-426E-40DD-AFC4-6F175D3DCCD1}">
                  <a14:hiddenFill xmlns:a14="http://schemas.microsoft.com/office/drawing/2010/main">
                    <a:noFill/>
                  </a14:hiddenFill>
                </a:ext>
              </a:extLst>
            </p:spPr>
          </p:cxnSp>
          <p:cxnSp>
            <p:nvCxnSpPr>
              <p:cNvPr id="3087" name="直接连接符 20"/>
              <p:cNvCxnSpPr>
                <a:cxnSpLocks noChangeShapeType="1"/>
              </p:cNvCxnSpPr>
              <p:nvPr/>
            </p:nvCxnSpPr>
            <p:spPr bwMode="auto">
              <a:xfrm>
                <a:off x="7128000" y="3718800"/>
                <a:ext cx="0" cy="198000"/>
              </a:xfrm>
              <a:prstGeom prst="line">
                <a:avLst/>
              </a:prstGeom>
              <a:noFill/>
              <a:ln w="22225" algn="ctr">
                <a:solidFill>
                  <a:schemeClr val="tx1"/>
                </a:solidFill>
                <a:round/>
              </a:ln>
              <a:extLst>
                <a:ext uri="{909E8E84-426E-40DD-AFC4-6F175D3DCCD1}">
                  <a14:hiddenFill xmlns:a14="http://schemas.microsoft.com/office/drawing/2010/main">
                    <a:noFill/>
                  </a14:hiddenFill>
                </a:ext>
              </a:extLst>
            </p:spPr>
          </p:cxnSp>
          <p:sp>
            <p:nvSpPr>
              <p:cNvPr id="3088" name="矩形 69"/>
              <p:cNvSpPr>
                <a:spLocks noChangeArrowheads="1"/>
              </p:cNvSpPr>
              <p:nvPr/>
            </p:nvSpPr>
            <p:spPr bwMode="auto">
              <a:xfrm>
                <a:off x="6893129" y="3772609"/>
                <a:ext cx="615266" cy="50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endParaRPr kumimoji="0" lang="zh-CN" altLang="en-US"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3089" name="矩形 70"/>
              <p:cNvSpPr>
                <a:spLocks noChangeArrowheads="1"/>
              </p:cNvSpPr>
              <p:nvPr/>
            </p:nvSpPr>
            <p:spPr bwMode="auto">
              <a:xfrm>
                <a:off x="6893130" y="2725080"/>
                <a:ext cx="615266" cy="50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endParaRPr kumimoji="0" lang="zh-CN" altLang="en-US"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grpSp>
      <p:sp>
        <p:nvSpPr>
          <p:cNvPr id="73" name="矩形 72"/>
          <p:cNvSpPr>
            <a:spLocks noChangeArrowheads="1"/>
          </p:cNvSpPr>
          <p:nvPr/>
        </p:nvSpPr>
        <p:spPr bwMode="auto">
          <a:xfrm>
            <a:off x="635037" y="3576415"/>
            <a:ext cx="17636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汉仪楷体简"/>
                <a:sym typeface="Arial" panose="020B0604020202020204" pitchFamily="34" charset="0"/>
              </a:rPr>
              <a:t>分子内脱水</a:t>
            </a:r>
          </a:p>
        </p:txBody>
      </p:sp>
      <p:sp>
        <p:nvSpPr>
          <p:cNvPr id="95" name="矩形 94"/>
          <p:cNvSpPr>
            <a:spLocks noChangeArrowheads="1"/>
          </p:cNvSpPr>
          <p:nvPr/>
        </p:nvSpPr>
        <p:spPr bwMode="auto">
          <a:xfrm>
            <a:off x="7339748" y="2323014"/>
            <a:ext cx="13372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断②⑤</a:t>
            </a:r>
            <a:r>
              <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6" name="Text Box 19"/>
          <p:cNvSpPr txBox="1">
            <a:spLocks noChangeArrowheads="1"/>
          </p:cNvSpPr>
          <p:nvPr/>
        </p:nvSpPr>
        <p:spPr bwMode="auto">
          <a:xfrm>
            <a:off x="660400" y="5504912"/>
            <a:ext cx="8928100" cy="461963"/>
          </a:xfrm>
          <a:prstGeom prst="rect">
            <a:avLst/>
          </a:prstGeom>
          <a:noFill/>
          <a:ln w="9525">
            <a:noFill/>
            <a:miter lim="800000"/>
          </a:ln>
          <a:effectLst/>
        </p:spPr>
        <p:txBody>
          <a:bodyPr>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结论：乙醇在不同温度下（</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 140</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1"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170</a:t>
            </a:r>
            <a:r>
              <a:rPr kumimoji="1"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1"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）生成不同的产物 </a:t>
            </a:r>
          </a:p>
        </p:txBody>
      </p:sp>
      <p:sp>
        <p:nvSpPr>
          <p:cNvPr id="2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二、乙醇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dissolve">
                                      <p:cBhvr>
                                        <p:cTn id="7" dur="500"/>
                                        <p:tgtEl>
                                          <p:spTgt spid="57"/>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73"/>
                                        </p:tgtEl>
                                        <p:attrNameLst>
                                          <p:attrName>style.visibility</p:attrName>
                                        </p:attrNameLst>
                                      </p:cBhvr>
                                      <p:to>
                                        <p:strVal val="visible"/>
                                      </p:to>
                                    </p:set>
                                    <p:animEffect transition="in" filter="randombar(horizontal)">
                                      <p:cBhvr>
                                        <p:cTn id="11" dur="500"/>
                                        <p:tgtEl>
                                          <p:spTgt spid="73"/>
                                        </p:tgtEl>
                                      </p:cBhvr>
                                    </p:animEffect>
                                  </p:childTnLst>
                                </p:cTn>
                              </p:par>
                            </p:childTnLst>
                          </p:cTn>
                        </p:par>
                      </p:childTnLst>
                    </p:cTn>
                  </p:par>
                  <p:par>
                    <p:cTn id="12" fill="hold">
                      <p:stCondLst>
                        <p:cond delay="indefinite"/>
                      </p:stCondLst>
                      <p:childTnLst>
                        <p:par>
                          <p:cTn id="13" fill="hold">
                            <p:stCondLst>
                              <p:cond delay="0"/>
                            </p:stCondLst>
                            <p:childTnLst>
                              <p:par>
                                <p:cTn id="14" presetID="15" presetClass="entr" presetSubtype="0" fill="hold" grpId="0" nodeType="clickEffect">
                                  <p:stCondLst>
                                    <p:cond delay="0"/>
                                  </p:stCondLst>
                                  <p:childTnLst>
                                    <p:set>
                                      <p:cBhvr>
                                        <p:cTn id="15" dur="1" fill="hold">
                                          <p:stCondLst>
                                            <p:cond delay="0"/>
                                          </p:stCondLst>
                                        </p:cTn>
                                        <p:tgtEl>
                                          <p:spTgt spid="95"/>
                                        </p:tgtEl>
                                        <p:attrNameLst>
                                          <p:attrName>style.visibility</p:attrName>
                                        </p:attrNameLst>
                                      </p:cBhvr>
                                      <p:to>
                                        <p:strVal val="visible"/>
                                      </p:to>
                                    </p:set>
                                    <p:anim calcmode="lin" valueType="num">
                                      <p:cBhvr>
                                        <p:cTn id="16" dur="1000" fill="hold"/>
                                        <p:tgtEl>
                                          <p:spTgt spid="95"/>
                                        </p:tgtEl>
                                        <p:attrNameLst>
                                          <p:attrName>ppt_w</p:attrName>
                                        </p:attrNameLst>
                                      </p:cBhvr>
                                      <p:tavLst>
                                        <p:tav tm="0">
                                          <p:val>
                                            <p:fltVal val="0"/>
                                          </p:val>
                                        </p:tav>
                                        <p:tav tm="100000">
                                          <p:val>
                                            <p:strVal val="#ppt_w"/>
                                          </p:val>
                                        </p:tav>
                                      </p:tavLst>
                                    </p:anim>
                                    <p:anim calcmode="lin" valueType="num">
                                      <p:cBhvr>
                                        <p:cTn id="17" dur="1000" fill="hold"/>
                                        <p:tgtEl>
                                          <p:spTgt spid="95"/>
                                        </p:tgtEl>
                                        <p:attrNameLst>
                                          <p:attrName>ppt_h</p:attrName>
                                        </p:attrNameLst>
                                      </p:cBhvr>
                                      <p:tavLst>
                                        <p:tav tm="0">
                                          <p:val>
                                            <p:fltVal val="0"/>
                                          </p:val>
                                        </p:tav>
                                        <p:tav tm="100000">
                                          <p:val>
                                            <p:strVal val="#ppt_h"/>
                                          </p:val>
                                        </p:tav>
                                      </p:tavLst>
                                    </p:anim>
                                    <p:anim calcmode="lin" valueType="num">
                                      <p:cBhvr>
                                        <p:cTn id="18" dur="1000" fill="hold"/>
                                        <p:tgtEl>
                                          <p:spTgt spid="95"/>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9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1">
                                            <p:txEl>
                                              <p:pRg st="1" end="1"/>
                                            </p:txEl>
                                          </p:spTgt>
                                        </p:tgtEl>
                                        <p:attrNameLst>
                                          <p:attrName>style.visibility</p:attrName>
                                        </p:attrNameLst>
                                      </p:cBhvr>
                                      <p:to>
                                        <p:strVal val="visible"/>
                                      </p:to>
                                    </p:set>
                                    <p:animEffect transition="in" filter="fade">
                                      <p:cBhvr>
                                        <p:cTn id="24" dur="1000"/>
                                        <p:tgtEl>
                                          <p:spTgt spid="11">
                                            <p:txEl>
                                              <p:pRg st="1" end="1"/>
                                            </p:txEl>
                                          </p:spTgt>
                                        </p:tgtEl>
                                      </p:cBhvr>
                                    </p:animEffect>
                                    <p:anim calcmode="lin" valueType="num">
                                      <p:cBhvr>
                                        <p:cTn id="2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dissolve">
                                      <p:cBhvr>
                                        <p:cTn id="31" dur="5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wipe(left)">
                                      <p:cBhvr>
                                        <p:cTn id="36"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73" grpId="0"/>
      <p:bldP spid="95" grpId="0"/>
      <p:bldP spid="2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5"/>
          <p:cNvSpPr txBox="1">
            <a:spLocks noChangeArrowheads="1"/>
          </p:cNvSpPr>
          <p:nvPr/>
        </p:nvSpPr>
        <p:spPr bwMode="auto">
          <a:xfrm>
            <a:off x="658813" y="1130300"/>
            <a:ext cx="2219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消去反应</a:t>
            </a:r>
          </a:p>
        </p:txBody>
      </p:sp>
      <p:grpSp>
        <p:nvGrpSpPr>
          <p:cNvPr id="23555" name="Group 6"/>
          <p:cNvGrpSpPr/>
          <p:nvPr/>
        </p:nvGrpSpPr>
        <p:grpSpPr bwMode="auto">
          <a:xfrm>
            <a:off x="947738" y="1559617"/>
            <a:ext cx="6792913" cy="1347788"/>
            <a:chOff x="475" y="3093"/>
            <a:chExt cx="4310" cy="849"/>
          </a:xfrm>
        </p:grpSpPr>
        <p:sp>
          <p:nvSpPr>
            <p:cNvPr id="23564" name="Text Box 7"/>
            <p:cNvSpPr txBox="1">
              <a:spLocks noChangeArrowheads="1"/>
            </p:cNvSpPr>
            <p:nvPr/>
          </p:nvSpPr>
          <p:spPr bwMode="auto">
            <a:xfrm>
              <a:off x="475" y="3093"/>
              <a:ext cx="4310" cy="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85000"/>
                </a:lnSpc>
                <a:spcBef>
                  <a:spcPts val="0"/>
                </a:spcBef>
                <a:spcAft>
                  <a:spcPts val="0"/>
                </a:spcAft>
                <a:buClrTx/>
                <a:buSzTx/>
                <a:buFontTx/>
                <a:buNone/>
                <a:defRPr/>
              </a:pPr>
              <a:b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b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30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30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30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H</a:t>
              </a:r>
              <a:r>
                <a:rPr kumimoji="0" lang="en-US" altLang="zh-CN" sz="2400" i="0" u="none" strike="noStrike" kern="0" cap="none" spc="0" normalizeH="0" baseline="-30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p>
            <a:p>
              <a:pPr marL="0" marR="0" lvl="0" indent="0" defTabSz="914400" eaLnBrk="1" fontAlgn="auto" latinLnBrk="0" hangingPunct="1">
                <a:lnSpc>
                  <a:spcPct val="85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      |</a:t>
              </a:r>
            </a:p>
            <a:p>
              <a:pPr marL="0" marR="0" lvl="0" indent="0" defTabSz="914400" eaLnBrk="1" fontAlgn="auto" latinLnBrk="0" hangingPunct="1">
                <a:lnSpc>
                  <a:spcPct val="85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    OH</a:t>
              </a:r>
            </a:p>
          </p:txBody>
        </p:sp>
        <p:sp>
          <p:nvSpPr>
            <p:cNvPr id="23565" name="Rectangle 8"/>
            <p:cNvSpPr>
              <a:spLocks noChangeArrowheads="1"/>
            </p:cNvSpPr>
            <p:nvPr/>
          </p:nvSpPr>
          <p:spPr bwMode="auto">
            <a:xfrm>
              <a:off x="1283" y="3162"/>
              <a:ext cx="880"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浓</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SO</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p>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170℃</a:t>
              </a:r>
            </a:p>
          </p:txBody>
        </p:sp>
        <p:sp>
          <p:nvSpPr>
            <p:cNvPr id="23566" name="Line 9"/>
            <p:cNvSpPr>
              <a:spLocks noChangeShapeType="1"/>
            </p:cNvSpPr>
            <p:nvPr/>
          </p:nvSpPr>
          <p:spPr bwMode="auto">
            <a:xfrm>
              <a:off x="1247" y="3430"/>
              <a:ext cx="953" cy="0"/>
            </a:xfrm>
            <a:prstGeom prst="line">
              <a:avLst/>
            </a:prstGeom>
            <a:noFill/>
            <a:ln w="31750" cap="sq">
              <a:solidFill>
                <a:schemeClr val="tx1"/>
              </a:solidFill>
              <a:round/>
              <a:tailEnd type="arrow"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23556" name="矩形 87"/>
          <p:cNvSpPr>
            <a:spLocks noChangeArrowheads="1"/>
          </p:cNvSpPr>
          <p:nvPr/>
        </p:nvSpPr>
        <p:spPr bwMode="auto">
          <a:xfrm>
            <a:off x="5864348" y="1834987"/>
            <a:ext cx="4481512"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323850">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323850" algn="r" defTabSz="914400" eaLnBrk="1" fontAlgn="auto" latinLnBrk="0" hangingPunct="1">
              <a:lnSpc>
                <a:spcPct val="110000"/>
              </a:lnSpc>
              <a:spcBef>
                <a:spcPts val="0"/>
              </a:spcBef>
              <a:spcAft>
                <a:spcPts val="0"/>
              </a:spcAft>
              <a:buClrTx/>
              <a:buSzTx/>
              <a:buFont typeface="Arial" panose="020B0604020202020204" pitchFamily="34" charset="0"/>
              <a:buNone/>
              <a:defRPr/>
            </a:pPr>
            <a:r>
              <a:rPr kumimoji="1" lang="en-US" altLang="zh-CN"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1"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常用于实验室制备乙烯</a:t>
            </a:r>
          </a:p>
        </p:txBody>
      </p:sp>
      <p:pic>
        <p:nvPicPr>
          <p:cNvPr id="23557" name="Picture 4" descr="3-04"/>
          <p:cNvPicPr>
            <a:picLocks noChangeAspect="1" noChangeArrowheads="1"/>
          </p:cNvPicPr>
          <p:nvPr/>
        </p:nvPicPr>
        <p:blipFill>
          <a:blip r:embed="rId3">
            <a:extLst>
              <a:ext uri="{28A0092B-C50C-407E-A947-70E740481C1C}">
                <a14:useLocalDpi xmlns:a14="http://schemas.microsoft.com/office/drawing/2010/main" val="0"/>
              </a:ext>
            </a:extLst>
          </a:blip>
          <a:srcRect l="3448" t="20853" b="8784"/>
          <a:stretch>
            <a:fillRect/>
          </a:stretch>
        </p:blipFill>
        <p:spPr bwMode="auto">
          <a:xfrm>
            <a:off x="7234813" y="3179762"/>
            <a:ext cx="3234766" cy="2390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Rectangle 20"/>
          <p:cNvSpPr>
            <a:spLocks noChangeArrowheads="1"/>
          </p:cNvSpPr>
          <p:nvPr/>
        </p:nvSpPr>
        <p:spPr bwMode="auto">
          <a:xfrm>
            <a:off x="563563" y="2999431"/>
            <a:ext cx="307648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i="0" u="none" strike="noStrike" kern="0" cap="none" spc="0" normalizeH="0" baseline="0" noProof="0">
                <a:ln>
                  <a:noFill/>
                </a:ln>
                <a:solidFill>
                  <a:srgbClr val="003300"/>
                </a:solidFill>
                <a:effectLst/>
                <a:uLnTx/>
                <a:uFillTx/>
                <a:latin typeface="Arial" panose="020B0604020202020204" pitchFamily="34" charset="0"/>
                <a:ea typeface="思源黑体 CN Medium" panose="020B0600000000000000" pitchFamily="34" charset="-122"/>
                <a:sym typeface="Arial" panose="020B0604020202020204" pitchFamily="34" charset="0"/>
              </a:rPr>
              <a:t>①</a:t>
            </a:r>
            <a:r>
              <a:rPr kumimoji="0" lang="zh-CN" altLang="en-US" sz="2000" i="0" u="none" strike="noStrike" kern="0" cap="none" spc="0" normalizeH="0" baseline="0" noProof="0">
                <a:ln>
                  <a:noFill/>
                </a:ln>
                <a:solidFill>
                  <a:srgbClr val="003300"/>
                </a:solidFill>
                <a:effectLst/>
                <a:uLnTx/>
                <a:uFillTx/>
                <a:latin typeface="Arial" panose="020B0604020202020204" pitchFamily="34" charset="0"/>
                <a:ea typeface="思源黑体 CN Medium" panose="020B0600000000000000" pitchFamily="34" charset="-122"/>
                <a:sym typeface="Arial" panose="020B0604020202020204" pitchFamily="34" charset="0"/>
              </a:rPr>
              <a:t>液液加热需注意什么？ </a:t>
            </a:r>
          </a:p>
        </p:txBody>
      </p:sp>
      <p:sp>
        <p:nvSpPr>
          <p:cNvPr id="117781" name="Rectangle 21"/>
          <p:cNvSpPr>
            <a:spLocks noChangeArrowheads="1"/>
          </p:cNvSpPr>
          <p:nvPr/>
        </p:nvSpPr>
        <p:spPr bwMode="auto">
          <a:xfrm>
            <a:off x="667692" y="3445219"/>
            <a:ext cx="307648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放入几片碎瓷片防止暴沸 </a:t>
            </a:r>
          </a:p>
        </p:txBody>
      </p:sp>
      <p:sp>
        <p:nvSpPr>
          <p:cNvPr id="23560" name="Rectangle 22"/>
          <p:cNvSpPr>
            <a:spLocks noChangeArrowheads="1"/>
          </p:cNvSpPr>
          <p:nvPr/>
        </p:nvSpPr>
        <p:spPr bwMode="auto">
          <a:xfrm>
            <a:off x="565990" y="3911387"/>
            <a:ext cx="300595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i="0" u="none" strike="noStrike" kern="0" cap="none" spc="0" normalizeH="0" baseline="0" noProof="0" dirty="0">
                <a:ln>
                  <a:noFill/>
                </a:ln>
                <a:solidFill>
                  <a:srgbClr val="003300"/>
                </a:solidFill>
                <a:effectLst/>
                <a:uLnTx/>
                <a:uFillTx/>
                <a:latin typeface="Arial" panose="020B0604020202020204" pitchFamily="34" charset="0"/>
                <a:ea typeface="思源黑体 CN Medium" panose="020B0600000000000000" pitchFamily="34" charset="-122"/>
                <a:sym typeface="Arial" panose="020B0604020202020204" pitchFamily="34" charset="0"/>
              </a:rPr>
              <a:t>②</a:t>
            </a:r>
            <a:r>
              <a:rPr kumimoji="0" lang="zh-CN" altLang="en-US" sz="2000" i="0" u="none" strike="noStrike" kern="0" cap="none" spc="0" normalizeH="0" baseline="0" noProof="0" dirty="0">
                <a:ln>
                  <a:noFill/>
                </a:ln>
                <a:solidFill>
                  <a:srgbClr val="003300"/>
                </a:solidFill>
                <a:effectLst/>
                <a:uLnTx/>
                <a:uFillTx/>
                <a:latin typeface="Arial" panose="020B0604020202020204" pitchFamily="34" charset="0"/>
                <a:ea typeface="思源黑体 CN Medium" panose="020B0600000000000000" pitchFamily="34" charset="-122"/>
                <a:sym typeface="Arial" panose="020B0604020202020204" pitchFamily="34" charset="0"/>
              </a:rPr>
              <a:t>浓硫酸的作用是什么？</a:t>
            </a:r>
          </a:p>
        </p:txBody>
      </p:sp>
      <p:sp>
        <p:nvSpPr>
          <p:cNvPr id="117783" name="Rectangle 23"/>
          <p:cNvSpPr>
            <a:spLocks noChangeArrowheads="1"/>
          </p:cNvSpPr>
          <p:nvPr/>
        </p:nvSpPr>
        <p:spPr bwMode="auto">
          <a:xfrm>
            <a:off x="658813" y="4373860"/>
            <a:ext cx="198002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催化剂和脱水剂</a:t>
            </a:r>
          </a:p>
        </p:txBody>
      </p:sp>
      <p:sp>
        <p:nvSpPr>
          <p:cNvPr id="23562" name="Rectangle 25"/>
          <p:cNvSpPr>
            <a:spLocks noChangeArrowheads="1"/>
          </p:cNvSpPr>
          <p:nvPr/>
        </p:nvSpPr>
        <p:spPr bwMode="auto">
          <a:xfrm>
            <a:off x="563563" y="4835525"/>
            <a:ext cx="420339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i="0" u="none" strike="noStrike" kern="0" cap="none" spc="0" normalizeH="0" baseline="0" noProof="0" dirty="0">
                <a:ln>
                  <a:noFill/>
                </a:ln>
                <a:solidFill>
                  <a:srgbClr val="003300"/>
                </a:solidFill>
                <a:effectLst/>
                <a:uLnTx/>
                <a:uFillTx/>
                <a:latin typeface="Arial" panose="020B0604020202020204" pitchFamily="34" charset="0"/>
                <a:ea typeface="思源黑体 CN Medium" panose="020B0600000000000000" pitchFamily="34" charset="-122"/>
                <a:sym typeface="Arial" panose="020B0604020202020204" pitchFamily="34" charset="0"/>
              </a:rPr>
              <a:t>③</a:t>
            </a:r>
            <a:r>
              <a:rPr kumimoji="0" lang="zh-CN" altLang="en-US" sz="2000" i="0" u="none" strike="noStrike" kern="0" cap="none" spc="0" normalizeH="0" baseline="0" noProof="0" dirty="0">
                <a:ln>
                  <a:noFill/>
                </a:ln>
                <a:solidFill>
                  <a:srgbClr val="003300"/>
                </a:solidFill>
                <a:effectLst/>
                <a:uLnTx/>
                <a:uFillTx/>
                <a:latin typeface="Arial" panose="020B0604020202020204" pitchFamily="34" charset="0"/>
                <a:ea typeface="思源黑体 CN Medium" panose="020B0600000000000000" pitchFamily="34" charset="-122"/>
                <a:sym typeface="Arial" panose="020B0604020202020204" pitchFamily="34" charset="0"/>
              </a:rPr>
              <a:t>为何使液体温度迅速升到</a:t>
            </a:r>
            <a:r>
              <a:rPr kumimoji="0" lang="en-US" altLang="zh-CN" sz="2000" i="0" u="none" strike="noStrike" kern="0" cap="none" spc="0" normalizeH="0" baseline="0" noProof="0" dirty="0">
                <a:ln>
                  <a:noFill/>
                </a:ln>
                <a:solidFill>
                  <a:srgbClr val="003300"/>
                </a:solidFill>
                <a:effectLst/>
                <a:uLnTx/>
                <a:uFillTx/>
                <a:latin typeface="Arial" panose="020B0604020202020204" pitchFamily="34" charset="0"/>
                <a:ea typeface="思源黑体 CN Medium" panose="020B0600000000000000" pitchFamily="34" charset="-122"/>
                <a:sym typeface="Arial" panose="020B0604020202020204" pitchFamily="34" charset="0"/>
              </a:rPr>
              <a:t>170℃</a:t>
            </a:r>
            <a:r>
              <a:rPr kumimoji="0" lang="zh-CN" altLang="en-US" sz="2000" i="0" u="none" strike="noStrike" kern="0" cap="none" spc="0" normalizeH="0" baseline="0" noProof="0" dirty="0">
                <a:ln>
                  <a:noFill/>
                </a:ln>
                <a:solidFill>
                  <a:srgbClr val="0033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117786" name="Text Box 26"/>
          <p:cNvSpPr txBox="1">
            <a:spLocks noChangeArrowheads="1"/>
          </p:cNvSpPr>
          <p:nvPr/>
        </p:nvSpPr>
        <p:spPr bwMode="auto">
          <a:xfrm>
            <a:off x="576064" y="5277193"/>
            <a:ext cx="369043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140℃</a:t>
            </a:r>
            <a:r>
              <a:rPr kumimoji="0" lang="zh-CN" altLang="en-US"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会发生副反应，生成乙醚</a:t>
            </a:r>
          </a:p>
        </p:txBody>
      </p:sp>
      <p:sp>
        <p:nvSpPr>
          <p:cNvPr id="1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二、乙醇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7781"/>
                                        </p:tgtEl>
                                        <p:attrNameLst>
                                          <p:attrName>style.visibility</p:attrName>
                                        </p:attrNameLst>
                                      </p:cBhvr>
                                      <p:to>
                                        <p:strVal val="visible"/>
                                      </p:to>
                                    </p:set>
                                    <p:animEffect transition="in" filter="wipe(left)">
                                      <p:cBhvr>
                                        <p:cTn id="7" dur="500"/>
                                        <p:tgtEl>
                                          <p:spTgt spid="117781"/>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17783"/>
                                        </p:tgtEl>
                                        <p:attrNameLst>
                                          <p:attrName>style.visibility</p:attrName>
                                        </p:attrNameLst>
                                      </p:cBhvr>
                                      <p:to>
                                        <p:strVal val="visible"/>
                                      </p:to>
                                    </p:set>
                                    <p:anim calcmode="lin" valueType="num">
                                      <p:cBhvr>
                                        <p:cTn id="12" dur="500" fill="hold"/>
                                        <p:tgtEl>
                                          <p:spTgt spid="117783"/>
                                        </p:tgtEl>
                                        <p:attrNameLst>
                                          <p:attrName>ppt_w</p:attrName>
                                        </p:attrNameLst>
                                      </p:cBhvr>
                                      <p:tavLst>
                                        <p:tav tm="0">
                                          <p:val>
                                            <p:fltVal val="0"/>
                                          </p:val>
                                        </p:tav>
                                        <p:tav tm="100000">
                                          <p:val>
                                            <p:strVal val="#ppt_w"/>
                                          </p:val>
                                        </p:tav>
                                      </p:tavLst>
                                    </p:anim>
                                    <p:anim calcmode="lin" valueType="num">
                                      <p:cBhvr>
                                        <p:cTn id="13" dur="500" fill="hold"/>
                                        <p:tgtEl>
                                          <p:spTgt spid="117783"/>
                                        </p:tgtEl>
                                        <p:attrNameLst>
                                          <p:attrName>ppt_h</p:attrName>
                                        </p:attrNameLst>
                                      </p:cBhvr>
                                      <p:tavLst>
                                        <p:tav tm="0">
                                          <p:val>
                                            <p:fltVal val="0"/>
                                          </p:val>
                                        </p:tav>
                                        <p:tav tm="100000">
                                          <p:val>
                                            <p:strVal val="#ppt_h"/>
                                          </p:val>
                                        </p:tav>
                                      </p:tavLst>
                                    </p:anim>
                                    <p:animEffect transition="in" filter="fade">
                                      <p:cBhvr>
                                        <p:cTn id="14" dur="500"/>
                                        <p:tgtEl>
                                          <p:spTgt spid="117783"/>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117786"/>
                                        </p:tgtEl>
                                        <p:attrNameLst>
                                          <p:attrName>style.visibility</p:attrName>
                                        </p:attrNameLst>
                                      </p:cBhvr>
                                      <p:to>
                                        <p:strVal val="visible"/>
                                      </p:to>
                                    </p:set>
                                    <p:animEffect transition="in" filter="diamond(in)">
                                      <p:cBhvr>
                                        <p:cTn id="19" dur="2000"/>
                                        <p:tgtEl>
                                          <p:spTgt spid="117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81" grpId="0" autoUpdateAnimBg="0"/>
      <p:bldP spid="117783" grpId="0" autoUpdateAnimBg="0"/>
      <p:bldP spid="1177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4"/>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4953608" y="2593309"/>
            <a:ext cx="2284785" cy="1713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TextBox 6"/>
          <p:cNvSpPr txBox="1"/>
          <p:nvPr/>
        </p:nvSpPr>
        <p:spPr>
          <a:xfrm>
            <a:off x="640941" y="1193699"/>
            <a:ext cx="7200900" cy="1200150"/>
          </a:xfrm>
          <a:prstGeom prst="rect">
            <a:avLst/>
          </a:prstGeom>
          <a:noFill/>
        </p:spPr>
        <p:txBody>
          <a:bodyPr>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问题</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：醉酒的人为什么会脸红？</a:t>
            </a:r>
            <a:endPar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defRPr/>
            </a:pPr>
            <a:endPar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问题</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：如何检测酒驾？</a:t>
            </a:r>
          </a:p>
        </p:txBody>
      </p:sp>
      <p:sp>
        <p:nvSpPr>
          <p:cNvPr id="39" name="矩形 38"/>
          <p:cNvSpPr/>
          <p:nvPr/>
        </p:nvSpPr>
        <p:spPr>
          <a:xfrm>
            <a:off x="640941" y="4506358"/>
            <a:ext cx="10858500" cy="1938992"/>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zh-CN" altLang="en-US" sz="2000" i="0" u="none" strike="noStrike" kern="0" cap="none" spc="0" normalizeH="0" baseline="0" noProof="0" dirty="0">
                <a:ln>
                  <a:noFill/>
                </a:ln>
                <a:solidFill>
                  <a:schemeClr val="tx2">
                    <a:lumMod val="75000"/>
                  </a:schemeClr>
                </a:solidFill>
                <a:effectLst/>
                <a:uLnTx/>
                <a:uFillTx/>
                <a:latin typeface="Arial" panose="020B0604020202020204" pitchFamily="34" charset="0"/>
                <a:ea typeface="思源黑体 CN Medium" panose="020B0600000000000000" pitchFamily="34" charset="-122"/>
                <a:sym typeface="Arial" panose="020B0604020202020204" pitchFamily="34" charset="0"/>
              </a:rPr>
              <a:t>喝酒脸红的原因是什么呢？很多人以为是酒精导致的，其实不然，是乙醛引起的。乙醛具有让毛细血管扩张的功能，而脸部毛细血管的扩张才是脸部变红的原因。所以</a:t>
            </a:r>
            <a:r>
              <a:rPr kumimoji="0" lang="zh-CN" altLang="en-US" sz="2000" i="0" u="none" strike="noStrike" kern="0" cap="none" spc="0" normalizeH="0" baseline="0" noProof="0" dirty="0">
                <a:ln>
                  <a:noFill/>
                </a:ln>
                <a:solidFill>
                  <a:srgbClr val="009459"/>
                </a:solidFill>
                <a:effectLst/>
                <a:uLnTx/>
                <a:uFillTx/>
                <a:latin typeface="Arial" panose="020B0604020202020204" pitchFamily="34" charset="0"/>
                <a:ea typeface="思源黑体 CN Medium" panose="020B0600000000000000" pitchFamily="34" charset="-122"/>
                <a:sym typeface="Arial" panose="020B0604020202020204" pitchFamily="34" charset="0"/>
              </a:rPr>
              <a:t>喝酒脸红的人意味着能迅速将乙醇转化成为乙醛。</a:t>
            </a:r>
            <a:endParaRPr kumimoji="0" lang="en-US" altLang="zh-CN" sz="2000" i="0" u="none" strike="noStrike" kern="0" cap="none" spc="0" normalizeH="0" baseline="0" noProof="0" dirty="0">
              <a:ln>
                <a:noFill/>
              </a:ln>
              <a:solidFill>
                <a:srgbClr val="009459"/>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zh-CN" altLang="en-US"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为了你我安全，开车不饮酒，饮酒不开车！</a:t>
            </a:r>
          </a:p>
        </p:txBody>
      </p:sp>
      <p:sp>
        <p:nvSpPr>
          <p:cNvPr id="40"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新知导入</a:t>
            </a: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ppt_x"/>
                                          </p:val>
                                        </p:tav>
                                        <p:tav tm="100000">
                                          <p:val>
                                            <p:strVal val="#ppt_x"/>
                                          </p:val>
                                        </p:tav>
                                      </p:tavLst>
                                    </p:anim>
                                    <p:anim calcmode="lin" valueType="num">
                                      <p:cBhvr additive="base">
                                        <p:cTn id="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8">
                                            <p:txEl>
                                              <p:pRg st="0" end="0"/>
                                            </p:txEl>
                                          </p:spTgt>
                                        </p:tgtEl>
                                        <p:attrNameLst>
                                          <p:attrName>style.visibility</p:attrName>
                                        </p:attrNameLst>
                                      </p:cBhvr>
                                      <p:to>
                                        <p:strVal val="visible"/>
                                      </p:to>
                                    </p:set>
                                    <p:animEffect transition="in" filter="fade">
                                      <p:cBhvr>
                                        <p:cTn id="13" dur="500"/>
                                        <p:tgtEl>
                                          <p:spTgt spid="38">
                                            <p:txEl>
                                              <p:pRg st="0" end="0"/>
                                            </p:txEl>
                                          </p:spTgt>
                                        </p:tgtEl>
                                      </p:cBhvr>
                                    </p:animEffect>
                                    <p:anim calcmode="lin" valueType="num">
                                      <p:cBhvr>
                                        <p:cTn id="14"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500"/>
                            </p:stCondLst>
                            <p:childTnLst>
                              <p:par>
                                <p:cTn id="17" presetID="42" presetClass="entr" presetSubtype="0" fill="hold" nodeType="afterEffect">
                                  <p:stCondLst>
                                    <p:cond delay="0"/>
                                  </p:stCondLst>
                                  <p:childTnLst>
                                    <p:set>
                                      <p:cBhvr>
                                        <p:cTn id="18" dur="1" fill="hold">
                                          <p:stCondLst>
                                            <p:cond delay="0"/>
                                          </p:stCondLst>
                                        </p:cTn>
                                        <p:tgtEl>
                                          <p:spTgt spid="38">
                                            <p:txEl>
                                              <p:pRg st="2" end="2"/>
                                            </p:txEl>
                                          </p:spTgt>
                                        </p:tgtEl>
                                        <p:attrNameLst>
                                          <p:attrName>style.visibility</p:attrName>
                                        </p:attrNameLst>
                                      </p:cBhvr>
                                      <p:to>
                                        <p:strVal val="visible"/>
                                      </p:to>
                                    </p:set>
                                    <p:animEffect transition="in" filter="fade">
                                      <p:cBhvr>
                                        <p:cTn id="19" dur="500"/>
                                        <p:tgtEl>
                                          <p:spTgt spid="38">
                                            <p:txEl>
                                              <p:pRg st="2" end="2"/>
                                            </p:txEl>
                                          </p:spTgt>
                                        </p:tgtEl>
                                      </p:cBhvr>
                                    </p:animEffect>
                                    <p:anim calcmode="lin" valueType="num">
                                      <p:cBhvr>
                                        <p:cTn id="20" dur="5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9"/>
                                        </p:tgtEl>
                                        <p:attrNameLst>
                                          <p:attrName>style.visibility</p:attrName>
                                        </p:attrNameLst>
                                      </p:cBhvr>
                                      <p:to>
                                        <p:strVal val="visible"/>
                                      </p:to>
                                    </p:set>
                                    <p:animEffect transition="in" filter="blinds(horizontal)">
                                      <p:cBhvr>
                                        <p:cTn id="26"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ChangeArrowheads="1"/>
          </p:cNvSpPr>
          <p:nvPr/>
        </p:nvSpPr>
        <p:spPr bwMode="auto">
          <a:xfrm>
            <a:off x="623888" y="1160333"/>
            <a:ext cx="27109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3300"/>
                </a:solidFill>
                <a:effectLst/>
                <a:uLnTx/>
                <a:uFillTx/>
                <a:latin typeface="Arial" panose="020B0604020202020204" pitchFamily="34" charset="0"/>
                <a:ea typeface="思源黑体 CN Medium" panose="020B0600000000000000" pitchFamily="34" charset="-122"/>
                <a:sym typeface="Arial" panose="020B0604020202020204" pitchFamily="34" charset="0"/>
              </a:rPr>
              <a:t>④</a:t>
            </a:r>
            <a:r>
              <a:rPr kumimoji="0" lang="zh-CN" altLang="en-US" sz="2400" i="0" u="none" strike="noStrike" kern="0" cap="none" spc="0" normalizeH="0" baseline="0" noProof="0" dirty="0">
                <a:ln>
                  <a:noFill/>
                </a:ln>
                <a:solidFill>
                  <a:srgbClr val="003300"/>
                </a:solidFill>
                <a:effectLst/>
                <a:uLnTx/>
                <a:uFillTx/>
                <a:latin typeface="Arial" panose="020B0604020202020204" pitchFamily="34" charset="0"/>
                <a:ea typeface="思源黑体 CN Medium" panose="020B0600000000000000" pitchFamily="34" charset="-122"/>
                <a:sym typeface="Arial" panose="020B0604020202020204" pitchFamily="34" charset="0"/>
              </a:rPr>
              <a:t>温度计的位置？</a:t>
            </a:r>
          </a:p>
        </p:txBody>
      </p:sp>
      <p:sp>
        <p:nvSpPr>
          <p:cNvPr id="118791" name="Rectangle 7"/>
          <p:cNvSpPr>
            <a:spLocks noChangeArrowheads="1"/>
          </p:cNvSpPr>
          <p:nvPr/>
        </p:nvSpPr>
        <p:spPr bwMode="auto">
          <a:xfrm>
            <a:off x="623887" y="1618604"/>
            <a:ext cx="103891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温度计水银球要置于反应物的中央位置，因为需要测量的是反应物的温度。</a:t>
            </a:r>
          </a:p>
        </p:txBody>
      </p:sp>
      <p:sp>
        <p:nvSpPr>
          <p:cNvPr id="24580" name="Rectangle 9"/>
          <p:cNvSpPr>
            <a:spLocks noChangeArrowheads="1"/>
          </p:cNvSpPr>
          <p:nvPr/>
        </p:nvSpPr>
        <p:spPr bwMode="auto">
          <a:xfrm>
            <a:off x="623887" y="2252018"/>
            <a:ext cx="61847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3300"/>
                </a:solidFill>
                <a:effectLst/>
                <a:uLnTx/>
                <a:uFillTx/>
                <a:latin typeface="Arial" panose="020B0604020202020204" pitchFamily="34" charset="0"/>
                <a:ea typeface="思源黑体 CN Medium" panose="020B0600000000000000" pitchFamily="34" charset="-122"/>
                <a:sym typeface="Arial" panose="020B0604020202020204" pitchFamily="34" charset="0"/>
              </a:rPr>
              <a:t>⑤</a:t>
            </a:r>
            <a:r>
              <a:rPr kumimoji="0" lang="zh-CN" altLang="en-US" sz="2400" i="0" u="none" strike="noStrike" kern="0" cap="none" spc="0" normalizeH="0" baseline="0" noProof="0" dirty="0">
                <a:ln>
                  <a:noFill/>
                </a:ln>
                <a:solidFill>
                  <a:srgbClr val="003300"/>
                </a:solidFill>
                <a:effectLst/>
                <a:uLnTx/>
                <a:uFillTx/>
                <a:latin typeface="Arial" panose="020B0604020202020204" pitchFamily="34" charset="0"/>
                <a:ea typeface="思源黑体 CN Medium" panose="020B0600000000000000" pitchFamily="34" charset="-122"/>
                <a:sym typeface="Arial" panose="020B0604020202020204" pitchFamily="34" charset="0"/>
              </a:rPr>
              <a:t>混合液颜色为什么会呈现黑色？为什么？</a:t>
            </a:r>
          </a:p>
        </p:txBody>
      </p:sp>
      <p:sp>
        <p:nvSpPr>
          <p:cNvPr id="118794" name="Rectangle 10"/>
          <p:cNvSpPr>
            <a:spLocks noChangeArrowheads="1"/>
          </p:cNvSpPr>
          <p:nvPr/>
        </p:nvSpPr>
        <p:spPr bwMode="auto">
          <a:xfrm>
            <a:off x="609124" y="2723208"/>
            <a:ext cx="1090977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浓硫酸将无水酒精氧化生成碳的单质等多种物质，碳的单质使烧瓶内的液体带上了黑色。</a:t>
            </a:r>
          </a:p>
        </p:txBody>
      </p:sp>
      <p:sp>
        <p:nvSpPr>
          <p:cNvPr id="24582" name="Rectangle 11"/>
          <p:cNvSpPr>
            <a:spLocks noChangeArrowheads="1"/>
          </p:cNvSpPr>
          <p:nvPr/>
        </p:nvSpPr>
        <p:spPr bwMode="auto">
          <a:xfrm>
            <a:off x="623887" y="3554205"/>
            <a:ext cx="108950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3300"/>
                </a:solidFill>
                <a:effectLst/>
                <a:uLnTx/>
                <a:uFillTx/>
                <a:latin typeface="Arial" panose="020B0604020202020204" pitchFamily="34" charset="0"/>
                <a:ea typeface="思源黑体 CN Medium" panose="020B0600000000000000" pitchFamily="34" charset="-122"/>
                <a:sym typeface="Arial" panose="020B0604020202020204" pitchFamily="34" charset="0"/>
              </a:rPr>
              <a:t>⑥实验中，溴水或高锰酸钾溶液颜色褪去，有何杂质气体干扰？如何除去？</a:t>
            </a:r>
          </a:p>
        </p:txBody>
      </p:sp>
      <p:sp>
        <p:nvSpPr>
          <p:cNvPr id="118796" name="Rectangle 12"/>
          <p:cNvSpPr>
            <a:spLocks noChangeArrowheads="1"/>
          </p:cNvSpPr>
          <p:nvPr/>
        </p:nvSpPr>
        <p:spPr bwMode="auto">
          <a:xfrm>
            <a:off x="674688" y="4197144"/>
            <a:ext cx="108442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由于无水酒精和浓硫酸发生的氧化还原反应，反应制得的乙烯中往往混有</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en-US" altLang="zh-CN" sz="2400" i="0" u="none" strike="noStrike" kern="0" cap="none" spc="0" normalizeH="0" baseline="-2500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CO</a:t>
            </a:r>
            <a:r>
              <a:rPr kumimoji="0" lang="en-US" altLang="zh-CN" sz="2400" i="0" u="none" strike="noStrike" kern="0" cap="none" spc="0" normalizeH="0" baseline="-2500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SO</a:t>
            </a:r>
            <a:r>
              <a:rPr kumimoji="0" lang="en-US" altLang="zh-CN" sz="2400" i="0" u="none" strike="noStrike" kern="0" cap="none" spc="0" normalizeH="0" baseline="-2500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等气体。可将气体通过</a:t>
            </a:r>
            <a:r>
              <a:rPr kumimoji="0" lang="en-US" altLang="zh-CN" sz="2400" i="0" u="none" strike="noStrike" kern="0" cap="none" spc="0" normalizeH="0" baseline="0" noProof="0" dirty="0" err="1">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NaOH</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溶液。</a:t>
            </a:r>
          </a:p>
        </p:txBody>
      </p:sp>
      <p:sp>
        <p:nvSpPr>
          <p:cNvPr id="24584" name="Rectangle 13"/>
          <p:cNvSpPr>
            <a:spLocks noChangeArrowheads="1"/>
          </p:cNvSpPr>
          <p:nvPr/>
        </p:nvSpPr>
        <p:spPr bwMode="auto">
          <a:xfrm>
            <a:off x="631173" y="5130610"/>
            <a:ext cx="39741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3300"/>
                </a:solidFill>
                <a:effectLst/>
                <a:uLnTx/>
                <a:uFillTx/>
                <a:latin typeface="Arial" panose="020B0604020202020204" pitchFamily="34" charset="0"/>
                <a:ea typeface="思源黑体 CN Medium" panose="020B0600000000000000" pitchFamily="34" charset="-122"/>
                <a:sym typeface="Arial" panose="020B0604020202020204" pitchFamily="34" charset="0"/>
              </a:rPr>
              <a:t>⑦</a:t>
            </a:r>
            <a:r>
              <a:rPr kumimoji="0" lang="zh-CN" altLang="en-US" sz="2400" i="0" u="none" strike="noStrike" kern="0" cap="none" spc="0" normalizeH="0" baseline="0" noProof="0" dirty="0">
                <a:ln>
                  <a:noFill/>
                </a:ln>
                <a:solidFill>
                  <a:srgbClr val="003300"/>
                </a:solidFill>
                <a:effectLst/>
                <a:uLnTx/>
                <a:uFillTx/>
                <a:latin typeface="Arial" panose="020B0604020202020204" pitchFamily="34" charset="0"/>
                <a:ea typeface="思源黑体 CN Medium" panose="020B0600000000000000" pitchFamily="34" charset="-122"/>
                <a:sym typeface="Arial" panose="020B0604020202020204" pitchFamily="34" charset="0"/>
              </a:rPr>
              <a:t>为何用排水集气法收集？</a:t>
            </a:r>
          </a:p>
        </p:txBody>
      </p:sp>
      <p:sp>
        <p:nvSpPr>
          <p:cNvPr id="118798" name="Rectangle 14"/>
          <p:cNvSpPr>
            <a:spLocks noChangeArrowheads="1"/>
          </p:cNvSpPr>
          <p:nvPr/>
        </p:nvSpPr>
        <p:spPr bwMode="auto">
          <a:xfrm>
            <a:off x="609124" y="5695479"/>
            <a:ext cx="109097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因为乙烯难溶于水，密度比空气密度略小。</a:t>
            </a:r>
          </a:p>
        </p:txBody>
      </p:sp>
      <p:sp>
        <p:nvSpPr>
          <p:cNvPr id="10"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二、乙醇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8791"/>
                                        </p:tgtEl>
                                        <p:attrNameLst>
                                          <p:attrName>style.visibility</p:attrName>
                                        </p:attrNameLst>
                                      </p:cBhvr>
                                      <p:to>
                                        <p:strVal val="visible"/>
                                      </p:to>
                                    </p:set>
                                    <p:animEffect transition="in" filter="fade">
                                      <p:cBhvr>
                                        <p:cTn id="7" dur="1000"/>
                                        <p:tgtEl>
                                          <p:spTgt spid="118791"/>
                                        </p:tgtEl>
                                      </p:cBhvr>
                                    </p:animEffect>
                                    <p:anim calcmode="lin" valueType="num">
                                      <p:cBhvr>
                                        <p:cTn id="8" dur="1000" fill="hold"/>
                                        <p:tgtEl>
                                          <p:spTgt spid="118791"/>
                                        </p:tgtEl>
                                        <p:attrNameLst>
                                          <p:attrName>ppt_x</p:attrName>
                                        </p:attrNameLst>
                                      </p:cBhvr>
                                      <p:tavLst>
                                        <p:tav tm="0">
                                          <p:val>
                                            <p:strVal val="#ppt_x"/>
                                          </p:val>
                                        </p:tav>
                                        <p:tav tm="100000">
                                          <p:val>
                                            <p:strVal val="#ppt_x"/>
                                          </p:val>
                                        </p:tav>
                                      </p:tavLst>
                                    </p:anim>
                                    <p:anim calcmode="lin" valueType="num">
                                      <p:cBhvr>
                                        <p:cTn id="9" dur="1000" fill="hold"/>
                                        <p:tgtEl>
                                          <p:spTgt spid="11879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8794"/>
                                        </p:tgtEl>
                                        <p:attrNameLst>
                                          <p:attrName>style.visibility</p:attrName>
                                        </p:attrNameLst>
                                      </p:cBhvr>
                                      <p:to>
                                        <p:strVal val="visible"/>
                                      </p:to>
                                    </p:set>
                                    <p:anim calcmode="lin" valueType="num">
                                      <p:cBhvr>
                                        <p:cTn id="14" dur="500" fill="hold"/>
                                        <p:tgtEl>
                                          <p:spTgt spid="118794"/>
                                        </p:tgtEl>
                                        <p:attrNameLst>
                                          <p:attrName>ppt_w</p:attrName>
                                        </p:attrNameLst>
                                      </p:cBhvr>
                                      <p:tavLst>
                                        <p:tav tm="0">
                                          <p:val>
                                            <p:fltVal val="0"/>
                                          </p:val>
                                        </p:tav>
                                        <p:tav tm="100000">
                                          <p:val>
                                            <p:strVal val="#ppt_w"/>
                                          </p:val>
                                        </p:tav>
                                      </p:tavLst>
                                    </p:anim>
                                    <p:anim calcmode="lin" valueType="num">
                                      <p:cBhvr>
                                        <p:cTn id="15" dur="500" fill="hold"/>
                                        <p:tgtEl>
                                          <p:spTgt spid="118794"/>
                                        </p:tgtEl>
                                        <p:attrNameLst>
                                          <p:attrName>ppt_h</p:attrName>
                                        </p:attrNameLst>
                                      </p:cBhvr>
                                      <p:tavLst>
                                        <p:tav tm="0">
                                          <p:val>
                                            <p:fltVal val="0"/>
                                          </p:val>
                                        </p:tav>
                                        <p:tav tm="100000">
                                          <p:val>
                                            <p:strVal val="#ppt_h"/>
                                          </p:val>
                                        </p:tav>
                                      </p:tavLst>
                                    </p:anim>
                                    <p:animEffect transition="in" filter="fade">
                                      <p:cBhvr>
                                        <p:cTn id="16" dur="500"/>
                                        <p:tgtEl>
                                          <p:spTgt spid="118794"/>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118796"/>
                                        </p:tgtEl>
                                        <p:attrNameLst>
                                          <p:attrName>style.visibility</p:attrName>
                                        </p:attrNameLst>
                                      </p:cBhvr>
                                      <p:to>
                                        <p:strVal val="visible"/>
                                      </p:to>
                                    </p:set>
                                    <p:animEffect transition="in" filter="circle(in)">
                                      <p:cBhvr>
                                        <p:cTn id="21" dur="1000"/>
                                        <p:tgtEl>
                                          <p:spTgt spid="11879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8798"/>
                                        </p:tgtEl>
                                        <p:attrNameLst>
                                          <p:attrName>style.visibility</p:attrName>
                                        </p:attrNameLst>
                                      </p:cBhvr>
                                      <p:to>
                                        <p:strVal val="visible"/>
                                      </p:to>
                                    </p:set>
                                    <p:animEffect transition="in" filter="wipe(left)">
                                      <p:cBhvr>
                                        <p:cTn id="26" dur="500"/>
                                        <p:tgtEl>
                                          <p:spTgt spid="118798"/>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91" grpId="0"/>
      <p:bldP spid="118794" grpId="0" autoUpdateAnimBg="0"/>
      <p:bldP spid="118796" grpId="0" autoUpdateAnimBg="0"/>
      <p:bldP spid="118798" grpId="0" autoUpdateAnimBg="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4"/>
          <p:cNvSpPr txBox="1">
            <a:spLocks noChangeArrowheads="1"/>
          </p:cNvSpPr>
          <p:nvPr/>
        </p:nvSpPr>
        <p:spPr bwMode="auto">
          <a:xfrm>
            <a:off x="4816273" y="2059638"/>
            <a:ext cx="4681538"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8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R</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 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p>
        </p:txBody>
      </p:sp>
      <p:grpSp>
        <p:nvGrpSpPr>
          <p:cNvPr id="2" name="Group 22"/>
          <p:cNvGrpSpPr/>
          <p:nvPr/>
        </p:nvGrpSpPr>
        <p:grpSpPr bwMode="auto">
          <a:xfrm>
            <a:off x="711126" y="1735881"/>
            <a:ext cx="4105147" cy="973138"/>
            <a:chOff x="431" y="659"/>
            <a:chExt cx="1992" cy="613"/>
          </a:xfrm>
        </p:grpSpPr>
        <p:sp>
          <p:nvSpPr>
            <p:cNvPr id="25624" name="Line 6"/>
            <p:cNvSpPr>
              <a:spLocks noChangeShapeType="1"/>
            </p:cNvSpPr>
            <p:nvPr/>
          </p:nvSpPr>
          <p:spPr bwMode="auto">
            <a:xfrm flipV="1">
              <a:off x="1633" y="964"/>
              <a:ext cx="687" cy="1"/>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25625" name="Group 7"/>
            <p:cNvGrpSpPr/>
            <p:nvPr/>
          </p:nvGrpSpPr>
          <p:grpSpPr bwMode="auto">
            <a:xfrm>
              <a:off x="431" y="659"/>
              <a:ext cx="1992" cy="613"/>
              <a:chOff x="560" y="1657"/>
              <a:chExt cx="1992" cy="613"/>
            </a:xfrm>
          </p:grpSpPr>
          <p:sp>
            <p:nvSpPr>
              <p:cNvPr id="25626" name="Text Box 8"/>
              <p:cNvSpPr txBox="1">
                <a:spLocks noChangeArrowheads="1"/>
              </p:cNvSpPr>
              <p:nvPr/>
            </p:nvSpPr>
            <p:spPr bwMode="auto">
              <a:xfrm>
                <a:off x="560" y="1827"/>
                <a:ext cx="1403"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8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R</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endPar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5627" name="Text Box 9"/>
              <p:cNvSpPr txBox="1">
                <a:spLocks noChangeArrowheads="1"/>
              </p:cNvSpPr>
              <p:nvPr/>
            </p:nvSpPr>
            <p:spPr bwMode="auto">
              <a:xfrm>
                <a:off x="1977" y="1979"/>
                <a:ext cx="36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Δ</a:t>
                </a:r>
              </a:p>
            </p:txBody>
          </p:sp>
          <p:sp>
            <p:nvSpPr>
              <p:cNvPr id="25628" name="Text Box 10"/>
              <p:cNvSpPr txBox="1">
                <a:spLocks noChangeArrowheads="1"/>
              </p:cNvSpPr>
              <p:nvPr/>
            </p:nvSpPr>
            <p:spPr bwMode="auto">
              <a:xfrm>
                <a:off x="1817" y="1657"/>
                <a:ext cx="73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浓硫酸</a:t>
                </a:r>
                <a:endParaRPr kumimoji="0" lang="zh-CN" altLang="en-US"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grpSp>
        <p:nvGrpSpPr>
          <p:cNvPr id="4" name="Group 11"/>
          <p:cNvGrpSpPr/>
          <p:nvPr/>
        </p:nvGrpSpPr>
        <p:grpSpPr bwMode="auto">
          <a:xfrm>
            <a:off x="636449" y="3027682"/>
            <a:ext cx="3876786" cy="1020763"/>
            <a:chOff x="295" y="2326"/>
            <a:chExt cx="2124" cy="643"/>
          </a:xfrm>
        </p:grpSpPr>
        <p:grpSp>
          <p:nvGrpSpPr>
            <p:cNvPr id="25617" name="Group 12"/>
            <p:cNvGrpSpPr/>
            <p:nvPr/>
          </p:nvGrpSpPr>
          <p:grpSpPr bwMode="auto">
            <a:xfrm>
              <a:off x="1693" y="2326"/>
              <a:ext cx="726" cy="518"/>
              <a:chOff x="1693" y="1970"/>
              <a:chExt cx="726" cy="518"/>
            </a:xfrm>
          </p:grpSpPr>
          <p:sp>
            <p:nvSpPr>
              <p:cNvPr id="25621" name="Text Box 13"/>
              <p:cNvSpPr txBox="1">
                <a:spLocks noChangeArrowheads="1"/>
              </p:cNvSpPr>
              <p:nvPr/>
            </p:nvSpPr>
            <p:spPr bwMode="auto">
              <a:xfrm>
                <a:off x="1693" y="1970"/>
                <a:ext cx="72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浓硫酸</a:t>
                </a:r>
                <a:endParaRPr kumimoji="0" lang="zh-CN" altLang="en-US"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5622" name="Text Box 14"/>
              <p:cNvSpPr txBox="1">
                <a:spLocks noChangeArrowheads="1"/>
              </p:cNvSpPr>
              <p:nvPr/>
            </p:nvSpPr>
            <p:spPr bwMode="auto">
              <a:xfrm>
                <a:off x="1874" y="2197"/>
                <a:ext cx="33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Δ</a:t>
                </a:r>
              </a:p>
            </p:txBody>
          </p:sp>
          <p:sp>
            <p:nvSpPr>
              <p:cNvPr id="25623" name="Line 15"/>
              <p:cNvSpPr>
                <a:spLocks noChangeShapeType="1"/>
              </p:cNvSpPr>
              <p:nvPr/>
            </p:nvSpPr>
            <p:spPr bwMode="auto">
              <a:xfrm>
                <a:off x="1738" y="2242"/>
                <a:ext cx="681" cy="0"/>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25618" name="Group 16"/>
            <p:cNvGrpSpPr/>
            <p:nvPr/>
          </p:nvGrpSpPr>
          <p:grpSpPr bwMode="auto">
            <a:xfrm>
              <a:off x="295" y="2422"/>
              <a:ext cx="1859" cy="547"/>
              <a:chOff x="295" y="2066"/>
              <a:chExt cx="1859" cy="547"/>
            </a:xfrm>
          </p:grpSpPr>
          <p:sp>
            <p:nvSpPr>
              <p:cNvPr id="25619" name="Text Box 17"/>
              <p:cNvSpPr txBox="1">
                <a:spLocks noChangeArrowheads="1"/>
              </p:cNvSpPr>
              <p:nvPr/>
            </p:nvSpPr>
            <p:spPr bwMode="auto">
              <a:xfrm>
                <a:off x="295" y="2066"/>
                <a:ext cx="1859" cy="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7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p>
              <a:p>
                <a:pPr marL="0" marR="0" lvl="0" indent="0" defTabSz="914400" eaLnBrk="1" fontAlgn="auto" latinLnBrk="0" hangingPunct="1">
                  <a:lnSpc>
                    <a:spcPct val="7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p>
              <a:p>
                <a:pPr marL="0" marR="0" lvl="0" indent="0" defTabSz="914400" eaLnBrk="1" fontAlgn="auto" latinLnBrk="0" hangingPunct="1">
                  <a:lnSpc>
                    <a:spcPct val="7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endPar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5620" name="Text Box 18"/>
              <p:cNvSpPr txBox="1">
                <a:spLocks noChangeArrowheads="1"/>
              </p:cNvSpPr>
              <p:nvPr/>
            </p:nvSpPr>
            <p:spPr bwMode="auto">
              <a:xfrm>
                <a:off x="678" y="2184"/>
                <a:ext cx="317"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grpSp>
      </p:grpSp>
      <p:sp>
        <p:nvSpPr>
          <p:cNvPr id="31" name="Text Box 19"/>
          <p:cNvSpPr txBox="1">
            <a:spLocks noChangeArrowheads="1"/>
          </p:cNvSpPr>
          <p:nvPr/>
        </p:nvSpPr>
        <p:spPr bwMode="auto">
          <a:xfrm>
            <a:off x="4728612" y="3291314"/>
            <a:ext cx="515461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8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p>
        </p:txBody>
      </p:sp>
      <p:sp>
        <p:nvSpPr>
          <p:cNvPr id="32" name="Text Box 20"/>
          <p:cNvSpPr txBox="1">
            <a:spLocks noChangeArrowheads="1"/>
          </p:cNvSpPr>
          <p:nvPr/>
        </p:nvSpPr>
        <p:spPr bwMode="auto">
          <a:xfrm>
            <a:off x="4728612" y="3826950"/>
            <a:ext cx="567055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8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或</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p>
        </p:txBody>
      </p:sp>
      <p:sp>
        <p:nvSpPr>
          <p:cNvPr id="35" name="矩形 34"/>
          <p:cNvSpPr>
            <a:spLocks noChangeArrowheads="1"/>
          </p:cNvSpPr>
          <p:nvPr/>
        </p:nvSpPr>
        <p:spPr bwMode="auto">
          <a:xfrm>
            <a:off x="4816273" y="5275110"/>
            <a:ext cx="40719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能进行消去反应吗</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endPar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7" name="组合 60"/>
          <p:cNvGrpSpPr/>
          <p:nvPr/>
        </p:nvGrpSpPr>
        <p:grpSpPr bwMode="auto">
          <a:xfrm>
            <a:off x="1704199" y="3887424"/>
            <a:ext cx="4540250" cy="1800630"/>
            <a:chOff x="5280736" y="3960257"/>
            <a:chExt cx="3755315" cy="1799675"/>
          </a:xfrm>
        </p:grpSpPr>
        <p:sp>
          <p:nvSpPr>
            <p:cNvPr id="25612" name="矩形 35"/>
            <p:cNvSpPr>
              <a:spLocks noChangeArrowheads="1"/>
            </p:cNvSpPr>
            <p:nvPr/>
          </p:nvSpPr>
          <p:spPr bwMode="auto">
            <a:xfrm>
              <a:off x="5280736" y="4615647"/>
              <a:ext cx="3755315" cy="461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p>
          </p:txBody>
        </p:sp>
        <p:sp>
          <p:nvSpPr>
            <p:cNvPr id="25613" name="矩形 36"/>
            <p:cNvSpPr>
              <a:spLocks noChangeArrowheads="1"/>
            </p:cNvSpPr>
            <p:nvPr/>
          </p:nvSpPr>
          <p:spPr bwMode="auto">
            <a:xfrm>
              <a:off x="6208988" y="3960257"/>
              <a:ext cx="615469" cy="461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5614" name="矩形 37"/>
            <p:cNvSpPr>
              <a:spLocks noChangeArrowheads="1"/>
            </p:cNvSpPr>
            <p:nvPr/>
          </p:nvSpPr>
          <p:spPr bwMode="auto">
            <a:xfrm>
              <a:off x="6248922" y="5298512"/>
              <a:ext cx="785181" cy="461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en-US"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cxnSp>
          <p:nvCxnSpPr>
            <p:cNvPr id="40" name="直接连接符 39"/>
            <p:cNvCxnSpPr/>
            <p:nvPr/>
          </p:nvCxnSpPr>
          <p:spPr>
            <a:xfrm>
              <a:off x="6413895" y="4431495"/>
              <a:ext cx="0" cy="33002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6441470" y="5064571"/>
              <a:ext cx="0" cy="33002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609" name="TextBox 61"/>
          <p:cNvSpPr txBox="1">
            <a:spLocks noChangeArrowheads="1"/>
          </p:cNvSpPr>
          <p:nvPr/>
        </p:nvSpPr>
        <p:spPr bwMode="auto">
          <a:xfrm>
            <a:off x="636449" y="1188202"/>
            <a:ext cx="11320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拓展：</a:t>
            </a:r>
          </a:p>
        </p:txBody>
      </p:sp>
      <p:sp>
        <p:nvSpPr>
          <p:cNvPr id="34" name="Text Box 10"/>
          <p:cNvSpPr txBox="1">
            <a:spLocks noChangeArrowheads="1"/>
          </p:cNvSpPr>
          <p:nvPr/>
        </p:nvSpPr>
        <p:spPr bwMode="auto">
          <a:xfrm>
            <a:off x="600616" y="5857673"/>
            <a:ext cx="10898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小结：跟羟基连接的</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相邻的</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上无</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则不能发生消去反应</a:t>
            </a:r>
          </a:p>
        </p:txBody>
      </p:sp>
      <p:sp>
        <p:nvSpPr>
          <p:cNvPr id="25611" name="Text Box 11"/>
          <p:cNvSpPr txBox="1">
            <a:spLocks noChangeArrowheads="1"/>
          </p:cNvSpPr>
          <p:nvPr/>
        </p:nvSpPr>
        <p:spPr bwMode="auto">
          <a:xfrm>
            <a:off x="1506400" y="1202491"/>
            <a:ext cx="74406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是不是所有的醇都能发生消去反应？         </a:t>
            </a:r>
          </a:p>
        </p:txBody>
      </p:sp>
      <p:sp>
        <p:nvSpPr>
          <p:cNvPr id="29"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二、乙醇</a:t>
            </a: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10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wipe(left)">
                                      <p:cBhvr>
                                        <p:cTn id="22" dur="1000"/>
                                        <p:tgtEl>
                                          <p:spTgt spid="3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wipe(left)">
                                      <p:cBhvr>
                                        <p:cTn id="27" dur="1000"/>
                                        <p:tgtEl>
                                          <p:spTgt spid="3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1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wipe(left)">
                                      <p:cBhvr>
                                        <p:cTn id="37" dur="1000"/>
                                        <p:tgtEl>
                                          <p:spTgt spid="35"/>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4"/>
                                        </p:tgtEl>
                                        <p:attrNameLst>
                                          <p:attrName>style.visibility</p:attrName>
                                        </p:attrNameLst>
                                      </p:cBhvr>
                                      <p:to>
                                        <p:strVal val="visible"/>
                                      </p:to>
                                    </p:set>
                                    <p:anim calcmode="lin" valueType="num">
                                      <p:cBhvr additive="base">
                                        <p:cTn id="42" dur="500" fill="hold"/>
                                        <p:tgtEl>
                                          <p:spTgt spid="34"/>
                                        </p:tgtEl>
                                        <p:attrNameLst>
                                          <p:attrName>ppt_x</p:attrName>
                                        </p:attrNameLst>
                                      </p:cBhvr>
                                      <p:tavLst>
                                        <p:tav tm="0">
                                          <p:val>
                                            <p:strVal val="#ppt_x"/>
                                          </p:val>
                                        </p:tav>
                                        <p:tav tm="100000">
                                          <p:val>
                                            <p:strVal val="#ppt_x"/>
                                          </p:val>
                                        </p:tav>
                                      </p:tavLst>
                                    </p:anim>
                                    <p:anim calcmode="lin" valueType="num">
                                      <p:cBhvr additive="base">
                                        <p:cTn id="43"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1" grpId="0"/>
      <p:bldP spid="32" grpId="0"/>
      <p:bldP spid="35" grpId="0"/>
      <p:bldP spid="34"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70"/>
          <p:cNvGraphicFramePr>
            <a:graphicFrameLocks noGrp="1"/>
          </p:cNvGraphicFramePr>
          <p:nvPr/>
        </p:nvGraphicFramePr>
        <p:xfrm>
          <a:off x="738833" y="2534531"/>
          <a:ext cx="10714334" cy="2778390"/>
        </p:xfrm>
        <a:graphic>
          <a:graphicData uri="http://schemas.openxmlformats.org/drawingml/2006/table">
            <a:tbl>
              <a:tblPr/>
              <a:tblGrid>
                <a:gridCol w="2626987">
                  <a:extLst>
                    <a:ext uri="{9D8B030D-6E8A-4147-A177-3AD203B41FA5}">
                      <a16:colId xmlns:a16="http://schemas.microsoft.com/office/drawing/2014/main" val="20000"/>
                    </a:ext>
                  </a:extLst>
                </a:gridCol>
                <a:gridCol w="4043674">
                  <a:extLst>
                    <a:ext uri="{9D8B030D-6E8A-4147-A177-3AD203B41FA5}">
                      <a16:colId xmlns:a16="http://schemas.microsoft.com/office/drawing/2014/main" val="20001"/>
                    </a:ext>
                  </a:extLst>
                </a:gridCol>
                <a:gridCol w="4043673">
                  <a:extLst>
                    <a:ext uri="{9D8B030D-6E8A-4147-A177-3AD203B41FA5}">
                      <a16:colId xmlns:a16="http://schemas.microsoft.com/office/drawing/2014/main" val="20002"/>
                    </a:ext>
                  </a:extLst>
                </a:gridCol>
              </a:tblGrid>
              <a:tr h="463065">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110592" marR="110592" marT="41476" marB="41476" anchor="ctr" horzOverflow="overflow">
                    <a:lnL w="1905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905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000" b="0" i="0" u="none" strike="noStrike" cap="none" normalizeH="0" baseline="-2500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000" b="0" i="0" u="none" strike="noStrike" cap="none" normalizeH="0" baseline="-2500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Br</a:t>
                      </a:r>
                      <a:endParaRPr kumimoji="0" lang="zh-CN"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110592" marR="110592" marT="41476" marB="41476" anchor="ctr" horzOverflow="overflow">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905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000" b="0" i="0" u="none" strike="noStrike" cap="none" normalizeH="0" baseline="-2500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000" b="0" i="0" u="none" strike="noStrike" cap="none" normalizeH="0" baseline="-2500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a:t>
                      </a:r>
                      <a:endParaRPr kumimoji="0" lang="zh-CN"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110592" marR="110592" marT="41476" marB="41476" anchor="ctr" horzOverflow="overflow">
                    <a:lnL w="12700" cap="flat" cmpd="sng" algn="ctr">
                      <a:solidFill>
                        <a:srgbClr val="33CCCC"/>
                      </a:solidFill>
                      <a:prstDash val="solid"/>
                      <a:round/>
                      <a:headEnd type="none" w="med" len="med"/>
                      <a:tailEnd type="none" w="med" len="med"/>
                    </a:lnL>
                    <a:lnR w="19050" cap="flat" cmpd="sng" algn="ctr">
                      <a:solidFill>
                        <a:srgbClr val="33CCCC"/>
                      </a:solidFill>
                      <a:prstDash val="solid"/>
                      <a:round/>
                      <a:headEnd type="none" w="med" len="med"/>
                      <a:tailEnd type="none" w="med" len="med"/>
                    </a:lnR>
                    <a:lnT w="1905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3065">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消去条件</a:t>
                      </a:r>
                    </a:p>
                  </a:txBody>
                  <a:tcPr marL="110592" marR="110592" marT="41476" marB="41476" anchor="ctr" horzOverflow="overflow">
                    <a:lnL w="1905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lnTlToBr>
                      <a:noFill/>
                    </a:lnTlToBr>
                    <a:lnBlToTr>
                      <a:noFill/>
                    </a:lnBlToTr>
                    <a:noFill/>
                  </a:tcPr>
                </a:tc>
                <a:tc gridSpan="2">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有</a:t>
                      </a:r>
                      <a:r>
                        <a:rPr kumimoji="0" lang="el-GR"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β</a:t>
                      </a: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endParaRPr kumimoji="0" lang="zh-CN"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110592" marR="110592" marT="41476" marB="41476" anchor="ctr" horzOverflow="overflow">
                    <a:lnL w="12700" cap="flat" cmpd="sng" algn="ctr">
                      <a:solidFill>
                        <a:srgbClr val="33CCCC"/>
                      </a:solidFill>
                      <a:prstDash val="solid"/>
                      <a:round/>
                      <a:headEnd type="none" w="med" len="med"/>
                      <a:tailEnd type="none" w="med" len="med"/>
                    </a:lnL>
                    <a:lnR w="1905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lnTlToBr>
                      <a:noFill/>
                    </a:lnTlToBr>
                    <a:lnBlToTr>
                      <a:noFill/>
                    </a:lnBlToTr>
                    <a:noFill/>
                  </a:tcPr>
                </a:tc>
                <a:tc hMerge="1">
                  <a:txBody>
                    <a:bodyPr/>
                    <a:lstStyle/>
                    <a:p>
                      <a:endParaRPr lang="zh-CN"/>
                    </a:p>
                  </a:txBody>
                  <a:tcPr/>
                </a:tc>
                <a:extLst>
                  <a:ext uri="{0D108BD9-81ED-4DB2-BD59-A6C34878D82A}">
                    <a16:rowId xmlns:a16="http://schemas.microsoft.com/office/drawing/2014/main" val="10001"/>
                  </a:ext>
                </a:extLst>
              </a:tr>
              <a:tr h="463065">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反应条件</a:t>
                      </a:r>
                    </a:p>
                  </a:txBody>
                  <a:tcPr marL="110592" marR="110592" marT="41476" marB="41476" anchor="ctr" horzOverflow="overflow">
                    <a:lnL w="1905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NaOH</a:t>
                      </a:r>
                      <a:r>
                        <a:rPr kumimoji="0" lang="zh-CN" altLang="en-US"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醇溶液、加热</a:t>
                      </a:r>
                      <a:endParaRPr kumimoji="0" lang="zh-CN"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110592" marR="110592" marT="41476" marB="41476" anchor="ctr" horzOverflow="overflow">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浓</a:t>
                      </a: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000" b="0" i="0" u="none" strike="noStrike" cap="none" normalizeH="0" baseline="-2500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SO</a:t>
                      </a:r>
                      <a:r>
                        <a:rPr kumimoji="0" lang="en-US" altLang="zh-CN" sz="2000" b="0" i="0" u="none" strike="noStrike" cap="none" normalizeH="0" baseline="-2500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a:t>
                      </a:r>
                      <a:r>
                        <a:rPr kumimoji="0" lang="zh-CN" altLang="en-US"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170 ℃</a:t>
                      </a:r>
                      <a:endParaRPr kumimoji="0" lang="zh-CN"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110592" marR="110592" marT="41476" marB="41476" anchor="ctr" horzOverflow="overflow">
                    <a:lnL w="12700" cap="flat" cmpd="sng" algn="ctr">
                      <a:solidFill>
                        <a:srgbClr val="33CCCC"/>
                      </a:solidFill>
                      <a:prstDash val="solid"/>
                      <a:round/>
                      <a:headEnd type="none" w="med" len="med"/>
                      <a:tailEnd type="none" w="med" len="med"/>
                    </a:lnL>
                    <a:lnR w="1905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3065">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化学键的断裂</a:t>
                      </a:r>
                    </a:p>
                  </a:txBody>
                  <a:tcPr marL="110592" marR="110592" marT="41476" marB="41476" anchor="ctr" horzOverflow="overflow">
                    <a:lnL w="1905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C−Br</a:t>
                      </a:r>
                      <a:r>
                        <a:rPr kumimoji="0" lang="zh-CN" altLang="en-US"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endParaRPr kumimoji="0" lang="zh-CN"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110592" marR="110592" marT="41476" marB="41476" anchor="ctr" horzOverflow="overflow">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C−O</a:t>
                      </a:r>
                      <a:r>
                        <a:rPr kumimoji="0" lang="zh-CN" altLang="en-US"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endParaRPr kumimoji="0" lang="zh-CN"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110592" marR="110592" marT="41476" marB="41476" anchor="ctr" horzOverflow="overflow">
                    <a:lnL w="12700" cap="flat" cmpd="sng" algn="ctr">
                      <a:solidFill>
                        <a:srgbClr val="33CCCC"/>
                      </a:solidFill>
                      <a:prstDash val="solid"/>
                      <a:round/>
                      <a:headEnd type="none" w="med" len="med"/>
                      <a:tailEnd type="none" w="med" len="med"/>
                    </a:lnL>
                    <a:lnR w="1905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63065">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化学键的生成</a:t>
                      </a:r>
                    </a:p>
                  </a:txBody>
                  <a:tcPr marL="110592" marR="110592" marT="41476" marB="41476" anchor="ctr" horzOverflow="overflow">
                    <a:lnL w="1905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a:ln>
                            <a:noFill/>
                          </a:ln>
                          <a:solidFill>
                            <a:srgbClr val="FF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C=C</a:t>
                      </a:r>
                      <a:endParaRPr kumimoji="0" lang="zh-CN" altLang="zh-CN" sz="2000" b="0" i="0" u="none" strike="noStrike" cap="none" normalizeH="0" baseline="0">
                        <a:ln>
                          <a:noFill/>
                        </a:ln>
                        <a:solidFill>
                          <a:srgbClr val="FF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110592" marR="110592" marT="41476" marB="41476" anchor="ctr" horzOverflow="overflow">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a:ln>
                            <a:noFill/>
                          </a:ln>
                          <a:solidFill>
                            <a:srgbClr val="FF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C=C</a:t>
                      </a:r>
                      <a:endParaRPr kumimoji="0" lang="zh-CN" altLang="zh-CN" sz="2000" b="0" i="0" u="none" strike="noStrike" cap="none" normalizeH="0" baseline="0">
                        <a:ln>
                          <a:noFill/>
                        </a:ln>
                        <a:solidFill>
                          <a:srgbClr val="FF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110592" marR="110592" marT="41476" marB="41476" anchor="ctr" horzOverflow="overflow">
                    <a:lnL w="12700" cap="flat" cmpd="sng" algn="ctr">
                      <a:solidFill>
                        <a:srgbClr val="33CCCC"/>
                      </a:solidFill>
                      <a:prstDash val="solid"/>
                      <a:round/>
                      <a:headEnd type="none" w="med" len="med"/>
                      <a:tailEnd type="none" w="med" len="med"/>
                    </a:lnL>
                    <a:lnR w="1905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63065">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反应产物</a:t>
                      </a:r>
                    </a:p>
                  </a:txBody>
                  <a:tcPr marL="110592" marR="110592" marT="41476" marB="41476" anchor="ctr" horzOverflow="overflow">
                    <a:lnL w="1905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9050" cap="flat" cmpd="sng" algn="ctr">
                      <a:solidFill>
                        <a:srgbClr val="33CCCC"/>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000" b="0" i="0" u="none" strike="noStrike" cap="none" normalizeH="0" baseline="-2500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000" b="0" i="0" u="none" strike="noStrike" cap="none" normalizeH="0" baseline="-2500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HBr</a:t>
                      </a:r>
                      <a:endParaRPr kumimoji="0" lang="zh-CN"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110592" marR="110592" marT="41476" marB="41476" anchor="ctr" horzOverflow="overflow">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9050" cap="flat" cmpd="sng" algn="ctr">
                      <a:solidFill>
                        <a:srgbClr val="33CCCC"/>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000" b="0" i="0" u="none" strike="noStrike" cap="none" normalizeH="0" baseline="-2500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000" b="0" i="0" u="none" strike="noStrike" cap="none" normalizeH="0" baseline="-2500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000" b="0" i="0" u="none" strike="noStrike" cap="none" normalizeH="0" baseline="-2500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endParaRPr kumimoji="0" lang="zh-CN" altLang="zh-CN"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110592" marR="110592" marT="41476" marB="41476" anchor="ctr" horzOverflow="overflow">
                    <a:lnL w="12700" cap="flat" cmpd="sng" algn="ctr">
                      <a:solidFill>
                        <a:srgbClr val="33CCCC"/>
                      </a:solidFill>
                      <a:prstDash val="solid"/>
                      <a:round/>
                      <a:headEnd type="none" w="med" len="med"/>
                      <a:tailEnd type="none" w="med" len="med"/>
                    </a:lnL>
                    <a:lnR w="1905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9050" cap="flat" cmpd="sng" algn="ctr">
                      <a:solidFill>
                        <a:srgbClr val="33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6656" name="矩形 7"/>
          <p:cNvSpPr>
            <a:spLocks noChangeArrowheads="1"/>
          </p:cNvSpPr>
          <p:nvPr/>
        </p:nvSpPr>
        <p:spPr bwMode="auto">
          <a:xfrm>
            <a:off x="579753" y="1130300"/>
            <a:ext cx="16385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教材 </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P50)</a:t>
            </a:r>
            <a:endPar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26657" name="矩形 8"/>
          <p:cNvSpPr>
            <a:spLocks noChangeArrowheads="1"/>
          </p:cNvSpPr>
          <p:nvPr/>
        </p:nvSpPr>
        <p:spPr bwMode="auto">
          <a:xfrm>
            <a:off x="-99472" y="1651591"/>
            <a:ext cx="10080625" cy="480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12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70C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溴乙烷与乙醇都能发生消去反应，它们有什么异同？</a:t>
            </a:r>
            <a:endParaRPr kumimoji="0" lang="en-US" altLang="zh-CN" sz="2400" i="0" u="none" strike="noStrike" kern="0" cap="none" spc="0" normalizeH="0" baseline="0" noProof="0" dirty="0">
              <a:ln>
                <a:noFill/>
              </a:ln>
              <a:solidFill>
                <a:srgbClr val="0070C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8"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二、乙醇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1024" y="1970140"/>
            <a:ext cx="6081712"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Rectangle 3"/>
          <p:cNvSpPr>
            <a:spLocks noChangeArrowheads="1"/>
          </p:cNvSpPr>
          <p:nvPr/>
        </p:nvSpPr>
        <p:spPr bwMode="auto">
          <a:xfrm>
            <a:off x="565151" y="1157340"/>
            <a:ext cx="2743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ct val="50000"/>
              </a:spcBef>
              <a:spcAft>
                <a:spcPts val="0"/>
              </a:spcAft>
              <a:buClrTx/>
              <a:buSzTx/>
              <a:buFontTx/>
              <a:buNone/>
              <a:defRPr/>
            </a:pPr>
            <a:r>
              <a:rPr kumimoji="1" lang="en-US" altLang="zh-CN"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1"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）氧化反应</a:t>
            </a:r>
          </a:p>
        </p:txBody>
      </p:sp>
      <p:sp>
        <p:nvSpPr>
          <p:cNvPr id="27652" name="Text Box 5"/>
          <p:cNvSpPr txBox="1">
            <a:spLocks noChangeArrowheads="1"/>
          </p:cNvSpPr>
          <p:nvPr/>
        </p:nvSpPr>
        <p:spPr bwMode="auto">
          <a:xfrm>
            <a:off x="565151" y="1674679"/>
            <a:ext cx="3352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①</a:t>
            </a:r>
            <a:r>
              <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燃烧</a:t>
            </a:r>
          </a:p>
        </p:txBody>
      </p:sp>
      <p:sp>
        <p:nvSpPr>
          <p:cNvPr id="35846" name="Text Box 6"/>
          <p:cNvSpPr txBox="1">
            <a:spLocks noChangeArrowheads="1"/>
          </p:cNvSpPr>
          <p:nvPr/>
        </p:nvSpPr>
        <p:spPr bwMode="auto">
          <a:xfrm>
            <a:off x="5444916" y="2230991"/>
            <a:ext cx="6172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淡蓝色火焰</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放出大量热</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35847" name="Rectangle 7"/>
          <p:cNvSpPr>
            <a:spLocks noChangeArrowheads="1"/>
          </p:cNvSpPr>
          <p:nvPr/>
        </p:nvSpPr>
        <p:spPr bwMode="auto">
          <a:xfrm>
            <a:off x="631024" y="3124444"/>
            <a:ext cx="7467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4200525" algn="l"/>
              </a:tabLst>
              <a:defRPr>
                <a:solidFill>
                  <a:schemeClr val="tx1"/>
                </a:solidFill>
                <a:latin typeface="Calibri" panose="020F0502020204030204" pitchFamily="34" charset="0"/>
                <a:ea typeface="宋体" panose="02010600030101010101" pitchFamily="2" charset="-122"/>
              </a:defRPr>
            </a:lvl1pPr>
            <a:lvl2pPr marL="742950" indent="-285750">
              <a:tabLst>
                <a:tab pos="4200525" algn="l"/>
              </a:tabLst>
              <a:defRPr>
                <a:solidFill>
                  <a:schemeClr val="tx1"/>
                </a:solidFill>
                <a:latin typeface="Calibri" panose="020F0502020204030204" pitchFamily="34" charset="0"/>
                <a:ea typeface="宋体" panose="02010600030101010101" pitchFamily="2" charset="-122"/>
              </a:defRPr>
            </a:lvl2pPr>
            <a:lvl3pPr marL="1143000" indent="-228600">
              <a:tabLst>
                <a:tab pos="4200525" algn="l"/>
              </a:tabLst>
              <a:defRPr>
                <a:solidFill>
                  <a:schemeClr val="tx1"/>
                </a:solidFill>
                <a:latin typeface="Calibri" panose="020F0502020204030204" pitchFamily="34" charset="0"/>
                <a:ea typeface="宋体" panose="02010600030101010101" pitchFamily="2" charset="-122"/>
              </a:defRPr>
            </a:lvl3pPr>
            <a:lvl4pPr marL="1600200" indent="-228600">
              <a:tabLst>
                <a:tab pos="4200525" algn="l"/>
              </a:tabLst>
              <a:defRPr>
                <a:solidFill>
                  <a:schemeClr val="tx1"/>
                </a:solidFill>
                <a:latin typeface="Calibri" panose="020F0502020204030204" pitchFamily="34" charset="0"/>
                <a:ea typeface="宋体" panose="02010600030101010101" pitchFamily="2" charset="-122"/>
              </a:defRPr>
            </a:lvl4pPr>
            <a:lvl5pPr marL="2057400" indent="-228600">
              <a:tabLst>
                <a:tab pos="4200525" algn="l"/>
              </a:tabLst>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tabLst>
                <a:tab pos="4200525" algn="l"/>
              </a:tabLs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tabLst>
                <a:tab pos="4200525" algn="l"/>
              </a:tabLs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tabLst>
                <a:tab pos="4200525" algn="l"/>
              </a:tabLs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tabLst>
                <a:tab pos="4200525" algn="l"/>
              </a:tabLs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ts val="0"/>
              </a:spcBef>
              <a:spcAft>
                <a:spcPts val="0"/>
              </a:spcAft>
              <a:buClrTx/>
              <a:buSzTx/>
              <a:buFontTx/>
              <a:buNone/>
              <a:tabLst>
                <a:tab pos="4200525" algn="l"/>
              </a:tabLst>
              <a:defRPr/>
            </a:pPr>
            <a:r>
              <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②</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能使酸性高锰酸钾溶液褪色</a:t>
            </a:r>
          </a:p>
        </p:txBody>
      </p:sp>
      <p:pic>
        <p:nvPicPr>
          <p:cNvPr id="5" name="图片 4"/>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097742" y="3124444"/>
            <a:ext cx="1947905" cy="2909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矩形 8"/>
          <p:cNvSpPr>
            <a:spLocks noChangeArrowheads="1"/>
          </p:cNvSpPr>
          <p:nvPr/>
        </p:nvSpPr>
        <p:spPr bwMode="auto">
          <a:xfrm>
            <a:off x="1825154" y="1648381"/>
            <a:ext cx="13131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全断键</a:t>
            </a:r>
            <a:r>
              <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2" name="组合 9"/>
          <p:cNvGrpSpPr/>
          <p:nvPr/>
        </p:nvGrpSpPr>
        <p:grpSpPr bwMode="auto">
          <a:xfrm>
            <a:off x="660400" y="3731275"/>
            <a:ext cx="7071167" cy="941387"/>
            <a:chOff x="1710724" y="6336000"/>
            <a:chExt cx="7071073" cy="941796"/>
          </a:xfrm>
        </p:grpSpPr>
        <p:sp>
          <p:nvSpPr>
            <p:cNvPr id="27658" name="Rectangle 29"/>
            <p:cNvSpPr>
              <a:spLocks noChangeArrowheads="1"/>
            </p:cNvSpPr>
            <p:nvPr/>
          </p:nvSpPr>
          <p:spPr bwMode="auto">
            <a:xfrm>
              <a:off x="1710724" y="6575964"/>
              <a:ext cx="7071073" cy="461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2000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                                            CH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COOH</a:t>
              </a:r>
            </a:p>
          </p:txBody>
        </p:sp>
        <p:grpSp>
          <p:nvGrpSpPr>
            <p:cNvPr id="27659" name="组合 105"/>
            <p:cNvGrpSpPr/>
            <p:nvPr/>
          </p:nvGrpSpPr>
          <p:grpSpPr bwMode="auto">
            <a:xfrm>
              <a:off x="3848168" y="6336000"/>
              <a:ext cx="2576346" cy="941796"/>
              <a:chOff x="2853292" y="3168228"/>
              <a:chExt cx="2576346" cy="941796"/>
            </a:xfrm>
          </p:grpSpPr>
          <p:sp>
            <p:nvSpPr>
              <p:cNvPr id="27660" name="Line 8"/>
              <p:cNvSpPr>
                <a:spLocks noChangeShapeType="1"/>
              </p:cNvSpPr>
              <p:nvPr/>
            </p:nvSpPr>
            <p:spPr bwMode="auto">
              <a:xfrm>
                <a:off x="2892907" y="3660805"/>
                <a:ext cx="2520000" cy="0"/>
              </a:xfrm>
              <a:prstGeom prst="line">
                <a:avLst/>
              </a:prstGeom>
              <a:noFill/>
              <a:ln w="28575">
                <a:solidFill>
                  <a:srgbClr val="000000"/>
                </a:solidFill>
                <a:round/>
                <a:tailEnd type="triangle" w="sm" len="lg"/>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7661" name="Text Box 17"/>
              <p:cNvSpPr txBox="1">
                <a:spLocks noChangeArrowheads="1"/>
              </p:cNvSpPr>
              <p:nvPr/>
            </p:nvSpPr>
            <p:spPr bwMode="auto">
              <a:xfrm>
                <a:off x="2853292" y="3168228"/>
                <a:ext cx="2576346" cy="941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15000"/>
                  </a:lnSpc>
                  <a:spcBef>
                    <a:spcPts val="0"/>
                  </a:spcBef>
                  <a:spcAft>
                    <a:spcPts val="0"/>
                  </a:spcAft>
                  <a:buClrTx/>
                  <a:buSzTx/>
                  <a:buFontTx/>
                  <a:buNone/>
                  <a:defRPr/>
                </a:pPr>
                <a:r>
                  <a:rPr kumimoji="0" lang="en-US" altLang="zh-CN" sz="2400" i="0" u="none" strike="noStrike" kern="0" cap="none" spc="0" normalizeH="0" baseline="0" noProof="0">
                    <a:ln>
                      <a:noFill/>
                    </a:ln>
                    <a:solidFill>
                      <a:srgbClr val="CC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KMnO</a:t>
                </a:r>
                <a:r>
                  <a:rPr kumimoji="0" lang="en-US" altLang="zh-CN" sz="2400" i="0" u="none" strike="noStrike" kern="0" cap="none" spc="0" normalizeH="0" baseline="-25000" noProof="0">
                    <a:ln>
                      <a:noFill/>
                    </a:ln>
                    <a:solidFill>
                      <a:srgbClr val="CC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30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aq)</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或</a:t>
                </a:r>
                <a:endParaRPr kumimoji="0" lang="zh-CN" altLang="en-GB"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Tx/>
                  <a:buNone/>
                  <a:defRPr/>
                </a:pPr>
                <a:r>
                  <a:rPr kumimoji="0" lang="en-US" altLang="zh-CN" sz="2400" i="0" u="none" strike="noStrike" kern="0" cap="none" spc="0" normalizeH="0" baseline="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K</a:t>
                </a:r>
                <a:r>
                  <a:rPr kumimoji="0" lang="en-US" altLang="zh-CN" sz="2400" i="0" u="none" strike="noStrike" kern="0" cap="none" spc="0" normalizeH="0" baseline="-2500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Cr</a:t>
                </a:r>
                <a:r>
                  <a:rPr kumimoji="0" lang="en-US" altLang="zh-CN" sz="2400" i="0" u="none" strike="noStrike" kern="0" cap="none" spc="0" normalizeH="0" baseline="-2500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r>
                  <a:rPr kumimoji="0" lang="en-US" altLang="zh-CN" sz="2400" i="0" u="none" strike="noStrike" kern="0" cap="none" spc="0" normalizeH="0" baseline="-2500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7</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30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aq)</a:t>
                </a:r>
                <a:endParaRPr kumimoji="0" lang="zh-CN" altLang="en-GB"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grpSp>
      <p:sp>
        <p:nvSpPr>
          <p:cNvPr id="14"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二、乙醇</a:t>
            </a: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6"/>
                                        </p:tgtEl>
                                        <p:attrNameLst>
                                          <p:attrName>style.visibility</p:attrName>
                                        </p:attrNameLst>
                                      </p:cBhvr>
                                      <p:to>
                                        <p:strVal val="visible"/>
                                      </p:to>
                                    </p:set>
                                    <p:anim calcmode="lin" valueType="num">
                                      <p:cBhvr additive="base">
                                        <p:cTn id="7" dur="500" fill="hold"/>
                                        <p:tgtEl>
                                          <p:spTgt spid="35846"/>
                                        </p:tgtEl>
                                        <p:attrNameLst>
                                          <p:attrName>ppt_x</p:attrName>
                                        </p:attrNameLst>
                                      </p:cBhvr>
                                      <p:tavLst>
                                        <p:tav tm="0">
                                          <p:val>
                                            <p:strVal val="#ppt_x"/>
                                          </p:val>
                                        </p:tav>
                                        <p:tav tm="100000">
                                          <p:val>
                                            <p:strVal val="#ppt_x"/>
                                          </p:val>
                                        </p:tav>
                                      </p:tavLst>
                                    </p:anim>
                                    <p:anim calcmode="lin" valueType="num">
                                      <p:cBhvr additive="base">
                                        <p:cTn id="8" dur="500" fill="hold"/>
                                        <p:tgtEl>
                                          <p:spTgt spid="358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35847"/>
                                        </p:tgtEl>
                                        <p:attrNameLst>
                                          <p:attrName>style.visibility</p:attrName>
                                        </p:attrNameLst>
                                      </p:cBhvr>
                                      <p:to>
                                        <p:strVal val="visible"/>
                                      </p:to>
                                    </p:set>
                                    <p:animEffect transition="in" filter="wipe(up)">
                                      <p:cBhvr>
                                        <p:cTn id="13" dur="500"/>
                                        <p:tgtEl>
                                          <p:spTgt spid="35847"/>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randombar(horizont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1000" fill="hold"/>
                                        <p:tgtEl>
                                          <p:spTgt spid="9"/>
                                        </p:tgtEl>
                                        <p:attrNameLst>
                                          <p:attrName>ppt_w</p:attrName>
                                        </p:attrNameLst>
                                      </p:cBhvr>
                                      <p:tavLst>
                                        <p:tav tm="0">
                                          <p:val>
                                            <p:fltVal val="0"/>
                                          </p:val>
                                        </p:tav>
                                        <p:tav tm="100000">
                                          <p:val>
                                            <p:strVal val="#ppt_w"/>
                                          </p:val>
                                        </p:tav>
                                      </p:tavLst>
                                    </p:anim>
                                    <p:anim calcmode="lin" valueType="num">
                                      <p:cBhvr>
                                        <p:cTn id="24" dur="1000" fill="hold"/>
                                        <p:tgtEl>
                                          <p:spTgt spid="9"/>
                                        </p:tgtEl>
                                        <p:attrNameLst>
                                          <p:attrName>ppt_h</p:attrName>
                                        </p:attrNameLst>
                                      </p:cBhvr>
                                      <p:tavLst>
                                        <p:tav tm="0">
                                          <p:val>
                                            <p:fltVal val="0"/>
                                          </p:val>
                                        </p:tav>
                                        <p:tav tm="100000">
                                          <p:val>
                                            <p:strVal val="#ppt_h"/>
                                          </p:val>
                                        </p:tav>
                                      </p:tavLst>
                                    </p:anim>
                                    <p:anim calcmode="lin" valueType="num">
                                      <p:cBhvr>
                                        <p:cTn id="25"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wipe(left)">
                                      <p:cBhvr>
                                        <p:cTn id="3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6" grpId="0" autoUpdateAnimBg="0"/>
      <p:bldP spid="35847" grpId="0" autoUpdateAnimBg="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4"/>
          <p:cNvSpPr>
            <a:spLocks noChangeArrowheads="1"/>
          </p:cNvSpPr>
          <p:nvPr/>
        </p:nvSpPr>
        <p:spPr bwMode="auto">
          <a:xfrm>
            <a:off x="420750" y="1192155"/>
            <a:ext cx="3508375" cy="461665"/>
          </a:xfrm>
          <a:prstGeom prst="rect">
            <a:avLst/>
          </a:prstGeom>
          <a:noFill/>
          <a:ln w="9525">
            <a:noFill/>
            <a:miter lim="800000"/>
          </a:ln>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b="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400" b="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sym typeface="Arial" panose="020B0604020202020204" pitchFamily="34" charset="0"/>
              </a:rPr>
              <a:t>分组实验</a:t>
            </a:r>
            <a:r>
              <a:rPr kumimoji="0" lang="en-US" altLang="zh-CN" sz="2400" b="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sym typeface="Arial" panose="020B0604020202020204" pitchFamily="34" charset="0"/>
              </a:rPr>
              <a:t>】</a:t>
            </a:r>
            <a:endParaRPr kumimoji="0" lang="zh-CN" altLang="en-US" sz="2400" b="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28675" name="Group 5"/>
          <p:cNvGrpSpPr/>
          <p:nvPr/>
        </p:nvGrpSpPr>
        <p:grpSpPr bwMode="auto">
          <a:xfrm>
            <a:off x="9003647" y="1763641"/>
            <a:ext cx="1914525" cy="2126727"/>
            <a:chOff x="52" y="0"/>
            <a:chExt cx="1134" cy="1553"/>
          </a:xfrm>
          <a:noFill/>
        </p:grpSpPr>
        <p:pic>
          <p:nvPicPr>
            <p:cNvPr id="28691" name="Picture 6" descr="1"/>
            <p:cNvPicPr>
              <a:picLocks noChangeAspect="1" noChangeArrowheads="1"/>
            </p:cNvPicPr>
            <p:nvPr/>
          </p:nvPicPr>
          <p:blipFill>
            <a:blip r:embed="rId3">
              <a:extLst>
                <a:ext uri="{28A0092B-C50C-407E-A947-70E740481C1C}">
                  <a14:useLocalDpi xmlns:a14="http://schemas.microsoft.com/office/drawing/2010/main" val="0"/>
                </a:ext>
              </a:extLst>
            </a:blip>
            <a:srcRect r="438" b="5765"/>
            <a:stretch>
              <a:fillRect/>
            </a:stretch>
          </p:blipFill>
          <p:spPr bwMode="auto">
            <a:xfrm>
              <a:off x="52" y="76"/>
              <a:ext cx="1134" cy="1406"/>
            </a:xfrm>
            <a:prstGeom prst="rect">
              <a:avLst/>
            </a:prstGeom>
            <a:grpFill/>
            <a:ln w="9525">
              <a:noFill/>
              <a:miter lim="800000"/>
              <a:headEnd/>
              <a:tailEnd/>
            </a:ln>
          </p:spPr>
        </p:pic>
        <p:sp>
          <p:nvSpPr>
            <p:cNvPr id="28692" name="Rectangle 7"/>
            <p:cNvSpPr>
              <a:spLocks noChangeArrowheads="1"/>
            </p:cNvSpPr>
            <p:nvPr/>
          </p:nvSpPr>
          <p:spPr bwMode="auto">
            <a:xfrm>
              <a:off x="559" y="0"/>
              <a:ext cx="33" cy="1035"/>
            </a:xfrm>
            <a:prstGeom prst="rect">
              <a:avLst/>
            </a:prstGeom>
            <a:grpFill/>
            <a:ln w="9525">
              <a:noFill/>
              <a:miter lim="800000"/>
            </a:ln>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2400" b="0" i="0" u="none" strike="noStrike" kern="0" cap="none" spc="0" normalizeH="0" baseline="0" noProof="0">
                <a:ln>
                  <a:noFill/>
                </a:ln>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8693" name="Freeform 8"/>
            <p:cNvSpPr>
              <a:spLocks noChangeArrowheads="1"/>
            </p:cNvSpPr>
            <p:nvPr/>
          </p:nvSpPr>
          <p:spPr bwMode="auto">
            <a:xfrm>
              <a:off x="443" y="1028"/>
              <a:ext cx="232" cy="251"/>
            </a:xfrm>
            <a:custGeom>
              <a:avLst/>
              <a:gdLst>
                <a:gd name="T0" fmla="*/ 132 w 338"/>
                <a:gd name="T1" fmla="*/ 0 h 704"/>
                <a:gd name="T2" fmla="*/ 56 w 338"/>
                <a:gd name="T3" fmla="*/ 6 h 704"/>
                <a:gd name="T4" fmla="*/ 38 w 338"/>
                <a:gd name="T5" fmla="*/ 13 h 704"/>
                <a:gd name="T6" fmla="*/ 76 w 338"/>
                <a:gd name="T7" fmla="*/ 84 h 704"/>
                <a:gd name="T8" fmla="*/ 170 w 338"/>
                <a:gd name="T9" fmla="*/ 65 h 704"/>
                <a:gd name="T10" fmla="*/ 76 w 338"/>
                <a:gd name="T11" fmla="*/ 58 h 704"/>
                <a:gd name="T12" fmla="*/ 50 w 338"/>
                <a:gd name="T13" fmla="*/ 88 h 704"/>
                <a:gd name="T14" fmla="*/ 126 w 338"/>
                <a:gd name="T15" fmla="*/ 160 h 704"/>
                <a:gd name="T16" fmla="*/ 194 w 338"/>
                <a:gd name="T17" fmla="*/ 137 h 704"/>
                <a:gd name="T18" fmla="*/ 19 w 338"/>
                <a:gd name="T19" fmla="*/ 147 h 704"/>
                <a:gd name="T20" fmla="*/ 0 w 338"/>
                <a:gd name="T21" fmla="*/ 179 h 704"/>
                <a:gd name="T22" fmla="*/ 6 w 338"/>
                <a:gd name="T23" fmla="*/ 192 h 704"/>
                <a:gd name="T24" fmla="*/ 25 w 338"/>
                <a:gd name="T25" fmla="*/ 199 h 704"/>
                <a:gd name="T26" fmla="*/ 100 w 338"/>
                <a:gd name="T27" fmla="*/ 221 h 704"/>
                <a:gd name="T28" fmla="*/ 232 w 338"/>
                <a:gd name="T29" fmla="*/ 205 h 704"/>
                <a:gd name="T30" fmla="*/ 182 w 338"/>
                <a:gd name="T31" fmla="*/ 189 h 704"/>
                <a:gd name="T32" fmla="*/ 82 w 338"/>
                <a:gd name="T33" fmla="*/ 192 h 704"/>
                <a:gd name="T34" fmla="*/ 56 w 338"/>
                <a:gd name="T35" fmla="*/ 195 h 704"/>
                <a:gd name="T36" fmla="*/ 44 w 338"/>
                <a:gd name="T37" fmla="*/ 215 h 704"/>
                <a:gd name="T38" fmla="*/ 69 w 338"/>
                <a:gd name="T39" fmla="*/ 251 h 70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38"/>
                <a:gd name="T61" fmla="*/ 0 h 704"/>
                <a:gd name="T62" fmla="*/ 338 w 338"/>
                <a:gd name="T63" fmla="*/ 704 h 70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38" h="704">
                  <a:moveTo>
                    <a:pt x="192" y="0"/>
                  </a:moveTo>
                  <a:cubicBezTo>
                    <a:pt x="155" y="6"/>
                    <a:pt x="118" y="9"/>
                    <a:pt x="82" y="18"/>
                  </a:cubicBezTo>
                  <a:cubicBezTo>
                    <a:pt x="72" y="21"/>
                    <a:pt x="56" y="25"/>
                    <a:pt x="55" y="36"/>
                  </a:cubicBezTo>
                  <a:cubicBezTo>
                    <a:pt x="47" y="117"/>
                    <a:pt x="29" y="211"/>
                    <a:pt x="110" y="237"/>
                  </a:cubicBezTo>
                  <a:cubicBezTo>
                    <a:pt x="196" y="230"/>
                    <a:pt x="224" y="252"/>
                    <a:pt x="247" y="182"/>
                  </a:cubicBezTo>
                  <a:cubicBezTo>
                    <a:pt x="203" y="140"/>
                    <a:pt x="178" y="157"/>
                    <a:pt x="110" y="164"/>
                  </a:cubicBezTo>
                  <a:cubicBezTo>
                    <a:pt x="84" y="189"/>
                    <a:pt x="82" y="211"/>
                    <a:pt x="73" y="246"/>
                  </a:cubicBezTo>
                  <a:cubicBezTo>
                    <a:pt x="82" y="343"/>
                    <a:pt x="85" y="413"/>
                    <a:pt x="183" y="448"/>
                  </a:cubicBezTo>
                  <a:cubicBezTo>
                    <a:pt x="242" y="437"/>
                    <a:pt x="251" y="432"/>
                    <a:pt x="283" y="384"/>
                  </a:cubicBezTo>
                  <a:cubicBezTo>
                    <a:pt x="198" y="365"/>
                    <a:pt x="83" y="331"/>
                    <a:pt x="27" y="411"/>
                  </a:cubicBezTo>
                  <a:cubicBezTo>
                    <a:pt x="17" y="441"/>
                    <a:pt x="10" y="472"/>
                    <a:pt x="0" y="502"/>
                  </a:cubicBezTo>
                  <a:cubicBezTo>
                    <a:pt x="3" y="514"/>
                    <a:pt x="2" y="528"/>
                    <a:pt x="9" y="539"/>
                  </a:cubicBezTo>
                  <a:cubicBezTo>
                    <a:pt x="15" y="548"/>
                    <a:pt x="28" y="550"/>
                    <a:pt x="36" y="557"/>
                  </a:cubicBezTo>
                  <a:cubicBezTo>
                    <a:pt x="72" y="586"/>
                    <a:pt x="102" y="606"/>
                    <a:pt x="146" y="621"/>
                  </a:cubicBezTo>
                  <a:cubicBezTo>
                    <a:pt x="243" y="615"/>
                    <a:pt x="280" y="634"/>
                    <a:pt x="338" y="576"/>
                  </a:cubicBezTo>
                  <a:cubicBezTo>
                    <a:pt x="324" y="531"/>
                    <a:pt x="310" y="541"/>
                    <a:pt x="265" y="530"/>
                  </a:cubicBezTo>
                  <a:cubicBezTo>
                    <a:pt x="216" y="533"/>
                    <a:pt x="168" y="534"/>
                    <a:pt x="119" y="539"/>
                  </a:cubicBezTo>
                  <a:cubicBezTo>
                    <a:pt x="106" y="540"/>
                    <a:pt x="90" y="538"/>
                    <a:pt x="82" y="548"/>
                  </a:cubicBezTo>
                  <a:cubicBezTo>
                    <a:pt x="69" y="563"/>
                    <a:pt x="64" y="603"/>
                    <a:pt x="64" y="603"/>
                  </a:cubicBezTo>
                  <a:cubicBezTo>
                    <a:pt x="65" y="614"/>
                    <a:pt x="62" y="704"/>
                    <a:pt x="100" y="704"/>
                  </a:cubicBezTo>
                </a:path>
              </a:pathLst>
            </a:custGeom>
            <a:grpFill/>
            <a:ln w="38100">
              <a:noFill/>
              <a:bevel/>
            </a:ln>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2400" b="0" i="0" u="none" strike="noStrike" kern="0" cap="none" spc="0" normalizeH="0" baseline="0" noProof="0">
                <a:ln>
                  <a:noFill/>
                </a:ln>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8694" name="Line 9"/>
            <p:cNvSpPr>
              <a:spLocks noChangeShapeType="1"/>
            </p:cNvSpPr>
            <p:nvPr/>
          </p:nvSpPr>
          <p:spPr bwMode="auto">
            <a:xfrm>
              <a:off x="460" y="322"/>
              <a:ext cx="230" cy="1"/>
            </a:xfrm>
            <a:prstGeom prst="line">
              <a:avLst/>
            </a:prstGeom>
            <a:grpFill/>
            <a:ln w="76200">
              <a:noFill/>
              <a:beve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8695" name="Line 10"/>
            <p:cNvSpPr>
              <a:spLocks noChangeShapeType="1"/>
            </p:cNvSpPr>
            <p:nvPr/>
          </p:nvSpPr>
          <p:spPr bwMode="auto">
            <a:xfrm>
              <a:off x="460" y="318"/>
              <a:ext cx="1" cy="244"/>
            </a:xfrm>
            <a:prstGeom prst="line">
              <a:avLst/>
            </a:prstGeom>
            <a:grpFill/>
            <a:ln w="57150">
              <a:noFill/>
              <a:beve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8696" name="Line 11"/>
            <p:cNvSpPr>
              <a:spLocks noChangeShapeType="1"/>
            </p:cNvSpPr>
            <p:nvPr/>
          </p:nvSpPr>
          <p:spPr bwMode="auto">
            <a:xfrm>
              <a:off x="703" y="310"/>
              <a:ext cx="1" cy="244"/>
            </a:xfrm>
            <a:prstGeom prst="line">
              <a:avLst/>
            </a:prstGeom>
            <a:grpFill/>
            <a:ln w="57150">
              <a:noFill/>
              <a:beve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8697" name="Line 12"/>
            <p:cNvSpPr>
              <a:spLocks noChangeShapeType="1"/>
            </p:cNvSpPr>
            <p:nvPr/>
          </p:nvSpPr>
          <p:spPr bwMode="auto">
            <a:xfrm flipH="1">
              <a:off x="197" y="548"/>
              <a:ext cx="263" cy="792"/>
            </a:xfrm>
            <a:prstGeom prst="line">
              <a:avLst/>
            </a:prstGeom>
            <a:grpFill/>
            <a:ln w="57150">
              <a:noFill/>
              <a:beve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8698" name="Line 13"/>
            <p:cNvSpPr>
              <a:spLocks noChangeShapeType="1"/>
            </p:cNvSpPr>
            <p:nvPr/>
          </p:nvSpPr>
          <p:spPr bwMode="auto">
            <a:xfrm>
              <a:off x="690" y="548"/>
              <a:ext cx="263" cy="853"/>
            </a:xfrm>
            <a:prstGeom prst="line">
              <a:avLst/>
            </a:prstGeom>
            <a:grpFill/>
            <a:ln w="57150">
              <a:noFill/>
              <a:beve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8699" name="Freeform 14"/>
            <p:cNvSpPr>
              <a:spLocks noChangeArrowheads="1"/>
            </p:cNvSpPr>
            <p:nvPr/>
          </p:nvSpPr>
          <p:spPr bwMode="auto">
            <a:xfrm>
              <a:off x="182" y="1361"/>
              <a:ext cx="760" cy="192"/>
            </a:xfrm>
            <a:custGeom>
              <a:avLst/>
              <a:gdLst>
                <a:gd name="T0" fmla="*/ 4 w 1109"/>
                <a:gd name="T1" fmla="*/ 0 h 302"/>
                <a:gd name="T2" fmla="*/ 8 w 1109"/>
                <a:gd name="T3" fmla="*/ 110 h 302"/>
                <a:gd name="T4" fmla="*/ 43 w 1109"/>
                <a:gd name="T5" fmla="*/ 137 h 302"/>
                <a:gd name="T6" fmla="*/ 160 w 1109"/>
                <a:gd name="T7" fmla="*/ 170 h 302"/>
                <a:gd name="T8" fmla="*/ 222 w 1109"/>
                <a:gd name="T9" fmla="*/ 179 h 302"/>
                <a:gd name="T10" fmla="*/ 496 w 1109"/>
                <a:gd name="T11" fmla="*/ 180 h 302"/>
                <a:gd name="T12" fmla="*/ 753 w 1109"/>
                <a:gd name="T13" fmla="*/ 86 h 302"/>
                <a:gd name="T14" fmla="*/ 759 w 1109"/>
                <a:gd name="T15" fmla="*/ 58 h 302"/>
                <a:gd name="T16" fmla="*/ 0 60000 65536"/>
                <a:gd name="T17" fmla="*/ 0 60000 65536"/>
                <a:gd name="T18" fmla="*/ 0 60000 65536"/>
                <a:gd name="T19" fmla="*/ 0 60000 65536"/>
                <a:gd name="T20" fmla="*/ 0 60000 65536"/>
                <a:gd name="T21" fmla="*/ 0 60000 65536"/>
                <a:gd name="T22" fmla="*/ 0 60000 65536"/>
                <a:gd name="T23" fmla="*/ 0 60000 65536"/>
                <a:gd name="T24" fmla="*/ 0 w 1109"/>
                <a:gd name="T25" fmla="*/ 0 h 302"/>
                <a:gd name="T26" fmla="*/ 1109 w 1109"/>
                <a:gd name="T27" fmla="*/ 302 h 30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09" h="302">
                  <a:moveTo>
                    <a:pt x="6" y="0"/>
                  </a:moveTo>
                  <a:cubicBezTo>
                    <a:pt x="9" y="58"/>
                    <a:pt x="0" y="116"/>
                    <a:pt x="11" y="173"/>
                  </a:cubicBezTo>
                  <a:cubicBezTo>
                    <a:pt x="13" y="182"/>
                    <a:pt x="55" y="215"/>
                    <a:pt x="63" y="216"/>
                  </a:cubicBezTo>
                  <a:cubicBezTo>
                    <a:pt x="124" y="222"/>
                    <a:pt x="173" y="264"/>
                    <a:pt x="234" y="267"/>
                  </a:cubicBezTo>
                  <a:cubicBezTo>
                    <a:pt x="280" y="295"/>
                    <a:pt x="279" y="267"/>
                    <a:pt x="324" y="282"/>
                  </a:cubicBezTo>
                  <a:cubicBezTo>
                    <a:pt x="456" y="302"/>
                    <a:pt x="591" y="277"/>
                    <a:pt x="724" y="283"/>
                  </a:cubicBezTo>
                  <a:cubicBezTo>
                    <a:pt x="906" y="274"/>
                    <a:pt x="998" y="293"/>
                    <a:pt x="1099" y="136"/>
                  </a:cubicBezTo>
                  <a:cubicBezTo>
                    <a:pt x="1109" y="97"/>
                    <a:pt x="1108" y="112"/>
                    <a:pt x="1108" y="91"/>
                  </a:cubicBezTo>
                </a:path>
              </a:pathLst>
            </a:custGeom>
            <a:grpFill/>
            <a:ln w="57150">
              <a:noFill/>
              <a:bevel/>
            </a:ln>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2400" b="0" i="0" u="none" strike="noStrike" kern="0" cap="none" spc="0" normalizeH="0" baseline="0" noProof="0">
                <a:ln>
                  <a:noFill/>
                </a:ln>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8700" name="Line 15"/>
            <p:cNvSpPr>
              <a:spLocks noChangeShapeType="1"/>
            </p:cNvSpPr>
            <p:nvPr/>
          </p:nvSpPr>
          <p:spPr bwMode="auto">
            <a:xfrm>
              <a:off x="230" y="1310"/>
              <a:ext cx="658" cy="1"/>
            </a:xfrm>
            <a:prstGeom prst="line">
              <a:avLst/>
            </a:prstGeom>
            <a:grpFill/>
            <a:ln w="9525">
              <a:noFill/>
              <a:beve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8701" name="Line 16"/>
            <p:cNvSpPr>
              <a:spLocks noChangeShapeType="1"/>
            </p:cNvSpPr>
            <p:nvPr/>
          </p:nvSpPr>
          <p:spPr bwMode="auto">
            <a:xfrm>
              <a:off x="263" y="1370"/>
              <a:ext cx="164" cy="1"/>
            </a:xfrm>
            <a:prstGeom prst="line">
              <a:avLst/>
            </a:prstGeom>
            <a:grpFill/>
            <a:ln w="9525">
              <a:noFill/>
              <a:beve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8702" name="Line 17"/>
            <p:cNvSpPr>
              <a:spLocks noChangeShapeType="1"/>
            </p:cNvSpPr>
            <p:nvPr/>
          </p:nvSpPr>
          <p:spPr bwMode="auto">
            <a:xfrm>
              <a:off x="526" y="1370"/>
              <a:ext cx="164" cy="1"/>
            </a:xfrm>
            <a:prstGeom prst="line">
              <a:avLst/>
            </a:prstGeom>
            <a:grpFill/>
            <a:ln w="9525">
              <a:noFill/>
              <a:beve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8703" name="Line 18"/>
            <p:cNvSpPr>
              <a:spLocks noChangeShapeType="1"/>
            </p:cNvSpPr>
            <p:nvPr/>
          </p:nvSpPr>
          <p:spPr bwMode="auto">
            <a:xfrm>
              <a:off x="789" y="1370"/>
              <a:ext cx="99" cy="1"/>
            </a:xfrm>
            <a:prstGeom prst="line">
              <a:avLst/>
            </a:prstGeom>
            <a:grpFill/>
            <a:ln w="9525">
              <a:noFill/>
              <a:beve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8704" name="Line 19"/>
            <p:cNvSpPr>
              <a:spLocks noChangeShapeType="1"/>
            </p:cNvSpPr>
            <p:nvPr/>
          </p:nvSpPr>
          <p:spPr bwMode="auto">
            <a:xfrm>
              <a:off x="230" y="1431"/>
              <a:ext cx="99" cy="1"/>
            </a:xfrm>
            <a:prstGeom prst="line">
              <a:avLst/>
            </a:prstGeom>
            <a:grpFill/>
            <a:ln w="9525">
              <a:noFill/>
              <a:beve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8705" name="Line 20"/>
            <p:cNvSpPr>
              <a:spLocks noChangeShapeType="1"/>
            </p:cNvSpPr>
            <p:nvPr/>
          </p:nvSpPr>
          <p:spPr bwMode="auto">
            <a:xfrm>
              <a:off x="395" y="1431"/>
              <a:ext cx="164" cy="1"/>
            </a:xfrm>
            <a:prstGeom prst="line">
              <a:avLst/>
            </a:prstGeom>
            <a:grpFill/>
            <a:ln w="9525">
              <a:noFill/>
              <a:beve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8706" name="Line 21"/>
            <p:cNvSpPr>
              <a:spLocks noChangeShapeType="1"/>
            </p:cNvSpPr>
            <p:nvPr/>
          </p:nvSpPr>
          <p:spPr bwMode="auto">
            <a:xfrm>
              <a:off x="658" y="1431"/>
              <a:ext cx="164" cy="1"/>
            </a:xfrm>
            <a:prstGeom prst="line">
              <a:avLst/>
            </a:prstGeom>
            <a:grpFill/>
            <a:ln w="9525">
              <a:noFill/>
              <a:beve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8707" name="Line 22"/>
            <p:cNvSpPr>
              <a:spLocks noChangeShapeType="1"/>
            </p:cNvSpPr>
            <p:nvPr/>
          </p:nvSpPr>
          <p:spPr bwMode="auto">
            <a:xfrm>
              <a:off x="493" y="1464"/>
              <a:ext cx="197" cy="1"/>
            </a:xfrm>
            <a:prstGeom prst="line">
              <a:avLst/>
            </a:prstGeom>
            <a:grpFill/>
            <a:ln w="9525">
              <a:noFill/>
              <a:beve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28676" name="Text Box 25"/>
          <p:cNvSpPr>
            <a:spLocks noChangeArrowheads="1"/>
          </p:cNvSpPr>
          <p:nvPr/>
        </p:nvSpPr>
        <p:spPr bwMode="auto">
          <a:xfrm>
            <a:off x="395218" y="6000855"/>
            <a:ext cx="9802812" cy="1008063"/>
          </a:xfrm>
          <a:prstGeom prst="rect">
            <a:avLst/>
          </a:prstGeom>
          <a:noFill/>
          <a:ln w="9525">
            <a:noFill/>
            <a:miter lim="800000"/>
          </a:ln>
        </p:spPr>
        <p:txBody>
          <a:bodyPr/>
          <a:lstStyle>
            <a:lvl1pPr marL="342900" indent="-342900">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342900" marR="0" lvl="0" indent="-342900" defTabSz="914400" eaLnBrk="1" fontAlgn="auto" latinLnBrk="0" hangingPunct="1">
              <a:lnSpc>
                <a:spcPct val="100000"/>
              </a:lnSpc>
              <a:spcBef>
                <a:spcPct val="20000"/>
              </a:spcBef>
              <a:spcAft>
                <a:spcPts val="0"/>
              </a:spcAft>
              <a:buClrTx/>
              <a:buSzTx/>
              <a:buFontTx/>
              <a:buNone/>
              <a:defRPr/>
            </a:pPr>
            <a:endParaRPr kumimoji="0" lang="zh-CN" altLang="zh-CN" sz="2400" b="0" i="0" u="none" strike="noStrike" kern="0" cap="none" spc="0" normalizeH="0" baseline="0" noProof="0">
              <a:ln>
                <a:noFill/>
              </a:ln>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8677" name="Text Box 26"/>
          <p:cNvSpPr>
            <a:spLocks noChangeArrowheads="1"/>
          </p:cNvSpPr>
          <p:nvPr/>
        </p:nvSpPr>
        <p:spPr bwMode="auto">
          <a:xfrm>
            <a:off x="2174937" y="1207905"/>
            <a:ext cx="6210300" cy="715963"/>
          </a:xfrm>
          <a:prstGeom prst="rect">
            <a:avLst/>
          </a:prstGeom>
          <a:noFill/>
          <a:ln w="9525">
            <a:noFill/>
            <a:miter lim="800000"/>
          </a:ln>
        </p:spPr>
        <p:txBody>
          <a:bodyPr/>
          <a:lstStyle>
            <a:lvl1pPr marL="342900" indent="-342900">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342900" marR="0" lvl="0" indent="-342900" defTabSz="914400" eaLnBrk="1" fontAlgn="auto" latinLnBrk="0" hangingPunct="1">
              <a:lnSpc>
                <a:spcPct val="100000"/>
              </a:lnSpc>
              <a:spcBef>
                <a:spcPct val="20000"/>
              </a:spcBef>
              <a:spcAft>
                <a:spcPts val="0"/>
              </a:spcAft>
              <a:buClrTx/>
              <a:buSzTx/>
              <a:buFontTx/>
              <a:buNone/>
              <a:defRPr/>
            </a:pPr>
            <a:r>
              <a:rPr kumimoji="0" lang="zh-CN" altLang="en-US" sz="2400" b="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sym typeface="Arial" panose="020B0604020202020204" pitchFamily="34" charset="0"/>
              </a:rPr>
              <a:t>实验步骤及现象引导：</a:t>
            </a:r>
          </a:p>
        </p:txBody>
      </p:sp>
      <p:sp>
        <p:nvSpPr>
          <p:cNvPr id="10263" name="Text Box 31"/>
          <p:cNvSpPr/>
          <p:nvPr/>
        </p:nvSpPr>
        <p:spPr>
          <a:xfrm>
            <a:off x="420750" y="1706591"/>
            <a:ext cx="9539816" cy="530226"/>
          </a:xfrm>
          <a:prstGeom prst="rect">
            <a:avLst/>
          </a:prstGeom>
          <a:noFill/>
          <a:ln w="9525">
            <a:noFill/>
          </a:ln>
        </p:spPr>
        <p:txBody>
          <a:bodyPr/>
          <a:lstStyle/>
          <a:p>
            <a:pPr marL="342900" marR="0" lvl="0" indent="-342900" defTabSz="914400" eaLnBrk="1" fontAlgn="auto" latinLnBrk="0" hangingPunct="1">
              <a:lnSpc>
                <a:spcPct val="100000"/>
              </a:lnSpc>
              <a:spcBef>
                <a:spcPct val="20000"/>
              </a:spcBef>
              <a:spcAft>
                <a:spcPts val="0"/>
              </a:spcAft>
              <a:buClrTx/>
              <a:buSzTx/>
              <a:buFontTx/>
              <a:buNone/>
              <a:defRPr/>
            </a:pPr>
            <a:r>
              <a:rPr kumimoji="0" lang="zh-CN" altLang="en-US" sz="2000" b="0" i="0" u="none" strike="noStrike" kern="0" cap="none" spc="0" normalizeH="0" baseline="0" noProof="1">
                <a:ln>
                  <a:noFill/>
                </a:ln>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x-none" sz="2000" b="0" i="0" u="none" strike="noStrike" kern="0" cap="none" spc="0" normalizeH="0" baseline="0" noProof="1">
                <a:ln>
                  <a:noFill/>
                </a:ln>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000" b="0" i="0" u="none" strike="noStrike" kern="0" cap="none" spc="0" normalizeH="0" baseline="0" noProof="1">
                <a:ln>
                  <a:noFill/>
                </a:ln>
                <a:effectLst/>
                <a:uLnTx/>
                <a:uFillTx/>
                <a:latin typeface="Arial" panose="020B0604020202020204" pitchFamily="34" charset="0"/>
                <a:ea typeface="思源黑体 CN Medium" panose="020B0600000000000000" pitchFamily="34" charset="-122"/>
                <a:sym typeface="Arial" panose="020B0604020202020204" pitchFamily="34" charset="0"/>
              </a:rPr>
              <a:t>）在锥形瓶中加入</a:t>
            </a:r>
            <a:r>
              <a:rPr kumimoji="0" lang="en-US" altLang="x-none" sz="2000" b="0" i="0" u="none" strike="noStrike" kern="0" cap="none" spc="0" normalizeH="0" baseline="0" noProof="1">
                <a:ln>
                  <a:noFill/>
                </a:ln>
                <a:effectLst/>
                <a:uLnTx/>
                <a:uFillTx/>
                <a:latin typeface="Arial" panose="020B0604020202020204" pitchFamily="34" charset="0"/>
                <a:ea typeface="思源黑体 CN Medium" panose="020B0600000000000000" pitchFamily="34" charset="-122"/>
                <a:sym typeface="Arial" panose="020B0604020202020204" pitchFamily="34" charset="0"/>
              </a:rPr>
              <a:t>2mL</a:t>
            </a:r>
            <a:r>
              <a:rPr kumimoji="0" lang="zh-CN" altLang="en-US" sz="2000" b="0" i="0" u="none" strike="noStrike" kern="0" cap="none" spc="0" normalizeH="0" baseline="0" noProof="1">
                <a:ln>
                  <a:noFill/>
                </a:ln>
                <a:effectLst/>
                <a:uLnTx/>
                <a:uFillTx/>
                <a:latin typeface="Arial" panose="020B0604020202020204" pitchFamily="34" charset="0"/>
                <a:ea typeface="思源黑体 CN Medium" panose="020B0600000000000000" pitchFamily="34" charset="-122"/>
                <a:sym typeface="Arial" panose="020B0604020202020204" pitchFamily="34" charset="0"/>
              </a:rPr>
              <a:t>无水乙醇 ；</a:t>
            </a:r>
            <a:endParaRPr kumimoji="0" lang="zh-CN" altLang="en-US" sz="2000" b="0" i="0" u="none" strike="noStrike" kern="0" cap="none" spc="0" normalizeH="0" baseline="0" noProof="1">
              <a:ln>
                <a:noFill/>
              </a:ln>
              <a:effectLst/>
              <a:highlight>
                <a:srgbClr val="FFFF00"/>
              </a:highligh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0264" name="Text Box 32"/>
          <p:cNvSpPr/>
          <p:nvPr/>
        </p:nvSpPr>
        <p:spPr>
          <a:xfrm>
            <a:off x="358483" y="3849715"/>
            <a:ext cx="11501968" cy="944562"/>
          </a:xfrm>
          <a:prstGeom prst="rect">
            <a:avLst/>
          </a:prstGeom>
          <a:noFill/>
          <a:ln w="9525">
            <a:noFill/>
          </a:ln>
        </p:spPr>
        <p:txBody>
          <a:bodyPr/>
          <a:lstStyle/>
          <a:p>
            <a:pPr marL="342900" marR="0" lvl="0" indent="-342900" defTabSz="914400" eaLnBrk="1" fontAlgn="auto" latinLnBrk="0" hangingPunct="1">
              <a:lnSpc>
                <a:spcPct val="100000"/>
              </a:lnSpc>
              <a:spcBef>
                <a:spcPct val="20000"/>
              </a:spcBef>
              <a:spcAft>
                <a:spcPts val="0"/>
              </a:spcAft>
              <a:buClrTx/>
              <a:buSzTx/>
              <a:buFontTx/>
              <a:buNone/>
              <a:defRPr/>
            </a:pPr>
            <a:r>
              <a:rPr kumimoji="0" lang="zh-CN" altLang="en-US" sz="2400" b="0" i="0" u="none" strike="noStrike" kern="0" cap="none" spc="0" normalizeH="0" baseline="0" noProof="1">
                <a:ln>
                  <a:noFill/>
                </a:ln>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b="0" i="0" u="none" strike="noStrike" kern="0" cap="none" spc="0" normalizeH="0" baseline="0" noProof="1">
                <a:ln>
                  <a:noFill/>
                </a:ln>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en-US" sz="2400" b="0" i="0" u="none" strike="noStrike" kern="0" cap="none" spc="0" normalizeH="0" baseline="0" noProof="1">
                <a:ln>
                  <a:noFill/>
                </a:ln>
                <a:effectLst/>
                <a:uLnTx/>
                <a:uFillTx/>
                <a:latin typeface="Arial" panose="020B0604020202020204" pitchFamily="34" charset="0"/>
                <a:ea typeface="思源黑体 CN Medium" panose="020B0600000000000000" pitchFamily="34" charset="-122"/>
                <a:sym typeface="Arial" panose="020B0604020202020204" pitchFamily="34" charset="0"/>
              </a:rPr>
              <a:t>）趁热将铜丝浸入锥形瓶里的乙醇中；</a:t>
            </a:r>
            <a:r>
              <a:rPr kumimoji="0" lang="zh-CN" altLang="en-US" sz="2400" b="0" i="0" u="none" strike="noStrike" kern="0" cap="none" spc="0" normalizeH="0" baseline="0" noProof="1">
                <a:ln>
                  <a:noFill/>
                </a:ln>
                <a:effectLst/>
                <a:highlight>
                  <a:srgbClr val="FFFF00"/>
                </a:highlight>
                <a:uLnTx/>
                <a:uFillTx/>
                <a:latin typeface="Arial" panose="020B0604020202020204" pitchFamily="34" charset="0"/>
                <a:ea typeface="思源黑体 CN Medium" panose="020B0600000000000000" pitchFamily="34" charset="-122"/>
                <a:sym typeface="Arial" panose="020B0604020202020204" pitchFamily="34" charset="0"/>
              </a:rPr>
              <a:t>观察铜丝颜色的变化</a:t>
            </a:r>
          </a:p>
        </p:txBody>
      </p:sp>
      <p:sp>
        <p:nvSpPr>
          <p:cNvPr id="10265" name="Text Box 33"/>
          <p:cNvSpPr/>
          <p:nvPr/>
        </p:nvSpPr>
        <p:spPr>
          <a:xfrm>
            <a:off x="358483" y="4965087"/>
            <a:ext cx="9802285" cy="576263"/>
          </a:xfrm>
          <a:prstGeom prst="rect">
            <a:avLst/>
          </a:prstGeom>
          <a:noFill/>
          <a:ln w="9525">
            <a:noFill/>
          </a:ln>
        </p:spPr>
        <p:txBody>
          <a:bodyPr/>
          <a:lstStyle/>
          <a:p>
            <a:pPr marL="342900" marR="0" lvl="0" indent="-342900" defTabSz="914400" eaLnBrk="1" fontAlgn="auto" latinLnBrk="0" hangingPunct="1">
              <a:lnSpc>
                <a:spcPct val="100000"/>
              </a:lnSpc>
              <a:spcBef>
                <a:spcPct val="20000"/>
              </a:spcBef>
              <a:spcAft>
                <a:spcPts val="0"/>
              </a:spcAft>
              <a:buClrTx/>
              <a:buSzTx/>
              <a:buFontTx/>
              <a:buNone/>
              <a:defRPr/>
            </a:pPr>
            <a:r>
              <a:rPr kumimoji="0" lang="zh-CN" altLang="en-US" sz="2400" b="0" i="0" u="none" strike="noStrike" kern="0" cap="none" spc="0" normalizeH="0" baseline="0" noProof="1">
                <a:ln>
                  <a:noFill/>
                </a:ln>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b="0" i="0" u="none" strike="noStrike" kern="0" cap="none" spc="0" normalizeH="0" baseline="0" noProof="1">
                <a:ln>
                  <a:noFill/>
                </a:ln>
                <a:effectLst/>
                <a:uLnTx/>
                <a:uFillTx/>
                <a:latin typeface="Arial" panose="020B0604020202020204" pitchFamily="34" charset="0"/>
                <a:ea typeface="思源黑体 CN Medium" panose="020B0600000000000000" pitchFamily="34" charset="-122"/>
                <a:sym typeface="Arial" panose="020B0604020202020204" pitchFamily="34" charset="0"/>
              </a:rPr>
              <a:t>4</a:t>
            </a:r>
            <a:r>
              <a:rPr kumimoji="0" lang="zh-CN" altLang="en-US" sz="2400" b="0" i="0" u="none" strike="noStrike" kern="0" cap="none" spc="0" normalizeH="0" baseline="0" noProof="1">
                <a:ln>
                  <a:noFill/>
                </a:ln>
                <a:effectLst/>
                <a:uLnTx/>
                <a:uFillTx/>
                <a:latin typeface="Arial" panose="020B0604020202020204" pitchFamily="34" charset="0"/>
                <a:ea typeface="思源黑体 CN Medium" panose="020B0600000000000000" pitchFamily="34" charset="-122"/>
                <a:sym typeface="Arial" panose="020B0604020202020204" pitchFamily="34" charset="0"/>
              </a:rPr>
              <a:t>）反复多次。</a:t>
            </a:r>
            <a:r>
              <a:rPr kumimoji="0" lang="zh-CN" altLang="en-US" sz="2400" b="0" i="0" u="none" strike="noStrike" kern="0" cap="none" spc="0" normalizeH="0" baseline="0" noProof="1">
                <a:ln>
                  <a:noFill/>
                </a:ln>
                <a:effectLst/>
                <a:highlight>
                  <a:srgbClr val="FFFF00"/>
                </a:highlight>
                <a:uLnTx/>
                <a:uFillTx/>
                <a:latin typeface="Arial" panose="020B0604020202020204" pitchFamily="34" charset="0"/>
                <a:ea typeface="思源黑体 CN Medium" panose="020B0600000000000000" pitchFamily="34" charset="-122"/>
                <a:sym typeface="Arial" panose="020B0604020202020204" pitchFamily="34" charset="0"/>
              </a:rPr>
              <a:t>注意乙醇的气味变化</a:t>
            </a:r>
          </a:p>
        </p:txBody>
      </p:sp>
      <p:sp>
        <p:nvSpPr>
          <p:cNvPr id="10266" name="Rectangle 34"/>
          <p:cNvSpPr>
            <a:spLocks noChangeArrowheads="1"/>
          </p:cNvSpPr>
          <p:nvPr/>
        </p:nvSpPr>
        <p:spPr bwMode="auto">
          <a:xfrm>
            <a:off x="619557" y="2750533"/>
            <a:ext cx="8470900" cy="461665"/>
          </a:xfrm>
          <a:prstGeom prst="rect">
            <a:avLst/>
          </a:prstGeom>
          <a:noFill/>
          <a:ln w="9525">
            <a:noFill/>
            <a:miter lim="800000"/>
          </a:ln>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sym typeface="Arial" panose="020B0604020202020204" pitchFamily="34" charset="0"/>
              </a:rPr>
              <a:t>铜丝在酒精灯上灼烧后，铜丝由红变黑。</a:t>
            </a:r>
          </a:p>
        </p:txBody>
      </p:sp>
      <p:sp>
        <p:nvSpPr>
          <p:cNvPr id="10267" name="Rectangle 35"/>
          <p:cNvSpPr>
            <a:spLocks noChangeArrowheads="1"/>
          </p:cNvSpPr>
          <p:nvPr/>
        </p:nvSpPr>
        <p:spPr bwMode="auto">
          <a:xfrm>
            <a:off x="599435" y="4382817"/>
            <a:ext cx="7221537" cy="461665"/>
          </a:xfrm>
          <a:prstGeom prst="rect">
            <a:avLst/>
          </a:prstGeom>
          <a:noFill/>
          <a:ln w="9525">
            <a:noFill/>
            <a:miter lim="800000"/>
          </a:ln>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sym typeface="Arial" panose="020B0604020202020204" pitchFamily="34" charset="0"/>
              </a:rPr>
              <a:t>发现铜丝又由黑变红。</a:t>
            </a:r>
          </a:p>
        </p:txBody>
      </p:sp>
      <p:sp>
        <p:nvSpPr>
          <p:cNvPr id="10268" name="Rectangle 36"/>
          <p:cNvSpPr>
            <a:spLocks noChangeArrowheads="1"/>
          </p:cNvSpPr>
          <p:nvPr/>
        </p:nvSpPr>
        <p:spPr bwMode="auto">
          <a:xfrm>
            <a:off x="587209" y="5503231"/>
            <a:ext cx="6042025" cy="461665"/>
          </a:xfrm>
          <a:prstGeom prst="rect">
            <a:avLst/>
          </a:prstGeom>
          <a:noFill/>
          <a:ln w="9525">
            <a:noFill/>
            <a:miter lim="800000"/>
          </a:ln>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a:ln>
                  <a:noFill/>
                </a:ln>
                <a:effectLst/>
                <a:uLnTx/>
                <a:uFillTx/>
                <a:latin typeface="Arial" panose="020B0604020202020204" pitchFamily="34" charset="0"/>
                <a:ea typeface="思源黑体 CN Medium" panose="020B0600000000000000" pitchFamily="34" charset="-122"/>
                <a:sym typeface="Arial" panose="020B0604020202020204" pitchFamily="34" charset="0"/>
              </a:rPr>
              <a:t>闻到有刺激性气味。</a:t>
            </a:r>
          </a:p>
        </p:txBody>
      </p:sp>
      <p:sp>
        <p:nvSpPr>
          <p:cNvPr id="2" name="矩形 1"/>
          <p:cNvSpPr/>
          <p:nvPr/>
        </p:nvSpPr>
        <p:spPr>
          <a:xfrm>
            <a:off x="420751" y="2278986"/>
            <a:ext cx="11019980" cy="400110"/>
          </a:xfrm>
          <a:prstGeom prst="rect">
            <a:avLst/>
          </a:prstGeom>
          <a:noFill/>
          <a:ln>
            <a:noFill/>
          </a:ln>
        </p:spPr>
        <p:txBody>
          <a:bodyPr>
            <a:spAutoFit/>
          </a:bodyPr>
          <a:lstStyle/>
          <a:p>
            <a:pPr marL="342900" marR="0" lvl="0" indent="-342900" defTabSz="914400" eaLnBrk="1" fontAlgn="auto" latinLnBrk="0" hangingPunct="1">
              <a:lnSpc>
                <a:spcPct val="100000"/>
              </a:lnSpc>
              <a:spcBef>
                <a:spcPct val="20000"/>
              </a:spcBef>
              <a:spcAft>
                <a:spcPts val="0"/>
              </a:spcAft>
              <a:buClrTx/>
              <a:buSzTx/>
              <a:buFontTx/>
              <a:buNone/>
              <a:defRPr/>
            </a:pPr>
            <a:r>
              <a:rPr kumimoji="0" lang="zh-CN" altLang="en-US" sz="2000" b="0" i="0" u="none" strike="noStrike" kern="0" cap="none" spc="0" normalizeH="0" baseline="0" noProof="1">
                <a:ln>
                  <a:noFill/>
                </a:ln>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000" b="0" i="0" u="none" strike="noStrike" kern="0" cap="none" spc="0" normalizeH="0" baseline="0" noProof="1">
                <a:ln>
                  <a:noFill/>
                </a:ln>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000" b="0" i="0" u="none" strike="noStrike" kern="0" cap="none" spc="0" normalizeH="0" baseline="0" noProof="1">
                <a:ln>
                  <a:noFill/>
                </a:ln>
                <a:effectLst/>
                <a:uLnTx/>
                <a:uFillTx/>
                <a:latin typeface="Arial" panose="020B0604020202020204" pitchFamily="34" charset="0"/>
                <a:ea typeface="思源黑体 CN Medium" panose="020B0600000000000000" pitchFamily="34" charset="-122"/>
                <a:sym typeface="Arial" panose="020B0604020202020204" pitchFamily="34" charset="0"/>
              </a:rPr>
              <a:t>）将铜丝在酒精灯上灼烧；</a:t>
            </a:r>
            <a:r>
              <a:rPr kumimoji="0" lang="zh-CN" altLang="en-US" sz="2000" b="0" i="0" u="none" strike="noStrike" kern="0" cap="none" spc="0" normalizeH="0" baseline="0" noProof="1">
                <a:ln>
                  <a:noFill/>
                </a:ln>
                <a:effectLst/>
                <a:highlight>
                  <a:srgbClr val="FFFF00"/>
                </a:highlight>
                <a:uLnTx/>
                <a:uFillTx/>
                <a:latin typeface="Arial" panose="020B0604020202020204" pitchFamily="34" charset="0"/>
                <a:ea typeface="思源黑体 CN Medium" panose="020B0600000000000000" pitchFamily="34" charset="-122"/>
                <a:sym typeface="Arial" panose="020B0604020202020204" pitchFamily="34" charset="0"/>
              </a:rPr>
              <a:t>观察铜丝颜色的变化</a:t>
            </a:r>
          </a:p>
        </p:txBody>
      </p:sp>
      <p:grpSp>
        <p:nvGrpSpPr>
          <p:cNvPr id="4" name="Group 60"/>
          <p:cNvGrpSpPr/>
          <p:nvPr/>
        </p:nvGrpSpPr>
        <p:grpSpPr bwMode="auto">
          <a:xfrm>
            <a:off x="604500" y="3145817"/>
            <a:ext cx="6216650" cy="885824"/>
            <a:chOff x="536" y="1586"/>
            <a:chExt cx="4272" cy="558"/>
          </a:xfrm>
          <a:noFill/>
        </p:grpSpPr>
        <p:sp>
          <p:nvSpPr>
            <p:cNvPr id="28687" name="Rectangle 13"/>
            <p:cNvSpPr>
              <a:spLocks noChangeArrowheads="1"/>
            </p:cNvSpPr>
            <p:nvPr/>
          </p:nvSpPr>
          <p:spPr bwMode="auto">
            <a:xfrm>
              <a:off x="536" y="1670"/>
              <a:ext cx="4272" cy="288"/>
            </a:xfrm>
            <a:prstGeom prst="rect">
              <a:avLst/>
            </a:prstGeom>
            <a:grpFill/>
            <a:ln w="9525">
              <a:noFill/>
              <a:miter lim="800000"/>
            </a:ln>
          </p:spPr>
          <p:txBody>
            <a:bodyPr>
              <a:spAutoFit/>
            </a:bodyPr>
            <a:lstStyle>
              <a:lvl1pPr>
                <a:tabLst>
                  <a:tab pos="4200525" algn="l"/>
                </a:tabLst>
                <a:defRPr>
                  <a:solidFill>
                    <a:schemeClr val="tx1"/>
                  </a:solidFill>
                  <a:latin typeface="Calibri" panose="020F0502020204030204" pitchFamily="34" charset="0"/>
                  <a:ea typeface="宋体" panose="02010600030101010101" pitchFamily="2" charset="-122"/>
                </a:defRPr>
              </a:lvl1pPr>
              <a:lvl2pPr marL="742950" indent="-285750">
                <a:tabLst>
                  <a:tab pos="4200525" algn="l"/>
                </a:tabLst>
                <a:defRPr>
                  <a:solidFill>
                    <a:schemeClr val="tx1"/>
                  </a:solidFill>
                  <a:latin typeface="Calibri" panose="020F0502020204030204" pitchFamily="34" charset="0"/>
                  <a:ea typeface="宋体" panose="02010600030101010101" pitchFamily="2" charset="-122"/>
                </a:defRPr>
              </a:lvl2pPr>
              <a:lvl3pPr marL="1143000" indent="-228600">
                <a:tabLst>
                  <a:tab pos="4200525" algn="l"/>
                </a:tabLst>
                <a:defRPr>
                  <a:solidFill>
                    <a:schemeClr val="tx1"/>
                  </a:solidFill>
                  <a:latin typeface="Calibri" panose="020F0502020204030204" pitchFamily="34" charset="0"/>
                  <a:ea typeface="宋体" panose="02010600030101010101" pitchFamily="2" charset="-122"/>
                </a:defRPr>
              </a:lvl3pPr>
              <a:lvl4pPr marL="1600200" indent="-228600">
                <a:tabLst>
                  <a:tab pos="4200525" algn="l"/>
                </a:tabLst>
                <a:defRPr>
                  <a:solidFill>
                    <a:schemeClr val="tx1"/>
                  </a:solidFill>
                  <a:latin typeface="Calibri" panose="020F0502020204030204" pitchFamily="34" charset="0"/>
                  <a:ea typeface="宋体" panose="02010600030101010101" pitchFamily="2" charset="-122"/>
                </a:defRPr>
              </a:lvl4pPr>
              <a:lvl5pPr marL="2057400" indent="-228600">
                <a:tabLst>
                  <a:tab pos="4200525" algn="l"/>
                </a:tabLst>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tabLst>
                  <a:tab pos="4200525" algn="l"/>
                </a:tabLs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tabLst>
                  <a:tab pos="4200525" algn="l"/>
                </a:tabLs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tabLst>
                  <a:tab pos="4200525" algn="l"/>
                </a:tabLs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tabLst>
                  <a:tab pos="4200525" algn="l"/>
                </a:tabLs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ts val="0"/>
                </a:spcBef>
                <a:spcAft>
                  <a:spcPts val="0"/>
                </a:spcAft>
                <a:buClrTx/>
                <a:buSzTx/>
                <a:buFontTx/>
                <a:buNone/>
                <a:tabLst>
                  <a:tab pos="4200525" algn="l"/>
                </a:tabLst>
                <a:defRPr/>
              </a:pPr>
              <a:r>
                <a:rPr kumimoji="1" lang="en-US" altLang="zh-CN" sz="2400" b="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sym typeface="Arial" panose="020B0604020202020204" pitchFamily="34" charset="0"/>
                </a:rPr>
                <a:t>2Cu+O</a:t>
              </a:r>
              <a:r>
                <a:rPr kumimoji="1" lang="en-US" altLang="zh-CN" sz="2400" b="0" i="0" u="none" strike="noStrike" kern="0" cap="none" spc="0" normalizeH="0" baseline="-30000" noProof="0" dirty="0">
                  <a:ln>
                    <a:noFill/>
                  </a:ln>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en-US" altLang="zh-CN" sz="2400" b="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sym typeface="Arial" panose="020B0604020202020204" pitchFamily="34" charset="0"/>
                </a:rPr>
                <a:t>          2CuO</a:t>
              </a:r>
              <a:endParaRPr kumimoji="1" lang="zh-CN" altLang="en-US" sz="2400" b="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8688" name="Line 16"/>
            <p:cNvSpPr>
              <a:spLocks noChangeShapeType="1"/>
            </p:cNvSpPr>
            <p:nvPr/>
          </p:nvSpPr>
          <p:spPr bwMode="auto">
            <a:xfrm>
              <a:off x="1195" y="2099"/>
              <a:ext cx="227" cy="0"/>
            </a:xfrm>
            <a:prstGeom prst="line">
              <a:avLst/>
            </a:prstGeom>
            <a:grpFill/>
            <a:ln w="31750">
              <a:noFill/>
              <a:round/>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8689" name="Line 17"/>
            <p:cNvSpPr>
              <a:spLocks noChangeShapeType="1"/>
            </p:cNvSpPr>
            <p:nvPr/>
          </p:nvSpPr>
          <p:spPr bwMode="auto">
            <a:xfrm>
              <a:off x="1195" y="2144"/>
              <a:ext cx="227" cy="0"/>
            </a:xfrm>
            <a:prstGeom prst="line">
              <a:avLst/>
            </a:prstGeom>
            <a:grpFill/>
            <a:ln w="31750">
              <a:noFill/>
              <a:round/>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8690" name="Text Box 18"/>
            <p:cNvSpPr txBox="1">
              <a:spLocks noChangeArrowheads="1"/>
            </p:cNvSpPr>
            <p:nvPr/>
          </p:nvSpPr>
          <p:spPr bwMode="auto">
            <a:xfrm>
              <a:off x="1422" y="1586"/>
              <a:ext cx="397" cy="291"/>
            </a:xfrm>
            <a:prstGeom prst="rect">
              <a:avLst/>
            </a:prstGeom>
            <a:grpFill/>
            <a:ln w="9525">
              <a:noFill/>
              <a:miter lim="800000"/>
            </a:ln>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400" b="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sym typeface="Arial" panose="020B0604020202020204" pitchFamily="34" charset="0"/>
                </a:rPr>
                <a:t> △</a:t>
              </a:r>
            </a:p>
          </p:txBody>
        </p:sp>
      </p:grpSp>
      <p:sp>
        <p:nvSpPr>
          <p:cNvPr id="36"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二、乙醇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66"/>
                                        </p:tgtEl>
                                        <p:attrNameLst>
                                          <p:attrName>style.visibility</p:attrName>
                                        </p:attrNameLst>
                                      </p:cBhvr>
                                      <p:to>
                                        <p:strVal val="visible"/>
                                      </p:to>
                                    </p:set>
                                    <p:anim calcmode="lin" valueType="num">
                                      <p:cBhvr>
                                        <p:cTn id="7" dur="500" fill="hold"/>
                                        <p:tgtEl>
                                          <p:spTgt spid="10266"/>
                                        </p:tgtEl>
                                        <p:attrNameLst>
                                          <p:attrName>ppt_x</p:attrName>
                                        </p:attrNameLst>
                                      </p:cBhvr>
                                      <p:tavLst>
                                        <p:tav tm="0">
                                          <p:val>
                                            <p:strVal val="0-#ppt_w/2"/>
                                          </p:val>
                                        </p:tav>
                                        <p:tav tm="100000">
                                          <p:val>
                                            <p:strVal val="#ppt_x"/>
                                          </p:val>
                                        </p:tav>
                                      </p:tavLst>
                                    </p:anim>
                                    <p:anim calcmode="lin" valueType="num">
                                      <p:cBhvr>
                                        <p:cTn id="8" dur="500" fill="hold"/>
                                        <p:tgtEl>
                                          <p:spTgt spid="1026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0267"/>
                                        </p:tgtEl>
                                        <p:attrNameLst>
                                          <p:attrName>style.visibility</p:attrName>
                                        </p:attrNameLst>
                                      </p:cBhvr>
                                      <p:to>
                                        <p:strVal val="visible"/>
                                      </p:to>
                                    </p:set>
                                    <p:anim calcmode="lin" valueType="num">
                                      <p:cBhvr>
                                        <p:cTn id="18" dur="500" fill="hold"/>
                                        <p:tgtEl>
                                          <p:spTgt spid="10267"/>
                                        </p:tgtEl>
                                        <p:attrNameLst>
                                          <p:attrName>ppt_x</p:attrName>
                                        </p:attrNameLst>
                                      </p:cBhvr>
                                      <p:tavLst>
                                        <p:tav tm="0">
                                          <p:val>
                                            <p:strVal val="0-#ppt_w/2"/>
                                          </p:val>
                                        </p:tav>
                                        <p:tav tm="100000">
                                          <p:val>
                                            <p:strVal val="#ppt_x"/>
                                          </p:val>
                                        </p:tav>
                                      </p:tavLst>
                                    </p:anim>
                                    <p:anim calcmode="lin" valueType="num">
                                      <p:cBhvr>
                                        <p:cTn id="19" dur="500" fill="hold"/>
                                        <p:tgtEl>
                                          <p:spTgt spid="10267"/>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10268"/>
                                        </p:tgtEl>
                                        <p:attrNameLst>
                                          <p:attrName>style.visibility</p:attrName>
                                        </p:attrNameLst>
                                      </p:cBhvr>
                                      <p:to>
                                        <p:strVal val="visible"/>
                                      </p:to>
                                    </p:set>
                                    <p:anim calcmode="lin" valueType="num">
                                      <p:cBhvr>
                                        <p:cTn id="24" dur="500" fill="hold"/>
                                        <p:tgtEl>
                                          <p:spTgt spid="10268"/>
                                        </p:tgtEl>
                                        <p:attrNameLst>
                                          <p:attrName>ppt_x</p:attrName>
                                        </p:attrNameLst>
                                      </p:cBhvr>
                                      <p:tavLst>
                                        <p:tav tm="0">
                                          <p:val>
                                            <p:strVal val="0-#ppt_w/2"/>
                                          </p:val>
                                        </p:tav>
                                        <p:tav tm="100000">
                                          <p:val>
                                            <p:strVal val="#ppt_x"/>
                                          </p:val>
                                        </p:tav>
                                      </p:tavLst>
                                    </p:anim>
                                    <p:anim calcmode="lin" valueType="num">
                                      <p:cBhvr>
                                        <p:cTn id="25" dur="500" fill="hold"/>
                                        <p:tgtEl>
                                          <p:spTgt spid="102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6" grpId="0" bldLvl="0"/>
      <p:bldP spid="10267" grpId="0" bldLvl="0"/>
      <p:bldP spid="10268" grpId="0" bldLvl="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
          <p:cNvSpPr txBox="1">
            <a:spLocks noChangeArrowheads="1"/>
          </p:cNvSpPr>
          <p:nvPr/>
        </p:nvSpPr>
        <p:spPr bwMode="auto">
          <a:xfrm>
            <a:off x="8881957" y="3000799"/>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342900" marR="0" lvl="0" indent="-342900" defTabSz="914400" eaLnBrk="1" fontAlgn="auto" latinLnBrk="0" hangingPunct="1">
              <a:lnSpc>
                <a:spcPct val="100000"/>
              </a:lnSpc>
              <a:spcBef>
                <a:spcPct val="20000"/>
              </a:spcBef>
              <a:spcAft>
                <a:spcPts val="0"/>
              </a:spcAft>
              <a:buClrTx/>
              <a:buSzTx/>
              <a:buFontTx/>
              <a:buNone/>
              <a:defRPr/>
            </a:pPr>
            <a:r>
              <a:rPr kumimoji="0" lang="zh-CN" altLang="en-US"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乙醛</a:t>
            </a:r>
          </a:p>
        </p:txBody>
      </p:sp>
      <p:grpSp>
        <p:nvGrpSpPr>
          <p:cNvPr id="2" name="Group 9"/>
          <p:cNvGrpSpPr/>
          <p:nvPr/>
        </p:nvGrpSpPr>
        <p:grpSpPr bwMode="auto">
          <a:xfrm>
            <a:off x="1690800" y="1624684"/>
            <a:ext cx="5038725" cy="479425"/>
            <a:chOff x="245" y="66"/>
            <a:chExt cx="2022" cy="302"/>
          </a:xfrm>
        </p:grpSpPr>
        <p:sp>
          <p:nvSpPr>
            <p:cNvPr id="4122" name="Text Box 10"/>
            <p:cNvSpPr txBox="1">
              <a:spLocks noChangeArrowheads="1"/>
            </p:cNvSpPr>
            <p:nvPr/>
          </p:nvSpPr>
          <p:spPr bwMode="auto">
            <a:xfrm>
              <a:off x="245" y="77"/>
              <a:ext cx="202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342900" marR="0" lvl="0" indent="-342900" defTabSz="914400" eaLnBrk="1" fontAlgn="auto" latinLnBrk="0" hangingPunct="1">
                <a:lnSpc>
                  <a:spcPct val="100000"/>
                </a:lnSpc>
                <a:spcBef>
                  <a:spcPct val="2000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2Cu  +   O</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2CuO </a:t>
              </a:r>
            </a:p>
          </p:txBody>
        </p:sp>
        <p:grpSp>
          <p:nvGrpSpPr>
            <p:cNvPr id="4123" name="Group 11"/>
            <p:cNvGrpSpPr/>
            <p:nvPr/>
          </p:nvGrpSpPr>
          <p:grpSpPr bwMode="auto">
            <a:xfrm>
              <a:off x="1134" y="66"/>
              <a:ext cx="408" cy="228"/>
              <a:chOff x="0" y="0"/>
              <a:chExt cx="408" cy="228"/>
            </a:xfrm>
          </p:grpSpPr>
          <p:sp>
            <p:nvSpPr>
              <p:cNvPr id="4124" name="Line 12"/>
              <p:cNvSpPr>
                <a:spLocks noChangeShapeType="1"/>
              </p:cNvSpPr>
              <p:nvPr/>
            </p:nvSpPr>
            <p:spPr bwMode="auto">
              <a:xfrm flipV="1">
                <a:off x="0" y="181"/>
                <a:ext cx="408" cy="1"/>
              </a:xfrm>
              <a:prstGeom prst="line">
                <a:avLst/>
              </a:prstGeom>
              <a:noFill/>
              <a:ln w="38100">
                <a:solidFill>
                  <a:schemeClr val="tx2"/>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4125" name="AutoShape 13"/>
              <p:cNvSpPr>
                <a:spLocks noChangeArrowheads="1"/>
              </p:cNvSpPr>
              <p:nvPr/>
            </p:nvSpPr>
            <p:spPr bwMode="auto">
              <a:xfrm>
                <a:off x="103" y="0"/>
                <a:ext cx="169" cy="136"/>
              </a:xfrm>
              <a:prstGeom prst="triangle">
                <a:avLst>
                  <a:gd name="adj" fmla="val 50000"/>
                </a:avLst>
              </a:prstGeom>
              <a:noFill/>
              <a:ln w="38100">
                <a:solidFill>
                  <a:schemeClr val="tx2"/>
                </a:solidFill>
                <a:miter lim="800000"/>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4126" name="Line 14"/>
              <p:cNvSpPr>
                <a:spLocks noChangeShapeType="1"/>
              </p:cNvSpPr>
              <p:nvPr/>
            </p:nvSpPr>
            <p:spPr bwMode="auto">
              <a:xfrm flipV="1">
                <a:off x="0" y="227"/>
                <a:ext cx="408" cy="1"/>
              </a:xfrm>
              <a:prstGeom prst="line">
                <a:avLst/>
              </a:prstGeom>
              <a:noFill/>
              <a:ln w="38100">
                <a:solidFill>
                  <a:schemeClr val="tx2"/>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grpSp>
        <p:nvGrpSpPr>
          <p:cNvPr id="8" name="组合 6"/>
          <p:cNvGrpSpPr/>
          <p:nvPr/>
        </p:nvGrpSpPr>
        <p:grpSpPr bwMode="auto">
          <a:xfrm>
            <a:off x="1534268" y="4595579"/>
            <a:ext cx="8609012" cy="1787525"/>
            <a:chOff x="226625" y="4806655"/>
            <a:chExt cx="8609013" cy="1787525"/>
          </a:xfrm>
        </p:grpSpPr>
        <p:graphicFrame>
          <p:nvGraphicFramePr>
            <p:cNvPr id="4098" name="Object 2" descr="image35"/>
            <p:cNvGraphicFramePr/>
            <p:nvPr/>
          </p:nvGraphicFramePr>
          <p:xfrm>
            <a:off x="226625" y="4806655"/>
            <a:ext cx="8609013" cy="1787525"/>
          </p:xfrm>
          <a:graphic>
            <a:graphicData uri="http://schemas.openxmlformats.org/presentationml/2006/ole">
              <mc:AlternateContent xmlns:mc="http://schemas.openxmlformats.org/markup-compatibility/2006">
                <mc:Choice xmlns:v="urn:schemas-microsoft-com:vml" Requires="v">
                  <p:oleObj r:id="rId4" imgW="3657600" imgH="781050" progId="">
                    <p:embed/>
                  </p:oleObj>
                </mc:Choice>
                <mc:Fallback>
                  <p:oleObj r:id="rId4" imgW="3657600" imgH="781050" progId="">
                    <p:embed/>
                    <p:pic>
                      <p:nvPicPr>
                        <p:cNvPr id="0" name="Object 2" descr="image3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625" y="4806655"/>
                          <a:ext cx="8609013" cy="1787525"/>
                        </a:xfrm>
                        <a:prstGeom prst="rect">
                          <a:avLst/>
                        </a:prstGeom>
                        <a:noFill/>
                        <a:ln>
                          <a:noFill/>
                        </a:ln>
                      </p:spPr>
                    </p:pic>
                  </p:oleObj>
                </mc:Fallback>
              </mc:AlternateContent>
            </a:graphicData>
          </a:graphic>
        </p:graphicFrame>
        <p:grpSp>
          <p:nvGrpSpPr>
            <p:cNvPr id="4119" name="Group 19"/>
            <p:cNvGrpSpPr/>
            <p:nvPr/>
          </p:nvGrpSpPr>
          <p:grpSpPr bwMode="auto">
            <a:xfrm>
              <a:off x="3528625" y="5100563"/>
              <a:ext cx="1273175" cy="966347"/>
              <a:chOff x="0" y="0"/>
              <a:chExt cx="635" cy="643"/>
            </a:xfrm>
          </p:grpSpPr>
          <p:sp>
            <p:nvSpPr>
              <p:cNvPr id="4120" name="Text Box 20"/>
              <p:cNvSpPr txBox="1">
                <a:spLocks noChangeArrowheads="1"/>
              </p:cNvSpPr>
              <p:nvPr/>
            </p:nvSpPr>
            <p:spPr bwMode="auto">
              <a:xfrm>
                <a:off x="0" y="0"/>
                <a:ext cx="635"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342900" marR="0" lvl="0" indent="-342900" algn="ctr"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催化剂</a:t>
                </a:r>
              </a:p>
            </p:txBody>
          </p:sp>
          <p:sp>
            <p:nvSpPr>
              <p:cNvPr id="4121" name="AutoShape 21"/>
              <p:cNvSpPr>
                <a:spLocks noChangeArrowheads="1"/>
              </p:cNvSpPr>
              <p:nvPr/>
            </p:nvSpPr>
            <p:spPr bwMode="auto">
              <a:xfrm>
                <a:off x="234" y="462"/>
                <a:ext cx="227" cy="181"/>
              </a:xfrm>
              <a:prstGeom prst="triangle">
                <a:avLst>
                  <a:gd name="adj" fmla="val 50000"/>
                </a:avLst>
              </a:prstGeom>
              <a:noFill/>
              <a:ln w="28575">
                <a:solidFill>
                  <a:srgbClr val="0000B9"/>
                </a:solidFill>
                <a:miter lim="800000"/>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rgbClr val="FFFF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sp>
        <p:nvSpPr>
          <p:cNvPr id="17" name="Text Box 22"/>
          <p:cNvSpPr txBox="1">
            <a:spLocks noChangeArrowheads="1"/>
          </p:cNvSpPr>
          <p:nvPr/>
        </p:nvSpPr>
        <p:spPr bwMode="auto">
          <a:xfrm>
            <a:off x="7768380" y="5613166"/>
            <a:ext cx="88517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342900" marR="0" lvl="0" indent="-342900" defTabSz="914400" eaLnBrk="1" fontAlgn="auto" latinLnBrk="0" hangingPunct="1">
              <a:lnSpc>
                <a:spcPct val="100000"/>
              </a:lnSpc>
              <a:spcBef>
                <a:spcPct val="20000"/>
              </a:spcBef>
              <a:spcAft>
                <a:spcPts val="0"/>
              </a:spcAft>
              <a:buClrTx/>
              <a:buSzTx/>
              <a:buFontTx/>
              <a:buNone/>
              <a:defRPr/>
            </a:pP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乙 醛</a:t>
            </a:r>
          </a:p>
        </p:txBody>
      </p:sp>
      <p:sp>
        <p:nvSpPr>
          <p:cNvPr id="20" name="Text Box 23">
            <a:hlinkClick r:id="" action="ppaction://noaction" highlightClick="1"/>
          </p:cNvPr>
          <p:cNvSpPr txBox="1">
            <a:spLocks noChangeArrowheads="1"/>
          </p:cNvSpPr>
          <p:nvPr/>
        </p:nvSpPr>
        <p:spPr bwMode="auto">
          <a:xfrm>
            <a:off x="3421805" y="4597166"/>
            <a:ext cx="576263" cy="1015663"/>
          </a:xfrm>
          <a:prstGeom prst="rect">
            <a:avLst/>
          </a:prstGeom>
          <a:noFill/>
          <a:ln w="38100">
            <a:solidFill>
              <a:srgbClr val="FF0000"/>
            </a:solidFill>
            <a:prstDash val="dash"/>
            <a:miter lim="800000"/>
          </a:ln>
          <a:extLst>
            <a:ext uri="{909E8E84-426E-40DD-AFC4-6F175D3DCCD1}">
              <a14:hiddenFill xmlns:a14="http://schemas.microsoft.com/office/drawing/2010/main">
                <a:solidFill>
                  <a:srgbClr val="FFFFFF"/>
                </a:solidFill>
              </a14:hiddenFill>
            </a:ext>
          </a:extLst>
        </p:spPr>
        <p:txBody>
          <a:bodyPr>
            <a:spAutoFit/>
          </a:bodyPr>
          <a:lstStyle>
            <a:lvl1pPr marL="342900" indent="-342900">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342900" marR="0" lvl="0" indent="-342900" defTabSz="914400" eaLnBrk="1" fontAlgn="auto" latinLnBrk="0" hangingPunct="1">
              <a:lnSpc>
                <a:spcPct val="100000"/>
              </a:lnSpc>
              <a:spcBef>
                <a:spcPct val="50000"/>
              </a:spcBef>
              <a:spcAft>
                <a:spcPts val="0"/>
              </a:spcAft>
              <a:buClrTx/>
              <a:buSzTx/>
              <a:buFontTx/>
              <a:buNone/>
              <a:defRPr/>
            </a:pPr>
            <a:endPar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342900" marR="0" lvl="0" indent="-342900" defTabSz="914400" eaLnBrk="1" fontAlgn="auto" latinLnBrk="0" hangingPunct="1">
              <a:lnSpc>
                <a:spcPct val="100000"/>
              </a:lnSpc>
              <a:spcBef>
                <a:spcPct val="50000"/>
              </a:spcBef>
              <a:spcAft>
                <a:spcPts val="0"/>
              </a:spcAft>
              <a:buClrTx/>
              <a:buSzTx/>
              <a:buFontTx/>
              <a:buNone/>
              <a:defRPr/>
            </a:pPr>
            <a:endPar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3" name="Text Box 28"/>
          <p:cNvSpPr txBox="1">
            <a:spLocks noChangeArrowheads="1"/>
          </p:cNvSpPr>
          <p:nvPr/>
        </p:nvSpPr>
        <p:spPr bwMode="auto">
          <a:xfrm>
            <a:off x="630382" y="3651751"/>
            <a:ext cx="10971213" cy="857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30000"/>
              </a:lnSpc>
              <a:spcBef>
                <a:spcPts val="0"/>
              </a:spcBef>
              <a:spcAft>
                <a:spcPts val="0"/>
              </a:spcAft>
              <a:buClrTx/>
              <a:buSzTx/>
              <a:buFontTx/>
              <a:buNone/>
              <a:defRPr/>
            </a:pPr>
            <a:r>
              <a:rPr kumimoji="0" lang="en-US" altLang="zh-CN"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铜在整个过程中起什么作用？</a:t>
            </a:r>
          </a:p>
          <a:p>
            <a:pPr marL="0" marR="0" lvl="0" indent="0" defTabSz="914400" eaLnBrk="1" fontAlgn="auto" latinLnBrk="0" hangingPunct="1">
              <a:lnSpc>
                <a:spcPct val="130000"/>
              </a:lnSpc>
              <a:spcBef>
                <a:spcPts val="0"/>
              </a:spcBef>
              <a:spcAft>
                <a:spcPts val="0"/>
              </a:spcAft>
              <a:buClrTx/>
              <a:buSzTx/>
              <a:buFontTx/>
              <a:buNone/>
              <a:defRPr/>
            </a:pPr>
            <a:r>
              <a:rPr kumimoji="0" lang="en-US" altLang="zh-CN"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乙醇分子中有哪些化学键断裂？又生成了哪些化学键？</a:t>
            </a:r>
          </a:p>
        </p:txBody>
      </p:sp>
      <p:grpSp>
        <p:nvGrpSpPr>
          <p:cNvPr id="16" name="Group 29"/>
          <p:cNvGrpSpPr/>
          <p:nvPr/>
        </p:nvGrpSpPr>
        <p:grpSpPr bwMode="auto">
          <a:xfrm>
            <a:off x="1585264" y="2274258"/>
            <a:ext cx="9061450" cy="461645"/>
            <a:chOff x="407" y="0"/>
            <a:chExt cx="12530" cy="727"/>
          </a:xfrm>
        </p:grpSpPr>
        <p:sp>
          <p:nvSpPr>
            <p:cNvPr id="4115" name="Text Box 30"/>
            <p:cNvSpPr txBox="1">
              <a:spLocks noChangeArrowheads="1"/>
            </p:cNvSpPr>
            <p:nvPr/>
          </p:nvSpPr>
          <p:spPr bwMode="auto">
            <a:xfrm>
              <a:off x="407" y="0"/>
              <a:ext cx="12530" cy="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342900" marR="0" lvl="0" indent="-342900" defTabSz="914400" eaLnBrk="1" fontAlgn="auto" latinLnBrk="0" hangingPunct="1">
                <a:lnSpc>
                  <a:spcPct val="100000"/>
                </a:lnSpc>
                <a:spcBef>
                  <a:spcPct val="2000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2CuO+2CH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                         2Cu + 2CH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CHO+2H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 </a:t>
              </a:r>
            </a:p>
          </p:txBody>
        </p:sp>
        <p:grpSp>
          <p:nvGrpSpPr>
            <p:cNvPr id="4116" name="Group 31"/>
            <p:cNvGrpSpPr/>
            <p:nvPr/>
          </p:nvGrpSpPr>
          <p:grpSpPr bwMode="auto">
            <a:xfrm>
              <a:off x="5295" y="52"/>
              <a:ext cx="1132" cy="392"/>
              <a:chOff x="-126" y="0"/>
              <a:chExt cx="453" cy="157"/>
            </a:xfrm>
          </p:grpSpPr>
          <p:sp>
            <p:nvSpPr>
              <p:cNvPr id="4117" name="Line 32"/>
              <p:cNvSpPr>
                <a:spLocks noChangeShapeType="1"/>
              </p:cNvSpPr>
              <p:nvPr/>
            </p:nvSpPr>
            <p:spPr bwMode="auto">
              <a:xfrm>
                <a:off x="-126" y="157"/>
                <a:ext cx="453" cy="0"/>
              </a:xfrm>
              <a:prstGeom prst="line">
                <a:avLst/>
              </a:prstGeom>
              <a:noFill/>
              <a:ln w="38100">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4118" name="AutoShape 33"/>
              <p:cNvSpPr>
                <a:spLocks noChangeArrowheads="1"/>
              </p:cNvSpPr>
              <p:nvPr/>
            </p:nvSpPr>
            <p:spPr bwMode="auto">
              <a:xfrm>
                <a:off x="30" y="0"/>
                <a:ext cx="116" cy="111"/>
              </a:xfrm>
              <a:prstGeom prst="triangle">
                <a:avLst>
                  <a:gd name="adj" fmla="val 50000"/>
                </a:avLst>
              </a:prstGeom>
              <a:noFill/>
              <a:ln w="381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grpSp>
        <p:nvGrpSpPr>
          <p:cNvPr id="24" name="组合 1"/>
          <p:cNvGrpSpPr/>
          <p:nvPr/>
        </p:nvGrpSpPr>
        <p:grpSpPr bwMode="auto">
          <a:xfrm>
            <a:off x="1585264" y="2789144"/>
            <a:ext cx="7143302" cy="890587"/>
            <a:chOff x="641398" y="2370706"/>
            <a:chExt cx="6379836" cy="890547"/>
          </a:xfrm>
        </p:grpSpPr>
        <p:sp>
          <p:nvSpPr>
            <p:cNvPr id="4111" name="Text Box 4"/>
            <p:cNvSpPr txBox="1">
              <a:spLocks noChangeArrowheads="1"/>
            </p:cNvSpPr>
            <p:nvPr/>
          </p:nvSpPr>
          <p:spPr bwMode="auto">
            <a:xfrm>
              <a:off x="641398" y="2582352"/>
              <a:ext cx="6379836" cy="461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342900" marR="0" lvl="0" indent="-342900" defTabSz="914400" eaLnBrk="1" fontAlgn="auto" latinLnBrk="0" hangingPunct="1">
                <a:lnSpc>
                  <a:spcPct val="100000"/>
                </a:lnSpc>
                <a:spcBef>
                  <a:spcPct val="2000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OH+O</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2CH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CHO+2H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p>
          </p:txBody>
        </p:sp>
        <p:sp>
          <p:nvSpPr>
            <p:cNvPr id="4112" name="Line 5"/>
            <p:cNvSpPr>
              <a:spLocks noChangeShapeType="1"/>
            </p:cNvSpPr>
            <p:nvPr/>
          </p:nvSpPr>
          <p:spPr bwMode="auto">
            <a:xfrm>
              <a:off x="3306155" y="2846323"/>
              <a:ext cx="962025" cy="0"/>
            </a:xfrm>
            <a:prstGeom prst="line">
              <a:avLst/>
            </a:prstGeom>
            <a:noFill/>
            <a:ln w="38100">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4113" name="AutoShape 6"/>
            <p:cNvSpPr>
              <a:spLocks noChangeArrowheads="1"/>
            </p:cNvSpPr>
            <p:nvPr/>
          </p:nvSpPr>
          <p:spPr bwMode="auto">
            <a:xfrm>
              <a:off x="3642705" y="2971886"/>
              <a:ext cx="288925" cy="289367"/>
            </a:xfrm>
            <a:prstGeom prst="triangle">
              <a:avLst>
                <a:gd name="adj" fmla="val 50000"/>
              </a:avLst>
            </a:prstGeom>
            <a:noFill/>
            <a:ln w="381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4114" name="Text Box 2"/>
            <p:cNvSpPr txBox="1">
              <a:spLocks noChangeArrowheads="1"/>
            </p:cNvSpPr>
            <p:nvPr/>
          </p:nvSpPr>
          <p:spPr bwMode="auto">
            <a:xfrm>
              <a:off x="3497664" y="2370706"/>
              <a:ext cx="531439" cy="461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342900" marR="0" lvl="0" indent="-342900" defTabSz="914400" eaLnBrk="1" fontAlgn="auto" latinLnBrk="0" hangingPunct="1">
                <a:lnSpc>
                  <a:spcPct val="100000"/>
                </a:lnSpc>
                <a:spcBef>
                  <a:spcPct val="2000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Cu</a:t>
              </a:r>
            </a:p>
          </p:txBody>
        </p:sp>
      </p:grpSp>
      <p:sp>
        <p:nvSpPr>
          <p:cNvPr id="4107" name="TextBox 13"/>
          <p:cNvSpPr txBox="1">
            <a:spLocks noChangeArrowheads="1"/>
          </p:cNvSpPr>
          <p:nvPr/>
        </p:nvSpPr>
        <p:spPr bwMode="auto">
          <a:xfrm>
            <a:off x="623222" y="1662349"/>
            <a:ext cx="11079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分析：</a:t>
            </a:r>
          </a:p>
        </p:txBody>
      </p:sp>
      <p:sp>
        <p:nvSpPr>
          <p:cNvPr id="4109" name="TextBox 28"/>
          <p:cNvSpPr txBox="1">
            <a:spLocks noChangeArrowheads="1"/>
          </p:cNvSpPr>
          <p:nvPr/>
        </p:nvSpPr>
        <p:spPr bwMode="auto">
          <a:xfrm>
            <a:off x="970984" y="2928686"/>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总</a:t>
            </a:r>
          </a:p>
        </p:txBody>
      </p:sp>
      <p:sp>
        <p:nvSpPr>
          <p:cNvPr id="30" name="Rectangle 7"/>
          <p:cNvSpPr>
            <a:spLocks noChangeArrowheads="1"/>
          </p:cNvSpPr>
          <p:nvPr/>
        </p:nvSpPr>
        <p:spPr bwMode="auto">
          <a:xfrm>
            <a:off x="584740" y="1163019"/>
            <a:ext cx="30654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4200525" algn="l"/>
              </a:tabLst>
              <a:defRPr>
                <a:solidFill>
                  <a:schemeClr val="tx1"/>
                </a:solidFill>
                <a:latin typeface="Calibri" panose="020F0502020204030204" pitchFamily="34" charset="0"/>
                <a:ea typeface="宋体" panose="02010600030101010101" pitchFamily="2" charset="-122"/>
              </a:defRPr>
            </a:lvl1pPr>
            <a:lvl2pPr marL="742950" indent="-285750">
              <a:tabLst>
                <a:tab pos="4200525" algn="l"/>
              </a:tabLst>
              <a:defRPr>
                <a:solidFill>
                  <a:schemeClr val="tx1"/>
                </a:solidFill>
                <a:latin typeface="Calibri" panose="020F0502020204030204" pitchFamily="34" charset="0"/>
                <a:ea typeface="宋体" panose="02010600030101010101" pitchFamily="2" charset="-122"/>
              </a:defRPr>
            </a:lvl2pPr>
            <a:lvl3pPr marL="1143000" indent="-228600">
              <a:tabLst>
                <a:tab pos="4200525" algn="l"/>
              </a:tabLst>
              <a:defRPr>
                <a:solidFill>
                  <a:schemeClr val="tx1"/>
                </a:solidFill>
                <a:latin typeface="Calibri" panose="020F0502020204030204" pitchFamily="34" charset="0"/>
                <a:ea typeface="宋体" panose="02010600030101010101" pitchFamily="2" charset="-122"/>
              </a:defRPr>
            </a:lvl3pPr>
            <a:lvl4pPr marL="1600200" indent="-228600">
              <a:tabLst>
                <a:tab pos="4200525" algn="l"/>
              </a:tabLst>
              <a:defRPr>
                <a:solidFill>
                  <a:schemeClr val="tx1"/>
                </a:solidFill>
                <a:latin typeface="Calibri" panose="020F0502020204030204" pitchFamily="34" charset="0"/>
                <a:ea typeface="宋体" panose="02010600030101010101" pitchFamily="2" charset="-122"/>
              </a:defRPr>
            </a:lvl4pPr>
            <a:lvl5pPr marL="2057400" indent="-228600">
              <a:tabLst>
                <a:tab pos="4200525" algn="l"/>
              </a:tabLst>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tabLst>
                <a:tab pos="4200525" algn="l"/>
              </a:tabLs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tabLst>
                <a:tab pos="4200525" algn="l"/>
              </a:tabLs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tabLst>
                <a:tab pos="4200525" algn="l"/>
              </a:tabLs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tabLst>
                <a:tab pos="4200525" algn="l"/>
              </a:tabLs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ts val="0"/>
              </a:spcBef>
              <a:spcAft>
                <a:spcPts val="0"/>
              </a:spcAft>
              <a:buClrTx/>
              <a:buSzTx/>
              <a:buFontTx/>
              <a:buNone/>
              <a:tabLst>
                <a:tab pos="4200525" algn="l"/>
              </a:tabLst>
              <a:defRPr/>
            </a:pP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③催化氧化</a:t>
            </a:r>
          </a:p>
        </p:txBody>
      </p:sp>
      <p:sp>
        <p:nvSpPr>
          <p:cNvPr id="31"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二、乙醇</a:t>
            </a: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indefinite"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2000" fill="hold"/>
                                        <p:tgtEl>
                                          <p:spTgt spid="16"/>
                                        </p:tgtEl>
                                        <p:attrNameLst>
                                          <p:attrName>ppt_x</p:attrName>
                                        </p:attrNameLst>
                                      </p:cBhvr>
                                      <p:tavLst>
                                        <p:tav tm="0">
                                          <p:val>
                                            <p:strVal val="#ppt_x-#ppt_w/2"/>
                                          </p:val>
                                        </p:tav>
                                        <p:tav tm="100000">
                                          <p:val>
                                            <p:strVal val="#ppt_x"/>
                                          </p:val>
                                        </p:tav>
                                      </p:tavLst>
                                    </p:anim>
                                    <p:anim calcmode="lin" valueType="num">
                                      <p:cBhvr>
                                        <p:cTn id="16" dur="2000" fill="hold"/>
                                        <p:tgtEl>
                                          <p:spTgt spid="16"/>
                                        </p:tgtEl>
                                        <p:attrNameLst>
                                          <p:attrName>ppt_y</p:attrName>
                                        </p:attrNameLst>
                                      </p:cBhvr>
                                      <p:tavLst>
                                        <p:tav tm="0">
                                          <p:val>
                                            <p:strVal val="#ppt_y"/>
                                          </p:val>
                                        </p:tav>
                                        <p:tav tm="100000">
                                          <p:val>
                                            <p:strVal val="#ppt_y"/>
                                          </p:val>
                                        </p:tav>
                                      </p:tavLst>
                                    </p:anim>
                                    <p:anim calcmode="lin" valueType="num">
                                      <p:cBhvr>
                                        <p:cTn id="17" dur="2000" fill="hold"/>
                                        <p:tgtEl>
                                          <p:spTgt spid="16"/>
                                        </p:tgtEl>
                                        <p:attrNameLst>
                                          <p:attrName>ppt_w</p:attrName>
                                        </p:attrNameLst>
                                      </p:cBhvr>
                                      <p:tavLst>
                                        <p:tav tm="0">
                                          <p:val>
                                            <p:fltVal val="0"/>
                                          </p:val>
                                        </p:tav>
                                        <p:tav tm="100000">
                                          <p:val>
                                            <p:strVal val="#ppt_w"/>
                                          </p:val>
                                        </p:tav>
                                      </p:tavLst>
                                    </p:anim>
                                    <p:anim calcmode="lin" valueType="num">
                                      <p:cBhvr>
                                        <p:cTn id="18" dur="20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ipe(left)">
                                      <p:cBhvr>
                                        <p:cTn id="23" dur="2000"/>
                                        <p:tgtEl>
                                          <p:spTgt spid="2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left)">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1000"/>
                                        <p:tgtEl>
                                          <p:spTgt spid="23"/>
                                        </p:tgtEl>
                                      </p:cBhvr>
                                    </p:animEffect>
                                    <p:anim calcmode="lin" valueType="num">
                                      <p:cBhvr>
                                        <p:cTn id="34" dur="1000" fill="hold"/>
                                        <p:tgtEl>
                                          <p:spTgt spid="23"/>
                                        </p:tgtEl>
                                        <p:attrNameLst>
                                          <p:attrName>ppt_x</p:attrName>
                                        </p:attrNameLst>
                                      </p:cBhvr>
                                      <p:tavLst>
                                        <p:tav tm="0">
                                          <p:val>
                                            <p:strVal val="#ppt_x"/>
                                          </p:val>
                                        </p:tav>
                                        <p:tav tm="100000">
                                          <p:val>
                                            <p:strVal val="#ppt_x"/>
                                          </p:val>
                                        </p:tav>
                                      </p:tavLst>
                                    </p:anim>
                                    <p:anim calcmode="lin" valueType="num">
                                      <p:cBhvr>
                                        <p:cTn id="3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heel(1)">
                                      <p:cBhvr>
                                        <p:cTn id="47" dur="20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1000"/>
                                        <p:tgtEl>
                                          <p:spTgt spid="17"/>
                                        </p:tgtEl>
                                      </p:cBhvr>
                                    </p:animEffect>
                                    <p:anim calcmode="lin" valueType="num">
                                      <p:cBhvr>
                                        <p:cTn id="53" dur="1000" fill="hold"/>
                                        <p:tgtEl>
                                          <p:spTgt spid="17"/>
                                        </p:tgtEl>
                                        <p:attrNameLst>
                                          <p:attrName>ppt_x</p:attrName>
                                        </p:attrNameLst>
                                      </p:cBhvr>
                                      <p:tavLst>
                                        <p:tav tm="0">
                                          <p:val>
                                            <p:strVal val="#ppt_x"/>
                                          </p:val>
                                        </p:tav>
                                        <p:tav tm="100000">
                                          <p:val>
                                            <p:strVal val="#ppt_x"/>
                                          </p:val>
                                        </p:tav>
                                      </p:tavLst>
                                    </p:anim>
                                    <p:anim calcmode="lin" valueType="num">
                                      <p:cBhvr>
                                        <p:cTn id="5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grpId="0" nodeType="click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wipe(up)">
                                      <p:cBhvr>
                                        <p:cTn id="5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7" grpId="0"/>
      <p:bldP spid="20" grpId="0" animBg="1"/>
      <p:bldP spid="23" grpId="0"/>
      <p:bldP spid="30"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ChangeArrowheads="1"/>
          </p:cNvSpPr>
          <p:nvPr/>
        </p:nvSpPr>
        <p:spPr bwMode="auto">
          <a:xfrm>
            <a:off x="3112580" y="4910116"/>
            <a:ext cx="840632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tabLst>
                <a:tab pos="4200525" algn="l"/>
              </a:tabLst>
              <a:defRPr>
                <a:solidFill>
                  <a:schemeClr val="tx1"/>
                </a:solidFill>
                <a:latin typeface="Calibri" panose="020F0502020204030204" pitchFamily="34" charset="0"/>
                <a:ea typeface="宋体" panose="02010600030101010101" pitchFamily="2" charset="-122"/>
              </a:defRPr>
            </a:lvl1pPr>
            <a:lvl2pPr marL="742950" indent="-285750">
              <a:tabLst>
                <a:tab pos="4200525" algn="l"/>
              </a:tabLst>
              <a:defRPr>
                <a:solidFill>
                  <a:schemeClr val="tx1"/>
                </a:solidFill>
                <a:latin typeface="Calibri" panose="020F0502020204030204" pitchFamily="34" charset="0"/>
                <a:ea typeface="宋体" panose="02010600030101010101" pitchFamily="2" charset="-122"/>
              </a:defRPr>
            </a:lvl2pPr>
            <a:lvl3pPr marL="1143000" indent="-228600">
              <a:tabLst>
                <a:tab pos="4200525" algn="l"/>
              </a:tabLst>
              <a:defRPr>
                <a:solidFill>
                  <a:schemeClr val="tx1"/>
                </a:solidFill>
                <a:latin typeface="Calibri" panose="020F0502020204030204" pitchFamily="34" charset="0"/>
                <a:ea typeface="宋体" panose="02010600030101010101" pitchFamily="2" charset="-122"/>
              </a:defRPr>
            </a:lvl3pPr>
            <a:lvl4pPr marL="1600200" indent="-228600">
              <a:tabLst>
                <a:tab pos="4200525" algn="l"/>
              </a:tabLst>
              <a:defRPr>
                <a:solidFill>
                  <a:schemeClr val="tx1"/>
                </a:solidFill>
                <a:latin typeface="Calibri" panose="020F0502020204030204" pitchFamily="34" charset="0"/>
                <a:ea typeface="宋体" panose="02010600030101010101" pitchFamily="2" charset="-122"/>
              </a:defRPr>
            </a:lvl4pPr>
            <a:lvl5pPr marL="2057400" indent="-228600">
              <a:tabLst>
                <a:tab pos="4200525" algn="l"/>
              </a:tabLst>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tabLst>
                <a:tab pos="4200525" algn="l"/>
              </a:tabLs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tabLst>
                <a:tab pos="4200525" algn="l"/>
              </a:tabLs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tabLst>
                <a:tab pos="4200525" algn="l"/>
              </a:tabLs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tabLst>
                <a:tab pos="4200525" algn="l"/>
              </a:tabLs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50000"/>
              </a:lnSpc>
              <a:spcBef>
                <a:spcPts val="0"/>
              </a:spcBef>
              <a:spcAft>
                <a:spcPts val="0"/>
              </a:spcAft>
              <a:buClrTx/>
              <a:buSzTx/>
              <a:buFontTx/>
              <a:buNone/>
              <a:tabLst>
                <a:tab pos="4200525" algn="l"/>
              </a:tabLst>
              <a:defRPr/>
            </a:pPr>
            <a:r>
              <a:rPr kumimoji="1"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叔醇</a:t>
            </a:r>
            <a:r>
              <a:rPr kumimoji="1" lang="en-US" altLang="zh-CN"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1" lang="zh-CN" altLang="en-US"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连接</a:t>
            </a:r>
            <a:r>
              <a:rPr kumimoji="1" lang="en-US" altLang="zh-CN"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r>
              <a:rPr kumimoji="1" lang="zh-CN" altLang="en-US"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的叔碳原子上没有</a:t>
            </a:r>
            <a:r>
              <a:rPr kumimoji="1" lang="en-US" altLang="zh-CN"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1" lang="zh-CN" altLang="en-US"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，则</a:t>
            </a:r>
            <a:r>
              <a:rPr kumimoji="1"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不能去氢氧化</a:t>
            </a:r>
            <a:r>
              <a:rPr kumimoji="1" lang="zh-CN" altLang="en-US"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grpSp>
        <p:nvGrpSpPr>
          <p:cNvPr id="29699" name="Group 4"/>
          <p:cNvGrpSpPr/>
          <p:nvPr/>
        </p:nvGrpSpPr>
        <p:grpSpPr bwMode="auto">
          <a:xfrm>
            <a:off x="693286" y="4438784"/>
            <a:ext cx="2239773" cy="1574800"/>
            <a:chOff x="336" y="2596"/>
            <a:chExt cx="1410" cy="992"/>
          </a:xfrm>
        </p:grpSpPr>
        <p:grpSp>
          <p:nvGrpSpPr>
            <p:cNvPr id="29732" name="Group 5"/>
            <p:cNvGrpSpPr/>
            <p:nvPr/>
          </p:nvGrpSpPr>
          <p:grpSpPr bwMode="auto">
            <a:xfrm>
              <a:off x="671" y="2596"/>
              <a:ext cx="1075" cy="992"/>
              <a:chOff x="671" y="2596"/>
              <a:chExt cx="1075" cy="992"/>
            </a:xfrm>
          </p:grpSpPr>
          <p:sp>
            <p:nvSpPr>
              <p:cNvPr id="29734" name="Text Box 6"/>
              <p:cNvSpPr txBox="1">
                <a:spLocks noChangeArrowheads="1"/>
              </p:cNvSpPr>
              <p:nvPr/>
            </p:nvSpPr>
            <p:spPr bwMode="auto">
              <a:xfrm>
                <a:off x="1038" y="2977"/>
                <a:ext cx="70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20000"/>
                  </a:spcBef>
                  <a:spcAft>
                    <a:spcPts val="0"/>
                  </a:spcAft>
                  <a:buClr>
                    <a:schemeClr val="bg2"/>
                  </a:buClr>
                  <a:buSzTx/>
                  <a:buFont typeface="Monotype Sorts"/>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   OH</a:t>
                </a:r>
              </a:p>
            </p:txBody>
          </p:sp>
          <p:sp>
            <p:nvSpPr>
              <p:cNvPr id="29735" name="Line 7"/>
              <p:cNvSpPr>
                <a:spLocks noChangeShapeType="1"/>
              </p:cNvSpPr>
              <p:nvPr/>
            </p:nvSpPr>
            <p:spPr bwMode="auto">
              <a:xfrm>
                <a:off x="1176" y="3228"/>
                <a:ext cx="0" cy="14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9736" name="Line 8"/>
              <p:cNvSpPr>
                <a:spLocks noChangeShapeType="1"/>
              </p:cNvSpPr>
              <p:nvPr/>
            </p:nvSpPr>
            <p:spPr bwMode="auto">
              <a:xfrm>
                <a:off x="1176" y="2904"/>
                <a:ext cx="0" cy="14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9737" name="Line 9"/>
              <p:cNvSpPr>
                <a:spLocks noChangeShapeType="1"/>
              </p:cNvSpPr>
              <p:nvPr/>
            </p:nvSpPr>
            <p:spPr bwMode="auto">
              <a:xfrm flipH="1">
                <a:off x="948" y="3144"/>
                <a:ext cx="144" cy="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9738" name="Line 10"/>
              <p:cNvSpPr>
                <a:spLocks noChangeShapeType="1"/>
              </p:cNvSpPr>
              <p:nvPr/>
            </p:nvSpPr>
            <p:spPr bwMode="auto">
              <a:xfrm>
                <a:off x="1248" y="3132"/>
                <a:ext cx="192" cy="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9739" name="Text Box 11"/>
              <p:cNvSpPr txBox="1">
                <a:spLocks noChangeArrowheads="1"/>
              </p:cNvSpPr>
              <p:nvPr/>
            </p:nvSpPr>
            <p:spPr bwMode="auto">
              <a:xfrm>
                <a:off x="671" y="2951"/>
                <a:ext cx="32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20000"/>
                  </a:spcBef>
                  <a:spcAft>
                    <a:spcPts val="0"/>
                  </a:spcAft>
                  <a:buClr>
                    <a:schemeClr val="bg2"/>
                  </a:buClr>
                  <a:buSzTx/>
                  <a:buFont typeface="Monotype Sorts"/>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R</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p>
            </p:txBody>
          </p:sp>
          <p:sp>
            <p:nvSpPr>
              <p:cNvPr id="29740" name="Text Box 12"/>
              <p:cNvSpPr txBox="1">
                <a:spLocks noChangeArrowheads="1"/>
              </p:cNvSpPr>
              <p:nvPr/>
            </p:nvSpPr>
            <p:spPr bwMode="auto">
              <a:xfrm>
                <a:off x="1045" y="2596"/>
                <a:ext cx="32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20000"/>
                  </a:spcBef>
                  <a:spcAft>
                    <a:spcPts val="0"/>
                  </a:spcAft>
                  <a:buClr>
                    <a:schemeClr val="bg2"/>
                  </a:buClr>
                  <a:buSzTx/>
                  <a:buFont typeface="Monotype Sorts"/>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R</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p>
            </p:txBody>
          </p:sp>
          <p:sp>
            <p:nvSpPr>
              <p:cNvPr id="29741" name="Text Box 13"/>
              <p:cNvSpPr txBox="1">
                <a:spLocks noChangeArrowheads="1"/>
              </p:cNvSpPr>
              <p:nvPr/>
            </p:nvSpPr>
            <p:spPr bwMode="auto">
              <a:xfrm>
                <a:off x="1062" y="3297"/>
                <a:ext cx="32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20000"/>
                  </a:spcBef>
                  <a:spcAft>
                    <a:spcPts val="0"/>
                  </a:spcAft>
                  <a:buClr>
                    <a:schemeClr val="bg2"/>
                  </a:buClr>
                  <a:buSzTx/>
                  <a:buFont typeface="Monotype Sorts"/>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R</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p>
            </p:txBody>
          </p:sp>
        </p:grpSp>
        <p:sp>
          <p:nvSpPr>
            <p:cNvPr id="29733" name="Text Box 14"/>
            <p:cNvSpPr txBox="1">
              <a:spLocks noChangeArrowheads="1"/>
            </p:cNvSpPr>
            <p:nvPr/>
          </p:nvSpPr>
          <p:spPr bwMode="auto">
            <a:xfrm>
              <a:off x="336" y="2989"/>
              <a:ext cx="407"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20000"/>
                </a:spcBef>
                <a:spcAft>
                  <a:spcPts val="0"/>
                </a:spcAft>
                <a:buClr>
                  <a:schemeClr val="bg2"/>
                </a:buClr>
                <a:buSzTx/>
                <a:buFont typeface="Monotype Sorts"/>
                <a:buNone/>
                <a:defRPr/>
              </a:pP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p>
          </p:txBody>
        </p:sp>
      </p:grpSp>
      <p:grpSp>
        <p:nvGrpSpPr>
          <p:cNvPr id="29700" name="Group 15"/>
          <p:cNvGrpSpPr/>
          <p:nvPr/>
        </p:nvGrpSpPr>
        <p:grpSpPr bwMode="auto">
          <a:xfrm>
            <a:off x="693286" y="2833930"/>
            <a:ext cx="5132388" cy="981075"/>
            <a:chOff x="174" y="1409"/>
            <a:chExt cx="3233" cy="618"/>
          </a:xfrm>
        </p:grpSpPr>
        <p:sp>
          <p:nvSpPr>
            <p:cNvPr id="29724" name="Line 16"/>
            <p:cNvSpPr>
              <a:spLocks noChangeShapeType="1"/>
            </p:cNvSpPr>
            <p:nvPr/>
          </p:nvSpPr>
          <p:spPr bwMode="auto">
            <a:xfrm>
              <a:off x="1137" y="1629"/>
              <a:ext cx="180" cy="7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9725" name="Line 17"/>
            <p:cNvSpPr>
              <a:spLocks noChangeShapeType="1"/>
            </p:cNvSpPr>
            <p:nvPr/>
          </p:nvSpPr>
          <p:spPr bwMode="auto">
            <a:xfrm flipH="1">
              <a:off x="1137" y="1809"/>
              <a:ext cx="192" cy="96"/>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9726" name="Text Box 18"/>
            <p:cNvSpPr txBox="1">
              <a:spLocks noChangeArrowheads="1"/>
            </p:cNvSpPr>
            <p:nvPr/>
          </p:nvSpPr>
          <p:spPr bwMode="auto">
            <a:xfrm>
              <a:off x="174" y="1638"/>
              <a:ext cx="281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20000"/>
                </a:spcBef>
                <a:spcAft>
                  <a:spcPts val="0"/>
                </a:spcAft>
                <a:buClr>
                  <a:schemeClr val="bg2"/>
                </a:buClr>
                <a:buSzTx/>
                <a:buFont typeface="Monotype Sorts"/>
                <a:buNone/>
                <a:defRPr/>
              </a:pP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2               CH</a:t>
              </a: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 + O</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9727" name="Text Box 19"/>
            <p:cNvSpPr txBox="1">
              <a:spLocks noChangeArrowheads="1"/>
            </p:cNvSpPr>
            <p:nvPr/>
          </p:nvSpPr>
          <p:spPr bwMode="auto">
            <a:xfrm>
              <a:off x="838" y="1736"/>
              <a:ext cx="32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20000"/>
                </a:spcBef>
                <a:spcAft>
                  <a:spcPts val="0"/>
                </a:spcAft>
                <a:buClr>
                  <a:schemeClr val="bg2"/>
                </a:buClr>
                <a:buSzTx/>
                <a:buFont typeface="Monotype Sorts"/>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R</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p>
          </p:txBody>
        </p:sp>
        <p:sp>
          <p:nvSpPr>
            <p:cNvPr id="29728" name="Text Box 20"/>
            <p:cNvSpPr txBox="1">
              <a:spLocks noChangeArrowheads="1"/>
            </p:cNvSpPr>
            <p:nvPr/>
          </p:nvSpPr>
          <p:spPr bwMode="auto">
            <a:xfrm>
              <a:off x="849" y="1409"/>
              <a:ext cx="32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20000"/>
                </a:spcBef>
                <a:spcAft>
                  <a:spcPts val="0"/>
                </a:spcAft>
                <a:buClr>
                  <a:schemeClr val="bg2"/>
                </a:buClr>
                <a:buSzTx/>
                <a:buFont typeface="Monotype Sorts"/>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R</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p>
          </p:txBody>
        </p:sp>
        <p:grpSp>
          <p:nvGrpSpPr>
            <p:cNvPr id="29729" name="Group 21"/>
            <p:cNvGrpSpPr/>
            <p:nvPr/>
          </p:nvGrpSpPr>
          <p:grpSpPr bwMode="auto">
            <a:xfrm>
              <a:off x="2831" y="1492"/>
              <a:ext cx="576" cy="523"/>
              <a:chOff x="3123" y="664"/>
              <a:chExt cx="576" cy="523"/>
            </a:xfrm>
          </p:grpSpPr>
          <p:sp>
            <p:nvSpPr>
              <p:cNvPr id="29730" name="Line 22"/>
              <p:cNvSpPr>
                <a:spLocks noChangeShapeType="1"/>
              </p:cNvSpPr>
              <p:nvPr/>
            </p:nvSpPr>
            <p:spPr bwMode="auto">
              <a:xfrm>
                <a:off x="3123" y="943"/>
                <a:ext cx="576" cy="0"/>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9731" name="Text Box 23"/>
              <p:cNvSpPr txBox="1">
                <a:spLocks noChangeArrowheads="1"/>
              </p:cNvSpPr>
              <p:nvPr/>
            </p:nvSpPr>
            <p:spPr bwMode="auto">
              <a:xfrm>
                <a:off x="3247" y="664"/>
                <a:ext cx="375"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90000"/>
                  </a:lnSpc>
                  <a:spcBef>
                    <a:spcPct val="20000"/>
                  </a:spcBef>
                  <a:spcAft>
                    <a:spcPts val="0"/>
                  </a:spcAft>
                  <a:buClr>
                    <a:schemeClr val="bg2"/>
                  </a:buClr>
                  <a:buSzTx/>
                  <a:buFont typeface="Monotype Sorts"/>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Cu</a:t>
                </a:r>
              </a:p>
              <a:p>
                <a:pPr marL="0" marR="0" lvl="0" indent="0" defTabSz="914400" eaLnBrk="1" fontAlgn="auto" latinLnBrk="0" hangingPunct="1">
                  <a:lnSpc>
                    <a:spcPct val="90000"/>
                  </a:lnSpc>
                  <a:spcBef>
                    <a:spcPct val="20000"/>
                  </a:spcBef>
                  <a:spcAft>
                    <a:spcPts val="0"/>
                  </a:spcAft>
                  <a:buClr>
                    <a:schemeClr val="bg2"/>
                  </a:buClr>
                  <a:buSzTx/>
                  <a:buFont typeface="Monotype Sorts"/>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grpSp>
      </p:grpSp>
      <p:sp>
        <p:nvSpPr>
          <p:cNvPr id="29701" name="Text Box 24"/>
          <p:cNvSpPr txBox="1">
            <a:spLocks noChangeArrowheads="1"/>
          </p:cNvSpPr>
          <p:nvPr/>
        </p:nvSpPr>
        <p:spPr bwMode="auto">
          <a:xfrm>
            <a:off x="660400" y="1385399"/>
            <a:ext cx="35493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20000"/>
              </a:spcBef>
              <a:spcAft>
                <a:spcPts val="0"/>
              </a:spcAft>
              <a:buClr>
                <a:schemeClr val="bg2"/>
              </a:buClr>
              <a:buSzTx/>
              <a:buFont typeface="Monotype Sorts"/>
              <a:buNone/>
              <a:defRPr/>
            </a:pP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2R</a:t>
            </a: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 + O</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29702" name="Group 25"/>
          <p:cNvGrpSpPr/>
          <p:nvPr/>
        </p:nvGrpSpPr>
        <p:grpSpPr bwMode="auto">
          <a:xfrm>
            <a:off x="4209770" y="1267458"/>
            <a:ext cx="1023937" cy="831021"/>
            <a:chOff x="2988" y="464"/>
            <a:chExt cx="576" cy="860"/>
          </a:xfrm>
        </p:grpSpPr>
        <p:sp>
          <p:nvSpPr>
            <p:cNvPr id="29722" name="Line 26"/>
            <p:cNvSpPr>
              <a:spLocks noChangeShapeType="1"/>
            </p:cNvSpPr>
            <p:nvPr/>
          </p:nvSpPr>
          <p:spPr bwMode="auto">
            <a:xfrm>
              <a:off x="2988" y="914"/>
              <a:ext cx="576" cy="0"/>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9723" name="Text Box 27"/>
            <p:cNvSpPr txBox="1">
              <a:spLocks noChangeArrowheads="1"/>
            </p:cNvSpPr>
            <p:nvPr/>
          </p:nvSpPr>
          <p:spPr bwMode="auto">
            <a:xfrm>
              <a:off x="3087" y="464"/>
              <a:ext cx="406" cy="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90000"/>
                </a:lnSpc>
                <a:spcBef>
                  <a:spcPct val="20000"/>
                </a:spcBef>
                <a:spcAft>
                  <a:spcPts val="0"/>
                </a:spcAft>
                <a:buClr>
                  <a:schemeClr val="bg2"/>
                </a:buClr>
                <a:buSzTx/>
                <a:buFont typeface="Monotype Sorts"/>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Cu</a:t>
              </a:r>
            </a:p>
            <a:p>
              <a:pPr marL="0" marR="0" lvl="0" indent="0" defTabSz="914400" eaLnBrk="1" fontAlgn="auto" latinLnBrk="0" hangingPunct="1">
                <a:lnSpc>
                  <a:spcPct val="90000"/>
                </a:lnSpc>
                <a:spcBef>
                  <a:spcPct val="20000"/>
                </a:spcBef>
                <a:spcAft>
                  <a:spcPts val="0"/>
                </a:spcAft>
                <a:buClr>
                  <a:schemeClr val="bg2"/>
                </a:buClr>
                <a:buSzTx/>
                <a:buFont typeface="Monotype Sorts"/>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grpSp>
      <p:sp>
        <p:nvSpPr>
          <p:cNvPr id="38940" name="Text Box 28"/>
          <p:cNvSpPr txBox="1">
            <a:spLocks noChangeArrowheads="1"/>
          </p:cNvSpPr>
          <p:nvPr/>
        </p:nvSpPr>
        <p:spPr bwMode="auto">
          <a:xfrm>
            <a:off x="611188" y="5927427"/>
            <a:ext cx="97647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20000"/>
              </a:spcBef>
              <a:spcAft>
                <a:spcPts val="0"/>
              </a:spcAft>
              <a:buClr>
                <a:schemeClr val="bg2"/>
              </a:buClr>
              <a:buSzTx/>
              <a:buFont typeface="Monotype Sorts"/>
              <a:buNone/>
              <a:defRPr/>
            </a:pPr>
            <a:r>
              <a:rPr kumimoji="1" lang="zh-CN" altLang="en-US" sz="2400" i="0" u="none" strike="noStrike" kern="0" cap="none" spc="0" normalizeH="0" baseline="0" noProof="0" dirty="0">
                <a:ln>
                  <a:noFill/>
                </a:ln>
                <a:solidFill>
                  <a:srgbClr val="0070C0"/>
                </a:solidFill>
                <a:effectLst/>
                <a:uLnTx/>
                <a:uFillTx/>
                <a:latin typeface="Arial" panose="020B0604020202020204" pitchFamily="34" charset="0"/>
                <a:ea typeface="思源黑体 CN Medium" panose="020B0600000000000000" pitchFamily="34" charset="-122"/>
                <a:sym typeface="Arial" panose="020B0604020202020204" pitchFamily="34" charset="0"/>
              </a:rPr>
              <a:t>连接</a:t>
            </a:r>
            <a:r>
              <a:rPr kumimoji="1" lang="en-US" altLang="zh-CN" sz="2400" i="0" u="none" strike="noStrike" kern="0" cap="none" spc="0" normalizeH="0" baseline="0" noProof="0" dirty="0">
                <a:ln>
                  <a:noFill/>
                </a:ln>
                <a:solidFill>
                  <a:srgbClr val="0070C0"/>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r>
              <a:rPr kumimoji="1" lang="zh-CN" altLang="en-US" sz="2400" i="0" u="none" strike="noStrike" kern="0" cap="none" spc="0" normalizeH="0" baseline="0" noProof="0" dirty="0">
                <a:ln>
                  <a:noFill/>
                </a:ln>
                <a:solidFill>
                  <a:srgbClr val="0070C0"/>
                </a:solidFill>
                <a:effectLst/>
                <a:uLnTx/>
                <a:uFillTx/>
                <a:latin typeface="Arial" panose="020B0604020202020204" pitchFamily="34" charset="0"/>
                <a:ea typeface="思源黑体 CN Medium" panose="020B0600000000000000" pitchFamily="34" charset="-122"/>
                <a:sym typeface="Arial" panose="020B0604020202020204" pitchFamily="34" charset="0"/>
              </a:rPr>
              <a:t>的碳原子上必须有</a:t>
            </a:r>
            <a:r>
              <a:rPr kumimoji="1" lang="en-US" altLang="zh-CN" sz="2400" i="0" u="none" strike="noStrike" kern="0" cap="none" spc="0" normalizeH="0" baseline="0" noProof="0" dirty="0">
                <a:ln>
                  <a:noFill/>
                </a:ln>
                <a:solidFill>
                  <a:srgbClr val="0070C0"/>
                </a:solidFill>
                <a:effectLst/>
                <a:uLnTx/>
                <a:uFillTx/>
                <a:latin typeface="Arial" panose="020B0604020202020204" pitchFamily="34" charset="0"/>
                <a:ea typeface="思源黑体 CN Medium" panose="020B0600000000000000" pitchFamily="34" charset="-122"/>
                <a:sym typeface="Arial" panose="020B0604020202020204" pitchFamily="34" charset="0"/>
              </a:rPr>
              <a:t>H, </a:t>
            </a:r>
            <a:r>
              <a:rPr kumimoji="1" lang="zh-CN" altLang="en-US" sz="2400" i="0" u="none" strike="noStrike" kern="0" cap="none" spc="0" normalizeH="0" baseline="0" noProof="0" dirty="0">
                <a:ln>
                  <a:noFill/>
                </a:ln>
                <a:solidFill>
                  <a:srgbClr val="0070C0"/>
                </a:solidFill>
                <a:effectLst/>
                <a:uLnTx/>
                <a:uFillTx/>
                <a:latin typeface="Arial" panose="020B0604020202020204" pitchFamily="34" charset="0"/>
                <a:ea typeface="思源黑体 CN Medium" panose="020B0600000000000000" pitchFamily="34" charset="-122"/>
                <a:sym typeface="Arial" panose="020B0604020202020204" pitchFamily="34" charset="0"/>
              </a:rPr>
              <a:t>才发生去氢氧化</a:t>
            </a:r>
            <a:r>
              <a:rPr kumimoji="1" lang="en-US" altLang="zh-CN" sz="2400" i="0" u="none" strike="noStrike" kern="0" cap="none" spc="0" normalizeH="0" baseline="0" noProof="0" dirty="0">
                <a:ln>
                  <a:noFill/>
                </a:ln>
                <a:solidFill>
                  <a:srgbClr val="0070C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1" lang="zh-CN" altLang="en-US" sz="2400" i="0" u="none" strike="noStrike" kern="0" cap="none" spc="0" normalizeH="0" baseline="0" noProof="0" dirty="0">
                <a:ln>
                  <a:noFill/>
                </a:ln>
                <a:solidFill>
                  <a:srgbClr val="0070C0"/>
                </a:solidFill>
                <a:effectLst/>
                <a:uLnTx/>
                <a:uFillTx/>
                <a:latin typeface="Arial" panose="020B0604020202020204" pitchFamily="34" charset="0"/>
                <a:ea typeface="思源黑体 CN Medium" panose="020B0600000000000000" pitchFamily="34" charset="-122"/>
                <a:sym typeface="Arial" panose="020B0604020202020204" pitchFamily="34" charset="0"/>
              </a:rPr>
              <a:t>催化氧化</a:t>
            </a:r>
            <a:r>
              <a:rPr kumimoji="1" lang="en-US" altLang="zh-CN" sz="2400" i="0" u="none" strike="noStrike" kern="0" cap="none" spc="0" normalizeH="0" baseline="0" noProof="0" dirty="0">
                <a:ln>
                  <a:noFill/>
                </a:ln>
                <a:solidFill>
                  <a:srgbClr val="0070C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38942" name="Rectangle 30"/>
          <p:cNvSpPr>
            <a:spLocks noChangeArrowheads="1"/>
          </p:cNvSpPr>
          <p:nvPr/>
        </p:nvSpPr>
        <p:spPr bwMode="auto">
          <a:xfrm>
            <a:off x="660400" y="2175418"/>
            <a:ext cx="97155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4200525" algn="l"/>
              </a:tabLst>
              <a:defRPr>
                <a:solidFill>
                  <a:schemeClr val="tx1"/>
                </a:solidFill>
                <a:latin typeface="Calibri" panose="020F0502020204030204" pitchFamily="34" charset="0"/>
                <a:ea typeface="宋体" panose="02010600030101010101" pitchFamily="2" charset="-122"/>
              </a:defRPr>
            </a:lvl1pPr>
            <a:lvl2pPr marL="742950" indent="-285750">
              <a:tabLst>
                <a:tab pos="4200525" algn="l"/>
              </a:tabLst>
              <a:defRPr>
                <a:solidFill>
                  <a:schemeClr val="tx1"/>
                </a:solidFill>
                <a:latin typeface="Calibri" panose="020F0502020204030204" pitchFamily="34" charset="0"/>
                <a:ea typeface="宋体" panose="02010600030101010101" pitchFamily="2" charset="-122"/>
              </a:defRPr>
            </a:lvl2pPr>
            <a:lvl3pPr marL="1143000" indent="-228600">
              <a:tabLst>
                <a:tab pos="4200525" algn="l"/>
              </a:tabLst>
              <a:defRPr>
                <a:solidFill>
                  <a:schemeClr val="tx1"/>
                </a:solidFill>
                <a:latin typeface="Calibri" panose="020F0502020204030204" pitchFamily="34" charset="0"/>
                <a:ea typeface="宋体" panose="02010600030101010101" pitchFamily="2" charset="-122"/>
              </a:defRPr>
            </a:lvl3pPr>
            <a:lvl4pPr marL="1600200" indent="-228600">
              <a:tabLst>
                <a:tab pos="4200525" algn="l"/>
              </a:tabLst>
              <a:defRPr>
                <a:solidFill>
                  <a:schemeClr val="tx1"/>
                </a:solidFill>
                <a:latin typeface="Calibri" panose="020F0502020204030204" pitchFamily="34" charset="0"/>
                <a:ea typeface="宋体" panose="02010600030101010101" pitchFamily="2" charset="-122"/>
              </a:defRPr>
            </a:lvl4pPr>
            <a:lvl5pPr marL="2057400" indent="-228600">
              <a:tabLst>
                <a:tab pos="4200525" algn="l"/>
              </a:tabLst>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tabLst>
                <a:tab pos="4200525" algn="l"/>
              </a:tabLs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tabLst>
                <a:tab pos="4200525" algn="l"/>
              </a:tabLs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tabLst>
                <a:tab pos="4200525" algn="l"/>
              </a:tabLs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tabLst>
                <a:tab pos="4200525" algn="l"/>
              </a:tabLs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ts val="0"/>
              </a:spcBef>
              <a:spcAft>
                <a:spcPts val="0"/>
              </a:spcAft>
              <a:buClrTx/>
              <a:buSzTx/>
              <a:buFontTx/>
              <a:buNone/>
              <a:tabLst>
                <a:tab pos="4200525" algn="l"/>
              </a:tabLst>
              <a:defRPr/>
            </a:pPr>
            <a:r>
              <a:rPr kumimoji="1"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伯醇</a:t>
            </a:r>
            <a:r>
              <a:rPr kumimoji="1" lang="en-US" altLang="zh-CN"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r>
              <a:rPr kumimoji="1" lang="zh-CN" altLang="en-US"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在伯碳</a:t>
            </a:r>
            <a:r>
              <a:rPr kumimoji="1" lang="en-US" altLang="zh-CN"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1" lang="zh-CN" altLang="en-US"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首位碳上</a:t>
            </a:r>
            <a:r>
              <a:rPr kumimoji="1" lang="en-US" altLang="zh-CN"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1" lang="zh-CN" altLang="en-US"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，去氢</a:t>
            </a:r>
            <a:r>
              <a:rPr kumimoji="1"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氧化为醛</a:t>
            </a:r>
          </a:p>
        </p:txBody>
      </p:sp>
      <p:grpSp>
        <p:nvGrpSpPr>
          <p:cNvPr id="7" name="Group 31"/>
          <p:cNvGrpSpPr/>
          <p:nvPr/>
        </p:nvGrpSpPr>
        <p:grpSpPr bwMode="auto">
          <a:xfrm>
            <a:off x="5358405" y="922824"/>
            <a:ext cx="3438525" cy="947831"/>
            <a:chOff x="3169" y="198"/>
            <a:chExt cx="1925" cy="755"/>
          </a:xfrm>
        </p:grpSpPr>
        <p:grpSp>
          <p:nvGrpSpPr>
            <p:cNvPr id="29718" name="Group 32"/>
            <p:cNvGrpSpPr/>
            <p:nvPr/>
          </p:nvGrpSpPr>
          <p:grpSpPr bwMode="auto">
            <a:xfrm>
              <a:off x="3643" y="198"/>
              <a:ext cx="342" cy="529"/>
              <a:chOff x="2313" y="3456"/>
              <a:chExt cx="342" cy="529"/>
            </a:xfrm>
          </p:grpSpPr>
          <p:sp>
            <p:nvSpPr>
              <p:cNvPr id="29720" name="Text Box 33"/>
              <p:cNvSpPr txBox="1">
                <a:spLocks noChangeArrowheads="1"/>
              </p:cNvSpPr>
              <p:nvPr/>
            </p:nvSpPr>
            <p:spPr bwMode="auto">
              <a:xfrm>
                <a:off x="2313" y="3456"/>
                <a:ext cx="237"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20000"/>
                  </a:spcBef>
                  <a:spcAft>
                    <a:spcPts val="0"/>
                  </a:spcAft>
                  <a:buClr>
                    <a:schemeClr val="bg2"/>
                  </a:buClr>
                  <a:buSzTx/>
                  <a:buFont typeface="Monotype Sorts"/>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p>
            </p:txBody>
          </p:sp>
          <p:sp>
            <p:nvSpPr>
              <p:cNvPr id="29721" name="Text Box 34"/>
              <p:cNvSpPr txBox="1">
                <a:spLocks noChangeArrowheads="1"/>
              </p:cNvSpPr>
              <p:nvPr/>
            </p:nvSpPr>
            <p:spPr bwMode="auto">
              <a:xfrm>
                <a:off x="2345" y="3768"/>
                <a:ext cx="310"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20000"/>
                  </a:spcBef>
                  <a:spcAft>
                    <a:spcPts val="0"/>
                  </a:spcAft>
                  <a:buClr>
                    <a:schemeClr val="bg2"/>
                  </a:buClr>
                  <a:buSzTx/>
                  <a:buFont typeface="Monotype Sorts"/>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grpSp>
        <p:sp>
          <p:nvSpPr>
            <p:cNvPr id="29719" name="Text Box 35"/>
            <p:cNvSpPr txBox="1">
              <a:spLocks noChangeArrowheads="1"/>
            </p:cNvSpPr>
            <p:nvPr/>
          </p:nvSpPr>
          <p:spPr bwMode="auto">
            <a:xfrm>
              <a:off x="3169" y="585"/>
              <a:ext cx="1925"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20000"/>
                </a:spcBef>
                <a:spcAft>
                  <a:spcPts val="0"/>
                </a:spcAft>
                <a:buClr>
                  <a:schemeClr val="bg2"/>
                </a:buClr>
                <a:buSzTx/>
                <a:buFont typeface="Monotype Sorts"/>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2R</a:t>
              </a: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 + 2H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p>
          </p:txBody>
        </p:sp>
      </p:grpSp>
      <p:sp>
        <p:nvSpPr>
          <p:cNvPr id="38948" name="Rectangle 36"/>
          <p:cNvSpPr>
            <a:spLocks noChangeArrowheads="1"/>
          </p:cNvSpPr>
          <p:nvPr/>
        </p:nvSpPr>
        <p:spPr bwMode="auto">
          <a:xfrm>
            <a:off x="660400" y="4048261"/>
            <a:ext cx="83407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4200525" algn="l"/>
              </a:tabLst>
              <a:defRPr>
                <a:solidFill>
                  <a:schemeClr val="tx1"/>
                </a:solidFill>
                <a:latin typeface="Calibri" panose="020F0502020204030204" pitchFamily="34" charset="0"/>
                <a:ea typeface="宋体" panose="02010600030101010101" pitchFamily="2" charset="-122"/>
              </a:defRPr>
            </a:lvl1pPr>
            <a:lvl2pPr marL="742950" indent="-285750">
              <a:tabLst>
                <a:tab pos="4200525" algn="l"/>
              </a:tabLst>
              <a:defRPr>
                <a:solidFill>
                  <a:schemeClr val="tx1"/>
                </a:solidFill>
                <a:latin typeface="Calibri" panose="020F0502020204030204" pitchFamily="34" charset="0"/>
                <a:ea typeface="宋体" panose="02010600030101010101" pitchFamily="2" charset="-122"/>
              </a:defRPr>
            </a:lvl2pPr>
            <a:lvl3pPr marL="1143000" indent="-228600">
              <a:tabLst>
                <a:tab pos="4200525" algn="l"/>
              </a:tabLst>
              <a:defRPr>
                <a:solidFill>
                  <a:schemeClr val="tx1"/>
                </a:solidFill>
                <a:latin typeface="Calibri" panose="020F0502020204030204" pitchFamily="34" charset="0"/>
                <a:ea typeface="宋体" panose="02010600030101010101" pitchFamily="2" charset="-122"/>
              </a:defRPr>
            </a:lvl3pPr>
            <a:lvl4pPr marL="1600200" indent="-228600">
              <a:tabLst>
                <a:tab pos="4200525" algn="l"/>
              </a:tabLst>
              <a:defRPr>
                <a:solidFill>
                  <a:schemeClr val="tx1"/>
                </a:solidFill>
                <a:latin typeface="Calibri" panose="020F0502020204030204" pitchFamily="34" charset="0"/>
                <a:ea typeface="宋体" panose="02010600030101010101" pitchFamily="2" charset="-122"/>
              </a:defRPr>
            </a:lvl4pPr>
            <a:lvl5pPr marL="2057400" indent="-228600">
              <a:tabLst>
                <a:tab pos="4200525" algn="l"/>
              </a:tabLst>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tabLst>
                <a:tab pos="4200525" algn="l"/>
              </a:tabLs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tabLst>
                <a:tab pos="4200525" algn="l"/>
              </a:tabLs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tabLst>
                <a:tab pos="4200525" algn="l"/>
              </a:tabLs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tabLst>
                <a:tab pos="4200525" algn="l"/>
              </a:tabLs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ts val="0"/>
              </a:spcBef>
              <a:spcAft>
                <a:spcPts val="0"/>
              </a:spcAft>
              <a:buClrTx/>
              <a:buSzTx/>
              <a:buFontTx/>
              <a:buNone/>
              <a:tabLst>
                <a:tab pos="4200525" algn="l"/>
              </a:tabLst>
              <a:defRPr/>
            </a:pPr>
            <a:r>
              <a:rPr kumimoji="1"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仲醇</a:t>
            </a:r>
            <a:r>
              <a:rPr kumimoji="1" lang="en-US" altLang="zh-CN"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r>
              <a:rPr kumimoji="1" lang="zh-CN" altLang="en-US"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在仲碳</a:t>
            </a:r>
            <a:r>
              <a:rPr kumimoji="1" lang="en-US" altLang="zh-CN"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1" lang="zh-CN" altLang="en-US"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中间碳上</a:t>
            </a:r>
            <a:r>
              <a:rPr kumimoji="1" lang="en-US" altLang="zh-CN"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1" lang="zh-CN" altLang="en-US"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，去氢</a:t>
            </a:r>
            <a:r>
              <a:rPr kumimoji="1"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氧化为酮</a:t>
            </a:r>
          </a:p>
        </p:txBody>
      </p:sp>
      <p:grpSp>
        <p:nvGrpSpPr>
          <p:cNvPr id="9" name="Group 37"/>
          <p:cNvGrpSpPr/>
          <p:nvPr/>
        </p:nvGrpSpPr>
        <p:grpSpPr bwMode="auto">
          <a:xfrm>
            <a:off x="5901522" y="2480463"/>
            <a:ext cx="4901065" cy="1327818"/>
            <a:chOff x="3245" y="1365"/>
            <a:chExt cx="1941" cy="521"/>
          </a:xfrm>
        </p:grpSpPr>
        <p:grpSp>
          <p:nvGrpSpPr>
            <p:cNvPr id="29714" name="Group 38"/>
            <p:cNvGrpSpPr/>
            <p:nvPr/>
          </p:nvGrpSpPr>
          <p:grpSpPr bwMode="auto">
            <a:xfrm>
              <a:off x="3461" y="1365"/>
              <a:ext cx="308" cy="318"/>
              <a:chOff x="2349" y="3732"/>
              <a:chExt cx="308" cy="318"/>
            </a:xfrm>
          </p:grpSpPr>
          <p:sp>
            <p:nvSpPr>
              <p:cNvPr id="29716" name="Text Box 39"/>
              <p:cNvSpPr txBox="1">
                <a:spLocks noChangeArrowheads="1"/>
              </p:cNvSpPr>
              <p:nvPr/>
            </p:nvSpPr>
            <p:spPr bwMode="auto">
              <a:xfrm>
                <a:off x="2453" y="3732"/>
                <a:ext cx="204"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20000"/>
                  </a:spcBef>
                  <a:spcAft>
                    <a:spcPts val="0"/>
                  </a:spcAft>
                  <a:buClr>
                    <a:schemeClr val="bg2"/>
                  </a:buClr>
                  <a:buSzTx/>
                  <a:buFont typeface="Monotype Sorts"/>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p>
            </p:txBody>
          </p:sp>
          <p:sp>
            <p:nvSpPr>
              <p:cNvPr id="29717" name="Text Box 40"/>
              <p:cNvSpPr txBox="1">
                <a:spLocks noChangeArrowheads="1"/>
              </p:cNvSpPr>
              <p:nvPr/>
            </p:nvSpPr>
            <p:spPr bwMode="auto">
              <a:xfrm>
                <a:off x="2349" y="3893"/>
                <a:ext cx="296"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20000"/>
                  </a:spcBef>
                  <a:spcAft>
                    <a:spcPts val="0"/>
                  </a:spcAft>
                  <a:buClr>
                    <a:schemeClr val="bg2"/>
                  </a:buClr>
                  <a:buSzTx/>
                  <a:buFont typeface="Monotype Sorts"/>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grpSp>
        <p:sp>
          <p:nvSpPr>
            <p:cNvPr id="29715" name="Text Box 41"/>
            <p:cNvSpPr txBox="1">
              <a:spLocks noChangeArrowheads="1"/>
            </p:cNvSpPr>
            <p:nvPr/>
          </p:nvSpPr>
          <p:spPr bwMode="auto">
            <a:xfrm>
              <a:off x="3245" y="1619"/>
              <a:ext cx="1941"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20000"/>
                </a:spcBef>
                <a:spcAft>
                  <a:spcPts val="0"/>
                </a:spcAft>
                <a:buClr>
                  <a:schemeClr val="bg2"/>
                </a:buClr>
                <a:buSzTx/>
                <a:buFont typeface="Monotype Sorts"/>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2R</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R</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p>
          </p:txBody>
        </p:sp>
      </p:grpSp>
      <p:sp>
        <p:nvSpPr>
          <p:cNvPr id="38954" name="Line 42"/>
          <p:cNvSpPr>
            <a:spLocks noChangeShapeType="1"/>
          </p:cNvSpPr>
          <p:nvPr/>
        </p:nvSpPr>
        <p:spPr bwMode="auto">
          <a:xfrm>
            <a:off x="1978429" y="1885895"/>
            <a:ext cx="1447800" cy="0"/>
          </a:xfrm>
          <a:prstGeom prst="line">
            <a:avLst/>
          </a:prstGeom>
          <a:noFill/>
          <a:ln w="76200">
            <a:solidFill>
              <a:srgbClr val="FF3300"/>
            </a:solidFill>
            <a:round/>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8955" name="Line 43"/>
          <p:cNvSpPr>
            <a:spLocks noChangeShapeType="1"/>
          </p:cNvSpPr>
          <p:nvPr/>
        </p:nvSpPr>
        <p:spPr bwMode="auto">
          <a:xfrm>
            <a:off x="2702329" y="3815006"/>
            <a:ext cx="1447800" cy="0"/>
          </a:xfrm>
          <a:prstGeom prst="line">
            <a:avLst/>
          </a:prstGeom>
          <a:noFill/>
          <a:ln w="76200">
            <a:solidFill>
              <a:srgbClr val="FF3300"/>
            </a:solidFill>
            <a:round/>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46"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二、乙醇</a:t>
            </a: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8954"/>
                                        </p:tgtEl>
                                        <p:attrNameLst>
                                          <p:attrName>style.visibility</p:attrName>
                                        </p:attrNameLst>
                                      </p:cBhvr>
                                      <p:to>
                                        <p:strVal val="visible"/>
                                      </p:to>
                                    </p:set>
                                    <p:animEffect transition="in" filter="wipe(left)">
                                      <p:cBhvr>
                                        <p:cTn id="13" dur="500"/>
                                        <p:tgtEl>
                                          <p:spTgt spid="3895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8942"/>
                                        </p:tgtEl>
                                        <p:attrNameLst>
                                          <p:attrName>style.visibility</p:attrName>
                                        </p:attrNameLst>
                                      </p:cBhvr>
                                      <p:to>
                                        <p:strVal val="visible"/>
                                      </p:to>
                                    </p:set>
                                    <p:anim calcmode="lin" valueType="num">
                                      <p:cBhvr additive="base">
                                        <p:cTn id="18" dur="500" fill="hold"/>
                                        <p:tgtEl>
                                          <p:spTgt spid="38942"/>
                                        </p:tgtEl>
                                        <p:attrNameLst>
                                          <p:attrName>ppt_x</p:attrName>
                                        </p:attrNameLst>
                                      </p:cBhvr>
                                      <p:tavLst>
                                        <p:tav tm="0">
                                          <p:val>
                                            <p:strVal val="#ppt_x"/>
                                          </p:val>
                                        </p:tav>
                                        <p:tav tm="100000">
                                          <p:val>
                                            <p:strVal val="#ppt_x"/>
                                          </p:val>
                                        </p:tav>
                                      </p:tavLst>
                                    </p:anim>
                                    <p:anim calcmode="lin" valueType="num">
                                      <p:cBhvr additive="base">
                                        <p:cTn id="19" dur="500" fill="hold"/>
                                        <p:tgtEl>
                                          <p:spTgt spid="3894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8955"/>
                                        </p:tgtEl>
                                        <p:attrNameLst>
                                          <p:attrName>style.visibility</p:attrName>
                                        </p:attrNameLst>
                                      </p:cBhvr>
                                      <p:to>
                                        <p:strVal val="visible"/>
                                      </p:to>
                                    </p:set>
                                    <p:animEffect transition="in" filter="wipe(left)">
                                      <p:cBhvr>
                                        <p:cTn id="30" dur="500"/>
                                        <p:tgtEl>
                                          <p:spTgt spid="38955"/>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8948"/>
                                        </p:tgtEl>
                                        <p:attrNameLst>
                                          <p:attrName>style.visibility</p:attrName>
                                        </p:attrNameLst>
                                      </p:cBhvr>
                                      <p:to>
                                        <p:strVal val="visible"/>
                                      </p:to>
                                    </p:set>
                                    <p:anim calcmode="lin" valueType="num">
                                      <p:cBhvr additive="base">
                                        <p:cTn id="35" dur="500" fill="hold"/>
                                        <p:tgtEl>
                                          <p:spTgt spid="38948"/>
                                        </p:tgtEl>
                                        <p:attrNameLst>
                                          <p:attrName>ppt_x</p:attrName>
                                        </p:attrNameLst>
                                      </p:cBhvr>
                                      <p:tavLst>
                                        <p:tav tm="0">
                                          <p:val>
                                            <p:strVal val="#ppt_x"/>
                                          </p:val>
                                        </p:tav>
                                        <p:tav tm="100000">
                                          <p:val>
                                            <p:strVal val="#ppt_x"/>
                                          </p:val>
                                        </p:tav>
                                      </p:tavLst>
                                    </p:anim>
                                    <p:anim calcmode="lin" valueType="num">
                                      <p:cBhvr additive="base">
                                        <p:cTn id="36" dur="500" fill="hold"/>
                                        <p:tgtEl>
                                          <p:spTgt spid="3894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38915"/>
                                        </p:tgtEl>
                                        <p:attrNameLst>
                                          <p:attrName>style.visibility</p:attrName>
                                        </p:attrNameLst>
                                      </p:cBhvr>
                                      <p:to>
                                        <p:strVal val="visible"/>
                                      </p:to>
                                    </p:set>
                                    <p:animEffect transition="in" filter="wipe(up)">
                                      <p:cBhvr>
                                        <p:cTn id="41" dur="500"/>
                                        <p:tgtEl>
                                          <p:spTgt spid="38915"/>
                                        </p:tgtEl>
                                      </p:cBhvr>
                                    </p:animEffect>
                                  </p:childTnLst>
                                </p:cTn>
                              </p:par>
                            </p:childTnLst>
                          </p:cTn>
                        </p:par>
                        <p:par>
                          <p:cTn id="42" fill="hold">
                            <p:stCondLst>
                              <p:cond delay="500"/>
                            </p:stCondLst>
                            <p:childTnLst>
                              <p:par>
                                <p:cTn id="43" presetID="22" presetClass="entr" presetSubtype="8" fill="hold" grpId="0" nodeType="afterEffect">
                                  <p:stCondLst>
                                    <p:cond delay="0"/>
                                  </p:stCondLst>
                                  <p:childTnLst>
                                    <p:set>
                                      <p:cBhvr>
                                        <p:cTn id="44" dur="1" fill="hold">
                                          <p:stCondLst>
                                            <p:cond delay="0"/>
                                          </p:stCondLst>
                                        </p:cTn>
                                        <p:tgtEl>
                                          <p:spTgt spid="38940"/>
                                        </p:tgtEl>
                                        <p:attrNameLst>
                                          <p:attrName>style.visibility</p:attrName>
                                        </p:attrNameLst>
                                      </p:cBhvr>
                                      <p:to>
                                        <p:strVal val="visible"/>
                                      </p:to>
                                    </p:set>
                                    <p:animEffect transition="in" filter="wipe(left)">
                                      <p:cBhvr>
                                        <p:cTn id="45" dur="500"/>
                                        <p:tgtEl>
                                          <p:spTgt spid="38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autoUpdateAnimBg="0"/>
      <p:bldP spid="38940" grpId="0" autoUpdateAnimBg="0"/>
      <p:bldP spid="38942" grpId="0" autoUpdateAnimBg="0"/>
      <p:bldP spid="38948"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660400" y="1397298"/>
            <a:ext cx="11328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1"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下列醇</a:t>
            </a:r>
            <a:r>
              <a:rPr kumimoji="0" lang="zh-CN" altLang="zh-CN" sz="2400" i="0" u="none" strike="noStrike" kern="0" cap="none" spc="0" normalizeH="0" baseline="0" noProof="0" dirty="0">
                <a:ln>
                  <a:noFill/>
                </a:ln>
                <a:solidFill>
                  <a:srgbClr val="C00000"/>
                </a:solidFill>
                <a:effectLst/>
                <a:uLnTx/>
                <a:uFillTx/>
                <a:latin typeface="Arial" panose="020B0604020202020204" pitchFamily="34" charset="0"/>
                <a:ea typeface="思源黑体 CN Medium" panose="020B0600000000000000" pitchFamily="34" charset="-122"/>
                <a:sym typeface="Arial" panose="020B0604020202020204" pitchFamily="34" charset="0"/>
              </a:rPr>
              <a:t>不能</a:t>
            </a:r>
            <a:r>
              <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在铜的催化下发生氧化反应的是（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p>
        </p:txBody>
      </p:sp>
      <p:pic>
        <p:nvPicPr>
          <p:cNvPr id="30724" name="图片 12" descr="说明: www.91taoke.com 91淘课网"/>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6121" y="2512668"/>
            <a:ext cx="3239526" cy="1059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TextBox 5"/>
          <p:cNvSpPr txBox="1">
            <a:spLocks noChangeArrowheads="1"/>
          </p:cNvSpPr>
          <p:nvPr/>
        </p:nvSpPr>
        <p:spPr bwMode="auto">
          <a:xfrm>
            <a:off x="765437" y="2512668"/>
            <a:ext cx="10556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a:t>
            </a:r>
            <a:endPar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0726" name="矩形 6"/>
          <p:cNvSpPr>
            <a:spLocks noChangeArrowheads="1"/>
          </p:cNvSpPr>
          <p:nvPr/>
        </p:nvSpPr>
        <p:spPr bwMode="auto">
          <a:xfrm>
            <a:off x="6878437" y="2743500"/>
            <a:ext cx="29225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1"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B</a:t>
            </a:r>
            <a:r>
              <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endPar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pic>
        <p:nvPicPr>
          <p:cNvPr id="30727" name="图片 15" descr="说明: www.91taoke.com 91淘课网"/>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6121" y="4322783"/>
            <a:ext cx="3168650"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8" name="TextBox 16"/>
          <p:cNvSpPr txBox="1">
            <a:spLocks noChangeArrowheads="1"/>
          </p:cNvSpPr>
          <p:nvPr/>
        </p:nvSpPr>
        <p:spPr bwMode="auto">
          <a:xfrm>
            <a:off x="765437" y="4289341"/>
            <a:ext cx="10556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endPar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pic>
        <p:nvPicPr>
          <p:cNvPr id="30729" name="图片 17" descr="说明: www.91taoke.com 91淘课网"/>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07074" y="4114027"/>
            <a:ext cx="273050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0" name="TextBox 18"/>
          <p:cNvSpPr txBox="1">
            <a:spLocks noChangeArrowheads="1"/>
          </p:cNvSpPr>
          <p:nvPr/>
        </p:nvSpPr>
        <p:spPr bwMode="auto">
          <a:xfrm>
            <a:off x="6878437" y="4751006"/>
            <a:ext cx="10572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D.</a:t>
            </a:r>
            <a:endPar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0" name="TextBox 19"/>
          <p:cNvSpPr txBox="1">
            <a:spLocks noChangeArrowheads="1"/>
          </p:cNvSpPr>
          <p:nvPr/>
        </p:nvSpPr>
        <p:spPr bwMode="auto">
          <a:xfrm>
            <a:off x="7284047" y="1387135"/>
            <a:ext cx="10556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C00000"/>
                </a:solidFill>
                <a:effectLst/>
                <a:uLnTx/>
                <a:uFillTx/>
                <a:latin typeface="Arial" panose="020B0604020202020204" pitchFamily="34" charset="0"/>
                <a:ea typeface="思源黑体 CN Medium" panose="020B0600000000000000" pitchFamily="34" charset="-122"/>
                <a:sym typeface="Arial" panose="020B0604020202020204" pitchFamily="34" charset="0"/>
              </a:rPr>
              <a:t>D</a:t>
            </a:r>
            <a:endParaRPr kumimoji="0" lang="zh-CN" altLang="en-US" sz="2400" i="0" u="none" strike="noStrike" kern="0" cap="none" spc="0" normalizeH="0" baseline="0" noProof="0" dirty="0">
              <a:ln>
                <a:noFill/>
              </a:ln>
              <a:solidFill>
                <a:srgbClr val="C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2"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二、乙醇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矩形 1"/>
          <p:cNvSpPr>
            <a:spLocks noChangeArrowheads="1"/>
          </p:cNvSpPr>
          <p:nvPr/>
        </p:nvSpPr>
        <p:spPr bwMode="auto">
          <a:xfrm>
            <a:off x="571500" y="1364085"/>
            <a:ext cx="117125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下列各物质中</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能被铜催化氧化，且产物为醛的是（双选）</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endPar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pic>
        <p:nvPicPr>
          <p:cNvPr id="31747"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0783" y="2448370"/>
            <a:ext cx="10370434" cy="283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8801783" y="1266808"/>
            <a:ext cx="12493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srgbClr val="C00000"/>
                </a:solidFill>
                <a:effectLst/>
                <a:uLnTx/>
                <a:uFillTx/>
                <a:latin typeface="Arial" panose="020B0604020202020204" pitchFamily="34" charset="0"/>
                <a:ea typeface="思源黑体 CN Medium" panose="020B0600000000000000" pitchFamily="34" charset="-122"/>
                <a:sym typeface="Arial" panose="020B0604020202020204" pitchFamily="34" charset="0"/>
              </a:rPr>
              <a:t>BD</a:t>
            </a:r>
            <a:endParaRPr kumimoji="0" lang="zh-CN" altLang="en-US" sz="3600" b="1" i="0" u="none" strike="noStrike" kern="0" cap="none" spc="0" normalizeH="0" baseline="0" noProof="0" dirty="0">
              <a:ln>
                <a:noFill/>
              </a:ln>
              <a:solidFill>
                <a:srgbClr val="C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二、乙醇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5"/>
          <p:cNvSpPr txBox="1">
            <a:spLocks noChangeArrowheads="1"/>
          </p:cNvSpPr>
          <p:nvPr/>
        </p:nvSpPr>
        <p:spPr bwMode="auto">
          <a:xfrm>
            <a:off x="660400" y="1498773"/>
            <a:ext cx="51716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 typeface="Wingdings" panose="05000000000000000000" pitchFamily="2" charset="2"/>
              <a:buChar char="p"/>
              <a:defRPr/>
            </a:pPr>
            <a:r>
              <a:rPr kumimoji="0" lang="zh-CN" altLang="en-US"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被强氧化剂</a:t>
            </a:r>
            <a:r>
              <a:rPr kumimoji="0" lang="en-US" altLang="zh-CN"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KMnO</a:t>
            </a:r>
            <a:r>
              <a:rPr kumimoji="0" lang="en-US" altLang="zh-CN" sz="2400" i="0" u="none" strike="noStrike" kern="0" cap="none" spc="0" normalizeH="0" baseline="-2500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r>
              <a:rPr kumimoji="0" lang="zh-CN" altLang="en-US"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或</a:t>
            </a:r>
            <a:r>
              <a:rPr kumimoji="0" lang="en-US" altLang="zh-CN"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K</a:t>
            </a:r>
            <a:r>
              <a:rPr kumimoji="0" lang="en-US" altLang="zh-CN" sz="2400" i="0" u="none" strike="noStrike" kern="0" cap="none" spc="0" normalizeH="0" baseline="-2500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Cr</a:t>
            </a:r>
            <a:r>
              <a:rPr kumimoji="0" lang="en-US" altLang="zh-CN" sz="2400" i="0" u="none" strike="noStrike" kern="0" cap="none" spc="0" normalizeH="0" baseline="-2500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r>
              <a:rPr kumimoji="0" lang="en-US" altLang="zh-CN" sz="2400" i="0" u="none" strike="noStrike" kern="0" cap="none" spc="0" normalizeH="0" baseline="-2500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7</a:t>
            </a:r>
            <a:r>
              <a:rPr kumimoji="0" lang="zh-CN" altLang="en-US"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氧化</a:t>
            </a:r>
          </a:p>
        </p:txBody>
      </p:sp>
      <p:sp>
        <p:nvSpPr>
          <p:cNvPr id="124939" name="Text Box 11"/>
          <p:cNvSpPr txBox="1">
            <a:spLocks noChangeArrowheads="1"/>
          </p:cNvSpPr>
          <p:nvPr/>
        </p:nvSpPr>
        <p:spPr bwMode="auto">
          <a:xfrm>
            <a:off x="660400" y="2085156"/>
            <a:ext cx="8858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实验现象：</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紫色褪去溶液 或  由橙黄色变为绿色</a:t>
            </a:r>
          </a:p>
        </p:txBody>
      </p:sp>
      <p:grpSp>
        <p:nvGrpSpPr>
          <p:cNvPr id="2" name="Group 5"/>
          <p:cNvGrpSpPr/>
          <p:nvPr/>
        </p:nvGrpSpPr>
        <p:grpSpPr bwMode="auto">
          <a:xfrm>
            <a:off x="692150" y="2542356"/>
            <a:ext cx="8826500" cy="1046162"/>
            <a:chOff x="378" y="2182"/>
            <a:chExt cx="4170" cy="713"/>
          </a:xfrm>
        </p:grpSpPr>
        <p:sp>
          <p:nvSpPr>
            <p:cNvPr id="32776" name="Rectangle 6"/>
            <p:cNvSpPr>
              <a:spLocks noChangeArrowheads="1"/>
            </p:cNvSpPr>
            <p:nvPr/>
          </p:nvSpPr>
          <p:spPr bwMode="auto">
            <a:xfrm>
              <a:off x="378" y="2267"/>
              <a:ext cx="846"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C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a:ln>
                    <a:noFill/>
                  </a:ln>
                  <a:solidFill>
                    <a:srgbClr val="C000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en-US" altLang="zh-CN" sz="2400" i="0" u="none" strike="noStrike" kern="0" cap="none" spc="0" normalizeH="0" baseline="0" noProof="0">
                  <a:ln>
                    <a:noFill/>
                  </a:ln>
                  <a:solidFill>
                    <a:srgbClr val="C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a:ln>
                    <a:noFill/>
                  </a:ln>
                  <a:solidFill>
                    <a:srgbClr val="C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a:ln>
                    <a:noFill/>
                  </a:ln>
                  <a:solidFill>
                    <a:srgbClr val="C00000"/>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p>
          </p:txBody>
        </p:sp>
        <p:sp>
          <p:nvSpPr>
            <p:cNvPr id="32777" name="Rectangle 7"/>
            <p:cNvSpPr>
              <a:spLocks noChangeArrowheads="1"/>
            </p:cNvSpPr>
            <p:nvPr/>
          </p:nvSpPr>
          <p:spPr bwMode="auto">
            <a:xfrm>
              <a:off x="2164" y="2267"/>
              <a:ext cx="1291"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C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a:ln>
                    <a:noFill/>
                  </a:ln>
                  <a:solidFill>
                    <a:srgbClr val="C000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en-US" altLang="zh-CN" sz="2400" i="0" u="none" strike="noStrike" kern="0" cap="none" spc="0" normalizeH="0" baseline="0" noProof="0">
                  <a:ln>
                    <a:noFill/>
                  </a:ln>
                  <a:solidFill>
                    <a:srgbClr val="C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CHO</a:t>
              </a:r>
            </a:p>
          </p:txBody>
        </p:sp>
        <p:sp>
          <p:nvSpPr>
            <p:cNvPr id="32778" name="Rectangle 8"/>
            <p:cNvSpPr>
              <a:spLocks noChangeArrowheads="1"/>
            </p:cNvSpPr>
            <p:nvPr/>
          </p:nvSpPr>
          <p:spPr bwMode="auto">
            <a:xfrm>
              <a:off x="3607" y="2267"/>
              <a:ext cx="798"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C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a:ln>
                    <a:noFill/>
                  </a:ln>
                  <a:solidFill>
                    <a:srgbClr val="C000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en-US" altLang="zh-CN" sz="2400" i="0" u="none" strike="noStrike" kern="0" cap="none" spc="0" normalizeH="0" baseline="0" noProof="0">
                  <a:ln>
                    <a:noFill/>
                  </a:ln>
                  <a:solidFill>
                    <a:srgbClr val="C00000"/>
                  </a:solidFill>
                  <a:effectLst/>
                  <a:uLnTx/>
                  <a:uFillTx/>
                  <a:latin typeface="Arial" panose="020B0604020202020204" pitchFamily="34" charset="0"/>
                  <a:ea typeface="思源黑体 CN Medium" panose="020B0600000000000000" pitchFamily="34" charset="-122"/>
                  <a:sym typeface="Arial" panose="020B0604020202020204" pitchFamily="34" charset="0"/>
                </a:rPr>
                <a:t>COOH</a:t>
              </a:r>
            </a:p>
          </p:txBody>
        </p:sp>
        <p:sp>
          <p:nvSpPr>
            <p:cNvPr id="32779" name="Line 9"/>
            <p:cNvSpPr>
              <a:spLocks noChangeShapeType="1"/>
            </p:cNvSpPr>
            <p:nvPr/>
          </p:nvSpPr>
          <p:spPr bwMode="auto">
            <a:xfrm>
              <a:off x="1472" y="2485"/>
              <a:ext cx="577" cy="0"/>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780" name="Line 10"/>
            <p:cNvSpPr>
              <a:spLocks noChangeShapeType="1"/>
            </p:cNvSpPr>
            <p:nvPr/>
          </p:nvSpPr>
          <p:spPr bwMode="auto">
            <a:xfrm>
              <a:off x="3076" y="2477"/>
              <a:ext cx="529" cy="0"/>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781" name="Rectangle 11"/>
            <p:cNvSpPr>
              <a:spLocks noChangeArrowheads="1"/>
            </p:cNvSpPr>
            <p:nvPr/>
          </p:nvSpPr>
          <p:spPr bwMode="auto">
            <a:xfrm>
              <a:off x="1600" y="2208"/>
              <a:ext cx="386"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rgbClr val="262626"/>
                  </a:solidFill>
                  <a:effectLst/>
                  <a:uLnTx/>
                  <a:uFillTx/>
                  <a:latin typeface="Arial" panose="020B0604020202020204" pitchFamily="34" charset="0"/>
                  <a:ea typeface="思源黑体 CN Medium" panose="020B0600000000000000" pitchFamily="34" charset="-122"/>
                  <a:sym typeface="Arial" panose="020B0604020202020204" pitchFamily="34" charset="0"/>
                </a:rPr>
                <a:t>氧化</a:t>
              </a:r>
            </a:p>
          </p:txBody>
        </p:sp>
        <p:sp>
          <p:nvSpPr>
            <p:cNvPr id="32782" name="Rectangle 12"/>
            <p:cNvSpPr>
              <a:spLocks noChangeArrowheads="1"/>
            </p:cNvSpPr>
            <p:nvPr/>
          </p:nvSpPr>
          <p:spPr bwMode="auto">
            <a:xfrm>
              <a:off x="3100" y="2182"/>
              <a:ext cx="502"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rgbClr val="262626"/>
                  </a:solidFill>
                  <a:effectLst/>
                  <a:uLnTx/>
                  <a:uFillTx/>
                  <a:latin typeface="Arial" panose="020B0604020202020204" pitchFamily="34" charset="0"/>
                  <a:ea typeface="思源黑体 CN Medium" panose="020B0600000000000000" pitchFamily="34" charset="-122"/>
                  <a:sym typeface="Arial" panose="020B0604020202020204" pitchFamily="34" charset="0"/>
                </a:rPr>
                <a:t>氧化</a:t>
              </a:r>
            </a:p>
          </p:txBody>
        </p:sp>
        <p:grpSp>
          <p:nvGrpSpPr>
            <p:cNvPr id="32783" name="Group 13"/>
            <p:cNvGrpSpPr/>
            <p:nvPr/>
          </p:nvGrpSpPr>
          <p:grpSpPr bwMode="auto">
            <a:xfrm>
              <a:off x="581" y="2583"/>
              <a:ext cx="3967" cy="312"/>
              <a:chOff x="499" y="3581"/>
              <a:chExt cx="3959" cy="312"/>
            </a:xfrm>
          </p:grpSpPr>
          <p:sp>
            <p:nvSpPr>
              <p:cNvPr id="32784" name="Rectangle 14"/>
              <p:cNvSpPr>
                <a:spLocks noChangeArrowheads="1"/>
              </p:cNvSpPr>
              <p:nvPr/>
            </p:nvSpPr>
            <p:spPr bwMode="auto">
              <a:xfrm>
                <a:off x="499" y="3581"/>
                <a:ext cx="853"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400" i="0" u="none" strike="noStrike" kern="0" cap="none" spc="0" normalizeH="0" baseline="0" noProof="0">
                    <a:ln>
                      <a:noFill/>
                    </a:ln>
                    <a:solidFill>
                      <a:srgbClr val="8E230E"/>
                    </a:solidFill>
                    <a:effectLst/>
                    <a:uLnTx/>
                    <a:uFillTx/>
                    <a:latin typeface="Arial" panose="020B0604020202020204" pitchFamily="34" charset="0"/>
                    <a:ea typeface="思源黑体 CN Medium" panose="020B0600000000000000" pitchFamily="34" charset="-122"/>
                    <a:sym typeface="Arial" panose="020B0604020202020204" pitchFamily="34" charset="0"/>
                  </a:rPr>
                  <a:t>乙醇 </a:t>
                </a:r>
              </a:p>
            </p:txBody>
          </p:sp>
          <p:sp>
            <p:nvSpPr>
              <p:cNvPr id="32785" name="Rectangle 15"/>
              <p:cNvSpPr>
                <a:spLocks noChangeArrowheads="1"/>
              </p:cNvSpPr>
              <p:nvPr/>
            </p:nvSpPr>
            <p:spPr bwMode="auto">
              <a:xfrm>
                <a:off x="2187" y="3581"/>
                <a:ext cx="707"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400" i="0" u="none" strike="noStrike" kern="0" cap="none" spc="0" normalizeH="0" baseline="0" noProof="0">
                    <a:ln>
                      <a:noFill/>
                    </a:ln>
                    <a:solidFill>
                      <a:srgbClr val="8E230E"/>
                    </a:solidFill>
                    <a:effectLst/>
                    <a:uLnTx/>
                    <a:uFillTx/>
                    <a:latin typeface="Arial" panose="020B0604020202020204" pitchFamily="34" charset="0"/>
                    <a:ea typeface="思源黑体 CN Medium" panose="020B0600000000000000" pitchFamily="34" charset="-122"/>
                    <a:sym typeface="Arial" panose="020B0604020202020204" pitchFamily="34" charset="0"/>
                  </a:rPr>
                  <a:t>乙醛</a:t>
                </a:r>
              </a:p>
            </p:txBody>
          </p:sp>
          <p:sp>
            <p:nvSpPr>
              <p:cNvPr id="32786" name="Rectangle 16"/>
              <p:cNvSpPr>
                <a:spLocks noChangeArrowheads="1"/>
              </p:cNvSpPr>
              <p:nvPr/>
            </p:nvSpPr>
            <p:spPr bwMode="auto">
              <a:xfrm>
                <a:off x="3633" y="3581"/>
                <a:ext cx="825"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400" i="0" u="none" strike="noStrike" kern="0" cap="none" spc="0" normalizeH="0" baseline="0" noProof="0">
                    <a:ln>
                      <a:noFill/>
                    </a:ln>
                    <a:solidFill>
                      <a:srgbClr val="8E230E"/>
                    </a:solidFill>
                    <a:effectLst/>
                    <a:uLnTx/>
                    <a:uFillTx/>
                    <a:latin typeface="Arial" panose="020B0604020202020204" pitchFamily="34" charset="0"/>
                    <a:ea typeface="思源黑体 CN Medium" panose="020B0600000000000000" pitchFamily="34" charset="-122"/>
                    <a:sym typeface="Arial" panose="020B0604020202020204" pitchFamily="34" charset="0"/>
                  </a:rPr>
                  <a:t>乙酸</a:t>
                </a:r>
              </a:p>
            </p:txBody>
          </p:sp>
        </p:grpSp>
      </p:grpSp>
      <p:sp>
        <p:nvSpPr>
          <p:cNvPr id="32774" name="矩形 18"/>
          <p:cNvSpPr>
            <a:spLocks noChangeArrowheads="1"/>
          </p:cNvSpPr>
          <p:nvPr/>
        </p:nvSpPr>
        <p:spPr bwMode="auto">
          <a:xfrm>
            <a:off x="2646362" y="3069406"/>
            <a:ext cx="2057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ct val="20000"/>
              </a:spcBef>
              <a:spcAft>
                <a:spcPts val="0"/>
              </a:spcAft>
              <a:buClrTx/>
              <a:buSzTx/>
              <a:buFontTx/>
              <a:buNone/>
              <a:defRPr/>
            </a:pPr>
            <a:r>
              <a:rPr kumimoji="0" lang="en-US" altLang="zh-CN" sz="18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K</a:t>
            </a:r>
            <a:r>
              <a:rPr kumimoji="0" lang="en-US" altLang="zh-CN" sz="1800" b="1"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18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Cr</a:t>
            </a:r>
            <a:r>
              <a:rPr kumimoji="0" lang="en-US" altLang="zh-CN" sz="1800" b="1"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18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r>
              <a:rPr kumimoji="0" lang="en-US" altLang="zh-CN" sz="1800" b="1"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7</a:t>
            </a:r>
            <a:r>
              <a:rPr kumimoji="0" lang="zh-CN" altLang="en-US" sz="18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或</a:t>
            </a:r>
            <a:r>
              <a:rPr kumimoji="0" lang="en-US" altLang="zh-CN" sz="18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KMnO</a:t>
            </a:r>
            <a:r>
              <a:rPr kumimoji="0" lang="en-US" altLang="zh-CN" sz="1800" b="1"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a:t>
            </a:r>
            <a:endParaRPr kumimoji="0" lang="el-GR" altLang="zh-CN" sz="1800" b="1"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32775" name="矩形 19"/>
          <p:cNvSpPr>
            <a:spLocks noChangeArrowheads="1"/>
          </p:cNvSpPr>
          <p:nvPr/>
        </p:nvSpPr>
        <p:spPr bwMode="auto">
          <a:xfrm>
            <a:off x="5807075" y="3069406"/>
            <a:ext cx="2057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ct val="20000"/>
              </a:spcBef>
              <a:spcAft>
                <a:spcPts val="0"/>
              </a:spcAft>
              <a:buClrTx/>
              <a:buSzTx/>
              <a:buFontTx/>
              <a:buNone/>
              <a:defRPr/>
            </a:pPr>
            <a:r>
              <a:rPr kumimoji="0" lang="en-US" altLang="zh-CN" sz="18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K</a:t>
            </a:r>
            <a:r>
              <a:rPr kumimoji="0" lang="en-US" altLang="zh-CN" sz="1800" b="1"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18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Cr</a:t>
            </a:r>
            <a:r>
              <a:rPr kumimoji="0" lang="en-US" altLang="zh-CN" sz="1800" b="1"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18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r>
              <a:rPr kumimoji="0" lang="en-US" altLang="zh-CN" sz="1800" b="1"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7</a:t>
            </a:r>
            <a:r>
              <a:rPr kumimoji="0" lang="zh-CN" altLang="en-US" sz="18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或</a:t>
            </a:r>
            <a:r>
              <a:rPr kumimoji="0" lang="en-US" altLang="zh-CN" sz="18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KMnO</a:t>
            </a:r>
            <a:r>
              <a:rPr kumimoji="0" lang="en-US" altLang="zh-CN" sz="1800" b="1"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a:t>
            </a:r>
            <a:endParaRPr kumimoji="0" lang="el-GR" altLang="zh-CN" sz="1800" b="1"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19"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二、乙醇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4939"/>
                                        </p:tgtEl>
                                        <p:attrNameLst>
                                          <p:attrName>style.visibility</p:attrName>
                                        </p:attrNameLst>
                                      </p:cBhvr>
                                      <p:to>
                                        <p:strVal val="visible"/>
                                      </p:to>
                                    </p:set>
                                    <p:anim to="" calcmode="lin" valueType="num">
                                      <p:cBhvr>
                                        <p:cTn id="7" dur="1" fill="hold"/>
                                        <p:tgtEl>
                                          <p:spTgt spid="124939"/>
                                        </p:tgtEl>
                                      </p:cBhvr>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000" fill="hold"/>
                                        <p:tgtEl>
                                          <p:spTgt spid="2"/>
                                        </p:tgtEl>
                                        <p:attrNameLst>
                                          <p:attrName>ppt_x</p:attrName>
                                        </p:attrNameLst>
                                      </p:cBhvr>
                                      <p:tavLst>
                                        <p:tav tm="0">
                                          <p:val>
                                            <p:strVal val="0-#ppt_w/2"/>
                                          </p:val>
                                        </p:tav>
                                        <p:tav tm="100000">
                                          <p:val>
                                            <p:strVal val="#ppt_x"/>
                                          </p:val>
                                        </p:tav>
                                      </p:tavLst>
                                    </p:anim>
                                    <p:anim calcmode="lin" valueType="num">
                                      <p:cBhvr additive="base">
                                        <p:cTn id="13"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1701754"/>
            <a:ext cx="118872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1"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羟基</a:t>
            </a:r>
            <a:r>
              <a:rPr kumimoji="1"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1" lang="en-US" altLang="zh-CN"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r>
              <a:rPr kumimoji="1"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1"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与烃基或苯环侧链上的碳原子相连的化合物称为</a:t>
            </a:r>
            <a:r>
              <a:rPr kumimoji="1"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醇</a:t>
            </a:r>
            <a:r>
              <a:rPr kumimoji="1"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a:p>
            <a:pPr marL="0" marR="0" lvl="0" indent="0" defTabSz="914400" eaLnBrk="1" fontAlgn="auto" latinLnBrk="0" hangingPunct="1">
              <a:lnSpc>
                <a:spcPct val="100000"/>
              </a:lnSpc>
              <a:spcBef>
                <a:spcPct val="50000"/>
              </a:spcBef>
              <a:spcAft>
                <a:spcPts val="0"/>
              </a:spcAft>
              <a:buClrTx/>
              <a:buSzTx/>
              <a:buFontTx/>
              <a:buNone/>
              <a:defRPr/>
            </a:pPr>
            <a:r>
              <a:rPr kumimoji="1"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羟基</a:t>
            </a:r>
            <a:r>
              <a:rPr kumimoji="1"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1" lang="en-US" altLang="zh-CN"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r>
              <a:rPr kumimoji="1"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1" lang="zh-CN" altLang="en-US" sz="2400" i="0" u="none" strike="noStrike" kern="0" cap="none" spc="0" normalizeH="0" baseline="0" noProof="0">
                <a:ln>
                  <a:noFill/>
                </a:ln>
                <a:solidFill>
                  <a:srgbClr val="008651"/>
                </a:solidFill>
                <a:effectLst/>
                <a:uLnTx/>
                <a:uFillTx/>
                <a:latin typeface="Arial" panose="020B0604020202020204" pitchFamily="34" charset="0"/>
                <a:ea typeface="思源黑体 CN Medium" panose="020B0600000000000000" pitchFamily="34" charset="-122"/>
                <a:sym typeface="Arial" panose="020B0604020202020204" pitchFamily="34" charset="0"/>
              </a:rPr>
              <a:t>与苯环直接相连</a:t>
            </a:r>
            <a:r>
              <a:rPr kumimoji="1"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的化合物称为</a:t>
            </a:r>
            <a:r>
              <a:rPr kumimoji="1"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酚</a:t>
            </a:r>
            <a:r>
              <a:rPr kumimoji="1"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10245" name="Text Box 5"/>
          <p:cNvSpPr txBox="1">
            <a:spLocks noChangeArrowheads="1"/>
          </p:cNvSpPr>
          <p:nvPr/>
        </p:nvSpPr>
        <p:spPr bwMode="auto">
          <a:xfrm>
            <a:off x="1884362" y="3511318"/>
            <a:ext cx="7207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醇</a:t>
            </a:r>
          </a:p>
        </p:txBody>
      </p:sp>
      <p:sp>
        <p:nvSpPr>
          <p:cNvPr id="10246" name="Text Box 6"/>
          <p:cNvSpPr txBox="1">
            <a:spLocks noChangeArrowheads="1"/>
          </p:cNvSpPr>
          <p:nvPr/>
        </p:nvSpPr>
        <p:spPr bwMode="auto">
          <a:xfrm>
            <a:off x="1978025" y="5821130"/>
            <a:ext cx="7905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醇</a:t>
            </a:r>
          </a:p>
        </p:txBody>
      </p:sp>
      <p:sp>
        <p:nvSpPr>
          <p:cNvPr id="10247" name="Text Box 7"/>
          <p:cNvSpPr txBox="1">
            <a:spLocks noChangeArrowheads="1"/>
          </p:cNvSpPr>
          <p:nvPr/>
        </p:nvSpPr>
        <p:spPr bwMode="auto">
          <a:xfrm>
            <a:off x="6748462" y="5036905"/>
            <a:ext cx="792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酚</a:t>
            </a:r>
          </a:p>
        </p:txBody>
      </p:sp>
      <p:sp>
        <p:nvSpPr>
          <p:cNvPr id="10248" name="Text Box 8"/>
          <p:cNvSpPr txBox="1">
            <a:spLocks noChangeArrowheads="1"/>
          </p:cNvSpPr>
          <p:nvPr/>
        </p:nvSpPr>
        <p:spPr bwMode="auto">
          <a:xfrm>
            <a:off x="4381500" y="4849580"/>
            <a:ext cx="792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醇</a:t>
            </a:r>
          </a:p>
        </p:txBody>
      </p:sp>
      <p:grpSp>
        <p:nvGrpSpPr>
          <p:cNvPr id="2" name="Group 9"/>
          <p:cNvGrpSpPr/>
          <p:nvPr/>
        </p:nvGrpSpPr>
        <p:grpSpPr bwMode="auto">
          <a:xfrm>
            <a:off x="6688138" y="2890605"/>
            <a:ext cx="957263" cy="2009775"/>
            <a:chOff x="768" y="2448"/>
            <a:chExt cx="603" cy="1104"/>
          </a:xfrm>
        </p:grpSpPr>
        <p:graphicFrame>
          <p:nvGraphicFramePr>
            <p:cNvPr id="1028" name="Object 2" descr="image11"/>
            <p:cNvGraphicFramePr>
              <a:graphicFrameLocks noChangeAspect="1"/>
            </p:cNvGraphicFramePr>
            <p:nvPr/>
          </p:nvGraphicFramePr>
          <p:xfrm>
            <a:off x="768" y="2880"/>
            <a:ext cx="603" cy="672"/>
          </p:xfrm>
          <a:graphic>
            <a:graphicData uri="http://schemas.openxmlformats.org/presentationml/2006/ole">
              <mc:AlternateContent xmlns:mc="http://schemas.openxmlformats.org/markup-compatibility/2006">
                <mc:Choice xmlns:v="urn:schemas-microsoft-com:vml" Requires="v">
                  <p:oleObj name="ISIS/Draw Sketch" r:id="rId4" imgW="579755" imgH="647700" progId="">
                    <p:embed/>
                  </p:oleObj>
                </mc:Choice>
                <mc:Fallback>
                  <p:oleObj name="ISIS/Draw Sketch" r:id="rId4" imgW="579755" imgH="647700" progId="">
                    <p:embed/>
                    <p:pic>
                      <p:nvPicPr>
                        <p:cNvPr id="0" name="Object 2" descr="image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8" y="2880"/>
                          <a:ext cx="603" cy="6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55" name="Rectangle 11"/>
            <p:cNvSpPr>
              <a:spLocks noChangeArrowheads="1"/>
            </p:cNvSpPr>
            <p:nvPr/>
          </p:nvSpPr>
          <p:spPr bwMode="auto">
            <a:xfrm>
              <a:off x="912" y="2448"/>
              <a:ext cx="407"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p>
          </p:txBody>
        </p:sp>
        <p:sp>
          <p:nvSpPr>
            <p:cNvPr id="1056" name="Line 12"/>
            <p:cNvSpPr>
              <a:spLocks noChangeShapeType="1"/>
            </p:cNvSpPr>
            <p:nvPr/>
          </p:nvSpPr>
          <p:spPr bwMode="auto">
            <a:xfrm flipV="1">
              <a:off x="1056" y="2688"/>
              <a:ext cx="0" cy="28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10253" name="Text Box 13"/>
          <p:cNvSpPr txBox="1">
            <a:spLocks noChangeArrowheads="1"/>
          </p:cNvSpPr>
          <p:nvPr/>
        </p:nvSpPr>
        <p:spPr bwMode="auto">
          <a:xfrm>
            <a:off x="1230312" y="2906480"/>
            <a:ext cx="2286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1"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1"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p>
        </p:txBody>
      </p:sp>
      <p:grpSp>
        <p:nvGrpSpPr>
          <p:cNvPr id="3" name="Group 14"/>
          <p:cNvGrpSpPr/>
          <p:nvPr/>
        </p:nvGrpSpPr>
        <p:grpSpPr bwMode="auto">
          <a:xfrm>
            <a:off x="1314450" y="4500330"/>
            <a:ext cx="2286000" cy="1162050"/>
            <a:chOff x="2160" y="1392"/>
            <a:chExt cx="1440" cy="732"/>
          </a:xfrm>
        </p:grpSpPr>
        <p:sp>
          <p:nvSpPr>
            <p:cNvPr id="1052" name="Text Box 15"/>
            <p:cNvSpPr txBox="1">
              <a:spLocks noChangeArrowheads="1"/>
            </p:cNvSpPr>
            <p:nvPr/>
          </p:nvSpPr>
          <p:spPr bwMode="auto">
            <a:xfrm>
              <a:off x="2160" y="1392"/>
              <a:ext cx="144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1"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CHCH</a:t>
              </a:r>
              <a:r>
                <a:rPr kumimoji="1"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p>
          </p:txBody>
        </p:sp>
        <p:sp>
          <p:nvSpPr>
            <p:cNvPr id="1053" name="Rectangle 16"/>
            <p:cNvSpPr>
              <a:spLocks noChangeArrowheads="1"/>
            </p:cNvSpPr>
            <p:nvPr/>
          </p:nvSpPr>
          <p:spPr bwMode="auto">
            <a:xfrm>
              <a:off x="2544" y="1833"/>
              <a:ext cx="407"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p>
          </p:txBody>
        </p:sp>
        <p:sp>
          <p:nvSpPr>
            <p:cNvPr id="1054" name="Line 17"/>
            <p:cNvSpPr>
              <a:spLocks noChangeShapeType="1"/>
            </p:cNvSpPr>
            <p:nvPr/>
          </p:nvSpPr>
          <p:spPr bwMode="auto">
            <a:xfrm>
              <a:off x="2688" y="1680"/>
              <a:ext cx="0" cy="19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4" name="Group 18"/>
          <p:cNvGrpSpPr/>
          <p:nvPr/>
        </p:nvGrpSpPr>
        <p:grpSpPr bwMode="auto">
          <a:xfrm>
            <a:off x="4152900" y="2906480"/>
            <a:ext cx="1435100" cy="1752600"/>
            <a:chOff x="3456" y="1392"/>
            <a:chExt cx="904" cy="1104"/>
          </a:xfrm>
        </p:grpSpPr>
        <p:graphicFrame>
          <p:nvGraphicFramePr>
            <p:cNvPr id="1027" name="Object 3" descr="image11"/>
            <p:cNvGraphicFramePr>
              <a:graphicFrameLocks noChangeAspect="1"/>
            </p:cNvGraphicFramePr>
            <p:nvPr/>
          </p:nvGraphicFramePr>
          <p:xfrm>
            <a:off x="3456" y="1824"/>
            <a:ext cx="603" cy="672"/>
          </p:xfrm>
          <a:graphic>
            <a:graphicData uri="http://schemas.openxmlformats.org/presentationml/2006/ole">
              <mc:AlternateContent xmlns:mc="http://schemas.openxmlformats.org/markup-compatibility/2006">
                <mc:Choice xmlns:v="urn:schemas-microsoft-com:vml" Requires="v">
                  <p:oleObj name="ISIS/Draw Sketch" r:id="rId6" imgW="579755" imgH="647700" progId="">
                    <p:embed/>
                  </p:oleObj>
                </mc:Choice>
                <mc:Fallback>
                  <p:oleObj name="ISIS/Draw Sketch" r:id="rId6" imgW="579755" imgH="647700" progId="">
                    <p:embed/>
                    <p:pic>
                      <p:nvPicPr>
                        <p:cNvPr id="0" name="Object 3" descr="image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56" y="1824"/>
                          <a:ext cx="603" cy="6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50" name="Rectangle 20"/>
            <p:cNvSpPr>
              <a:spLocks noChangeArrowheads="1"/>
            </p:cNvSpPr>
            <p:nvPr/>
          </p:nvSpPr>
          <p:spPr bwMode="auto">
            <a:xfrm>
              <a:off x="3600" y="1392"/>
              <a:ext cx="76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1"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p>
          </p:txBody>
        </p:sp>
        <p:sp>
          <p:nvSpPr>
            <p:cNvPr id="1051" name="Line 21"/>
            <p:cNvSpPr>
              <a:spLocks noChangeShapeType="1"/>
            </p:cNvSpPr>
            <p:nvPr/>
          </p:nvSpPr>
          <p:spPr bwMode="auto">
            <a:xfrm flipV="1">
              <a:off x="3744" y="1632"/>
              <a:ext cx="0" cy="28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5" name="Group 22"/>
          <p:cNvGrpSpPr/>
          <p:nvPr/>
        </p:nvGrpSpPr>
        <p:grpSpPr bwMode="auto">
          <a:xfrm>
            <a:off x="9159876" y="2976330"/>
            <a:ext cx="1963738" cy="1752600"/>
            <a:chOff x="2256" y="2736"/>
            <a:chExt cx="1237" cy="1104"/>
          </a:xfrm>
        </p:grpSpPr>
        <p:graphicFrame>
          <p:nvGraphicFramePr>
            <p:cNvPr id="1026" name="Object 4" descr="image11"/>
            <p:cNvGraphicFramePr>
              <a:graphicFrameLocks noChangeAspect="1"/>
            </p:cNvGraphicFramePr>
            <p:nvPr/>
          </p:nvGraphicFramePr>
          <p:xfrm>
            <a:off x="2256" y="3168"/>
            <a:ext cx="603" cy="672"/>
          </p:xfrm>
          <a:graphic>
            <a:graphicData uri="http://schemas.openxmlformats.org/presentationml/2006/ole">
              <mc:AlternateContent xmlns:mc="http://schemas.openxmlformats.org/markup-compatibility/2006">
                <mc:Choice xmlns:v="urn:schemas-microsoft-com:vml" Requires="v">
                  <p:oleObj name="ISIS/Draw Sketch" r:id="rId7" imgW="579755" imgH="647700" progId="">
                    <p:embed/>
                  </p:oleObj>
                </mc:Choice>
                <mc:Fallback>
                  <p:oleObj name="ISIS/Draw Sketch" r:id="rId7" imgW="579755" imgH="647700" progId="">
                    <p:embed/>
                    <p:pic>
                      <p:nvPicPr>
                        <p:cNvPr id="0" name="Object 4" descr="image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6" y="3168"/>
                          <a:ext cx="603" cy="6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46" name="Rectangle 24"/>
            <p:cNvSpPr>
              <a:spLocks noChangeArrowheads="1"/>
            </p:cNvSpPr>
            <p:nvPr/>
          </p:nvSpPr>
          <p:spPr bwMode="auto">
            <a:xfrm>
              <a:off x="2400" y="2736"/>
              <a:ext cx="407"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p>
          </p:txBody>
        </p:sp>
        <p:sp>
          <p:nvSpPr>
            <p:cNvPr id="1047" name="Line 25"/>
            <p:cNvSpPr>
              <a:spLocks noChangeShapeType="1"/>
            </p:cNvSpPr>
            <p:nvPr/>
          </p:nvSpPr>
          <p:spPr bwMode="auto">
            <a:xfrm flipV="1">
              <a:off x="2544" y="2976"/>
              <a:ext cx="0" cy="28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048" name="Rectangle 26"/>
            <p:cNvSpPr>
              <a:spLocks noChangeArrowheads="1"/>
            </p:cNvSpPr>
            <p:nvPr/>
          </p:nvSpPr>
          <p:spPr bwMode="auto">
            <a:xfrm>
              <a:off x="3024" y="3177"/>
              <a:ext cx="469"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1"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p>
          </p:txBody>
        </p:sp>
        <p:sp>
          <p:nvSpPr>
            <p:cNvPr id="1049" name="Line 27"/>
            <p:cNvSpPr>
              <a:spLocks noChangeShapeType="1"/>
            </p:cNvSpPr>
            <p:nvPr/>
          </p:nvSpPr>
          <p:spPr bwMode="auto">
            <a:xfrm>
              <a:off x="2784" y="3360"/>
              <a:ext cx="288"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10268" name="Text Box 28"/>
          <p:cNvSpPr txBox="1">
            <a:spLocks noChangeArrowheads="1"/>
          </p:cNvSpPr>
          <p:nvPr/>
        </p:nvSpPr>
        <p:spPr bwMode="auto">
          <a:xfrm>
            <a:off x="9388475" y="5033730"/>
            <a:ext cx="6492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酚</a:t>
            </a:r>
          </a:p>
        </p:txBody>
      </p:sp>
      <p:sp>
        <p:nvSpPr>
          <p:cNvPr id="10269" name="Text Box 29"/>
          <p:cNvSpPr txBox="1">
            <a:spLocks noChangeArrowheads="1"/>
          </p:cNvSpPr>
          <p:nvPr/>
        </p:nvSpPr>
        <p:spPr bwMode="auto">
          <a:xfrm>
            <a:off x="684212" y="2881080"/>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①</a:t>
            </a:r>
          </a:p>
        </p:txBody>
      </p:sp>
      <p:sp>
        <p:nvSpPr>
          <p:cNvPr id="10270" name="Text Box 30"/>
          <p:cNvSpPr txBox="1">
            <a:spLocks noChangeArrowheads="1"/>
          </p:cNvSpPr>
          <p:nvPr/>
        </p:nvSpPr>
        <p:spPr bwMode="auto">
          <a:xfrm>
            <a:off x="660400" y="4414605"/>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②</a:t>
            </a:r>
          </a:p>
        </p:txBody>
      </p:sp>
      <p:sp>
        <p:nvSpPr>
          <p:cNvPr id="10271" name="Text Box 31"/>
          <p:cNvSpPr txBox="1">
            <a:spLocks noChangeArrowheads="1"/>
          </p:cNvSpPr>
          <p:nvPr/>
        </p:nvSpPr>
        <p:spPr bwMode="auto">
          <a:xfrm>
            <a:off x="3673475" y="2862030"/>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③</a:t>
            </a:r>
          </a:p>
        </p:txBody>
      </p:sp>
      <p:sp>
        <p:nvSpPr>
          <p:cNvPr id="10272" name="Text Box 32"/>
          <p:cNvSpPr txBox="1">
            <a:spLocks noChangeArrowheads="1"/>
          </p:cNvSpPr>
          <p:nvPr/>
        </p:nvSpPr>
        <p:spPr bwMode="auto">
          <a:xfrm>
            <a:off x="6148387" y="2919180"/>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④</a:t>
            </a:r>
          </a:p>
        </p:txBody>
      </p:sp>
      <p:sp>
        <p:nvSpPr>
          <p:cNvPr id="10273" name="Text Box 33"/>
          <p:cNvSpPr txBox="1">
            <a:spLocks noChangeArrowheads="1"/>
          </p:cNvSpPr>
          <p:nvPr/>
        </p:nvSpPr>
        <p:spPr bwMode="auto">
          <a:xfrm>
            <a:off x="8545512" y="2928705"/>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⑤</a:t>
            </a:r>
          </a:p>
        </p:txBody>
      </p:sp>
      <p:sp>
        <p:nvSpPr>
          <p:cNvPr id="1045" name="Rectangle 4"/>
          <p:cNvSpPr>
            <a:spLocks noChangeArrowheads="1"/>
          </p:cNvSpPr>
          <p:nvPr/>
        </p:nvSpPr>
        <p:spPr bwMode="auto">
          <a:xfrm>
            <a:off x="622360" y="1135320"/>
            <a:ext cx="25955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、醇和酚的定义 </a:t>
            </a:r>
          </a:p>
        </p:txBody>
      </p:sp>
      <p:sp>
        <p:nvSpPr>
          <p:cNvPr id="33"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醇</a:t>
            </a: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wipe(left)">
                                      <p:cBhvr>
                                        <p:cTn id="7" dur="500"/>
                                        <p:tgtEl>
                                          <p:spTgt spid="102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2">
                                            <p:txEl>
                                              <p:pRg st="1" end="1"/>
                                            </p:txEl>
                                          </p:spTgt>
                                        </p:tgtEl>
                                        <p:attrNameLst>
                                          <p:attrName>style.visibility</p:attrName>
                                        </p:attrNameLst>
                                      </p:cBhvr>
                                      <p:to>
                                        <p:strVal val="visible"/>
                                      </p:to>
                                    </p:set>
                                    <p:animEffect transition="in" filter="wipe(left)">
                                      <p:cBhvr>
                                        <p:cTn id="12" dur="500"/>
                                        <p:tgtEl>
                                          <p:spTgt spid="1024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26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27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27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27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27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25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24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24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24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24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2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P spid="10245" grpId="0"/>
      <p:bldP spid="10246" grpId="0"/>
      <p:bldP spid="10247" grpId="0"/>
      <p:bldP spid="10248" grpId="0"/>
      <p:bldP spid="10253" grpId="0"/>
      <p:bldP spid="10268" grpId="0"/>
      <p:bldP spid="10269" grpId="0"/>
      <p:bldP spid="10270" grpId="0"/>
      <p:bldP spid="10271" grpId="0"/>
      <p:bldP spid="10272" grpId="0"/>
      <p:bldP spid="1027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5"/>
          <p:cNvSpPr txBox="1">
            <a:spLocks noChangeArrowheads="1"/>
          </p:cNvSpPr>
          <p:nvPr/>
        </p:nvSpPr>
        <p:spPr bwMode="auto">
          <a:xfrm>
            <a:off x="548475" y="3533969"/>
            <a:ext cx="10830725" cy="646331"/>
          </a:xfrm>
          <a:prstGeom prst="rect">
            <a:avLst/>
          </a:prstGeom>
          <a:noFill/>
          <a:ln>
            <a:noFill/>
          </a:ln>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50000"/>
              </a:lnSpc>
              <a:spcBef>
                <a:spcPct val="50000"/>
              </a:spcBef>
              <a:spcAft>
                <a:spcPts val="0"/>
              </a:spcAft>
              <a:buClrTx/>
              <a:buSzTx/>
              <a:buFontTx/>
              <a:buNone/>
              <a:defRPr/>
            </a:pPr>
            <a:r>
              <a:rPr kumimoji="0" lang="zh-CN" altLang="en-US" sz="24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cs typeface="宋体" panose="02010600030101010101" pitchFamily="2" charset="-122"/>
                <a:sym typeface="Arial" panose="020B0604020202020204" pitchFamily="34" charset="0"/>
              </a:rPr>
              <a:t>事故调查显示：大约</a:t>
            </a:r>
            <a:r>
              <a:rPr kumimoji="0" lang="en-US" altLang="zh-CN" sz="24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cs typeface="宋体" panose="02010600030101010101" pitchFamily="2" charset="-122"/>
                <a:sym typeface="Arial" panose="020B0604020202020204" pitchFamily="34" charset="0"/>
              </a:rPr>
              <a:t>50%-60%</a:t>
            </a:r>
            <a:r>
              <a:rPr kumimoji="0" lang="zh-CN" altLang="en-US" sz="24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cs typeface="宋体" panose="02010600030101010101" pitchFamily="2" charset="-122"/>
                <a:sym typeface="Arial" panose="020B0604020202020204" pitchFamily="34" charset="0"/>
              </a:rPr>
              <a:t>的交通事故与酒后驾驶有关。 </a:t>
            </a:r>
          </a:p>
        </p:txBody>
      </p:sp>
      <p:sp>
        <p:nvSpPr>
          <p:cNvPr id="20" name="Rectangle 9"/>
          <p:cNvSpPr>
            <a:spLocks noChangeArrowheads="1"/>
          </p:cNvSpPr>
          <p:nvPr/>
        </p:nvSpPr>
        <p:spPr bwMode="auto">
          <a:xfrm>
            <a:off x="661422" y="2036643"/>
            <a:ext cx="15636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8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K</a:t>
            </a:r>
            <a:r>
              <a:rPr kumimoji="1" lang="en-US" altLang="zh-CN" sz="2800" b="1"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1" lang="en-US" altLang="zh-CN" sz="28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Cr</a:t>
            </a:r>
            <a:r>
              <a:rPr kumimoji="1" lang="en-US" altLang="zh-CN" sz="2800" b="1"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1" lang="en-US" altLang="zh-CN" sz="28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r>
              <a:rPr kumimoji="1" lang="en-US" altLang="zh-CN" sz="2800" b="1"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7</a:t>
            </a:r>
          </a:p>
        </p:txBody>
      </p:sp>
      <p:sp>
        <p:nvSpPr>
          <p:cNvPr id="22" name="Rectangle 11"/>
          <p:cNvSpPr>
            <a:spLocks noChangeArrowheads="1"/>
          </p:cNvSpPr>
          <p:nvPr/>
        </p:nvSpPr>
        <p:spPr bwMode="auto">
          <a:xfrm>
            <a:off x="3525272" y="2012831"/>
            <a:ext cx="174118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8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Cr</a:t>
            </a:r>
            <a:r>
              <a:rPr kumimoji="1" lang="en-US" altLang="zh-CN" sz="2800" b="1"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1" lang="en-US" altLang="zh-CN" sz="28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(SO</a:t>
            </a:r>
            <a:r>
              <a:rPr kumimoji="1" lang="en-US" altLang="zh-CN" sz="2800" b="1"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a:t>
            </a:r>
            <a:r>
              <a:rPr kumimoji="1" lang="en-US" altLang="zh-CN" sz="28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1" lang="en-US" altLang="zh-CN" sz="2800" b="1"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p>
        </p:txBody>
      </p:sp>
      <p:sp>
        <p:nvSpPr>
          <p:cNvPr id="23" name="Rectangle 12"/>
          <p:cNvSpPr>
            <a:spLocks noChangeArrowheads="1"/>
          </p:cNvSpPr>
          <p:nvPr/>
        </p:nvSpPr>
        <p:spPr bwMode="auto">
          <a:xfrm>
            <a:off x="343922" y="2566868"/>
            <a:ext cx="23066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800" b="1"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（橙黄色）</a:t>
            </a:r>
          </a:p>
        </p:txBody>
      </p:sp>
      <p:sp>
        <p:nvSpPr>
          <p:cNvPr id="24" name="Rectangle 13"/>
          <p:cNvSpPr>
            <a:spLocks noChangeArrowheads="1"/>
          </p:cNvSpPr>
          <p:nvPr/>
        </p:nvSpPr>
        <p:spPr bwMode="auto">
          <a:xfrm>
            <a:off x="3372872" y="2555756"/>
            <a:ext cx="2290763" cy="5238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800" b="1" i="0" u="none" strike="noStrike" kern="0" cap="none" spc="0" normalizeH="0" baseline="0" noProof="0">
                <a:ln>
                  <a:noFill/>
                </a:ln>
                <a:solidFill>
                  <a:srgbClr val="00B050"/>
                </a:solidFill>
                <a:effectLst/>
                <a:uLnTx/>
                <a:uFillTx/>
                <a:latin typeface="Arial" panose="020B0604020202020204" pitchFamily="34" charset="0"/>
                <a:ea typeface="思源黑体 CN Medium" panose="020B0600000000000000" pitchFamily="34" charset="-122"/>
                <a:sym typeface="Arial" panose="020B0604020202020204" pitchFamily="34" charset="0"/>
              </a:rPr>
              <a:t>（蓝绿色）</a:t>
            </a:r>
          </a:p>
        </p:txBody>
      </p:sp>
      <p:sp>
        <p:nvSpPr>
          <p:cNvPr id="25" name="Rectangle 15"/>
          <p:cNvSpPr>
            <a:spLocks noChangeArrowheads="1"/>
          </p:cNvSpPr>
          <p:nvPr/>
        </p:nvSpPr>
        <p:spPr bwMode="auto">
          <a:xfrm>
            <a:off x="548475" y="1252419"/>
            <a:ext cx="61880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800" b="1" i="0" u="none" strike="noStrike" kern="0" cap="none" spc="0" normalizeH="0" baseline="0" noProof="0" dirty="0">
                <a:ln>
                  <a:noFill/>
                </a:ln>
                <a:solidFill>
                  <a:srgbClr val="0070C0"/>
                </a:solidFill>
                <a:effectLst/>
                <a:uLnTx/>
                <a:uFillTx/>
                <a:latin typeface="Arial" panose="020B0604020202020204" pitchFamily="34" charset="0"/>
                <a:ea typeface="思源黑体 CN Medium" panose="020B0600000000000000" pitchFamily="34" charset="-122"/>
                <a:sym typeface="Arial" panose="020B0604020202020204" pitchFamily="34" charset="0"/>
              </a:rPr>
              <a:t>交警判断驾驶员是否酒后驾车的方法 </a:t>
            </a:r>
          </a:p>
        </p:txBody>
      </p:sp>
      <p:grpSp>
        <p:nvGrpSpPr>
          <p:cNvPr id="3" name="组合 2"/>
          <p:cNvGrpSpPr/>
          <p:nvPr/>
        </p:nvGrpSpPr>
        <p:grpSpPr bwMode="auto">
          <a:xfrm>
            <a:off x="2188597" y="1774706"/>
            <a:ext cx="1362075" cy="533400"/>
            <a:chOff x="1842173" y="4999510"/>
            <a:chExt cx="1362041" cy="532925"/>
          </a:xfrm>
        </p:grpSpPr>
        <p:sp>
          <p:nvSpPr>
            <p:cNvPr id="33803" name="Line 10"/>
            <p:cNvSpPr>
              <a:spLocks noChangeShapeType="1"/>
            </p:cNvSpPr>
            <p:nvPr/>
          </p:nvSpPr>
          <p:spPr bwMode="auto">
            <a:xfrm>
              <a:off x="1850888" y="5532435"/>
              <a:ext cx="1353326" cy="0"/>
            </a:xfrm>
            <a:prstGeom prst="line">
              <a:avLst/>
            </a:prstGeom>
            <a:noFill/>
            <a:ln w="44450">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3804" name="TextBox 1"/>
            <p:cNvSpPr txBox="1">
              <a:spLocks noChangeArrowheads="1"/>
            </p:cNvSpPr>
            <p:nvPr/>
          </p:nvSpPr>
          <p:spPr bwMode="auto">
            <a:xfrm>
              <a:off x="1842173" y="4999510"/>
              <a:ext cx="13292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b="1" i="0" u="none" strike="noStrike" kern="0" cap="none" spc="0" normalizeH="0" baseline="0" noProof="0">
                  <a:ln>
                    <a:noFill/>
                  </a:ln>
                  <a:solidFill>
                    <a:srgbClr val="0070C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2400" b="1" i="0" u="none" strike="noStrike" kern="0" cap="none" spc="0" normalizeH="0" baseline="-25000" noProof="0">
                  <a:ln>
                    <a:noFill/>
                  </a:ln>
                  <a:solidFill>
                    <a:srgbClr val="0070C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b="1" i="0" u="none" strike="noStrike" kern="0" cap="none" spc="0" normalizeH="0" baseline="0" noProof="0">
                  <a:ln>
                    <a:noFill/>
                  </a:ln>
                  <a:solidFill>
                    <a:srgbClr val="0070C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b="1" i="0" u="none" strike="noStrike" kern="0" cap="none" spc="0" normalizeH="0" baseline="-25000" noProof="0">
                  <a:ln>
                    <a:noFill/>
                  </a:ln>
                  <a:solidFill>
                    <a:srgbClr val="0070C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5</a:t>
              </a:r>
              <a:r>
                <a:rPr kumimoji="0" lang="en-US" altLang="zh-CN" sz="2400" b="1" i="0" u="none" strike="noStrike" kern="0" cap="none" spc="0" normalizeH="0" baseline="0" noProof="0">
                  <a:ln>
                    <a:noFill/>
                  </a:ln>
                  <a:solidFill>
                    <a:srgbClr val="0070C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a:t>
              </a:r>
              <a:endParaRPr kumimoji="0" lang="zh-CN" altLang="en-US" sz="2400" b="1" i="0" u="none" strike="noStrike" kern="0" cap="none" spc="0" normalizeH="0" baseline="0" noProof="0">
                <a:ln>
                  <a:noFill/>
                </a:ln>
                <a:solidFill>
                  <a:srgbClr val="0070C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sp>
        <p:nvSpPr>
          <p:cNvPr id="13"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二、乙醇</a:t>
            </a: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0-#ppt_w/2"/>
                                          </p:val>
                                        </p:tav>
                                        <p:tav tm="100000">
                                          <p:val>
                                            <p:strVal val="#ppt_x"/>
                                          </p:val>
                                        </p:tav>
                                      </p:tavLst>
                                    </p:anim>
                                    <p:anim calcmode="lin" valueType="num">
                                      <p:cBhvr additive="base">
                                        <p:cTn id="14"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left)">
                                      <p:cBhvr>
                                        <p:cTn id="19" dur="5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left)">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wipe(left)">
                                      <p:cBhvr>
                                        <p:cTn id="29" dur="500"/>
                                        <p:tgtEl>
                                          <p:spTgt spid="2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left)">
                                      <p:cBhvr>
                                        <p:cTn id="34" dur="500"/>
                                        <p:tgtEl>
                                          <p:spTgt spid="2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wipe(left)">
                                      <p:cBhvr>
                                        <p:cTn id="3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0" grpId="0"/>
      <p:bldP spid="22" grpId="0"/>
      <p:bldP spid="23" grpId="0"/>
      <p:bldP spid="24" grpId="0" animBg="1"/>
      <p:bldP spid="25"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4"/>
          <p:cNvGrpSpPr/>
          <p:nvPr/>
        </p:nvGrpSpPr>
        <p:grpSpPr bwMode="auto">
          <a:xfrm>
            <a:off x="9229977" y="3042176"/>
            <a:ext cx="2063839" cy="2382703"/>
            <a:chOff x="11542" y="2451"/>
            <a:chExt cx="3750" cy="5772"/>
          </a:xfrm>
        </p:grpSpPr>
        <p:pic>
          <p:nvPicPr>
            <p:cNvPr id="34837" name="图片 2" descr="2-18"/>
            <p:cNvPicPr>
              <a:picLocks noChangeAspect="1" noChangeArrowheads="1"/>
            </p:cNvPicPr>
            <p:nvPr/>
          </p:nvPicPr>
          <p:blipFill>
            <a:blip r:embed="rId3">
              <a:extLst>
                <a:ext uri="{28A0092B-C50C-407E-A947-70E740481C1C}">
                  <a14:useLocalDpi xmlns:a14="http://schemas.microsoft.com/office/drawing/2010/main" val="0"/>
                </a:ext>
              </a:extLst>
            </a:blip>
            <a:srcRect l="46210" b="224"/>
            <a:stretch>
              <a:fillRect/>
            </a:stretch>
          </p:blipFill>
          <p:spPr bwMode="auto">
            <a:xfrm>
              <a:off x="12588" y="2451"/>
              <a:ext cx="2704" cy="577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34838" name="图片 3" descr="2-18"/>
            <p:cNvPicPr>
              <a:picLocks noChangeAspect="1" noChangeArrowheads="1"/>
            </p:cNvPicPr>
            <p:nvPr/>
          </p:nvPicPr>
          <p:blipFill>
            <a:blip r:embed="rId3">
              <a:extLst>
                <a:ext uri="{28A0092B-C50C-407E-A947-70E740481C1C}">
                  <a14:useLocalDpi xmlns:a14="http://schemas.microsoft.com/office/drawing/2010/main" val="0"/>
                </a:ext>
              </a:extLst>
            </a:blip>
            <a:srcRect r="83649" b="72653"/>
            <a:stretch>
              <a:fillRect/>
            </a:stretch>
          </p:blipFill>
          <p:spPr bwMode="auto">
            <a:xfrm>
              <a:off x="11542" y="2451"/>
              <a:ext cx="822" cy="158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82949" name="矩形 82948"/>
          <p:cNvSpPr>
            <a:spLocks noChangeArrowheads="1"/>
          </p:cNvSpPr>
          <p:nvPr/>
        </p:nvSpPr>
        <p:spPr bwMode="auto">
          <a:xfrm>
            <a:off x="603576" y="3413710"/>
            <a:ext cx="73453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、如何检验生成的气体是乙烯？</a:t>
            </a:r>
          </a:p>
        </p:txBody>
      </p:sp>
      <p:sp>
        <p:nvSpPr>
          <p:cNvPr id="82950" name="矩形 82949"/>
          <p:cNvSpPr>
            <a:spLocks noChangeArrowheads="1"/>
          </p:cNvSpPr>
          <p:nvPr/>
        </p:nvSpPr>
        <p:spPr bwMode="auto">
          <a:xfrm>
            <a:off x="603576" y="3951886"/>
            <a:ext cx="700881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5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因为乙醇也能使酸性高锰酸钾溶液</a:t>
            </a:r>
          </a:p>
          <a:p>
            <a:pPr marL="0" marR="0" lvl="0" indent="0" defTabSz="914400" eaLnBrk="1" fontAlgn="auto" latinLnBrk="0" hangingPunct="1">
              <a:lnSpc>
                <a:spcPct val="15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褪色，干扰乙烯气体的检验。</a:t>
            </a:r>
            <a:endPar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先通水除去反应时挥发出的乙醇</a:t>
            </a:r>
          </a:p>
        </p:txBody>
      </p:sp>
      <p:pic>
        <p:nvPicPr>
          <p:cNvPr id="82946" name="图片 82945" descr="2-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60446" y="3067087"/>
            <a:ext cx="2703886" cy="233288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4823" name="矩形 88070"/>
          <p:cNvSpPr>
            <a:spLocks noChangeArrowheads="1"/>
          </p:cNvSpPr>
          <p:nvPr/>
        </p:nvSpPr>
        <p:spPr bwMode="auto">
          <a:xfrm>
            <a:off x="856568" y="2347949"/>
            <a:ext cx="1517650" cy="719138"/>
          </a:xfrm>
          <a:prstGeom prst="rect">
            <a:avLst/>
          </a:prstGeom>
          <a:noFill/>
          <a:ln w="25400">
            <a:solidFill>
              <a:srgbClr val="CC0000"/>
            </a:solidFill>
            <a:prstDash val="dashDot"/>
            <a:miter lim="800000"/>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34824" name="组合 88073"/>
          <p:cNvGrpSpPr/>
          <p:nvPr/>
        </p:nvGrpSpPr>
        <p:grpSpPr bwMode="auto">
          <a:xfrm>
            <a:off x="604028" y="1363709"/>
            <a:ext cx="3077931" cy="1622564"/>
            <a:chOff x="108" y="2068"/>
            <a:chExt cx="2295" cy="1234"/>
          </a:xfrm>
        </p:grpSpPr>
        <p:sp>
          <p:nvSpPr>
            <p:cNvPr id="34833" name="文本框 88074"/>
            <p:cNvSpPr txBox="1">
              <a:spLocks noChangeArrowheads="1"/>
            </p:cNvSpPr>
            <p:nvPr/>
          </p:nvSpPr>
          <p:spPr bwMode="auto">
            <a:xfrm>
              <a:off x="108" y="2068"/>
              <a:ext cx="2295"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3200" b="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 </a:t>
              </a:r>
              <a:r>
                <a:rPr kumimoji="0" lang="en-US" altLang="zh-CN" sz="36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32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3200" b="0" i="0" u="none" strike="noStrike" kern="0" cap="none" spc="0" normalizeH="0" baseline="-30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endParaRPr kumimoji="0" lang="en-US" altLang="zh-CN" sz="32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4834" name="矩形 88075"/>
            <p:cNvSpPr>
              <a:spLocks noChangeArrowheads="1"/>
            </p:cNvSpPr>
            <p:nvPr/>
          </p:nvSpPr>
          <p:spPr bwMode="auto">
            <a:xfrm>
              <a:off x="201" y="2857"/>
              <a:ext cx="1565" cy="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3200" b="0" i="0" u="none" strike="noStrike" kern="0" cap="none" spc="0" normalizeH="0" baseline="0" noProof="0" dirty="0">
                  <a:ln>
                    <a:noFill/>
                  </a:ln>
                  <a:solidFill>
                    <a:srgbClr val="CC0099"/>
                  </a:solidFill>
                  <a:effectLst/>
                  <a:uLnTx/>
                  <a:uFillTx/>
                  <a:latin typeface="Arial" panose="020B0604020202020204" pitchFamily="34" charset="0"/>
                  <a:ea typeface="思源黑体 CN Medium" panose="020B0600000000000000" pitchFamily="34" charset="-122"/>
                  <a:sym typeface="Arial" panose="020B0604020202020204" pitchFamily="34" charset="0"/>
                </a:rPr>
                <a:t>H      Br</a:t>
              </a:r>
            </a:p>
          </p:txBody>
        </p:sp>
        <p:sp>
          <p:nvSpPr>
            <p:cNvPr id="34835" name="直接连接符 88076"/>
            <p:cNvSpPr>
              <a:spLocks noChangeShapeType="1"/>
            </p:cNvSpPr>
            <p:nvPr/>
          </p:nvSpPr>
          <p:spPr bwMode="auto">
            <a:xfrm>
              <a:off x="458" y="2559"/>
              <a:ext cx="0" cy="181"/>
            </a:xfrm>
            <a:prstGeom prst="line">
              <a:avLst/>
            </a:prstGeom>
            <a:noFill/>
            <a:ln w="31750">
              <a:solidFill>
                <a:srgbClr val="0000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4836" name="直接连接符 88077"/>
            <p:cNvSpPr>
              <a:spLocks noChangeShapeType="1"/>
            </p:cNvSpPr>
            <p:nvPr/>
          </p:nvSpPr>
          <p:spPr bwMode="auto">
            <a:xfrm>
              <a:off x="1147" y="2555"/>
              <a:ext cx="0" cy="181"/>
            </a:xfrm>
            <a:prstGeom prst="line">
              <a:avLst/>
            </a:prstGeom>
            <a:noFill/>
            <a:ln w="31750">
              <a:solidFill>
                <a:srgbClr val="0000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34825" name="组合 88078"/>
          <p:cNvGrpSpPr/>
          <p:nvPr/>
        </p:nvGrpSpPr>
        <p:grpSpPr bwMode="auto">
          <a:xfrm>
            <a:off x="3970446" y="1322337"/>
            <a:ext cx="2132013" cy="1076325"/>
            <a:chOff x="2459" y="2667"/>
            <a:chExt cx="1033" cy="818"/>
          </a:xfrm>
        </p:grpSpPr>
        <p:sp>
          <p:nvSpPr>
            <p:cNvPr id="34831" name="矩形 88079"/>
            <p:cNvSpPr>
              <a:spLocks noChangeArrowheads="1"/>
            </p:cNvSpPr>
            <p:nvPr/>
          </p:nvSpPr>
          <p:spPr bwMode="auto">
            <a:xfrm>
              <a:off x="2459" y="2667"/>
              <a:ext cx="1033" cy="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baseline="0" noProof="0" dirty="0">
                  <a:ln>
                    <a:noFill/>
                  </a:ln>
                  <a:solidFill>
                    <a:srgbClr val="CC0000"/>
                  </a:solidFill>
                  <a:effectLst/>
                  <a:uLnTx/>
                  <a:uFillTx/>
                  <a:latin typeface="Arial" panose="020B0604020202020204" pitchFamily="34" charset="0"/>
                  <a:ea typeface="思源黑体 CN Medium" panose="020B0600000000000000" pitchFamily="34" charset="-122"/>
                  <a:sym typeface="Arial" panose="020B0604020202020204" pitchFamily="34" charset="0"/>
                </a:rPr>
                <a:t>醇</a:t>
              </a:r>
              <a:endParaRPr kumimoji="0" lang="en-US" altLang="zh-CN" sz="3200" b="0" i="0" u="none" strike="noStrike" kern="0" cap="none" spc="0" normalizeH="0" baseline="0" noProof="0" dirty="0">
                <a:ln>
                  <a:noFill/>
                </a:ln>
                <a:solidFill>
                  <a:srgbClr val="CC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3200" b="0" i="0" u="none" strike="noStrike" kern="0" cap="none" spc="0" normalizeH="0" baseline="0" noProof="0" dirty="0">
                  <a:ln>
                    <a:noFill/>
                  </a:ln>
                  <a:solidFill>
                    <a:srgbClr val="CC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34832" name="直接连接符 88080"/>
            <p:cNvSpPr>
              <a:spLocks noChangeShapeType="1"/>
            </p:cNvSpPr>
            <p:nvPr/>
          </p:nvSpPr>
          <p:spPr bwMode="auto">
            <a:xfrm flipV="1">
              <a:off x="2743" y="3086"/>
              <a:ext cx="499" cy="12"/>
            </a:xfrm>
            <a:prstGeom prst="line">
              <a:avLst/>
            </a:prstGeom>
            <a:noFill/>
            <a:ln w="38100" cap="sq">
              <a:solidFill>
                <a:srgbClr val="FF0000"/>
              </a:solidFill>
              <a:round/>
              <a:headEnd type="none" w="sm" len="sm"/>
              <a:tailEnd type="arrow" w="sm" len="sm"/>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34826" name="矩形 19"/>
          <p:cNvSpPr>
            <a:spLocks noChangeArrowheads="1"/>
          </p:cNvSpPr>
          <p:nvPr/>
        </p:nvSpPr>
        <p:spPr bwMode="auto">
          <a:xfrm>
            <a:off x="2734639" y="1463951"/>
            <a:ext cx="167866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32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NaOH</a:t>
            </a:r>
          </a:p>
        </p:txBody>
      </p:sp>
      <p:grpSp>
        <p:nvGrpSpPr>
          <p:cNvPr id="5" name="组合 3"/>
          <p:cNvGrpSpPr/>
          <p:nvPr/>
        </p:nvGrpSpPr>
        <p:grpSpPr bwMode="auto">
          <a:xfrm>
            <a:off x="5696675" y="1530623"/>
            <a:ext cx="4826868" cy="600555"/>
            <a:chOff x="4448804" y="1078293"/>
            <a:chExt cx="3619899" cy="602636"/>
          </a:xfrm>
        </p:grpSpPr>
        <p:sp>
          <p:nvSpPr>
            <p:cNvPr id="34828" name="文本框 88067"/>
            <p:cNvSpPr txBox="1">
              <a:spLocks noChangeArrowheads="1"/>
            </p:cNvSpPr>
            <p:nvPr/>
          </p:nvSpPr>
          <p:spPr bwMode="auto">
            <a:xfrm>
              <a:off x="4448804" y="1094810"/>
              <a:ext cx="2527133" cy="586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32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3200" b="0" i="0" u="none" strike="noStrike" kern="0" cap="none" spc="0" normalizeH="0" baseline="-30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32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3200" b="0" i="0" u="none" strike="noStrike" kern="0" cap="none" spc="0" normalizeH="0" baseline="-30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32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34829" name="矩形 88072"/>
            <p:cNvSpPr>
              <a:spLocks noChangeArrowheads="1"/>
            </p:cNvSpPr>
            <p:nvPr/>
          </p:nvSpPr>
          <p:spPr bwMode="auto">
            <a:xfrm>
              <a:off x="5993563" y="1078294"/>
              <a:ext cx="1105033" cy="586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32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3200" b="0" i="0" u="none" strike="noStrike" kern="0" cap="none" spc="0" normalizeH="0" baseline="0" noProof="0" dirty="0" err="1">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NaBr</a:t>
              </a:r>
              <a:endParaRPr kumimoji="0" lang="en-US" altLang="zh-CN" sz="32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4830" name="矩形 21"/>
            <p:cNvSpPr>
              <a:spLocks noChangeArrowheads="1"/>
            </p:cNvSpPr>
            <p:nvPr/>
          </p:nvSpPr>
          <p:spPr bwMode="auto">
            <a:xfrm>
              <a:off x="7088695" y="1078293"/>
              <a:ext cx="980008" cy="586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32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H</a:t>
              </a:r>
              <a:r>
                <a:rPr kumimoji="0" lang="en-US" altLang="zh-CN" sz="3200" b="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32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p>
          </p:txBody>
        </p:sp>
      </p:grpSp>
      <p:sp>
        <p:nvSpPr>
          <p:cNvPr id="23"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二、乙醇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82949"/>
                                        </p:tgtEl>
                                        <p:attrNameLst>
                                          <p:attrName>style.visibility</p:attrName>
                                        </p:attrNameLst>
                                      </p:cBhvr>
                                      <p:to>
                                        <p:strVal val="visible"/>
                                      </p:to>
                                    </p:set>
                                    <p:animEffect transition="in" filter="blinds(horizontal)">
                                      <p:cBhvr>
                                        <p:cTn id="14" dur="500"/>
                                        <p:tgtEl>
                                          <p:spTgt spid="82949"/>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ppt_x</p:attrName>
                                        </p:attrNameLst>
                                      </p:cBhvr>
                                      <p:tavLst>
                                        <p:tav tm="0">
                                          <p:val>
                                            <p:strVal val="1+#ppt_w/2"/>
                                          </p:val>
                                        </p:tav>
                                        <p:tav tm="100000">
                                          <p:val>
                                            <p:strVal val="#ppt_x"/>
                                          </p:val>
                                        </p:tav>
                                      </p:tavLst>
                                    </p:anim>
                                    <p:anim calcmode="lin" valueType="num">
                                      <p:cBhvr>
                                        <p:cTn id="2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2950"/>
                                        </p:tgtEl>
                                        <p:attrNameLst>
                                          <p:attrName>style.visibility</p:attrName>
                                        </p:attrNameLst>
                                      </p:cBhvr>
                                      <p:to>
                                        <p:strVal val="visible"/>
                                      </p:to>
                                    </p:set>
                                    <p:anim calcmode="lin" valueType="num">
                                      <p:cBhvr>
                                        <p:cTn id="25" dur="500" fill="hold"/>
                                        <p:tgtEl>
                                          <p:spTgt spid="82950"/>
                                        </p:tgtEl>
                                        <p:attrNameLst>
                                          <p:attrName>ppt_x</p:attrName>
                                        </p:attrNameLst>
                                      </p:cBhvr>
                                      <p:tavLst>
                                        <p:tav tm="0">
                                          <p:val>
                                            <p:strVal val="0-#ppt_w/2"/>
                                          </p:val>
                                        </p:tav>
                                        <p:tav tm="100000">
                                          <p:val>
                                            <p:strVal val="#ppt_x"/>
                                          </p:val>
                                        </p:tav>
                                      </p:tavLst>
                                    </p:anim>
                                    <p:anim calcmode="lin" valueType="num">
                                      <p:cBhvr>
                                        <p:cTn id="26" dur="500" fill="hold"/>
                                        <p:tgtEl>
                                          <p:spTgt spid="8295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 presetClass="entr" presetSubtype="5" fill="hold" nodeType="clickEffect">
                                  <p:stCondLst>
                                    <p:cond delay="0"/>
                                  </p:stCondLst>
                                  <p:childTnLst>
                                    <p:set>
                                      <p:cBhvr>
                                        <p:cTn id="30" dur="1" fill="hold">
                                          <p:stCondLst>
                                            <p:cond delay="0"/>
                                          </p:stCondLst>
                                        </p:cTn>
                                        <p:tgtEl>
                                          <p:spTgt spid="82946"/>
                                        </p:tgtEl>
                                        <p:attrNameLst>
                                          <p:attrName>style.visibility</p:attrName>
                                        </p:attrNameLst>
                                      </p:cBhvr>
                                      <p:to>
                                        <p:strVal val="visible"/>
                                      </p:to>
                                    </p:set>
                                    <p:animEffect transition="in" filter="blinds(vertical)">
                                      <p:cBhvr>
                                        <p:cTn id="31" dur="500"/>
                                        <p:tgtEl>
                                          <p:spTgt spid="829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9" grpId="0"/>
      <p:bldP spid="8295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7"/>
          <p:cNvSpPr txBox="1">
            <a:spLocks noChangeArrowheads="1"/>
          </p:cNvSpPr>
          <p:nvPr/>
        </p:nvSpPr>
        <p:spPr bwMode="auto">
          <a:xfrm>
            <a:off x="575791" y="1188360"/>
            <a:ext cx="4529741" cy="461665"/>
          </a:xfrm>
          <a:prstGeom prst="rect">
            <a:avLst/>
          </a:prstGeom>
          <a:noFill/>
          <a:ln w="9525">
            <a:noFill/>
            <a:miter lim="800000"/>
          </a:ln>
          <a:effectLst/>
        </p:spPr>
        <p:txBody>
          <a:bodyPr>
            <a:spAutoFit/>
            <a:scene3d>
              <a:camera prst="orthographicFront"/>
              <a:lightRig rig="balanced" dir="t">
                <a:rot lat="0" lon="0" rev="2100000"/>
              </a:lightRig>
            </a:scene3d>
            <a:sp3d extrusionH="57150" prstMaterial="metal">
              <a:bevelT w="38100" h="25400"/>
              <a:contourClr>
                <a:schemeClr val="bg2"/>
              </a:contourClr>
            </a:sp3d>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w="50800"/>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醇的氧化规律</a:t>
            </a:r>
          </a:p>
        </p:txBody>
      </p:sp>
      <p:sp>
        <p:nvSpPr>
          <p:cNvPr id="36867" name="矩形 28"/>
          <p:cNvSpPr>
            <a:spLocks noChangeArrowheads="1"/>
          </p:cNvSpPr>
          <p:nvPr/>
        </p:nvSpPr>
        <p:spPr bwMode="auto">
          <a:xfrm>
            <a:off x="-105054" y="1673669"/>
            <a:ext cx="11537950" cy="505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12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醇能否被氧化以及被氧化的产物的类别，取决于与</a:t>
            </a:r>
            <a:r>
              <a:rPr kumimoji="0" lang="zh-CN" altLang="en-US" sz="2400" i="0" u="none" strike="noStrike" kern="0" cap="none" spc="0" normalizeH="0" baseline="0" noProof="0" dirty="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羟基相连的</a:t>
            </a:r>
            <a:r>
              <a:rPr kumimoji="0" lang="en-US" altLang="zh-CN" sz="2400" i="0" u="none" strike="noStrike" kern="0" cap="none" spc="0" normalizeH="0" baseline="0" noProof="0" dirty="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zh-CN" altLang="en-US" sz="2400" i="0" u="none" strike="noStrike" kern="0" cap="none" spc="0" normalizeH="0" baseline="0" noProof="0" dirty="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上</a:t>
            </a:r>
            <a:r>
              <a:rPr kumimoji="0" lang="en-US" altLang="zh-CN" sz="2400" i="0" u="none" strike="noStrike" kern="0" cap="none" spc="0" normalizeH="0" baseline="0" noProof="0" dirty="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zh-CN" altLang="en-US" sz="2400" i="0" u="none" strike="noStrike" kern="0" cap="none" spc="0" normalizeH="0" baseline="0" noProof="0" dirty="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的个数</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36868" name="矩形 2"/>
          <p:cNvSpPr>
            <a:spLocks noChangeArrowheads="1"/>
          </p:cNvSpPr>
          <p:nvPr/>
        </p:nvSpPr>
        <p:spPr bwMode="auto">
          <a:xfrm>
            <a:off x="2627313" y="2552535"/>
            <a:ext cx="16081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R−CH</a:t>
            </a:r>
            <a:r>
              <a:rPr kumimoji="0" lang="zh-CN" altLang="en-US"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a:t>
            </a:r>
          </a:p>
        </p:txBody>
      </p:sp>
      <p:grpSp>
        <p:nvGrpSpPr>
          <p:cNvPr id="36869" name="组合 35"/>
          <p:cNvGrpSpPr/>
          <p:nvPr/>
        </p:nvGrpSpPr>
        <p:grpSpPr bwMode="auto">
          <a:xfrm>
            <a:off x="2627313" y="3619336"/>
            <a:ext cx="1662635" cy="954861"/>
            <a:chOff x="720000" y="4856287"/>
            <a:chExt cx="1567328" cy="1052664"/>
          </a:xfrm>
        </p:grpSpPr>
        <p:cxnSp>
          <p:nvCxnSpPr>
            <p:cNvPr id="36908" name="直接连接符 4"/>
            <p:cNvCxnSpPr>
              <a:cxnSpLocks noChangeShapeType="1"/>
            </p:cNvCxnSpPr>
            <p:nvPr/>
          </p:nvCxnSpPr>
          <p:spPr bwMode="auto">
            <a:xfrm>
              <a:off x="1619932" y="5328000"/>
              <a:ext cx="0" cy="198000"/>
            </a:xfrm>
            <a:prstGeom prst="line">
              <a:avLst/>
            </a:prstGeom>
            <a:noFill/>
            <a:ln w="28575" algn="ctr">
              <a:solidFill>
                <a:schemeClr val="tx1"/>
              </a:solidFill>
              <a:round/>
            </a:ln>
            <a:extLst>
              <a:ext uri="{909E8E84-426E-40DD-AFC4-6F175D3DCCD1}">
                <a14:hiddenFill xmlns:a14="http://schemas.microsoft.com/office/drawing/2010/main">
                  <a:noFill/>
                </a14:hiddenFill>
              </a:ext>
            </a:extLst>
          </p:spPr>
        </p:cxnSp>
        <p:sp>
          <p:nvSpPr>
            <p:cNvPr id="36909" name="矩形 33"/>
            <p:cNvSpPr>
              <a:spLocks noChangeArrowheads="1"/>
            </p:cNvSpPr>
            <p:nvPr/>
          </p:nvSpPr>
          <p:spPr bwMode="auto">
            <a:xfrm>
              <a:off x="720000" y="5399999"/>
              <a:ext cx="1567328" cy="508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R</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−R</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endParaRPr kumimoji="0" lang="zh-CN" altLang="en-US"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36910" name="矩形 34"/>
            <p:cNvSpPr>
              <a:spLocks noChangeArrowheads="1"/>
            </p:cNvSpPr>
            <p:nvPr/>
          </p:nvSpPr>
          <p:spPr bwMode="auto">
            <a:xfrm>
              <a:off x="1375628" y="4856287"/>
              <a:ext cx="609281" cy="508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sp>
        <p:nvSpPr>
          <p:cNvPr id="36870" name="AutoShape 5"/>
          <p:cNvSpPr/>
          <p:nvPr/>
        </p:nvSpPr>
        <p:spPr bwMode="auto">
          <a:xfrm>
            <a:off x="660400" y="2763672"/>
            <a:ext cx="157163" cy="2940050"/>
          </a:xfrm>
          <a:prstGeom prst="leftBrace">
            <a:avLst>
              <a:gd name="adj1" fmla="val 120123"/>
              <a:gd name="adj2" fmla="val 50000"/>
            </a:avLst>
          </a:prstGeom>
          <a:noFill/>
          <a:ln w="31750">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6871" name="矩形 37"/>
          <p:cNvSpPr>
            <a:spLocks noChangeArrowheads="1"/>
          </p:cNvSpPr>
          <p:nvPr/>
        </p:nvSpPr>
        <p:spPr bwMode="auto">
          <a:xfrm>
            <a:off x="817563" y="2485860"/>
            <a:ext cx="16525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2~3个H</a:t>
            </a:r>
          </a:p>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伯醇</a:t>
            </a:r>
          </a:p>
        </p:txBody>
      </p:sp>
      <p:sp>
        <p:nvSpPr>
          <p:cNvPr id="36872" name="矩形 38"/>
          <p:cNvSpPr>
            <a:spLocks noChangeArrowheads="1"/>
          </p:cNvSpPr>
          <p:nvPr/>
        </p:nvSpPr>
        <p:spPr bwMode="auto">
          <a:xfrm>
            <a:off x="812800" y="3959060"/>
            <a:ext cx="165258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个H</a:t>
            </a:r>
          </a:p>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仲醇</a:t>
            </a:r>
          </a:p>
        </p:txBody>
      </p:sp>
      <p:sp>
        <p:nvSpPr>
          <p:cNvPr id="36873" name="矩形 39"/>
          <p:cNvSpPr>
            <a:spLocks noChangeArrowheads="1"/>
          </p:cNvSpPr>
          <p:nvPr/>
        </p:nvSpPr>
        <p:spPr bwMode="auto">
          <a:xfrm>
            <a:off x="812800" y="5192547"/>
            <a:ext cx="165258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无H</a:t>
            </a:r>
          </a:p>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叔醇</a:t>
            </a:r>
          </a:p>
        </p:txBody>
      </p:sp>
      <p:grpSp>
        <p:nvGrpSpPr>
          <p:cNvPr id="36874" name="组合 40"/>
          <p:cNvGrpSpPr/>
          <p:nvPr/>
        </p:nvGrpSpPr>
        <p:grpSpPr bwMode="auto">
          <a:xfrm>
            <a:off x="2852739" y="4848060"/>
            <a:ext cx="1439818" cy="1485165"/>
            <a:chOff x="6914491" y="5090958"/>
            <a:chExt cx="1359658" cy="1637506"/>
          </a:xfrm>
        </p:grpSpPr>
        <p:cxnSp>
          <p:nvCxnSpPr>
            <p:cNvPr id="36903" name="直接连接符 4"/>
            <p:cNvCxnSpPr>
              <a:cxnSpLocks noChangeShapeType="1"/>
            </p:cNvCxnSpPr>
            <p:nvPr/>
          </p:nvCxnSpPr>
          <p:spPr bwMode="auto">
            <a:xfrm>
              <a:off x="7814423" y="6120444"/>
              <a:ext cx="0" cy="198000"/>
            </a:xfrm>
            <a:prstGeom prst="line">
              <a:avLst/>
            </a:prstGeom>
            <a:noFill/>
            <a:ln w="28575" algn="ctr">
              <a:solidFill>
                <a:schemeClr val="tx1"/>
              </a:solidFill>
              <a:round/>
            </a:ln>
            <a:extLst>
              <a:ext uri="{909E8E84-426E-40DD-AFC4-6F175D3DCCD1}">
                <a14:hiddenFill xmlns:a14="http://schemas.microsoft.com/office/drawing/2010/main">
                  <a:noFill/>
                </a14:hiddenFill>
              </a:ext>
            </a:extLst>
          </p:spPr>
        </p:cxnSp>
        <p:cxnSp>
          <p:nvCxnSpPr>
            <p:cNvPr id="36904" name="直接连接符 4"/>
            <p:cNvCxnSpPr>
              <a:cxnSpLocks noChangeShapeType="1"/>
            </p:cNvCxnSpPr>
            <p:nvPr/>
          </p:nvCxnSpPr>
          <p:spPr bwMode="auto">
            <a:xfrm>
              <a:off x="7814423" y="5562669"/>
              <a:ext cx="0" cy="198000"/>
            </a:xfrm>
            <a:prstGeom prst="line">
              <a:avLst/>
            </a:prstGeom>
            <a:noFill/>
            <a:ln w="28575" algn="ctr">
              <a:solidFill>
                <a:schemeClr val="tx1"/>
              </a:solidFill>
              <a:round/>
            </a:ln>
            <a:extLst>
              <a:ext uri="{909E8E84-426E-40DD-AFC4-6F175D3DCCD1}">
                <a14:hiddenFill xmlns:a14="http://schemas.microsoft.com/office/drawing/2010/main">
                  <a:noFill/>
                </a14:hiddenFill>
              </a:ext>
            </a:extLst>
          </p:spPr>
        </p:cxnSp>
        <p:sp>
          <p:nvSpPr>
            <p:cNvPr id="36905" name="矩形 43"/>
            <p:cNvSpPr>
              <a:spLocks noChangeArrowheads="1"/>
            </p:cNvSpPr>
            <p:nvPr/>
          </p:nvSpPr>
          <p:spPr bwMode="auto">
            <a:xfrm>
              <a:off x="6914491" y="5634669"/>
              <a:ext cx="1359658" cy="509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R</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−C−R</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endParaRPr kumimoji="0" lang="zh-CN" altLang="en-US"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36906" name="矩形 44"/>
            <p:cNvSpPr>
              <a:spLocks noChangeArrowheads="1"/>
            </p:cNvSpPr>
            <p:nvPr/>
          </p:nvSpPr>
          <p:spPr bwMode="auto">
            <a:xfrm>
              <a:off x="7570118" y="5090958"/>
              <a:ext cx="610347" cy="509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36907" name="矩形 45"/>
            <p:cNvSpPr>
              <a:spLocks noChangeArrowheads="1"/>
            </p:cNvSpPr>
            <p:nvPr/>
          </p:nvSpPr>
          <p:spPr bwMode="auto">
            <a:xfrm>
              <a:off x="7614257" y="6219444"/>
              <a:ext cx="492274" cy="509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R</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sp>
        <p:nvSpPr>
          <p:cNvPr id="30" name="矩形 29"/>
          <p:cNvSpPr>
            <a:spLocks noChangeArrowheads="1"/>
          </p:cNvSpPr>
          <p:nvPr/>
        </p:nvSpPr>
        <p:spPr bwMode="auto">
          <a:xfrm>
            <a:off x="7102475" y="2315997"/>
            <a:ext cx="12715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R−C</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p>
        </p:txBody>
      </p:sp>
      <p:sp>
        <p:nvSpPr>
          <p:cNvPr id="31" name="矩形 30"/>
          <p:cNvSpPr>
            <a:spLocks noChangeArrowheads="1"/>
          </p:cNvSpPr>
          <p:nvPr/>
        </p:nvSpPr>
        <p:spPr bwMode="auto">
          <a:xfrm>
            <a:off x="8208963" y="3011322"/>
            <a:ext cx="15103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R−CO</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70" name="AutoShape 5"/>
          <p:cNvSpPr/>
          <p:nvPr/>
        </p:nvSpPr>
        <p:spPr bwMode="auto">
          <a:xfrm>
            <a:off x="5268913" y="2623972"/>
            <a:ext cx="87312" cy="652463"/>
          </a:xfrm>
          <a:prstGeom prst="leftBrace">
            <a:avLst>
              <a:gd name="adj1" fmla="val 119980"/>
              <a:gd name="adj2" fmla="val 50000"/>
            </a:avLst>
          </a:pr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6" name="组合 70"/>
          <p:cNvGrpSpPr/>
          <p:nvPr/>
        </p:nvGrpSpPr>
        <p:grpSpPr bwMode="auto">
          <a:xfrm>
            <a:off x="5476875" y="2849397"/>
            <a:ext cx="2613025" cy="941796"/>
            <a:chOff x="4255683" y="5048416"/>
            <a:chExt cx="2160000" cy="1036858"/>
          </a:xfrm>
        </p:grpSpPr>
        <p:sp>
          <p:nvSpPr>
            <p:cNvPr id="36901" name="Line 8"/>
            <p:cNvSpPr>
              <a:spLocks noChangeShapeType="1"/>
            </p:cNvSpPr>
            <p:nvPr/>
          </p:nvSpPr>
          <p:spPr bwMode="auto">
            <a:xfrm>
              <a:off x="4255683" y="5540993"/>
              <a:ext cx="2160000" cy="0"/>
            </a:xfrm>
            <a:prstGeom prst="line">
              <a:avLst/>
            </a:prstGeom>
            <a:noFill/>
            <a:ln w="28575">
              <a:solidFill>
                <a:srgbClr val="000000"/>
              </a:solidFill>
              <a:round/>
              <a:tailEnd type="triangle" w="sm" len="lg"/>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6902" name="Text Box 17"/>
            <p:cNvSpPr txBox="1">
              <a:spLocks noChangeArrowheads="1"/>
            </p:cNvSpPr>
            <p:nvPr/>
          </p:nvSpPr>
          <p:spPr bwMode="auto">
            <a:xfrm>
              <a:off x="4255683" y="5048416"/>
              <a:ext cx="2160000" cy="1036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15000"/>
                </a:lnSpc>
                <a:spcBef>
                  <a:spcPts val="0"/>
                </a:spcBef>
                <a:spcAft>
                  <a:spcPts val="0"/>
                </a:spcAft>
                <a:buClrTx/>
                <a:buSzTx/>
                <a:buFontTx/>
                <a:buNone/>
                <a:defRPr/>
              </a:pPr>
              <a:r>
                <a:rPr kumimoji="0" lang="en-US" altLang="zh-CN" sz="2400" i="0" u="none" strike="noStrike" kern="0" cap="none" spc="0" normalizeH="0" baseline="0" noProof="0">
                  <a:ln>
                    <a:noFill/>
                  </a:ln>
                  <a:solidFill>
                    <a:srgbClr val="CC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KMnO</a:t>
              </a:r>
              <a:r>
                <a:rPr kumimoji="0" lang="en-US" altLang="zh-CN" sz="2400" i="0" u="none" strike="noStrike" kern="0" cap="none" spc="0" normalizeH="0" baseline="-25000" noProof="0">
                  <a:ln>
                    <a:noFill/>
                  </a:ln>
                  <a:solidFill>
                    <a:srgbClr val="CC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30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或</a:t>
              </a:r>
              <a:endParaRPr kumimoji="0" lang="zh-CN" altLang="en-GB"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Tx/>
                <a:buNone/>
                <a:defRPr/>
              </a:pPr>
              <a:r>
                <a:rPr kumimoji="0" lang="en-US" altLang="zh-CN" sz="2400" i="0" u="none" strike="noStrike" kern="0" cap="none" spc="0" normalizeH="0" baseline="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K</a:t>
              </a:r>
              <a:r>
                <a:rPr kumimoji="0" lang="en-US" altLang="zh-CN" sz="2400" i="0" u="none" strike="noStrike" kern="0" cap="none" spc="0" normalizeH="0" baseline="-2500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Cr</a:t>
              </a:r>
              <a:r>
                <a:rPr kumimoji="0" lang="en-US" altLang="zh-CN" sz="2400" i="0" u="none" strike="noStrike" kern="0" cap="none" spc="0" normalizeH="0" baseline="-2500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r>
                <a:rPr kumimoji="0" lang="en-US" altLang="zh-CN" sz="2400" i="0" u="none" strike="noStrike" kern="0" cap="none" spc="0" normalizeH="0" baseline="-2500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7</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30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zh-CN" altLang="en-GB"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grpSp>
        <p:nvGrpSpPr>
          <p:cNvPr id="7" name="组合 71"/>
          <p:cNvGrpSpPr/>
          <p:nvPr/>
        </p:nvGrpSpPr>
        <p:grpSpPr bwMode="auto">
          <a:xfrm>
            <a:off x="5476875" y="2203285"/>
            <a:ext cx="1574800" cy="830262"/>
            <a:chOff x="7865346" y="5170666"/>
            <a:chExt cx="1301879" cy="916021"/>
          </a:xfrm>
        </p:grpSpPr>
        <p:sp>
          <p:nvSpPr>
            <p:cNvPr id="36899" name="Text Box 10"/>
            <p:cNvSpPr txBox="1">
              <a:spLocks noChangeArrowheads="1"/>
            </p:cNvSpPr>
            <p:nvPr/>
          </p:nvSpPr>
          <p:spPr bwMode="auto">
            <a:xfrm>
              <a:off x="7865346" y="5170666"/>
              <a:ext cx="1223528" cy="916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Cu</a:t>
              </a:r>
              <a:r>
                <a:rPr kumimoji="0" lang="zh-CN" altLang="en-US"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r>
                <a:rPr kumimoji="0" lang="en-US" altLang="zh-CN"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p>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1"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p>
          </p:txBody>
        </p:sp>
        <p:sp>
          <p:nvSpPr>
            <p:cNvPr id="36900" name="Line 8"/>
            <p:cNvSpPr>
              <a:spLocks noChangeShapeType="1"/>
            </p:cNvSpPr>
            <p:nvPr/>
          </p:nvSpPr>
          <p:spPr bwMode="auto">
            <a:xfrm>
              <a:off x="7907225" y="5629733"/>
              <a:ext cx="1260000" cy="0"/>
            </a:xfrm>
            <a:prstGeom prst="line">
              <a:avLst/>
            </a:prstGeom>
            <a:noFill/>
            <a:ln w="28575">
              <a:solidFill>
                <a:srgbClr val="000000"/>
              </a:solidFill>
              <a:round/>
              <a:tailEnd type="triangle" w="sm" len="lg"/>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8" name="组合 93"/>
          <p:cNvGrpSpPr/>
          <p:nvPr/>
        </p:nvGrpSpPr>
        <p:grpSpPr bwMode="auto">
          <a:xfrm>
            <a:off x="5256212" y="3651085"/>
            <a:ext cx="4571564" cy="1654175"/>
            <a:chOff x="5060427" y="4001454"/>
            <a:chExt cx="3779906" cy="1824341"/>
          </a:xfrm>
        </p:grpSpPr>
        <p:sp>
          <p:nvSpPr>
            <p:cNvPr id="36885" name="AutoShape 5"/>
            <p:cNvSpPr/>
            <p:nvPr/>
          </p:nvSpPr>
          <p:spPr bwMode="auto">
            <a:xfrm>
              <a:off x="5060427" y="4538537"/>
              <a:ext cx="72000" cy="720000"/>
            </a:xfrm>
            <a:prstGeom prst="leftBrace">
              <a:avLst>
                <a:gd name="adj1" fmla="val 120417"/>
                <a:gd name="adj2" fmla="val 50000"/>
              </a:avLst>
            </a:pr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36886" name="组合 78"/>
            <p:cNvGrpSpPr/>
            <p:nvPr/>
          </p:nvGrpSpPr>
          <p:grpSpPr bwMode="auto">
            <a:xfrm>
              <a:off x="5231668" y="4787639"/>
              <a:ext cx="2160000" cy="1038156"/>
              <a:chOff x="4255683" y="5048416"/>
              <a:chExt cx="2160000" cy="1038156"/>
            </a:xfrm>
          </p:grpSpPr>
          <p:sp>
            <p:nvSpPr>
              <p:cNvPr id="36897" name="Line 8"/>
              <p:cNvSpPr>
                <a:spLocks noChangeShapeType="1"/>
              </p:cNvSpPr>
              <p:nvPr/>
            </p:nvSpPr>
            <p:spPr bwMode="auto">
              <a:xfrm>
                <a:off x="4255683" y="5540993"/>
                <a:ext cx="2160000" cy="0"/>
              </a:xfrm>
              <a:prstGeom prst="line">
                <a:avLst/>
              </a:prstGeom>
              <a:noFill/>
              <a:ln w="28575">
                <a:solidFill>
                  <a:srgbClr val="000000"/>
                </a:solidFill>
                <a:round/>
                <a:tailEnd type="triangle" w="sm" len="lg"/>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6898" name="Text Box 17"/>
              <p:cNvSpPr txBox="1">
                <a:spLocks noChangeArrowheads="1"/>
              </p:cNvSpPr>
              <p:nvPr/>
            </p:nvSpPr>
            <p:spPr bwMode="auto">
              <a:xfrm>
                <a:off x="4255683" y="5048416"/>
                <a:ext cx="2160000" cy="1038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15000"/>
                  </a:lnSpc>
                  <a:spcBef>
                    <a:spcPts val="0"/>
                  </a:spcBef>
                  <a:spcAft>
                    <a:spcPts val="0"/>
                  </a:spcAft>
                  <a:buClrTx/>
                  <a:buSzTx/>
                  <a:buFontTx/>
                  <a:buNone/>
                  <a:defRPr/>
                </a:pPr>
                <a:r>
                  <a:rPr kumimoji="0" lang="en-US" altLang="zh-CN" sz="2400" i="0" u="none" strike="noStrike" kern="0" cap="none" spc="0" normalizeH="0" baseline="0" noProof="0">
                    <a:ln>
                      <a:noFill/>
                    </a:ln>
                    <a:solidFill>
                      <a:srgbClr val="CC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KMnO</a:t>
                </a:r>
                <a:r>
                  <a:rPr kumimoji="0" lang="en-US" altLang="zh-CN" sz="2400" i="0" u="none" strike="noStrike" kern="0" cap="none" spc="0" normalizeH="0" baseline="-25000" noProof="0">
                    <a:ln>
                      <a:noFill/>
                    </a:ln>
                    <a:solidFill>
                      <a:srgbClr val="CC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30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或</a:t>
                </a:r>
                <a:endParaRPr kumimoji="0" lang="zh-CN" altLang="en-GB"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Tx/>
                  <a:buNone/>
                  <a:defRPr/>
                </a:pPr>
                <a:r>
                  <a:rPr kumimoji="0" lang="en-US" altLang="zh-CN" sz="2400" i="0" u="none" strike="noStrike" kern="0" cap="none" spc="0" normalizeH="0" baseline="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K</a:t>
                </a:r>
                <a:r>
                  <a:rPr kumimoji="0" lang="en-US" altLang="zh-CN" sz="2400" i="0" u="none" strike="noStrike" kern="0" cap="none" spc="0" normalizeH="0" baseline="-2500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Cr</a:t>
                </a:r>
                <a:r>
                  <a:rPr kumimoji="0" lang="en-US" altLang="zh-CN" sz="2400" i="0" u="none" strike="noStrike" kern="0" cap="none" spc="0" normalizeH="0" baseline="-2500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r>
                  <a:rPr kumimoji="0" lang="en-US" altLang="zh-CN" sz="2400" i="0" u="none" strike="noStrike" kern="0" cap="none" spc="0" normalizeH="0" baseline="-2500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7</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30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zh-CN" altLang="en-GB"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grpSp>
          <p:nvGrpSpPr>
            <p:cNvPr id="36887" name="组合 79"/>
            <p:cNvGrpSpPr/>
            <p:nvPr/>
          </p:nvGrpSpPr>
          <p:grpSpPr bwMode="auto">
            <a:xfrm>
              <a:off x="5231668" y="4074478"/>
              <a:ext cx="1301879" cy="916021"/>
              <a:chOff x="7865346" y="5170666"/>
              <a:chExt cx="1301879" cy="916021"/>
            </a:xfrm>
          </p:grpSpPr>
          <p:sp>
            <p:nvSpPr>
              <p:cNvPr id="36895" name="Text Box 10"/>
              <p:cNvSpPr txBox="1">
                <a:spLocks noChangeArrowheads="1"/>
              </p:cNvSpPr>
              <p:nvPr/>
            </p:nvSpPr>
            <p:spPr bwMode="auto">
              <a:xfrm>
                <a:off x="7865346" y="5170666"/>
                <a:ext cx="1223528" cy="916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Cu</a:t>
                </a:r>
                <a:r>
                  <a:rPr kumimoji="0" lang="zh-CN" altLang="en-US"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r>
                  <a:rPr kumimoji="0" lang="en-US" altLang="zh-CN"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p>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1"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p>
            </p:txBody>
          </p:sp>
          <p:sp>
            <p:nvSpPr>
              <p:cNvPr id="36896" name="Line 8"/>
              <p:cNvSpPr>
                <a:spLocks noChangeShapeType="1"/>
              </p:cNvSpPr>
              <p:nvPr/>
            </p:nvSpPr>
            <p:spPr bwMode="auto">
              <a:xfrm>
                <a:off x="7907225" y="5629733"/>
                <a:ext cx="1260000" cy="0"/>
              </a:xfrm>
              <a:prstGeom prst="line">
                <a:avLst/>
              </a:prstGeom>
              <a:noFill/>
              <a:ln w="28575">
                <a:solidFill>
                  <a:srgbClr val="000000"/>
                </a:solidFill>
                <a:round/>
                <a:tailEnd type="triangle" w="sm" len="lg"/>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36888" name="组合 84"/>
            <p:cNvGrpSpPr/>
            <p:nvPr/>
          </p:nvGrpSpPr>
          <p:grpSpPr bwMode="auto">
            <a:xfrm>
              <a:off x="7649848" y="4001454"/>
              <a:ext cx="1190485" cy="1078767"/>
              <a:chOff x="720000" y="4830390"/>
              <a:chExt cx="1190485" cy="1078767"/>
            </a:xfrm>
          </p:grpSpPr>
          <p:sp>
            <p:nvSpPr>
              <p:cNvPr id="36890" name="矩形 85"/>
              <p:cNvSpPr>
                <a:spLocks noChangeArrowheads="1"/>
              </p:cNvSpPr>
              <p:nvPr/>
            </p:nvSpPr>
            <p:spPr bwMode="auto">
              <a:xfrm>
                <a:off x="720000" y="5400000"/>
                <a:ext cx="1190485" cy="509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R</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−C−R</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endParaRPr kumimoji="0" lang="zh-CN" altLang="en-US"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36891" name="矩形 86"/>
              <p:cNvSpPr>
                <a:spLocks noChangeArrowheads="1"/>
              </p:cNvSpPr>
              <p:nvPr/>
            </p:nvSpPr>
            <p:spPr bwMode="auto">
              <a:xfrm>
                <a:off x="1375628" y="4830390"/>
                <a:ext cx="350174" cy="509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36892" name="组合 87"/>
              <p:cNvGrpSpPr/>
              <p:nvPr/>
            </p:nvGrpSpPr>
            <p:grpSpPr bwMode="auto">
              <a:xfrm>
                <a:off x="1596621" y="5315674"/>
                <a:ext cx="61677" cy="198000"/>
                <a:chOff x="742772" y="2774163"/>
                <a:chExt cx="61677" cy="198000"/>
              </a:xfrm>
            </p:grpSpPr>
            <p:cxnSp>
              <p:nvCxnSpPr>
                <p:cNvPr id="36893" name="直接连接符 4"/>
                <p:cNvCxnSpPr>
                  <a:cxnSpLocks noChangeShapeType="1"/>
                </p:cNvCxnSpPr>
                <p:nvPr/>
              </p:nvCxnSpPr>
              <p:spPr bwMode="auto">
                <a:xfrm>
                  <a:off x="742772" y="2774163"/>
                  <a:ext cx="0" cy="198000"/>
                </a:xfrm>
                <a:prstGeom prst="line">
                  <a:avLst/>
                </a:prstGeom>
                <a:noFill/>
                <a:ln w="28575" algn="ctr">
                  <a:solidFill>
                    <a:schemeClr val="tx1"/>
                  </a:solidFill>
                  <a:round/>
                </a:ln>
                <a:extLst>
                  <a:ext uri="{909E8E84-426E-40DD-AFC4-6F175D3DCCD1}">
                    <a14:hiddenFill xmlns:a14="http://schemas.microsoft.com/office/drawing/2010/main">
                      <a:noFill/>
                    </a14:hiddenFill>
                  </a:ext>
                </a:extLst>
              </p:spPr>
            </p:cxnSp>
            <p:cxnSp>
              <p:nvCxnSpPr>
                <p:cNvPr id="36894" name="直接连接符 4"/>
                <p:cNvCxnSpPr>
                  <a:cxnSpLocks noChangeShapeType="1"/>
                </p:cNvCxnSpPr>
                <p:nvPr/>
              </p:nvCxnSpPr>
              <p:spPr bwMode="auto">
                <a:xfrm>
                  <a:off x="804449" y="2774163"/>
                  <a:ext cx="0" cy="198000"/>
                </a:xfrm>
                <a:prstGeom prst="line">
                  <a:avLst/>
                </a:prstGeom>
                <a:noFill/>
                <a:ln w="28575" algn="ctr">
                  <a:solidFill>
                    <a:schemeClr val="tx1"/>
                  </a:solidFill>
                  <a:round/>
                </a:ln>
                <a:extLst>
                  <a:ext uri="{909E8E84-426E-40DD-AFC4-6F175D3DCCD1}">
                    <a14:hiddenFill xmlns:a14="http://schemas.microsoft.com/office/drawing/2010/main">
                      <a:noFill/>
                    </a14:hiddenFill>
                  </a:ext>
                </a:extLst>
              </p:spPr>
            </p:cxnSp>
          </p:grpSp>
        </p:grpSp>
        <p:sp>
          <p:nvSpPr>
            <p:cNvPr id="36889" name="AutoShape 5"/>
            <p:cNvSpPr/>
            <p:nvPr/>
          </p:nvSpPr>
          <p:spPr bwMode="auto">
            <a:xfrm rot="10800000">
              <a:off x="7548142" y="4533545"/>
              <a:ext cx="72000" cy="720000"/>
            </a:xfrm>
            <a:prstGeom prst="leftBrace">
              <a:avLst>
                <a:gd name="adj1" fmla="val 120417"/>
                <a:gd name="adj2" fmla="val 50000"/>
              </a:avLst>
            </a:pr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92" name="矩形 91"/>
          <p:cNvSpPr>
            <a:spLocks noChangeArrowheads="1"/>
          </p:cNvSpPr>
          <p:nvPr/>
        </p:nvSpPr>
        <p:spPr bwMode="auto">
          <a:xfrm>
            <a:off x="5208588" y="5429085"/>
            <a:ext cx="23391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方正硬笔楷书简体"/>
                <a:sym typeface="Arial" panose="020B0604020202020204" pitchFamily="34" charset="0"/>
              </a:rPr>
              <a:t>不可被催化氧化</a:t>
            </a:r>
          </a:p>
        </p:txBody>
      </p:sp>
      <p:sp>
        <p:nvSpPr>
          <p:cNvPr id="4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课堂总结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left)">
                                      <p:cBhvr>
                                        <p:cTn id="7" dur="500"/>
                                        <p:tgtEl>
                                          <p:spTgt spid="70"/>
                                        </p:tgtEl>
                                      </p:cBhvr>
                                    </p:animEffect>
                                  </p:childTnLst>
                                </p:cTn>
                              </p:par>
                              <p:par>
                                <p:cTn id="8" presetID="22" presetClass="entr" presetSubtype="8"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wipe(left)">
                                      <p:cBhvr>
                                        <p:cTn id="13" dur="500"/>
                                        <p:tgtEl>
                                          <p:spTgt spid="3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wipe(left)">
                                      <p:cBhvr>
                                        <p:cTn id="21" dur="500"/>
                                        <p:tgtEl>
                                          <p:spTgt spid="31"/>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left)">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41" presetClass="entr" presetSubtype="0" fill="hold" grpId="0" nodeType="clickEffect">
                                  <p:stCondLst>
                                    <p:cond delay="0"/>
                                  </p:stCondLst>
                                  <p:iterate type="lt">
                                    <p:tmPct val="10000"/>
                                  </p:iterate>
                                  <p:childTnLst>
                                    <p:set>
                                      <p:cBhvr>
                                        <p:cTn id="30" dur="1" fill="hold">
                                          <p:stCondLst>
                                            <p:cond delay="0"/>
                                          </p:stCondLst>
                                        </p:cTn>
                                        <p:tgtEl>
                                          <p:spTgt spid="92"/>
                                        </p:tgtEl>
                                        <p:attrNameLst>
                                          <p:attrName>style.visibility</p:attrName>
                                        </p:attrNameLst>
                                      </p:cBhvr>
                                      <p:to>
                                        <p:strVal val="visible"/>
                                      </p:to>
                                    </p:set>
                                    <p:anim calcmode="lin" valueType="num">
                                      <p:cBhvr>
                                        <p:cTn id="31" dur="500" fill="hold"/>
                                        <p:tgtEl>
                                          <p:spTgt spid="92"/>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92"/>
                                        </p:tgtEl>
                                        <p:attrNameLst>
                                          <p:attrName>ppt_y</p:attrName>
                                        </p:attrNameLst>
                                      </p:cBhvr>
                                      <p:tavLst>
                                        <p:tav tm="0">
                                          <p:val>
                                            <p:strVal val="#ppt_y"/>
                                          </p:val>
                                        </p:tav>
                                        <p:tav tm="100000">
                                          <p:val>
                                            <p:strVal val="#ppt_y"/>
                                          </p:val>
                                        </p:tav>
                                      </p:tavLst>
                                    </p:anim>
                                    <p:anim calcmode="lin" valueType="num">
                                      <p:cBhvr>
                                        <p:cTn id="33" dur="500" fill="hold"/>
                                        <p:tgtEl>
                                          <p:spTgt spid="92"/>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92"/>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70" grpId="0" animBg="1"/>
      <p:bldP spid="9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3060392" y="1205795"/>
            <a:ext cx="4833938" cy="2054225"/>
            <a:chOff x="2300" y="465"/>
            <a:chExt cx="3277" cy="1576"/>
          </a:xfrm>
        </p:grpSpPr>
        <p:sp>
          <p:nvSpPr>
            <p:cNvPr id="37928" name="Rectangle 3"/>
            <p:cNvSpPr>
              <a:spLocks noChangeArrowheads="1"/>
            </p:cNvSpPr>
            <p:nvPr/>
          </p:nvSpPr>
          <p:spPr bwMode="auto">
            <a:xfrm>
              <a:off x="3895" y="494"/>
              <a:ext cx="411" cy="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②</a:t>
              </a:r>
            </a:p>
          </p:txBody>
        </p:sp>
        <p:sp>
          <p:nvSpPr>
            <p:cNvPr id="37929" name="Rectangle 4"/>
            <p:cNvSpPr>
              <a:spLocks noChangeArrowheads="1"/>
            </p:cNvSpPr>
            <p:nvPr/>
          </p:nvSpPr>
          <p:spPr bwMode="auto">
            <a:xfrm>
              <a:off x="4375" y="490"/>
              <a:ext cx="411" cy="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①</a:t>
              </a:r>
            </a:p>
          </p:txBody>
        </p:sp>
        <p:sp>
          <p:nvSpPr>
            <p:cNvPr id="37930" name="Rectangle 5"/>
            <p:cNvSpPr>
              <a:spLocks noChangeArrowheads="1"/>
            </p:cNvSpPr>
            <p:nvPr/>
          </p:nvSpPr>
          <p:spPr bwMode="auto">
            <a:xfrm>
              <a:off x="2300" y="714"/>
              <a:ext cx="411" cy="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⑤</a:t>
              </a:r>
            </a:p>
          </p:txBody>
        </p:sp>
        <p:sp>
          <p:nvSpPr>
            <p:cNvPr id="37931" name="Rectangle 6"/>
            <p:cNvSpPr>
              <a:spLocks noChangeArrowheads="1"/>
            </p:cNvSpPr>
            <p:nvPr/>
          </p:nvSpPr>
          <p:spPr bwMode="auto">
            <a:xfrm>
              <a:off x="4361" y="1315"/>
              <a:ext cx="411" cy="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③</a:t>
              </a:r>
            </a:p>
          </p:txBody>
        </p:sp>
        <p:sp>
          <p:nvSpPr>
            <p:cNvPr id="37932" name="Rectangle 7"/>
            <p:cNvSpPr>
              <a:spLocks noChangeArrowheads="1"/>
            </p:cNvSpPr>
            <p:nvPr/>
          </p:nvSpPr>
          <p:spPr bwMode="auto">
            <a:xfrm>
              <a:off x="2861" y="1592"/>
              <a:ext cx="411" cy="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④</a:t>
              </a:r>
            </a:p>
          </p:txBody>
        </p:sp>
        <p:grpSp>
          <p:nvGrpSpPr>
            <p:cNvPr id="37933" name="Group 8"/>
            <p:cNvGrpSpPr/>
            <p:nvPr/>
          </p:nvGrpSpPr>
          <p:grpSpPr bwMode="auto">
            <a:xfrm>
              <a:off x="2736" y="465"/>
              <a:ext cx="2841" cy="1505"/>
              <a:chOff x="1392" y="1569"/>
              <a:chExt cx="2841" cy="1505"/>
            </a:xfrm>
          </p:grpSpPr>
          <p:sp>
            <p:nvSpPr>
              <p:cNvPr id="37941" name="Rectangle 9"/>
              <p:cNvSpPr>
                <a:spLocks noChangeArrowheads="1"/>
              </p:cNvSpPr>
              <p:nvPr/>
            </p:nvSpPr>
            <p:spPr bwMode="auto">
              <a:xfrm>
                <a:off x="1392" y="2112"/>
                <a:ext cx="2841" cy="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zh-CN" altLang="en-US" sz="28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Ｃ</a:t>
                </a:r>
                <a:r>
                  <a:rPr kumimoji="0" lang="en-US" altLang="zh-CN" sz="28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8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Ｃ</a:t>
                </a:r>
                <a:r>
                  <a:rPr kumimoji="0" lang="en-US" altLang="zh-CN" sz="28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8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Ｏ</a:t>
                </a:r>
                <a:r>
                  <a:rPr kumimoji="0" lang="en-US" altLang="zh-CN" sz="28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8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Ｈ</a:t>
                </a:r>
              </a:p>
            </p:txBody>
          </p:sp>
          <p:sp>
            <p:nvSpPr>
              <p:cNvPr id="37942" name="Rectangle 10"/>
              <p:cNvSpPr>
                <a:spLocks noChangeArrowheads="1"/>
              </p:cNvSpPr>
              <p:nvPr/>
            </p:nvSpPr>
            <p:spPr bwMode="auto">
              <a:xfrm>
                <a:off x="1810" y="1569"/>
                <a:ext cx="375" cy="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8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Ｈ</a:t>
                </a:r>
              </a:p>
            </p:txBody>
          </p:sp>
          <p:sp>
            <p:nvSpPr>
              <p:cNvPr id="37943" name="Rectangle 11"/>
              <p:cNvSpPr>
                <a:spLocks noChangeArrowheads="1"/>
              </p:cNvSpPr>
              <p:nvPr/>
            </p:nvSpPr>
            <p:spPr bwMode="auto">
              <a:xfrm>
                <a:off x="2288" y="1569"/>
                <a:ext cx="375" cy="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8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Ｈ</a:t>
                </a:r>
              </a:p>
            </p:txBody>
          </p:sp>
          <p:sp>
            <p:nvSpPr>
              <p:cNvPr id="37944" name="Rectangle 12"/>
              <p:cNvSpPr>
                <a:spLocks noChangeArrowheads="1"/>
              </p:cNvSpPr>
              <p:nvPr/>
            </p:nvSpPr>
            <p:spPr bwMode="auto">
              <a:xfrm>
                <a:off x="1810" y="2673"/>
                <a:ext cx="373" cy="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8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Ｈ</a:t>
                </a:r>
              </a:p>
            </p:txBody>
          </p:sp>
          <p:sp>
            <p:nvSpPr>
              <p:cNvPr id="37945" name="Rectangle 13"/>
              <p:cNvSpPr>
                <a:spLocks noChangeArrowheads="1"/>
              </p:cNvSpPr>
              <p:nvPr/>
            </p:nvSpPr>
            <p:spPr bwMode="auto">
              <a:xfrm>
                <a:off x="2288" y="2673"/>
                <a:ext cx="375" cy="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8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Ｈ</a:t>
                </a:r>
              </a:p>
            </p:txBody>
          </p:sp>
          <p:sp>
            <p:nvSpPr>
              <p:cNvPr id="37946" name="Line 14"/>
              <p:cNvSpPr>
                <a:spLocks noChangeShapeType="1"/>
              </p:cNvSpPr>
              <p:nvPr/>
            </p:nvSpPr>
            <p:spPr bwMode="auto">
              <a:xfrm>
                <a:off x="2002" y="2433"/>
                <a:ext cx="0" cy="288"/>
              </a:xfrm>
              <a:prstGeom prst="line">
                <a:avLst/>
              </a:prstGeom>
              <a:noFill/>
              <a:ln w="12700">
                <a:solidFill>
                  <a:schemeClr val="tx1"/>
                </a:solidFill>
                <a:round/>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7947" name="Line 15"/>
              <p:cNvSpPr>
                <a:spLocks noChangeShapeType="1"/>
              </p:cNvSpPr>
              <p:nvPr/>
            </p:nvSpPr>
            <p:spPr bwMode="auto">
              <a:xfrm>
                <a:off x="2480" y="2433"/>
                <a:ext cx="0" cy="288"/>
              </a:xfrm>
              <a:prstGeom prst="line">
                <a:avLst/>
              </a:prstGeom>
              <a:noFill/>
              <a:ln w="12700">
                <a:solidFill>
                  <a:schemeClr val="tx1"/>
                </a:solidFill>
                <a:round/>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7948" name="Line 16"/>
              <p:cNvSpPr>
                <a:spLocks noChangeShapeType="1"/>
              </p:cNvSpPr>
              <p:nvPr/>
            </p:nvSpPr>
            <p:spPr bwMode="auto">
              <a:xfrm>
                <a:off x="2002" y="1905"/>
                <a:ext cx="0" cy="288"/>
              </a:xfrm>
              <a:prstGeom prst="line">
                <a:avLst/>
              </a:prstGeom>
              <a:noFill/>
              <a:ln w="12700">
                <a:solidFill>
                  <a:schemeClr val="tx1"/>
                </a:solidFill>
                <a:round/>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7949" name="Line 17"/>
              <p:cNvSpPr>
                <a:spLocks noChangeShapeType="1"/>
              </p:cNvSpPr>
              <p:nvPr/>
            </p:nvSpPr>
            <p:spPr bwMode="auto">
              <a:xfrm>
                <a:off x="2480" y="1905"/>
                <a:ext cx="0" cy="288"/>
              </a:xfrm>
              <a:prstGeom prst="line">
                <a:avLst/>
              </a:prstGeom>
              <a:noFill/>
              <a:ln w="12700">
                <a:solidFill>
                  <a:schemeClr val="tx1"/>
                </a:solidFill>
                <a:round/>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37934" name="Group 18"/>
            <p:cNvGrpSpPr/>
            <p:nvPr/>
          </p:nvGrpSpPr>
          <p:grpSpPr bwMode="auto">
            <a:xfrm>
              <a:off x="2684" y="906"/>
              <a:ext cx="907" cy="295"/>
              <a:chOff x="2440" y="1184"/>
              <a:chExt cx="907" cy="295"/>
            </a:xfrm>
          </p:grpSpPr>
          <p:sp>
            <p:nvSpPr>
              <p:cNvPr id="37939" name="Line 19"/>
              <p:cNvSpPr>
                <a:spLocks noChangeShapeType="1"/>
              </p:cNvSpPr>
              <p:nvPr/>
            </p:nvSpPr>
            <p:spPr bwMode="auto">
              <a:xfrm>
                <a:off x="2440" y="1184"/>
                <a:ext cx="907" cy="0"/>
              </a:xfrm>
              <a:prstGeom prst="line">
                <a:avLst/>
              </a:prstGeom>
              <a:noFill/>
              <a:ln w="28575">
                <a:solidFill>
                  <a:srgbClr val="00FF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7940" name="Line 20"/>
              <p:cNvSpPr>
                <a:spLocks noChangeShapeType="1"/>
              </p:cNvSpPr>
              <p:nvPr/>
            </p:nvSpPr>
            <p:spPr bwMode="auto">
              <a:xfrm>
                <a:off x="3347" y="1184"/>
                <a:ext cx="0" cy="295"/>
              </a:xfrm>
              <a:prstGeom prst="line">
                <a:avLst/>
              </a:prstGeom>
              <a:noFill/>
              <a:ln w="28575">
                <a:solidFill>
                  <a:srgbClr val="00FF00"/>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37935" name="Line 21"/>
            <p:cNvSpPr>
              <a:spLocks noChangeShapeType="1"/>
            </p:cNvSpPr>
            <p:nvPr/>
          </p:nvSpPr>
          <p:spPr bwMode="auto">
            <a:xfrm>
              <a:off x="4087" y="878"/>
              <a:ext cx="0" cy="340"/>
            </a:xfrm>
            <a:prstGeom prst="line">
              <a:avLst/>
            </a:prstGeom>
            <a:noFill/>
            <a:ln w="28575">
              <a:solidFill>
                <a:srgbClr val="00FF00"/>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7936" name="Line 22"/>
            <p:cNvSpPr>
              <a:spLocks noChangeShapeType="1"/>
            </p:cNvSpPr>
            <p:nvPr/>
          </p:nvSpPr>
          <p:spPr bwMode="auto">
            <a:xfrm>
              <a:off x="4567" y="878"/>
              <a:ext cx="0" cy="340"/>
            </a:xfrm>
            <a:prstGeom prst="line">
              <a:avLst/>
            </a:prstGeom>
            <a:noFill/>
            <a:ln w="28575">
              <a:solidFill>
                <a:srgbClr val="00FF00"/>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7937" name="Line 23"/>
            <p:cNvSpPr>
              <a:spLocks noChangeShapeType="1"/>
            </p:cNvSpPr>
            <p:nvPr/>
          </p:nvSpPr>
          <p:spPr bwMode="auto">
            <a:xfrm flipH="1">
              <a:off x="3822" y="1536"/>
              <a:ext cx="545" cy="0"/>
            </a:xfrm>
            <a:prstGeom prst="line">
              <a:avLst/>
            </a:prstGeom>
            <a:noFill/>
            <a:ln w="28575">
              <a:solidFill>
                <a:srgbClr val="00FF00"/>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7938" name="Line 24"/>
            <p:cNvSpPr>
              <a:spLocks noChangeShapeType="1"/>
            </p:cNvSpPr>
            <p:nvPr/>
          </p:nvSpPr>
          <p:spPr bwMode="auto">
            <a:xfrm flipV="1">
              <a:off x="3078" y="1248"/>
              <a:ext cx="0" cy="431"/>
            </a:xfrm>
            <a:prstGeom prst="line">
              <a:avLst/>
            </a:prstGeom>
            <a:noFill/>
            <a:ln w="28575">
              <a:solidFill>
                <a:srgbClr val="00FF00"/>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aphicFrame>
        <p:nvGraphicFramePr>
          <p:cNvPr id="25" name="Group 25"/>
          <p:cNvGraphicFramePr>
            <a:graphicFrameLocks noGrp="1"/>
          </p:cNvGraphicFramePr>
          <p:nvPr/>
        </p:nvGraphicFramePr>
        <p:xfrm>
          <a:off x="1293051" y="3378043"/>
          <a:ext cx="9605899" cy="2801388"/>
        </p:xfrm>
        <a:graphic>
          <a:graphicData uri="http://schemas.openxmlformats.org/drawingml/2006/table">
            <a:tbl>
              <a:tblPr/>
              <a:tblGrid>
                <a:gridCol w="4342117">
                  <a:extLst>
                    <a:ext uri="{9D8B030D-6E8A-4147-A177-3AD203B41FA5}">
                      <a16:colId xmlns:a16="http://schemas.microsoft.com/office/drawing/2014/main" val="20000"/>
                    </a:ext>
                  </a:extLst>
                </a:gridCol>
                <a:gridCol w="5263782">
                  <a:extLst>
                    <a:ext uri="{9D8B030D-6E8A-4147-A177-3AD203B41FA5}">
                      <a16:colId xmlns:a16="http://schemas.microsoft.com/office/drawing/2014/main" val="20001"/>
                    </a:ext>
                  </a:extLst>
                </a:gridCol>
              </a:tblGrid>
              <a:tr h="50705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chemeClr val="tx2"/>
                          </a:solidFill>
                          <a:effectLst/>
                          <a:latin typeface="Arial" panose="020B0604020202020204" pitchFamily="34" charset="0"/>
                          <a:ea typeface="思源黑体 CN Medium" panose="020B0600000000000000" pitchFamily="34" charset="-122"/>
                          <a:sym typeface="Arial" panose="020B0604020202020204" pitchFamily="34" charset="0"/>
                        </a:rPr>
                        <a:t>反应</a:t>
                      </a:r>
                    </a:p>
                  </a:txBody>
                  <a:tcPr marT="45735" marB="45735"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dirty="0">
                          <a:ln>
                            <a:noFill/>
                          </a:ln>
                          <a:solidFill>
                            <a:srgbClr val="003300"/>
                          </a:solidFill>
                          <a:effectLst/>
                          <a:latin typeface="Arial" panose="020B0604020202020204" pitchFamily="34" charset="0"/>
                          <a:ea typeface="思源黑体 CN Medium" panose="020B0600000000000000" pitchFamily="34" charset="-122"/>
                          <a:sym typeface="Arial" panose="020B0604020202020204" pitchFamily="34" charset="0"/>
                        </a:rPr>
                        <a:t>       </a:t>
                      </a:r>
                      <a:r>
                        <a:rPr kumimoji="0" lang="zh-CN" altLang="en-US" sz="2000" b="0" i="0" u="none" strike="noStrike" cap="none" normalizeH="0" baseline="0" dirty="0">
                          <a:ln>
                            <a:noFill/>
                          </a:ln>
                          <a:solidFill>
                            <a:srgbClr val="FF0000"/>
                          </a:solidFill>
                          <a:effectLst/>
                          <a:latin typeface="Arial" panose="020B0604020202020204" pitchFamily="34" charset="0"/>
                          <a:ea typeface="思源黑体 CN Medium" panose="020B0600000000000000" pitchFamily="34" charset="-122"/>
                          <a:sym typeface="Arial" panose="020B0604020202020204" pitchFamily="34" charset="0"/>
                        </a:rPr>
                        <a:t>断键位置</a:t>
                      </a:r>
                    </a:p>
                  </a:txBody>
                  <a:tcPr marT="45735" marB="45735"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347">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dirty="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T="45735" marB="45735"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dirty="0">
                        <a:ln>
                          <a:noFill/>
                        </a:ln>
                        <a:solidFill>
                          <a:srgbClr val="003300"/>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T="45735" marB="45735"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9494">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dirty="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T="45735" marB="45735"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dirty="0">
                        <a:ln>
                          <a:noFill/>
                        </a:ln>
                        <a:solidFill>
                          <a:srgbClr val="003300"/>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T="45735" marB="45735"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7984">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dirty="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T="45735" marB="45735"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a:ln>
                          <a:noFill/>
                        </a:ln>
                        <a:solidFill>
                          <a:srgbClr val="003300"/>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T="45735" marB="45735"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2562">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dirty="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T="45735" marB="45735"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a:ln>
                          <a:noFill/>
                        </a:ln>
                        <a:solidFill>
                          <a:srgbClr val="003300"/>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T="45735" marB="45735"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1943">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dirty="0">
                        <a:ln>
                          <a:noFill/>
                        </a:ln>
                        <a:solidFill>
                          <a:srgbClr val="0000FF"/>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T="45735" marB="45735"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dirty="0">
                        <a:ln>
                          <a:noFill/>
                        </a:ln>
                        <a:solidFill>
                          <a:srgbClr val="003300"/>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T="45735" marB="45735"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6" name="Text Box 48"/>
          <p:cNvSpPr txBox="1">
            <a:spLocks noChangeArrowheads="1"/>
          </p:cNvSpPr>
          <p:nvPr/>
        </p:nvSpPr>
        <p:spPr bwMode="auto">
          <a:xfrm>
            <a:off x="2663966" y="5254713"/>
            <a:ext cx="24479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0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分子间脱水</a:t>
            </a:r>
          </a:p>
        </p:txBody>
      </p:sp>
      <p:sp>
        <p:nvSpPr>
          <p:cNvPr id="27" name="Text Box 49"/>
          <p:cNvSpPr txBox="1">
            <a:spLocks noChangeArrowheads="1"/>
          </p:cNvSpPr>
          <p:nvPr/>
        </p:nvSpPr>
        <p:spPr bwMode="auto">
          <a:xfrm>
            <a:off x="2759794" y="5729228"/>
            <a:ext cx="20605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000" i="0" u="none" strike="noStrike" kern="0" cap="none" spc="0" normalizeH="0" baseline="0" noProof="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与</a:t>
            </a:r>
            <a:r>
              <a:rPr kumimoji="0" lang="en-US" altLang="zh-CN" sz="2000" i="0" u="none" strike="noStrike" kern="0" cap="none" spc="0" normalizeH="0" baseline="0" noProof="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HX</a:t>
            </a:r>
            <a:r>
              <a:rPr kumimoji="0" lang="zh-CN" altLang="en-US" sz="2000" i="0" u="none" strike="noStrike" kern="0" cap="none" spc="0" normalizeH="0" baseline="0" noProof="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反应</a:t>
            </a:r>
          </a:p>
        </p:txBody>
      </p:sp>
      <p:sp>
        <p:nvSpPr>
          <p:cNvPr id="28" name="Rectangle 50"/>
          <p:cNvSpPr>
            <a:spLocks noChangeArrowheads="1"/>
          </p:cNvSpPr>
          <p:nvPr/>
        </p:nvSpPr>
        <p:spPr bwMode="auto">
          <a:xfrm>
            <a:off x="8078481" y="4840625"/>
            <a:ext cx="69762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②④</a:t>
            </a:r>
          </a:p>
        </p:txBody>
      </p:sp>
      <p:sp>
        <p:nvSpPr>
          <p:cNvPr id="29" name="Rectangle 51"/>
          <p:cNvSpPr>
            <a:spLocks noChangeArrowheads="1"/>
          </p:cNvSpPr>
          <p:nvPr/>
        </p:nvSpPr>
        <p:spPr bwMode="auto">
          <a:xfrm>
            <a:off x="8214324" y="5789833"/>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②</a:t>
            </a:r>
          </a:p>
        </p:txBody>
      </p:sp>
      <p:sp>
        <p:nvSpPr>
          <p:cNvPr id="30" name="Rectangle 52"/>
          <p:cNvSpPr>
            <a:spLocks noChangeArrowheads="1"/>
          </p:cNvSpPr>
          <p:nvPr/>
        </p:nvSpPr>
        <p:spPr bwMode="auto">
          <a:xfrm>
            <a:off x="8078482" y="4309448"/>
            <a:ext cx="69762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①③</a:t>
            </a:r>
          </a:p>
        </p:txBody>
      </p:sp>
      <p:sp>
        <p:nvSpPr>
          <p:cNvPr id="31" name="Rectangle 53"/>
          <p:cNvSpPr>
            <a:spLocks noChangeArrowheads="1"/>
          </p:cNvSpPr>
          <p:nvPr/>
        </p:nvSpPr>
        <p:spPr bwMode="auto">
          <a:xfrm>
            <a:off x="8086084" y="5358019"/>
            <a:ext cx="69762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①②</a:t>
            </a:r>
          </a:p>
        </p:txBody>
      </p:sp>
      <p:sp>
        <p:nvSpPr>
          <p:cNvPr id="32" name="Text Box 54"/>
          <p:cNvSpPr txBox="1">
            <a:spLocks noChangeArrowheads="1"/>
          </p:cNvSpPr>
          <p:nvPr/>
        </p:nvSpPr>
        <p:spPr bwMode="auto">
          <a:xfrm>
            <a:off x="2754650" y="3909220"/>
            <a:ext cx="18002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0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与金属反应</a:t>
            </a:r>
          </a:p>
        </p:txBody>
      </p:sp>
      <p:sp>
        <p:nvSpPr>
          <p:cNvPr id="33" name="Text Box 55"/>
          <p:cNvSpPr txBox="1">
            <a:spLocks noChangeArrowheads="1"/>
          </p:cNvSpPr>
          <p:nvPr/>
        </p:nvSpPr>
        <p:spPr bwMode="auto">
          <a:xfrm>
            <a:off x="2825485" y="4778737"/>
            <a:ext cx="18478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0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消去反应</a:t>
            </a:r>
          </a:p>
        </p:txBody>
      </p:sp>
      <p:sp>
        <p:nvSpPr>
          <p:cNvPr id="34" name="Text Box 56"/>
          <p:cNvSpPr txBox="1">
            <a:spLocks noChangeArrowheads="1"/>
          </p:cNvSpPr>
          <p:nvPr/>
        </p:nvSpPr>
        <p:spPr bwMode="auto">
          <a:xfrm>
            <a:off x="2838781" y="4319103"/>
            <a:ext cx="16557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0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催化氧化</a:t>
            </a:r>
          </a:p>
        </p:txBody>
      </p:sp>
      <p:sp>
        <p:nvSpPr>
          <p:cNvPr id="36" name="Rectangle 58"/>
          <p:cNvSpPr>
            <a:spLocks noChangeArrowheads="1"/>
          </p:cNvSpPr>
          <p:nvPr/>
        </p:nvSpPr>
        <p:spPr bwMode="auto">
          <a:xfrm>
            <a:off x="8206723" y="3898826"/>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①</a:t>
            </a:r>
          </a:p>
        </p:txBody>
      </p:sp>
      <p:sp>
        <p:nvSpPr>
          <p:cNvPr id="37924" name="TextBox 34"/>
          <p:cNvSpPr txBox="1">
            <a:spLocks noChangeArrowheads="1"/>
          </p:cNvSpPr>
          <p:nvPr/>
        </p:nvSpPr>
        <p:spPr bwMode="auto">
          <a:xfrm>
            <a:off x="574067" y="1657240"/>
            <a:ext cx="20794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醇的反应情况</a:t>
            </a:r>
          </a:p>
        </p:txBody>
      </p:sp>
      <p:sp>
        <p:nvSpPr>
          <p:cNvPr id="40"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课堂总结</a:t>
            </a: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circle(in)">
                                      <p:cBhvr>
                                        <p:cTn id="12" dur="20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wipe(down)">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blinds(horizontal)">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heel(4)">
                                      <p:cBhvr>
                                        <p:cTn id="27" dur="1000"/>
                                        <p:tgtEl>
                                          <p:spTgt spid="33"/>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wheel(4)">
                                      <p:cBhvr>
                                        <p:cTn id="32" dur="10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slide(fromBottom)">
                                      <p:cBhvr>
                                        <p:cTn id="37" dur="500"/>
                                        <p:tgtEl>
                                          <p:spTgt spid="27"/>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slide(fromBottom)">
                                      <p:cBhvr>
                                        <p:cTn id="42" dur="500"/>
                                        <p:tgtEl>
                                          <p:spTgt spid="36"/>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dissolve">
                                      <p:cBhvr>
                                        <p:cTn id="47" dur="500"/>
                                        <p:tgtEl>
                                          <p:spTgt spid="30"/>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dissolve">
                                      <p:cBhvr>
                                        <p:cTn id="52" dur="500"/>
                                        <p:tgtEl>
                                          <p:spTgt spid="28"/>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dissolve">
                                      <p:cBhvr>
                                        <p:cTn id="57" dur="500"/>
                                        <p:tgtEl>
                                          <p:spTgt spid="31"/>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dissolve">
                                      <p:cBhvr>
                                        <p:cTn id="6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autoUpdateAnimBg="0"/>
      <p:bldP spid="29" grpId="0" autoUpdateAnimBg="0"/>
      <p:bldP spid="30" grpId="0" autoUpdateAnimBg="0"/>
      <p:bldP spid="31" grpId="0" autoUpdateAnimBg="0"/>
      <p:bldP spid="32" grpId="0"/>
      <p:bldP spid="33" grpId="0"/>
      <p:bldP spid="34" grpId="0"/>
      <p:bldP spid="3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图示 8"/>
          <p:cNvGraphicFramePr/>
          <p:nvPr/>
        </p:nvGraphicFramePr>
        <p:xfrm>
          <a:off x="2245360" y="1148809"/>
          <a:ext cx="7507473" cy="498529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xt Box 18"/>
          <p:cNvSpPr txBox="1">
            <a:spLocks noChangeArrowheads="1"/>
          </p:cNvSpPr>
          <p:nvPr/>
        </p:nvSpPr>
        <p:spPr bwMode="auto">
          <a:xfrm rot="20388475">
            <a:off x="6670437" y="2705422"/>
            <a:ext cx="9062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0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sym typeface="Arial" panose="020B0604020202020204" pitchFamily="34" charset="0"/>
              </a:rPr>
              <a:t>氧气 </a:t>
            </a:r>
          </a:p>
        </p:txBody>
      </p:sp>
      <p:sp>
        <p:nvSpPr>
          <p:cNvPr id="4" name="Text Box 19"/>
          <p:cNvSpPr txBox="1">
            <a:spLocks noChangeArrowheads="1"/>
          </p:cNvSpPr>
          <p:nvPr/>
        </p:nvSpPr>
        <p:spPr bwMode="auto">
          <a:xfrm rot="1641249">
            <a:off x="6747163" y="3890263"/>
            <a:ext cx="11803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0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sym typeface="Arial" panose="020B0604020202020204" pitchFamily="34" charset="0"/>
              </a:rPr>
              <a:t>金属钠</a:t>
            </a:r>
          </a:p>
        </p:txBody>
      </p:sp>
      <p:sp>
        <p:nvSpPr>
          <p:cNvPr id="5" name="Text Box 20"/>
          <p:cNvSpPr txBox="1">
            <a:spLocks noChangeArrowheads="1"/>
          </p:cNvSpPr>
          <p:nvPr/>
        </p:nvSpPr>
        <p:spPr bwMode="auto">
          <a:xfrm>
            <a:off x="5065770" y="2386828"/>
            <a:ext cx="122487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000" i="0" u="none" strike="noStrike" kern="0" cap="none" spc="0" normalizeH="0" baseline="0" noProof="0">
                <a:ln>
                  <a:noFill/>
                </a:ln>
                <a:effectLst/>
                <a:uLnTx/>
                <a:uFillTx/>
                <a:latin typeface="Arial" panose="020B0604020202020204" pitchFamily="34" charset="0"/>
                <a:ea typeface="思源黑体 CN Medium" panose="020B0600000000000000" pitchFamily="34" charset="-122"/>
                <a:sym typeface="Arial" panose="020B0604020202020204" pitchFamily="34" charset="0"/>
              </a:rPr>
              <a:t>氢卤酸 </a:t>
            </a:r>
          </a:p>
        </p:txBody>
      </p:sp>
      <p:sp>
        <p:nvSpPr>
          <p:cNvPr id="6" name="Text Box 21"/>
          <p:cNvSpPr txBox="1">
            <a:spLocks noChangeArrowheads="1"/>
          </p:cNvSpPr>
          <p:nvPr/>
        </p:nvSpPr>
        <p:spPr bwMode="auto">
          <a:xfrm rot="-1657020">
            <a:off x="4144697" y="3753433"/>
            <a:ext cx="101695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0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sym typeface="Arial" panose="020B0604020202020204" pitchFamily="34" charset="0"/>
              </a:rPr>
              <a:t>羧酸</a:t>
            </a:r>
          </a:p>
        </p:txBody>
      </p:sp>
      <p:sp>
        <p:nvSpPr>
          <p:cNvPr id="7" name="Text Box 22"/>
          <p:cNvSpPr txBox="1">
            <a:spLocks noChangeArrowheads="1"/>
          </p:cNvSpPr>
          <p:nvPr/>
        </p:nvSpPr>
        <p:spPr bwMode="auto">
          <a:xfrm rot="1073018">
            <a:off x="4229061" y="2751534"/>
            <a:ext cx="120852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0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sym typeface="Arial" panose="020B0604020202020204" pitchFamily="34" charset="0"/>
              </a:rPr>
              <a:t>浓硫酸</a:t>
            </a:r>
          </a:p>
        </p:txBody>
      </p:sp>
      <p:sp>
        <p:nvSpPr>
          <p:cNvPr id="8" name="Text Box 23"/>
          <p:cNvSpPr txBox="1">
            <a:spLocks noChangeArrowheads="1"/>
          </p:cNvSpPr>
          <p:nvPr/>
        </p:nvSpPr>
        <p:spPr bwMode="auto">
          <a:xfrm>
            <a:off x="5999096" y="4425066"/>
            <a:ext cx="121415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000" i="0" u="none" strike="noStrike" kern="0" cap="none" spc="0" normalizeH="0" baseline="0" noProof="0">
                <a:ln>
                  <a:noFill/>
                </a:ln>
                <a:effectLst/>
                <a:uLnTx/>
                <a:uFillTx/>
                <a:latin typeface="Arial" panose="020B0604020202020204" pitchFamily="34" charset="0"/>
                <a:ea typeface="思源黑体 CN Medium" panose="020B0600000000000000" pitchFamily="34" charset="-122"/>
                <a:sym typeface="Arial" panose="020B0604020202020204" pitchFamily="34" charset="0"/>
              </a:rPr>
              <a:t>浓硫酸</a:t>
            </a:r>
          </a:p>
        </p:txBody>
      </p:sp>
      <p:sp>
        <p:nvSpPr>
          <p:cNvPr id="12"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课堂总结</a:t>
            </a: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3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randombar(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randombar(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randombar(horizontal)">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randombar(horizontal)">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3" grpId="0"/>
      <p:bldP spid="4" grpId="0"/>
      <p:bldP spid="5" grpId="0"/>
      <p:bldP spid="6" grpId="0"/>
      <p:bldP spid="7" grpId="0"/>
      <p:bldP spid="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矩形 37"/>
          <p:cNvSpPr/>
          <p:nvPr/>
        </p:nvSpPr>
        <p:spPr>
          <a:xfrm>
            <a:off x="666771" y="1216523"/>
            <a:ext cx="11537950" cy="3970318"/>
          </a:xfrm>
          <a:prstGeom prst="rect">
            <a:avLst/>
          </a:prstGeom>
        </p:spPr>
        <p:txBody>
          <a:bodyPr>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 </a:t>
            </a:r>
            <a:r>
              <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乙醇分子结构中各种化学键如图所示，关于</a:t>
            </a:r>
            <a:endPar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乙醇在各种反应中断裂键的说法中，不正确</a:t>
            </a:r>
            <a:endPar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的是</a:t>
            </a: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 </a:t>
            </a:r>
            <a:r>
              <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与金属钠反应时键①断裂</a:t>
            </a:r>
            <a:endParaRPr kumimoji="0" lang="en-US" altLang="zh-CN" sz="2400" i="0" u="none" strike="noStrike" kern="0" cap="none" spc="-10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 </a:t>
            </a:r>
            <a:r>
              <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和浓</a:t>
            </a: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SO</a:t>
            </a:r>
            <a:r>
              <a:rPr kumimoji="0" lang="en-US" altLang="zh-CN" sz="2400" i="0" u="none" strike="noStrike" kern="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a:t>
            </a:r>
            <a:r>
              <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共热到</a:t>
            </a: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170℃</a:t>
            </a:r>
            <a:r>
              <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时，键②与键⑤断裂</a:t>
            </a:r>
            <a:endParaRPr kumimoji="0" lang="zh-CN" altLang="en-US" sz="2400" i="0" u="none" strike="noStrike" kern="0" cap="none" spc="-10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 </a:t>
            </a:r>
            <a:r>
              <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和浓</a:t>
            </a: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SO</a:t>
            </a:r>
            <a:r>
              <a:rPr kumimoji="0" lang="en-US" altLang="zh-CN" sz="2400" i="0" u="none" strike="noStrike" kern="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a:t>
            </a:r>
            <a:r>
              <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共热到</a:t>
            </a: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140℃</a:t>
            </a:r>
            <a:r>
              <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时，仅有键②断裂</a:t>
            </a: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D. </a:t>
            </a:r>
            <a:r>
              <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在铜催化下与</a:t>
            </a:r>
            <a:r>
              <a:rPr kumimoji="0" lang="en-US" altLang="zh-CN"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r>
              <a:rPr kumimoji="0" lang="en-US" altLang="zh-CN" sz="2400" i="0" u="none" strike="noStrike" kern="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反应时，键①和键③断裂</a:t>
            </a:r>
            <a:endParaRPr kumimoji="0" lang="zh-CN" altLang="en-US" sz="2400" i="0" u="none" strike="noStrike" kern="0" cap="none" spc="-10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4" name="矩形 3"/>
          <p:cNvSpPr>
            <a:spLocks noChangeArrowheads="1"/>
          </p:cNvSpPr>
          <p:nvPr/>
        </p:nvSpPr>
        <p:spPr bwMode="auto">
          <a:xfrm>
            <a:off x="1860868" y="2310166"/>
            <a:ext cx="5556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4000" b="1"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endParaRPr kumimoji="0" lang="zh-CN" altLang="en-US" sz="4000" b="1"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39940" name="组合 4"/>
          <p:cNvGrpSpPr/>
          <p:nvPr/>
        </p:nvGrpSpPr>
        <p:grpSpPr bwMode="auto">
          <a:xfrm>
            <a:off x="7540943" y="2081071"/>
            <a:ext cx="3518042" cy="2241221"/>
            <a:chOff x="1889392" y="3420001"/>
            <a:chExt cx="3419185" cy="2469279"/>
          </a:xfrm>
        </p:grpSpPr>
        <p:grpSp>
          <p:nvGrpSpPr>
            <p:cNvPr id="39944" name="组合 5"/>
            <p:cNvGrpSpPr/>
            <p:nvPr/>
          </p:nvGrpSpPr>
          <p:grpSpPr bwMode="auto">
            <a:xfrm>
              <a:off x="2412020" y="3820516"/>
              <a:ext cx="2896557" cy="2068764"/>
              <a:chOff x="935856" y="3467337"/>
              <a:chExt cx="2896557" cy="2068764"/>
            </a:xfrm>
          </p:grpSpPr>
          <p:sp>
            <p:nvSpPr>
              <p:cNvPr id="39955" name="Text Box 29"/>
              <p:cNvSpPr txBox="1">
                <a:spLocks noChangeArrowheads="1"/>
              </p:cNvSpPr>
              <p:nvPr/>
            </p:nvSpPr>
            <p:spPr bwMode="auto">
              <a:xfrm>
                <a:off x="935856" y="4135140"/>
                <a:ext cx="2896557" cy="712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3600" i="0" u="none" strike="noStrike" kern="0" cap="none" spc="0" normalizeH="0" baseline="0" noProof="0">
                    <a:ln>
                      <a:noFill/>
                    </a:ln>
                    <a:solidFill>
                      <a:srgbClr val="00CC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C−C</a:t>
                </a:r>
                <a:r>
                  <a:rPr kumimoji="0" lang="en-US" altLang="zh-CN" sz="3600" i="0" u="none" strike="noStrike" kern="0" cap="none" spc="0" normalizeH="0" baseline="0" noProof="0">
                    <a:ln>
                      <a:noFill/>
                    </a:ln>
                    <a:solidFill>
                      <a:srgbClr val="33CC33"/>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r>
                  <a:rPr kumimoji="0" lang="en-US" altLang="zh-CN" sz="3600" i="0" u="none" strike="noStrike" kern="0" cap="none" spc="0" normalizeH="0" baseline="0" noProof="0">
                    <a:ln>
                      <a:noFill/>
                    </a:ln>
                    <a:solidFill>
                      <a:srgbClr val="FF0066"/>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endPar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9956" name="Line 30"/>
              <p:cNvSpPr>
                <a:spLocks noChangeShapeType="1"/>
              </p:cNvSpPr>
              <p:nvPr/>
            </p:nvSpPr>
            <p:spPr bwMode="auto">
              <a:xfrm flipV="1">
                <a:off x="1806772" y="4680000"/>
                <a:ext cx="0" cy="270000"/>
              </a:xfrm>
              <a:prstGeom prst="line">
                <a:avLst/>
              </a:prstGeom>
              <a:noFill/>
              <a:ln w="28575">
                <a:solidFill>
                  <a:srgbClr val="00CC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9957" name="Text Box 33"/>
              <p:cNvSpPr txBox="1">
                <a:spLocks noChangeArrowheads="1"/>
              </p:cNvSpPr>
              <p:nvPr/>
            </p:nvSpPr>
            <p:spPr bwMode="auto">
              <a:xfrm>
                <a:off x="2147236" y="4824001"/>
                <a:ext cx="503533" cy="712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p>
            </p:txBody>
          </p:sp>
          <p:sp>
            <p:nvSpPr>
              <p:cNvPr id="39958" name="Line 37"/>
              <p:cNvSpPr>
                <a:spLocks noChangeShapeType="1"/>
              </p:cNvSpPr>
              <p:nvPr/>
            </p:nvSpPr>
            <p:spPr bwMode="auto">
              <a:xfrm flipV="1">
                <a:off x="2397600" y="4680000"/>
                <a:ext cx="0" cy="270000"/>
              </a:xfrm>
              <a:prstGeom prst="line">
                <a:avLst/>
              </a:prstGeom>
              <a:noFill/>
              <a:ln w="28575">
                <a:solidFill>
                  <a:srgbClr val="FFC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9959" name="Text Box 39"/>
              <p:cNvSpPr txBox="1">
                <a:spLocks noChangeArrowheads="1"/>
              </p:cNvSpPr>
              <p:nvPr/>
            </p:nvSpPr>
            <p:spPr bwMode="auto">
              <a:xfrm>
                <a:off x="1534515" y="3467337"/>
                <a:ext cx="503533" cy="712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p>
            </p:txBody>
          </p:sp>
          <p:sp>
            <p:nvSpPr>
              <p:cNvPr id="39960" name="Text Box 39"/>
              <p:cNvSpPr txBox="1">
                <a:spLocks noChangeArrowheads="1"/>
              </p:cNvSpPr>
              <p:nvPr/>
            </p:nvSpPr>
            <p:spPr bwMode="auto">
              <a:xfrm>
                <a:off x="1534515" y="4824002"/>
                <a:ext cx="503533" cy="712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p>
            </p:txBody>
          </p:sp>
          <p:sp>
            <p:nvSpPr>
              <p:cNvPr id="39961" name="Text Box 39"/>
              <p:cNvSpPr txBox="1">
                <a:spLocks noChangeArrowheads="1"/>
              </p:cNvSpPr>
              <p:nvPr/>
            </p:nvSpPr>
            <p:spPr bwMode="auto">
              <a:xfrm>
                <a:off x="2125343" y="3467337"/>
                <a:ext cx="503533" cy="712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p>
            </p:txBody>
          </p:sp>
          <p:sp>
            <p:nvSpPr>
              <p:cNvPr id="39962" name="Line 30"/>
              <p:cNvSpPr>
                <a:spLocks noChangeShapeType="1"/>
              </p:cNvSpPr>
              <p:nvPr/>
            </p:nvSpPr>
            <p:spPr bwMode="auto">
              <a:xfrm flipV="1">
                <a:off x="1806772" y="3977412"/>
                <a:ext cx="0" cy="270000"/>
              </a:xfrm>
              <a:prstGeom prst="line">
                <a:avLst/>
              </a:prstGeom>
              <a:noFill/>
              <a:ln w="28575">
                <a:solidFill>
                  <a:srgbClr val="00CC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9963" name="Line 37"/>
              <p:cNvSpPr>
                <a:spLocks noChangeShapeType="1"/>
              </p:cNvSpPr>
              <p:nvPr/>
            </p:nvSpPr>
            <p:spPr bwMode="auto">
              <a:xfrm flipV="1">
                <a:off x="2397600" y="3993433"/>
                <a:ext cx="0" cy="270000"/>
              </a:xfrm>
              <a:prstGeom prst="line">
                <a:avLst/>
              </a:prstGeom>
              <a:noFill/>
              <a:ln w="28575">
                <a:solidFill>
                  <a:srgbClr val="FFC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39945" name="Rectangle 4"/>
            <p:cNvSpPr>
              <a:spLocks noChangeArrowheads="1"/>
            </p:cNvSpPr>
            <p:nvPr/>
          </p:nvSpPr>
          <p:spPr bwMode="auto">
            <a:xfrm>
              <a:off x="3895656" y="3420001"/>
              <a:ext cx="537808" cy="576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8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②</a:t>
              </a:r>
            </a:p>
          </p:txBody>
        </p:sp>
        <p:sp>
          <p:nvSpPr>
            <p:cNvPr id="39946" name="Rectangle 5"/>
            <p:cNvSpPr>
              <a:spLocks noChangeArrowheads="1"/>
            </p:cNvSpPr>
            <p:nvPr/>
          </p:nvSpPr>
          <p:spPr bwMode="auto">
            <a:xfrm>
              <a:off x="4501130" y="3816001"/>
              <a:ext cx="537808" cy="576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8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①</a:t>
              </a:r>
            </a:p>
          </p:txBody>
        </p:sp>
        <p:sp>
          <p:nvSpPr>
            <p:cNvPr id="39947" name="Rectangle 6"/>
            <p:cNvSpPr>
              <a:spLocks noChangeArrowheads="1"/>
            </p:cNvSpPr>
            <p:nvPr/>
          </p:nvSpPr>
          <p:spPr bwMode="auto">
            <a:xfrm>
              <a:off x="1889392" y="4915570"/>
              <a:ext cx="537808" cy="576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8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⑤</a:t>
              </a:r>
            </a:p>
          </p:txBody>
        </p:sp>
        <p:sp>
          <p:nvSpPr>
            <p:cNvPr id="39948" name="Rectangle 7"/>
            <p:cNvSpPr>
              <a:spLocks noChangeArrowheads="1"/>
            </p:cNvSpPr>
            <p:nvPr/>
          </p:nvSpPr>
          <p:spPr bwMode="auto">
            <a:xfrm>
              <a:off x="4381851" y="4915570"/>
              <a:ext cx="537808" cy="576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8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③</a:t>
              </a:r>
            </a:p>
          </p:txBody>
        </p:sp>
        <p:sp>
          <p:nvSpPr>
            <p:cNvPr id="39949" name="Rectangle 8"/>
            <p:cNvSpPr>
              <a:spLocks noChangeArrowheads="1"/>
            </p:cNvSpPr>
            <p:nvPr/>
          </p:nvSpPr>
          <p:spPr bwMode="auto">
            <a:xfrm>
              <a:off x="3293468" y="3420001"/>
              <a:ext cx="537808" cy="576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8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④</a:t>
              </a:r>
            </a:p>
          </p:txBody>
        </p:sp>
        <p:sp>
          <p:nvSpPr>
            <p:cNvPr id="39950" name="Line 22"/>
            <p:cNvSpPr>
              <a:spLocks noChangeShapeType="1"/>
            </p:cNvSpPr>
            <p:nvPr/>
          </p:nvSpPr>
          <p:spPr bwMode="auto">
            <a:xfrm>
              <a:off x="4167913" y="3880591"/>
              <a:ext cx="0" cy="900000"/>
            </a:xfrm>
            <a:prstGeom prst="line">
              <a:avLst/>
            </a:prstGeom>
            <a:noFill/>
            <a:ln w="28575">
              <a:solidFill>
                <a:srgbClr val="0000FF"/>
              </a:solidFill>
              <a:prstDash val="sysDot"/>
              <a:round/>
              <a:tailEnd type="triangle" w="sm" len="lg"/>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9951" name="Line 23"/>
            <p:cNvSpPr>
              <a:spLocks noChangeShapeType="1"/>
            </p:cNvSpPr>
            <p:nvPr/>
          </p:nvSpPr>
          <p:spPr bwMode="auto">
            <a:xfrm>
              <a:off x="4777200" y="4271734"/>
              <a:ext cx="0" cy="539750"/>
            </a:xfrm>
            <a:prstGeom prst="line">
              <a:avLst/>
            </a:prstGeom>
            <a:noFill/>
            <a:ln w="28575">
              <a:solidFill>
                <a:srgbClr val="0000FF"/>
              </a:solidFill>
              <a:prstDash val="sysDot"/>
              <a:round/>
              <a:tailEnd type="triangle" w="sm" len="lg"/>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9952" name="Line 24"/>
            <p:cNvSpPr>
              <a:spLocks noChangeShapeType="1"/>
            </p:cNvSpPr>
            <p:nvPr/>
          </p:nvSpPr>
          <p:spPr bwMode="auto">
            <a:xfrm flipH="1">
              <a:off x="3908613" y="5177179"/>
              <a:ext cx="540000" cy="0"/>
            </a:xfrm>
            <a:prstGeom prst="line">
              <a:avLst/>
            </a:prstGeom>
            <a:noFill/>
            <a:ln w="28575">
              <a:solidFill>
                <a:srgbClr val="0000FF"/>
              </a:solidFill>
              <a:prstDash val="sysDot"/>
              <a:round/>
              <a:tailEnd type="triangle" w="sm" len="lg"/>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9953" name="Line 25"/>
            <p:cNvSpPr>
              <a:spLocks noChangeShapeType="1"/>
            </p:cNvSpPr>
            <p:nvPr/>
          </p:nvSpPr>
          <p:spPr bwMode="auto">
            <a:xfrm flipV="1">
              <a:off x="2376000" y="5176800"/>
              <a:ext cx="864000" cy="0"/>
            </a:xfrm>
            <a:prstGeom prst="line">
              <a:avLst/>
            </a:prstGeom>
            <a:noFill/>
            <a:ln w="28575">
              <a:solidFill>
                <a:srgbClr val="0000FF"/>
              </a:solidFill>
              <a:prstDash val="sysDot"/>
              <a:round/>
              <a:tailEnd type="triangle" w="sm" len="lg"/>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9954" name="Line 22"/>
            <p:cNvSpPr>
              <a:spLocks noChangeShapeType="1"/>
            </p:cNvSpPr>
            <p:nvPr/>
          </p:nvSpPr>
          <p:spPr bwMode="auto">
            <a:xfrm>
              <a:off x="3560059" y="3880591"/>
              <a:ext cx="0" cy="900000"/>
            </a:xfrm>
            <a:prstGeom prst="line">
              <a:avLst/>
            </a:prstGeom>
            <a:noFill/>
            <a:ln w="28575">
              <a:solidFill>
                <a:srgbClr val="0000FF"/>
              </a:solidFill>
              <a:prstDash val="sysDot"/>
              <a:round/>
              <a:tailEnd type="triangle" w="sm" len="lg"/>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28"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课堂练习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矩形 5"/>
          <p:cNvSpPr>
            <a:spLocks noChangeArrowheads="1"/>
          </p:cNvSpPr>
          <p:nvPr/>
        </p:nvSpPr>
        <p:spPr bwMode="auto">
          <a:xfrm>
            <a:off x="654050" y="867728"/>
            <a:ext cx="11537950" cy="4548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25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 </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下列物质既能发生消去反应生成相应的烯烃又能被氧化成相应的醛的是</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p>
          <a:p>
            <a:pPr marL="0" marR="0" lvl="0" indent="0" defTabSz="914400" eaLnBrk="1" fontAlgn="auto" latinLnBrk="0" hangingPunct="1">
              <a:lnSpc>
                <a:spcPct val="25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 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a:t>
            </a:r>
          </a:p>
          <a:p>
            <a:pPr marL="0" marR="0" lvl="0" indent="0" defTabSz="914400" eaLnBrk="1" fontAlgn="auto" latinLnBrk="0" hangingPunct="1">
              <a:lnSpc>
                <a:spcPct val="25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 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p>
          <a:p>
            <a:pPr marL="0" marR="0" lvl="0" indent="0" defTabSz="914400" eaLnBrk="1" fontAlgn="auto" latinLnBrk="0" hangingPunct="1">
              <a:lnSpc>
                <a:spcPct val="25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 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CH(OH)CH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p>
          <a:p>
            <a:pPr marL="0" marR="0" lvl="0" indent="0" defTabSz="914400" eaLnBrk="1" fontAlgn="auto" latinLnBrk="0" hangingPunct="1">
              <a:lnSpc>
                <a:spcPct val="25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D. (CH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COH</a:t>
            </a:r>
            <a:endPar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4" name="矩形 3"/>
          <p:cNvSpPr>
            <a:spLocks noChangeArrowheads="1"/>
          </p:cNvSpPr>
          <p:nvPr/>
        </p:nvSpPr>
        <p:spPr bwMode="auto">
          <a:xfrm>
            <a:off x="10712450" y="1150620"/>
            <a:ext cx="55496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4000" b="1"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a:t>
            </a:r>
            <a:endParaRPr kumimoji="0" lang="zh-CN" altLang="en-US" sz="4000" b="1"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课堂练习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p:cNvSpPr/>
          <p:nvPr/>
        </p:nvSpPr>
        <p:spPr>
          <a:xfrm>
            <a:off x="431800" y="349250"/>
            <a:ext cx="11328400" cy="6159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ea"/>
              <a:sym typeface="+mn-lt"/>
            </a:endParaRPr>
          </a:p>
        </p:txBody>
      </p:sp>
      <p:sp>
        <p:nvSpPr>
          <p:cNvPr id="3" name="矩形 2"/>
          <p:cNvSpPr/>
          <p:nvPr/>
        </p:nvSpPr>
        <p:spPr>
          <a:xfrm>
            <a:off x="1422400" y="2078962"/>
            <a:ext cx="9347200" cy="3371500"/>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感谢您下载</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平台上提供的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作品，为了您和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以及原创作者的利益，请勿复制、传播、销售，否则将承担法律责任！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将对作品进行维权，按照传播下载次数进行十倍的索取赔偿！</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1.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在</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出售的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模板是免版税类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(RF:</a:t>
            </a: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Royalty-Free)</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正版受</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中国人民共和国著作法</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世界版权公约</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的保护，作品的所有权、版权和著作权归</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所有</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您下载的是</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模板素材的使用权。</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2.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不得将</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素材，本身用于再出售</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或者出租、出借、转让、分销、发布或者作为礼物供他人使用，不得转授权、出卖、转让本协议或者本协议中的权利。</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sp>
        <p:nvSpPr>
          <p:cNvPr id="4" name="矩形 3"/>
          <p:cNvSpPr/>
          <p:nvPr/>
        </p:nvSpPr>
        <p:spPr>
          <a:xfrm>
            <a:off x="5182930" y="1025730"/>
            <a:ext cx="1871025" cy="677365"/>
          </a:xfrm>
          <a:prstGeom prst="rect">
            <a:avLst/>
          </a:prstGeom>
        </p:spPr>
        <p:txBody>
          <a:bodyPr wrap="none">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版权声明</a:t>
            </a:r>
            <a:endParaRPr kumimoji="0" lang="zh-CN" altLang="en-US" sz="3200" b="1"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cxnSp>
        <p:nvCxnSpPr>
          <p:cNvPr id="5" name="直接连接符 4"/>
          <p:cNvCxnSpPr/>
          <p:nvPr/>
        </p:nvCxnSpPr>
        <p:spPr>
          <a:xfrm>
            <a:off x="5816600" y="1852612"/>
            <a:ext cx="5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58813" y="1028700"/>
            <a:ext cx="7831138" cy="2709781"/>
          </a:xfrm>
          <a:prstGeom prst="rect">
            <a:avLst/>
          </a:prstGeom>
          <a:noFill/>
        </p:spPr>
        <p:txBody>
          <a:bodyPr>
            <a:spAutoFit/>
          </a:bodyPr>
          <a:lstStyle/>
          <a:p>
            <a:pPr marL="0" marR="0" lvl="0" indent="0" defTabSz="914400" eaLnBrk="1" fontAlgn="auto" latinLnBrk="0" hangingPunct="1">
              <a:lnSpc>
                <a:spcPct val="250000"/>
              </a:lnSpc>
              <a:spcBef>
                <a:spcPts val="0"/>
              </a:spcBef>
              <a:spcAft>
                <a:spcPts val="0"/>
              </a:spcAft>
              <a:buClrTx/>
              <a:buSzTx/>
              <a:buFont typeface="Arial" panose="020B0604020202020204" pitchFamily="34" charset="0"/>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完成教材</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P</a:t>
            </a:r>
            <a:r>
              <a:rPr kumimoji="0" lang="en-US" altLang="zh-CN" sz="2400" i="0" u="none" strike="noStrike" kern="0" cap="none" spc="0" normalizeH="0" baseline="-2500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55</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习题</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p>
          <a:p>
            <a:pPr marL="0" marR="0" lvl="0" indent="0" defTabSz="914400" eaLnBrk="1" fontAlgn="auto" latinLnBrk="0" hangingPunct="1">
              <a:lnSpc>
                <a:spcPct val="250000"/>
              </a:lnSpc>
              <a:spcBef>
                <a:spcPts val="0"/>
              </a:spcBef>
              <a:spcAft>
                <a:spcPts val="0"/>
              </a:spcAft>
              <a:buClrTx/>
              <a:buSzTx/>
              <a:buFont typeface="Arial" panose="020B0604020202020204" pitchFamily="34" charset="0"/>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完成补充作业</a:t>
            </a:r>
            <a:endPar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1" fontAlgn="auto" latinLnBrk="0" hangingPunct="1">
              <a:lnSpc>
                <a:spcPct val="250000"/>
              </a:lnSpc>
              <a:spcBef>
                <a:spcPts val="0"/>
              </a:spcBef>
              <a:spcAft>
                <a:spcPts val="0"/>
              </a:spcAft>
              <a:buClrTx/>
              <a:buSzTx/>
              <a:buFont typeface="Arial" panose="020B0604020202020204" pitchFamily="34" charset="0"/>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、预习下一节内容苯酚</a:t>
            </a:r>
          </a:p>
        </p:txBody>
      </p:sp>
      <p:sp>
        <p:nvSpPr>
          <p:cNvPr id="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作业布置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图片 30"/>
          <p:cNvPicPr>
            <a:picLocks noChangeAspect="1"/>
          </p:cNvPicPr>
          <p:nvPr/>
        </p:nvPicPr>
        <p:blipFill>
          <a:blip r:embed="rId3">
            <a:extLst>
              <a:ext uri="{28A0092B-C50C-407E-A947-70E740481C1C}">
                <a14:useLocalDpi xmlns:a14="http://schemas.microsoft.com/office/drawing/2010/main" val="0"/>
              </a:ext>
            </a:extLst>
          </a:blip>
          <a:srcRect l="52858" t="12794" r="739" b="61849"/>
          <a:stretch>
            <a:fillRect/>
          </a:stretch>
        </p:blipFill>
        <p:spPr>
          <a:xfrm>
            <a:off x="2643892" y="-1484"/>
            <a:ext cx="3480375" cy="2118610"/>
          </a:xfrm>
          <a:custGeom>
            <a:avLst/>
            <a:gdLst>
              <a:gd name="connsiteX0" fmla="*/ 0 w 3480375"/>
              <a:gd name="connsiteY0" fmla="*/ 0 h 2118610"/>
              <a:gd name="connsiteX1" fmla="*/ 3480375 w 3480375"/>
              <a:gd name="connsiteY1" fmla="*/ 14344 h 2118610"/>
              <a:gd name="connsiteX2" fmla="*/ 709707 w 3480375"/>
              <a:gd name="connsiteY2" fmla="*/ 2118610 h 2118610"/>
              <a:gd name="connsiteX3" fmla="*/ 4641 w 3480375"/>
              <a:gd name="connsiteY3" fmla="*/ 13854 h 2118610"/>
              <a:gd name="connsiteX4" fmla="*/ 9392 w 3480375"/>
              <a:gd name="connsiteY4" fmla="*/ 1484 h 2118610"/>
              <a:gd name="connsiteX5" fmla="*/ 500 w 3480375"/>
              <a:gd name="connsiteY5" fmla="*/ 1492 h 2118610"/>
              <a:gd name="connsiteX6" fmla="*/ 0 w 3480375"/>
              <a:gd name="connsiteY6" fmla="*/ 0 h 2118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0375" h="2118610">
                <a:moveTo>
                  <a:pt x="0" y="0"/>
                </a:moveTo>
                <a:lnTo>
                  <a:pt x="3480375" y="14344"/>
                </a:lnTo>
                <a:lnTo>
                  <a:pt x="709707" y="2118610"/>
                </a:lnTo>
                <a:lnTo>
                  <a:pt x="4641" y="13854"/>
                </a:lnTo>
                <a:lnTo>
                  <a:pt x="9392" y="1484"/>
                </a:lnTo>
                <a:lnTo>
                  <a:pt x="500" y="1492"/>
                </a:lnTo>
                <a:lnTo>
                  <a:pt x="0" y="0"/>
                </a:lnTo>
                <a:close/>
              </a:path>
            </a:pathLst>
          </a:custGeom>
        </p:spPr>
      </p:pic>
      <p:pic>
        <p:nvPicPr>
          <p:cNvPr id="30" name="图片 29"/>
          <p:cNvPicPr>
            <a:picLocks noChangeAspect="1"/>
          </p:cNvPicPr>
          <p:nvPr/>
        </p:nvPicPr>
        <p:blipFill>
          <a:blip r:embed="rId3">
            <a:extLst>
              <a:ext uri="{28A0092B-C50C-407E-A947-70E740481C1C}">
                <a14:useLocalDpi xmlns:a14="http://schemas.microsoft.com/office/drawing/2010/main" val="0"/>
              </a:ext>
            </a:extLst>
          </a:blip>
          <a:srcRect l="17041" t="12812" r="47080" b="4730"/>
          <a:stretch>
            <a:fillRect/>
          </a:stretch>
        </p:blipFill>
        <p:spPr>
          <a:xfrm>
            <a:off x="-42454" y="9"/>
            <a:ext cx="2690987" cy="6889399"/>
          </a:xfrm>
          <a:custGeom>
            <a:avLst/>
            <a:gdLst>
              <a:gd name="connsiteX0" fmla="*/ 2686846 w 2690987"/>
              <a:gd name="connsiteY0" fmla="*/ 0 h 6889399"/>
              <a:gd name="connsiteX1" fmla="*/ 2690987 w 2690987"/>
              <a:gd name="connsiteY1" fmla="*/ 12362 h 6889399"/>
              <a:gd name="connsiteX2" fmla="*/ 49842 w 2690987"/>
              <a:gd name="connsiteY2" fmla="*/ 6889399 h 6889399"/>
              <a:gd name="connsiteX3" fmla="*/ 97 w 2690987"/>
              <a:gd name="connsiteY3" fmla="*/ 2539 h 6889399"/>
              <a:gd name="connsiteX4" fmla="*/ 2686846 w 2690987"/>
              <a:gd name="connsiteY4" fmla="*/ 0 h 68893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0987" h="6889399">
                <a:moveTo>
                  <a:pt x="2686846" y="0"/>
                </a:moveTo>
                <a:lnTo>
                  <a:pt x="2690987" y="12362"/>
                </a:lnTo>
                <a:lnTo>
                  <a:pt x="49842" y="6889399"/>
                </a:lnTo>
                <a:cubicBezTo>
                  <a:pt x="52551" y="5404007"/>
                  <a:pt x="-2612" y="1487931"/>
                  <a:pt x="97" y="2539"/>
                </a:cubicBezTo>
                <a:lnTo>
                  <a:pt x="2686846" y="0"/>
                </a:lnTo>
                <a:close/>
              </a:path>
            </a:pathLst>
          </a:custGeom>
        </p:spPr>
      </p:pic>
      <p:pic>
        <p:nvPicPr>
          <p:cNvPr id="29" name="图片 28"/>
          <p:cNvPicPr>
            <a:picLocks noChangeAspect="1"/>
          </p:cNvPicPr>
          <p:nvPr/>
        </p:nvPicPr>
        <p:blipFill>
          <a:blip r:embed="rId3">
            <a:extLst>
              <a:ext uri="{28A0092B-C50C-407E-A947-70E740481C1C}">
                <a14:useLocalDpi xmlns:a14="http://schemas.microsoft.com/office/drawing/2010/main" val="0"/>
              </a:ext>
            </a:extLst>
          </a:blip>
          <a:srcRect l="19960" t="17070" r="21212" b="4985"/>
          <a:stretch>
            <a:fillRect/>
          </a:stretch>
        </p:blipFill>
        <p:spPr>
          <a:xfrm>
            <a:off x="176459" y="355758"/>
            <a:ext cx="4412276" cy="6512403"/>
          </a:xfrm>
          <a:custGeom>
            <a:avLst/>
            <a:gdLst>
              <a:gd name="connsiteX0" fmla="*/ 2449872 w 4412276"/>
              <a:gd name="connsiteY0" fmla="*/ 0 h 6512403"/>
              <a:gd name="connsiteX1" fmla="*/ 4412276 w 4412276"/>
              <a:gd name="connsiteY1" fmla="*/ 6512403 h 6512403"/>
              <a:gd name="connsiteX2" fmla="*/ 0 w 4412276"/>
              <a:gd name="connsiteY2" fmla="*/ 6512403 h 6512403"/>
              <a:gd name="connsiteX3" fmla="*/ 2449872 w 4412276"/>
              <a:gd name="connsiteY3" fmla="*/ 0 h 6512403"/>
            </a:gdLst>
            <a:ahLst/>
            <a:cxnLst>
              <a:cxn ang="0">
                <a:pos x="connsiteX0" y="connsiteY0"/>
              </a:cxn>
              <a:cxn ang="0">
                <a:pos x="connsiteX1" y="connsiteY1"/>
              </a:cxn>
              <a:cxn ang="0">
                <a:pos x="connsiteX2" y="connsiteY2"/>
              </a:cxn>
              <a:cxn ang="0">
                <a:pos x="connsiteX3" y="connsiteY3"/>
              </a:cxn>
            </a:cxnLst>
            <a:rect l="l" t="t" r="r" b="b"/>
            <a:pathLst>
              <a:path w="4412276" h="6512403">
                <a:moveTo>
                  <a:pt x="2449872" y="0"/>
                </a:moveTo>
                <a:lnTo>
                  <a:pt x="4412276" y="6512403"/>
                </a:lnTo>
                <a:lnTo>
                  <a:pt x="0" y="6512403"/>
                </a:lnTo>
                <a:lnTo>
                  <a:pt x="2449872" y="0"/>
                </a:lnTo>
                <a:close/>
              </a:path>
            </a:pathLst>
          </a:custGeom>
        </p:spPr>
      </p:pic>
      <p:pic>
        <p:nvPicPr>
          <p:cNvPr id="27" name="图片 26"/>
          <p:cNvPicPr>
            <a:picLocks noChangeAspect="1"/>
          </p:cNvPicPr>
          <p:nvPr/>
        </p:nvPicPr>
        <p:blipFill>
          <a:blip r:embed="rId3">
            <a:extLst>
              <a:ext uri="{28A0092B-C50C-407E-A947-70E740481C1C}">
                <a14:useLocalDpi xmlns:a14="http://schemas.microsoft.com/office/drawing/2010/main" val="0"/>
              </a:ext>
            </a:extLst>
          </a:blip>
          <a:srcRect l="52864" t="12812" r="47017" b="87040"/>
          <a:stretch>
            <a:fillRect/>
          </a:stretch>
        </p:blipFill>
        <p:spPr>
          <a:xfrm>
            <a:off x="2644392" y="0"/>
            <a:ext cx="8892" cy="12370"/>
          </a:xfrm>
          <a:custGeom>
            <a:avLst/>
            <a:gdLst>
              <a:gd name="connsiteX0" fmla="*/ 8892 w 8892"/>
              <a:gd name="connsiteY0" fmla="*/ 0 h 12370"/>
              <a:gd name="connsiteX1" fmla="*/ 4141 w 8892"/>
              <a:gd name="connsiteY1" fmla="*/ 12370 h 12370"/>
              <a:gd name="connsiteX2" fmla="*/ 0 w 8892"/>
              <a:gd name="connsiteY2" fmla="*/ 8 h 12370"/>
              <a:gd name="connsiteX3" fmla="*/ 8892 w 8892"/>
              <a:gd name="connsiteY3" fmla="*/ 0 h 12370"/>
            </a:gdLst>
            <a:ahLst/>
            <a:cxnLst>
              <a:cxn ang="0">
                <a:pos x="connsiteX0" y="connsiteY0"/>
              </a:cxn>
              <a:cxn ang="0">
                <a:pos x="connsiteX1" y="connsiteY1"/>
              </a:cxn>
              <a:cxn ang="0">
                <a:pos x="connsiteX2" y="connsiteY2"/>
              </a:cxn>
              <a:cxn ang="0">
                <a:pos x="connsiteX3" y="connsiteY3"/>
              </a:cxn>
            </a:cxnLst>
            <a:rect l="l" t="t" r="r" b="b"/>
            <a:pathLst>
              <a:path w="8892" h="12370">
                <a:moveTo>
                  <a:pt x="8892" y="0"/>
                </a:moveTo>
                <a:lnTo>
                  <a:pt x="4141" y="12370"/>
                </a:lnTo>
                <a:lnTo>
                  <a:pt x="0" y="8"/>
                </a:lnTo>
                <a:lnTo>
                  <a:pt x="8892" y="0"/>
                </a:lnTo>
                <a:close/>
              </a:path>
            </a:pathLst>
          </a:custGeom>
        </p:spPr>
      </p:pic>
      <p:pic>
        <p:nvPicPr>
          <p:cNvPr id="33" name="图片 32"/>
          <p:cNvPicPr>
            <a:picLocks noChangeAspect="1"/>
          </p:cNvPicPr>
          <p:nvPr/>
        </p:nvPicPr>
        <p:blipFill>
          <a:blip r:embed="rId3">
            <a:extLst>
              <a:ext uri="{28A0092B-C50C-407E-A947-70E740481C1C}">
                <a14:useLocalDpi xmlns:a14="http://schemas.microsoft.com/office/drawing/2010/main" val="0"/>
              </a:ext>
            </a:extLst>
          </a:blip>
          <a:srcRect l="52866" t="11637" r="47015" b="88210"/>
          <a:stretch>
            <a:fillRect/>
          </a:stretch>
        </p:blipFill>
        <p:spPr>
          <a:xfrm>
            <a:off x="2630570" y="7394"/>
            <a:ext cx="9216" cy="7954"/>
          </a:xfrm>
          <a:custGeom>
            <a:avLst/>
            <a:gdLst>
              <a:gd name="connsiteX0" fmla="*/ 0 w 9216"/>
              <a:gd name="connsiteY0" fmla="*/ 0 h 7954"/>
              <a:gd name="connsiteX1" fmla="*/ 9216 w 9216"/>
              <a:gd name="connsiteY1" fmla="*/ 50 h 7954"/>
              <a:gd name="connsiteX2" fmla="*/ 4518 w 9216"/>
              <a:gd name="connsiteY2" fmla="*/ 7954 h 7954"/>
              <a:gd name="connsiteX3" fmla="*/ 0 w 9216"/>
              <a:gd name="connsiteY3" fmla="*/ 0 h 7954"/>
            </a:gdLst>
            <a:ahLst/>
            <a:cxnLst>
              <a:cxn ang="0">
                <a:pos x="connsiteX0" y="connsiteY0"/>
              </a:cxn>
              <a:cxn ang="0">
                <a:pos x="connsiteX1" y="connsiteY1"/>
              </a:cxn>
              <a:cxn ang="0">
                <a:pos x="connsiteX2" y="connsiteY2"/>
              </a:cxn>
              <a:cxn ang="0">
                <a:pos x="connsiteX3" y="connsiteY3"/>
              </a:cxn>
            </a:cxnLst>
            <a:rect l="l" t="t" r="r" b="b"/>
            <a:pathLst>
              <a:path w="9216" h="7954">
                <a:moveTo>
                  <a:pt x="0" y="0"/>
                </a:moveTo>
                <a:lnTo>
                  <a:pt x="9216" y="50"/>
                </a:lnTo>
                <a:lnTo>
                  <a:pt x="4518" y="7954"/>
                </a:lnTo>
                <a:lnTo>
                  <a:pt x="0" y="0"/>
                </a:lnTo>
                <a:close/>
              </a:path>
            </a:pathLst>
          </a:custGeom>
        </p:spPr>
      </p:pic>
      <p:grpSp>
        <p:nvGrpSpPr>
          <p:cNvPr id="8" name="组合 7"/>
          <p:cNvGrpSpPr/>
          <p:nvPr/>
        </p:nvGrpSpPr>
        <p:grpSpPr>
          <a:xfrm>
            <a:off x="4674999" y="2120640"/>
            <a:ext cx="7136336" cy="2898513"/>
            <a:chOff x="6147269" y="2844265"/>
            <a:chExt cx="5112385" cy="2076459"/>
          </a:xfrm>
        </p:grpSpPr>
        <p:grpSp>
          <p:nvGrpSpPr>
            <p:cNvPr id="9" name="组合 8"/>
            <p:cNvGrpSpPr/>
            <p:nvPr/>
          </p:nvGrpSpPr>
          <p:grpSpPr>
            <a:xfrm>
              <a:off x="6147269" y="3331609"/>
              <a:ext cx="5033250" cy="1589115"/>
              <a:chOff x="-4714868" y="2110674"/>
              <a:chExt cx="5033250" cy="1589115"/>
            </a:xfrm>
          </p:grpSpPr>
          <p:sp>
            <p:nvSpPr>
              <p:cNvPr id="11" name="矩形: 圆角 21"/>
              <p:cNvSpPr/>
              <p:nvPr/>
            </p:nvSpPr>
            <p:spPr>
              <a:xfrm>
                <a:off x="-4648332" y="3345066"/>
                <a:ext cx="3562392" cy="354723"/>
              </a:xfrm>
              <a:prstGeom prst="roundRect">
                <a:avLst>
                  <a:gd name="adj" fmla="val 50000"/>
                </a:avLst>
              </a:prstGeom>
              <a:solidFill>
                <a:srgbClr val="4FC3E2"/>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讲解人：</a:t>
                </a:r>
                <a:r>
                  <a:rPr kumimoji="0" lang="en-US" altLang="zh-CN" sz="20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xippt  </a:t>
                </a:r>
                <a:r>
                  <a:rPr kumimoji="0" lang="zh-CN" altLang="en-US" sz="20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时间：</a:t>
                </a:r>
                <a:r>
                  <a:rPr kumimoji="0" lang="en-US" altLang="zh-CN" sz="20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2020.6.1</a:t>
                </a:r>
                <a:endParaRPr kumimoji="0" lang="en-US" altLang="zh-CN" sz="2000" b="0" i="0" u="none" strike="noStrike" kern="0" cap="none" spc="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nvGrpSpPr>
              <p:cNvPr id="12" name="组合 11"/>
              <p:cNvGrpSpPr/>
              <p:nvPr/>
            </p:nvGrpSpPr>
            <p:grpSpPr>
              <a:xfrm>
                <a:off x="-4714868" y="2110674"/>
                <a:ext cx="5033250" cy="995966"/>
                <a:chOff x="-4714868" y="2110674"/>
                <a:chExt cx="5033250" cy="995966"/>
              </a:xfrm>
            </p:grpSpPr>
            <p:sp>
              <p:nvSpPr>
                <p:cNvPr id="13" name="文本框 12"/>
                <p:cNvSpPr txBox="1"/>
                <p:nvPr/>
              </p:nvSpPr>
              <p:spPr>
                <a:xfrm>
                  <a:off x="-4714868" y="2808615"/>
                  <a:ext cx="5033249" cy="298025"/>
                </a:xfrm>
                <a:prstGeom prst="rect">
                  <a:avLst/>
                </a:prstGeom>
                <a:noFill/>
              </p:spPr>
              <p:txBody>
                <a:bodyPr wrap="square" rtlCol="0">
                  <a:spAutoFit/>
                </a:bodyPr>
                <a:lstStyle/>
                <a:p>
                  <a:pPr marL="0" marR="0" lvl="0" indent="0" algn="dist"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0" cap="none" spc="0" normalizeH="0" baseline="0" noProof="0" dirty="0">
                      <a:ln>
                        <a:noFill/>
                      </a:ln>
                      <a:solidFill>
                        <a:schemeClr val="bg1">
                          <a:lumMod val="50000"/>
                        </a:schemeClr>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MENTAL HEALTH COUNSELING PPT</a:t>
                  </a:r>
                </a:p>
              </p:txBody>
            </p:sp>
            <p:cxnSp>
              <p:nvCxnSpPr>
                <p:cNvPr id="14" name="直接连接符 13"/>
                <p:cNvCxnSpPr/>
                <p:nvPr/>
              </p:nvCxnSpPr>
              <p:spPr>
                <a:xfrm>
                  <a:off x="-4634728" y="2789746"/>
                  <a:ext cx="4953109" cy="0"/>
                </a:xfrm>
                <a:prstGeom prst="line">
                  <a:avLst/>
                </a:prstGeom>
                <a:noFill/>
                <a:ln w="6350" cap="flat" cmpd="sng" algn="ctr">
                  <a:solidFill>
                    <a:sysClr val="windowText" lastClr="000000">
                      <a:lumMod val="65000"/>
                      <a:lumOff val="35000"/>
                    </a:sysClr>
                  </a:solidFill>
                  <a:prstDash val="solid"/>
                  <a:miter lim="800000"/>
                </a:ln>
                <a:effectLst/>
              </p:spPr>
            </p:cxnSp>
            <p:sp>
              <p:nvSpPr>
                <p:cNvPr id="15" name="文本占位符 19"/>
                <p:cNvSpPr txBox="1"/>
                <p:nvPr/>
              </p:nvSpPr>
              <p:spPr>
                <a:xfrm>
                  <a:off x="-4708756" y="2110674"/>
                  <a:ext cx="5027138" cy="6602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zh-CN" altLang="en-US" sz="5400" b="1" dirty="0">
                      <a:solidFill>
                        <a:srgbClr val="4FC3E2"/>
                      </a:solidFill>
                      <a:latin typeface="Arial" panose="020B0604020202020204" pitchFamily="34" charset="0"/>
                      <a:ea typeface="思源黑体 CN Medium" panose="020B0600000000000000" pitchFamily="34" charset="-122"/>
                      <a:cs typeface="+mn-ea"/>
                      <a:sym typeface="Arial" panose="020B0604020202020204" pitchFamily="34" charset="0"/>
                    </a:rPr>
                    <a:t>感谢各位的聆听</a:t>
                  </a:r>
                </a:p>
              </p:txBody>
            </p:sp>
          </p:grpSp>
        </p:grpSp>
        <p:sp>
          <p:nvSpPr>
            <p:cNvPr id="10" name="文本占位符 20"/>
            <p:cNvSpPr txBox="1"/>
            <p:nvPr/>
          </p:nvSpPr>
          <p:spPr>
            <a:xfrm>
              <a:off x="6147269" y="2844265"/>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3600" dirty="0">
                  <a:latin typeface="Arial" panose="020B0604020202020204" pitchFamily="34" charset="0"/>
                  <a:ea typeface="思源黑体 CN Medium" panose="020B0600000000000000" pitchFamily="34" charset="-122"/>
                  <a:cs typeface="+mn-ea"/>
                  <a:sym typeface="Arial" panose="020B0604020202020204" pitchFamily="34" charset="0"/>
                </a:rPr>
                <a:t>第</a:t>
              </a:r>
              <a:r>
                <a:rPr lang="en-US" altLang="zh-CN" sz="3600" dirty="0">
                  <a:latin typeface="Arial" panose="020B0604020202020204" pitchFamily="34" charset="0"/>
                  <a:ea typeface="思源黑体 CN Medium" panose="020B0600000000000000" pitchFamily="34" charset="-122"/>
                  <a:cs typeface="+mn-ea"/>
                  <a:sym typeface="Arial" panose="020B0604020202020204" pitchFamily="34" charset="0"/>
                </a:rPr>
                <a:t>3</a:t>
              </a:r>
              <a:r>
                <a:rPr lang="zh-CN" altLang="en-US" sz="3600" dirty="0">
                  <a:latin typeface="Arial" panose="020B0604020202020204" pitchFamily="34" charset="0"/>
                  <a:ea typeface="思源黑体 CN Medium" panose="020B0600000000000000" pitchFamily="34" charset="-122"/>
                  <a:cs typeface="+mn-ea"/>
                  <a:sym typeface="Arial" panose="020B0604020202020204" pitchFamily="34" charset="0"/>
                </a:rPr>
                <a:t>章 烃的含氧衍生物</a:t>
              </a:r>
            </a:p>
          </p:txBody>
        </p:sp>
      </p:grpSp>
      <p:sp>
        <p:nvSpPr>
          <p:cNvPr id="16" name="矩形 15"/>
          <p:cNvSpPr/>
          <p:nvPr/>
        </p:nvSpPr>
        <p:spPr>
          <a:xfrm>
            <a:off x="9561081" y="586555"/>
            <a:ext cx="4062342" cy="300975"/>
          </a:xfrm>
          <a:prstGeom prst="rect">
            <a:avLst/>
          </a:prstGeom>
          <a:solidFill>
            <a:srgbClr val="4FC3E2"/>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spcCol="38100" anchor="ctr">
            <a:spAutoFit/>
          </a:bodyPr>
          <a:lstStyle/>
          <a:p>
            <a:pPr marL="0" marR="0" lvl="0" indent="0" defTabSz="1151890" rtl="0" eaLnBrk="1" fontAlgn="auto" latinLnBrk="1" hangingPunct="1">
              <a:lnSpc>
                <a:spcPct val="100000"/>
              </a:lnSpc>
              <a:spcBef>
                <a:spcPts val="0"/>
              </a:spcBef>
              <a:spcAft>
                <a:spcPts val="0"/>
              </a:spcAft>
              <a:buClrTx/>
              <a:buSzTx/>
              <a:buFontTx/>
              <a:buNone/>
              <a:defRPr/>
            </a:pP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人教版高中选修五化学课件</a:t>
            </a:r>
          </a:p>
        </p:txBody>
      </p:sp>
      <p:sp>
        <p:nvSpPr>
          <p:cNvPr id="17" name="直角三角形 3"/>
          <p:cNvSpPr/>
          <p:nvPr/>
        </p:nvSpPr>
        <p:spPr>
          <a:xfrm rot="2446653">
            <a:off x="10937253" y="4321656"/>
            <a:ext cx="1808584" cy="3177277"/>
          </a:xfrm>
          <a:custGeom>
            <a:avLst/>
            <a:gdLst>
              <a:gd name="connsiteX0" fmla="*/ 0 w 1767840"/>
              <a:gd name="connsiteY0" fmla="*/ 1767840 h 1767840"/>
              <a:gd name="connsiteX1" fmla="*/ 0 w 1767840"/>
              <a:gd name="connsiteY1" fmla="*/ 0 h 1767840"/>
              <a:gd name="connsiteX2" fmla="*/ 1767840 w 1767840"/>
              <a:gd name="connsiteY2" fmla="*/ 1767840 h 1767840"/>
              <a:gd name="connsiteX3" fmla="*/ 0 w 1767840"/>
              <a:gd name="connsiteY3" fmla="*/ 1767840 h 1767840"/>
              <a:gd name="connsiteX0-1" fmla="*/ 852620 w 1767840"/>
              <a:gd name="connsiteY0-2" fmla="*/ 2401909 h 2401909"/>
              <a:gd name="connsiteX1-3" fmla="*/ 0 w 1767840"/>
              <a:gd name="connsiteY1-4" fmla="*/ 0 h 2401909"/>
              <a:gd name="connsiteX2-5" fmla="*/ 1767840 w 1767840"/>
              <a:gd name="connsiteY2-6" fmla="*/ 1767840 h 2401909"/>
              <a:gd name="connsiteX3-7" fmla="*/ 852620 w 1767840"/>
              <a:gd name="connsiteY3-8" fmla="*/ 2401909 h 2401909"/>
              <a:gd name="connsiteX0-9" fmla="*/ 1554460 w 2469680"/>
              <a:gd name="connsiteY0-10" fmla="*/ 3079389 h 3079389"/>
              <a:gd name="connsiteX1-11" fmla="*/ 0 w 2469680"/>
              <a:gd name="connsiteY1-12" fmla="*/ 0 h 3079389"/>
              <a:gd name="connsiteX2-13" fmla="*/ 2469680 w 2469680"/>
              <a:gd name="connsiteY2-14" fmla="*/ 2445320 h 3079389"/>
              <a:gd name="connsiteX3-15" fmla="*/ 1554460 w 2469680"/>
              <a:gd name="connsiteY3-16" fmla="*/ 3079389 h 3079389"/>
              <a:gd name="connsiteX0-17" fmla="*/ 1835245 w 2750465"/>
              <a:gd name="connsiteY0-18" fmla="*/ 3375167 h 3375167"/>
              <a:gd name="connsiteX1-19" fmla="*/ 0 w 2750465"/>
              <a:gd name="connsiteY1-20" fmla="*/ 0 h 3375167"/>
              <a:gd name="connsiteX2-21" fmla="*/ 2750465 w 2750465"/>
              <a:gd name="connsiteY2-22" fmla="*/ 2741098 h 3375167"/>
              <a:gd name="connsiteX3-23" fmla="*/ 1835245 w 2750465"/>
              <a:gd name="connsiteY3-24" fmla="*/ 3375167 h 3375167"/>
              <a:gd name="connsiteX0-25" fmla="*/ 1776293 w 2750465"/>
              <a:gd name="connsiteY0-26" fmla="*/ 3531543 h 3531543"/>
              <a:gd name="connsiteX1-27" fmla="*/ 0 w 2750465"/>
              <a:gd name="connsiteY1-28" fmla="*/ 0 h 3531543"/>
              <a:gd name="connsiteX2-29" fmla="*/ 2750465 w 2750465"/>
              <a:gd name="connsiteY2-30" fmla="*/ 2741098 h 3531543"/>
              <a:gd name="connsiteX3-31" fmla="*/ 1776293 w 2750465"/>
              <a:gd name="connsiteY3-32" fmla="*/ 3531543 h 3531543"/>
              <a:gd name="connsiteX0-33" fmla="*/ 1246915 w 2750465"/>
              <a:gd name="connsiteY0-34" fmla="*/ 4096304 h 4096304"/>
              <a:gd name="connsiteX1-35" fmla="*/ 0 w 2750465"/>
              <a:gd name="connsiteY1-36" fmla="*/ 0 h 4096304"/>
              <a:gd name="connsiteX2-37" fmla="*/ 2750465 w 2750465"/>
              <a:gd name="connsiteY2-38" fmla="*/ 2741098 h 4096304"/>
              <a:gd name="connsiteX3-39" fmla="*/ 1246915 w 2750465"/>
              <a:gd name="connsiteY3-40" fmla="*/ 4096304 h 4096304"/>
              <a:gd name="connsiteX0-41" fmla="*/ 991565 w 2495115"/>
              <a:gd name="connsiteY0-42" fmla="*/ 4313580 h 4313580"/>
              <a:gd name="connsiteX1-43" fmla="*/ 0 w 2495115"/>
              <a:gd name="connsiteY1-44" fmla="*/ 0 h 4313580"/>
              <a:gd name="connsiteX2-45" fmla="*/ 2495115 w 2495115"/>
              <a:gd name="connsiteY2-46" fmla="*/ 2958374 h 4313580"/>
              <a:gd name="connsiteX3-47" fmla="*/ 991565 w 2495115"/>
              <a:gd name="connsiteY3-48" fmla="*/ 4313580 h 4313580"/>
              <a:gd name="connsiteX0-49" fmla="*/ 991565 w 2505856"/>
              <a:gd name="connsiteY0-50" fmla="*/ 4313580 h 4313580"/>
              <a:gd name="connsiteX1-51" fmla="*/ 0 w 2505856"/>
              <a:gd name="connsiteY1-52" fmla="*/ 0 h 4313580"/>
              <a:gd name="connsiteX2-53" fmla="*/ 2505856 w 2505856"/>
              <a:gd name="connsiteY2-54" fmla="*/ 2959240 h 4313580"/>
              <a:gd name="connsiteX3-55" fmla="*/ 991565 w 2505856"/>
              <a:gd name="connsiteY3-56" fmla="*/ 4313580 h 4313580"/>
              <a:gd name="connsiteX0-57" fmla="*/ 917485 w 2505856"/>
              <a:gd name="connsiteY0-58" fmla="*/ 4315824 h 4315824"/>
              <a:gd name="connsiteX1-59" fmla="*/ 0 w 2505856"/>
              <a:gd name="connsiteY1-60" fmla="*/ 0 h 4315824"/>
              <a:gd name="connsiteX2-61" fmla="*/ 2505856 w 2505856"/>
              <a:gd name="connsiteY2-62" fmla="*/ 2959240 h 4315824"/>
              <a:gd name="connsiteX3-63" fmla="*/ 917485 w 2505856"/>
              <a:gd name="connsiteY3-64" fmla="*/ 4315824 h 4315824"/>
              <a:gd name="connsiteX0-65" fmla="*/ 907609 w 2505856"/>
              <a:gd name="connsiteY0-66" fmla="*/ 4304217 h 4304217"/>
              <a:gd name="connsiteX1-67" fmla="*/ 0 w 2505856"/>
              <a:gd name="connsiteY1-68" fmla="*/ 0 h 4304217"/>
              <a:gd name="connsiteX2-69" fmla="*/ 2505856 w 2505856"/>
              <a:gd name="connsiteY2-70" fmla="*/ 2959240 h 4304217"/>
              <a:gd name="connsiteX3-71" fmla="*/ 907609 w 2505856"/>
              <a:gd name="connsiteY3-72" fmla="*/ 4304217 h 4304217"/>
              <a:gd name="connsiteX0-73" fmla="*/ 665240 w 2263487"/>
              <a:gd name="connsiteY0-74" fmla="*/ 4035782 h 4035782"/>
              <a:gd name="connsiteX1-75" fmla="*/ 0 w 2263487"/>
              <a:gd name="connsiteY1-76" fmla="*/ 0 h 4035782"/>
              <a:gd name="connsiteX2-77" fmla="*/ 2263487 w 2263487"/>
              <a:gd name="connsiteY2-78" fmla="*/ 2690805 h 4035782"/>
              <a:gd name="connsiteX3-79" fmla="*/ 665240 w 2263487"/>
              <a:gd name="connsiteY3-80" fmla="*/ 4035782 h 4035782"/>
              <a:gd name="connsiteX0-81" fmla="*/ 658350 w 2256597"/>
              <a:gd name="connsiteY0-82" fmla="*/ 4027684 h 4027684"/>
              <a:gd name="connsiteX1-83" fmla="*/ 0 w 2256597"/>
              <a:gd name="connsiteY1-84" fmla="*/ 0 h 4027684"/>
              <a:gd name="connsiteX2-85" fmla="*/ 2256597 w 2256597"/>
              <a:gd name="connsiteY2-86" fmla="*/ 2682707 h 4027684"/>
              <a:gd name="connsiteX3-87" fmla="*/ 658350 w 2256597"/>
              <a:gd name="connsiteY3-88" fmla="*/ 4027684 h 4027684"/>
              <a:gd name="connsiteX0-89" fmla="*/ 682643 w 2280890"/>
              <a:gd name="connsiteY0-90" fmla="*/ 4007013 h 4007013"/>
              <a:gd name="connsiteX1-91" fmla="*/ 0 w 2280890"/>
              <a:gd name="connsiteY1-92" fmla="*/ 0 h 4007013"/>
              <a:gd name="connsiteX2-93" fmla="*/ 2280890 w 2280890"/>
              <a:gd name="connsiteY2-94" fmla="*/ 2662036 h 4007013"/>
              <a:gd name="connsiteX3-95" fmla="*/ 682643 w 2280890"/>
              <a:gd name="connsiteY3-96" fmla="*/ 4007013 h 4007013"/>
            </a:gdLst>
            <a:ahLst/>
            <a:cxnLst>
              <a:cxn ang="0">
                <a:pos x="connsiteX0-1" y="connsiteY0-2"/>
              </a:cxn>
              <a:cxn ang="0">
                <a:pos x="connsiteX1-3" y="connsiteY1-4"/>
              </a:cxn>
              <a:cxn ang="0">
                <a:pos x="connsiteX2-5" y="connsiteY2-6"/>
              </a:cxn>
              <a:cxn ang="0">
                <a:pos x="connsiteX3-7" y="connsiteY3-8"/>
              </a:cxn>
            </a:cxnLst>
            <a:rect l="l" t="t" r="r" b="b"/>
            <a:pathLst>
              <a:path w="2280890" h="4007013">
                <a:moveTo>
                  <a:pt x="682643" y="4007013"/>
                </a:moveTo>
                <a:lnTo>
                  <a:pt x="0" y="0"/>
                </a:lnTo>
                <a:lnTo>
                  <a:pt x="2280890" y="2662036"/>
                </a:lnTo>
                <a:lnTo>
                  <a:pt x="682643" y="4007013"/>
                </a:lnTo>
                <a:close/>
              </a:path>
            </a:pathLst>
          </a:custGeom>
          <a:solidFill>
            <a:srgbClr val="4FC3E2">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82D8D5"/>
                </a:solidFill>
                <a:latin typeface="Arial" panose="020B0604020202020204" pitchFamily="34" charset="0"/>
                <a:ea typeface="思源黑体 CN Medium" panose="020B0600000000000000" pitchFamily="34" charset="-122"/>
                <a:sym typeface="Arial" panose="020B0604020202020204" pitchFamily="34" charset="0"/>
              </a:rPr>
              <a:t>.</a:t>
            </a:r>
            <a:endParaRPr lang="zh-CN" altLang="en-US" dirty="0">
              <a:solidFill>
                <a:srgbClr val="82D8D5"/>
              </a:solidFill>
              <a:latin typeface="Arial" panose="020B0604020202020204" pitchFamily="34" charset="0"/>
              <a:ea typeface="思源黑体 CN Medium" panose="020B0600000000000000"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Rot="1" noChangeArrowheads="1"/>
          </p:cNvSpPr>
          <p:nvPr/>
        </p:nvSpPr>
        <p:spPr bwMode="auto">
          <a:xfrm>
            <a:off x="549401" y="2277073"/>
            <a:ext cx="36099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342900" marR="0" lvl="0" indent="-342900" defTabSz="914400" eaLnBrk="1" fontAlgn="auto" latinLnBrk="0" hangingPunct="1">
              <a:lnSpc>
                <a:spcPct val="100000"/>
              </a:lnSpc>
              <a:spcBef>
                <a:spcPct val="20000"/>
              </a:spcBef>
              <a:spcAft>
                <a:spcPts val="0"/>
              </a:spcAft>
              <a:buClr>
                <a:schemeClr val="hlink"/>
              </a:buClr>
              <a:buSzTx/>
              <a:buFont typeface="Wingdings" panose="05000000000000000000" pitchFamily="2" charset="2"/>
              <a:buNone/>
              <a:defRPr/>
            </a:pPr>
            <a:r>
              <a:rPr kumimoji="1" lang="en-US" altLang="zh-CN" sz="20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1" lang="zh-CN" altLang="en-US" sz="20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根据羟基的数目分</a:t>
            </a:r>
          </a:p>
        </p:txBody>
      </p:sp>
      <p:sp>
        <p:nvSpPr>
          <p:cNvPr id="69639" name="AutoShape 7"/>
          <p:cNvSpPr/>
          <p:nvPr/>
        </p:nvSpPr>
        <p:spPr bwMode="auto">
          <a:xfrm>
            <a:off x="3134505" y="1873378"/>
            <a:ext cx="357902" cy="1183484"/>
          </a:xfrm>
          <a:prstGeom prst="leftBrace">
            <a:avLst>
              <a:gd name="adj1" fmla="val 43530"/>
              <a:gd name="adj2" fmla="val 50000"/>
            </a:avLst>
          </a:prstGeom>
          <a:noFill/>
          <a:ln w="349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0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69640" name="Text Box 8"/>
          <p:cNvSpPr txBox="1">
            <a:spLocks noChangeArrowheads="1"/>
          </p:cNvSpPr>
          <p:nvPr/>
        </p:nvSpPr>
        <p:spPr bwMode="auto">
          <a:xfrm>
            <a:off x="3582511" y="1689567"/>
            <a:ext cx="20874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0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一元醇    </a:t>
            </a:r>
            <a:r>
              <a:rPr kumimoji="1" lang="en-US" altLang="zh-CN" sz="20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1" lang="en-US" altLang="zh-CN" sz="20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1" lang="en-US" altLang="zh-CN" sz="20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p>
        </p:txBody>
      </p:sp>
      <p:sp>
        <p:nvSpPr>
          <p:cNvPr id="69641" name="Text Box 9"/>
          <p:cNvSpPr txBox="1">
            <a:spLocks noChangeArrowheads="1"/>
          </p:cNvSpPr>
          <p:nvPr/>
        </p:nvSpPr>
        <p:spPr bwMode="auto">
          <a:xfrm>
            <a:off x="6409186" y="1704789"/>
            <a:ext cx="69762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甲醇</a:t>
            </a:r>
          </a:p>
        </p:txBody>
      </p:sp>
      <p:grpSp>
        <p:nvGrpSpPr>
          <p:cNvPr id="2" name="Group 10"/>
          <p:cNvGrpSpPr/>
          <p:nvPr/>
        </p:nvGrpSpPr>
        <p:grpSpPr bwMode="auto">
          <a:xfrm>
            <a:off x="3582511" y="2090339"/>
            <a:ext cx="3797300" cy="708025"/>
            <a:chOff x="3248" y="2024"/>
            <a:chExt cx="1794" cy="446"/>
          </a:xfrm>
        </p:grpSpPr>
        <p:sp>
          <p:nvSpPr>
            <p:cNvPr id="10275" name="Text Box 11"/>
            <p:cNvSpPr txBox="1">
              <a:spLocks noChangeArrowheads="1"/>
            </p:cNvSpPr>
            <p:nvPr/>
          </p:nvSpPr>
          <p:spPr bwMode="auto">
            <a:xfrm>
              <a:off x="3248" y="2024"/>
              <a:ext cx="1023" cy="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0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二元醇    </a:t>
              </a:r>
              <a:r>
                <a:rPr kumimoji="1" lang="en-US" altLang="zh-CN" sz="20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1" lang="en-US" altLang="zh-CN" sz="20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en-US" altLang="zh-CN" sz="20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p>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CH</a:t>
              </a:r>
              <a:r>
                <a:rPr kumimoji="1" lang="en-US" altLang="zh-CN" sz="20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en-US" altLang="zh-CN" sz="20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p>
          </p:txBody>
        </p:sp>
        <p:grpSp>
          <p:nvGrpSpPr>
            <p:cNvPr id="10276" name="Group 12"/>
            <p:cNvGrpSpPr/>
            <p:nvPr/>
          </p:nvGrpSpPr>
          <p:grpSpPr bwMode="auto">
            <a:xfrm>
              <a:off x="3853" y="2024"/>
              <a:ext cx="1189" cy="268"/>
              <a:chOff x="3853" y="2024"/>
              <a:chExt cx="1189" cy="268"/>
            </a:xfrm>
          </p:grpSpPr>
          <p:sp>
            <p:nvSpPr>
              <p:cNvPr id="10277" name="Line 13"/>
              <p:cNvSpPr>
                <a:spLocks noChangeShapeType="1"/>
              </p:cNvSpPr>
              <p:nvPr/>
            </p:nvSpPr>
            <p:spPr bwMode="auto">
              <a:xfrm>
                <a:off x="3853" y="2202"/>
                <a:ext cx="0" cy="9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0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0278" name="Text Box 14"/>
              <p:cNvSpPr txBox="1">
                <a:spLocks noChangeArrowheads="1"/>
              </p:cNvSpPr>
              <p:nvPr/>
            </p:nvSpPr>
            <p:spPr bwMode="auto">
              <a:xfrm>
                <a:off x="4591" y="2024"/>
                <a:ext cx="45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0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乙二醇</a:t>
                </a:r>
              </a:p>
            </p:txBody>
          </p:sp>
        </p:grpSp>
      </p:grpSp>
      <p:grpSp>
        <p:nvGrpSpPr>
          <p:cNvPr id="4" name="Group 66"/>
          <p:cNvGrpSpPr/>
          <p:nvPr/>
        </p:nvGrpSpPr>
        <p:grpSpPr bwMode="auto">
          <a:xfrm>
            <a:off x="3656540" y="2698564"/>
            <a:ext cx="3723740" cy="1074738"/>
            <a:chOff x="2563" y="1556"/>
            <a:chExt cx="1759" cy="677"/>
          </a:xfrm>
        </p:grpSpPr>
        <p:sp>
          <p:nvSpPr>
            <p:cNvPr id="10271" name="Text Box 16"/>
            <p:cNvSpPr txBox="1">
              <a:spLocks noChangeArrowheads="1"/>
            </p:cNvSpPr>
            <p:nvPr/>
          </p:nvSpPr>
          <p:spPr bwMode="auto">
            <a:xfrm>
              <a:off x="2563" y="1593"/>
              <a:ext cx="989"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多元醇   </a:t>
              </a:r>
              <a:r>
                <a:rPr kumimoji="1" lang="en-US" altLang="zh-CN"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1" lang="en-US" altLang="zh-CN" sz="20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en-US" altLang="zh-CN"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p>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CHOH</a:t>
              </a:r>
            </a:p>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CH</a:t>
              </a:r>
              <a:r>
                <a:rPr kumimoji="1" lang="en-US" altLang="zh-CN" sz="20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en-US" altLang="zh-CN"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p>
          </p:txBody>
        </p:sp>
        <p:sp>
          <p:nvSpPr>
            <p:cNvPr id="10272" name="Line 17"/>
            <p:cNvSpPr>
              <a:spLocks noChangeShapeType="1"/>
            </p:cNvSpPr>
            <p:nvPr/>
          </p:nvSpPr>
          <p:spPr bwMode="auto">
            <a:xfrm>
              <a:off x="3198" y="1783"/>
              <a:ext cx="0" cy="91"/>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0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0273" name="Line 18"/>
            <p:cNvSpPr>
              <a:spLocks noChangeShapeType="1"/>
            </p:cNvSpPr>
            <p:nvPr/>
          </p:nvSpPr>
          <p:spPr bwMode="auto">
            <a:xfrm>
              <a:off x="3177" y="1962"/>
              <a:ext cx="0" cy="91"/>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0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0274" name="Text Box 19"/>
            <p:cNvSpPr txBox="1">
              <a:spLocks noChangeArrowheads="1"/>
            </p:cNvSpPr>
            <p:nvPr/>
          </p:nvSpPr>
          <p:spPr bwMode="auto">
            <a:xfrm>
              <a:off x="3871" y="1556"/>
              <a:ext cx="45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丙三醇</a:t>
              </a:r>
            </a:p>
          </p:txBody>
        </p:sp>
      </p:grpSp>
      <p:sp>
        <p:nvSpPr>
          <p:cNvPr id="69652" name="Text Box 20"/>
          <p:cNvSpPr txBox="1">
            <a:spLocks noChangeArrowheads="1"/>
          </p:cNvSpPr>
          <p:nvPr/>
        </p:nvSpPr>
        <p:spPr bwMode="auto">
          <a:xfrm>
            <a:off x="603302" y="3941702"/>
            <a:ext cx="6299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zh-CN" altLang="en-US"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根据烃基是否饱和分</a:t>
            </a:r>
          </a:p>
        </p:txBody>
      </p:sp>
      <p:sp>
        <p:nvSpPr>
          <p:cNvPr id="69653" name="Text Box 21"/>
          <p:cNvSpPr txBox="1">
            <a:spLocks noChangeArrowheads="1"/>
          </p:cNvSpPr>
          <p:nvPr/>
        </p:nvSpPr>
        <p:spPr bwMode="auto">
          <a:xfrm>
            <a:off x="4000258" y="3630180"/>
            <a:ext cx="2016125"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65000"/>
              </a:lnSpc>
              <a:spcBef>
                <a:spcPts val="0"/>
              </a:spcBef>
              <a:spcAft>
                <a:spcPts val="0"/>
              </a:spcAft>
              <a:buClrTx/>
              <a:buSzTx/>
              <a:buFontTx/>
              <a:buNone/>
              <a:defRPr/>
            </a:pPr>
            <a:r>
              <a:rPr kumimoji="1" lang="zh-CN" altLang="en-US"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饱和醇</a:t>
            </a:r>
          </a:p>
          <a:p>
            <a:pPr marL="0" marR="0" lvl="0" indent="0" algn="just" defTabSz="914400" eaLnBrk="1" fontAlgn="auto" latinLnBrk="0" hangingPunct="1">
              <a:lnSpc>
                <a:spcPct val="165000"/>
              </a:lnSpc>
              <a:spcBef>
                <a:spcPts val="0"/>
              </a:spcBef>
              <a:spcAft>
                <a:spcPts val="0"/>
              </a:spcAft>
              <a:buClrTx/>
              <a:buSzTx/>
              <a:buFontTx/>
              <a:buNone/>
              <a:defRPr/>
            </a:pPr>
            <a:r>
              <a:rPr kumimoji="1" lang="zh-CN" altLang="en-US"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不饱和醇</a:t>
            </a:r>
          </a:p>
        </p:txBody>
      </p:sp>
      <p:sp>
        <p:nvSpPr>
          <p:cNvPr id="69654" name="AutoShape 22"/>
          <p:cNvSpPr/>
          <p:nvPr/>
        </p:nvSpPr>
        <p:spPr bwMode="auto">
          <a:xfrm>
            <a:off x="3474236" y="3744454"/>
            <a:ext cx="288925" cy="865188"/>
          </a:xfrm>
          <a:prstGeom prst="leftBrace">
            <a:avLst>
              <a:gd name="adj1" fmla="val 33272"/>
              <a:gd name="adj2" fmla="val 50000"/>
            </a:avLst>
          </a:prstGeom>
          <a:noFill/>
          <a:ln w="34925">
            <a:solidFill>
              <a:schemeClr val="tx1"/>
            </a:solidFill>
            <a:rou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0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69655" name="Text Box 23"/>
          <p:cNvSpPr txBox="1">
            <a:spLocks noChangeArrowheads="1"/>
          </p:cNvSpPr>
          <p:nvPr/>
        </p:nvSpPr>
        <p:spPr bwMode="auto">
          <a:xfrm>
            <a:off x="566909" y="5519344"/>
            <a:ext cx="7315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1" lang="zh-CN" altLang="en-US"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根据烃基中是否含苯环分</a:t>
            </a:r>
          </a:p>
        </p:txBody>
      </p:sp>
      <p:sp>
        <p:nvSpPr>
          <p:cNvPr id="69656" name="Text Box 24"/>
          <p:cNvSpPr txBox="1">
            <a:spLocks noChangeArrowheads="1"/>
          </p:cNvSpPr>
          <p:nvPr/>
        </p:nvSpPr>
        <p:spPr bwMode="auto">
          <a:xfrm>
            <a:off x="4224509" y="5174157"/>
            <a:ext cx="2027237" cy="136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65000"/>
              </a:lnSpc>
              <a:spcBef>
                <a:spcPts val="0"/>
              </a:spcBef>
              <a:spcAft>
                <a:spcPts val="0"/>
              </a:spcAft>
              <a:buClrTx/>
              <a:buSzTx/>
              <a:buFontTx/>
              <a:buNone/>
              <a:defRPr/>
            </a:pPr>
            <a:r>
              <a:rPr kumimoji="1" lang="zh-CN" altLang="en-US"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脂肪醇</a:t>
            </a:r>
          </a:p>
          <a:p>
            <a:pPr marL="0" marR="0" lvl="0" indent="0" algn="just" defTabSz="914400" eaLnBrk="1" fontAlgn="auto" latinLnBrk="0" hangingPunct="1">
              <a:lnSpc>
                <a:spcPct val="165000"/>
              </a:lnSpc>
              <a:spcBef>
                <a:spcPts val="0"/>
              </a:spcBef>
              <a:spcAft>
                <a:spcPts val="0"/>
              </a:spcAft>
              <a:buClrTx/>
              <a:buSzTx/>
              <a:buFontTx/>
              <a:buNone/>
              <a:defRPr/>
            </a:pPr>
            <a:r>
              <a:rPr kumimoji="1" lang="zh-CN" altLang="en-US"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芳香醇</a:t>
            </a:r>
          </a:p>
        </p:txBody>
      </p:sp>
      <p:sp>
        <p:nvSpPr>
          <p:cNvPr id="69658" name="Text Box 26"/>
          <p:cNvSpPr txBox="1">
            <a:spLocks noChangeArrowheads="1"/>
          </p:cNvSpPr>
          <p:nvPr/>
        </p:nvSpPr>
        <p:spPr bwMode="auto">
          <a:xfrm>
            <a:off x="603302" y="4764865"/>
            <a:ext cx="4368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0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饱和一元醇通式：</a:t>
            </a:r>
          </a:p>
        </p:txBody>
      </p:sp>
      <p:sp>
        <p:nvSpPr>
          <p:cNvPr id="69659" name="Rectangle 27"/>
          <p:cNvSpPr>
            <a:spLocks noChangeArrowheads="1"/>
          </p:cNvSpPr>
          <p:nvPr/>
        </p:nvSpPr>
        <p:spPr bwMode="auto">
          <a:xfrm>
            <a:off x="3006777" y="4750578"/>
            <a:ext cx="272382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1" lang="en-US" altLang="zh-CN" sz="2000" i="0" u="none" strike="noStrike" kern="0" cap="none" spc="0" normalizeH="0" baseline="-2500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n</a:t>
            </a:r>
            <a:r>
              <a:rPr kumimoji="1" lang="en-US" altLang="zh-CN" sz="20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1" lang="en-US" altLang="zh-CN" sz="2000" i="0" u="none" strike="noStrike" kern="0" cap="none" spc="0" normalizeH="0" baseline="-2500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2n+1</a:t>
            </a:r>
            <a:r>
              <a:rPr kumimoji="1" lang="en-US" altLang="zh-CN" sz="20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r>
              <a:rPr kumimoji="1" lang="zh-CN" altLang="en-US" sz="20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或</a:t>
            </a:r>
            <a:r>
              <a:rPr kumimoji="1" lang="en-US" altLang="zh-CN" sz="20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1" lang="en-US" altLang="zh-CN" sz="2000" i="0" u="none" strike="noStrike" kern="0" cap="none" spc="0" normalizeH="0" baseline="-2500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n</a:t>
            </a:r>
            <a:r>
              <a:rPr kumimoji="1" lang="en-US" altLang="zh-CN" sz="20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1" lang="en-US" altLang="zh-CN" sz="2000" i="0" u="none" strike="noStrike" kern="0" cap="none" spc="0" normalizeH="0" baseline="-2500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2n+2</a:t>
            </a:r>
            <a:r>
              <a:rPr kumimoji="1" lang="en-US" altLang="zh-CN" sz="20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p>
        </p:txBody>
      </p:sp>
      <p:grpSp>
        <p:nvGrpSpPr>
          <p:cNvPr id="5" name="Group 70"/>
          <p:cNvGrpSpPr/>
          <p:nvPr/>
        </p:nvGrpSpPr>
        <p:grpSpPr bwMode="auto">
          <a:xfrm>
            <a:off x="5825045" y="5353029"/>
            <a:ext cx="1865908" cy="681038"/>
            <a:chOff x="3651" y="3566"/>
            <a:chExt cx="882" cy="429"/>
          </a:xfrm>
        </p:grpSpPr>
        <p:sp>
          <p:nvSpPr>
            <p:cNvPr id="10260" name="Line 50"/>
            <p:cNvSpPr>
              <a:spLocks noChangeShapeType="1"/>
            </p:cNvSpPr>
            <p:nvPr/>
          </p:nvSpPr>
          <p:spPr bwMode="auto">
            <a:xfrm>
              <a:off x="3651" y="3682"/>
              <a:ext cx="1" cy="210"/>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0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0261" name="Line 51"/>
            <p:cNvSpPr>
              <a:spLocks noChangeShapeType="1"/>
            </p:cNvSpPr>
            <p:nvPr/>
          </p:nvSpPr>
          <p:spPr bwMode="auto">
            <a:xfrm>
              <a:off x="3689" y="3704"/>
              <a:ext cx="1" cy="162"/>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0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0262" name="Line 52"/>
            <p:cNvSpPr>
              <a:spLocks noChangeShapeType="1"/>
            </p:cNvSpPr>
            <p:nvPr/>
          </p:nvSpPr>
          <p:spPr bwMode="auto">
            <a:xfrm>
              <a:off x="3651" y="3892"/>
              <a:ext cx="180" cy="103"/>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0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0263" name="Line 53"/>
            <p:cNvSpPr>
              <a:spLocks noChangeShapeType="1"/>
            </p:cNvSpPr>
            <p:nvPr/>
          </p:nvSpPr>
          <p:spPr bwMode="auto">
            <a:xfrm flipV="1">
              <a:off x="3831" y="3892"/>
              <a:ext cx="175" cy="103"/>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0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0264" name="Line 54"/>
            <p:cNvSpPr>
              <a:spLocks noChangeShapeType="1"/>
            </p:cNvSpPr>
            <p:nvPr/>
          </p:nvSpPr>
          <p:spPr bwMode="auto">
            <a:xfrm flipV="1">
              <a:off x="3831" y="3866"/>
              <a:ext cx="137" cy="82"/>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0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0265" name="Line 55"/>
            <p:cNvSpPr>
              <a:spLocks noChangeShapeType="1"/>
            </p:cNvSpPr>
            <p:nvPr/>
          </p:nvSpPr>
          <p:spPr bwMode="auto">
            <a:xfrm flipV="1">
              <a:off x="4006" y="3682"/>
              <a:ext cx="1" cy="210"/>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0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0266" name="Line 56"/>
            <p:cNvSpPr>
              <a:spLocks noChangeShapeType="1"/>
            </p:cNvSpPr>
            <p:nvPr/>
          </p:nvSpPr>
          <p:spPr bwMode="auto">
            <a:xfrm flipH="1" flipV="1">
              <a:off x="3831" y="3579"/>
              <a:ext cx="175" cy="103"/>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0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0267" name="Line 57"/>
            <p:cNvSpPr>
              <a:spLocks noChangeShapeType="1"/>
            </p:cNvSpPr>
            <p:nvPr/>
          </p:nvSpPr>
          <p:spPr bwMode="auto">
            <a:xfrm flipH="1" flipV="1">
              <a:off x="3831" y="3626"/>
              <a:ext cx="137" cy="78"/>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0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0268" name="Line 58"/>
            <p:cNvSpPr>
              <a:spLocks noChangeShapeType="1"/>
            </p:cNvSpPr>
            <p:nvPr/>
          </p:nvSpPr>
          <p:spPr bwMode="auto">
            <a:xfrm flipV="1">
              <a:off x="3651" y="3579"/>
              <a:ext cx="180" cy="103"/>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0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0269" name="Line 59"/>
            <p:cNvSpPr>
              <a:spLocks noChangeShapeType="1"/>
            </p:cNvSpPr>
            <p:nvPr/>
          </p:nvSpPr>
          <p:spPr bwMode="auto">
            <a:xfrm>
              <a:off x="4006" y="3682"/>
              <a:ext cx="103"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0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0270" name="Rectangle 60"/>
            <p:cNvSpPr>
              <a:spLocks noChangeArrowheads="1"/>
            </p:cNvSpPr>
            <p:nvPr/>
          </p:nvSpPr>
          <p:spPr bwMode="auto">
            <a:xfrm>
              <a:off x="4131" y="3566"/>
              <a:ext cx="40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0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0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endParaRPr kumimoji="0" lang="en-US" altLang="zh-CN" sz="20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69699" name="Text Box 67"/>
          <p:cNvSpPr txBox="1">
            <a:spLocks noChangeArrowheads="1"/>
          </p:cNvSpPr>
          <p:nvPr/>
        </p:nvSpPr>
        <p:spPr bwMode="auto">
          <a:xfrm>
            <a:off x="4986657" y="3747590"/>
            <a:ext cx="150233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1" lang="en-US" altLang="zh-CN" sz="20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1" lang="en-US" altLang="zh-CN"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1" lang="en-US" altLang="zh-CN" sz="20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en-US" altLang="zh-CN"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p>
        </p:txBody>
      </p:sp>
      <p:sp>
        <p:nvSpPr>
          <p:cNvPr id="69700" name="Text Box 68"/>
          <p:cNvSpPr txBox="1">
            <a:spLocks noChangeArrowheads="1"/>
          </p:cNvSpPr>
          <p:nvPr/>
        </p:nvSpPr>
        <p:spPr bwMode="auto">
          <a:xfrm>
            <a:off x="5015800" y="4233445"/>
            <a:ext cx="20233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0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=CHCH</a:t>
            </a:r>
            <a:r>
              <a:rPr kumimoji="0" lang="en-US" altLang="zh-CN" sz="20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p>
        </p:txBody>
      </p:sp>
      <p:sp>
        <p:nvSpPr>
          <p:cNvPr id="69701" name="AutoShape 69"/>
          <p:cNvSpPr/>
          <p:nvPr/>
        </p:nvSpPr>
        <p:spPr bwMode="auto">
          <a:xfrm>
            <a:off x="3872039" y="5389337"/>
            <a:ext cx="287337" cy="608423"/>
          </a:xfrm>
          <a:prstGeom prst="leftBrace">
            <a:avLst>
              <a:gd name="adj1" fmla="val 33456"/>
              <a:gd name="adj2" fmla="val 50000"/>
            </a:avLst>
          </a:prstGeom>
          <a:noFill/>
          <a:ln w="34925">
            <a:solidFill>
              <a:schemeClr val="tx1"/>
            </a:solidFill>
            <a:rou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0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0259" name="Text Box 4"/>
          <p:cNvSpPr txBox="1">
            <a:spLocks noChangeArrowheads="1"/>
          </p:cNvSpPr>
          <p:nvPr/>
        </p:nvSpPr>
        <p:spPr bwMode="auto">
          <a:xfrm>
            <a:off x="655698" y="1227840"/>
            <a:ext cx="89344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、醇分类（</a:t>
            </a:r>
            <a:r>
              <a:rPr kumimoji="0" lang="zh-CN" altLang="en-US" sz="2400" i="0" u="none" strike="noStrike" kern="0" cap="none" spc="0" normalizeH="0" baseline="0" noProof="0" dirty="0">
                <a:ln>
                  <a:noFill/>
                </a:ln>
                <a:solidFill>
                  <a:srgbClr val="0099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羟基不与苯环直接相连的有机物</a:t>
            </a:r>
            <a:r>
              <a:rPr kumimoji="1"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39"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9"/>
                                        </p:tgtEl>
                                        <p:attrNameLst>
                                          <p:attrName>style.visibility</p:attrName>
                                        </p:attrNameLst>
                                      </p:cBhvr>
                                      <p:to>
                                        <p:strVal val="visible"/>
                                      </p:to>
                                    </p:set>
                                    <p:animEffect transition="in" filter="dissolve">
                                      <p:cBhvr>
                                        <p:cTn id="7" dur="500"/>
                                        <p:tgtEl>
                                          <p:spTgt spid="6963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9640"/>
                                        </p:tgtEl>
                                        <p:attrNameLst>
                                          <p:attrName>style.visibility</p:attrName>
                                        </p:attrNameLst>
                                      </p:cBhvr>
                                      <p:to>
                                        <p:strVal val="visible"/>
                                      </p:to>
                                    </p:set>
                                    <p:animEffect transition="in" filter="dissolve">
                                      <p:cBhvr>
                                        <p:cTn id="10" dur="500"/>
                                        <p:tgtEl>
                                          <p:spTgt spid="69640"/>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9641"/>
                                        </p:tgtEl>
                                        <p:attrNameLst>
                                          <p:attrName>style.visibility</p:attrName>
                                        </p:attrNameLst>
                                      </p:cBhvr>
                                      <p:to>
                                        <p:strVal val="visible"/>
                                      </p:to>
                                    </p:set>
                                    <p:animEffect transition="in" filter="dissolve">
                                      <p:cBhvr>
                                        <p:cTn id="13" dur="500"/>
                                        <p:tgtEl>
                                          <p:spTgt spid="69641"/>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dissolve">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69652"/>
                                        </p:tgtEl>
                                        <p:attrNameLst>
                                          <p:attrName>style.visibility</p:attrName>
                                        </p:attrNameLst>
                                      </p:cBhvr>
                                      <p:to>
                                        <p:strVal val="visible"/>
                                      </p:to>
                                    </p:set>
                                    <p:animEffect transition="in" filter="blinds(horizontal)">
                                      <p:cBhvr>
                                        <p:cTn id="29" dur="500"/>
                                        <p:tgtEl>
                                          <p:spTgt spid="69652"/>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69654"/>
                                        </p:tgtEl>
                                        <p:attrNameLst>
                                          <p:attrName>style.visibility</p:attrName>
                                        </p:attrNameLst>
                                      </p:cBhvr>
                                      <p:to>
                                        <p:strVal val="visible"/>
                                      </p:to>
                                    </p:set>
                                    <p:animEffect transition="in" filter="blinds(horizontal)">
                                      <p:cBhvr>
                                        <p:cTn id="34" dur="500"/>
                                        <p:tgtEl>
                                          <p:spTgt spid="69654"/>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69653"/>
                                        </p:tgtEl>
                                        <p:attrNameLst>
                                          <p:attrName>style.visibility</p:attrName>
                                        </p:attrNameLst>
                                      </p:cBhvr>
                                      <p:to>
                                        <p:strVal val="visible"/>
                                      </p:to>
                                    </p:set>
                                    <p:animEffect transition="in" filter="blinds(horizontal)">
                                      <p:cBhvr>
                                        <p:cTn id="37" dur="500"/>
                                        <p:tgtEl>
                                          <p:spTgt spid="69653"/>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9699"/>
                                        </p:tgtEl>
                                        <p:attrNameLst>
                                          <p:attrName>style.visibility</p:attrName>
                                        </p:attrNameLst>
                                      </p:cBhvr>
                                      <p:to>
                                        <p:strVal val="visible"/>
                                      </p:to>
                                    </p:set>
                                    <p:animEffect transition="in" filter="dissolve">
                                      <p:cBhvr>
                                        <p:cTn id="42" dur="500"/>
                                        <p:tgtEl>
                                          <p:spTgt spid="69699"/>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69700"/>
                                        </p:tgtEl>
                                        <p:attrNameLst>
                                          <p:attrName>style.visibility</p:attrName>
                                        </p:attrNameLst>
                                      </p:cBhvr>
                                      <p:to>
                                        <p:strVal val="visible"/>
                                      </p:to>
                                    </p:set>
                                    <p:animEffect transition="in" filter="checkerboard(across)">
                                      <p:cBhvr>
                                        <p:cTn id="47" dur="500"/>
                                        <p:tgtEl>
                                          <p:spTgt spid="69700"/>
                                        </p:tgtEl>
                                      </p:cBhvr>
                                    </p:animEffect>
                                  </p:childTnLst>
                                </p:cTn>
                              </p:par>
                            </p:childTnLst>
                          </p:cTn>
                        </p:par>
                      </p:childTnLst>
                    </p:cTn>
                  </p:par>
                  <p:par>
                    <p:cTn id="48" fill="hold">
                      <p:stCondLst>
                        <p:cond delay="indefinite"/>
                      </p:stCondLst>
                      <p:childTnLst>
                        <p:par>
                          <p:cTn id="49" fill="hold">
                            <p:stCondLst>
                              <p:cond delay="0"/>
                            </p:stCondLst>
                            <p:childTnLst>
                              <p:par>
                                <p:cTn id="50" presetID="23" presetClass="entr" presetSubtype="16" fill="hold" grpId="0" nodeType="clickEffect">
                                  <p:stCondLst>
                                    <p:cond delay="0"/>
                                  </p:stCondLst>
                                  <p:childTnLst>
                                    <p:set>
                                      <p:cBhvr>
                                        <p:cTn id="51" dur="1" fill="hold">
                                          <p:stCondLst>
                                            <p:cond delay="0"/>
                                          </p:stCondLst>
                                        </p:cTn>
                                        <p:tgtEl>
                                          <p:spTgt spid="69658"/>
                                        </p:tgtEl>
                                        <p:attrNameLst>
                                          <p:attrName>style.visibility</p:attrName>
                                        </p:attrNameLst>
                                      </p:cBhvr>
                                      <p:to>
                                        <p:strVal val="visible"/>
                                      </p:to>
                                    </p:set>
                                    <p:anim calcmode="lin" valueType="num">
                                      <p:cBhvr>
                                        <p:cTn id="52" dur="500" fill="hold"/>
                                        <p:tgtEl>
                                          <p:spTgt spid="69658"/>
                                        </p:tgtEl>
                                        <p:attrNameLst>
                                          <p:attrName>ppt_w</p:attrName>
                                        </p:attrNameLst>
                                      </p:cBhvr>
                                      <p:tavLst>
                                        <p:tav tm="0">
                                          <p:val>
                                            <p:fltVal val="0"/>
                                          </p:val>
                                        </p:tav>
                                        <p:tav tm="100000">
                                          <p:val>
                                            <p:strVal val="#ppt_w"/>
                                          </p:val>
                                        </p:tav>
                                      </p:tavLst>
                                    </p:anim>
                                    <p:anim calcmode="lin" valueType="num">
                                      <p:cBhvr>
                                        <p:cTn id="53" dur="500" fill="hold"/>
                                        <p:tgtEl>
                                          <p:spTgt spid="69658"/>
                                        </p:tgtEl>
                                        <p:attrNameLst>
                                          <p:attrName>ppt_h</p:attrName>
                                        </p:attrNameLst>
                                      </p:cBhvr>
                                      <p:tavLst>
                                        <p:tav tm="0">
                                          <p:val>
                                            <p:fltVal val="0"/>
                                          </p:val>
                                        </p:tav>
                                        <p:tav tm="100000">
                                          <p:val>
                                            <p:strVal val="#ppt_h"/>
                                          </p:val>
                                        </p:tav>
                                      </p:tavLst>
                                    </p:anim>
                                  </p:childTnLst>
                                </p:cTn>
                              </p:par>
                            </p:childTnLst>
                          </p:cTn>
                        </p:par>
                      </p:childTnLst>
                    </p:cTn>
                  </p:par>
                  <p:par>
                    <p:cTn id="54" fill="hold">
                      <p:stCondLst>
                        <p:cond delay="indefinite"/>
                      </p:stCondLst>
                      <p:childTnLst>
                        <p:par>
                          <p:cTn id="55" fill="hold">
                            <p:stCondLst>
                              <p:cond delay="0"/>
                            </p:stCondLst>
                            <p:childTnLst>
                              <p:par>
                                <p:cTn id="56" presetID="5" presetClass="entr" presetSubtype="10" fill="hold" nodeType="clickEffect">
                                  <p:stCondLst>
                                    <p:cond delay="0"/>
                                  </p:stCondLst>
                                  <p:childTnLst>
                                    <p:set>
                                      <p:cBhvr>
                                        <p:cTn id="57" dur="1" fill="hold">
                                          <p:stCondLst>
                                            <p:cond delay="0"/>
                                          </p:stCondLst>
                                        </p:cTn>
                                        <p:tgtEl>
                                          <p:spTgt spid="69659">
                                            <p:txEl>
                                              <p:pRg st="0" end="0"/>
                                            </p:txEl>
                                          </p:spTgt>
                                        </p:tgtEl>
                                        <p:attrNameLst>
                                          <p:attrName>style.visibility</p:attrName>
                                        </p:attrNameLst>
                                      </p:cBhvr>
                                      <p:to>
                                        <p:strVal val="visible"/>
                                      </p:to>
                                    </p:set>
                                    <p:animEffect transition="in" filter="checkerboard(across)">
                                      <p:cBhvr>
                                        <p:cTn id="58" dur="500"/>
                                        <p:tgtEl>
                                          <p:spTgt spid="69659">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69655"/>
                                        </p:tgtEl>
                                        <p:attrNameLst>
                                          <p:attrName>style.visibility</p:attrName>
                                        </p:attrNameLst>
                                      </p:cBhvr>
                                      <p:to>
                                        <p:strVal val="visible"/>
                                      </p:to>
                                    </p:set>
                                    <p:animEffect transition="in" filter="blinds(horizontal)">
                                      <p:cBhvr>
                                        <p:cTn id="63" dur="500"/>
                                        <p:tgtEl>
                                          <p:spTgt spid="69655"/>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69701"/>
                                        </p:tgtEl>
                                        <p:attrNameLst>
                                          <p:attrName>style.visibility</p:attrName>
                                        </p:attrNameLst>
                                      </p:cBhvr>
                                      <p:to>
                                        <p:strVal val="visible"/>
                                      </p:to>
                                    </p:set>
                                    <p:animEffect transition="in" filter="blinds(horizontal)">
                                      <p:cBhvr>
                                        <p:cTn id="66" dur="500"/>
                                        <p:tgtEl>
                                          <p:spTgt spid="69701"/>
                                        </p:tgtEl>
                                      </p:cBhvr>
                                    </p:animEffect>
                                  </p:childTnLst>
                                </p:cTn>
                              </p:par>
                            </p:childTnLst>
                          </p:cTn>
                        </p:par>
                        <p:par>
                          <p:cTn id="67" fill="hold">
                            <p:stCondLst>
                              <p:cond delay="500"/>
                            </p:stCondLst>
                            <p:childTnLst>
                              <p:par>
                                <p:cTn id="68" presetID="8" presetClass="entr" presetSubtype="16" fill="hold" grpId="0" nodeType="afterEffect">
                                  <p:stCondLst>
                                    <p:cond delay="0"/>
                                  </p:stCondLst>
                                  <p:childTnLst>
                                    <p:set>
                                      <p:cBhvr>
                                        <p:cTn id="69" dur="1" fill="hold">
                                          <p:stCondLst>
                                            <p:cond delay="0"/>
                                          </p:stCondLst>
                                        </p:cTn>
                                        <p:tgtEl>
                                          <p:spTgt spid="69656"/>
                                        </p:tgtEl>
                                        <p:attrNameLst>
                                          <p:attrName>style.visibility</p:attrName>
                                        </p:attrNameLst>
                                      </p:cBhvr>
                                      <p:to>
                                        <p:strVal val="visible"/>
                                      </p:to>
                                    </p:set>
                                    <p:animEffect transition="in" filter="diamond(in)">
                                      <p:cBhvr>
                                        <p:cTn id="70" dur="2000"/>
                                        <p:tgtEl>
                                          <p:spTgt spid="69656"/>
                                        </p:tgtEl>
                                      </p:cBhvr>
                                    </p:animEffect>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5"/>
                                        </p:tgtEl>
                                        <p:attrNameLst>
                                          <p:attrName>style.visibility</p:attrName>
                                        </p:attrNameLst>
                                      </p:cBhvr>
                                      <p:to>
                                        <p:strVal val="visible"/>
                                      </p:to>
                                    </p:set>
                                    <p:animEffect transition="in" filter="fade">
                                      <p:cBhvr>
                                        <p:cTn id="75" dur="1000"/>
                                        <p:tgtEl>
                                          <p:spTgt spid="5"/>
                                        </p:tgtEl>
                                      </p:cBhvr>
                                    </p:animEffect>
                                    <p:anim calcmode="lin" valueType="num">
                                      <p:cBhvr>
                                        <p:cTn id="76" dur="1000" fill="hold"/>
                                        <p:tgtEl>
                                          <p:spTgt spid="5"/>
                                        </p:tgtEl>
                                        <p:attrNameLst>
                                          <p:attrName>ppt_x</p:attrName>
                                        </p:attrNameLst>
                                      </p:cBhvr>
                                      <p:tavLst>
                                        <p:tav tm="0">
                                          <p:val>
                                            <p:strVal val="#ppt_x"/>
                                          </p:val>
                                        </p:tav>
                                        <p:tav tm="100000">
                                          <p:val>
                                            <p:strVal val="#ppt_x"/>
                                          </p:val>
                                        </p:tav>
                                      </p:tavLst>
                                    </p:anim>
                                    <p:anim calcmode="lin" valueType="num">
                                      <p:cBhvr>
                                        <p:cTn id="7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9" grpId="0" animBg="1"/>
      <p:bldP spid="69640" grpId="0"/>
      <p:bldP spid="69641" grpId="0"/>
      <p:bldP spid="69652" grpId="0"/>
      <p:bldP spid="69653" grpId="0"/>
      <p:bldP spid="69654" grpId="0" animBg="1"/>
      <p:bldP spid="69655" grpId="0"/>
      <p:bldP spid="69656" grpId="0"/>
      <p:bldP spid="69658" grpId="0"/>
      <p:bldP spid="69699" grpId="0"/>
      <p:bldP spid="69700" grpId="0"/>
      <p:bldP spid="6970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Text Box 24"/>
          <p:cNvSpPr txBox="1">
            <a:spLocks noChangeArrowheads="1"/>
          </p:cNvSpPr>
          <p:nvPr/>
        </p:nvSpPr>
        <p:spPr bwMode="auto">
          <a:xfrm>
            <a:off x="644840" y="3576116"/>
            <a:ext cx="10688774"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35000"/>
              </a:lnSpc>
              <a:spcBef>
                <a:spcPts val="0"/>
              </a:spcBef>
              <a:spcAft>
                <a:spcPts val="0"/>
              </a:spcAft>
              <a:buClrTx/>
              <a:buSzTx/>
              <a:buFontTx/>
              <a:buNone/>
              <a:defRPr/>
            </a:pPr>
            <a:r>
              <a:rPr kumimoji="1" lang="en-US" altLang="zh-CN" sz="20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a.</a:t>
            </a:r>
            <a:r>
              <a:rPr kumimoji="1" lang="zh-CN" altLang="en-US" sz="20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选主链。</a:t>
            </a:r>
            <a:r>
              <a:rPr kumimoji="1" lang="zh-CN" altLang="en-US" sz="20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选含</a:t>
            </a:r>
            <a:r>
              <a:rPr kumimoji="1" lang="en-US" altLang="zh-CN" sz="20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r>
              <a:rPr kumimoji="1" lang="zh-CN" altLang="en-US" sz="20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的最长碳链作主链，根据碳原子数目称为某醇。</a:t>
            </a:r>
          </a:p>
          <a:p>
            <a:pPr marL="0" marR="0" lvl="0" indent="0" defTabSz="914400" eaLnBrk="1" fontAlgn="auto" latinLnBrk="0" hangingPunct="1">
              <a:lnSpc>
                <a:spcPct val="135000"/>
              </a:lnSpc>
              <a:spcBef>
                <a:spcPts val="0"/>
              </a:spcBef>
              <a:spcAft>
                <a:spcPts val="0"/>
              </a:spcAft>
              <a:buClrTx/>
              <a:buSzTx/>
              <a:buFontTx/>
              <a:buNone/>
              <a:defRPr/>
            </a:pPr>
            <a:r>
              <a:rPr kumimoji="1" lang="en-US" altLang="zh-CN" sz="20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b.</a:t>
            </a:r>
            <a:r>
              <a:rPr kumimoji="1" lang="zh-CN" altLang="en-US" sz="20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编号。</a:t>
            </a:r>
            <a:r>
              <a:rPr kumimoji="1" lang="zh-CN" altLang="en-US" sz="20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从离羟基最近的一端开始编号。</a:t>
            </a:r>
          </a:p>
          <a:p>
            <a:pPr marL="0" marR="0" lvl="0" indent="0" defTabSz="914400" eaLnBrk="1" fontAlgn="auto" latinLnBrk="0" hangingPunct="1">
              <a:lnSpc>
                <a:spcPct val="135000"/>
              </a:lnSpc>
              <a:spcBef>
                <a:spcPts val="0"/>
              </a:spcBef>
              <a:spcAft>
                <a:spcPts val="0"/>
              </a:spcAft>
              <a:buClrTx/>
              <a:buSzTx/>
              <a:buFontTx/>
              <a:buNone/>
              <a:defRPr/>
            </a:pPr>
            <a:r>
              <a:rPr kumimoji="1" lang="en-US" altLang="zh-CN" sz="20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1" lang="zh-CN" altLang="en-US" sz="20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定名称。</a:t>
            </a:r>
            <a:r>
              <a:rPr kumimoji="1" lang="zh-CN" altLang="en-US" sz="20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在取代基名称之后，主链名称之前用阿拉伯数字标出</a:t>
            </a:r>
            <a:r>
              <a:rPr kumimoji="1" lang="en-US" altLang="zh-CN" sz="20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r>
              <a:rPr kumimoji="1" lang="zh-CN" altLang="en-US" sz="20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的位次，且主链称为某醇。羟基的个数用“二”、“三”等表示。</a:t>
            </a:r>
          </a:p>
        </p:txBody>
      </p:sp>
      <p:grpSp>
        <p:nvGrpSpPr>
          <p:cNvPr id="2053" name="Group 25"/>
          <p:cNvGrpSpPr/>
          <p:nvPr/>
        </p:nvGrpSpPr>
        <p:grpSpPr bwMode="auto">
          <a:xfrm>
            <a:off x="2649723" y="5290454"/>
            <a:ext cx="3367087" cy="1023938"/>
            <a:chOff x="3347" y="2208"/>
            <a:chExt cx="2064" cy="645"/>
          </a:xfrm>
        </p:grpSpPr>
        <p:sp>
          <p:nvSpPr>
            <p:cNvPr id="2069" name="Text Box 26"/>
            <p:cNvSpPr txBox="1">
              <a:spLocks noChangeArrowheads="1"/>
            </p:cNvSpPr>
            <p:nvPr/>
          </p:nvSpPr>
          <p:spPr bwMode="auto">
            <a:xfrm>
              <a:off x="3347" y="2565"/>
              <a:ext cx="20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en-US" altLang="zh-CN"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1" lang="en-US" altLang="zh-CN" sz="2400" i="0" u="none" strike="noStrike" kern="0" cap="none" spc="0" normalizeH="0" baseline="-2500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1" lang="en-US" altLang="zh-CN"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—CH—CH</a:t>
              </a:r>
              <a:r>
                <a:rPr kumimoji="1" lang="en-US" altLang="zh-CN" sz="2400" i="0" u="none" strike="noStrike" kern="0" cap="none" spc="0" normalizeH="0" baseline="-2500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en-US" altLang="zh-CN" sz="2400" i="0" u="none" strike="noStrike" kern="0" cap="none" spc="0" normalizeH="0" baseline="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endParaRPr kumimoji="1" lang="en-US" altLang="zh-CN" sz="2400" i="0" u="none" strike="noStrike" kern="0" cap="none" spc="0" normalizeH="0" baseline="-25000" noProof="0" dirty="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070" name="Rectangle 27"/>
            <p:cNvSpPr>
              <a:spLocks noChangeArrowheads="1"/>
            </p:cNvSpPr>
            <p:nvPr/>
          </p:nvSpPr>
          <p:spPr bwMode="auto">
            <a:xfrm>
              <a:off x="3825" y="2208"/>
              <a:ext cx="45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400" i="0" u="none" strike="noStrike" kern="0" cap="none" spc="0" normalizeH="0" baseline="0" noProof="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1" lang="en-US" altLang="zh-CN" sz="2400" i="0" u="none" strike="noStrike" kern="0" cap="none" spc="0" normalizeH="0" baseline="-25000" noProof="0">
                  <a:ln>
                    <a:noFill/>
                  </a:ln>
                  <a:solidFill>
                    <a:srgbClr val="080808"/>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p>
          </p:txBody>
        </p:sp>
        <p:sp>
          <p:nvSpPr>
            <p:cNvPr id="2071" name="Line 28"/>
            <p:cNvSpPr>
              <a:spLocks noChangeShapeType="1"/>
            </p:cNvSpPr>
            <p:nvPr/>
          </p:nvSpPr>
          <p:spPr bwMode="auto">
            <a:xfrm>
              <a:off x="3984" y="2448"/>
              <a:ext cx="0" cy="192"/>
            </a:xfrm>
            <a:prstGeom prst="line">
              <a:avLst/>
            </a:prstGeom>
            <a:noFill/>
            <a:ln w="22225">
              <a:solidFill>
                <a:srgbClr val="080808"/>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94237" name="Text Box 29"/>
          <p:cNvSpPr txBox="1">
            <a:spLocks noChangeArrowheads="1"/>
          </p:cNvSpPr>
          <p:nvPr/>
        </p:nvSpPr>
        <p:spPr bwMode="auto">
          <a:xfrm>
            <a:off x="660400" y="5435217"/>
            <a:ext cx="2919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甲基</a:t>
            </a:r>
            <a:r>
              <a:rPr kumimoji="1"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1"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丙醇</a:t>
            </a:r>
          </a:p>
        </p:txBody>
      </p:sp>
      <p:grpSp>
        <p:nvGrpSpPr>
          <p:cNvPr id="2055" name="Group 30"/>
          <p:cNvGrpSpPr/>
          <p:nvPr/>
        </p:nvGrpSpPr>
        <p:grpSpPr bwMode="auto">
          <a:xfrm>
            <a:off x="8410654" y="4952787"/>
            <a:ext cx="3279775" cy="1283659"/>
            <a:chOff x="768" y="2496"/>
            <a:chExt cx="2064" cy="1049"/>
          </a:xfrm>
        </p:grpSpPr>
        <p:sp>
          <p:nvSpPr>
            <p:cNvPr id="2062" name="Text Box 31"/>
            <p:cNvSpPr txBox="1">
              <a:spLocks noChangeArrowheads="1"/>
            </p:cNvSpPr>
            <p:nvPr/>
          </p:nvSpPr>
          <p:spPr bwMode="auto">
            <a:xfrm>
              <a:off x="768" y="2832"/>
              <a:ext cx="1968" cy="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en-US" altLang="zh-CN" sz="2400" i="0" u="none" strike="noStrike" kern="0" cap="none" spc="0" normalizeH="0" baseline="0" noProof="0" dirty="0">
                  <a:ln>
                    <a:noFill/>
                  </a:ln>
                  <a:solidFill>
                    <a:srgbClr val="292929"/>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1" lang="en-US" altLang="zh-CN" sz="2400" i="0" u="none" strike="noStrike" kern="0" cap="none" spc="0" normalizeH="0" baseline="-25000" noProof="0" dirty="0">
                  <a:ln>
                    <a:noFill/>
                  </a:ln>
                  <a:solidFill>
                    <a:srgbClr val="292929"/>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1" lang="en-US" altLang="zh-CN" sz="2400" i="0" u="none" strike="noStrike" kern="0" cap="none" spc="0" normalizeH="0" baseline="0" noProof="0" dirty="0">
                  <a:ln>
                    <a:noFill/>
                  </a:ln>
                  <a:solidFill>
                    <a:srgbClr val="292929"/>
                  </a:solidFill>
                  <a:effectLst/>
                  <a:uLnTx/>
                  <a:uFillTx/>
                  <a:latin typeface="Arial" panose="020B0604020202020204" pitchFamily="34" charset="0"/>
                  <a:ea typeface="思源黑体 CN Medium" panose="020B0600000000000000" pitchFamily="34" charset="-122"/>
                  <a:sym typeface="Arial" panose="020B0604020202020204" pitchFamily="34" charset="0"/>
                </a:rPr>
                <a:t>—CH—C—OH</a:t>
              </a:r>
            </a:p>
          </p:txBody>
        </p:sp>
        <p:sp>
          <p:nvSpPr>
            <p:cNvPr id="2063" name="Rectangle 32"/>
            <p:cNvSpPr>
              <a:spLocks noChangeArrowheads="1"/>
            </p:cNvSpPr>
            <p:nvPr/>
          </p:nvSpPr>
          <p:spPr bwMode="auto">
            <a:xfrm>
              <a:off x="1329" y="2496"/>
              <a:ext cx="468" cy="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400" i="0" u="none" strike="noStrike" kern="0" cap="none" spc="0" normalizeH="0" baseline="0" noProof="0">
                  <a:ln>
                    <a:noFill/>
                  </a:ln>
                  <a:solidFill>
                    <a:srgbClr val="292929"/>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1" lang="en-US" altLang="zh-CN" sz="2400" i="0" u="none" strike="noStrike" kern="0" cap="none" spc="0" normalizeH="0" baseline="-25000" noProof="0">
                  <a:ln>
                    <a:noFill/>
                  </a:ln>
                  <a:solidFill>
                    <a:srgbClr val="292929"/>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p>
          </p:txBody>
        </p:sp>
        <p:sp>
          <p:nvSpPr>
            <p:cNvPr id="2064" name="Text Box 33"/>
            <p:cNvSpPr txBox="1">
              <a:spLocks noChangeArrowheads="1"/>
            </p:cNvSpPr>
            <p:nvPr/>
          </p:nvSpPr>
          <p:spPr bwMode="auto">
            <a:xfrm>
              <a:off x="1776" y="3168"/>
              <a:ext cx="1056" cy="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en-US" altLang="zh-CN" sz="2400" i="0" u="none" strike="noStrike" kern="0" cap="none" spc="0" normalizeH="0" baseline="0" noProof="0">
                  <a:ln>
                    <a:noFill/>
                  </a:ln>
                  <a:solidFill>
                    <a:srgbClr val="292929"/>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1" lang="en-US" altLang="zh-CN" sz="2400" i="0" u="none" strike="noStrike" kern="0" cap="none" spc="0" normalizeH="0" baseline="-25000" noProof="0">
                  <a:ln>
                    <a:noFill/>
                  </a:ln>
                  <a:solidFill>
                    <a:srgbClr val="292929"/>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en-US" altLang="zh-CN" sz="2400" i="0" u="none" strike="noStrike" kern="0" cap="none" spc="0" normalizeH="0" baseline="0" noProof="0">
                  <a:ln>
                    <a:noFill/>
                  </a:ln>
                  <a:solidFill>
                    <a:srgbClr val="292929"/>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1" lang="en-US" altLang="zh-CN" sz="2400" i="0" u="none" strike="noStrike" kern="0" cap="none" spc="0" normalizeH="0" baseline="-25000" noProof="0">
                  <a:ln>
                    <a:noFill/>
                  </a:ln>
                  <a:solidFill>
                    <a:srgbClr val="292929"/>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p>
          </p:txBody>
        </p:sp>
        <p:sp>
          <p:nvSpPr>
            <p:cNvPr id="2065" name="Line 34"/>
            <p:cNvSpPr>
              <a:spLocks noChangeShapeType="1"/>
            </p:cNvSpPr>
            <p:nvPr/>
          </p:nvSpPr>
          <p:spPr bwMode="auto">
            <a:xfrm>
              <a:off x="1440" y="2736"/>
              <a:ext cx="0" cy="192"/>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066" name="Line 35"/>
            <p:cNvSpPr>
              <a:spLocks noChangeShapeType="1"/>
            </p:cNvSpPr>
            <p:nvPr/>
          </p:nvSpPr>
          <p:spPr bwMode="auto">
            <a:xfrm>
              <a:off x="1872" y="3072"/>
              <a:ext cx="0" cy="192"/>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067" name="Rectangle 36"/>
            <p:cNvSpPr>
              <a:spLocks noChangeArrowheads="1"/>
            </p:cNvSpPr>
            <p:nvPr/>
          </p:nvSpPr>
          <p:spPr bwMode="auto">
            <a:xfrm>
              <a:off x="1776" y="2496"/>
              <a:ext cx="468" cy="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400" i="0" u="none" strike="noStrike" kern="0" cap="none" spc="0" normalizeH="0" baseline="0" noProof="0">
                  <a:ln>
                    <a:noFill/>
                  </a:ln>
                  <a:solidFill>
                    <a:srgbClr val="292929"/>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1" lang="en-US" altLang="zh-CN" sz="2400" i="0" u="none" strike="noStrike" kern="0" cap="none" spc="0" normalizeH="0" baseline="-25000" noProof="0">
                  <a:ln>
                    <a:noFill/>
                  </a:ln>
                  <a:solidFill>
                    <a:srgbClr val="292929"/>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p>
          </p:txBody>
        </p:sp>
        <p:sp>
          <p:nvSpPr>
            <p:cNvPr id="2068" name="Line 37"/>
            <p:cNvSpPr>
              <a:spLocks noChangeShapeType="1"/>
            </p:cNvSpPr>
            <p:nvPr/>
          </p:nvSpPr>
          <p:spPr bwMode="auto">
            <a:xfrm>
              <a:off x="1887" y="2736"/>
              <a:ext cx="0" cy="192"/>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94246" name="Text Box 38"/>
          <p:cNvSpPr txBox="1">
            <a:spLocks noChangeArrowheads="1"/>
          </p:cNvSpPr>
          <p:nvPr/>
        </p:nvSpPr>
        <p:spPr bwMode="auto">
          <a:xfrm>
            <a:off x="5664453" y="5345223"/>
            <a:ext cx="292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1"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1"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二甲基</a:t>
            </a:r>
            <a:r>
              <a:rPr kumimoji="1"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1"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戊醇</a:t>
            </a:r>
          </a:p>
        </p:txBody>
      </p:sp>
      <p:sp>
        <p:nvSpPr>
          <p:cNvPr id="2057" name="Rectangle 3" descr="Rectangle: Click to edit Master text styles&#10;Second level&#10;Third level&#10;Fourth level&#10;Fifth level"/>
          <p:cNvSpPr>
            <a:spLocks noChangeArrowheads="1"/>
          </p:cNvSpPr>
          <p:nvPr/>
        </p:nvSpPr>
        <p:spPr bwMode="auto">
          <a:xfrm>
            <a:off x="575840" y="3174321"/>
            <a:ext cx="105664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10000"/>
              </a:lnSpc>
              <a:spcBef>
                <a:spcPct val="10000"/>
              </a:spcBef>
              <a:spcAft>
                <a:spcPts val="0"/>
              </a:spcAft>
              <a:buClr>
                <a:schemeClr val="hlink"/>
              </a:buClr>
              <a:buSzTx/>
              <a:buFont typeface="Wingdings" panose="05000000000000000000" pitchFamily="2" charset="2"/>
              <a:buNone/>
              <a:defRPr/>
            </a:pPr>
            <a:r>
              <a:rPr kumimoji="0" lang="en-US" altLang="zh-CN" sz="2400" i="0" u="none" strike="noStrike" kern="0" cap="none" spc="0" normalizeH="0" baseline="0" noProof="0">
                <a:ln>
                  <a:noFill/>
                </a:ln>
                <a:solidFill>
                  <a:srgbClr val="00865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a:ln>
                  <a:noFill/>
                </a:ln>
                <a:solidFill>
                  <a:srgbClr val="008651"/>
                </a:solidFill>
                <a:effectLst/>
                <a:uLnTx/>
                <a:uFillTx/>
                <a:latin typeface="Arial" panose="020B0604020202020204" pitchFamily="34" charset="0"/>
                <a:ea typeface="思源黑体 CN Medium" panose="020B0600000000000000" pitchFamily="34" charset="-122"/>
                <a:sym typeface="Arial" panose="020B0604020202020204" pitchFamily="34" charset="0"/>
              </a:rPr>
              <a:t>系统命名法</a:t>
            </a:r>
          </a:p>
        </p:txBody>
      </p:sp>
      <p:sp>
        <p:nvSpPr>
          <p:cNvPr id="2058" name="Rectangle 3" descr="Rectangle: Click to edit Master text styles&#10;Second level&#10;Third level&#10;Fourth level&#10;Fifth level"/>
          <p:cNvSpPr>
            <a:spLocks noChangeArrowheads="1"/>
          </p:cNvSpPr>
          <p:nvPr/>
        </p:nvSpPr>
        <p:spPr bwMode="auto">
          <a:xfrm>
            <a:off x="644840" y="1549680"/>
            <a:ext cx="11045589"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10000"/>
              </a:lnSpc>
              <a:spcBef>
                <a:spcPct val="10000"/>
              </a:spcBef>
              <a:spcAft>
                <a:spcPts val="0"/>
              </a:spcAft>
              <a:buClr>
                <a:schemeClr val="hlink"/>
              </a:buClr>
              <a:buSzTx/>
              <a:buFont typeface="Wingdings" panose="05000000000000000000" pitchFamily="2" charset="2"/>
              <a:buNone/>
              <a:defRPr/>
            </a:pPr>
            <a:r>
              <a:rPr kumimoji="0" lang="en-US" altLang="zh-CN" sz="2400" i="0" u="none" strike="noStrike" kern="0" cap="none" spc="0" normalizeH="0" baseline="0" noProof="0" dirty="0">
                <a:ln>
                  <a:noFill/>
                </a:ln>
                <a:solidFill>
                  <a:srgbClr val="008651"/>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rgbClr val="008651"/>
                </a:solidFill>
                <a:effectLst/>
                <a:uLnTx/>
                <a:uFillTx/>
                <a:latin typeface="Arial" panose="020B0604020202020204" pitchFamily="34" charset="0"/>
                <a:ea typeface="思源黑体 CN Medium" panose="020B0600000000000000" pitchFamily="34" charset="-122"/>
                <a:sym typeface="Arial" panose="020B0604020202020204" pitchFamily="34" charset="0"/>
              </a:rPr>
              <a:t>习惯命名法</a:t>
            </a:r>
          </a:p>
          <a:p>
            <a:pPr marL="0" marR="0" lvl="0" indent="0" defTabSz="914400" eaLnBrk="1" fontAlgn="auto" latinLnBrk="0" hangingPunct="1">
              <a:lnSpc>
                <a:spcPct val="110000"/>
              </a:lnSpc>
              <a:spcBef>
                <a:spcPct val="10000"/>
              </a:spcBef>
              <a:spcAft>
                <a:spcPts val="0"/>
              </a:spcAft>
              <a:buClr>
                <a:schemeClr val="hlink"/>
              </a:buClr>
              <a:buSzTx/>
              <a:buFont typeface="Wingdings" panose="05000000000000000000" pitchFamily="2" charset="2"/>
              <a:buNone/>
              <a:defRPr/>
            </a:pPr>
            <a:r>
              <a:rPr kumimoji="0" lang="zh-CN" altLang="en-US" sz="2000" i="0" u="none" strike="noStrike" kern="0" cap="none" spc="0" normalizeH="0" baseline="0" noProof="0" dirty="0">
                <a:ln>
                  <a:noFill/>
                </a:ln>
                <a:solidFill>
                  <a:srgbClr val="003300"/>
                </a:solidFill>
                <a:effectLst/>
                <a:uLnTx/>
                <a:uFillTx/>
                <a:latin typeface="Arial" panose="020B0604020202020204" pitchFamily="34" charset="0"/>
                <a:ea typeface="思源黑体 CN Medium" panose="020B0600000000000000" pitchFamily="34" charset="-122"/>
                <a:sym typeface="Arial" panose="020B0604020202020204" pitchFamily="34" charset="0"/>
              </a:rPr>
              <a:t>          结构简单的一元醇可在相应的</a:t>
            </a:r>
            <a:r>
              <a:rPr kumimoji="0" lang="zh-CN" altLang="en-US"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烃基名称的后面加上“醇”字</a:t>
            </a:r>
            <a:r>
              <a:rPr kumimoji="0" lang="zh-CN" altLang="en-US" sz="2000" i="0" u="none" strike="noStrike" kern="0" cap="none" spc="0" normalizeH="0" baseline="0" noProof="0" dirty="0">
                <a:ln>
                  <a:noFill/>
                </a:ln>
                <a:solidFill>
                  <a:srgbClr val="003300"/>
                </a:solidFill>
                <a:effectLst/>
                <a:uLnTx/>
                <a:uFillTx/>
                <a:latin typeface="Arial" panose="020B0604020202020204" pitchFamily="34" charset="0"/>
                <a:ea typeface="思源黑体 CN Medium" panose="020B0600000000000000" pitchFamily="34" charset="-122"/>
                <a:sym typeface="Arial" panose="020B0604020202020204" pitchFamily="34" charset="0"/>
              </a:rPr>
              <a:t>来命名，“基”字一般可忽略。</a:t>
            </a:r>
            <a:r>
              <a:rPr kumimoji="0" lang="zh-CN" altLang="en-US" sz="2400" i="0" u="none" strike="noStrike" kern="0" cap="none" spc="0" normalizeH="0" baseline="0" noProof="0" dirty="0">
                <a:ln>
                  <a:noFill/>
                </a:ln>
                <a:solidFill>
                  <a:srgbClr val="003300"/>
                </a:solidFill>
                <a:effectLst/>
                <a:uLnTx/>
                <a:uFillTx/>
                <a:latin typeface="Arial" panose="020B0604020202020204" pitchFamily="34" charset="0"/>
                <a:ea typeface="思源黑体 CN Medium" panose="020B0600000000000000" pitchFamily="34" charset="-122"/>
                <a:sym typeface="Arial" panose="020B0604020202020204" pitchFamily="34" charset="0"/>
              </a:rPr>
              <a:t>如：</a:t>
            </a:r>
          </a:p>
        </p:txBody>
      </p:sp>
      <p:graphicFrame>
        <p:nvGraphicFramePr>
          <p:cNvPr id="2050" name="Object 1024"/>
          <p:cNvGraphicFramePr>
            <a:graphicFrameLocks noChangeAspect="1"/>
          </p:cNvGraphicFramePr>
          <p:nvPr/>
        </p:nvGraphicFramePr>
        <p:xfrm>
          <a:off x="4106440" y="2532039"/>
          <a:ext cx="2562482" cy="454381"/>
        </p:xfrm>
        <a:graphic>
          <a:graphicData uri="http://schemas.openxmlformats.org/presentationml/2006/ole">
            <mc:AlternateContent xmlns:mc="http://schemas.openxmlformats.org/markup-compatibility/2006">
              <mc:Choice xmlns:v="urn:schemas-microsoft-com:vml" Requires="v">
                <p:oleObj name="ISIS/Draw Sketch" r:id="rId3" imgW="1546860" imgH="242570" progId="ISISServer">
                  <p:embed/>
                </p:oleObj>
              </mc:Choice>
              <mc:Fallback>
                <p:oleObj name="ISIS/Draw Sketch" r:id="rId3" imgW="1546860" imgH="242570" progId="ISISServer">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6440" y="2532039"/>
                        <a:ext cx="2562482" cy="454381"/>
                      </a:xfrm>
                      <a:prstGeom prst="rect">
                        <a:avLst/>
                      </a:prstGeom>
                      <a:noFill/>
                      <a:ln>
                        <a:noFill/>
                      </a:ln>
                      <a:effectLst/>
                    </p:spPr>
                  </p:pic>
                </p:oleObj>
              </mc:Fallback>
            </mc:AlternateContent>
          </a:graphicData>
        </a:graphic>
      </p:graphicFrame>
      <p:graphicFrame>
        <p:nvGraphicFramePr>
          <p:cNvPr id="2051" name="Object 1025"/>
          <p:cNvGraphicFramePr>
            <a:graphicFrameLocks noChangeAspect="1"/>
          </p:cNvGraphicFramePr>
          <p:nvPr/>
        </p:nvGraphicFramePr>
        <p:xfrm>
          <a:off x="7210930" y="2532039"/>
          <a:ext cx="2211387" cy="810580"/>
        </p:xfrm>
        <a:graphic>
          <a:graphicData uri="http://schemas.openxmlformats.org/presentationml/2006/ole">
            <mc:AlternateContent xmlns:mc="http://schemas.openxmlformats.org/markup-compatibility/2006">
              <mc:Choice xmlns:v="urn:schemas-microsoft-com:vml" Requires="v">
                <p:oleObj name="ISIS/Draw Sketch" r:id="rId5" imgW="1189355" imgH="516255" progId="ISISServer">
                  <p:embed/>
                </p:oleObj>
              </mc:Choice>
              <mc:Fallback>
                <p:oleObj name="ISIS/Draw Sketch" r:id="rId5" imgW="1189355" imgH="516255" progId="ISISServer">
                  <p:embed/>
                  <p:pic>
                    <p:nvPicPr>
                      <p:cNvPr id="0" name="Object 10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10930" y="2532039"/>
                        <a:ext cx="2211387" cy="810580"/>
                      </a:xfrm>
                      <a:prstGeom prst="rect">
                        <a:avLst/>
                      </a:prstGeom>
                      <a:noFill/>
                      <a:ln>
                        <a:noFill/>
                      </a:ln>
                      <a:effectLst/>
                    </p:spPr>
                  </p:pic>
                </p:oleObj>
              </mc:Fallback>
            </mc:AlternateContent>
          </a:graphicData>
        </a:graphic>
      </p:graphicFrame>
      <p:sp>
        <p:nvSpPr>
          <p:cNvPr id="22" name="Text Box 8"/>
          <p:cNvSpPr txBox="1">
            <a:spLocks noChangeArrowheads="1"/>
          </p:cNvSpPr>
          <p:nvPr/>
        </p:nvSpPr>
        <p:spPr bwMode="auto">
          <a:xfrm>
            <a:off x="4554115" y="3059707"/>
            <a:ext cx="157321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正丙醇</a:t>
            </a:r>
          </a:p>
        </p:txBody>
      </p:sp>
      <p:sp>
        <p:nvSpPr>
          <p:cNvPr id="23" name="Text Box 11"/>
          <p:cNvSpPr txBox="1">
            <a:spLocks noChangeArrowheads="1"/>
          </p:cNvSpPr>
          <p:nvPr/>
        </p:nvSpPr>
        <p:spPr bwMode="auto">
          <a:xfrm>
            <a:off x="8864177" y="2967632"/>
            <a:ext cx="19081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异丙醇</a:t>
            </a:r>
          </a:p>
        </p:txBody>
      </p:sp>
      <p:sp>
        <p:nvSpPr>
          <p:cNvPr id="2061" name="Rectangle 51"/>
          <p:cNvSpPr>
            <a:spLocks noChangeArrowheads="1"/>
          </p:cNvSpPr>
          <p:nvPr/>
        </p:nvSpPr>
        <p:spPr bwMode="auto">
          <a:xfrm>
            <a:off x="575840" y="1169600"/>
            <a:ext cx="17572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 </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醇的命名</a:t>
            </a:r>
          </a:p>
        </p:txBody>
      </p:sp>
      <p:sp>
        <p:nvSpPr>
          <p:cNvPr id="24"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7" presetClass="entr" presetSubtype="0" fill="hold" nodeType="clickEffect">
                                  <p:stCondLst>
                                    <p:cond delay="0"/>
                                  </p:stCondLst>
                                  <p:childTnLst>
                                    <p:set>
                                      <p:cBhvr>
                                        <p:cTn id="10" dur="1" fill="hold">
                                          <p:stCondLst>
                                            <p:cond delay="0"/>
                                          </p:stCondLst>
                                        </p:cTn>
                                        <p:tgtEl>
                                          <p:spTgt spid="69635">
                                            <p:txEl>
                                              <p:pRg st="1" end="1"/>
                                            </p:txEl>
                                          </p:spTgt>
                                        </p:tgtEl>
                                        <p:attrNameLst>
                                          <p:attrName>style.visibility</p:attrName>
                                        </p:attrNameLst>
                                      </p:cBhvr>
                                      <p:to>
                                        <p:strVal val="visible"/>
                                      </p:to>
                                    </p:set>
                                    <p:animEffect transition="in" filter="fade">
                                      <p:cBhvr>
                                        <p:cTn id="11" dur="1000"/>
                                        <p:tgtEl>
                                          <p:spTgt spid="69635">
                                            <p:txEl>
                                              <p:pRg st="1" end="1"/>
                                            </p:txEl>
                                          </p:spTgt>
                                        </p:tgtEl>
                                      </p:cBhvr>
                                    </p:animEffect>
                                    <p:anim calcmode="lin" valueType="num">
                                      <p:cBhvr>
                                        <p:cTn id="12" dur="10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696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69635">
                                            <p:txEl>
                                              <p:pRg st="2" end="2"/>
                                            </p:txEl>
                                          </p:spTgt>
                                        </p:tgtEl>
                                        <p:attrNameLst>
                                          <p:attrName>style.visibility</p:attrName>
                                        </p:attrNameLst>
                                      </p:cBhvr>
                                      <p:to>
                                        <p:strVal val="visible"/>
                                      </p:to>
                                    </p:set>
                                    <p:animEffect transition="in" filter="fade">
                                      <p:cBhvr>
                                        <p:cTn id="18" dur="1000"/>
                                        <p:tgtEl>
                                          <p:spTgt spid="69635">
                                            <p:txEl>
                                              <p:pRg st="2" end="2"/>
                                            </p:txEl>
                                          </p:spTgt>
                                        </p:tgtEl>
                                      </p:cBhvr>
                                    </p:animEffect>
                                    <p:anim calcmode="lin" valueType="num">
                                      <p:cBhvr>
                                        <p:cTn id="19" dur="10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696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94237"/>
                                        </p:tgtEl>
                                        <p:attrNameLst>
                                          <p:attrName>style.visibility</p:attrName>
                                        </p:attrNameLst>
                                      </p:cBhvr>
                                      <p:to>
                                        <p:strVal val="visible"/>
                                      </p:to>
                                    </p:set>
                                    <p:animEffect transition="in" filter="box(in)">
                                      <p:cBhvr>
                                        <p:cTn id="25" dur="500"/>
                                        <p:tgtEl>
                                          <p:spTgt spid="9423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94246"/>
                                        </p:tgtEl>
                                        <p:attrNameLst>
                                          <p:attrName>style.visibility</p:attrName>
                                        </p:attrNameLst>
                                      </p:cBhvr>
                                      <p:to>
                                        <p:strVal val="visible"/>
                                      </p:to>
                                    </p:set>
                                    <p:animEffect transition="in" filter="wipe(down)">
                                      <p:cBhvr>
                                        <p:cTn id="30" dur="500"/>
                                        <p:tgtEl>
                                          <p:spTgt spid="9424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down)">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wipe(down)">
                                      <p:cBhvr>
                                        <p:cTn id="4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37" grpId="0"/>
      <p:bldP spid="94246" grpId="0"/>
      <p:bldP spid="22"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2788" y="2108905"/>
            <a:ext cx="4149725" cy="125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Rectangle 5"/>
          <p:cNvSpPr>
            <a:spLocks noChangeArrowheads="1"/>
          </p:cNvSpPr>
          <p:nvPr/>
        </p:nvSpPr>
        <p:spPr bwMode="auto">
          <a:xfrm>
            <a:off x="226715" y="3467643"/>
            <a:ext cx="4464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    5-</a:t>
            </a:r>
            <a:r>
              <a:rPr kumimoji="1"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甲基</a:t>
            </a:r>
            <a:r>
              <a:rPr kumimoji="1"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庚醇</a:t>
            </a:r>
          </a:p>
        </p:txBody>
      </p:sp>
      <p:pic>
        <p:nvPicPr>
          <p:cNvPr id="1126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0526" y="4340880"/>
            <a:ext cx="3611563"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0" name="Rectangle 10"/>
          <p:cNvSpPr>
            <a:spLocks noChangeArrowheads="1"/>
          </p:cNvSpPr>
          <p:nvPr/>
        </p:nvSpPr>
        <p:spPr bwMode="auto">
          <a:xfrm>
            <a:off x="-252971" y="5328223"/>
            <a:ext cx="39830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3-</a:t>
            </a:r>
            <a:r>
              <a:rPr kumimoji="1"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丁烯</a:t>
            </a:r>
            <a:r>
              <a:rPr kumimoji="1"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a:t>
            </a:r>
            <a:r>
              <a:rPr kumimoji="1"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醇</a:t>
            </a:r>
            <a:endParaRPr kumimoji="1"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11270" name="Group 38"/>
          <p:cNvGrpSpPr/>
          <p:nvPr/>
        </p:nvGrpSpPr>
        <p:grpSpPr bwMode="auto">
          <a:xfrm>
            <a:off x="6431389" y="1779588"/>
            <a:ext cx="2133600" cy="1966912"/>
            <a:chOff x="576" y="729"/>
            <a:chExt cx="1008" cy="1239"/>
          </a:xfrm>
        </p:grpSpPr>
        <p:sp>
          <p:nvSpPr>
            <p:cNvPr id="11279" name="Text Box 39"/>
            <p:cNvSpPr txBox="1">
              <a:spLocks noChangeArrowheads="1"/>
            </p:cNvSpPr>
            <p:nvPr/>
          </p:nvSpPr>
          <p:spPr bwMode="auto">
            <a:xfrm>
              <a:off x="576" y="729"/>
              <a:ext cx="10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1"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p>
          </p:txBody>
        </p:sp>
        <p:sp>
          <p:nvSpPr>
            <p:cNvPr id="11280" name="Text Box 40"/>
            <p:cNvSpPr txBox="1">
              <a:spLocks noChangeArrowheads="1"/>
            </p:cNvSpPr>
            <p:nvPr/>
          </p:nvSpPr>
          <p:spPr bwMode="auto">
            <a:xfrm>
              <a:off x="576" y="1680"/>
              <a:ext cx="10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1"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p>
          </p:txBody>
        </p:sp>
        <p:sp>
          <p:nvSpPr>
            <p:cNvPr id="11281" name="Text Box 41"/>
            <p:cNvSpPr txBox="1">
              <a:spLocks noChangeArrowheads="1"/>
            </p:cNvSpPr>
            <p:nvPr/>
          </p:nvSpPr>
          <p:spPr bwMode="auto">
            <a:xfrm>
              <a:off x="576" y="1209"/>
              <a:ext cx="10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CHOH</a:t>
              </a:r>
            </a:p>
          </p:txBody>
        </p:sp>
        <p:sp>
          <p:nvSpPr>
            <p:cNvPr id="11282" name="Line 42"/>
            <p:cNvSpPr>
              <a:spLocks noChangeShapeType="1"/>
            </p:cNvSpPr>
            <p:nvPr/>
          </p:nvSpPr>
          <p:spPr bwMode="auto">
            <a:xfrm>
              <a:off x="720" y="1488"/>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1283" name="Line 43"/>
            <p:cNvSpPr>
              <a:spLocks noChangeShapeType="1"/>
            </p:cNvSpPr>
            <p:nvPr/>
          </p:nvSpPr>
          <p:spPr bwMode="auto">
            <a:xfrm>
              <a:off x="720" y="1008"/>
              <a:ext cx="0" cy="24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95276" name="Text Box 44"/>
          <p:cNvSpPr txBox="1">
            <a:spLocks noChangeArrowheads="1"/>
          </p:cNvSpPr>
          <p:nvPr/>
        </p:nvSpPr>
        <p:spPr bwMode="auto">
          <a:xfrm>
            <a:off x="8410258" y="2554288"/>
            <a:ext cx="29765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en-US" altLang="zh-CN"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1,2,3-</a:t>
            </a:r>
            <a:r>
              <a:rPr kumimoji="1"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丙三醇</a:t>
            </a:r>
          </a:p>
        </p:txBody>
      </p:sp>
      <p:sp>
        <p:nvSpPr>
          <p:cNvPr id="95277" name="Rectangle 45"/>
          <p:cNvSpPr>
            <a:spLocks noChangeArrowheads="1"/>
          </p:cNvSpPr>
          <p:nvPr/>
        </p:nvSpPr>
        <p:spPr bwMode="auto">
          <a:xfrm>
            <a:off x="8072120" y="3289300"/>
            <a:ext cx="3922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（或甘油、丙三醇）</a:t>
            </a:r>
          </a:p>
        </p:txBody>
      </p:sp>
      <p:pic>
        <p:nvPicPr>
          <p:cNvPr id="11273" name="Picture 4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8729" y="3971786"/>
            <a:ext cx="3725862"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95279" name="Rectangle 47"/>
          <p:cNvSpPr>
            <a:spLocks noChangeArrowheads="1"/>
          </p:cNvSpPr>
          <p:nvPr/>
        </p:nvSpPr>
        <p:spPr bwMode="auto">
          <a:xfrm>
            <a:off x="8410258" y="5086211"/>
            <a:ext cx="39830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1"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甲基</a:t>
            </a:r>
            <a:r>
              <a:rPr kumimoji="1" lang="en-US" altLang="zh-CN"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-2,3-</a:t>
            </a:r>
            <a:r>
              <a:rPr kumimoji="1"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丁二醇</a:t>
            </a:r>
          </a:p>
        </p:txBody>
      </p:sp>
      <p:sp>
        <p:nvSpPr>
          <p:cNvPr id="11278" name="Text Box 3"/>
          <p:cNvSpPr txBox="1">
            <a:spLocks noChangeArrowheads="1"/>
          </p:cNvSpPr>
          <p:nvPr/>
        </p:nvSpPr>
        <p:spPr bwMode="auto">
          <a:xfrm>
            <a:off x="660400" y="1339057"/>
            <a:ext cx="41878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1"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、写出下列醇的名称</a:t>
            </a:r>
          </a:p>
        </p:txBody>
      </p:sp>
      <p:sp>
        <p:nvSpPr>
          <p:cNvPr id="20"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wipe(down)">
                                      <p:cBhvr>
                                        <p:cTn id="7" dur="500"/>
                                        <p:tgtEl>
                                          <p:spTgt spid="1536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5370"/>
                                        </p:tgtEl>
                                        <p:attrNameLst>
                                          <p:attrName>style.visibility</p:attrName>
                                        </p:attrNameLst>
                                      </p:cBhvr>
                                      <p:to>
                                        <p:strVal val="visible"/>
                                      </p:to>
                                    </p:set>
                                    <p:animEffect transition="in" filter="wipe(down)">
                                      <p:cBhvr>
                                        <p:cTn id="12" dur="500"/>
                                        <p:tgtEl>
                                          <p:spTgt spid="1537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5276"/>
                                        </p:tgtEl>
                                        <p:attrNameLst>
                                          <p:attrName>style.visibility</p:attrName>
                                        </p:attrNameLst>
                                      </p:cBhvr>
                                      <p:to>
                                        <p:strVal val="visible"/>
                                      </p:to>
                                    </p:set>
                                    <p:animEffect transition="in" filter="wipe(left)">
                                      <p:cBhvr>
                                        <p:cTn id="17" dur="500"/>
                                        <p:tgtEl>
                                          <p:spTgt spid="9527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5277"/>
                                        </p:tgtEl>
                                        <p:attrNameLst>
                                          <p:attrName>style.visibility</p:attrName>
                                        </p:attrNameLst>
                                      </p:cBhvr>
                                      <p:to>
                                        <p:strVal val="visible"/>
                                      </p:to>
                                    </p:set>
                                    <p:animEffect transition="in" filter="wipe(left)">
                                      <p:cBhvr>
                                        <p:cTn id="22" dur="500"/>
                                        <p:tgtEl>
                                          <p:spTgt spid="95277"/>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5279"/>
                                        </p:tgtEl>
                                        <p:attrNameLst>
                                          <p:attrName>style.visibility</p:attrName>
                                        </p:attrNameLst>
                                      </p:cBhvr>
                                      <p:to>
                                        <p:strVal val="visible"/>
                                      </p:to>
                                    </p:set>
                                    <p:anim calcmode="lin" valueType="num">
                                      <p:cBhvr additive="base">
                                        <p:cTn id="27" dur="500" fill="hold"/>
                                        <p:tgtEl>
                                          <p:spTgt spid="95279"/>
                                        </p:tgtEl>
                                        <p:attrNameLst>
                                          <p:attrName>ppt_x</p:attrName>
                                        </p:attrNameLst>
                                      </p:cBhvr>
                                      <p:tavLst>
                                        <p:tav tm="0">
                                          <p:val>
                                            <p:strVal val="#ppt_x"/>
                                          </p:val>
                                        </p:tav>
                                        <p:tav tm="100000">
                                          <p:val>
                                            <p:strVal val="#ppt_x"/>
                                          </p:val>
                                        </p:tav>
                                      </p:tavLst>
                                    </p:anim>
                                    <p:anim calcmode="lin" valueType="num">
                                      <p:cBhvr additive="base">
                                        <p:cTn id="28" dur="500" fill="hold"/>
                                        <p:tgtEl>
                                          <p:spTgt spid="952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70" grpId="0"/>
      <p:bldP spid="95276" grpId="0"/>
      <p:bldP spid="95277" grpId="0"/>
      <p:bldP spid="9527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3"/>
          <p:cNvSpPr>
            <a:spLocks noGrp="1" noChangeArrowheads="1"/>
          </p:cNvSpPr>
          <p:nvPr>
            <p:ph type="body" idx="4294967295"/>
          </p:nvPr>
        </p:nvSpPr>
        <p:spPr>
          <a:xfrm>
            <a:off x="660400" y="1871177"/>
            <a:ext cx="9791700" cy="2275218"/>
          </a:xfrm>
          <a:noFill/>
        </p:spPr>
        <p:txBody>
          <a:bodyPr>
            <a:normAutofit/>
          </a:bodyPr>
          <a:lstStyle/>
          <a:p>
            <a:pPr eaLnBrk="1" hangingPunct="1">
              <a:lnSpc>
                <a:spcPct val="150000"/>
              </a:lnSpc>
              <a:buFont typeface="Wingdings" panose="05000000000000000000" pitchFamily="2" charset="2"/>
              <a:buNone/>
            </a:pPr>
            <a:r>
              <a:rPr lang="zh-CN" altLang="en-US" sz="2000">
                <a:latin typeface="Arial" panose="020B0604020202020204" pitchFamily="34" charset="0"/>
                <a:ea typeface="思源黑体 CN Medium" panose="020B0600000000000000" pitchFamily="34" charset="-122"/>
                <a:sym typeface="Arial" panose="020B0604020202020204" pitchFamily="34" charset="0"/>
              </a:rPr>
              <a:t>醇类的同分异构体可有：</a:t>
            </a:r>
          </a:p>
          <a:p>
            <a:pPr eaLnBrk="1" hangingPunct="1">
              <a:lnSpc>
                <a:spcPct val="150000"/>
              </a:lnSpc>
              <a:buFont typeface="Wingdings" panose="05000000000000000000" pitchFamily="2" charset="2"/>
              <a:buNone/>
            </a:pPr>
            <a:r>
              <a:rPr lang="en-US" altLang="zh-CN" sz="2000">
                <a:solidFill>
                  <a:srgbClr val="FF0000"/>
                </a:solidFill>
                <a:latin typeface="Arial" panose="020B0604020202020204" pitchFamily="34" charset="0"/>
                <a:ea typeface="思源黑体 CN Medium" panose="020B0600000000000000" pitchFamily="34" charset="-122"/>
                <a:sym typeface="Arial" panose="020B0604020202020204" pitchFamily="34" charset="0"/>
              </a:rPr>
              <a:t>(1)</a:t>
            </a:r>
            <a:r>
              <a:rPr lang="zh-CN" altLang="en-US" sz="2000">
                <a:solidFill>
                  <a:srgbClr val="FF0000"/>
                </a:solidFill>
                <a:latin typeface="Arial" panose="020B0604020202020204" pitchFamily="34" charset="0"/>
                <a:ea typeface="思源黑体 CN Medium" panose="020B0600000000000000" pitchFamily="34" charset="-122"/>
                <a:sym typeface="Arial" panose="020B0604020202020204" pitchFamily="34" charset="0"/>
              </a:rPr>
              <a:t>碳链异构、</a:t>
            </a:r>
          </a:p>
          <a:p>
            <a:pPr eaLnBrk="1" hangingPunct="1">
              <a:lnSpc>
                <a:spcPct val="150000"/>
              </a:lnSpc>
              <a:buFont typeface="Wingdings" panose="05000000000000000000" pitchFamily="2" charset="2"/>
              <a:buNone/>
            </a:pPr>
            <a:r>
              <a:rPr lang="en-US" altLang="zh-CN" sz="2000">
                <a:solidFill>
                  <a:srgbClr val="FF0000"/>
                </a:solidFill>
                <a:latin typeface="Arial" panose="020B0604020202020204" pitchFamily="34" charset="0"/>
                <a:ea typeface="思源黑体 CN Medium" panose="020B0600000000000000" pitchFamily="34" charset="-122"/>
                <a:sym typeface="Arial" panose="020B0604020202020204" pitchFamily="34" charset="0"/>
              </a:rPr>
              <a:t>(2)</a:t>
            </a:r>
            <a:r>
              <a:rPr lang="zh-CN" altLang="en-US" sz="2000">
                <a:solidFill>
                  <a:srgbClr val="FF0000"/>
                </a:solidFill>
                <a:latin typeface="Arial" panose="020B0604020202020204" pitchFamily="34" charset="0"/>
                <a:ea typeface="思源黑体 CN Medium" panose="020B0600000000000000" pitchFamily="34" charset="-122"/>
                <a:sym typeface="Arial" panose="020B0604020202020204" pitchFamily="34" charset="0"/>
              </a:rPr>
              <a:t>羟基的位置异构，</a:t>
            </a:r>
          </a:p>
          <a:p>
            <a:pPr eaLnBrk="1" hangingPunct="1">
              <a:lnSpc>
                <a:spcPct val="150000"/>
              </a:lnSpc>
              <a:buFont typeface="Wingdings" panose="05000000000000000000" pitchFamily="2" charset="2"/>
              <a:buNone/>
            </a:pPr>
            <a:r>
              <a:rPr lang="en-US" altLang="zh-CN" sz="2000">
                <a:solidFill>
                  <a:srgbClr val="FF0000"/>
                </a:solidFill>
                <a:latin typeface="Arial" panose="020B0604020202020204" pitchFamily="34" charset="0"/>
                <a:ea typeface="思源黑体 CN Medium" panose="020B0600000000000000" pitchFamily="34" charset="-122"/>
                <a:sym typeface="Arial" panose="020B0604020202020204" pitchFamily="34" charset="0"/>
              </a:rPr>
              <a:t>(3)</a:t>
            </a:r>
            <a:r>
              <a:rPr lang="zh-CN" altLang="en-US" sz="2000">
                <a:solidFill>
                  <a:srgbClr val="FF0000"/>
                </a:solidFill>
                <a:latin typeface="Arial" panose="020B0604020202020204" pitchFamily="34" charset="0"/>
                <a:ea typeface="思源黑体 CN Medium" panose="020B0600000000000000" pitchFamily="34" charset="-122"/>
                <a:sym typeface="Arial" panose="020B0604020202020204" pitchFamily="34" charset="0"/>
              </a:rPr>
              <a:t>相同碳原子数的饱和一元醇和醚是官能团异构</a:t>
            </a:r>
          </a:p>
        </p:txBody>
      </p:sp>
      <p:sp>
        <p:nvSpPr>
          <p:cNvPr id="12291" name="Rectangle 37"/>
          <p:cNvSpPr>
            <a:spLocks noChangeArrowheads="1"/>
          </p:cNvSpPr>
          <p:nvPr/>
        </p:nvSpPr>
        <p:spPr bwMode="auto">
          <a:xfrm>
            <a:off x="1128713" y="1567848"/>
            <a:ext cx="2818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bg1"/>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r>
              <a:rPr kumimoji="0" lang="zh-CN" altLang="en-US" sz="2400" i="0" u="none" strike="noStrike" kern="0" cap="none" spc="0" normalizeH="0" baseline="0" noProof="0">
                <a:ln>
                  <a:noFill/>
                </a:ln>
                <a:solidFill>
                  <a:schemeClr val="bg1"/>
                </a:solidFill>
                <a:effectLst/>
                <a:uLnTx/>
                <a:uFillTx/>
                <a:latin typeface="Arial" panose="020B0604020202020204" pitchFamily="34" charset="0"/>
                <a:ea typeface="思源黑体 CN Medium" panose="020B0600000000000000" pitchFamily="34" charset="-122"/>
                <a:sym typeface="Arial" panose="020B0604020202020204" pitchFamily="34" charset="0"/>
              </a:rPr>
              <a:t>、醇的同分异构体</a:t>
            </a:r>
          </a:p>
        </p:txBody>
      </p:sp>
      <p:sp>
        <p:nvSpPr>
          <p:cNvPr id="12292" name="Rectangle 51"/>
          <p:cNvSpPr>
            <a:spLocks noChangeArrowheads="1"/>
          </p:cNvSpPr>
          <p:nvPr/>
        </p:nvSpPr>
        <p:spPr bwMode="auto">
          <a:xfrm>
            <a:off x="666527" y="1327772"/>
            <a:ext cx="32960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4. </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醇的同分异构体书写</a:t>
            </a:r>
          </a:p>
        </p:txBody>
      </p:sp>
      <p:sp>
        <p:nvSpPr>
          <p:cNvPr id="12293" name="Rectangle 51"/>
          <p:cNvSpPr>
            <a:spLocks noChangeArrowheads="1"/>
          </p:cNvSpPr>
          <p:nvPr/>
        </p:nvSpPr>
        <p:spPr bwMode="auto">
          <a:xfrm>
            <a:off x="674364" y="4228135"/>
            <a:ext cx="49037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、写出</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10</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的所有同分异构体</a:t>
            </a:r>
          </a:p>
        </p:txBody>
      </p:sp>
      <p:sp>
        <p:nvSpPr>
          <p:cNvPr id="12294" name="Rectangle 51"/>
          <p:cNvSpPr>
            <a:spLocks noChangeArrowheads="1"/>
          </p:cNvSpPr>
          <p:nvPr/>
        </p:nvSpPr>
        <p:spPr bwMode="auto">
          <a:xfrm>
            <a:off x="690239" y="4990135"/>
            <a:ext cx="4749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、写出</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8</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的所有同分异构体</a:t>
            </a:r>
          </a:p>
        </p:txBody>
      </p:sp>
      <p:sp>
        <p:nvSpPr>
          <p:cNvPr id="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醇</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7"/>
          <p:cNvSpPr>
            <a:spLocks noChangeArrowheads="1"/>
          </p:cNvSpPr>
          <p:nvPr/>
        </p:nvSpPr>
        <p:spPr bwMode="auto">
          <a:xfrm>
            <a:off x="660400" y="1231076"/>
            <a:ext cx="25106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5</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、几种重要的醇</a:t>
            </a:r>
          </a:p>
        </p:txBody>
      </p:sp>
      <p:sp>
        <p:nvSpPr>
          <p:cNvPr id="13315" name="Rectangle 4"/>
          <p:cNvSpPr>
            <a:spLocks noChangeArrowheads="1"/>
          </p:cNvSpPr>
          <p:nvPr/>
        </p:nvSpPr>
        <p:spPr bwMode="auto">
          <a:xfrm>
            <a:off x="660401" y="3498676"/>
            <a:ext cx="108585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50000"/>
              </a:lnSpc>
              <a:spcBef>
                <a:spcPts val="0"/>
              </a:spcBef>
              <a:spcAft>
                <a:spcPts val="0"/>
              </a:spcAft>
              <a:buClrTx/>
              <a:buSzTx/>
              <a:buFontTx/>
              <a:buNone/>
              <a:defRPr/>
            </a:pPr>
            <a:endPar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1" fontAlgn="ctr" latinLnBrk="0" hangingPunct="1">
              <a:lnSpc>
                <a:spcPct val="15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）乙二醇：无色、黏稠、有甜味的液体，它的水溶液凝固点</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_____________</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，可作为内燃机的</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__________</a:t>
            </a:r>
          </a:p>
        </p:txBody>
      </p:sp>
      <p:sp>
        <p:nvSpPr>
          <p:cNvPr id="13316" name="Rectangle 5"/>
          <p:cNvSpPr>
            <a:spLocks noChangeArrowheads="1"/>
          </p:cNvSpPr>
          <p:nvPr/>
        </p:nvSpPr>
        <p:spPr bwMode="auto">
          <a:xfrm>
            <a:off x="660400" y="1676601"/>
            <a:ext cx="1087053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5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）甲醇：最初是由木材干馏得到的，因此又称为</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___________</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，有酒精味，但   </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___________</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。人饮用</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10 mL</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，就能使眼睛失明，再多则能致死。</a:t>
            </a:r>
          </a:p>
        </p:txBody>
      </p:sp>
      <p:sp>
        <p:nvSpPr>
          <p:cNvPr id="13317" name="Rectangle 6"/>
          <p:cNvSpPr>
            <a:spLocks noChangeArrowheads="1"/>
          </p:cNvSpPr>
          <p:nvPr/>
        </p:nvSpPr>
        <p:spPr bwMode="auto">
          <a:xfrm>
            <a:off x="660400" y="3160056"/>
            <a:ext cx="12192000" cy="572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3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）丙三醇俗称</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_____________</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，有护肤作用，是利用它具有</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___________</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性。</a:t>
            </a:r>
          </a:p>
        </p:txBody>
      </p:sp>
      <p:sp>
        <p:nvSpPr>
          <p:cNvPr id="81927" name="Text Box 7"/>
          <p:cNvSpPr txBox="1">
            <a:spLocks noChangeArrowheads="1"/>
          </p:cNvSpPr>
          <p:nvPr/>
        </p:nvSpPr>
        <p:spPr bwMode="auto">
          <a:xfrm>
            <a:off x="8131517" y="1709547"/>
            <a:ext cx="23526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木精</a:t>
            </a:r>
          </a:p>
        </p:txBody>
      </p:sp>
      <p:sp>
        <p:nvSpPr>
          <p:cNvPr id="81928" name="Text Box 8"/>
          <p:cNvSpPr txBox="1">
            <a:spLocks noChangeArrowheads="1"/>
          </p:cNvSpPr>
          <p:nvPr/>
        </p:nvSpPr>
        <p:spPr bwMode="auto">
          <a:xfrm>
            <a:off x="1995480" y="2192644"/>
            <a:ext cx="23510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有毒</a:t>
            </a:r>
          </a:p>
        </p:txBody>
      </p:sp>
      <p:sp>
        <p:nvSpPr>
          <p:cNvPr id="81929" name="Text Box 9"/>
          <p:cNvSpPr txBox="1">
            <a:spLocks noChangeArrowheads="1"/>
          </p:cNvSpPr>
          <p:nvPr/>
        </p:nvSpPr>
        <p:spPr bwMode="auto">
          <a:xfrm>
            <a:off x="3572780" y="3132806"/>
            <a:ext cx="23510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甘油</a:t>
            </a:r>
          </a:p>
        </p:txBody>
      </p:sp>
      <p:sp>
        <p:nvSpPr>
          <p:cNvPr id="81930" name="Text Box 10"/>
          <p:cNvSpPr txBox="1">
            <a:spLocks noChangeArrowheads="1"/>
          </p:cNvSpPr>
          <p:nvPr/>
        </p:nvSpPr>
        <p:spPr bwMode="auto">
          <a:xfrm>
            <a:off x="9708687" y="3113910"/>
            <a:ext cx="23510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亲水</a:t>
            </a:r>
          </a:p>
        </p:txBody>
      </p:sp>
      <p:sp>
        <p:nvSpPr>
          <p:cNvPr id="81931" name="Text Box 11"/>
          <p:cNvSpPr txBox="1">
            <a:spLocks noChangeArrowheads="1"/>
          </p:cNvSpPr>
          <p:nvPr/>
        </p:nvSpPr>
        <p:spPr bwMode="auto">
          <a:xfrm>
            <a:off x="9708688" y="4145006"/>
            <a:ext cx="23510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很低</a:t>
            </a:r>
          </a:p>
        </p:txBody>
      </p:sp>
      <p:sp>
        <p:nvSpPr>
          <p:cNvPr id="81932" name="Text Box 12"/>
          <p:cNvSpPr txBox="1">
            <a:spLocks noChangeArrowheads="1"/>
          </p:cNvSpPr>
          <p:nvPr/>
        </p:nvSpPr>
        <p:spPr bwMode="auto">
          <a:xfrm>
            <a:off x="3171024" y="4699269"/>
            <a:ext cx="23510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抗冻剂</a:t>
            </a:r>
          </a:p>
        </p:txBody>
      </p:sp>
      <p:sp>
        <p:nvSpPr>
          <p:cNvPr id="12"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1927">
                                            <p:txEl>
                                              <p:pRg st="0" end="0"/>
                                            </p:txEl>
                                          </p:spTgt>
                                        </p:tgtEl>
                                        <p:attrNameLst>
                                          <p:attrName>style.visibility</p:attrName>
                                        </p:attrNameLst>
                                      </p:cBhvr>
                                      <p:to>
                                        <p:strVal val="visible"/>
                                      </p:to>
                                    </p:set>
                                    <p:animEffect transition="in" filter="blinds(horizontal)">
                                      <p:cBhvr>
                                        <p:cTn id="7" dur="500"/>
                                        <p:tgtEl>
                                          <p:spTgt spid="819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1928">
                                            <p:txEl>
                                              <p:pRg st="0" end="0"/>
                                            </p:txEl>
                                          </p:spTgt>
                                        </p:tgtEl>
                                        <p:attrNameLst>
                                          <p:attrName>style.visibility</p:attrName>
                                        </p:attrNameLst>
                                      </p:cBhvr>
                                      <p:to>
                                        <p:strVal val="visible"/>
                                      </p:to>
                                    </p:set>
                                    <p:animEffect transition="in" filter="blinds(horizontal)">
                                      <p:cBhvr>
                                        <p:cTn id="12" dur="500"/>
                                        <p:tgtEl>
                                          <p:spTgt spid="8192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1929">
                                            <p:txEl>
                                              <p:pRg st="0" end="0"/>
                                            </p:txEl>
                                          </p:spTgt>
                                        </p:tgtEl>
                                        <p:attrNameLst>
                                          <p:attrName>style.visibility</p:attrName>
                                        </p:attrNameLst>
                                      </p:cBhvr>
                                      <p:to>
                                        <p:strVal val="visible"/>
                                      </p:to>
                                    </p:set>
                                    <p:animEffect transition="in" filter="blinds(horizontal)">
                                      <p:cBhvr>
                                        <p:cTn id="17" dur="500"/>
                                        <p:tgtEl>
                                          <p:spTgt spid="8192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1930">
                                            <p:txEl>
                                              <p:pRg st="0" end="0"/>
                                            </p:txEl>
                                          </p:spTgt>
                                        </p:tgtEl>
                                        <p:attrNameLst>
                                          <p:attrName>style.visibility</p:attrName>
                                        </p:attrNameLst>
                                      </p:cBhvr>
                                      <p:to>
                                        <p:strVal val="visible"/>
                                      </p:to>
                                    </p:set>
                                    <p:animEffect transition="in" filter="blinds(horizontal)">
                                      <p:cBhvr>
                                        <p:cTn id="22" dur="500"/>
                                        <p:tgtEl>
                                          <p:spTgt spid="8193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1931">
                                            <p:txEl>
                                              <p:pRg st="0" end="0"/>
                                            </p:txEl>
                                          </p:spTgt>
                                        </p:tgtEl>
                                        <p:attrNameLst>
                                          <p:attrName>style.visibility</p:attrName>
                                        </p:attrNameLst>
                                      </p:cBhvr>
                                      <p:to>
                                        <p:strVal val="visible"/>
                                      </p:to>
                                    </p:set>
                                    <p:animEffect transition="in" filter="blinds(horizontal)">
                                      <p:cBhvr>
                                        <p:cTn id="27" dur="500"/>
                                        <p:tgtEl>
                                          <p:spTgt spid="81931">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1932">
                                            <p:txEl>
                                              <p:pRg st="0" end="0"/>
                                            </p:txEl>
                                          </p:spTgt>
                                        </p:tgtEl>
                                        <p:attrNameLst>
                                          <p:attrName>style.visibility</p:attrName>
                                        </p:attrNameLst>
                                      </p:cBhvr>
                                      <p:to>
                                        <p:strVal val="visible"/>
                                      </p:to>
                                    </p:set>
                                    <p:animEffect transition="in" filter="blinds(horizontal)">
                                      <p:cBhvr>
                                        <p:cTn id="32" dur="500"/>
                                        <p:tgtEl>
                                          <p:spTgt spid="81932">
                                            <p:txEl>
                                              <p:pRg st="0" end="0"/>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down)">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7" name="Group 3"/>
          <p:cNvGraphicFramePr>
            <a:graphicFrameLocks noGrp="1"/>
          </p:cNvGraphicFramePr>
          <p:nvPr/>
        </p:nvGraphicFramePr>
        <p:xfrm>
          <a:off x="761139" y="2429306"/>
          <a:ext cx="4729262" cy="3695402"/>
        </p:xfrm>
        <a:graphic>
          <a:graphicData uri="http://schemas.openxmlformats.org/drawingml/2006/table">
            <a:tbl>
              <a:tblPr/>
              <a:tblGrid>
                <a:gridCol w="808201">
                  <a:extLst>
                    <a:ext uri="{9D8B030D-6E8A-4147-A177-3AD203B41FA5}">
                      <a16:colId xmlns:a16="http://schemas.microsoft.com/office/drawing/2014/main" val="20000"/>
                    </a:ext>
                  </a:extLst>
                </a:gridCol>
                <a:gridCol w="2093327">
                  <a:extLst>
                    <a:ext uri="{9D8B030D-6E8A-4147-A177-3AD203B41FA5}">
                      <a16:colId xmlns:a16="http://schemas.microsoft.com/office/drawing/2014/main" val="20001"/>
                    </a:ext>
                  </a:extLst>
                </a:gridCol>
                <a:gridCol w="1827734">
                  <a:extLst>
                    <a:ext uri="{9D8B030D-6E8A-4147-A177-3AD203B41FA5}">
                      <a16:colId xmlns:a16="http://schemas.microsoft.com/office/drawing/2014/main" val="20002"/>
                    </a:ext>
                  </a:extLst>
                </a:gridCol>
              </a:tblGrid>
              <a:tr h="317138">
                <a:tc>
                  <a:txBody>
                    <a:bodyPr/>
                    <a:lstStyle>
                      <a:lvl1pPr>
                        <a:spcBef>
                          <a:spcPct val="20000"/>
                        </a:spcBef>
                        <a:buClr>
                          <a:schemeClr val="hlink"/>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tx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95000"/>
                        <a:buFont typeface="Wingdings 2" panose="05020102010507070707" pitchFamily="18"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名称</a:t>
                      </a:r>
                    </a:p>
                  </a:txBody>
                  <a:tcPr marL="79016" marR="79016" marT="39508" marB="395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tx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95000"/>
                        <a:buFont typeface="Wingdings 2" panose="05020102010507070707" pitchFamily="18"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相对分子质量</a:t>
                      </a:r>
                    </a:p>
                  </a:txBody>
                  <a:tcPr marL="79016" marR="79016" marT="39508" marB="395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tx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95000"/>
                        <a:buFont typeface="Wingdings 2" panose="05020102010507070707" pitchFamily="18"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沸点</a:t>
                      </a:r>
                      <a:r>
                        <a:rPr kumimoji="0" lang="en-US"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a:t>
                      </a:r>
                    </a:p>
                  </a:txBody>
                  <a:tcPr marL="79016" marR="79016" marT="39508" marB="395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51931">
                <a:tc>
                  <a:txBody>
                    <a:bodyPr/>
                    <a:lstStyle>
                      <a:lvl1pPr>
                        <a:spcBef>
                          <a:spcPct val="20000"/>
                        </a:spcBef>
                        <a:buClr>
                          <a:schemeClr val="hlink"/>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tx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95000"/>
                        <a:buFont typeface="Wingdings 2" panose="05020102010507070707" pitchFamily="18"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甲醇</a:t>
                      </a:r>
                    </a:p>
                  </a:txBody>
                  <a:tcPr marL="79016" marR="79016" marT="39508" marB="395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tx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95000"/>
                        <a:buFont typeface="Wingdings 2" panose="05020102010507070707" pitchFamily="18"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32</a:t>
                      </a:r>
                    </a:p>
                  </a:txBody>
                  <a:tcPr marL="79016" marR="79016" marT="39508" marB="395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tx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95000"/>
                        <a:buFont typeface="Wingdings 2" panose="05020102010507070707" pitchFamily="18"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64.7</a:t>
                      </a:r>
                    </a:p>
                  </a:txBody>
                  <a:tcPr marL="79016" marR="79016" marT="39508" marB="395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1931">
                <a:tc>
                  <a:txBody>
                    <a:bodyPr/>
                    <a:lstStyle>
                      <a:lvl1pPr>
                        <a:spcBef>
                          <a:spcPct val="20000"/>
                        </a:spcBef>
                        <a:buClr>
                          <a:schemeClr val="hlink"/>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tx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95000"/>
                        <a:buFont typeface="Wingdings 2" panose="05020102010507070707" pitchFamily="18"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乙烷</a:t>
                      </a:r>
                    </a:p>
                  </a:txBody>
                  <a:tcPr marL="79016" marR="79016" marT="39508" marB="395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tx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95000"/>
                        <a:buFont typeface="Wingdings 2" panose="05020102010507070707" pitchFamily="18"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30</a:t>
                      </a:r>
                    </a:p>
                  </a:txBody>
                  <a:tcPr marL="79016" marR="79016" marT="39508" marB="395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tx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95000"/>
                        <a:buFont typeface="Wingdings 2" panose="05020102010507070707" pitchFamily="18"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88.6</a:t>
                      </a:r>
                    </a:p>
                  </a:txBody>
                  <a:tcPr marL="79016" marR="79016" marT="39508" marB="395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51931">
                <a:tc>
                  <a:txBody>
                    <a:bodyPr/>
                    <a:lstStyle>
                      <a:lvl1pPr>
                        <a:spcBef>
                          <a:spcPct val="20000"/>
                        </a:spcBef>
                        <a:buClr>
                          <a:schemeClr val="hlink"/>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tx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95000"/>
                        <a:buFont typeface="Wingdings 2" panose="05020102010507070707" pitchFamily="18"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乙醇</a:t>
                      </a:r>
                    </a:p>
                  </a:txBody>
                  <a:tcPr marL="79016" marR="79016" marT="39508" marB="395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tx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95000"/>
                        <a:buFont typeface="Wingdings 2" panose="05020102010507070707" pitchFamily="18"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46</a:t>
                      </a:r>
                    </a:p>
                  </a:txBody>
                  <a:tcPr marL="79016" marR="79016" marT="39508" marB="395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tx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95000"/>
                        <a:buFont typeface="Wingdings 2" panose="05020102010507070707" pitchFamily="18"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78.5</a:t>
                      </a:r>
                    </a:p>
                  </a:txBody>
                  <a:tcPr marL="79016" marR="79016" marT="39508" marB="395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51931">
                <a:tc>
                  <a:txBody>
                    <a:bodyPr/>
                    <a:lstStyle>
                      <a:lvl1pPr>
                        <a:spcBef>
                          <a:spcPct val="20000"/>
                        </a:spcBef>
                        <a:buClr>
                          <a:schemeClr val="hlink"/>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tx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95000"/>
                        <a:buFont typeface="Wingdings 2" panose="05020102010507070707" pitchFamily="18"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丙烷</a:t>
                      </a:r>
                    </a:p>
                  </a:txBody>
                  <a:tcPr marL="79016" marR="79016" marT="39508" marB="395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tx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95000"/>
                        <a:buFont typeface="Wingdings 2" panose="05020102010507070707" pitchFamily="18"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44</a:t>
                      </a:r>
                    </a:p>
                  </a:txBody>
                  <a:tcPr marL="79016" marR="79016" marT="39508" marB="395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tx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95000"/>
                        <a:buFont typeface="Wingdings 2" panose="05020102010507070707" pitchFamily="18"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42.1</a:t>
                      </a:r>
                    </a:p>
                  </a:txBody>
                  <a:tcPr marL="79016" marR="79016" marT="39508" marB="395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51931">
                <a:tc>
                  <a:txBody>
                    <a:bodyPr/>
                    <a:lstStyle>
                      <a:lvl1pPr>
                        <a:spcBef>
                          <a:spcPct val="20000"/>
                        </a:spcBef>
                        <a:buClr>
                          <a:schemeClr val="hlink"/>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tx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95000"/>
                        <a:buFont typeface="Wingdings 2" panose="05020102010507070707" pitchFamily="18"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丙醇</a:t>
                      </a:r>
                    </a:p>
                  </a:txBody>
                  <a:tcPr marL="79016" marR="79016" marT="39508" marB="395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tx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95000"/>
                        <a:buFont typeface="Wingdings 2" panose="05020102010507070707" pitchFamily="18"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60</a:t>
                      </a:r>
                    </a:p>
                  </a:txBody>
                  <a:tcPr marL="79016" marR="79016" marT="39508" marB="395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tx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95000"/>
                        <a:buFont typeface="Wingdings 2" panose="05020102010507070707" pitchFamily="18"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97.2</a:t>
                      </a:r>
                    </a:p>
                  </a:txBody>
                  <a:tcPr marL="79016" marR="79016" marT="39508" marB="395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51931">
                <a:tc>
                  <a:txBody>
                    <a:bodyPr/>
                    <a:lstStyle>
                      <a:lvl1pPr>
                        <a:spcBef>
                          <a:spcPct val="20000"/>
                        </a:spcBef>
                        <a:buClr>
                          <a:schemeClr val="hlink"/>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tx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95000"/>
                        <a:buFont typeface="Wingdings 2" panose="05020102010507070707" pitchFamily="18"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丁烷</a:t>
                      </a:r>
                    </a:p>
                  </a:txBody>
                  <a:tcPr marL="79016" marR="79016" marT="39508" marB="395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tx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95000"/>
                        <a:buFont typeface="Wingdings 2" panose="05020102010507070707" pitchFamily="18"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58</a:t>
                      </a:r>
                    </a:p>
                  </a:txBody>
                  <a:tcPr marL="79016" marR="79016" marT="39508" marB="395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tx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95000"/>
                        <a:buFont typeface="Wingdings 2" panose="05020102010507070707" pitchFamily="18"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Font typeface="Wingdings 2" panose="05020102010507070707" pitchFamily="18"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0.5</a:t>
                      </a:r>
                    </a:p>
                  </a:txBody>
                  <a:tcPr marL="79016" marR="79016" marT="39508" marB="395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4373" name="Text Box 37"/>
          <p:cNvSpPr txBox="1">
            <a:spLocks noChangeArrowheads="1"/>
          </p:cNvSpPr>
          <p:nvPr/>
        </p:nvSpPr>
        <p:spPr bwMode="auto">
          <a:xfrm>
            <a:off x="578734" y="1624238"/>
            <a:ext cx="64780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8651"/>
                </a:solidFill>
                <a:effectLst/>
                <a:uLnTx/>
                <a:uFillTx/>
                <a:latin typeface="Arial" panose="020B0604020202020204" pitchFamily="34" charset="0"/>
                <a:ea typeface="思源黑体 CN Medium" panose="020B0600000000000000" pitchFamily="34" charset="-122"/>
                <a:sym typeface="Arial" panose="020B0604020202020204" pitchFamily="34" charset="0"/>
              </a:rPr>
              <a:t>表</a:t>
            </a:r>
            <a:r>
              <a:rPr kumimoji="0" lang="en-US" altLang="zh-CN" sz="2400" i="0" u="none" strike="noStrike" kern="0" cap="none" spc="0" normalizeH="0" baseline="0" noProof="0" dirty="0">
                <a:ln>
                  <a:noFill/>
                </a:ln>
                <a:solidFill>
                  <a:srgbClr val="008651"/>
                </a:solidFill>
                <a:effectLst/>
                <a:uLnTx/>
                <a:uFillTx/>
                <a:latin typeface="Arial" panose="020B0604020202020204" pitchFamily="34" charset="0"/>
                <a:ea typeface="思源黑体 CN Medium" panose="020B0600000000000000" pitchFamily="34" charset="-122"/>
                <a:sym typeface="Arial" panose="020B0604020202020204" pitchFamily="34" charset="0"/>
              </a:rPr>
              <a:t>3-1</a:t>
            </a:r>
            <a:r>
              <a:rPr kumimoji="0" lang="zh-CN" altLang="en-US" sz="2400" i="0" u="none" strike="noStrike" kern="0" cap="none" spc="0" normalizeH="0" baseline="0" noProof="0" dirty="0">
                <a:ln>
                  <a:noFill/>
                </a:ln>
                <a:solidFill>
                  <a:srgbClr val="008651"/>
                </a:solidFill>
                <a:effectLst/>
                <a:uLnTx/>
                <a:uFillTx/>
                <a:latin typeface="Arial" panose="020B0604020202020204" pitchFamily="34" charset="0"/>
                <a:ea typeface="思源黑体 CN Medium" panose="020B0600000000000000" pitchFamily="34" charset="-122"/>
                <a:sym typeface="Arial" panose="020B0604020202020204" pitchFamily="34" charset="0"/>
              </a:rPr>
              <a:t>相对分子质量相近的醇与烷烃的沸点比较</a:t>
            </a:r>
          </a:p>
        </p:txBody>
      </p:sp>
      <p:sp>
        <p:nvSpPr>
          <p:cNvPr id="14374" name="Text Box 38"/>
          <p:cNvSpPr txBox="1">
            <a:spLocks noChangeArrowheads="1"/>
          </p:cNvSpPr>
          <p:nvPr/>
        </p:nvSpPr>
        <p:spPr bwMode="auto">
          <a:xfrm>
            <a:off x="578734" y="1173626"/>
            <a:ext cx="53435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6. </a:t>
            </a:r>
            <a:r>
              <a:rPr kumimoji="1"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醇的重要物理性质</a:t>
            </a:r>
          </a:p>
        </p:txBody>
      </p:sp>
      <p:sp>
        <p:nvSpPr>
          <p:cNvPr id="16423" name="Text Box 39"/>
          <p:cNvSpPr txBox="1">
            <a:spLocks noChangeArrowheads="1"/>
          </p:cNvSpPr>
          <p:nvPr/>
        </p:nvSpPr>
        <p:spPr bwMode="auto">
          <a:xfrm>
            <a:off x="5791200" y="2335747"/>
            <a:ext cx="57277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结论：相对分子质量相近的醇比烷烃的沸点高得多。因为醇分子间可以形成</a:t>
            </a:r>
            <a:r>
              <a:rPr kumimoji="0" lang="zh-CN" altLang="en-US" sz="2400" i="0" u="none" strike="noStrike" kern="0" cap="none" spc="0" normalizeH="0" baseline="0" noProof="0" dirty="0">
                <a:ln>
                  <a:noFill/>
                </a:ln>
                <a:solidFill>
                  <a:srgbClr val="009459"/>
                </a:solidFill>
                <a:effectLst/>
                <a:uLnTx/>
                <a:uFillTx/>
                <a:latin typeface="Arial" panose="020B0604020202020204" pitchFamily="34" charset="0"/>
                <a:ea typeface="思源黑体 CN Medium" panose="020B0600000000000000" pitchFamily="34" charset="-122"/>
                <a:sym typeface="Arial" panose="020B0604020202020204" pitchFamily="34" charset="0"/>
              </a:rPr>
              <a:t>氢键</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grpSp>
        <p:nvGrpSpPr>
          <p:cNvPr id="2" name="Group 40"/>
          <p:cNvGrpSpPr/>
          <p:nvPr/>
        </p:nvGrpSpPr>
        <p:grpSpPr bwMode="auto">
          <a:xfrm>
            <a:off x="6942157" y="3166744"/>
            <a:ext cx="3211513" cy="3268663"/>
            <a:chOff x="144" y="1614"/>
            <a:chExt cx="2023" cy="2059"/>
          </a:xfrm>
        </p:grpSpPr>
        <p:sp>
          <p:nvSpPr>
            <p:cNvPr id="14377" name="Text Box 41"/>
            <p:cNvSpPr txBox="1">
              <a:spLocks noChangeArrowheads="1"/>
            </p:cNvSpPr>
            <p:nvPr/>
          </p:nvSpPr>
          <p:spPr bwMode="auto">
            <a:xfrm>
              <a:off x="144" y="1614"/>
              <a:ext cx="2023" cy="2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40000"/>
                </a:lnSpc>
                <a:spcBef>
                  <a:spcPts val="0"/>
                </a:spcBef>
                <a:spcAft>
                  <a:spcPts val="0"/>
                </a:spcAft>
                <a:buClrTx/>
                <a:buSzTx/>
                <a:buFontTx/>
                <a:buNone/>
                <a:defRPr/>
              </a:pPr>
              <a:r>
                <a:rPr kumimoji="1" lang="en-US" altLang="zh-CN"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        H                      </a:t>
              </a:r>
              <a:r>
                <a:rPr kumimoji="1" lang="en-US" altLang="zh-CN" sz="2400" i="0" u="none" strike="noStrike" kern="0" cap="none" spc="0" normalizeH="0" baseline="0" noProof="0" dirty="0" err="1">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endParaRPr kumimoji="1" lang="en-US" altLang="zh-CN"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1" fontAlgn="auto" latinLnBrk="0" hangingPunct="1">
                <a:lnSpc>
                  <a:spcPct val="140000"/>
                </a:lnSpc>
                <a:spcBef>
                  <a:spcPts val="0"/>
                </a:spcBef>
                <a:spcAft>
                  <a:spcPts val="0"/>
                </a:spcAft>
                <a:buClrTx/>
                <a:buSzTx/>
                <a:buFontTx/>
                <a:buNone/>
                <a:defRPr/>
              </a:pPr>
              <a:r>
                <a:rPr kumimoji="1" lang="en-US" altLang="zh-CN"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        O                      </a:t>
              </a:r>
              <a:r>
                <a:rPr kumimoji="1" lang="en-US" altLang="zh-CN" sz="2400" i="0" u="none" strike="noStrike" kern="0" cap="none" spc="0" normalizeH="0" baseline="0" noProof="0" dirty="0" err="1">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endParaRPr kumimoji="1" lang="en-US" altLang="zh-CN"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1" fontAlgn="auto" latinLnBrk="0" hangingPunct="1">
                <a:lnSpc>
                  <a:spcPct val="140000"/>
                </a:lnSpc>
                <a:spcBef>
                  <a:spcPts val="0"/>
                </a:spcBef>
                <a:spcAft>
                  <a:spcPts val="0"/>
                </a:spcAft>
                <a:buClrTx/>
                <a:buSzTx/>
                <a:buFontTx/>
                <a:buNone/>
                <a:defRPr/>
              </a:pPr>
              <a:r>
                <a:rPr kumimoji="1" lang="en-US" altLang="zh-CN"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   H          </a:t>
              </a:r>
              <a:r>
                <a:rPr kumimoji="1" lang="en-US" altLang="zh-CN" sz="2400" i="0" u="none" strike="noStrike" kern="0" cap="none" spc="0" normalizeH="0" baseline="0" noProof="0" dirty="0" err="1">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1" lang="en-US" altLang="zh-CN"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1" lang="en-US" altLang="zh-CN" sz="2400" i="0" u="none" strike="noStrike" kern="0" cap="none" spc="0" normalizeH="0" baseline="0" noProof="0" dirty="0" err="1">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endParaRPr kumimoji="1" lang="en-US" altLang="zh-CN"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1" fontAlgn="auto" latinLnBrk="0" hangingPunct="1">
                <a:lnSpc>
                  <a:spcPct val="140000"/>
                </a:lnSpc>
                <a:spcBef>
                  <a:spcPts val="0"/>
                </a:spcBef>
                <a:spcAft>
                  <a:spcPts val="0"/>
                </a:spcAft>
                <a:buClrTx/>
                <a:buSzTx/>
                <a:buFontTx/>
                <a:buNone/>
                <a:defRPr/>
              </a:pPr>
              <a:r>
                <a:rPr kumimoji="1" lang="en-US" altLang="zh-CN"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                      O</a:t>
              </a:r>
            </a:p>
            <a:p>
              <a:pPr marL="0" marR="0" lvl="0" indent="0" defTabSz="914400" eaLnBrk="1" fontAlgn="auto" latinLnBrk="0" hangingPunct="1">
                <a:lnSpc>
                  <a:spcPct val="140000"/>
                </a:lnSpc>
                <a:spcBef>
                  <a:spcPts val="0"/>
                </a:spcBef>
                <a:spcAft>
                  <a:spcPts val="0"/>
                </a:spcAft>
                <a:buClrTx/>
                <a:buSzTx/>
                <a:buFontTx/>
                <a:buNone/>
                <a:defRPr/>
              </a:pPr>
              <a:endParaRPr kumimoji="1" lang="en-US" altLang="zh-CN"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1" fontAlgn="auto" latinLnBrk="0" hangingPunct="1">
                <a:lnSpc>
                  <a:spcPct val="160000"/>
                </a:lnSpc>
                <a:spcBef>
                  <a:spcPts val="0"/>
                </a:spcBef>
                <a:spcAft>
                  <a:spcPts val="0"/>
                </a:spcAft>
                <a:buClrTx/>
                <a:buSzTx/>
                <a:buFontTx/>
                <a:buNone/>
                <a:defRPr/>
              </a:pPr>
              <a:r>
                <a:rPr kumimoji="1" lang="en-US" altLang="zh-CN"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                      C</a:t>
              </a:r>
              <a:r>
                <a:rPr kumimoji="1" lang="en-US" altLang="zh-CN" sz="2400" i="0" u="none" strike="noStrike" kern="0" cap="none" spc="0" normalizeH="0" baseline="-2500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en-US" altLang="zh-CN"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1" lang="en-US" altLang="zh-CN" sz="2400" i="0" u="none" strike="noStrike" kern="0" cap="none" spc="0" normalizeH="0" baseline="-2500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rPr>
                <a:t>5</a:t>
              </a:r>
              <a:endParaRPr kumimoji="1" lang="en-US" altLang="zh-CN" sz="2400" i="0" u="none" strike="noStrike" kern="0" cap="none" spc="0" normalizeH="0" baseline="0" noProof="0" dirty="0">
                <a:ln>
                  <a:noFill/>
                </a:ln>
                <a:solidFill>
                  <a:schemeClr val="tx2"/>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4378" name="Line 42"/>
            <p:cNvSpPr>
              <a:spLocks noChangeShapeType="1"/>
            </p:cNvSpPr>
            <p:nvPr/>
          </p:nvSpPr>
          <p:spPr bwMode="auto">
            <a:xfrm>
              <a:off x="1331" y="2869"/>
              <a:ext cx="0" cy="255"/>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4379" name="Line 43"/>
            <p:cNvSpPr>
              <a:spLocks noChangeShapeType="1"/>
            </p:cNvSpPr>
            <p:nvPr/>
          </p:nvSpPr>
          <p:spPr bwMode="auto">
            <a:xfrm>
              <a:off x="672" y="1894"/>
              <a:ext cx="0" cy="20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4380" name="Line 44"/>
            <p:cNvSpPr>
              <a:spLocks noChangeShapeType="1"/>
            </p:cNvSpPr>
            <p:nvPr/>
          </p:nvSpPr>
          <p:spPr bwMode="auto">
            <a:xfrm flipH="1">
              <a:off x="432" y="2200"/>
              <a:ext cx="192" cy="20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4381" name="Line 45"/>
            <p:cNvSpPr>
              <a:spLocks noChangeShapeType="1"/>
            </p:cNvSpPr>
            <p:nvPr/>
          </p:nvSpPr>
          <p:spPr bwMode="auto">
            <a:xfrm>
              <a:off x="1104" y="2506"/>
              <a:ext cx="192" cy="20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4382" name="Line 46"/>
            <p:cNvSpPr>
              <a:spLocks noChangeShapeType="1"/>
            </p:cNvSpPr>
            <p:nvPr/>
          </p:nvSpPr>
          <p:spPr bwMode="auto">
            <a:xfrm flipV="1">
              <a:off x="1632" y="2154"/>
              <a:ext cx="192" cy="255"/>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4383" name="Line 47"/>
            <p:cNvSpPr>
              <a:spLocks noChangeShapeType="1"/>
            </p:cNvSpPr>
            <p:nvPr/>
          </p:nvSpPr>
          <p:spPr bwMode="auto">
            <a:xfrm>
              <a:off x="1863" y="1899"/>
              <a:ext cx="1" cy="19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14384" name="Group 48"/>
            <p:cNvGrpSpPr/>
            <p:nvPr/>
          </p:nvGrpSpPr>
          <p:grpSpPr bwMode="auto">
            <a:xfrm>
              <a:off x="192" y="2204"/>
              <a:ext cx="1968" cy="556"/>
              <a:chOff x="1488" y="1968"/>
              <a:chExt cx="1968" cy="523"/>
            </a:xfrm>
          </p:grpSpPr>
          <p:sp>
            <p:nvSpPr>
              <p:cNvPr id="14385" name="Line 49"/>
              <p:cNvSpPr>
                <a:spLocks noChangeShapeType="1"/>
              </p:cNvSpPr>
              <p:nvPr/>
            </p:nvSpPr>
            <p:spPr bwMode="auto">
              <a:xfrm>
                <a:off x="2016" y="1968"/>
                <a:ext cx="240" cy="192"/>
              </a:xfrm>
              <a:prstGeom prst="line">
                <a:avLst/>
              </a:prstGeom>
              <a:noFill/>
              <a:ln w="9525">
                <a:solidFill>
                  <a:srgbClr val="FF0000"/>
                </a:solidFill>
                <a:prstDash val="dash"/>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4386" name="Line 50"/>
              <p:cNvSpPr>
                <a:spLocks noChangeShapeType="1"/>
              </p:cNvSpPr>
              <p:nvPr/>
            </p:nvSpPr>
            <p:spPr bwMode="auto">
              <a:xfrm flipV="1">
                <a:off x="2640" y="2256"/>
                <a:ext cx="240" cy="235"/>
              </a:xfrm>
              <a:prstGeom prst="line">
                <a:avLst/>
              </a:prstGeom>
              <a:noFill/>
              <a:ln w="9525">
                <a:solidFill>
                  <a:srgbClr val="FF0000"/>
                </a:solidFill>
                <a:prstDash val="dash"/>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4387" name="Line 51"/>
              <p:cNvSpPr>
                <a:spLocks noChangeShapeType="1"/>
              </p:cNvSpPr>
              <p:nvPr/>
            </p:nvSpPr>
            <p:spPr bwMode="auto">
              <a:xfrm>
                <a:off x="3216" y="1973"/>
                <a:ext cx="240" cy="182"/>
              </a:xfrm>
              <a:prstGeom prst="line">
                <a:avLst/>
              </a:prstGeom>
              <a:noFill/>
              <a:ln w="9525">
                <a:solidFill>
                  <a:srgbClr val="FFFF00"/>
                </a:solidFill>
                <a:prstDash val="dash"/>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4388" name="Line 52"/>
              <p:cNvSpPr>
                <a:spLocks noChangeShapeType="1"/>
              </p:cNvSpPr>
              <p:nvPr/>
            </p:nvSpPr>
            <p:spPr bwMode="auto">
              <a:xfrm flipV="1">
                <a:off x="1488" y="2256"/>
                <a:ext cx="192" cy="192"/>
              </a:xfrm>
              <a:prstGeom prst="line">
                <a:avLst/>
              </a:prstGeom>
              <a:noFill/>
              <a:ln w="9525">
                <a:solidFill>
                  <a:srgbClr val="FFFF00"/>
                </a:solidFill>
                <a:prstDash val="dash"/>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sp>
        <p:nvSpPr>
          <p:cNvPr id="20"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醇</a:t>
            </a: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423"/>
                                        </p:tgtEl>
                                        <p:attrNameLst>
                                          <p:attrName>style.visibility</p:attrName>
                                        </p:attrNameLst>
                                      </p:cBhvr>
                                      <p:to>
                                        <p:strVal val="visible"/>
                                      </p:to>
                                    </p:set>
                                    <p:anim calcmode="lin" valueType="num">
                                      <p:cBhvr additive="base">
                                        <p:cTn id="7" dur="500" fill="hold"/>
                                        <p:tgtEl>
                                          <p:spTgt spid="16423"/>
                                        </p:tgtEl>
                                        <p:attrNameLst>
                                          <p:attrName>ppt_x</p:attrName>
                                        </p:attrNameLst>
                                      </p:cBhvr>
                                      <p:tavLst>
                                        <p:tav tm="0">
                                          <p:val>
                                            <p:strVal val="0-#ppt_w/2"/>
                                          </p:val>
                                        </p:tav>
                                        <p:tav tm="100000">
                                          <p:val>
                                            <p:strVal val="#ppt_x"/>
                                          </p:val>
                                        </p:tav>
                                      </p:tavLst>
                                    </p:anim>
                                    <p:anim calcmode="lin" valueType="num">
                                      <p:cBhvr additive="base">
                                        <p:cTn id="8" dur="500" fill="hold"/>
                                        <p:tgtEl>
                                          <p:spTgt spid="1642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linds(horizont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23"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null,&quot;Name&quot;:&quot;正常&quot;,&quot;HeaderHeight&quot;:15.0,&quot;FooterHeight&quot;:9.0,&quot;SideMargin&quot;:5.5,&quot;TopMargin&quot;:0.0,&quot;BottomMargin&quot;:0.0,&quot;IntervalMargin&quot;:1.5,&quot;SettingType&quot;:&quot;System&quot;}"/>
</p:tagLst>
</file>

<file path=ppt/tags/tag10.xml><?xml version="1.0" encoding="utf-8"?>
<p:tagLst xmlns:a="http://schemas.openxmlformats.org/drawingml/2006/main" xmlns:r="http://schemas.openxmlformats.org/officeDocument/2006/relationships" xmlns:p="http://schemas.openxmlformats.org/presentationml/2006/main">
  <p:tag name="TIMING" val="|1.1|1.9|9.3|2.8|8.2|2|11|25.9|11"/>
</p:tagLst>
</file>

<file path=ppt/tags/tag11.xml><?xml version="1.0" encoding="utf-8"?>
<p:tagLst xmlns:a="http://schemas.openxmlformats.org/drawingml/2006/main" xmlns:r="http://schemas.openxmlformats.org/officeDocument/2006/relationships" xmlns:p="http://schemas.openxmlformats.org/presentationml/2006/main">
  <p:tag name="TIMING" val="|6|3.2|4.8|16|1.9|6|33.1|16.7"/>
</p:tagLst>
</file>

<file path=ppt/tags/tag12.xml><?xml version="1.0" encoding="utf-8"?>
<p:tagLst xmlns:a="http://schemas.openxmlformats.org/drawingml/2006/main" xmlns:r="http://schemas.openxmlformats.org/officeDocument/2006/relationships" xmlns:p="http://schemas.openxmlformats.org/presentationml/2006/main">
  <p:tag name="TIMING" val="|1.7|1.6|1.6|14.1|3.2|1.5|2|2.5|1.5"/>
</p:tagLst>
</file>

<file path=ppt/tags/tag13.xml><?xml version="1.0" encoding="utf-8"?>
<p:tagLst xmlns:a="http://schemas.openxmlformats.org/drawingml/2006/main" xmlns:r="http://schemas.openxmlformats.org/officeDocument/2006/relationships" xmlns:p="http://schemas.openxmlformats.org/presentationml/2006/main">
  <p:tag name="TIMING" val="|2.4|12.9|3|2.7|1.7|1.9|2.4|15.2|11.7|22.9|13.8|12.2"/>
</p:tagLst>
</file>

<file path=ppt/tags/tag14.xml><?xml version="1.0" encoding="utf-8"?>
<p:tagLst xmlns:a="http://schemas.openxmlformats.org/drawingml/2006/main" xmlns:r="http://schemas.openxmlformats.org/officeDocument/2006/relationships" xmlns:p="http://schemas.openxmlformats.org/presentationml/2006/main">
  <p:tag name="TIMING" val="|2.1|9|10|4.5|5.5|4.8|4.5"/>
</p:tagLst>
</file>

<file path=ppt/tags/tag2.xml><?xml version="1.0" encoding="utf-8"?>
<p:tagLst xmlns:a="http://schemas.openxmlformats.org/drawingml/2006/main" xmlns:r="http://schemas.openxmlformats.org/officeDocument/2006/relationships" xmlns:p="http://schemas.openxmlformats.org/presentationml/2006/main">
  <p:tag name="TIMING" val="|2.4|18.3|5.6|5.5|2.4|9.3|6|12.6"/>
</p:tagLst>
</file>

<file path=ppt/tags/tag3.xml><?xml version="1.0" encoding="utf-8"?>
<p:tagLst xmlns:a="http://schemas.openxmlformats.org/drawingml/2006/main" xmlns:r="http://schemas.openxmlformats.org/officeDocument/2006/relationships" xmlns:p="http://schemas.openxmlformats.org/presentationml/2006/main">
  <p:tag name="TIMING" val="|2.4|18.3|5.6|5.5|2.4|9.3|6|12.6"/>
</p:tagLst>
</file>

<file path=ppt/tags/tag4.xml><?xml version="1.0" encoding="utf-8"?>
<p:tagLst xmlns:a="http://schemas.openxmlformats.org/drawingml/2006/main" xmlns:r="http://schemas.openxmlformats.org/officeDocument/2006/relationships" xmlns:p="http://schemas.openxmlformats.org/presentationml/2006/main">
  <p:tag name="TIMING" val="|44|11.9"/>
</p:tagLst>
</file>

<file path=ppt/tags/tag5.xml><?xml version="1.0" encoding="utf-8"?>
<p:tagLst xmlns:a="http://schemas.openxmlformats.org/drawingml/2006/main" xmlns:r="http://schemas.openxmlformats.org/officeDocument/2006/relationships" xmlns:p="http://schemas.openxmlformats.org/presentationml/2006/main">
  <p:tag name="TIMING" val="|1.8|1.4|20.6"/>
</p:tagLst>
</file>

<file path=ppt/tags/tag6.xml><?xml version="1.0" encoding="utf-8"?>
<p:tagLst xmlns:a="http://schemas.openxmlformats.org/drawingml/2006/main" xmlns:r="http://schemas.openxmlformats.org/officeDocument/2006/relationships" xmlns:p="http://schemas.openxmlformats.org/presentationml/2006/main">
  <p:tag name="TIMING" val="|5.1|9.3|3.8|9.4|6|13.8|8.7|9.4|1.5|1.6|1.7|14.1|1.1|10"/>
</p:tagLst>
</file>

<file path=ppt/tags/tag7.xml><?xml version="1.0" encoding="utf-8"?>
<p:tagLst xmlns:a="http://schemas.openxmlformats.org/drawingml/2006/main" xmlns:r="http://schemas.openxmlformats.org/officeDocument/2006/relationships" xmlns:p="http://schemas.openxmlformats.org/presentationml/2006/main">
  <p:tag name="TIMING" val="|2.2|27.9|25.2|2.3|2.7|1.5|4.1|5.8"/>
</p:tagLst>
</file>

<file path=ppt/tags/tag8.xml><?xml version="1.0" encoding="utf-8"?>
<p:tagLst xmlns:a="http://schemas.openxmlformats.org/drawingml/2006/main" xmlns:r="http://schemas.openxmlformats.org/officeDocument/2006/relationships" xmlns:p="http://schemas.openxmlformats.org/presentationml/2006/main">
  <p:tag name="TIMING" val="|11.9|1.5|11.9|18.3|10|27.8|3.9|11.3"/>
</p:tagLst>
</file>

<file path=ppt/tags/tag9.xml><?xml version="1.0" encoding="utf-8"?>
<p:tagLst xmlns:a="http://schemas.openxmlformats.org/drawingml/2006/main" xmlns:r="http://schemas.openxmlformats.org/officeDocument/2006/relationships" xmlns:p="http://schemas.openxmlformats.org/presentationml/2006/main">
  <p:tag name="TIMING" val="|9.2|6|5"/>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2972</Words>
  <Application>Microsoft Office PowerPoint</Application>
  <PresentationFormat>宽屏</PresentationFormat>
  <Paragraphs>591</Paragraphs>
  <Slides>39</Slides>
  <Notes>39</Notes>
  <HiddenSlides>0</HiddenSlides>
  <MMClips>1</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39</vt:i4>
      </vt:variant>
    </vt:vector>
  </HeadingPairs>
  <TitlesOfParts>
    <vt:vector size="47" baseType="lpstr">
      <vt:lpstr>FandolFang R</vt:lpstr>
      <vt:lpstr>Monotype Sorts</vt:lpstr>
      <vt:lpstr>思源黑体 CN Light</vt:lpstr>
      <vt:lpstr>Arial</vt:lpstr>
      <vt:lpstr>Calibri</vt:lpstr>
      <vt:lpstr>Wingdings</vt:lpstr>
      <vt:lpstr>办公资源网：www.bangongziyuan.com</vt:lpstr>
      <vt:lpstr>ISIS/Draw Sketch</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2</cp:revision>
  <dcterms:created xsi:type="dcterms:W3CDTF">2020-06-22T05:58:37Z</dcterms:created>
  <dcterms:modified xsi:type="dcterms:W3CDTF">2021-01-09T10:05:47Z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