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88" r:id="rId31"/>
    <p:sldId id="259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86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393"/>
        <p:guide pos="7256"/>
        <p:guide orient="horz" pos="686"/>
        <p:guide orient="horz" pos="3997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7A4096B-1504-48EA-A56E-C1007622D4C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AC18F25-8B3B-496E-AA04-DBE9CF68DE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95A87A-2DE6-4E98-8542-5A62054A19EB}" type="slidenum">
              <a:rPr kumimoji="0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FCFE5-1122-43BD-80CE-C88DA376F7B0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4182E-C517-4A15-BEAF-924D92EE9573}" type="slidenum">
              <a:rPr kumimoji="0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3F2A37-C2C3-481D-AFAB-69C8D80109AE}" type="slidenum">
              <a:rPr kumimoji="0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18F25-8B3B-496E-AA04-DBE9CF68DEF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F304-19FF-4A1B-94BA-03572AA30D6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BAE7-597F-41D0-B8D1-9292AA3F2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04C4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04C4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D99F304-19FF-4A1B-94BA-03572AA30D6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D51BAE7-597F-41D0-B8D1-9292AA3F2A9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20057;&#37240;&#20057;&#37231;&#30340;&#37231;&#21270;&#36807;&#31243;.sw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8" t="12794" r="739" b="61849"/>
          <a:stretch>
            <a:fillRect/>
          </a:stretch>
        </p:blipFill>
        <p:spPr>
          <a:xfrm>
            <a:off x="2643892" y="-1484"/>
            <a:ext cx="3480375" cy="2118610"/>
          </a:xfrm>
          <a:custGeom>
            <a:avLst/>
            <a:gdLst>
              <a:gd name="connsiteX0" fmla="*/ 0 w 3480375"/>
              <a:gd name="connsiteY0" fmla="*/ 0 h 2118610"/>
              <a:gd name="connsiteX1" fmla="*/ 3480375 w 3480375"/>
              <a:gd name="connsiteY1" fmla="*/ 14344 h 2118610"/>
              <a:gd name="connsiteX2" fmla="*/ 709707 w 3480375"/>
              <a:gd name="connsiteY2" fmla="*/ 2118610 h 2118610"/>
              <a:gd name="connsiteX3" fmla="*/ 4641 w 3480375"/>
              <a:gd name="connsiteY3" fmla="*/ 13854 h 2118610"/>
              <a:gd name="connsiteX4" fmla="*/ 9392 w 3480375"/>
              <a:gd name="connsiteY4" fmla="*/ 1484 h 2118610"/>
              <a:gd name="connsiteX5" fmla="*/ 500 w 3480375"/>
              <a:gd name="connsiteY5" fmla="*/ 1492 h 2118610"/>
              <a:gd name="connsiteX6" fmla="*/ 0 w 3480375"/>
              <a:gd name="connsiteY6" fmla="*/ 0 h 211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375" h="2118610">
                <a:moveTo>
                  <a:pt x="0" y="0"/>
                </a:moveTo>
                <a:lnTo>
                  <a:pt x="3480375" y="14344"/>
                </a:lnTo>
                <a:lnTo>
                  <a:pt x="709707" y="2118610"/>
                </a:lnTo>
                <a:lnTo>
                  <a:pt x="4641" y="13854"/>
                </a:lnTo>
                <a:lnTo>
                  <a:pt x="9392" y="1484"/>
                </a:lnTo>
                <a:lnTo>
                  <a:pt x="500" y="14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12812" r="47080" b="4730"/>
          <a:stretch>
            <a:fillRect/>
          </a:stretch>
        </p:blipFill>
        <p:spPr>
          <a:xfrm>
            <a:off x="-42454" y="9"/>
            <a:ext cx="2690987" cy="6889399"/>
          </a:xfrm>
          <a:custGeom>
            <a:avLst/>
            <a:gdLst>
              <a:gd name="connsiteX0" fmla="*/ 2686846 w 2690987"/>
              <a:gd name="connsiteY0" fmla="*/ 0 h 6889399"/>
              <a:gd name="connsiteX1" fmla="*/ 2690987 w 2690987"/>
              <a:gd name="connsiteY1" fmla="*/ 12362 h 6889399"/>
              <a:gd name="connsiteX2" fmla="*/ 49842 w 2690987"/>
              <a:gd name="connsiteY2" fmla="*/ 6889399 h 6889399"/>
              <a:gd name="connsiteX3" fmla="*/ 97 w 2690987"/>
              <a:gd name="connsiteY3" fmla="*/ 2539 h 6889399"/>
              <a:gd name="connsiteX4" fmla="*/ 2686846 w 2690987"/>
              <a:gd name="connsiteY4" fmla="*/ 0 h 688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987" h="6889399">
                <a:moveTo>
                  <a:pt x="2686846" y="0"/>
                </a:moveTo>
                <a:lnTo>
                  <a:pt x="2690987" y="12362"/>
                </a:lnTo>
                <a:lnTo>
                  <a:pt x="49842" y="6889399"/>
                </a:lnTo>
                <a:cubicBezTo>
                  <a:pt x="52551" y="5404007"/>
                  <a:pt x="-2612" y="1487931"/>
                  <a:pt x="97" y="2539"/>
                </a:cubicBezTo>
                <a:lnTo>
                  <a:pt x="2686846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7070" r="21212" b="4985"/>
          <a:stretch>
            <a:fillRect/>
          </a:stretch>
        </p:blipFill>
        <p:spPr>
          <a:xfrm>
            <a:off x="176459" y="355758"/>
            <a:ext cx="4412276" cy="6512403"/>
          </a:xfrm>
          <a:custGeom>
            <a:avLst/>
            <a:gdLst>
              <a:gd name="connsiteX0" fmla="*/ 2449872 w 4412276"/>
              <a:gd name="connsiteY0" fmla="*/ 0 h 6512403"/>
              <a:gd name="connsiteX1" fmla="*/ 4412276 w 4412276"/>
              <a:gd name="connsiteY1" fmla="*/ 6512403 h 6512403"/>
              <a:gd name="connsiteX2" fmla="*/ 0 w 4412276"/>
              <a:gd name="connsiteY2" fmla="*/ 6512403 h 6512403"/>
              <a:gd name="connsiteX3" fmla="*/ 2449872 w 4412276"/>
              <a:gd name="connsiteY3" fmla="*/ 0 h 651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276" h="6512403">
                <a:moveTo>
                  <a:pt x="2449872" y="0"/>
                </a:moveTo>
                <a:lnTo>
                  <a:pt x="4412276" y="6512403"/>
                </a:lnTo>
                <a:lnTo>
                  <a:pt x="0" y="6512403"/>
                </a:lnTo>
                <a:lnTo>
                  <a:pt x="2449872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4" t="12812" r="47017" b="87040"/>
          <a:stretch>
            <a:fillRect/>
          </a:stretch>
        </p:blipFill>
        <p:spPr>
          <a:xfrm>
            <a:off x="2644392" y="0"/>
            <a:ext cx="8892" cy="12370"/>
          </a:xfrm>
          <a:custGeom>
            <a:avLst/>
            <a:gdLst>
              <a:gd name="connsiteX0" fmla="*/ 8892 w 8892"/>
              <a:gd name="connsiteY0" fmla="*/ 0 h 12370"/>
              <a:gd name="connsiteX1" fmla="*/ 4141 w 8892"/>
              <a:gd name="connsiteY1" fmla="*/ 12370 h 12370"/>
              <a:gd name="connsiteX2" fmla="*/ 0 w 8892"/>
              <a:gd name="connsiteY2" fmla="*/ 8 h 12370"/>
              <a:gd name="connsiteX3" fmla="*/ 8892 w 8892"/>
              <a:gd name="connsiteY3" fmla="*/ 0 h 1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2" h="12370">
                <a:moveTo>
                  <a:pt x="8892" y="0"/>
                </a:moveTo>
                <a:lnTo>
                  <a:pt x="4141" y="12370"/>
                </a:lnTo>
                <a:lnTo>
                  <a:pt x="0" y="8"/>
                </a:lnTo>
                <a:lnTo>
                  <a:pt x="8892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11637" r="47015" b="88210"/>
          <a:stretch>
            <a:fillRect/>
          </a:stretch>
        </p:blipFill>
        <p:spPr>
          <a:xfrm>
            <a:off x="2630570" y="7394"/>
            <a:ext cx="9216" cy="7954"/>
          </a:xfrm>
          <a:custGeom>
            <a:avLst/>
            <a:gdLst>
              <a:gd name="connsiteX0" fmla="*/ 0 w 9216"/>
              <a:gd name="connsiteY0" fmla="*/ 0 h 7954"/>
              <a:gd name="connsiteX1" fmla="*/ 9216 w 9216"/>
              <a:gd name="connsiteY1" fmla="*/ 50 h 7954"/>
              <a:gd name="connsiteX2" fmla="*/ 4518 w 9216"/>
              <a:gd name="connsiteY2" fmla="*/ 7954 h 7954"/>
              <a:gd name="connsiteX3" fmla="*/ 0 w 9216"/>
              <a:gd name="connsiteY3" fmla="*/ 0 h 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6" h="7954">
                <a:moveTo>
                  <a:pt x="0" y="0"/>
                </a:moveTo>
                <a:lnTo>
                  <a:pt x="9216" y="50"/>
                </a:lnTo>
                <a:lnTo>
                  <a:pt x="4518" y="795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9" name="组合 8"/>
            <p:cNvGrpSpPr/>
            <p:nvPr/>
          </p:nvGrpSpPr>
          <p:grpSpPr>
            <a:xfrm>
              <a:off x="6147269" y="3331609"/>
              <a:ext cx="5033249" cy="1589115"/>
              <a:chOff x="-4714868" y="2110674"/>
              <a:chExt cx="5033249" cy="1589115"/>
            </a:xfrm>
          </p:grpSpPr>
          <p:sp>
            <p:nvSpPr>
              <p:cNvPr id="1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FC3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-4714868" y="2110674"/>
                <a:ext cx="5033249" cy="995966"/>
                <a:chOff x="-4714868" y="2110674"/>
                <a:chExt cx="5033249" cy="995966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-4714868" y="2808615"/>
                  <a:ext cx="5033249" cy="298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" name="文本占位符 19"/>
                <p:cNvSpPr txBox="1"/>
                <p:nvPr/>
              </p:nvSpPr>
              <p:spPr>
                <a:xfrm>
                  <a:off x="-4708954" y="2110674"/>
                  <a:ext cx="4173766" cy="660069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FC3E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.1</a:t>
                  </a:r>
                  <a:r>
                    <a:rPr lang="en-US" altLang="zh-CN" sz="5400" b="1" dirty="0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.1    </a:t>
                  </a:r>
                  <a:r>
                    <a:rPr lang="zh-CN" altLang="en-US" sz="5400" b="1" dirty="0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羧酸</a:t>
                  </a:r>
                </a:p>
              </p:txBody>
            </p:sp>
          </p:grpSp>
        </p:grpSp>
        <p:sp>
          <p:nvSpPr>
            <p:cNvPr id="1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烃的含氧衍生物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4FC3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人教版高中选修五化学课件</a:t>
            </a:r>
          </a:p>
        </p:txBody>
      </p:sp>
      <p:sp>
        <p:nvSpPr>
          <p:cNvPr id="17" name="直角三角形 3"/>
          <p:cNvSpPr/>
          <p:nvPr/>
        </p:nvSpPr>
        <p:spPr>
          <a:xfrm rot="2446653">
            <a:off x="10937253" y="4321656"/>
            <a:ext cx="1808584" cy="3177277"/>
          </a:xfrm>
          <a:custGeom>
            <a:avLst/>
            <a:gdLst>
              <a:gd name="connsiteX0" fmla="*/ 0 w 1767840"/>
              <a:gd name="connsiteY0" fmla="*/ 1767840 h 1767840"/>
              <a:gd name="connsiteX1" fmla="*/ 0 w 1767840"/>
              <a:gd name="connsiteY1" fmla="*/ 0 h 1767840"/>
              <a:gd name="connsiteX2" fmla="*/ 1767840 w 1767840"/>
              <a:gd name="connsiteY2" fmla="*/ 1767840 h 1767840"/>
              <a:gd name="connsiteX3" fmla="*/ 0 w 1767840"/>
              <a:gd name="connsiteY3" fmla="*/ 1767840 h 1767840"/>
              <a:gd name="connsiteX0-1" fmla="*/ 852620 w 1767840"/>
              <a:gd name="connsiteY0-2" fmla="*/ 2401909 h 2401909"/>
              <a:gd name="connsiteX1-3" fmla="*/ 0 w 1767840"/>
              <a:gd name="connsiteY1-4" fmla="*/ 0 h 2401909"/>
              <a:gd name="connsiteX2-5" fmla="*/ 1767840 w 1767840"/>
              <a:gd name="connsiteY2-6" fmla="*/ 1767840 h 2401909"/>
              <a:gd name="connsiteX3-7" fmla="*/ 852620 w 1767840"/>
              <a:gd name="connsiteY3-8" fmla="*/ 2401909 h 2401909"/>
              <a:gd name="connsiteX0-9" fmla="*/ 1554460 w 2469680"/>
              <a:gd name="connsiteY0-10" fmla="*/ 3079389 h 3079389"/>
              <a:gd name="connsiteX1-11" fmla="*/ 0 w 2469680"/>
              <a:gd name="connsiteY1-12" fmla="*/ 0 h 3079389"/>
              <a:gd name="connsiteX2-13" fmla="*/ 2469680 w 2469680"/>
              <a:gd name="connsiteY2-14" fmla="*/ 2445320 h 3079389"/>
              <a:gd name="connsiteX3-15" fmla="*/ 1554460 w 2469680"/>
              <a:gd name="connsiteY3-16" fmla="*/ 3079389 h 3079389"/>
              <a:gd name="connsiteX0-17" fmla="*/ 1835245 w 2750465"/>
              <a:gd name="connsiteY0-18" fmla="*/ 3375167 h 3375167"/>
              <a:gd name="connsiteX1-19" fmla="*/ 0 w 2750465"/>
              <a:gd name="connsiteY1-20" fmla="*/ 0 h 3375167"/>
              <a:gd name="connsiteX2-21" fmla="*/ 2750465 w 2750465"/>
              <a:gd name="connsiteY2-22" fmla="*/ 2741098 h 3375167"/>
              <a:gd name="connsiteX3-23" fmla="*/ 1835245 w 2750465"/>
              <a:gd name="connsiteY3-24" fmla="*/ 3375167 h 3375167"/>
              <a:gd name="connsiteX0-25" fmla="*/ 1776293 w 2750465"/>
              <a:gd name="connsiteY0-26" fmla="*/ 3531543 h 3531543"/>
              <a:gd name="connsiteX1-27" fmla="*/ 0 w 2750465"/>
              <a:gd name="connsiteY1-28" fmla="*/ 0 h 3531543"/>
              <a:gd name="connsiteX2-29" fmla="*/ 2750465 w 2750465"/>
              <a:gd name="connsiteY2-30" fmla="*/ 2741098 h 3531543"/>
              <a:gd name="connsiteX3-31" fmla="*/ 1776293 w 2750465"/>
              <a:gd name="connsiteY3-32" fmla="*/ 3531543 h 3531543"/>
              <a:gd name="connsiteX0-33" fmla="*/ 1246915 w 2750465"/>
              <a:gd name="connsiteY0-34" fmla="*/ 4096304 h 4096304"/>
              <a:gd name="connsiteX1-35" fmla="*/ 0 w 2750465"/>
              <a:gd name="connsiteY1-36" fmla="*/ 0 h 4096304"/>
              <a:gd name="connsiteX2-37" fmla="*/ 2750465 w 2750465"/>
              <a:gd name="connsiteY2-38" fmla="*/ 2741098 h 4096304"/>
              <a:gd name="connsiteX3-39" fmla="*/ 1246915 w 2750465"/>
              <a:gd name="connsiteY3-40" fmla="*/ 4096304 h 4096304"/>
              <a:gd name="connsiteX0-41" fmla="*/ 991565 w 2495115"/>
              <a:gd name="connsiteY0-42" fmla="*/ 4313580 h 4313580"/>
              <a:gd name="connsiteX1-43" fmla="*/ 0 w 2495115"/>
              <a:gd name="connsiteY1-44" fmla="*/ 0 h 4313580"/>
              <a:gd name="connsiteX2-45" fmla="*/ 2495115 w 2495115"/>
              <a:gd name="connsiteY2-46" fmla="*/ 2958374 h 4313580"/>
              <a:gd name="connsiteX3-47" fmla="*/ 991565 w 2495115"/>
              <a:gd name="connsiteY3-48" fmla="*/ 4313580 h 4313580"/>
              <a:gd name="connsiteX0-49" fmla="*/ 991565 w 2505856"/>
              <a:gd name="connsiteY0-50" fmla="*/ 4313580 h 4313580"/>
              <a:gd name="connsiteX1-51" fmla="*/ 0 w 2505856"/>
              <a:gd name="connsiteY1-52" fmla="*/ 0 h 4313580"/>
              <a:gd name="connsiteX2-53" fmla="*/ 2505856 w 2505856"/>
              <a:gd name="connsiteY2-54" fmla="*/ 2959240 h 4313580"/>
              <a:gd name="connsiteX3-55" fmla="*/ 991565 w 2505856"/>
              <a:gd name="connsiteY3-56" fmla="*/ 4313580 h 4313580"/>
              <a:gd name="connsiteX0-57" fmla="*/ 917485 w 2505856"/>
              <a:gd name="connsiteY0-58" fmla="*/ 4315824 h 4315824"/>
              <a:gd name="connsiteX1-59" fmla="*/ 0 w 2505856"/>
              <a:gd name="connsiteY1-60" fmla="*/ 0 h 4315824"/>
              <a:gd name="connsiteX2-61" fmla="*/ 2505856 w 2505856"/>
              <a:gd name="connsiteY2-62" fmla="*/ 2959240 h 4315824"/>
              <a:gd name="connsiteX3-63" fmla="*/ 917485 w 2505856"/>
              <a:gd name="connsiteY3-64" fmla="*/ 4315824 h 4315824"/>
              <a:gd name="connsiteX0-65" fmla="*/ 907609 w 2505856"/>
              <a:gd name="connsiteY0-66" fmla="*/ 4304217 h 4304217"/>
              <a:gd name="connsiteX1-67" fmla="*/ 0 w 2505856"/>
              <a:gd name="connsiteY1-68" fmla="*/ 0 h 4304217"/>
              <a:gd name="connsiteX2-69" fmla="*/ 2505856 w 2505856"/>
              <a:gd name="connsiteY2-70" fmla="*/ 2959240 h 4304217"/>
              <a:gd name="connsiteX3-71" fmla="*/ 907609 w 2505856"/>
              <a:gd name="connsiteY3-72" fmla="*/ 4304217 h 4304217"/>
              <a:gd name="connsiteX0-73" fmla="*/ 665240 w 2263487"/>
              <a:gd name="connsiteY0-74" fmla="*/ 4035782 h 4035782"/>
              <a:gd name="connsiteX1-75" fmla="*/ 0 w 2263487"/>
              <a:gd name="connsiteY1-76" fmla="*/ 0 h 4035782"/>
              <a:gd name="connsiteX2-77" fmla="*/ 2263487 w 2263487"/>
              <a:gd name="connsiteY2-78" fmla="*/ 2690805 h 4035782"/>
              <a:gd name="connsiteX3-79" fmla="*/ 665240 w 2263487"/>
              <a:gd name="connsiteY3-80" fmla="*/ 4035782 h 4035782"/>
              <a:gd name="connsiteX0-81" fmla="*/ 658350 w 2256597"/>
              <a:gd name="connsiteY0-82" fmla="*/ 4027684 h 4027684"/>
              <a:gd name="connsiteX1-83" fmla="*/ 0 w 2256597"/>
              <a:gd name="connsiteY1-84" fmla="*/ 0 h 4027684"/>
              <a:gd name="connsiteX2-85" fmla="*/ 2256597 w 2256597"/>
              <a:gd name="connsiteY2-86" fmla="*/ 2682707 h 4027684"/>
              <a:gd name="connsiteX3-87" fmla="*/ 658350 w 2256597"/>
              <a:gd name="connsiteY3-88" fmla="*/ 4027684 h 4027684"/>
              <a:gd name="connsiteX0-89" fmla="*/ 682643 w 2280890"/>
              <a:gd name="connsiteY0-90" fmla="*/ 4007013 h 4007013"/>
              <a:gd name="connsiteX1-91" fmla="*/ 0 w 2280890"/>
              <a:gd name="connsiteY1-92" fmla="*/ 0 h 4007013"/>
              <a:gd name="connsiteX2-93" fmla="*/ 2280890 w 2280890"/>
              <a:gd name="connsiteY2-94" fmla="*/ 2662036 h 4007013"/>
              <a:gd name="connsiteX3-95" fmla="*/ 682643 w 2280890"/>
              <a:gd name="connsiteY3-96" fmla="*/ 4007013 h 40070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80890" h="4007013">
                <a:moveTo>
                  <a:pt x="682643" y="4007013"/>
                </a:moveTo>
                <a:lnTo>
                  <a:pt x="0" y="0"/>
                </a:lnTo>
                <a:lnTo>
                  <a:pt x="2280890" y="2662036"/>
                </a:lnTo>
                <a:lnTo>
                  <a:pt x="682643" y="4007013"/>
                </a:lnTo>
                <a:close/>
              </a:path>
            </a:pathLst>
          </a:custGeom>
          <a:solidFill>
            <a:srgbClr val="4FC3E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82D8D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dirty="0">
              <a:solidFill>
                <a:srgbClr val="82D8D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037267" y="2420305"/>
            <a:ext cx="1614487" cy="1281113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2473829" y="2429830"/>
            <a:ext cx="1657350" cy="1255713"/>
          </a:xfrm>
          <a:prstGeom prst="ellipse">
            <a:avLst/>
          </a:prstGeom>
          <a:solidFill>
            <a:srgbClr val="FF8D3F">
              <a:alpha val="49019"/>
            </a:srgbClr>
          </a:solidFill>
          <a:ln w="9525" algn="ctr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21146" y="1702082"/>
            <a:ext cx="4113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甲酸结构的特殊性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62654" y="3788730"/>
            <a:ext cx="1154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醛基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32629" y="3788730"/>
            <a:ext cx="1147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羧基</a:t>
            </a:r>
          </a:p>
        </p:txBody>
      </p:sp>
      <p:grpSp>
        <p:nvGrpSpPr>
          <p:cNvPr id="4" name="Group 35"/>
          <p:cNvGrpSpPr/>
          <p:nvPr/>
        </p:nvGrpSpPr>
        <p:grpSpPr bwMode="auto">
          <a:xfrm>
            <a:off x="4485192" y="2274256"/>
            <a:ext cx="7150100" cy="1754188"/>
            <a:chOff x="2266" y="1207"/>
            <a:chExt cx="3109" cy="1105"/>
          </a:xfrm>
        </p:grpSpPr>
        <p:sp>
          <p:nvSpPr>
            <p:cNvPr id="13338" name="AutoShape 17"/>
            <p:cNvSpPr>
              <a:spLocks noChangeArrowheads="1"/>
            </p:cNvSpPr>
            <p:nvPr/>
          </p:nvSpPr>
          <p:spPr bwMode="auto">
            <a:xfrm>
              <a:off x="2266" y="1616"/>
              <a:ext cx="453" cy="272"/>
            </a:xfrm>
            <a:prstGeom prst="rightArrow">
              <a:avLst>
                <a:gd name="adj1" fmla="val 50000"/>
                <a:gd name="adj2" fmla="val 41636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9" name="Text Box 18"/>
            <p:cNvSpPr txBox="1">
              <a:spLocks noChangeArrowheads="1"/>
            </p:cNvSpPr>
            <p:nvPr/>
          </p:nvSpPr>
          <p:spPr bwMode="auto">
            <a:xfrm>
              <a:off x="2789" y="1207"/>
              <a:ext cx="2586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除了具有羧酸的通性外，甲酸还可以具有</a:t>
              </a: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醛</a:t>
              </a: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的性质，可发生银镜反应、和新制氢氧化铜悬浊液反应等。</a:t>
              </a:r>
            </a:p>
          </p:txBody>
        </p:sp>
      </p:grp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9150350" y="5524563"/>
            <a:ext cx="3041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(NH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8" name="Group 33"/>
          <p:cNvGrpSpPr/>
          <p:nvPr/>
        </p:nvGrpSpPr>
        <p:grpSpPr bwMode="auto">
          <a:xfrm>
            <a:off x="1962654" y="4079485"/>
            <a:ext cx="8863012" cy="1876425"/>
            <a:chOff x="507" y="2569"/>
            <a:chExt cx="4762" cy="1182"/>
          </a:xfrm>
        </p:grpSpPr>
        <p:sp>
          <p:nvSpPr>
            <p:cNvPr id="13328" name="Text Box 23"/>
            <p:cNvSpPr txBox="1">
              <a:spLocks noChangeArrowheads="1"/>
            </p:cNvSpPr>
            <p:nvPr/>
          </p:nvSpPr>
          <p:spPr bwMode="auto">
            <a:xfrm>
              <a:off x="850" y="2569"/>
              <a:ext cx="2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3329" name="Rectangle 20"/>
            <p:cNvSpPr>
              <a:spLocks noChangeArrowheads="1"/>
            </p:cNvSpPr>
            <p:nvPr/>
          </p:nvSpPr>
          <p:spPr bwMode="auto">
            <a:xfrm>
              <a:off x="1459" y="3460"/>
              <a:ext cx="38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2Ag↓ + 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N—O—C—NH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+2NH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0" name="Text Box 22"/>
            <p:cNvSpPr txBox="1">
              <a:spLocks noChangeArrowheads="1"/>
            </p:cNvSpPr>
            <p:nvPr/>
          </p:nvSpPr>
          <p:spPr bwMode="auto">
            <a:xfrm>
              <a:off x="507" y="2870"/>
              <a:ext cx="21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H—C—OH +2Ag(NH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OH </a:t>
              </a:r>
            </a:p>
          </p:txBody>
        </p:sp>
        <p:sp>
          <p:nvSpPr>
            <p:cNvPr id="13331" name="Line 24"/>
            <p:cNvSpPr>
              <a:spLocks noChangeShapeType="1"/>
            </p:cNvSpPr>
            <p:nvPr/>
          </p:nvSpPr>
          <p:spPr bwMode="auto">
            <a:xfrm>
              <a:off x="973" y="279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2" name="Line 25"/>
            <p:cNvSpPr>
              <a:spLocks noChangeShapeType="1"/>
            </p:cNvSpPr>
            <p:nvPr/>
          </p:nvSpPr>
          <p:spPr bwMode="auto">
            <a:xfrm>
              <a:off x="998" y="280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3" name="Text Box 26"/>
            <p:cNvSpPr txBox="1">
              <a:spLocks noChangeArrowheads="1"/>
            </p:cNvSpPr>
            <p:nvPr/>
          </p:nvSpPr>
          <p:spPr bwMode="auto">
            <a:xfrm>
              <a:off x="3161" y="3116"/>
              <a:ext cx="2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3334" name="Line 27"/>
            <p:cNvSpPr>
              <a:spLocks noChangeShapeType="1"/>
            </p:cNvSpPr>
            <p:nvPr/>
          </p:nvSpPr>
          <p:spPr bwMode="auto">
            <a:xfrm>
              <a:off x="3315" y="340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5" name="Line 28"/>
            <p:cNvSpPr>
              <a:spLocks noChangeShapeType="1"/>
            </p:cNvSpPr>
            <p:nvPr/>
          </p:nvSpPr>
          <p:spPr bwMode="auto">
            <a:xfrm>
              <a:off x="3270" y="339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6" name="Line 29"/>
            <p:cNvSpPr>
              <a:spLocks noChangeShapeType="1"/>
            </p:cNvSpPr>
            <p:nvPr/>
          </p:nvSpPr>
          <p:spPr bwMode="auto">
            <a:xfrm>
              <a:off x="3213" y="3032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7" name="Text Box 31"/>
            <p:cNvSpPr txBox="1">
              <a:spLocks noChangeArrowheads="1"/>
            </p:cNvSpPr>
            <p:nvPr/>
          </p:nvSpPr>
          <p:spPr bwMode="auto">
            <a:xfrm>
              <a:off x="3310" y="2710"/>
              <a:ext cx="76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水浴加热</a:t>
              </a:r>
            </a:p>
          </p:txBody>
        </p:sp>
      </p:grpSp>
      <p:grpSp>
        <p:nvGrpSpPr>
          <p:cNvPr id="12" name="组合 27"/>
          <p:cNvGrpSpPr/>
          <p:nvPr/>
        </p:nvGrpSpPr>
        <p:grpSpPr bwMode="auto">
          <a:xfrm>
            <a:off x="2421443" y="2580645"/>
            <a:ext cx="1707519" cy="939815"/>
            <a:chOff x="2081246" y="2236751"/>
            <a:chExt cx="1707397" cy="939200"/>
          </a:xfrm>
        </p:grpSpPr>
        <p:sp>
          <p:nvSpPr>
            <p:cNvPr id="13324" name="Text Box 25"/>
            <p:cNvSpPr txBox="1">
              <a:spLocks noChangeArrowheads="1"/>
            </p:cNvSpPr>
            <p:nvPr/>
          </p:nvSpPr>
          <p:spPr bwMode="auto">
            <a:xfrm>
              <a:off x="2081246" y="2714588"/>
              <a:ext cx="1707397" cy="46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H—C—OH</a:t>
              </a:r>
            </a:p>
          </p:txBody>
        </p:sp>
        <p:sp>
          <p:nvSpPr>
            <p:cNvPr id="13325" name="Text Box 26"/>
            <p:cNvSpPr txBox="1">
              <a:spLocks noChangeArrowheads="1"/>
            </p:cNvSpPr>
            <p:nvPr/>
          </p:nvSpPr>
          <p:spPr bwMode="auto">
            <a:xfrm>
              <a:off x="2768639" y="2236751"/>
              <a:ext cx="423484" cy="46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3326" name="Line 28"/>
            <p:cNvSpPr>
              <a:spLocks noChangeShapeType="1"/>
            </p:cNvSpPr>
            <p:nvPr/>
          </p:nvSpPr>
          <p:spPr bwMode="auto">
            <a:xfrm>
              <a:off x="2946437" y="2605051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7" name="Line 28"/>
            <p:cNvSpPr>
              <a:spLocks noChangeShapeType="1"/>
            </p:cNvSpPr>
            <p:nvPr/>
          </p:nvSpPr>
          <p:spPr bwMode="auto">
            <a:xfrm>
              <a:off x="3013109" y="2614571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23" name="矩形 5"/>
          <p:cNvSpPr>
            <a:spLocks noChangeArrowheads="1"/>
          </p:cNvSpPr>
          <p:nvPr/>
        </p:nvSpPr>
        <p:spPr bwMode="auto">
          <a:xfrm>
            <a:off x="576583" y="1222657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总结感悟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一、羧酸的结构与分类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 bwMode="auto">
          <a:xfrm>
            <a:off x="669925" y="1218405"/>
            <a:ext cx="12004618" cy="939800"/>
            <a:chOff x="204" y="738"/>
            <a:chExt cx="5973" cy="592"/>
          </a:xfrm>
        </p:grpSpPr>
        <p:sp>
          <p:nvSpPr>
            <p:cNvPr id="14366" name="Text Box 5"/>
            <p:cNvSpPr txBox="1">
              <a:spLocks noChangeArrowheads="1"/>
            </p:cNvSpPr>
            <p:nvPr/>
          </p:nvSpPr>
          <p:spPr bwMode="auto">
            <a:xfrm>
              <a:off x="547" y="738"/>
              <a:ext cx="2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/>
          </p:nvSpPr>
          <p:spPr bwMode="auto">
            <a:xfrm>
              <a:off x="3591" y="1032"/>
              <a:ext cx="25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Cu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O↓+ Na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CO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+ 4H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8" name="Text Box 7"/>
            <p:cNvSpPr txBox="1">
              <a:spLocks noChangeArrowheads="1"/>
            </p:cNvSpPr>
            <p:nvPr/>
          </p:nvSpPr>
          <p:spPr bwMode="auto">
            <a:xfrm>
              <a:off x="204" y="1039"/>
              <a:ext cx="23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H—C—OH +2Cu(OH)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+ 2NaOH</a:t>
              </a:r>
            </a:p>
          </p:txBody>
        </p:sp>
        <p:sp>
          <p:nvSpPr>
            <p:cNvPr id="14369" name="Line 8"/>
            <p:cNvSpPr>
              <a:spLocks noChangeShapeType="1"/>
            </p:cNvSpPr>
            <p:nvPr/>
          </p:nvSpPr>
          <p:spPr bwMode="auto">
            <a:xfrm>
              <a:off x="642" y="96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0" name="Line 9"/>
            <p:cNvSpPr>
              <a:spLocks noChangeShapeType="1"/>
            </p:cNvSpPr>
            <p:nvPr/>
          </p:nvSpPr>
          <p:spPr bwMode="auto">
            <a:xfrm>
              <a:off x="674" y="97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1" name="Line 13"/>
            <p:cNvSpPr>
              <a:spLocks noChangeShapeType="1"/>
            </p:cNvSpPr>
            <p:nvPr/>
          </p:nvSpPr>
          <p:spPr bwMode="auto">
            <a:xfrm>
              <a:off x="2564" y="1193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2" name="Text Box 14"/>
            <p:cNvSpPr txBox="1">
              <a:spLocks noChangeArrowheads="1"/>
            </p:cNvSpPr>
            <p:nvPr/>
          </p:nvSpPr>
          <p:spPr bwMode="auto">
            <a:xfrm>
              <a:off x="2667" y="955"/>
              <a:ext cx="7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水浴加热</a:t>
              </a:r>
            </a:p>
          </p:txBody>
        </p:sp>
      </p:grpSp>
      <p:grpSp>
        <p:nvGrpSpPr>
          <p:cNvPr id="10" name="Group 31"/>
          <p:cNvGrpSpPr/>
          <p:nvPr/>
        </p:nvGrpSpPr>
        <p:grpSpPr bwMode="auto">
          <a:xfrm>
            <a:off x="660400" y="2310615"/>
            <a:ext cx="7621587" cy="1976438"/>
            <a:chOff x="380" y="1958"/>
            <a:chExt cx="4360" cy="1245"/>
          </a:xfrm>
        </p:grpSpPr>
        <p:sp>
          <p:nvSpPr>
            <p:cNvPr id="14352" name="AutoShape 16"/>
            <p:cNvSpPr>
              <a:spLocks noChangeArrowheads="1"/>
            </p:cNvSpPr>
            <p:nvPr/>
          </p:nvSpPr>
          <p:spPr bwMode="gray">
            <a:xfrm>
              <a:off x="385" y="2152"/>
              <a:ext cx="4355" cy="10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9F9"/>
                </a:gs>
                <a:gs pos="100000">
                  <a:srgbClr val="EAEAEA"/>
                </a:gs>
              </a:gsLst>
              <a:lin ang="5400000" scaled="1"/>
            </a:gradFill>
            <a:ln w="19050">
              <a:solidFill>
                <a:schemeClr val="tx2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4353" name="Group 17"/>
            <p:cNvGrpSpPr/>
            <p:nvPr/>
          </p:nvGrpSpPr>
          <p:grpSpPr bwMode="auto">
            <a:xfrm>
              <a:off x="380" y="1994"/>
              <a:ext cx="1009" cy="281"/>
              <a:chOff x="720" y="1392"/>
              <a:chExt cx="4058" cy="480"/>
            </a:xfrm>
          </p:grpSpPr>
          <p:sp>
            <p:nvSpPr>
              <p:cNvPr id="14362" name="AutoShape 18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4363" name="Group 19"/>
              <p:cNvGrpSpPr/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4364" name="AutoShape 20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8080">
                        <a:alpha val="0"/>
                      </a:srgbClr>
                    </a:gs>
                    <a:gs pos="100000">
                      <a:srgbClr val="A6D3D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65" name="AutoShape 21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ED7D7"/>
                    </a:gs>
                    <a:gs pos="100000">
                      <a:srgbClr val="00808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354" name="Text Box 22"/>
            <p:cNvSpPr txBox="1">
              <a:spLocks noChangeArrowheads="1"/>
            </p:cNvSpPr>
            <p:nvPr/>
          </p:nvSpPr>
          <p:spPr bwMode="auto">
            <a:xfrm>
              <a:off x="426" y="1958"/>
              <a:ext cx="8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要点归纳</a:t>
              </a:r>
            </a:p>
          </p:txBody>
        </p:sp>
        <p:sp>
          <p:nvSpPr>
            <p:cNvPr id="14355" name="Text Box 23"/>
            <p:cNvSpPr txBox="1">
              <a:spLocks noChangeArrowheads="1"/>
            </p:cNvSpPr>
            <p:nvPr/>
          </p:nvSpPr>
          <p:spPr bwMode="auto">
            <a:xfrm>
              <a:off x="1927" y="2311"/>
              <a:ext cx="263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除甲酸外，甲酸的盐类、甲酸酯类中也具有醛基，也具有醛的一些性质。</a:t>
              </a:r>
            </a:p>
          </p:txBody>
        </p:sp>
        <p:grpSp>
          <p:nvGrpSpPr>
            <p:cNvPr id="14356" name="Group 30"/>
            <p:cNvGrpSpPr/>
            <p:nvPr/>
          </p:nvGrpSpPr>
          <p:grpSpPr bwMode="auto">
            <a:xfrm>
              <a:off x="612" y="2326"/>
              <a:ext cx="1113" cy="817"/>
              <a:chOff x="884" y="3022"/>
              <a:chExt cx="1113" cy="817"/>
            </a:xfrm>
          </p:grpSpPr>
          <p:sp>
            <p:nvSpPr>
              <p:cNvPr id="14357" name="Oval 29"/>
              <p:cNvSpPr>
                <a:spLocks noChangeArrowheads="1"/>
              </p:cNvSpPr>
              <p:nvPr/>
            </p:nvSpPr>
            <p:spPr bwMode="auto">
              <a:xfrm>
                <a:off x="884" y="3022"/>
                <a:ext cx="817" cy="817"/>
              </a:xfrm>
              <a:prstGeom prst="ellipse">
                <a:avLst/>
              </a:prstGeom>
              <a:solidFill>
                <a:srgbClr val="FF8D3F">
                  <a:alpha val="45097"/>
                </a:srgbClr>
              </a:solidFill>
              <a:ln w="9525" algn="ctr">
                <a:solidFill>
                  <a:srgbClr val="FF0000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8" name="Text Box 25"/>
              <p:cNvSpPr txBox="1">
                <a:spLocks noChangeArrowheads="1"/>
              </p:cNvSpPr>
              <p:nvPr/>
            </p:nvSpPr>
            <p:spPr bwMode="auto">
              <a:xfrm>
                <a:off x="1020" y="3369"/>
                <a:ext cx="97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H—C—OR</a:t>
                </a:r>
              </a:p>
            </p:txBody>
          </p:sp>
          <p:sp>
            <p:nvSpPr>
              <p:cNvPr id="14359" name="Text Box 26"/>
              <p:cNvSpPr txBox="1">
                <a:spLocks noChangeArrowheads="1"/>
              </p:cNvSpPr>
              <p:nvPr/>
            </p:nvSpPr>
            <p:spPr bwMode="auto">
              <a:xfrm>
                <a:off x="1363" y="3068"/>
                <a:ext cx="24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4360" name="Line 27"/>
              <p:cNvSpPr>
                <a:spLocks noChangeShapeType="1"/>
              </p:cNvSpPr>
              <p:nvPr/>
            </p:nvSpPr>
            <p:spPr bwMode="auto">
              <a:xfrm>
                <a:off x="1486" y="329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61" name="Line 28"/>
              <p:cNvSpPr>
                <a:spLocks noChangeShapeType="1"/>
              </p:cNvSpPr>
              <p:nvPr/>
            </p:nvSpPr>
            <p:spPr bwMode="auto">
              <a:xfrm>
                <a:off x="1511" y="330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46"/>
          <p:cNvGrpSpPr/>
          <p:nvPr/>
        </p:nvGrpSpPr>
        <p:grpSpPr bwMode="auto">
          <a:xfrm>
            <a:off x="640793" y="4449761"/>
            <a:ext cx="13661982" cy="977900"/>
            <a:chOff x="270" y="2621"/>
            <a:chExt cx="6347" cy="616"/>
          </a:xfrm>
        </p:grpSpPr>
        <p:sp>
          <p:nvSpPr>
            <p:cNvPr id="14341" name="Text Box 35"/>
            <p:cNvSpPr txBox="1">
              <a:spLocks noChangeArrowheads="1"/>
            </p:cNvSpPr>
            <p:nvPr/>
          </p:nvSpPr>
          <p:spPr bwMode="auto">
            <a:xfrm>
              <a:off x="495" y="2629"/>
              <a:ext cx="1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grpSp>
          <p:nvGrpSpPr>
            <p:cNvPr id="14342" name="Group 45"/>
            <p:cNvGrpSpPr/>
            <p:nvPr/>
          </p:nvGrpSpPr>
          <p:grpSpPr bwMode="auto">
            <a:xfrm>
              <a:off x="270" y="2621"/>
              <a:ext cx="6347" cy="616"/>
              <a:chOff x="270" y="2621"/>
              <a:chExt cx="6347" cy="616"/>
            </a:xfrm>
          </p:grpSpPr>
          <p:sp>
            <p:nvSpPr>
              <p:cNvPr id="14343" name="Rectangle 36"/>
              <p:cNvSpPr>
                <a:spLocks noChangeArrowheads="1"/>
              </p:cNvSpPr>
              <p:nvPr/>
            </p:nvSpPr>
            <p:spPr bwMode="auto">
              <a:xfrm>
                <a:off x="2520" y="2934"/>
                <a:ext cx="409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4Ag↓ + H</a:t>
                </a:r>
                <a:r>
                  <a:rPr kumimoji="0" lang="en-US" altLang="zh-CN" sz="240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</a:t>
                </a: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N—O—C—O—NH</a:t>
                </a:r>
                <a:r>
                  <a:rPr kumimoji="0" lang="en-US" altLang="zh-CN" sz="240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 </a:t>
                </a: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+ 6NH</a:t>
                </a:r>
                <a:r>
                  <a:rPr kumimoji="0" lang="en-US" altLang="zh-CN" sz="240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</a:t>
                </a: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+ 2H</a:t>
                </a:r>
                <a:r>
                  <a:rPr kumimoji="0" lang="en-US" altLang="zh-CN" sz="240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4" name="Text Box 37"/>
              <p:cNvSpPr txBox="1">
                <a:spLocks noChangeArrowheads="1"/>
              </p:cNvSpPr>
              <p:nvPr/>
            </p:nvSpPr>
            <p:spPr bwMode="auto">
              <a:xfrm>
                <a:off x="270" y="2946"/>
                <a:ext cx="172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H—C—H +4Ag(NH</a:t>
                </a:r>
                <a:r>
                  <a:rPr kumimoji="0" lang="en-US" altLang="zh-CN" sz="240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)</a:t>
                </a:r>
                <a:r>
                  <a:rPr kumimoji="0" lang="en-US" altLang="zh-CN" sz="240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OH </a:t>
                </a:r>
              </a:p>
            </p:txBody>
          </p:sp>
          <p:sp>
            <p:nvSpPr>
              <p:cNvPr id="14345" name="Line 38"/>
              <p:cNvSpPr>
                <a:spLocks noChangeShapeType="1"/>
              </p:cNvSpPr>
              <p:nvPr/>
            </p:nvSpPr>
            <p:spPr bwMode="auto">
              <a:xfrm>
                <a:off x="604" y="287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6" name="Line 39"/>
              <p:cNvSpPr>
                <a:spLocks noChangeShapeType="1"/>
              </p:cNvSpPr>
              <p:nvPr/>
            </p:nvSpPr>
            <p:spPr bwMode="auto">
              <a:xfrm>
                <a:off x="587" y="287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7" name="Text Box 40"/>
              <p:cNvSpPr txBox="1">
                <a:spLocks noChangeArrowheads="1"/>
              </p:cNvSpPr>
              <p:nvPr/>
            </p:nvSpPr>
            <p:spPr bwMode="auto">
              <a:xfrm>
                <a:off x="3628" y="2621"/>
                <a:ext cx="19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4348" name="Line 41"/>
              <p:cNvSpPr>
                <a:spLocks noChangeShapeType="1"/>
              </p:cNvSpPr>
              <p:nvPr/>
            </p:nvSpPr>
            <p:spPr bwMode="auto">
              <a:xfrm>
                <a:off x="3761" y="284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9" name="Line 42"/>
              <p:cNvSpPr>
                <a:spLocks noChangeShapeType="1"/>
              </p:cNvSpPr>
              <p:nvPr/>
            </p:nvSpPr>
            <p:spPr bwMode="auto">
              <a:xfrm>
                <a:off x="3716" y="285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0" name="Line 43"/>
              <p:cNvSpPr>
                <a:spLocks noChangeShapeType="1"/>
              </p:cNvSpPr>
              <p:nvPr/>
            </p:nvSpPr>
            <p:spPr bwMode="auto">
              <a:xfrm flipV="1">
                <a:off x="1906" y="3121"/>
                <a:ext cx="581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51" name="Text Box 44"/>
              <p:cNvSpPr txBox="1">
                <a:spLocks noChangeArrowheads="1"/>
              </p:cNvSpPr>
              <p:nvPr/>
            </p:nvSpPr>
            <p:spPr bwMode="auto">
              <a:xfrm>
                <a:off x="1873" y="2844"/>
                <a:ext cx="67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水浴加热</a:t>
                </a:r>
              </a:p>
            </p:txBody>
          </p:sp>
        </p:grpSp>
      </p:grp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一、羧酸的结构与分类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660400" y="2698097"/>
            <a:ext cx="6151880" cy="34153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）苯甲酸，俗称安息香酸，白色针状晶体，易升华，微溶于水，易溶于乙醇、乙醚。苯甲酸及其钠盐或钾盐常用做食品防腐剂。</a:t>
            </a:r>
          </a:p>
        </p:txBody>
      </p:sp>
      <p:grpSp>
        <p:nvGrpSpPr>
          <p:cNvPr id="15363" name="Group 17"/>
          <p:cNvGrpSpPr/>
          <p:nvPr/>
        </p:nvGrpSpPr>
        <p:grpSpPr bwMode="auto">
          <a:xfrm>
            <a:off x="907415" y="1468262"/>
            <a:ext cx="4864100" cy="1627187"/>
            <a:chOff x="5145" y="1667"/>
            <a:chExt cx="3728" cy="1298"/>
          </a:xfrm>
        </p:grpSpPr>
        <p:sp>
          <p:nvSpPr>
            <p:cNvPr id="15366" name="Text Box 18"/>
            <p:cNvSpPr txBox="1">
              <a:spLocks noChangeArrowheads="1"/>
            </p:cNvSpPr>
            <p:nvPr/>
          </p:nvSpPr>
          <p:spPr bwMode="auto">
            <a:xfrm>
              <a:off x="6102" y="1872"/>
              <a:ext cx="2771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—</a:t>
              </a:r>
              <a:r>
                <a:rPr kumimoji="0" lang="en-US" altLang="zh-CN" sz="26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COOH</a:t>
              </a:r>
              <a:endParaRPr kumimoji="0" lang="en-US" altLang="zh-CN" sz="16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367" name="Group 19"/>
            <p:cNvGrpSpPr/>
            <p:nvPr/>
          </p:nvGrpSpPr>
          <p:grpSpPr bwMode="auto">
            <a:xfrm>
              <a:off x="5145" y="1667"/>
              <a:ext cx="1008" cy="816"/>
              <a:chOff x="5229" y="3318"/>
              <a:chExt cx="720" cy="623"/>
            </a:xfrm>
          </p:grpSpPr>
          <p:sp>
            <p:nvSpPr>
              <p:cNvPr id="15368" name="AutoShape 20"/>
              <p:cNvSpPr>
                <a:spLocks noChangeArrowheads="1"/>
              </p:cNvSpPr>
              <p:nvPr/>
            </p:nvSpPr>
            <p:spPr bwMode="auto">
              <a:xfrm>
                <a:off x="5229" y="3318"/>
                <a:ext cx="720" cy="623"/>
              </a:xfrm>
              <a:prstGeom prst="hexagon">
                <a:avLst>
                  <a:gd name="adj" fmla="val 28892"/>
                  <a:gd name="vf" fmla="val 11547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69" name="Oval 21"/>
              <p:cNvSpPr>
                <a:spLocks noChangeArrowheads="1"/>
              </p:cNvSpPr>
              <p:nvPr/>
            </p:nvSpPr>
            <p:spPr bwMode="auto">
              <a:xfrm>
                <a:off x="5415" y="3444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5364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7306" y="3095449"/>
            <a:ext cx="3650532" cy="205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一、羧酸的结构与分类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9883" y="3262946"/>
            <a:ext cx="4012234" cy="267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88962" y="1328642"/>
            <a:ext cx="10858500" cy="16941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）乙二酸（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HOOC—COOH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），俗称草酸，无色透明晶体，能溶于水或乙醇。以钠盐或钙盐存在于植物中。草酸钙（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CaC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）难溶于水，是膀胱结石和肾结石的主要成分。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一、羧酸的结构与分类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654050" y="1501337"/>
            <a:ext cx="11537950" cy="421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分子组成与结构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分子式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 C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结构式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结构简式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 CH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COOH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官能团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−COOH(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羧基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7412" name="组合 3"/>
          <p:cNvGrpSpPr/>
          <p:nvPr/>
        </p:nvGrpSpPr>
        <p:grpSpPr bwMode="auto">
          <a:xfrm>
            <a:off x="2305888" y="2830625"/>
            <a:ext cx="2670924" cy="1551805"/>
            <a:chOff x="3641858" y="3020813"/>
            <a:chExt cx="2560675" cy="1795973"/>
          </a:xfrm>
        </p:grpSpPr>
        <p:sp>
          <p:nvSpPr>
            <p:cNvPr id="17417" name="矩形 20"/>
            <p:cNvSpPr>
              <a:spLocks noChangeArrowheads="1"/>
            </p:cNvSpPr>
            <p:nvPr/>
          </p:nvSpPr>
          <p:spPr bwMode="auto">
            <a:xfrm>
              <a:off x="3641858" y="3600000"/>
              <a:ext cx="2560675" cy="67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H−C−C−O−H</a:t>
              </a:r>
              <a:endPara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17418" name="组合 21"/>
            <p:cNvGrpSpPr/>
            <p:nvPr/>
          </p:nvGrpSpPr>
          <p:grpSpPr bwMode="auto">
            <a:xfrm>
              <a:off x="4662000" y="3020813"/>
              <a:ext cx="482874" cy="697987"/>
              <a:chOff x="864000" y="5980013"/>
              <a:chExt cx="482874" cy="697987"/>
            </a:xfrm>
          </p:grpSpPr>
          <p:sp>
            <p:nvSpPr>
              <p:cNvPr id="17423" name="矩形 22"/>
              <p:cNvSpPr>
                <a:spLocks noChangeArrowheads="1"/>
              </p:cNvSpPr>
              <p:nvPr/>
            </p:nvSpPr>
            <p:spPr bwMode="auto">
              <a:xfrm>
                <a:off x="864000" y="5980013"/>
                <a:ext cx="482874" cy="676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O</a:t>
                </a:r>
                <a:endParaRPr kumimoji="0" lang="zh-CN" altLang="en-US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17424" name="组合 23"/>
              <p:cNvGrpSpPr/>
              <p:nvPr/>
            </p:nvGrpSpPr>
            <p:grpSpPr bwMode="auto">
              <a:xfrm>
                <a:off x="1080000" y="6480000"/>
                <a:ext cx="54000" cy="198000"/>
                <a:chOff x="982012" y="6567317"/>
                <a:chExt cx="54000" cy="198000"/>
              </a:xfrm>
            </p:grpSpPr>
            <p:cxnSp>
              <p:nvCxnSpPr>
                <p:cNvPr id="17425" name="直接连接符 24"/>
                <p:cNvCxnSpPr>
                  <a:cxnSpLocks noChangeShapeType="1"/>
                </p:cNvCxnSpPr>
                <p:nvPr/>
              </p:nvCxnSpPr>
              <p:spPr bwMode="auto">
                <a:xfrm>
                  <a:off x="1036012" y="6567317"/>
                  <a:ext cx="0" cy="198000"/>
                </a:xfrm>
                <a:prstGeom prst="line">
                  <a:avLst/>
                </a:prstGeom>
                <a:noFill/>
                <a:ln w="31750" algn="ctr">
                  <a:solidFill>
                    <a:srgbClr val="000000"/>
                  </a:solidFill>
                  <a:round/>
                </a:ln>
              </p:spPr>
            </p:cxnSp>
            <p:cxnSp>
              <p:nvCxnSpPr>
                <p:cNvPr id="17426" name="直接连接符 25"/>
                <p:cNvCxnSpPr>
                  <a:cxnSpLocks noChangeShapeType="1"/>
                </p:cNvCxnSpPr>
                <p:nvPr/>
              </p:nvCxnSpPr>
              <p:spPr bwMode="auto">
                <a:xfrm>
                  <a:off x="982012" y="6567317"/>
                  <a:ext cx="0" cy="198000"/>
                </a:xfrm>
                <a:prstGeom prst="line">
                  <a:avLst/>
                </a:prstGeom>
                <a:noFill/>
                <a:ln w="31750" algn="ctr">
                  <a:solidFill>
                    <a:srgbClr val="000000"/>
                  </a:solidFill>
                  <a:round/>
                </a:ln>
              </p:spPr>
            </p:cxnSp>
          </p:grpSp>
        </p:grpSp>
        <p:sp>
          <p:nvSpPr>
            <p:cNvPr id="17419" name="Line 18"/>
            <p:cNvSpPr>
              <a:spLocks noChangeShapeType="1"/>
            </p:cNvSpPr>
            <p:nvPr/>
          </p:nvSpPr>
          <p:spPr bwMode="auto">
            <a:xfrm>
              <a:off x="4392000" y="3528000"/>
              <a:ext cx="0" cy="1980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0" name="矩形 27"/>
            <p:cNvSpPr>
              <a:spLocks noChangeArrowheads="1"/>
            </p:cNvSpPr>
            <p:nvPr/>
          </p:nvSpPr>
          <p:spPr bwMode="auto">
            <a:xfrm>
              <a:off x="4161012" y="3060000"/>
              <a:ext cx="461358" cy="67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</a:t>
              </a:r>
              <a:endParaRPr kumimoji="0" lang="zh-CN" altLang="zh-CN" sz="3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7421" name="Line 18"/>
            <p:cNvSpPr>
              <a:spLocks noChangeShapeType="1"/>
            </p:cNvSpPr>
            <p:nvPr/>
          </p:nvSpPr>
          <p:spPr bwMode="auto">
            <a:xfrm>
              <a:off x="4392000" y="4068000"/>
              <a:ext cx="0" cy="1980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2" name="矩形 29"/>
            <p:cNvSpPr>
              <a:spLocks noChangeArrowheads="1"/>
            </p:cNvSpPr>
            <p:nvPr/>
          </p:nvSpPr>
          <p:spPr bwMode="auto">
            <a:xfrm>
              <a:off x="4170431" y="4140000"/>
              <a:ext cx="461358" cy="67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</a:t>
              </a:r>
              <a:endParaRPr kumimoji="0" lang="zh-CN" altLang="zh-CN" sz="32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30" y="3052434"/>
            <a:ext cx="2579688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761" y="3449259"/>
            <a:ext cx="2325687" cy="162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191350" y="5250055"/>
            <a:ext cx="273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450A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乙酸球棍模型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102204" y="5250055"/>
            <a:ext cx="2370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450A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乙酸比例模型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7280" y="2546408"/>
            <a:ext cx="3573780" cy="238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58800" y="1728722"/>
            <a:ext cx="2913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450A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450A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、物理性质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6849" y="2368058"/>
            <a:ext cx="5227558" cy="2743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7" name="矩形 5"/>
          <p:cNvSpPr>
            <a:spLocks noChangeArrowheads="1"/>
          </p:cNvSpPr>
          <p:nvPr/>
        </p:nvSpPr>
        <p:spPr bwMode="auto">
          <a:xfrm>
            <a:off x="558800" y="119963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归纳新知</a:t>
            </a:r>
          </a:p>
        </p:txBody>
      </p:sp>
      <p:sp>
        <p:nvSpPr>
          <p:cNvPr id="18438" name="矩形 5"/>
          <p:cNvSpPr>
            <a:spLocks noChangeArrowheads="1"/>
          </p:cNvSpPr>
          <p:nvPr/>
        </p:nvSpPr>
        <p:spPr bwMode="auto">
          <a:xfrm>
            <a:off x="586423" y="5289479"/>
            <a:ext cx="8999538" cy="9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俗称醋酸、冰醋酸；易挥发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食醋的主要成分是乙酸，普通食醋含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3%~5%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540385" y="1253776"/>
            <a:ext cx="115379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化学性质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(1)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酸性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弱酸性，其酸性比碳酸强，具有酸的通性。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CH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COOH                   CH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COO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+ H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9459" name="Group 3"/>
          <p:cNvGrpSpPr/>
          <p:nvPr/>
        </p:nvGrpSpPr>
        <p:grpSpPr bwMode="auto">
          <a:xfrm>
            <a:off x="3428516" y="3154680"/>
            <a:ext cx="644525" cy="207963"/>
            <a:chOff x="3600" y="10332"/>
            <a:chExt cx="720" cy="468"/>
          </a:xfrm>
        </p:grpSpPr>
        <p:sp>
          <p:nvSpPr>
            <p:cNvPr id="19461" name="Line 4"/>
            <p:cNvSpPr>
              <a:spLocks noChangeShapeType="1"/>
            </p:cNvSpPr>
            <p:nvPr/>
          </p:nvSpPr>
          <p:spPr bwMode="auto">
            <a:xfrm>
              <a:off x="3600" y="10644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2" name="Line 5"/>
            <p:cNvSpPr>
              <a:spLocks noChangeShapeType="1"/>
            </p:cNvSpPr>
            <p:nvPr/>
          </p:nvSpPr>
          <p:spPr bwMode="auto">
            <a:xfrm>
              <a:off x="3600" y="10488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3" name="Line 6"/>
            <p:cNvSpPr>
              <a:spLocks noChangeShapeType="1"/>
            </p:cNvSpPr>
            <p:nvPr/>
          </p:nvSpPr>
          <p:spPr bwMode="auto">
            <a:xfrm flipH="1" flipV="1">
              <a:off x="4140" y="10332"/>
              <a:ext cx="180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4" name="Line 7"/>
            <p:cNvSpPr>
              <a:spLocks noChangeShapeType="1"/>
            </p:cNvSpPr>
            <p:nvPr/>
          </p:nvSpPr>
          <p:spPr bwMode="auto">
            <a:xfrm>
              <a:off x="3600" y="10644"/>
              <a:ext cx="180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60400" y="3708678"/>
            <a:ext cx="100139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酸的通性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使酸碱指示剂变色；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与碱中和；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与活泼金属置换出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与碱性氧化物反应；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与部分弱酸盐反应。</a:t>
            </a:r>
            <a:endParaRPr kumimoji="0" lang="zh-CN" altLang="en-US" sz="240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/>
          <p:cNvGrpSpPr/>
          <p:nvPr/>
        </p:nvGrpSpPr>
        <p:grpSpPr bwMode="auto">
          <a:xfrm>
            <a:off x="1725092" y="3104032"/>
            <a:ext cx="454025" cy="1371600"/>
            <a:chOff x="1974" y="2226"/>
            <a:chExt cx="400" cy="1639"/>
          </a:xfrm>
        </p:grpSpPr>
        <p:grpSp>
          <p:nvGrpSpPr>
            <p:cNvPr id="20808" name="Group 4"/>
            <p:cNvGrpSpPr/>
            <p:nvPr/>
          </p:nvGrpSpPr>
          <p:grpSpPr bwMode="auto">
            <a:xfrm flipH="1">
              <a:off x="1974" y="2226"/>
              <a:ext cx="400" cy="1639"/>
              <a:chOff x="7376" y="1221"/>
              <a:chExt cx="499" cy="2050"/>
            </a:xfrm>
          </p:grpSpPr>
          <p:grpSp>
            <p:nvGrpSpPr>
              <p:cNvPr id="20826" name="Group 5"/>
              <p:cNvGrpSpPr/>
              <p:nvPr/>
            </p:nvGrpSpPr>
            <p:grpSpPr bwMode="auto">
              <a:xfrm>
                <a:off x="7587" y="2120"/>
                <a:ext cx="70" cy="1151"/>
                <a:chOff x="7356" y="2012"/>
                <a:chExt cx="70" cy="1151"/>
              </a:xfrm>
            </p:grpSpPr>
            <p:grpSp>
              <p:nvGrpSpPr>
                <p:cNvPr id="20848" name="Group 6"/>
                <p:cNvGrpSpPr/>
                <p:nvPr/>
              </p:nvGrpSpPr>
              <p:grpSpPr bwMode="auto">
                <a:xfrm>
                  <a:off x="7356" y="2012"/>
                  <a:ext cx="70" cy="1148"/>
                  <a:chOff x="7356" y="2012"/>
                  <a:chExt cx="70" cy="1148"/>
                </a:xfrm>
              </p:grpSpPr>
              <p:sp>
                <p:nvSpPr>
                  <p:cNvPr id="2085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357" y="2012"/>
                    <a:ext cx="57" cy="113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85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7362" y="3143"/>
                    <a:ext cx="6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852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56" y="3126"/>
                    <a:ext cx="57" cy="3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849" name="Line 10"/>
                <p:cNvSpPr>
                  <a:spLocks noChangeShapeType="1"/>
                </p:cNvSpPr>
                <p:nvPr/>
              </p:nvSpPr>
              <p:spPr bwMode="auto">
                <a:xfrm>
                  <a:off x="7356" y="3109"/>
                  <a:ext cx="0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27" name="Group 11"/>
              <p:cNvGrpSpPr/>
              <p:nvPr/>
            </p:nvGrpSpPr>
            <p:grpSpPr bwMode="auto">
              <a:xfrm>
                <a:off x="7376" y="1221"/>
                <a:ext cx="479" cy="891"/>
                <a:chOff x="6962" y="1179"/>
                <a:chExt cx="479" cy="891"/>
              </a:xfrm>
            </p:grpSpPr>
            <p:sp>
              <p:nvSpPr>
                <p:cNvPr id="20838" name="AutoShape 12"/>
                <p:cNvSpPr>
                  <a:spLocks noChangeArrowheads="1"/>
                </p:cNvSpPr>
                <p:nvPr/>
              </p:nvSpPr>
              <p:spPr bwMode="auto">
                <a:xfrm>
                  <a:off x="7121" y="1367"/>
                  <a:ext cx="158" cy="146"/>
                </a:xfrm>
                <a:custGeom>
                  <a:avLst/>
                  <a:gdLst>
                    <a:gd name="T0" fmla="*/ 149 w 21600"/>
                    <a:gd name="T1" fmla="*/ 73 h 21600"/>
                    <a:gd name="T2" fmla="*/ 79 w 21600"/>
                    <a:gd name="T3" fmla="*/ 146 h 21600"/>
                    <a:gd name="T4" fmla="*/ 9 w 21600"/>
                    <a:gd name="T5" fmla="*/ 73 h 21600"/>
                    <a:gd name="T6" fmla="*/ 79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08 w 21600"/>
                    <a:gd name="T13" fmla="*/ 2959 h 21600"/>
                    <a:gd name="T14" fmla="*/ 18592 w 21600"/>
                    <a:gd name="T15" fmla="*/ 186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400" y="21600"/>
                      </a:lnTo>
                      <a:lnTo>
                        <a:pt x="19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39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7193" y="1433"/>
                  <a:ext cx="17" cy="1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0840" name="Group 14"/>
                <p:cNvGrpSpPr/>
                <p:nvPr/>
              </p:nvGrpSpPr>
              <p:grpSpPr bwMode="auto">
                <a:xfrm>
                  <a:off x="7110" y="1179"/>
                  <a:ext cx="181" cy="199"/>
                  <a:chOff x="7425" y="1740"/>
                  <a:chExt cx="181" cy="199"/>
                </a:xfrm>
              </p:grpSpPr>
              <p:sp>
                <p:nvSpPr>
                  <p:cNvPr id="2084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7443" y="1740"/>
                    <a:ext cx="145" cy="14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84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7482" y="1845"/>
                    <a:ext cx="68" cy="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846" name="AutoShape 1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436" y="1882"/>
                    <a:ext cx="159" cy="28"/>
                  </a:xfrm>
                  <a:custGeom>
                    <a:avLst/>
                    <a:gdLst>
                      <a:gd name="T0" fmla="*/ 139 w 21600"/>
                      <a:gd name="T1" fmla="*/ 14 h 21600"/>
                      <a:gd name="T2" fmla="*/ 80 w 21600"/>
                      <a:gd name="T3" fmla="*/ 28 h 21600"/>
                      <a:gd name="T4" fmla="*/ 20 w 21600"/>
                      <a:gd name="T5" fmla="*/ 14 h 21600"/>
                      <a:gd name="T6" fmla="*/ 8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483 w 21600"/>
                      <a:gd name="T13" fmla="*/ 4629 h 21600"/>
                      <a:gd name="T14" fmla="*/ 17117 w 21600"/>
                      <a:gd name="T15" fmla="*/ 16971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847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7425" y="1911"/>
                    <a:ext cx="181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0841" name="Group 19"/>
                <p:cNvGrpSpPr/>
                <p:nvPr/>
              </p:nvGrpSpPr>
              <p:grpSpPr bwMode="auto">
                <a:xfrm>
                  <a:off x="6962" y="1490"/>
                  <a:ext cx="479" cy="580"/>
                  <a:chOff x="6962" y="1490"/>
                  <a:chExt cx="479" cy="580"/>
                </a:xfrm>
              </p:grpSpPr>
              <p:sp>
                <p:nvSpPr>
                  <p:cNvPr id="20842" name="Freeform 20"/>
                  <p:cNvSpPr/>
                  <p:nvPr/>
                </p:nvSpPr>
                <p:spPr bwMode="auto">
                  <a:xfrm>
                    <a:off x="7238" y="1490"/>
                    <a:ext cx="203" cy="580"/>
                  </a:xfrm>
                  <a:custGeom>
                    <a:avLst/>
                    <a:gdLst>
                      <a:gd name="T0" fmla="*/ 28 w 203"/>
                      <a:gd name="T1" fmla="*/ 0 h 580"/>
                      <a:gd name="T2" fmla="*/ 23 w 203"/>
                      <a:gd name="T3" fmla="*/ 34 h 580"/>
                      <a:gd name="T4" fmla="*/ 51 w 203"/>
                      <a:gd name="T5" fmla="*/ 55 h 580"/>
                      <a:gd name="T6" fmla="*/ 129 w 203"/>
                      <a:gd name="T7" fmla="*/ 105 h 580"/>
                      <a:gd name="T8" fmla="*/ 195 w 203"/>
                      <a:gd name="T9" fmla="*/ 207 h 580"/>
                      <a:gd name="T10" fmla="*/ 174 w 203"/>
                      <a:gd name="T11" fmla="*/ 357 h 580"/>
                      <a:gd name="T12" fmla="*/ 121 w 203"/>
                      <a:gd name="T13" fmla="*/ 454 h 580"/>
                      <a:gd name="T14" fmla="*/ 57 w 203"/>
                      <a:gd name="T15" fmla="*/ 525 h 580"/>
                      <a:gd name="T16" fmla="*/ 0 w 203"/>
                      <a:gd name="T17" fmla="*/ 580 h 5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3"/>
                      <a:gd name="T28" fmla="*/ 0 h 580"/>
                      <a:gd name="T29" fmla="*/ 203 w 203"/>
                      <a:gd name="T30" fmla="*/ 580 h 58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3" h="580">
                        <a:moveTo>
                          <a:pt x="28" y="0"/>
                        </a:moveTo>
                        <a:cubicBezTo>
                          <a:pt x="24" y="12"/>
                          <a:pt x="19" y="24"/>
                          <a:pt x="23" y="34"/>
                        </a:cubicBezTo>
                        <a:cubicBezTo>
                          <a:pt x="27" y="43"/>
                          <a:pt x="33" y="43"/>
                          <a:pt x="51" y="55"/>
                        </a:cubicBezTo>
                        <a:cubicBezTo>
                          <a:pt x="69" y="67"/>
                          <a:pt x="105" y="80"/>
                          <a:pt x="129" y="105"/>
                        </a:cubicBezTo>
                        <a:cubicBezTo>
                          <a:pt x="153" y="130"/>
                          <a:pt x="187" y="165"/>
                          <a:pt x="195" y="207"/>
                        </a:cubicBezTo>
                        <a:cubicBezTo>
                          <a:pt x="203" y="249"/>
                          <a:pt x="186" y="316"/>
                          <a:pt x="174" y="357"/>
                        </a:cubicBezTo>
                        <a:cubicBezTo>
                          <a:pt x="162" y="398"/>
                          <a:pt x="141" y="426"/>
                          <a:pt x="121" y="454"/>
                        </a:cubicBezTo>
                        <a:cubicBezTo>
                          <a:pt x="101" y="482"/>
                          <a:pt x="77" y="504"/>
                          <a:pt x="57" y="525"/>
                        </a:cubicBezTo>
                        <a:cubicBezTo>
                          <a:pt x="37" y="546"/>
                          <a:pt x="12" y="568"/>
                          <a:pt x="0" y="58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843" name="Freeform 21"/>
                  <p:cNvSpPr/>
                  <p:nvPr/>
                </p:nvSpPr>
                <p:spPr bwMode="auto">
                  <a:xfrm flipH="1">
                    <a:off x="6962" y="1490"/>
                    <a:ext cx="203" cy="580"/>
                  </a:xfrm>
                  <a:custGeom>
                    <a:avLst/>
                    <a:gdLst>
                      <a:gd name="T0" fmla="*/ 28 w 203"/>
                      <a:gd name="T1" fmla="*/ 0 h 580"/>
                      <a:gd name="T2" fmla="*/ 23 w 203"/>
                      <a:gd name="T3" fmla="*/ 34 h 580"/>
                      <a:gd name="T4" fmla="*/ 51 w 203"/>
                      <a:gd name="T5" fmla="*/ 55 h 580"/>
                      <a:gd name="T6" fmla="*/ 129 w 203"/>
                      <a:gd name="T7" fmla="*/ 105 h 580"/>
                      <a:gd name="T8" fmla="*/ 195 w 203"/>
                      <a:gd name="T9" fmla="*/ 207 h 580"/>
                      <a:gd name="T10" fmla="*/ 174 w 203"/>
                      <a:gd name="T11" fmla="*/ 357 h 580"/>
                      <a:gd name="T12" fmla="*/ 121 w 203"/>
                      <a:gd name="T13" fmla="*/ 454 h 580"/>
                      <a:gd name="T14" fmla="*/ 57 w 203"/>
                      <a:gd name="T15" fmla="*/ 525 h 580"/>
                      <a:gd name="T16" fmla="*/ 0 w 203"/>
                      <a:gd name="T17" fmla="*/ 580 h 5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3"/>
                      <a:gd name="T28" fmla="*/ 0 h 580"/>
                      <a:gd name="T29" fmla="*/ 203 w 203"/>
                      <a:gd name="T30" fmla="*/ 580 h 58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3" h="580">
                        <a:moveTo>
                          <a:pt x="28" y="0"/>
                        </a:moveTo>
                        <a:cubicBezTo>
                          <a:pt x="24" y="12"/>
                          <a:pt x="19" y="24"/>
                          <a:pt x="23" y="34"/>
                        </a:cubicBezTo>
                        <a:cubicBezTo>
                          <a:pt x="27" y="43"/>
                          <a:pt x="33" y="43"/>
                          <a:pt x="51" y="55"/>
                        </a:cubicBezTo>
                        <a:cubicBezTo>
                          <a:pt x="69" y="67"/>
                          <a:pt x="105" y="80"/>
                          <a:pt x="129" y="105"/>
                        </a:cubicBezTo>
                        <a:cubicBezTo>
                          <a:pt x="153" y="130"/>
                          <a:pt x="187" y="165"/>
                          <a:pt x="195" y="207"/>
                        </a:cubicBezTo>
                        <a:cubicBezTo>
                          <a:pt x="203" y="249"/>
                          <a:pt x="186" y="316"/>
                          <a:pt x="174" y="357"/>
                        </a:cubicBezTo>
                        <a:cubicBezTo>
                          <a:pt x="162" y="398"/>
                          <a:pt x="141" y="426"/>
                          <a:pt x="121" y="454"/>
                        </a:cubicBezTo>
                        <a:cubicBezTo>
                          <a:pt x="101" y="482"/>
                          <a:pt x="77" y="504"/>
                          <a:pt x="57" y="525"/>
                        </a:cubicBezTo>
                        <a:cubicBezTo>
                          <a:pt x="37" y="546"/>
                          <a:pt x="12" y="568"/>
                          <a:pt x="0" y="58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0828" name="Rectangle 22"/>
              <p:cNvSpPr>
                <a:spLocks noChangeArrowheads="1"/>
              </p:cNvSpPr>
              <p:nvPr/>
            </p:nvSpPr>
            <p:spPr bwMode="auto">
              <a:xfrm>
                <a:off x="7518" y="2103"/>
                <a:ext cx="210" cy="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29" name="Freeform 23"/>
              <p:cNvSpPr/>
              <p:nvPr/>
            </p:nvSpPr>
            <p:spPr bwMode="auto">
              <a:xfrm>
                <a:off x="7554" y="2088"/>
                <a:ext cx="33" cy="51"/>
              </a:xfrm>
              <a:custGeom>
                <a:avLst/>
                <a:gdLst>
                  <a:gd name="T0" fmla="*/ 0 w 33"/>
                  <a:gd name="T1" fmla="*/ 0 h 51"/>
                  <a:gd name="T2" fmla="*/ 24 w 33"/>
                  <a:gd name="T3" fmla="*/ 27 h 51"/>
                  <a:gd name="T4" fmla="*/ 33 w 33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51"/>
                  <a:gd name="T11" fmla="*/ 33 w 3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51">
                    <a:moveTo>
                      <a:pt x="0" y="0"/>
                    </a:moveTo>
                    <a:cubicBezTo>
                      <a:pt x="9" y="9"/>
                      <a:pt x="19" y="19"/>
                      <a:pt x="24" y="27"/>
                    </a:cubicBezTo>
                    <a:cubicBezTo>
                      <a:pt x="29" y="35"/>
                      <a:pt x="31" y="43"/>
                      <a:pt x="33" y="5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30" name="Freeform 24"/>
              <p:cNvSpPr/>
              <p:nvPr/>
            </p:nvSpPr>
            <p:spPr bwMode="auto">
              <a:xfrm flipH="1">
                <a:off x="7644" y="2088"/>
                <a:ext cx="33" cy="51"/>
              </a:xfrm>
              <a:custGeom>
                <a:avLst/>
                <a:gdLst>
                  <a:gd name="T0" fmla="*/ 0 w 33"/>
                  <a:gd name="T1" fmla="*/ 0 h 51"/>
                  <a:gd name="T2" fmla="*/ 24 w 33"/>
                  <a:gd name="T3" fmla="*/ 27 h 51"/>
                  <a:gd name="T4" fmla="*/ 33 w 33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51"/>
                  <a:gd name="T11" fmla="*/ 33 w 3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51">
                    <a:moveTo>
                      <a:pt x="0" y="0"/>
                    </a:moveTo>
                    <a:cubicBezTo>
                      <a:pt x="9" y="9"/>
                      <a:pt x="19" y="19"/>
                      <a:pt x="24" y="27"/>
                    </a:cubicBezTo>
                    <a:cubicBezTo>
                      <a:pt x="29" y="35"/>
                      <a:pt x="31" y="43"/>
                      <a:pt x="33" y="5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20831" name="Group 25"/>
              <p:cNvGrpSpPr/>
              <p:nvPr/>
            </p:nvGrpSpPr>
            <p:grpSpPr bwMode="auto">
              <a:xfrm>
                <a:off x="7440" y="2116"/>
                <a:ext cx="435" cy="142"/>
                <a:chOff x="6404" y="2776"/>
                <a:chExt cx="435" cy="142"/>
              </a:xfrm>
            </p:grpSpPr>
            <p:sp>
              <p:nvSpPr>
                <p:cNvPr id="20832" name="AutoShape 26"/>
                <p:cNvSpPr>
                  <a:spLocks noChangeArrowheads="1"/>
                </p:cNvSpPr>
                <p:nvPr/>
              </p:nvSpPr>
              <p:spPr bwMode="auto">
                <a:xfrm flipH="1">
                  <a:off x="6404" y="2819"/>
                  <a:ext cx="408" cy="5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33" name="AutoShape 27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6534" y="2720"/>
                  <a:ext cx="125" cy="255"/>
                </a:xfrm>
                <a:custGeom>
                  <a:avLst/>
                  <a:gdLst>
                    <a:gd name="T0" fmla="*/ 115 w 21600"/>
                    <a:gd name="T1" fmla="*/ 128 h 21600"/>
                    <a:gd name="T2" fmla="*/ 63 w 21600"/>
                    <a:gd name="T3" fmla="*/ 255 h 21600"/>
                    <a:gd name="T4" fmla="*/ 10 w 21600"/>
                    <a:gd name="T5" fmla="*/ 128 h 21600"/>
                    <a:gd name="T6" fmla="*/ 6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456 w 21600"/>
                    <a:gd name="T13" fmla="*/ 3558 h 21600"/>
                    <a:gd name="T14" fmla="*/ 18144 w 21600"/>
                    <a:gd name="T15" fmla="*/ 1804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474" y="21600"/>
                      </a:lnTo>
                      <a:lnTo>
                        <a:pt x="18126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34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6771" y="2813"/>
                  <a:ext cx="68" cy="6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35" name="Rectangle 29"/>
                <p:cNvSpPr>
                  <a:spLocks noChangeArrowheads="1"/>
                </p:cNvSpPr>
                <p:nvPr/>
              </p:nvSpPr>
              <p:spPr bwMode="auto">
                <a:xfrm flipH="1">
                  <a:off x="6422" y="2810"/>
                  <a:ext cx="28" cy="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36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6569" y="2839"/>
                  <a:ext cx="17" cy="1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37" name="Rectangle 31"/>
                <p:cNvSpPr>
                  <a:spLocks noChangeArrowheads="1"/>
                </p:cNvSpPr>
                <p:nvPr/>
              </p:nvSpPr>
              <p:spPr bwMode="auto">
                <a:xfrm flipH="1">
                  <a:off x="6700" y="2776"/>
                  <a:ext cx="28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809" name="Group 32"/>
            <p:cNvGrpSpPr/>
            <p:nvPr/>
          </p:nvGrpSpPr>
          <p:grpSpPr bwMode="auto">
            <a:xfrm>
              <a:off x="1989" y="2694"/>
              <a:ext cx="364" cy="218"/>
              <a:chOff x="2495" y="3830"/>
              <a:chExt cx="455" cy="273"/>
            </a:xfrm>
          </p:grpSpPr>
          <p:grpSp>
            <p:nvGrpSpPr>
              <p:cNvPr id="20810" name="Group 33"/>
              <p:cNvGrpSpPr/>
              <p:nvPr/>
            </p:nvGrpSpPr>
            <p:grpSpPr bwMode="auto">
              <a:xfrm>
                <a:off x="2495" y="3830"/>
                <a:ext cx="455" cy="15"/>
                <a:chOff x="2495" y="3830"/>
                <a:chExt cx="455" cy="15"/>
              </a:xfrm>
            </p:grpSpPr>
            <p:sp>
              <p:nvSpPr>
                <p:cNvPr id="20823" name="Line 34"/>
                <p:cNvSpPr>
                  <a:spLocks noChangeShapeType="1"/>
                </p:cNvSpPr>
                <p:nvPr/>
              </p:nvSpPr>
              <p:spPr bwMode="auto">
                <a:xfrm>
                  <a:off x="2515" y="3845"/>
                  <a:ext cx="40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24" name="Freeform 35"/>
                <p:cNvSpPr/>
                <p:nvPr/>
              </p:nvSpPr>
              <p:spPr bwMode="auto">
                <a:xfrm>
                  <a:off x="2920" y="3830"/>
                  <a:ext cx="30" cy="15"/>
                </a:xfrm>
                <a:custGeom>
                  <a:avLst/>
                  <a:gdLst>
                    <a:gd name="T0" fmla="*/ 0 w 30"/>
                    <a:gd name="T1" fmla="*/ 15 h 15"/>
                    <a:gd name="T2" fmla="*/ 30 w 30"/>
                    <a:gd name="T3" fmla="*/ 0 h 15"/>
                    <a:gd name="T4" fmla="*/ 0 60000 65536"/>
                    <a:gd name="T5" fmla="*/ 0 60000 65536"/>
                    <a:gd name="T6" fmla="*/ 0 w 30"/>
                    <a:gd name="T7" fmla="*/ 0 h 15"/>
                    <a:gd name="T8" fmla="*/ 30 w 30"/>
                    <a:gd name="T9" fmla="*/ 15 h 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0" h="15">
                      <a:moveTo>
                        <a:pt x="0" y="15"/>
                      </a:moveTo>
                      <a:cubicBezTo>
                        <a:pt x="0" y="15"/>
                        <a:pt x="15" y="7"/>
                        <a:pt x="30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25" name="Freeform 36"/>
                <p:cNvSpPr/>
                <p:nvPr/>
              </p:nvSpPr>
              <p:spPr bwMode="auto">
                <a:xfrm flipH="1">
                  <a:off x="2495" y="3830"/>
                  <a:ext cx="30" cy="15"/>
                </a:xfrm>
                <a:custGeom>
                  <a:avLst/>
                  <a:gdLst>
                    <a:gd name="T0" fmla="*/ 0 w 30"/>
                    <a:gd name="T1" fmla="*/ 15 h 15"/>
                    <a:gd name="T2" fmla="*/ 30 w 30"/>
                    <a:gd name="T3" fmla="*/ 0 h 15"/>
                    <a:gd name="T4" fmla="*/ 0 60000 65536"/>
                    <a:gd name="T5" fmla="*/ 0 60000 65536"/>
                    <a:gd name="T6" fmla="*/ 0 w 30"/>
                    <a:gd name="T7" fmla="*/ 0 h 15"/>
                    <a:gd name="T8" fmla="*/ 30 w 30"/>
                    <a:gd name="T9" fmla="*/ 15 h 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0" h="15">
                      <a:moveTo>
                        <a:pt x="0" y="15"/>
                      </a:moveTo>
                      <a:cubicBezTo>
                        <a:pt x="0" y="15"/>
                        <a:pt x="15" y="7"/>
                        <a:pt x="30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811" name="Line 37"/>
              <p:cNvSpPr>
                <a:spLocks noChangeShapeType="1"/>
              </p:cNvSpPr>
              <p:nvPr/>
            </p:nvSpPr>
            <p:spPr bwMode="auto">
              <a:xfrm>
                <a:off x="2577" y="3881"/>
                <a:ext cx="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12" name="Line 38"/>
              <p:cNvSpPr>
                <a:spLocks noChangeShapeType="1"/>
              </p:cNvSpPr>
              <p:nvPr/>
            </p:nvSpPr>
            <p:spPr bwMode="auto">
              <a:xfrm>
                <a:off x="2676" y="3881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13" name="Line 39"/>
              <p:cNvSpPr>
                <a:spLocks noChangeShapeType="1"/>
              </p:cNvSpPr>
              <p:nvPr/>
            </p:nvSpPr>
            <p:spPr bwMode="auto">
              <a:xfrm>
                <a:off x="2802" y="3881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14" name="Line 40"/>
              <p:cNvSpPr>
                <a:spLocks noChangeShapeType="1"/>
              </p:cNvSpPr>
              <p:nvPr/>
            </p:nvSpPr>
            <p:spPr bwMode="auto">
              <a:xfrm>
                <a:off x="2622" y="3932"/>
                <a:ext cx="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15" name="Line 41"/>
              <p:cNvSpPr>
                <a:spLocks noChangeShapeType="1"/>
              </p:cNvSpPr>
              <p:nvPr/>
            </p:nvSpPr>
            <p:spPr bwMode="auto">
              <a:xfrm flipV="1">
                <a:off x="2793" y="3932"/>
                <a:ext cx="11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16" name="Line 42"/>
              <p:cNvSpPr>
                <a:spLocks noChangeShapeType="1"/>
              </p:cNvSpPr>
              <p:nvPr/>
            </p:nvSpPr>
            <p:spPr bwMode="auto">
              <a:xfrm>
                <a:off x="2574" y="3989"/>
                <a:ext cx="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17" name="Line 43"/>
              <p:cNvSpPr>
                <a:spLocks noChangeShapeType="1"/>
              </p:cNvSpPr>
              <p:nvPr/>
            </p:nvSpPr>
            <p:spPr bwMode="auto">
              <a:xfrm>
                <a:off x="2688" y="3989"/>
                <a:ext cx="8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18" name="Line 44"/>
              <p:cNvSpPr>
                <a:spLocks noChangeShapeType="1"/>
              </p:cNvSpPr>
              <p:nvPr/>
            </p:nvSpPr>
            <p:spPr bwMode="auto">
              <a:xfrm>
                <a:off x="2640" y="4052"/>
                <a:ext cx="8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19" name="Line 45"/>
              <p:cNvSpPr>
                <a:spLocks noChangeShapeType="1"/>
              </p:cNvSpPr>
              <p:nvPr/>
            </p:nvSpPr>
            <p:spPr bwMode="auto">
              <a:xfrm>
                <a:off x="2754" y="4055"/>
                <a:ext cx="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20" name="Line 46"/>
              <p:cNvSpPr>
                <a:spLocks noChangeShapeType="1"/>
              </p:cNvSpPr>
              <p:nvPr/>
            </p:nvSpPr>
            <p:spPr bwMode="auto">
              <a:xfrm>
                <a:off x="2535" y="3929"/>
                <a:ext cx="3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21" name="Line 47"/>
              <p:cNvSpPr>
                <a:spLocks noChangeShapeType="1"/>
              </p:cNvSpPr>
              <p:nvPr/>
            </p:nvSpPr>
            <p:spPr bwMode="auto">
              <a:xfrm>
                <a:off x="2808" y="3986"/>
                <a:ext cx="8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22" name="Line 48"/>
              <p:cNvSpPr>
                <a:spLocks noChangeShapeType="1"/>
              </p:cNvSpPr>
              <p:nvPr/>
            </p:nvSpPr>
            <p:spPr bwMode="auto">
              <a:xfrm>
                <a:off x="2661" y="4103"/>
                <a:ext cx="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483" name="Group 49"/>
          <p:cNvGrpSpPr/>
          <p:nvPr/>
        </p:nvGrpSpPr>
        <p:grpSpPr bwMode="auto">
          <a:xfrm>
            <a:off x="6532844" y="3292942"/>
            <a:ext cx="841375" cy="1096963"/>
            <a:chOff x="1056" y="1152"/>
            <a:chExt cx="624" cy="1152"/>
          </a:xfrm>
        </p:grpSpPr>
        <p:grpSp>
          <p:nvGrpSpPr>
            <p:cNvPr id="20672" name="Group 50"/>
            <p:cNvGrpSpPr/>
            <p:nvPr/>
          </p:nvGrpSpPr>
          <p:grpSpPr bwMode="auto">
            <a:xfrm>
              <a:off x="1056" y="1200"/>
              <a:ext cx="624" cy="1104"/>
              <a:chOff x="1881" y="1988"/>
              <a:chExt cx="678" cy="1211"/>
            </a:xfrm>
          </p:grpSpPr>
          <p:grpSp>
            <p:nvGrpSpPr>
              <p:cNvPr id="20798" name="Group 51"/>
              <p:cNvGrpSpPr/>
              <p:nvPr/>
            </p:nvGrpSpPr>
            <p:grpSpPr bwMode="auto">
              <a:xfrm>
                <a:off x="1881" y="1988"/>
                <a:ext cx="678" cy="1211"/>
                <a:chOff x="1881" y="1988"/>
                <a:chExt cx="678" cy="1211"/>
              </a:xfrm>
            </p:grpSpPr>
            <p:grpSp>
              <p:nvGrpSpPr>
                <p:cNvPr id="20800" name="Group 52"/>
                <p:cNvGrpSpPr/>
                <p:nvPr/>
              </p:nvGrpSpPr>
              <p:grpSpPr bwMode="auto">
                <a:xfrm>
                  <a:off x="2007" y="1988"/>
                  <a:ext cx="425" cy="226"/>
                  <a:chOff x="2007" y="1988"/>
                  <a:chExt cx="425" cy="226"/>
                </a:xfrm>
              </p:grpSpPr>
              <p:sp>
                <p:nvSpPr>
                  <p:cNvPr id="20806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1988"/>
                    <a:ext cx="425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807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2021" y="2016"/>
                    <a:ext cx="397" cy="198"/>
                  </a:xfrm>
                  <a:custGeom>
                    <a:avLst/>
                    <a:gdLst>
                      <a:gd name="T0" fmla="*/ 386 w 21600"/>
                      <a:gd name="T1" fmla="*/ 99 h 21600"/>
                      <a:gd name="T2" fmla="*/ 199 w 21600"/>
                      <a:gd name="T3" fmla="*/ 198 h 21600"/>
                      <a:gd name="T4" fmla="*/ 11 w 21600"/>
                      <a:gd name="T5" fmla="*/ 99 h 21600"/>
                      <a:gd name="T6" fmla="*/ 199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2394 w 21600"/>
                      <a:gd name="T13" fmla="*/ 2400 h 21600"/>
                      <a:gd name="T14" fmla="*/ 19206 w 21600"/>
                      <a:gd name="T15" fmla="*/ 192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1143" y="21600"/>
                        </a:lnTo>
                        <a:lnTo>
                          <a:pt x="20457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801" name="AutoShape 55"/>
                <p:cNvSpPr>
                  <a:spLocks noChangeArrowheads="1"/>
                </p:cNvSpPr>
                <p:nvPr/>
              </p:nvSpPr>
              <p:spPr bwMode="auto">
                <a:xfrm>
                  <a:off x="1901" y="2292"/>
                  <a:ext cx="637" cy="907"/>
                </a:xfrm>
                <a:custGeom>
                  <a:avLst/>
                  <a:gdLst>
                    <a:gd name="T0" fmla="*/ 634 w 21600"/>
                    <a:gd name="T1" fmla="*/ 454 h 21600"/>
                    <a:gd name="T2" fmla="*/ 319 w 21600"/>
                    <a:gd name="T3" fmla="*/ 907 h 21600"/>
                    <a:gd name="T4" fmla="*/ 3 w 21600"/>
                    <a:gd name="T5" fmla="*/ 454 h 21600"/>
                    <a:gd name="T6" fmla="*/ 319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899 w 21600"/>
                    <a:gd name="T13" fmla="*/ 1905 h 21600"/>
                    <a:gd name="T14" fmla="*/ 19701 w 21600"/>
                    <a:gd name="T15" fmla="*/ 1969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29" y="21600"/>
                      </a:lnTo>
                      <a:lnTo>
                        <a:pt x="2137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02" name="Rectangle 56"/>
                <p:cNvSpPr>
                  <a:spLocks noChangeArrowheads="1"/>
                </p:cNvSpPr>
                <p:nvPr/>
              </p:nvSpPr>
              <p:spPr bwMode="auto">
                <a:xfrm>
                  <a:off x="1881" y="2259"/>
                  <a:ext cx="678" cy="1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03" name="Rectangle 57"/>
                <p:cNvSpPr>
                  <a:spLocks noChangeArrowheads="1"/>
                </p:cNvSpPr>
                <p:nvPr/>
              </p:nvSpPr>
              <p:spPr bwMode="auto">
                <a:xfrm>
                  <a:off x="2011" y="2169"/>
                  <a:ext cx="417" cy="1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04" name="Freeform 58"/>
                <p:cNvSpPr/>
                <p:nvPr/>
              </p:nvSpPr>
              <p:spPr bwMode="auto">
                <a:xfrm>
                  <a:off x="1897" y="2136"/>
                  <a:ext cx="145" cy="273"/>
                </a:xfrm>
                <a:custGeom>
                  <a:avLst/>
                  <a:gdLst>
                    <a:gd name="T0" fmla="*/ 137 w 145"/>
                    <a:gd name="T1" fmla="*/ 0 h 273"/>
                    <a:gd name="T2" fmla="*/ 140 w 145"/>
                    <a:gd name="T3" fmla="*/ 69 h 273"/>
                    <a:gd name="T4" fmla="*/ 107 w 145"/>
                    <a:gd name="T5" fmla="*/ 87 h 273"/>
                    <a:gd name="T6" fmla="*/ 65 w 145"/>
                    <a:gd name="T7" fmla="*/ 96 h 273"/>
                    <a:gd name="T8" fmla="*/ 32 w 145"/>
                    <a:gd name="T9" fmla="*/ 114 h 273"/>
                    <a:gd name="T10" fmla="*/ 5 w 145"/>
                    <a:gd name="T11" fmla="*/ 144 h 273"/>
                    <a:gd name="T12" fmla="*/ 2 w 145"/>
                    <a:gd name="T13" fmla="*/ 207 h 273"/>
                    <a:gd name="T14" fmla="*/ 5 w 145"/>
                    <a:gd name="T15" fmla="*/ 273 h 2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5"/>
                    <a:gd name="T25" fmla="*/ 0 h 273"/>
                    <a:gd name="T26" fmla="*/ 145 w 145"/>
                    <a:gd name="T27" fmla="*/ 273 h 2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5" h="273">
                      <a:moveTo>
                        <a:pt x="137" y="0"/>
                      </a:moveTo>
                      <a:cubicBezTo>
                        <a:pt x="137" y="11"/>
                        <a:pt x="145" y="55"/>
                        <a:pt x="140" y="69"/>
                      </a:cubicBezTo>
                      <a:cubicBezTo>
                        <a:pt x="135" y="83"/>
                        <a:pt x="119" y="83"/>
                        <a:pt x="107" y="87"/>
                      </a:cubicBezTo>
                      <a:cubicBezTo>
                        <a:pt x="95" y="91"/>
                        <a:pt x="77" y="92"/>
                        <a:pt x="65" y="96"/>
                      </a:cubicBezTo>
                      <a:cubicBezTo>
                        <a:pt x="53" y="100"/>
                        <a:pt x="42" y="106"/>
                        <a:pt x="32" y="114"/>
                      </a:cubicBezTo>
                      <a:cubicBezTo>
                        <a:pt x="22" y="122"/>
                        <a:pt x="10" y="129"/>
                        <a:pt x="5" y="144"/>
                      </a:cubicBezTo>
                      <a:cubicBezTo>
                        <a:pt x="0" y="159"/>
                        <a:pt x="2" y="186"/>
                        <a:pt x="2" y="207"/>
                      </a:cubicBezTo>
                      <a:cubicBezTo>
                        <a:pt x="2" y="228"/>
                        <a:pt x="5" y="259"/>
                        <a:pt x="5" y="27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05" name="Freeform 59"/>
                <p:cNvSpPr/>
                <p:nvPr/>
              </p:nvSpPr>
              <p:spPr bwMode="auto">
                <a:xfrm flipH="1">
                  <a:off x="2398" y="2136"/>
                  <a:ext cx="145" cy="273"/>
                </a:xfrm>
                <a:custGeom>
                  <a:avLst/>
                  <a:gdLst>
                    <a:gd name="T0" fmla="*/ 137 w 145"/>
                    <a:gd name="T1" fmla="*/ 0 h 273"/>
                    <a:gd name="T2" fmla="*/ 140 w 145"/>
                    <a:gd name="T3" fmla="*/ 69 h 273"/>
                    <a:gd name="T4" fmla="*/ 107 w 145"/>
                    <a:gd name="T5" fmla="*/ 87 h 273"/>
                    <a:gd name="T6" fmla="*/ 65 w 145"/>
                    <a:gd name="T7" fmla="*/ 96 h 273"/>
                    <a:gd name="T8" fmla="*/ 32 w 145"/>
                    <a:gd name="T9" fmla="*/ 114 h 273"/>
                    <a:gd name="T10" fmla="*/ 5 w 145"/>
                    <a:gd name="T11" fmla="*/ 144 h 273"/>
                    <a:gd name="T12" fmla="*/ 2 w 145"/>
                    <a:gd name="T13" fmla="*/ 207 h 273"/>
                    <a:gd name="T14" fmla="*/ 5 w 145"/>
                    <a:gd name="T15" fmla="*/ 273 h 2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5"/>
                    <a:gd name="T25" fmla="*/ 0 h 273"/>
                    <a:gd name="T26" fmla="*/ 145 w 145"/>
                    <a:gd name="T27" fmla="*/ 273 h 2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5" h="273">
                      <a:moveTo>
                        <a:pt x="137" y="0"/>
                      </a:moveTo>
                      <a:cubicBezTo>
                        <a:pt x="137" y="11"/>
                        <a:pt x="145" y="55"/>
                        <a:pt x="140" y="69"/>
                      </a:cubicBezTo>
                      <a:cubicBezTo>
                        <a:pt x="135" y="83"/>
                        <a:pt x="119" y="83"/>
                        <a:pt x="107" y="87"/>
                      </a:cubicBezTo>
                      <a:cubicBezTo>
                        <a:pt x="95" y="91"/>
                        <a:pt x="77" y="92"/>
                        <a:pt x="65" y="96"/>
                      </a:cubicBezTo>
                      <a:cubicBezTo>
                        <a:pt x="53" y="100"/>
                        <a:pt x="42" y="106"/>
                        <a:pt x="32" y="114"/>
                      </a:cubicBezTo>
                      <a:cubicBezTo>
                        <a:pt x="22" y="122"/>
                        <a:pt x="10" y="129"/>
                        <a:pt x="5" y="144"/>
                      </a:cubicBezTo>
                      <a:cubicBezTo>
                        <a:pt x="0" y="159"/>
                        <a:pt x="2" y="186"/>
                        <a:pt x="2" y="207"/>
                      </a:cubicBezTo>
                      <a:cubicBezTo>
                        <a:pt x="2" y="228"/>
                        <a:pt x="5" y="259"/>
                        <a:pt x="5" y="27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799" name="Line 60"/>
              <p:cNvSpPr>
                <a:spLocks noChangeShapeType="1"/>
              </p:cNvSpPr>
              <p:nvPr/>
            </p:nvSpPr>
            <p:spPr bwMode="auto">
              <a:xfrm>
                <a:off x="1941" y="3174"/>
                <a:ext cx="54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73" name="Group 61"/>
            <p:cNvGrpSpPr/>
            <p:nvPr/>
          </p:nvGrpSpPr>
          <p:grpSpPr bwMode="auto">
            <a:xfrm>
              <a:off x="1152" y="1152"/>
              <a:ext cx="432" cy="240"/>
              <a:chOff x="2017" y="1701"/>
              <a:chExt cx="439" cy="251"/>
            </a:xfrm>
          </p:grpSpPr>
          <p:grpSp>
            <p:nvGrpSpPr>
              <p:cNvPr id="20778" name="Group 62"/>
              <p:cNvGrpSpPr/>
              <p:nvPr/>
            </p:nvGrpSpPr>
            <p:grpSpPr bwMode="auto">
              <a:xfrm>
                <a:off x="2017" y="1701"/>
                <a:ext cx="439" cy="251"/>
                <a:chOff x="2290" y="1689"/>
                <a:chExt cx="439" cy="251"/>
              </a:xfrm>
            </p:grpSpPr>
            <p:sp>
              <p:nvSpPr>
                <p:cNvPr id="20780" name="AutoShape 63"/>
                <p:cNvSpPr>
                  <a:spLocks noChangeArrowheads="1"/>
                </p:cNvSpPr>
                <p:nvPr/>
              </p:nvSpPr>
              <p:spPr bwMode="auto">
                <a:xfrm>
                  <a:off x="2316" y="1689"/>
                  <a:ext cx="402" cy="251"/>
                </a:xfrm>
                <a:custGeom>
                  <a:avLst/>
                  <a:gdLst>
                    <a:gd name="T0" fmla="*/ 391 w 21600"/>
                    <a:gd name="T1" fmla="*/ 126 h 21600"/>
                    <a:gd name="T2" fmla="*/ 201 w 21600"/>
                    <a:gd name="T3" fmla="*/ 251 h 21600"/>
                    <a:gd name="T4" fmla="*/ 11 w 21600"/>
                    <a:gd name="T5" fmla="*/ 126 h 21600"/>
                    <a:gd name="T6" fmla="*/ 20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364 w 21600"/>
                    <a:gd name="T13" fmla="*/ 2410 h 21600"/>
                    <a:gd name="T14" fmla="*/ 19236 w 21600"/>
                    <a:gd name="T15" fmla="*/ 1919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182" y="21600"/>
                      </a:lnTo>
                      <a:lnTo>
                        <a:pt x="204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81" name="Line 64"/>
                <p:cNvSpPr>
                  <a:spLocks noChangeShapeType="1"/>
                </p:cNvSpPr>
                <p:nvPr/>
              </p:nvSpPr>
              <p:spPr bwMode="auto">
                <a:xfrm rot="1800000">
                  <a:off x="2521" y="1743"/>
                  <a:ext cx="19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82" name="Line 65"/>
                <p:cNvSpPr>
                  <a:spLocks noChangeShapeType="1"/>
                </p:cNvSpPr>
                <p:nvPr/>
              </p:nvSpPr>
              <p:spPr bwMode="auto">
                <a:xfrm rot="1800000">
                  <a:off x="2475" y="1751"/>
                  <a:ext cx="24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83" name="Line 66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429" y="1765"/>
                  <a:ext cx="300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84" name="Line 67"/>
                <p:cNvSpPr>
                  <a:spLocks noChangeShapeType="1"/>
                </p:cNvSpPr>
                <p:nvPr/>
              </p:nvSpPr>
              <p:spPr bwMode="auto">
                <a:xfrm rot="1800000">
                  <a:off x="2380" y="1775"/>
                  <a:ext cx="34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85" name="Line 68"/>
                <p:cNvSpPr>
                  <a:spLocks noChangeShapeType="1"/>
                </p:cNvSpPr>
                <p:nvPr/>
              </p:nvSpPr>
              <p:spPr bwMode="auto">
                <a:xfrm rot="1800000">
                  <a:off x="2298" y="1853"/>
                  <a:ext cx="34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86" name="Line 69"/>
                <p:cNvSpPr>
                  <a:spLocks noChangeShapeType="1"/>
                </p:cNvSpPr>
                <p:nvPr/>
              </p:nvSpPr>
              <p:spPr bwMode="auto">
                <a:xfrm rot="1800000">
                  <a:off x="2305" y="1863"/>
                  <a:ext cx="28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87" name="Line 70"/>
                <p:cNvSpPr>
                  <a:spLocks noChangeShapeType="1"/>
                </p:cNvSpPr>
                <p:nvPr/>
              </p:nvSpPr>
              <p:spPr bwMode="auto">
                <a:xfrm rot="1800000">
                  <a:off x="2314" y="1880"/>
                  <a:ext cx="2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88" name="Line 71"/>
                <p:cNvSpPr>
                  <a:spLocks noChangeShapeType="1"/>
                </p:cNvSpPr>
                <p:nvPr/>
              </p:nvSpPr>
              <p:spPr bwMode="auto">
                <a:xfrm rot="1800000">
                  <a:off x="2319" y="1892"/>
                  <a:ext cx="19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89" name="Line 72"/>
                <p:cNvSpPr>
                  <a:spLocks noChangeShapeType="1"/>
                </p:cNvSpPr>
                <p:nvPr/>
              </p:nvSpPr>
              <p:spPr bwMode="auto">
                <a:xfrm rot="1800000">
                  <a:off x="2330" y="1904"/>
                  <a:ext cx="11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90" name="Line 73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338" y="1921"/>
                  <a:ext cx="74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91" name="Line 74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604" y="1716"/>
                  <a:ext cx="119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92" name="Line 75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650" y="1702"/>
                  <a:ext cx="74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93" name="Line 76"/>
                <p:cNvSpPr>
                  <a:spLocks noChangeShapeType="1"/>
                </p:cNvSpPr>
                <p:nvPr/>
              </p:nvSpPr>
              <p:spPr bwMode="auto">
                <a:xfrm rot="1800000">
                  <a:off x="2562" y="1727"/>
                  <a:ext cx="15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94" name="Line 77"/>
                <p:cNvSpPr>
                  <a:spLocks noChangeShapeType="1"/>
                </p:cNvSpPr>
                <p:nvPr/>
              </p:nvSpPr>
              <p:spPr bwMode="auto">
                <a:xfrm rot="1800000">
                  <a:off x="2294" y="1843"/>
                  <a:ext cx="39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95" name="Line 78"/>
                <p:cNvSpPr>
                  <a:spLocks noChangeShapeType="1"/>
                </p:cNvSpPr>
                <p:nvPr/>
              </p:nvSpPr>
              <p:spPr bwMode="auto">
                <a:xfrm rot="1800000">
                  <a:off x="2294" y="1824"/>
                  <a:ext cx="4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96" name="Line 79"/>
                <p:cNvSpPr>
                  <a:spLocks noChangeShapeType="1"/>
                </p:cNvSpPr>
                <p:nvPr/>
              </p:nvSpPr>
              <p:spPr bwMode="auto">
                <a:xfrm rot="1800000">
                  <a:off x="2290" y="1800"/>
                  <a:ext cx="4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97" name="Line 80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331" y="1789"/>
                  <a:ext cx="397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779" name="AutoShape 81"/>
              <p:cNvSpPr>
                <a:spLocks noChangeArrowheads="1"/>
              </p:cNvSpPr>
              <p:nvPr/>
            </p:nvSpPr>
            <p:spPr bwMode="auto">
              <a:xfrm>
                <a:off x="2028" y="1829"/>
                <a:ext cx="425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74" name="Group 82"/>
            <p:cNvGrpSpPr/>
            <p:nvPr/>
          </p:nvGrpSpPr>
          <p:grpSpPr bwMode="auto">
            <a:xfrm>
              <a:off x="1056" y="1632"/>
              <a:ext cx="624" cy="672"/>
              <a:chOff x="1258" y="1563"/>
              <a:chExt cx="1450" cy="403"/>
            </a:xfrm>
          </p:grpSpPr>
          <p:sp>
            <p:nvSpPr>
              <p:cNvPr id="20675" name="Line 83"/>
              <p:cNvSpPr>
                <a:spLocks noChangeShapeType="1"/>
              </p:cNvSpPr>
              <p:nvPr/>
            </p:nvSpPr>
            <p:spPr bwMode="auto">
              <a:xfrm>
                <a:off x="1351" y="1623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76" name="Line 84"/>
              <p:cNvSpPr>
                <a:spLocks noChangeShapeType="1"/>
              </p:cNvSpPr>
              <p:nvPr/>
            </p:nvSpPr>
            <p:spPr bwMode="auto">
              <a:xfrm>
                <a:off x="1420" y="1623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77" name="Line 85"/>
              <p:cNvSpPr>
                <a:spLocks noChangeShapeType="1"/>
              </p:cNvSpPr>
              <p:nvPr/>
            </p:nvSpPr>
            <p:spPr bwMode="auto">
              <a:xfrm>
                <a:off x="1510" y="1623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78" name="Line 86"/>
              <p:cNvSpPr>
                <a:spLocks noChangeShapeType="1"/>
              </p:cNvSpPr>
              <p:nvPr/>
            </p:nvSpPr>
            <p:spPr bwMode="auto">
              <a:xfrm>
                <a:off x="1584" y="1623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79" name="Line 87"/>
              <p:cNvSpPr>
                <a:spLocks noChangeShapeType="1"/>
              </p:cNvSpPr>
              <p:nvPr/>
            </p:nvSpPr>
            <p:spPr bwMode="auto">
              <a:xfrm>
                <a:off x="1743" y="1623"/>
                <a:ext cx="2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80" name="Line 88"/>
              <p:cNvSpPr>
                <a:spLocks noChangeShapeType="1"/>
              </p:cNvSpPr>
              <p:nvPr/>
            </p:nvSpPr>
            <p:spPr bwMode="auto">
              <a:xfrm>
                <a:off x="1383" y="1665"/>
                <a:ext cx="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81" name="Line 89"/>
              <p:cNvSpPr>
                <a:spLocks noChangeShapeType="1"/>
              </p:cNvSpPr>
              <p:nvPr/>
            </p:nvSpPr>
            <p:spPr bwMode="auto">
              <a:xfrm flipV="1">
                <a:off x="1504" y="1665"/>
                <a:ext cx="8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82" name="Line 90"/>
              <p:cNvSpPr>
                <a:spLocks noChangeShapeType="1"/>
              </p:cNvSpPr>
              <p:nvPr/>
            </p:nvSpPr>
            <p:spPr bwMode="auto">
              <a:xfrm>
                <a:off x="1650" y="1665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83" name="Line 91"/>
              <p:cNvSpPr>
                <a:spLocks noChangeShapeType="1"/>
              </p:cNvSpPr>
              <p:nvPr/>
            </p:nvSpPr>
            <p:spPr bwMode="auto">
              <a:xfrm>
                <a:off x="1719" y="1665"/>
                <a:ext cx="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84" name="Line 92"/>
              <p:cNvSpPr>
                <a:spLocks noChangeShapeType="1"/>
              </p:cNvSpPr>
              <p:nvPr/>
            </p:nvSpPr>
            <p:spPr bwMode="auto">
              <a:xfrm>
                <a:off x="1349" y="1710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85" name="Line 93"/>
              <p:cNvSpPr>
                <a:spLocks noChangeShapeType="1"/>
              </p:cNvSpPr>
              <p:nvPr/>
            </p:nvSpPr>
            <p:spPr bwMode="auto">
              <a:xfrm>
                <a:off x="1429" y="1710"/>
                <a:ext cx="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86" name="Line 94"/>
              <p:cNvSpPr>
                <a:spLocks noChangeShapeType="1"/>
              </p:cNvSpPr>
              <p:nvPr/>
            </p:nvSpPr>
            <p:spPr bwMode="auto">
              <a:xfrm>
                <a:off x="1540" y="1710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87" name="Line 95"/>
              <p:cNvSpPr>
                <a:spLocks noChangeShapeType="1"/>
              </p:cNvSpPr>
              <p:nvPr/>
            </p:nvSpPr>
            <p:spPr bwMode="auto">
              <a:xfrm>
                <a:off x="1701" y="1710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88" name="Line 96"/>
              <p:cNvSpPr>
                <a:spLocks noChangeShapeType="1"/>
              </p:cNvSpPr>
              <p:nvPr/>
            </p:nvSpPr>
            <p:spPr bwMode="auto">
              <a:xfrm>
                <a:off x="1301" y="1642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89" name="Line 97"/>
              <p:cNvSpPr>
                <a:spLocks noChangeShapeType="1"/>
              </p:cNvSpPr>
              <p:nvPr/>
            </p:nvSpPr>
            <p:spPr bwMode="auto">
              <a:xfrm>
                <a:off x="1820" y="1619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90" name="Line 98"/>
              <p:cNvSpPr>
                <a:spLocks noChangeShapeType="1"/>
              </p:cNvSpPr>
              <p:nvPr/>
            </p:nvSpPr>
            <p:spPr bwMode="auto">
              <a:xfrm>
                <a:off x="1691" y="1754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91" name="Line 99"/>
              <p:cNvSpPr>
                <a:spLocks noChangeShapeType="1"/>
              </p:cNvSpPr>
              <p:nvPr/>
            </p:nvSpPr>
            <p:spPr bwMode="auto">
              <a:xfrm>
                <a:off x="1430" y="1754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92" name="Line 100"/>
              <p:cNvSpPr>
                <a:spLocks noChangeShapeType="1"/>
              </p:cNvSpPr>
              <p:nvPr/>
            </p:nvSpPr>
            <p:spPr bwMode="auto">
              <a:xfrm>
                <a:off x="1529" y="1754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93" name="Line 101"/>
              <p:cNvSpPr>
                <a:spLocks noChangeShapeType="1"/>
              </p:cNvSpPr>
              <p:nvPr/>
            </p:nvSpPr>
            <p:spPr bwMode="auto">
              <a:xfrm>
                <a:off x="1597" y="1754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94" name="Line 102"/>
              <p:cNvSpPr>
                <a:spLocks noChangeShapeType="1"/>
              </p:cNvSpPr>
              <p:nvPr/>
            </p:nvSpPr>
            <p:spPr bwMode="auto">
              <a:xfrm>
                <a:off x="1958" y="1630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95" name="Line 103"/>
              <p:cNvSpPr>
                <a:spLocks noChangeShapeType="1"/>
              </p:cNvSpPr>
              <p:nvPr/>
            </p:nvSpPr>
            <p:spPr bwMode="auto">
              <a:xfrm>
                <a:off x="2027" y="1630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96" name="Line 104"/>
              <p:cNvSpPr>
                <a:spLocks noChangeShapeType="1"/>
              </p:cNvSpPr>
              <p:nvPr/>
            </p:nvSpPr>
            <p:spPr bwMode="auto">
              <a:xfrm>
                <a:off x="2117" y="1630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97" name="Line 105"/>
              <p:cNvSpPr>
                <a:spLocks noChangeShapeType="1"/>
              </p:cNvSpPr>
              <p:nvPr/>
            </p:nvSpPr>
            <p:spPr bwMode="auto">
              <a:xfrm>
                <a:off x="2191" y="1630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98" name="Line 106"/>
              <p:cNvSpPr>
                <a:spLocks noChangeShapeType="1"/>
              </p:cNvSpPr>
              <p:nvPr/>
            </p:nvSpPr>
            <p:spPr bwMode="auto">
              <a:xfrm>
                <a:off x="2350" y="1630"/>
                <a:ext cx="2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99" name="Line 107"/>
              <p:cNvSpPr>
                <a:spLocks noChangeShapeType="1"/>
              </p:cNvSpPr>
              <p:nvPr/>
            </p:nvSpPr>
            <p:spPr bwMode="auto">
              <a:xfrm>
                <a:off x="1990" y="1671"/>
                <a:ext cx="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00" name="Line 108"/>
              <p:cNvSpPr>
                <a:spLocks noChangeShapeType="1"/>
              </p:cNvSpPr>
              <p:nvPr/>
            </p:nvSpPr>
            <p:spPr bwMode="auto">
              <a:xfrm flipV="1">
                <a:off x="2110" y="1671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01" name="Line 109"/>
              <p:cNvSpPr>
                <a:spLocks noChangeShapeType="1"/>
              </p:cNvSpPr>
              <p:nvPr/>
            </p:nvSpPr>
            <p:spPr bwMode="auto">
              <a:xfrm>
                <a:off x="2257" y="1671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02" name="Line 110"/>
              <p:cNvSpPr>
                <a:spLocks noChangeShapeType="1"/>
              </p:cNvSpPr>
              <p:nvPr/>
            </p:nvSpPr>
            <p:spPr bwMode="auto">
              <a:xfrm>
                <a:off x="2326" y="1671"/>
                <a:ext cx="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03" name="Line 111"/>
              <p:cNvSpPr>
                <a:spLocks noChangeShapeType="1"/>
              </p:cNvSpPr>
              <p:nvPr/>
            </p:nvSpPr>
            <p:spPr bwMode="auto">
              <a:xfrm>
                <a:off x="1956" y="1716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04" name="Line 112"/>
              <p:cNvSpPr>
                <a:spLocks noChangeShapeType="1"/>
              </p:cNvSpPr>
              <p:nvPr/>
            </p:nvSpPr>
            <p:spPr bwMode="auto">
              <a:xfrm>
                <a:off x="2036" y="1716"/>
                <a:ext cx="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05" name="Line 113"/>
              <p:cNvSpPr>
                <a:spLocks noChangeShapeType="1"/>
              </p:cNvSpPr>
              <p:nvPr/>
            </p:nvSpPr>
            <p:spPr bwMode="auto">
              <a:xfrm>
                <a:off x="2146" y="171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06" name="Line 114"/>
              <p:cNvSpPr>
                <a:spLocks noChangeShapeType="1"/>
              </p:cNvSpPr>
              <p:nvPr/>
            </p:nvSpPr>
            <p:spPr bwMode="auto">
              <a:xfrm>
                <a:off x="2308" y="1716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07" name="Line 115"/>
              <p:cNvSpPr>
                <a:spLocks noChangeShapeType="1"/>
              </p:cNvSpPr>
              <p:nvPr/>
            </p:nvSpPr>
            <p:spPr bwMode="auto">
              <a:xfrm>
                <a:off x="1831" y="1914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08" name="Line 116"/>
              <p:cNvSpPr>
                <a:spLocks noChangeShapeType="1"/>
              </p:cNvSpPr>
              <p:nvPr/>
            </p:nvSpPr>
            <p:spPr bwMode="auto">
              <a:xfrm>
                <a:off x="2427" y="1626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09" name="Line 117"/>
              <p:cNvSpPr>
                <a:spLocks noChangeShapeType="1"/>
              </p:cNvSpPr>
              <p:nvPr/>
            </p:nvSpPr>
            <p:spPr bwMode="auto">
              <a:xfrm>
                <a:off x="2297" y="17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10" name="Line 118"/>
              <p:cNvSpPr>
                <a:spLocks noChangeShapeType="1"/>
              </p:cNvSpPr>
              <p:nvPr/>
            </p:nvSpPr>
            <p:spPr bwMode="auto">
              <a:xfrm>
                <a:off x="2037" y="17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11" name="Line 119"/>
              <p:cNvSpPr>
                <a:spLocks noChangeShapeType="1"/>
              </p:cNvSpPr>
              <p:nvPr/>
            </p:nvSpPr>
            <p:spPr bwMode="auto">
              <a:xfrm>
                <a:off x="2136" y="1761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12" name="Line 120"/>
              <p:cNvSpPr>
                <a:spLocks noChangeShapeType="1"/>
              </p:cNvSpPr>
              <p:nvPr/>
            </p:nvSpPr>
            <p:spPr bwMode="auto">
              <a:xfrm>
                <a:off x="2204" y="17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13" name="Line 121"/>
              <p:cNvSpPr>
                <a:spLocks noChangeShapeType="1"/>
              </p:cNvSpPr>
              <p:nvPr/>
            </p:nvSpPr>
            <p:spPr bwMode="auto">
              <a:xfrm>
                <a:off x="1309" y="1787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14" name="Line 122"/>
              <p:cNvSpPr>
                <a:spLocks noChangeShapeType="1"/>
              </p:cNvSpPr>
              <p:nvPr/>
            </p:nvSpPr>
            <p:spPr bwMode="auto">
              <a:xfrm>
                <a:off x="2547" y="1716"/>
                <a:ext cx="5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15" name="Line 123"/>
              <p:cNvSpPr>
                <a:spLocks noChangeShapeType="1"/>
              </p:cNvSpPr>
              <p:nvPr/>
            </p:nvSpPr>
            <p:spPr bwMode="auto">
              <a:xfrm>
                <a:off x="1771" y="1774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16" name="Line 124"/>
              <p:cNvSpPr>
                <a:spLocks noChangeShapeType="1"/>
              </p:cNvSpPr>
              <p:nvPr/>
            </p:nvSpPr>
            <p:spPr bwMode="auto">
              <a:xfrm>
                <a:off x="1787" y="1715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17" name="Line 125"/>
              <p:cNvSpPr>
                <a:spLocks noChangeShapeType="1"/>
              </p:cNvSpPr>
              <p:nvPr/>
            </p:nvSpPr>
            <p:spPr bwMode="auto">
              <a:xfrm>
                <a:off x="1429" y="1791"/>
                <a:ext cx="2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18" name="Line 126"/>
              <p:cNvSpPr>
                <a:spLocks noChangeShapeType="1"/>
              </p:cNvSpPr>
              <p:nvPr/>
            </p:nvSpPr>
            <p:spPr bwMode="auto">
              <a:xfrm>
                <a:off x="2393" y="1716"/>
                <a:ext cx="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19" name="Line 127"/>
              <p:cNvSpPr>
                <a:spLocks noChangeShapeType="1"/>
              </p:cNvSpPr>
              <p:nvPr/>
            </p:nvSpPr>
            <p:spPr bwMode="auto">
              <a:xfrm flipV="1">
                <a:off x="1833" y="1771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20" name="Line 128"/>
              <p:cNvSpPr>
                <a:spLocks noChangeShapeType="1"/>
              </p:cNvSpPr>
              <p:nvPr/>
            </p:nvSpPr>
            <p:spPr bwMode="auto">
              <a:xfrm>
                <a:off x="1826" y="1671"/>
                <a:ext cx="3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21" name="Line 129"/>
              <p:cNvSpPr>
                <a:spLocks noChangeShapeType="1"/>
              </p:cNvSpPr>
              <p:nvPr/>
            </p:nvSpPr>
            <p:spPr bwMode="auto">
              <a:xfrm>
                <a:off x="2543" y="1628"/>
                <a:ext cx="6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22" name="Line 130"/>
              <p:cNvSpPr>
                <a:spLocks noChangeShapeType="1"/>
              </p:cNvSpPr>
              <p:nvPr/>
            </p:nvSpPr>
            <p:spPr bwMode="auto">
              <a:xfrm>
                <a:off x="2437" y="1668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23" name="Line 131"/>
              <p:cNvSpPr>
                <a:spLocks noChangeShapeType="1"/>
              </p:cNvSpPr>
              <p:nvPr/>
            </p:nvSpPr>
            <p:spPr bwMode="auto">
              <a:xfrm>
                <a:off x="2406" y="1766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24" name="Line 132"/>
              <p:cNvSpPr>
                <a:spLocks noChangeShapeType="1"/>
              </p:cNvSpPr>
              <p:nvPr/>
            </p:nvSpPr>
            <p:spPr bwMode="auto">
              <a:xfrm>
                <a:off x="1964" y="1774"/>
                <a:ext cx="3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25" name="Line 133"/>
              <p:cNvSpPr>
                <a:spLocks noChangeShapeType="1"/>
              </p:cNvSpPr>
              <p:nvPr/>
            </p:nvSpPr>
            <p:spPr bwMode="auto">
              <a:xfrm>
                <a:off x="2150" y="1822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26" name="Line 134"/>
              <p:cNvSpPr>
                <a:spLocks noChangeShapeType="1"/>
              </p:cNvSpPr>
              <p:nvPr/>
            </p:nvSpPr>
            <p:spPr bwMode="auto">
              <a:xfrm>
                <a:off x="2219" y="1822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27" name="Line 135"/>
              <p:cNvSpPr>
                <a:spLocks noChangeShapeType="1"/>
              </p:cNvSpPr>
              <p:nvPr/>
            </p:nvSpPr>
            <p:spPr bwMode="auto">
              <a:xfrm>
                <a:off x="2309" y="1822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28" name="Line 136"/>
              <p:cNvSpPr>
                <a:spLocks noChangeShapeType="1"/>
              </p:cNvSpPr>
              <p:nvPr/>
            </p:nvSpPr>
            <p:spPr bwMode="auto">
              <a:xfrm>
                <a:off x="2383" y="1822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29" name="Line 137"/>
              <p:cNvSpPr>
                <a:spLocks noChangeShapeType="1"/>
              </p:cNvSpPr>
              <p:nvPr/>
            </p:nvSpPr>
            <p:spPr bwMode="auto">
              <a:xfrm>
                <a:off x="2542" y="1822"/>
                <a:ext cx="2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30" name="Line 138"/>
              <p:cNvSpPr>
                <a:spLocks noChangeShapeType="1"/>
              </p:cNvSpPr>
              <p:nvPr/>
            </p:nvSpPr>
            <p:spPr bwMode="auto">
              <a:xfrm>
                <a:off x="2182" y="1864"/>
                <a:ext cx="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31" name="Line 139"/>
              <p:cNvSpPr>
                <a:spLocks noChangeShapeType="1"/>
              </p:cNvSpPr>
              <p:nvPr/>
            </p:nvSpPr>
            <p:spPr bwMode="auto">
              <a:xfrm flipV="1">
                <a:off x="2302" y="1864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32" name="Line 140"/>
              <p:cNvSpPr>
                <a:spLocks noChangeShapeType="1"/>
              </p:cNvSpPr>
              <p:nvPr/>
            </p:nvSpPr>
            <p:spPr bwMode="auto">
              <a:xfrm>
                <a:off x="2449" y="1864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33" name="Line 141"/>
              <p:cNvSpPr>
                <a:spLocks noChangeShapeType="1"/>
              </p:cNvSpPr>
              <p:nvPr/>
            </p:nvSpPr>
            <p:spPr bwMode="auto">
              <a:xfrm>
                <a:off x="2518" y="1864"/>
                <a:ext cx="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34" name="Line 142"/>
              <p:cNvSpPr>
                <a:spLocks noChangeShapeType="1"/>
              </p:cNvSpPr>
              <p:nvPr/>
            </p:nvSpPr>
            <p:spPr bwMode="auto">
              <a:xfrm>
                <a:off x="2148" y="1909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35" name="Line 143"/>
              <p:cNvSpPr>
                <a:spLocks noChangeShapeType="1"/>
              </p:cNvSpPr>
              <p:nvPr/>
            </p:nvSpPr>
            <p:spPr bwMode="auto">
              <a:xfrm>
                <a:off x="2228" y="1909"/>
                <a:ext cx="6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36" name="Line 144"/>
              <p:cNvSpPr>
                <a:spLocks noChangeShapeType="1"/>
              </p:cNvSpPr>
              <p:nvPr/>
            </p:nvSpPr>
            <p:spPr bwMode="auto">
              <a:xfrm>
                <a:off x="2338" y="1909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37" name="Line 145"/>
              <p:cNvSpPr>
                <a:spLocks noChangeShapeType="1"/>
              </p:cNvSpPr>
              <p:nvPr/>
            </p:nvSpPr>
            <p:spPr bwMode="auto">
              <a:xfrm>
                <a:off x="2500" y="1909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38" name="Line 146"/>
              <p:cNvSpPr>
                <a:spLocks noChangeShapeType="1"/>
              </p:cNvSpPr>
              <p:nvPr/>
            </p:nvSpPr>
            <p:spPr bwMode="auto">
              <a:xfrm>
                <a:off x="2100" y="184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39" name="Line 147"/>
              <p:cNvSpPr>
                <a:spLocks noChangeShapeType="1"/>
              </p:cNvSpPr>
              <p:nvPr/>
            </p:nvSpPr>
            <p:spPr bwMode="auto">
              <a:xfrm>
                <a:off x="2619" y="1818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40" name="Line 148"/>
              <p:cNvSpPr>
                <a:spLocks noChangeShapeType="1"/>
              </p:cNvSpPr>
              <p:nvPr/>
            </p:nvSpPr>
            <p:spPr bwMode="auto">
              <a:xfrm>
                <a:off x="2489" y="1954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41" name="Line 149"/>
              <p:cNvSpPr>
                <a:spLocks noChangeShapeType="1"/>
              </p:cNvSpPr>
              <p:nvPr/>
            </p:nvSpPr>
            <p:spPr bwMode="auto">
              <a:xfrm>
                <a:off x="2229" y="1954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42" name="Line 150"/>
              <p:cNvSpPr>
                <a:spLocks noChangeShapeType="1"/>
              </p:cNvSpPr>
              <p:nvPr/>
            </p:nvSpPr>
            <p:spPr bwMode="auto">
              <a:xfrm>
                <a:off x="2328" y="1954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43" name="Line 151"/>
              <p:cNvSpPr>
                <a:spLocks noChangeShapeType="1"/>
              </p:cNvSpPr>
              <p:nvPr/>
            </p:nvSpPr>
            <p:spPr bwMode="auto">
              <a:xfrm>
                <a:off x="2396" y="1954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44" name="Line 152"/>
              <p:cNvSpPr>
                <a:spLocks noChangeShapeType="1"/>
              </p:cNvSpPr>
              <p:nvPr/>
            </p:nvSpPr>
            <p:spPr bwMode="auto">
              <a:xfrm>
                <a:off x="1380" y="1830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45" name="Line 153"/>
              <p:cNvSpPr>
                <a:spLocks noChangeShapeType="1"/>
              </p:cNvSpPr>
              <p:nvPr/>
            </p:nvSpPr>
            <p:spPr bwMode="auto">
              <a:xfrm>
                <a:off x="1449" y="1830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46" name="Line 154"/>
              <p:cNvSpPr>
                <a:spLocks noChangeShapeType="1"/>
              </p:cNvSpPr>
              <p:nvPr/>
            </p:nvSpPr>
            <p:spPr bwMode="auto">
              <a:xfrm>
                <a:off x="1539" y="1830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47" name="Line 155"/>
              <p:cNvSpPr>
                <a:spLocks noChangeShapeType="1"/>
              </p:cNvSpPr>
              <p:nvPr/>
            </p:nvSpPr>
            <p:spPr bwMode="auto">
              <a:xfrm>
                <a:off x="1613" y="1830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48" name="Line 156"/>
              <p:cNvSpPr>
                <a:spLocks noChangeShapeType="1"/>
              </p:cNvSpPr>
              <p:nvPr/>
            </p:nvSpPr>
            <p:spPr bwMode="auto">
              <a:xfrm>
                <a:off x="1772" y="1830"/>
                <a:ext cx="2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49" name="Line 157"/>
              <p:cNvSpPr>
                <a:spLocks noChangeShapeType="1"/>
              </p:cNvSpPr>
              <p:nvPr/>
            </p:nvSpPr>
            <p:spPr bwMode="auto">
              <a:xfrm>
                <a:off x="1412" y="1871"/>
                <a:ext cx="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50" name="Line 158"/>
              <p:cNvSpPr>
                <a:spLocks noChangeShapeType="1"/>
              </p:cNvSpPr>
              <p:nvPr/>
            </p:nvSpPr>
            <p:spPr bwMode="auto">
              <a:xfrm flipV="1">
                <a:off x="1532" y="1871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51" name="Line 159"/>
              <p:cNvSpPr>
                <a:spLocks noChangeShapeType="1"/>
              </p:cNvSpPr>
              <p:nvPr/>
            </p:nvSpPr>
            <p:spPr bwMode="auto">
              <a:xfrm>
                <a:off x="1679" y="1871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52" name="Line 160"/>
              <p:cNvSpPr>
                <a:spLocks noChangeShapeType="1"/>
              </p:cNvSpPr>
              <p:nvPr/>
            </p:nvSpPr>
            <p:spPr bwMode="auto">
              <a:xfrm>
                <a:off x="1748" y="1871"/>
                <a:ext cx="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53" name="Line 161"/>
              <p:cNvSpPr>
                <a:spLocks noChangeShapeType="1"/>
              </p:cNvSpPr>
              <p:nvPr/>
            </p:nvSpPr>
            <p:spPr bwMode="auto">
              <a:xfrm>
                <a:off x="1378" y="1916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54" name="Line 162"/>
              <p:cNvSpPr>
                <a:spLocks noChangeShapeType="1"/>
              </p:cNvSpPr>
              <p:nvPr/>
            </p:nvSpPr>
            <p:spPr bwMode="auto">
              <a:xfrm>
                <a:off x="1458" y="1916"/>
                <a:ext cx="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55" name="Line 163"/>
              <p:cNvSpPr>
                <a:spLocks noChangeShapeType="1"/>
              </p:cNvSpPr>
              <p:nvPr/>
            </p:nvSpPr>
            <p:spPr bwMode="auto">
              <a:xfrm>
                <a:off x="1568" y="1916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56" name="Line 164"/>
              <p:cNvSpPr>
                <a:spLocks noChangeShapeType="1"/>
              </p:cNvSpPr>
              <p:nvPr/>
            </p:nvSpPr>
            <p:spPr bwMode="auto">
              <a:xfrm>
                <a:off x="1730" y="1916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57" name="Line 165"/>
              <p:cNvSpPr>
                <a:spLocks noChangeShapeType="1"/>
              </p:cNvSpPr>
              <p:nvPr/>
            </p:nvSpPr>
            <p:spPr bwMode="auto">
              <a:xfrm>
                <a:off x="1330" y="1848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58" name="Line 166"/>
              <p:cNvSpPr>
                <a:spLocks noChangeShapeType="1"/>
              </p:cNvSpPr>
              <p:nvPr/>
            </p:nvSpPr>
            <p:spPr bwMode="auto">
              <a:xfrm>
                <a:off x="1849" y="1826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59" name="Line 167"/>
              <p:cNvSpPr>
                <a:spLocks noChangeShapeType="1"/>
              </p:cNvSpPr>
              <p:nvPr/>
            </p:nvSpPr>
            <p:spPr bwMode="auto">
              <a:xfrm>
                <a:off x="1719" y="19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60" name="Line 168"/>
              <p:cNvSpPr>
                <a:spLocks noChangeShapeType="1"/>
              </p:cNvSpPr>
              <p:nvPr/>
            </p:nvSpPr>
            <p:spPr bwMode="auto">
              <a:xfrm>
                <a:off x="1459" y="19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61" name="Line 169"/>
              <p:cNvSpPr>
                <a:spLocks noChangeShapeType="1"/>
              </p:cNvSpPr>
              <p:nvPr/>
            </p:nvSpPr>
            <p:spPr bwMode="auto">
              <a:xfrm>
                <a:off x="1558" y="1961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62" name="Line 170"/>
              <p:cNvSpPr>
                <a:spLocks noChangeShapeType="1"/>
              </p:cNvSpPr>
              <p:nvPr/>
            </p:nvSpPr>
            <p:spPr bwMode="auto">
              <a:xfrm>
                <a:off x="1626" y="19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63" name="Line 171"/>
              <p:cNvSpPr>
                <a:spLocks noChangeShapeType="1"/>
              </p:cNvSpPr>
              <p:nvPr/>
            </p:nvSpPr>
            <p:spPr bwMode="auto">
              <a:xfrm>
                <a:off x="2075" y="1964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64" name="Line 172"/>
              <p:cNvSpPr>
                <a:spLocks noChangeShapeType="1"/>
              </p:cNvSpPr>
              <p:nvPr/>
            </p:nvSpPr>
            <p:spPr bwMode="auto">
              <a:xfrm>
                <a:off x="2009" y="1832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65" name="Line 173"/>
              <p:cNvSpPr>
                <a:spLocks noChangeShapeType="1"/>
              </p:cNvSpPr>
              <p:nvPr/>
            </p:nvSpPr>
            <p:spPr bwMode="auto">
              <a:xfrm>
                <a:off x="1932" y="1916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66" name="Line 174"/>
              <p:cNvSpPr>
                <a:spLocks noChangeShapeType="1"/>
              </p:cNvSpPr>
              <p:nvPr/>
            </p:nvSpPr>
            <p:spPr bwMode="auto">
              <a:xfrm flipV="1">
                <a:off x="1952" y="1869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67" name="Line 175"/>
              <p:cNvSpPr>
                <a:spLocks noChangeShapeType="1"/>
              </p:cNvSpPr>
              <p:nvPr/>
            </p:nvSpPr>
            <p:spPr bwMode="auto">
              <a:xfrm>
                <a:off x="1311" y="1950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68" name="Line 176"/>
              <p:cNvSpPr>
                <a:spLocks noChangeShapeType="1"/>
              </p:cNvSpPr>
              <p:nvPr/>
            </p:nvSpPr>
            <p:spPr bwMode="auto">
              <a:xfrm>
                <a:off x="1859" y="1966"/>
                <a:ext cx="6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69" name="Line 177"/>
              <p:cNvSpPr>
                <a:spLocks noChangeShapeType="1"/>
              </p:cNvSpPr>
              <p:nvPr/>
            </p:nvSpPr>
            <p:spPr bwMode="auto">
              <a:xfrm>
                <a:off x="2557" y="1772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70" name="Line 178"/>
              <p:cNvSpPr>
                <a:spLocks noChangeShapeType="1"/>
              </p:cNvSpPr>
              <p:nvPr/>
            </p:nvSpPr>
            <p:spPr bwMode="auto">
              <a:xfrm>
                <a:off x="2571" y="1910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71" name="Line 179"/>
              <p:cNvSpPr>
                <a:spLocks noChangeShapeType="1"/>
              </p:cNvSpPr>
              <p:nvPr/>
            </p:nvSpPr>
            <p:spPr bwMode="auto">
              <a:xfrm>
                <a:off x="2644" y="1958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0772" name="Group 180"/>
              <p:cNvGrpSpPr/>
              <p:nvPr/>
            </p:nvGrpSpPr>
            <p:grpSpPr bwMode="auto">
              <a:xfrm>
                <a:off x="1258" y="1563"/>
                <a:ext cx="1450" cy="22"/>
                <a:chOff x="4612" y="6012"/>
                <a:chExt cx="1814" cy="28"/>
              </a:xfrm>
            </p:grpSpPr>
            <p:grpSp>
              <p:nvGrpSpPr>
                <p:cNvPr id="20773" name="Group 181"/>
                <p:cNvGrpSpPr/>
                <p:nvPr/>
              </p:nvGrpSpPr>
              <p:grpSpPr bwMode="auto">
                <a:xfrm>
                  <a:off x="4612" y="6012"/>
                  <a:ext cx="1814" cy="28"/>
                  <a:chOff x="4612" y="6012"/>
                  <a:chExt cx="1814" cy="28"/>
                </a:xfrm>
              </p:grpSpPr>
              <p:sp>
                <p:nvSpPr>
                  <p:cNvPr id="20775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4650" y="6036"/>
                    <a:ext cx="174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776" name="Freeform 183"/>
                  <p:cNvSpPr/>
                  <p:nvPr/>
                </p:nvSpPr>
                <p:spPr bwMode="auto">
                  <a:xfrm>
                    <a:off x="6381" y="6012"/>
                    <a:ext cx="45" cy="27"/>
                  </a:xfrm>
                  <a:custGeom>
                    <a:avLst/>
                    <a:gdLst>
                      <a:gd name="T0" fmla="*/ 0 w 45"/>
                      <a:gd name="T1" fmla="*/ 27 h 27"/>
                      <a:gd name="T2" fmla="*/ 24 w 45"/>
                      <a:gd name="T3" fmla="*/ 21 h 27"/>
                      <a:gd name="T4" fmla="*/ 45 w 45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45"/>
                      <a:gd name="T10" fmla="*/ 0 h 27"/>
                      <a:gd name="T11" fmla="*/ 45 w 45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5" h="27">
                        <a:moveTo>
                          <a:pt x="0" y="27"/>
                        </a:moveTo>
                        <a:cubicBezTo>
                          <a:pt x="8" y="26"/>
                          <a:pt x="17" y="25"/>
                          <a:pt x="24" y="21"/>
                        </a:cubicBezTo>
                        <a:cubicBezTo>
                          <a:pt x="31" y="17"/>
                          <a:pt x="38" y="8"/>
                          <a:pt x="45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777" name="Freeform 184"/>
                  <p:cNvSpPr/>
                  <p:nvPr/>
                </p:nvSpPr>
                <p:spPr bwMode="auto">
                  <a:xfrm>
                    <a:off x="4612" y="6015"/>
                    <a:ext cx="62" cy="25"/>
                  </a:xfrm>
                  <a:custGeom>
                    <a:avLst/>
                    <a:gdLst>
                      <a:gd name="T0" fmla="*/ 62 w 62"/>
                      <a:gd name="T1" fmla="*/ 24 h 25"/>
                      <a:gd name="T2" fmla="*/ 21 w 62"/>
                      <a:gd name="T3" fmla="*/ 21 h 25"/>
                      <a:gd name="T4" fmla="*/ 0 w 62"/>
                      <a:gd name="T5" fmla="*/ 0 h 25"/>
                      <a:gd name="T6" fmla="*/ 0 60000 65536"/>
                      <a:gd name="T7" fmla="*/ 0 60000 65536"/>
                      <a:gd name="T8" fmla="*/ 0 60000 65536"/>
                      <a:gd name="T9" fmla="*/ 0 w 62"/>
                      <a:gd name="T10" fmla="*/ 0 h 25"/>
                      <a:gd name="T11" fmla="*/ 62 w 62"/>
                      <a:gd name="T12" fmla="*/ 25 h 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2" h="25">
                        <a:moveTo>
                          <a:pt x="62" y="24"/>
                        </a:moveTo>
                        <a:cubicBezTo>
                          <a:pt x="56" y="23"/>
                          <a:pt x="31" y="25"/>
                          <a:pt x="21" y="21"/>
                        </a:cubicBezTo>
                        <a:cubicBezTo>
                          <a:pt x="11" y="17"/>
                          <a:pt x="7" y="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774" name="Freeform 185"/>
                <p:cNvSpPr/>
                <p:nvPr/>
              </p:nvSpPr>
              <p:spPr bwMode="auto">
                <a:xfrm>
                  <a:off x="6381" y="6012"/>
                  <a:ext cx="45" cy="27"/>
                </a:xfrm>
                <a:custGeom>
                  <a:avLst/>
                  <a:gdLst>
                    <a:gd name="T0" fmla="*/ 0 w 45"/>
                    <a:gd name="T1" fmla="*/ 27 h 27"/>
                    <a:gd name="T2" fmla="*/ 24 w 45"/>
                    <a:gd name="T3" fmla="*/ 21 h 27"/>
                    <a:gd name="T4" fmla="*/ 45 w 45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27"/>
                    <a:gd name="T11" fmla="*/ 45 w 45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27">
                      <a:moveTo>
                        <a:pt x="0" y="27"/>
                      </a:moveTo>
                      <a:cubicBezTo>
                        <a:pt x="8" y="26"/>
                        <a:pt x="17" y="25"/>
                        <a:pt x="24" y="21"/>
                      </a:cubicBezTo>
                      <a:cubicBezTo>
                        <a:pt x="31" y="17"/>
                        <a:pt x="38" y="8"/>
                        <a:pt x="45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0484" name="Group 186"/>
          <p:cNvGrpSpPr/>
          <p:nvPr/>
        </p:nvGrpSpPr>
        <p:grpSpPr bwMode="auto">
          <a:xfrm>
            <a:off x="9658107" y="3344966"/>
            <a:ext cx="388937" cy="1096963"/>
            <a:chOff x="2928" y="1152"/>
            <a:chExt cx="288" cy="1152"/>
          </a:xfrm>
        </p:grpSpPr>
        <p:grpSp>
          <p:nvGrpSpPr>
            <p:cNvPr id="20563" name="Group 187"/>
            <p:cNvGrpSpPr/>
            <p:nvPr/>
          </p:nvGrpSpPr>
          <p:grpSpPr bwMode="auto">
            <a:xfrm>
              <a:off x="2928" y="1152"/>
              <a:ext cx="288" cy="1152"/>
              <a:chOff x="2669" y="276"/>
              <a:chExt cx="238" cy="1605"/>
            </a:xfrm>
          </p:grpSpPr>
          <p:sp>
            <p:nvSpPr>
              <p:cNvPr id="20668" name="AutoShape 188"/>
              <p:cNvSpPr>
                <a:spLocks noChangeArrowheads="1"/>
              </p:cNvSpPr>
              <p:nvPr/>
            </p:nvSpPr>
            <p:spPr bwMode="auto">
              <a:xfrm>
                <a:off x="2669" y="276"/>
                <a:ext cx="238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69" name="Oval 189"/>
              <p:cNvSpPr>
                <a:spLocks noChangeArrowheads="1"/>
              </p:cNvSpPr>
              <p:nvPr/>
            </p:nvSpPr>
            <p:spPr bwMode="auto">
              <a:xfrm>
                <a:off x="2681" y="1666"/>
                <a:ext cx="215" cy="21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70" name="AutoShape 190"/>
              <p:cNvSpPr>
                <a:spLocks noChangeArrowheads="1"/>
              </p:cNvSpPr>
              <p:nvPr/>
            </p:nvSpPr>
            <p:spPr bwMode="auto">
              <a:xfrm>
                <a:off x="2681" y="302"/>
                <a:ext cx="215" cy="1464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71" name="Rectangle 191"/>
              <p:cNvSpPr>
                <a:spLocks noChangeArrowheads="1"/>
              </p:cNvSpPr>
              <p:nvPr/>
            </p:nvSpPr>
            <p:spPr bwMode="auto">
              <a:xfrm>
                <a:off x="2691" y="1651"/>
                <a:ext cx="198" cy="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64" name="Group 192"/>
            <p:cNvGrpSpPr/>
            <p:nvPr/>
          </p:nvGrpSpPr>
          <p:grpSpPr bwMode="auto">
            <a:xfrm>
              <a:off x="2928" y="1632"/>
              <a:ext cx="288" cy="624"/>
              <a:chOff x="1258" y="1563"/>
              <a:chExt cx="1450" cy="403"/>
            </a:xfrm>
          </p:grpSpPr>
          <p:sp>
            <p:nvSpPr>
              <p:cNvPr id="20565" name="Line 193"/>
              <p:cNvSpPr>
                <a:spLocks noChangeShapeType="1"/>
              </p:cNvSpPr>
              <p:nvPr/>
            </p:nvSpPr>
            <p:spPr bwMode="auto">
              <a:xfrm>
                <a:off x="1351" y="1623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66" name="Line 194"/>
              <p:cNvSpPr>
                <a:spLocks noChangeShapeType="1"/>
              </p:cNvSpPr>
              <p:nvPr/>
            </p:nvSpPr>
            <p:spPr bwMode="auto">
              <a:xfrm>
                <a:off x="1420" y="1623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67" name="Line 195"/>
              <p:cNvSpPr>
                <a:spLocks noChangeShapeType="1"/>
              </p:cNvSpPr>
              <p:nvPr/>
            </p:nvSpPr>
            <p:spPr bwMode="auto">
              <a:xfrm>
                <a:off x="1510" y="1623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68" name="Line 196"/>
              <p:cNvSpPr>
                <a:spLocks noChangeShapeType="1"/>
              </p:cNvSpPr>
              <p:nvPr/>
            </p:nvSpPr>
            <p:spPr bwMode="auto">
              <a:xfrm>
                <a:off x="1584" y="1623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69" name="Line 197"/>
              <p:cNvSpPr>
                <a:spLocks noChangeShapeType="1"/>
              </p:cNvSpPr>
              <p:nvPr/>
            </p:nvSpPr>
            <p:spPr bwMode="auto">
              <a:xfrm>
                <a:off x="1743" y="1623"/>
                <a:ext cx="2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70" name="Line 198"/>
              <p:cNvSpPr>
                <a:spLocks noChangeShapeType="1"/>
              </p:cNvSpPr>
              <p:nvPr/>
            </p:nvSpPr>
            <p:spPr bwMode="auto">
              <a:xfrm>
                <a:off x="1383" y="1665"/>
                <a:ext cx="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71" name="Line 199"/>
              <p:cNvSpPr>
                <a:spLocks noChangeShapeType="1"/>
              </p:cNvSpPr>
              <p:nvPr/>
            </p:nvSpPr>
            <p:spPr bwMode="auto">
              <a:xfrm flipV="1">
                <a:off x="1504" y="1665"/>
                <a:ext cx="8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72" name="Line 200"/>
              <p:cNvSpPr>
                <a:spLocks noChangeShapeType="1"/>
              </p:cNvSpPr>
              <p:nvPr/>
            </p:nvSpPr>
            <p:spPr bwMode="auto">
              <a:xfrm>
                <a:off x="1650" y="1665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73" name="Line 201"/>
              <p:cNvSpPr>
                <a:spLocks noChangeShapeType="1"/>
              </p:cNvSpPr>
              <p:nvPr/>
            </p:nvSpPr>
            <p:spPr bwMode="auto">
              <a:xfrm>
                <a:off x="1719" y="1665"/>
                <a:ext cx="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74" name="Line 202"/>
              <p:cNvSpPr>
                <a:spLocks noChangeShapeType="1"/>
              </p:cNvSpPr>
              <p:nvPr/>
            </p:nvSpPr>
            <p:spPr bwMode="auto">
              <a:xfrm>
                <a:off x="1349" y="1710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75" name="Line 203"/>
              <p:cNvSpPr>
                <a:spLocks noChangeShapeType="1"/>
              </p:cNvSpPr>
              <p:nvPr/>
            </p:nvSpPr>
            <p:spPr bwMode="auto">
              <a:xfrm>
                <a:off x="1429" y="1710"/>
                <a:ext cx="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76" name="Line 204"/>
              <p:cNvSpPr>
                <a:spLocks noChangeShapeType="1"/>
              </p:cNvSpPr>
              <p:nvPr/>
            </p:nvSpPr>
            <p:spPr bwMode="auto">
              <a:xfrm>
                <a:off x="1540" y="1710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77" name="Line 205"/>
              <p:cNvSpPr>
                <a:spLocks noChangeShapeType="1"/>
              </p:cNvSpPr>
              <p:nvPr/>
            </p:nvSpPr>
            <p:spPr bwMode="auto">
              <a:xfrm>
                <a:off x="1701" y="1710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78" name="Line 206"/>
              <p:cNvSpPr>
                <a:spLocks noChangeShapeType="1"/>
              </p:cNvSpPr>
              <p:nvPr/>
            </p:nvSpPr>
            <p:spPr bwMode="auto">
              <a:xfrm>
                <a:off x="1301" y="1642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79" name="Line 207"/>
              <p:cNvSpPr>
                <a:spLocks noChangeShapeType="1"/>
              </p:cNvSpPr>
              <p:nvPr/>
            </p:nvSpPr>
            <p:spPr bwMode="auto">
              <a:xfrm>
                <a:off x="1820" y="1619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80" name="Line 208"/>
              <p:cNvSpPr>
                <a:spLocks noChangeShapeType="1"/>
              </p:cNvSpPr>
              <p:nvPr/>
            </p:nvSpPr>
            <p:spPr bwMode="auto">
              <a:xfrm>
                <a:off x="1691" y="1754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81" name="Line 209"/>
              <p:cNvSpPr>
                <a:spLocks noChangeShapeType="1"/>
              </p:cNvSpPr>
              <p:nvPr/>
            </p:nvSpPr>
            <p:spPr bwMode="auto">
              <a:xfrm>
                <a:off x="1430" y="1754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82" name="Line 210"/>
              <p:cNvSpPr>
                <a:spLocks noChangeShapeType="1"/>
              </p:cNvSpPr>
              <p:nvPr/>
            </p:nvSpPr>
            <p:spPr bwMode="auto">
              <a:xfrm>
                <a:off x="1529" y="1754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83" name="Line 211"/>
              <p:cNvSpPr>
                <a:spLocks noChangeShapeType="1"/>
              </p:cNvSpPr>
              <p:nvPr/>
            </p:nvSpPr>
            <p:spPr bwMode="auto">
              <a:xfrm>
                <a:off x="1597" y="1754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84" name="Line 212"/>
              <p:cNvSpPr>
                <a:spLocks noChangeShapeType="1"/>
              </p:cNvSpPr>
              <p:nvPr/>
            </p:nvSpPr>
            <p:spPr bwMode="auto">
              <a:xfrm>
                <a:off x="1958" y="1630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85" name="Line 213"/>
              <p:cNvSpPr>
                <a:spLocks noChangeShapeType="1"/>
              </p:cNvSpPr>
              <p:nvPr/>
            </p:nvSpPr>
            <p:spPr bwMode="auto">
              <a:xfrm>
                <a:off x="2027" y="1630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86" name="Line 214"/>
              <p:cNvSpPr>
                <a:spLocks noChangeShapeType="1"/>
              </p:cNvSpPr>
              <p:nvPr/>
            </p:nvSpPr>
            <p:spPr bwMode="auto">
              <a:xfrm>
                <a:off x="2117" y="1630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87" name="Line 215"/>
              <p:cNvSpPr>
                <a:spLocks noChangeShapeType="1"/>
              </p:cNvSpPr>
              <p:nvPr/>
            </p:nvSpPr>
            <p:spPr bwMode="auto">
              <a:xfrm>
                <a:off x="2191" y="1630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88" name="Line 216"/>
              <p:cNvSpPr>
                <a:spLocks noChangeShapeType="1"/>
              </p:cNvSpPr>
              <p:nvPr/>
            </p:nvSpPr>
            <p:spPr bwMode="auto">
              <a:xfrm>
                <a:off x="2350" y="1630"/>
                <a:ext cx="2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89" name="Line 217"/>
              <p:cNvSpPr>
                <a:spLocks noChangeShapeType="1"/>
              </p:cNvSpPr>
              <p:nvPr/>
            </p:nvSpPr>
            <p:spPr bwMode="auto">
              <a:xfrm>
                <a:off x="1990" y="1671"/>
                <a:ext cx="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90" name="Line 218"/>
              <p:cNvSpPr>
                <a:spLocks noChangeShapeType="1"/>
              </p:cNvSpPr>
              <p:nvPr/>
            </p:nvSpPr>
            <p:spPr bwMode="auto">
              <a:xfrm flipV="1">
                <a:off x="2110" y="1671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91" name="Line 219"/>
              <p:cNvSpPr>
                <a:spLocks noChangeShapeType="1"/>
              </p:cNvSpPr>
              <p:nvPr/>
            </p:nvSpPr>
            <p:spPr bwMode="auto">
              <a:xfrm>
                <a:off x="2257" y="1671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92" name="Line 220"/>
              <p:cNvSpPr>
                <a:spLocks noChangeShapeType="1"/>
              </p:cNvSpPr>
              <p:nvPr/>
            </p:nvSpPr>
            <p:spPr bwMode="auto">
              <a:xfrm>
                <a:off x="2326" y="1671"/>
                <a:ext cx="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93" name="Line 221"/>
              <p:cNvSpPr>
                <a:spLocks noChangeShapeType="1"/>
              </p:cNvSpPr>
              <p:nvPr/>
            </p:nvSpPr>
            <p:spPr bwMode="auto">
              <a:xfrm>
                <a:off x="1956" y="1716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94" name="Line 222"/>
              <p:cNvSpPr>
                <a:spLocks noChangeShapeType="1"/>
              </p:cNvSpPr>
              <p:nvPr/>
            </p:nvSpPr>
            <p:spPr bwMode="auto">
              <a:xfrm>
                <a:off x="2036" y="1716"/>
                <a:ext cx="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95" name="Line 223"/>
              <p:cNvSpPr>
                <a:spLocks noChangeShapeType="1"/>
              </p:cNvSpPr>
              <p:nvPr/>
            </p:nvSpPr>
            <p:spPr bwMode="auto">
              <a:xfrm>
                <a:off x="2146" y="171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96" name="Line 224"/>
              <p:cNvSpPr>
                <a:spLocks noChangeShapeType="1"/>
              </p:cNvSpPr>
              <p:nvPr/>
            </p:nvSpPr>
            <p:spPr bwMode="auto">
              <a:xfrm>
                <a:off x="2308" y="1716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97" name="Line 225"/>
              <p:cNvSpPr>
                <a:spLocks noChangeShapeType="1"/>
              </p:cNvSpPr>
              <p:nvPr/>
            </p:nvSpPr>
            <p:spPr bwMode="auto">
              <a:xfrm>
                <a:off x="1831" y="1914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98" name="Line 226"/>
              <p:cNvSpPr>
                <a:spLocks noChangeShapeType="1"/>
              </p:cNvSpPr>
              <p:nvPr/>
            </p:nvSpPr>
            <p:spPr bwMode="auto">
              <a:xfrm>
                <a:off x="2427" y="1626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99" name="Line 227"/>
              <p:cNvSpPr>
                <a:spLocks noChangeShapeType="1"/>
              </p:cNvSpPr>
              <p:nvPr/>
            </p:nvSpPr>
            <p:spPr bwMode="auto">
              <a:xfrm>
                <a:off x="2297" y="17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00" name="Line 228"/>
              <p:cNvSpPr>
                <a:spLocks noChangeShapeType="1"/>
              </p:cNvSpPr>
              <p:nvPr/>
            </p:nvSpPr>
            <p:spPr bwMode="auto">
              <a:xfrm>
                <a:off x="2037" y="17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01" name="Line 229"/>
              <p:cNvSpPr>
                <a:spLocks noChangeShapeType="1"/>
              </p:cNvSpPr>
              <p:nvPr/>
            </p:nvSpPr>
            <p:spPr bwMode="auto">
              <a:xfrm>
                <a:off x="2136" y="1761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02" name="Line 230"/>
              <p:cNvSpPr>
                <a:spLocks noChangeShapeType="1"/>
              </p:cNvSpPr>
              <p:nvPr/>
            </p:nvSpPr>
            <p:spPr bwMode="auto">
              <a:xfrm>
                <a:off x="2204" y="17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03" name="Line 231"/>
              <p:cNvSpPr>
                <a:spLocks noChangeShapeType="1"/>
              </p:cNvSpPr>
              <p:nvPr/>
            </p:nvSpPr>
            <p:spPr bwMode="auto">
              <a:xfrm>
                <a:off x="1309" y="1787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04" name="Line 232"/>
              <p:cNvSpPr>
                <a:spLocks noChangeShapeType="1"/>
              </p:cNvSpPr>
              <p:nvPr/>
            </p:nvSpPr>
            <p:spPr bwMode="auto">
              <a:xfrm>
                <a:off x="2547" y="1716"/>
                <a:ext cx="5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05" name="Line 233"/>
              <p:cNvSpPr>
                <a:spLocks noChangeShapeType="1"/>
              </p:cNvSpPr>
              <p:nvPr/>
            </p:nvSpPr>
            <p:spPr bwMode="auto">
              <a:xfrm>
                <a:off x="1771" y="1774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06" name="Line 234"/>
              <p:cNvSpPr>
                <a:spLocks noChangeShapeType="1"/>
              </p:cNvSpPr>
              <p:nvPr/>
            </p:nvSpPr>
            <p:spPr bwMode="auto">
              <a:xfrm>
                <a:off x="1787" y="1715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07" name="Line 235"/>
              <p:cNvSpPr>
                <a:spLocks noChangeShapeType="1"/>
              </p:cNvSpPr>
              <p:nvPr/>
            </p:nvSpPr>
            <p:spPr bwMode="auto">
              <a:xfrm>
                <a:off x="1429" y="1791"/>
                <a:ext cx="2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08" name="Line 236"/>
              <p:cNvSpPr>
                <a:spLocks noChangeShapeType="1"/>
              </p:cNvSpPr>
              <p:nvPr/>
            </p:nvSpPr>
            <p:spPr bwMode="auto">
              <a:xfrm>
                <a:off x="2393" y="1716"/>
                <a:ext cx="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09" name="Line 237"/>
              <p:cNvSpPr>
                <a:spLocks noChangeShapeType="1"/>
              </p:cNvSpPr>
              <p:nvPr/>
            </p:nvSpPr>
            <p:spPr bwMode="auto">
              <a:xfrm flipV="1">
                <a:off x="1833" y="1771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10" name="Line 238"/>
              <p:cNvSpPr>
                <a:spLocks noChangeShapeType="1"/>
              </p:cNvSpPr>
              <p:nvPr/>
            </p:nvSpPr>
            <p:spPr bwMode="auto">
              <a:xfrm>
                <a:off x="1826" y="1671"/>
                <a:ext cx="3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11" name="Line 239"/>
              <p:cNvSpPr>
                <a:spLocks noChangeShapeType="1"/>
              </p:cNvSpPr>
              <p:nvPr/>
            </p:nvSpPr>
            <p:spPr bwMode="auto">
              <a:xfrm>
                <a:off x="2543" y="1628"/>
                <a:ext cx="6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12" name="Line 240"/>
              <p:cNvSpPr>
                <a:spLocks noChangeShapeType="1"/>
              </p:cNvSpPr>
              <p:nvPr/>
            </p:nvSpPr>
            <p:spPr bwMode="auto">
              <a:xfrm>
                <a:off x="2437" y="1668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13" name="Line 241"/>
              <p:cNvSpPr>
                <a:spLocks noChangeShapeType="1"/>
              </p:cNvSpPr>
              <p:nvPr/>
            </p:nvSpPr>
            <p:spPr bwMode="auto">
              <a:xfrm>
                <a:off x="2406" y="1766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14" name="Line 242"/>
              <p:cNvSpPr>
                <a:spLocks noChangeShapeType="1"/>
              </p:cNvSpPr>
              <p:nvPr/>
            </p:nvSpPr>
            <p:spPr bwMode="auto">
              <a:xfrm>
                <a:off x="1964" y="1774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15" name="Line 243"/>
              <p:cNvSpPr>
                <a:spLocks noChangeShapeType="1"/>
              </p:cNvSpPr>
              <p:nvPr/>
            </p:nvSpPr>
            <p:spPr bwMode="auto">
              <a:xfrm>
                <a:off x="2150" y="1822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16" name="Line 244"/>
              <p:cNvSpPr>
                <a:spLocks noChangeShapeType="1"/>
              </p:cNvSpPr>
              <p:nvPr/>
            </p:nvSpPr>
            <p:spPr bwMode="auto">
              <a:xfrm>
                <a:off x="2219" y="1822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17" name="Line 245"/>
              <p:cNvSpPr>
                <a:spLocks noChangeShapeType="1"/>
              </p:cNvSpPr>
              <p:nvPr/>
            </p:nvSpPr>
            <p:spPr bwMode="auto">
              <a:xfrm>
                <a:off x="2309" y="1822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18" name="Line 246"/>
              <p:cNvSpPr>
                <a:spLocks noChangeShapeType="1"/>
              </p:cNvSpPr>
              <p:nvPr/>
            </p:nvSpPr>
            <p:spPr bwMode="auto">
              <a:xfrm>
                <a:off x="2383" y="1822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19" name="Line 247"/>
              <p:cNvSpPr>
                <a:spLocks noChangeShapeType="1"/>
              </p:cNvSpPr>
              <p:nvPr/>
            </p:nvSpPr>
            <p:spPr bwMode="auto">
              <a:xfrm>
                <a:off x="2542" y="1822"/>
                <a:ext cx="2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0" name="Line 248"/>
              <p:cNvSpPr>
                <a:spLocks noChangeShapeType="1"/>
              </p:cNvSpPr>
              <p:nvPr/>
            </p:nvSpPr>
            <p:spPr bwMode="auto">
              <a:xfrm>
                <a:off x="2182" y="1864"/>
                <a:ext cx="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1" name="Line 249"/>
              <p:cNvSpPr>
                <a:spLocks noChangeShapeType="1"/>
              </p:cNvSpPr>
              <p:nvPr/>
            </p:nvSpPr>
            <p:spPr bwMode="auto">
              <a:xfrm flipV="1">
                <a:off x="2302" y="1864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2" name="Line 250"/>
              <p:cNvSpPr>
                <a:spLocks noChangeShapeType="1"/>
              </p:cNvSpPr>
              <p:nvPr/>
            </p:nvSpPr>
            <p:spPr bwMode="auto">
              <a:xfrm>
                <a:off x="2449" y="1864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3" name="Line 251"/>
              <p:cNvSpPr>
                <a:spLocks noChangeShapeType="1"/>
              </p:cNvSpPr>
              <p:nvPr/>
            </p:nvSpPr>
            <p:spPr bwMode="auto">
              <a:xfrm>
                <a:off x="2518" y="1864"/>
                <a:ext cx="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4" name="Line 252"/>
              <p:cNvSpPr>
                <a:spLocks noChangeShapeType="1"/>
              </p:cNvSpPr>
              <p:nvPr/>
            </p:nvSpPr>
            <p:spPr bwMode="auto">
              <a:xfrm>
                <a:off x="2148" y="1909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5" name="Line 253"/>
              <p:cNvSpPr>
                <a:spLocks noChangeShapeType="1"/>
              </p:cNvSpPr>
              <p:nvPr/>
            </p:nvSpPr>
            <p:spPr bwMode="auto">
              <a:xfrm>
                <a:off x="2228" y="1909"/>
                <a:ext cx="6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6" name="Line 254"/>
              <p:cNvSpPr>
                <a:spLocks noChangeShapeType="1"/>
              </p:cNvSpPr>
              <p:nvPr/>
            </p:nvSpPr>
            <p:spPr bwMode="auto">
              <a:xfrm>
                <a:off x="2338" y="1909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7" name="Line 255"/>
              <p:cNvSpPr>
                <a:spLocks noChangeShapeType="1"/>
              </p:cNvSpPr>
              <p:nvPr/>
            </p:nvSpPr>
            <p:spPr bwMode="auto">
              <a:xfrm>
                <a:off x="2500" y="1909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8" name="Line 256"/>
              <p:cNvSpPr>
                <a:spLocks noChangeShapeType="1"/>
              </p:cNvSpPr>
              <p:nvPr/>
            </p:nvSpPr>
            <p:spPr bwMode="auto">
              <a:xfrm>
                <a:off x="2100" y="184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9" name="Line 257"/>
              <p:cNvSpPr>
                <a:spLocks noChangeShapeType="1"/>
              </p:cNvSpPr>
              <p:nvPr/>
            </p:nvSpPr>
            <p:spPr bwMode="auto">
              <a:xfrm>
                <a:off x="2619" y="1818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30" name="Line 258"/>
              <p:cNvSpPr>
                <a:spLocks noChangeShapeType="1"/>
              </p:cNvSpPr>
              <p:nvPr/>
            </p:nvSpPr>
            <p:spPr bwMode="auto">
              <a:xfrm>
                <a:off x="2489" y="1954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31" name="Line 259"/>
              <p:cNvSpPr>
                <a:spLocks noChangeShapeType="1"/>
              </p:cNvSpPr>
              <p:nvPr/>
            </p:nvSpPr>
            <p:spPr bwMode="auto">
              <a:xfrm>
                <a:off x="2229" y="1954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32" name="Line 260"/>
              <p:cNvSpPr>
                <a:spLocks noChangeShapeType="1"/>
              </p:cNvSpPr>
              <p:nvPr/>
            </p:nvSpPr>
            <p:spPr bwMode="auto">
              <a:xfrm>
                <a:off x="2328" y="1954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33" name="Line 261"/>
              <p:cNvSpPr>
                <a:spLocks noChangeShapeType="1"/>
              </p:cNvSpPr>
              <p:nvPr/>
            </p:nvSpPr>
            <p:spPr bwMode="auto">
              <a:xfrm>
                <a:off x="2396" y="1954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34" name="Line 262"/>
              <p:cNvSpPr>
                <a:spLocks noChangeShapeType="1"/>
              </p:cNvSpPr>
              <p:nvPr/>
            </p:nvSpPr>
            <p:spPr bwMode="auto">
              <a:xfrm>
                <a:off x="1380" y="1830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35" name="Line 263"/>
              <p:cNvSpPr>
                <a:spLocks noChangeShapeType="1"/>
              </p:cNvSpPr>
              <p:nvPr/>
            </p:nvSpPr>
            <p:spPr bwMode="auto">
              <a:xfrm>
                <a:off x="1449" y="1830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36" name="Line 264"/>
              <p:cNvSpPr>
                <a:spLocks noChangeShapeType="1"/>
              </p:cNvSpPr>
              <p:nvPr/>
            </p:nvSpPr>
            <p:spPr bwMode="auto">
              <a:xfrm>
                <a:off x="1539" y="1830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37" name="Line 265"/>
              <p:cNvSpPr>
                <a:spLocks noChangeShapeType="1"/>
              </p:cNvSpPr>
              <p:nvPr/>
            </p:nvSpPr>
            <p:spPr bwMode="auto">
              <a:xfrm>
                <a:off x="1613" y="1830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38" name="Line 266"/>
              <p:cNvSpPr>
                <a:spLocks noChangeShapeType="1"/>
              </p:cNvSpPr>
              <p:nvPr/>
            </p:nvSpPr>
            <p:spPr bwMode="auto">
              <a:xfrm>
                <a:off x="1772" y="1830"/>
                <a:ext cx="2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39" name="Line 267"/>
              <p:cNvSpPr>
                <a:spLocks noChangeShapeType="1"/>
              </p:cNvSpPr>
              <p:nvPr/>
            </p:nvSpPr>
            <p:spPr bwMode="auto">
              <a:xfrm>
                <a:off x="1412" y="1871"/>
                <a:ext cx="5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40" name="Line 268"/>
              <p:cNvSpPr>
                <a:spLocks noChangeShapeType="1"/>
              </p:cNvSpPr>
              <p:nvPr/>
            </p:nvSpPr>
            <p:spPr bwMode="auto">
              <a:xfrm flipV="1">
                <a:off x="1532" y="1871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41" name="Line 269"/>
              <p:cNvSpPr>
                <a:spLocks noChangeShapeType="1"/>
              </p:cNvSpPr>
              <p:nvPr/>
            </p:nvSpPr>
            <p:spPr bwMode="auto">
              <a:xfrm>
                <a:off x="1679" y="1871"/>
                <a:ext cx="3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42" name="Line 270"/>
              <p:cNvSpPr>
                <a:spLocks noChangeShapeType="1"/>
              </p:cNvSpPr>
              <p:nvPr/>
            </p:nvSpPr>
            <p:spPr bwMode="auto">
              <a:xfrm>
                <a:off x="1748" y="1871"/>
                <a:ext cx="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43" name="Line 271"/>
              <p:cNvSpPr>
                <a:spLocks noChangeShapeType="1"/>
              </p:cNvSpPr>
              <p:nvPr/>
            </p:nvSpPr>
            <p:spPr bwMode="auto">
              <a:xfrm>
                <a:off x="1378" y="1916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44" name="Line 272"/>
              <p:cNvSpPr>
                <a:spLocks noChangeShapeType="1"/>
              </p:cNvSpPr>
              <p:nvPr/>
            </p:nvSpPr>
            <p:spPr bwMode="auto">
              <a:xfrm>
                <a:off x="1458" y="1916"/>
                <a:ext cx="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45" name="Line 273"/>
              <p:cNvSpPr>
                <a:spLocks noChangeShapeType="1"/>
              </p:cNvSpPr>
              <p:nvPr/>
            </p:nvSpPr>
            <p:spPr bwMode="auto">
              <a:xfrm>
                <a:off x="1568" y="1916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46" name="Line 274"/>
              <p:cNvSpPr>
                <a:spLocks noChangeShapeType="1"/>
              </p:cNvSpPr>
              <p:nvPr/>
            </p:nvSpPr>
            <p:spPr bwMode="auto">
              <a:xfrm>
                <a:off x="1730" y="1916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47" name="Line 275"/>
              <p:cNvSpPr>
                <a:spLocks noChangeShapeType="1"/>
              </p:cNvSpPr>
              <p:nvPr/>
            </p:nvSpPr>
            <p:spPr bwMode="auto">
              <a:xfrm>
                <a:off x="1330" y="1848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48" name="Line 276"/>
              <p:cNvSpPr>
                <a:spLocks noChangeShapeType="1"/>
              </p:cNvSpPr>
              <p:nvPr/>
            </p:nvSpPr>
            <p:spPr bwMode="auto">
              <a:xfrm>
                <a:off x="1849" y="1826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49" name="Line 277"/>
              <p:cNvSpPr>
                <a:spLocks noChangeShapeType="1"/>
              </p:cNvSpPr>
              <p:nvPr/>
            </p:nvSpPr>
            <p:spPr bwMode="auto">
              <a:xfrm>
                <a:off x="1719" y="19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50" name="Line 278"/>
              <p:cNvSpPr>
                <a:spLocks noChangeShapeType="1"/>
              </p:cNvSpPr>
              <p:nvPr/>
            </p:nvSpPr>
            <p:spPr bwMode="auto">
              <a:xfrm>
                <a:off x="1459" y="19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51" name="Line 279"/>
              <p:cNvSpPr>
                <a:spLocks noChangeShapeType="1"/>
              </p:cNvSpPr>
              <p:nvPr/>
            </p:nvSpPr>
            <p:spPr bwMode="auto">
              <a:xfrm>
                <a:off x="1558" y="1961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52" name="Line 280"/>
              <p:cNvSpPr>
                <a:spLocks noChangeShapeType="1"/>
              </p:cNvSpPr>
              <p:nvPr/>
            </p:nvSpPr>
            <p:spPr bwMode="auto">
              <a:xfrm>
                <a:off x="1626" y="1961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53" name="Line 281"/>
              <p:cNvSpPr>
                <a:spLocks noChangeShapeType="1"/>
              </p:cNvSpPr>
              <p:nvPr/>
            </p:nvSpPr>
            <p:spPr bwMode="auto">
              <a:xfrm>
                <a:off x="2075" y="1964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54" name="Line 282"/>
              <p:cNvSpPr>
                <a:spLocks noChangeShapeType="1"/>
              </p:cNvSpPr>
              <p:nvPr/>
            </p:nvSpPr>
            <p:spPr bwMode="auto">
              <a:xfrm>
                <a:off x="2009" y="1832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55" name="Line 283"/>
              <p:cNvSpPr>
                <a:spLocks noChangeShapeType="1"/>
              </p:cNvSpPr>
              <p:nvPr/>
            </p:nvSpPr>
            <p:spPr bwMode="auto">
              <a:xfrm>
                <a:off x="1932" y="1916"/>
                <a:ext cx="13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56" name="Line 284"/>
              <p:cNvSpPr>
                <a:spLocks noChangeShapeType="1"/>
              </p:cNvSpPr>
              <p:nvPr/>
            </p:nvSpPr>
            <p:spPr bwMode="auto">
              <a:xfrm flipV="1">
                <a:off x="1952" y="1869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57" name="Line 285"/>
              <p:cNvSpPr>
                <a:spLocks noChangeShapeType="1"/>
              </p:cNvSpPr>
              <p:nvPr/>
            </p:nvSpPr>
            <p:spPr bwMode="auto">
              <a:xfrm>
                <a:off x="1311" y="1950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58" name="Line 286"/>
              <p:cNvSpPr>
                <a:spLocks noChangeShapeType="1"/>
              </p:cNvSpPr>
              <p:nvPr/>
            </p:nvSpPr>
            <p:spPr bwMode="auto">
              <a:xfrm>
                <a:off x="1859" y="1966"/>
                <a:ext cx="6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59" name="Line 287"/>
              <p:cNvSpPr>
                <a:spLocks noChangeShapeType="1"/>
              </p:cNvSpPr>
              <p:nvPr/>
            </p:nvSpPr>
            <p:spPr bwMode="auto">
              <a:xfrm>
                <a:off x="2557" y="1772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60" name="Line 288"/>
              <p:cNvSpPr>
                <a:spLocks noChangeShapeType="1"/>
              </p:cNvSpPr>
              <p:nvPr/>
            </p:nvSpPr>
            <p:spPr bwMode="auto">
              <a:xfrm>
                <a:off x="2571" y="1910"/>
                <a:ext cx="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61" name="Line 289"/>
              <p:cNvSpPr>
                <a:spLocks noChangeShapeType="1"/>
              </p:cNvSpPr>
              <p:nvPr/>
            </p:nvSpPr>
            <p:spPr bwMode="auto">
              <a:xfrm>
                <a:off x="2644" y="1958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0662" name="Group 290"/>
              <p:cNvGrpSpPr/>
              <p:nvPr/>
            </p:nvGrpSpPr>
            <p:grpSpPr bwMode="auto">
              <a:xfrm>
                <a:off x="1258" y="1563"/>
                <a:ext cx="1450" cy="22"/>
                <a:chOff x="4612" y="6012"/>
                <a:chExt cx="1814" cy="28"/>
              </a:xfrm>
            </p:grpSpPr>
            <p:grpSp>
              <p:nvGrpSpPr>
                <p:cNvPr id="20663" name="Group 291"/>
                <p:cNvGrpSpPr/>
                <p:nvPr/>
              </p:nvGrpSpPr>
              <p:grpSpPr bwMode="auto">
                <a:xfrm>
                  <a:off x="4612" y="6012"/>
                  <a:ext cx="1814" cy="28"/>
                  <a:chOff x="4612" y="6012"/>
                  <a:chExt cx="1814" cy="28"/>
                </a:xfrm>
              </p:grpSpPr>
              <p:sp>
                <p:nvSpPr>
                  <p:cNvPr id="20665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4650" y="6036"/>
                    <a:ext cx="1743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666" name="Freeform 293"/>
                  <p:cNvSpPr/>
                  <p:nvPr/>
                </p:nvSpPr>
                <p:spPr bwMode="auto">
                  <a:xfrm>
                    <a:off x="6381" y="6012"/>
                    <a:ext cx="45" cy="27"/>
                  </a:xfrm>
                  <a:custGeom>
                    <a:avLst/>
                    <a:gdLst>
                      <a:gd name="T0" fmla="*/ 0 w 45"/>
                      <a:gd name="T1" fmla="*/ 27 h 27"/>
                      <a:gd name="T2" fmla="*/ 24 w 45"/>
                      <a:gd name="T3" fmla="*/ 21 h 27"/>
                      <a:gd name="T4" fmla="*/ 45 w 45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45"/>
                      <a:gd name="T10" fmla="*/ 0 h 27"/>
                      <a:gd name="T11" fmla="*/ 45 w 45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5" h="27">
                        <a:moveTo>
                          <a:pt x="0" y="27"/>
                        </a:moveTo>
                        <a:cubicBezTo>
                          <a:pt x="8" y="26"/>
                          <a:pt x="17" y="25"/>
                          <a:pt x="24" y="21"/>
                        </a:cubicBezTo>
                        <a:cubicBezTo>
                          <a:pt x="31" y="17"/>
                          <a:pt x="38" y="8"/>
                          <a:pt x="45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667" name="Freeform 294"/>
                  <p:cNvSpPr/>
                  <p:nvPr/>
                </p:nvSpPr>
                <p:spPr bwMode="auto">
                  <a:xfrm>
                    <a:off x="4612" y="6015"/>
                    <a:ext cx="62" cy="25"/>
                  </a:xfrm>
                  <a:custGeom>
                    <a:avLst/>
                    <a:gdLst>
                      <a:gd name="T0" fmla="*/ 62 w 62"/>
                      <a:gd name="T1" fmla="*/ 24 h 25"/>
                      <a:gd name="T2" fmla="*/ 21 w 62"/>
                      <a:gd name="T3" fmla="*/ 21 h 25"/>
                      <a:gd name="T4" fmla="*/ 0 w 62"/>
                      <a:gd name="T5" fmla="*/ 0 h 25"/>
                      <a:gd name="T6" fmla="*/ 0 60000 65536"/>
                      <a:gd name="T7" fmla="*/ 0 60000 65536"/>
                      <a:gd name="T8" fmla="*/ 0 60000 65536"/>
                      <a:gd name="T9" fmla="*/ 0 w 62"/>
                      <a:gd name="T10" fmla="*/ 0 h 25"/>
                      <a:gd name="T11" fmla="*/ 62 w 62"/>
                      <a:gd name="T12" fmla="*/ 25 h 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2" h="25">
                        <a:moveTo>
                          <a:pt x="62" y="24"/>
                        </a:moveTo>
                        <a:cubicBezTo>
                          <a:pt x="56" y="23"/>
                          <a:pt x="31" y="25"/>
                          <a:pt x="21" y="21"/>
                        </a:cubicBezTo>
                        <a:cubicBezTo>
                          <a:pt x="11" y="17"/>
                          <a:pt x="7" y="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664" name="Freeform 295"/>
                <p:cNvSpPr/>
                <p:nvPr/>
              </p:nvSpPr>
              <p:spPr bwMode="auto">
                <a:xfrm>
                  <a:off x="6381" y="6012"/>
                  <a:ext cx="45" cy="27"/>
                </a:xfrm>
                <a:custGeom>
                  <a:avLst/>
                  <a:gdLst>
                    <a:gd name="T0" fmla="*/ 0 w 45"/>
                    <a:gd name="T1" fmla="*/ 27 h 27"/>
                    <a:gd name="T2" fmla="*/ 24 w 45"/>
                    <a:gd name="T3" fmla="*/ 21 h 27"/>
                    <a:gd name="T4" fmla="*/ 45 w 45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27"/>
                    <a:gd name="T11" fmla="*/ 45 w 45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27">
                      <a:moveTo>
                        <a:pt x="0" y="27"/>
                      </a:moveTo>
                      <a:cubicBezTo>
                        <a:pt x="8" y="26"/>
                        <a:pt x="17" y="25"/>
                        <a:pt x="24" y="21"/>
                      </a:cubicBezTo>
                      <a:cubicBezTo>
                        <a:pt x="31" y="17"/>
                        <a:pt x="38" y="8"/>
                        <a:pt x="45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0485" name="Group 296"/>
          <p:cNvGrpSpPr/>
          <p:nvPr/>
        </p:nvGrpSpPr>
        <p:grpSpPr bwMode="auto">
          <a:xfrm>
            <a:off x="8343657" y="3397354"/>
            <a:ext cx="519112" cy="868362"/>
            <a:chOff x="3456" y="2592"/>
            <a:chExt cx="384" cy="912"/>
          </a:xfrm>
        </p:grpSpPr>
        <p:grpSp>
          <p:nvGrpSpPr>
            <p:cNvPr id="20551" name="Group 297"/>
            <p:cNvGrpSpPr/>
            <p:nvPr/>
          </p:nvGrpSpPr>
          <p:grpSpPr bwMode="auto">
            <a:xfrm flipH="1">
              <a:off x="3552" y="2592"/>
              <a:ext cx="288" cy="912"/>
              <a:chOff x="6324" y="3741"/>
              <a:chExt cx="515" cy="1570"/>
            </a:xfrm>
          </p:grpSpPr>
          <p:sp>
            <p:nvSpPr>
              <p:cNvPr id="20558" name="Rectangle 298"/>
              <p:cNvSpPr>
                <a:spLocks noChangeArrowheads="1"/>
              </p:cNvSpPr>
              <p:nvPr/>
            </p:nvSpPr>
            <p:spPr bwMode="auto">
              <a:xfrm>
                <a:off x="6442" y="3767"/>
                <a:ext cx="397" cy="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59" name="Rectangle 299"/>
              <p:cNvSpPr>
                <a:spLocks noChangeArrowheads="1"/>
              </p:cNvSpPr>
              <p:nvPr/>
            </p:nvSpPr>
            <p:spPr bwMode="auto">
              <a:xfrm>
                <a:off x="6342" y="3894"/>
                <a:ext cx="57" cy="14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60" name="Rectangle 300"/>
              <p:cNvSpPr>
                <a:spLocks noChangeArrowheads="1"/>
              </p:cNvSpPr>
              <p:nvPr/>
            </p:nvSpPr>
            <p:spPr bwMode="auto">
              <a:xfrm>
                <a:off x="6324" y="3741"/>
                <a:ext cx="131" cy="1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61" name="Freeform 301"/>
              <p:cNvSpPr/>
              <p:nvPr/>
            </p:nvSpPr>
            <p:spPr bwMode="auto">
              <a:xfrm>
                <a:off x="6341" y="3768"/>
                <a:ext cx="139" cy="189"/>
              </a:xfrm>
              <a:custGeom>
                <a:avLst/>
                <a:gdLst>
                  <a:gd name="T0" fmla="*/ 139 w 139"/>
                  <a:gd name="T1" fmla="*/ 0 h 189"/>
                  <a:gd name="T2" fmla="*/ 73 w 139"/>
                  <a:gd name="T3" fmla="*/ 6 h 189"/>
                  <a:gd name="T4" fmla="*/ 28 w 139"/>
                  <a:gd name="T5" fmla="*/ 36 h 189"/>
                  <a:gd name="T6" fmla="*/ 4 w 139"/>
                  <a:gd name="T7" fmla="*/ 93 h 189"/>
                  <a:gd name="T8" fmla="*/ 1 w 139"/>
                  <a:gd name="T9" fmla="*/ 18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89"/>
                  <a:gd name="T17" fmla="*/ 139 w 139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89">
                    <a:moveTo>
                      <a:pt x="139" y="0"/>
                    </a:moveTo>
                    <a:cubicBezTo>
                      <a:pt x="115" y="0"/>
                      <a:pt x="91" y="0"/>
                      <a:pt x="73" y="6"/>
                    </a:cubicBezTo>
                    <a:cubicBezTo>
                      <a:pt x="55" y="12"/>
                      <a:pt x="39" y="22"/>
                      <a:pt x="28" y="36"/>
                    </a:cubicBezTo>
                    <a:cubicBezTo>
                      <a:pt x="17" y="50"/>
                      <a:pt x="8" y="68"/>
                      <a:pt x="4" y="93"/>
                    </a:cubicBezTo>
                    <a:cubicBezTo>
                      <a:pt x="0" y="118"/>
                      <a:pt x="2" y="169"/>
                      <a:pt x="1" y="18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62" name="Freeform 302"/>
              <p:cNvSpPr/>
              <p:nvPr/>
            </p:nvSpPr>
            <p:spPr bwMode="auto">
              <a:xfrm>
                <a:off x="6398" y="3822"/>
                <a:ext cx="61" cy="99"/>
              </a:xfrm>
              <a:custGeom>
                <a:avLst/>
                <a:gdLst>
                  <a:gd name="T0" fmla="*/ 61 w 61"/>
                  <a:gd name="T1" fmla="*/ 0 h 99"/>
                  <a:gd name="T2" fmla="*/ 10 w 61"/>
                  <a:gd name="T3" fmla="*/ 24 h 99"/>
                  <a:gd name="T4" fmla="*/ 1 w 61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99"/>
                  <a:gd name="T11" fmla="*/ 61 w 61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99">
                    <a:moveTo>
                      <a:pt x="61" y="0"/>
                    </a:moveTo>
                    <a:cubicBezTo>
                      <a:pt x="52" y="4"/>
                      <a:pt x="20" y="8"/>
                      <a:pt x="10" y="24"/>
                    </a:cubicBezTo>
                    <a:cubicBezTo>
                      <a:pt x="0" y="40"/>
                      <a:pt x="3" y="83"/>
                      <a:pt x="1" y="9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52" name="Group 303"/>
            <p:cNvGrpSpPr/>
            <p:nvPr/>
          </p:nvGrpSpPr>
          <p:grpSpPr bwMode="auto">
            <a:xfrm>
              <a:off x="3456" y="2592"/>
              <a:ext cx="240" cy="288"/>
              <a:chOff x="9906" y="2052"/>
              <a:chExt cx="515" cy="550"/>
            </a:xfrm>
          </p:grpSpPr>
          <p:sp>
            <p:nvSpPr>
              <p:cNvPr id="20553" name="Rectangle 304"/>
              <p:cNvSpPr>
                <a:spLocks noChangeArrowheads="1"/>
              </p:cNvSpPr>
              <p:nvPr/>
            </p:nvSpPr>
            <p:spPr bwMode="auto">
              <a:xfrm>
                <a:off x="10024" y="2078"/>
                <a:ext cx="397" cy="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54" name="Rectangle 305"/>
              <p:cNvSpPr>
                <a:spLocks noChangeArrowheads="1"/>
              </p:cNvSpPr>
              <p:nvPr/>
            </p:nvSpPr>
            <p:spPr bwMode="auto">
              <a:xfrm>
                <a:off x="9924" y="2205"/>
                <a:ext cx="57" cy="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55" name="Rectangle 306"/>
              <p:cNvSpPr>
                <a:spLocks noChangeArrowheads="1"/>
              </p:cNvSpPr>
              <p:nvPr/>
            </p:nvSpPr>
            <p:spPr bwMode="auto">
              <a:xfrm>
                <a:off x="9906" y="2052"/>
                <a:ext cx="131" cy="1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56" name="Freeform 307"/>
              <p:cNvSpPr/>
              <p:nvPr/>
            </p:nvSpPr>
            <p:spPr bwMode="auto">
              <a:xfrm>
                <a:off x="9923" y="2079"/>
                <a:ext cx="139" cy="189"/>
              </a:xfrm>
              <a:custGeom>
                <a:avLst/>
                <a:gdLst>
                  <a:gd name="T0" fmla="*/ 139 w 139"/>
                  <a:gd name="T1" fmla="*/ 0 h 189"/>
                  <a:gd name="T2" fmla="*/ 73 w 139"/>
                  <a:gd name="T3" fmla="*/ 6 h 189"/>
                  <a:gd name="T4" fmla="*/ 28 w 139"/>
                  <a:gd name="T5" fmla="*/ 36 h 189"/>
                  <a:gd name="T6" fmla="*/ 4 w 139"/>
                  <a:gd name="T7" fmla="*/ 93 h 189"/>
                  <a:gd name="T8" fmla="*/ 1 w 139"/>
                  <a:gd name="T9" fmla="*/ 18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89"/>
                  <a:gd name="T17" fmla="*/ 139 w 139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89">
                    <a:moveTo>
                      <a:pt x="139" y="0"/>
                    </a:moveTo>
                    <a:cubicBezTo>
                      <a:pt x="115" y="0"/>
                      <a:pt x="91" y="0"/>
                      <a:pt x="73" y="6"/>
                    </a:cubicBezTo>
                    <a:cubicBezTo>
                      <a:pt x="55" y="12"/>
                      <a:pt x="39" y="22"/>
                      <a:pt x="28" y="36"/>
                    </a:cubicBezTo>
                    <a:cubicBezTo>
                      <a:pt x="17" y="50"/>
                      <a:pt x="8" y="68"/>
                      <a:pt x="4" y="93"/>
                    </a:cubicBezTo>
                    <a:cubicBezTo>
                      <a:pt x="0" y="118"/>
                      <a:pt x="2" y="169"/>
                      <a:pt x="1" y="18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57" name="Freeform 308"/>
              <p:cNvSpPr/>
              <p:nvPr/>
            </p:nvSpPr>
            <p:spPr bwMode="auto">
              <a:xfrm>
                <a:off x="9980" y="2133"/>
                <a:ext cx="61" cy="99"/>
              </a:xfrm>
              <a:custGeom>
                <a:avLst/>
                <a:gdLst>
                  <a:gd name="T0" fmla="*/ 61 w 61"/>
                  <a:gd name="T1" fmla="*/ 0 h 99"/>
                  <a:gd name="T2" fmla="*/ 10 w 61"/>
                  <a:gd name="T3" fmla="*/ 24 h 99"/>
                  <a:gd name="T4" fmla="*/ 1 w 61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99"/>
                  <a:gd name="T11" fmla="*/ 61 w 61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99">
                    <a:moveTo>
                      <a:pt x="61" y="0"/>
                    </a:moveTo>
                    <a:cubicBezTo>
                      <a:pt x="52" y="4"/>
                      <a:pt x="20" y="8"/>
                      <a:pt x="10" y="24"/>
                    </a:cubicBezTo>
                    <a:cubicBezTo>
                      <a:pt x="0" y="40"/>
                      <a:pt x="3" y="83"/>
                      <a:pt x="1" y="9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486" name="Group 309"/>
          <p:cNvGrpSpPr/>
          <p:nvPr/>
        </p:nvGrpSpPr>
        <p:grpSpPr bwMode="auto">
          <a:xfrm>
            <a:off x="2885597" y="3426313"/>
            <a:ext cx="519112" cy="868362"/>
            <a:chOff x="3456" y="2592"/>
            <a:chExt cx="384" cy="912"/>
          </a:xfrm>
        </p:grpSpPr>
        <p:grpSp>
          <p:nvGrpSpPr>
            <p:cNvPr id="20539" name="Group 310"/>
            <p:cNvGrpSpPr/>
            <p:nvPr/>
          </p:nvGrpSpPr>
          <p:grpSpPr bwMode="auto">
            <a:xfrm flipH="1">
              <a:off x="3552" y="2592"/>
              <a:ext cx="288" cy="912"/>
              <a:chOff x="6324" y="3741"/>
              <a:chExt cx="515" cy="1570"/>
            </a:xfrm>
          </p:grpSpPr>
          <p:sp>
            <p:nvSpPr>
              <p:cNvPr id="20546" name="Rectangle 311"/>
              <p:cNvSpPr>
                <a:spLocks noChangeArrowheads="1"/>
              </p:cNvSpPr>
              <p:nvPr/>
            </p:nvSpPr>
            <p:spPr bwMode="auto">
              <a:xfrm>
                <a:off x="6442" y="3767"/>
                <a:ext cx="397" cy="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47" name="Rectangle 312"/>
              <p:cNvSpPr>
                <a:spLocks noChangeArrowheads="1"/>
              </p:cNvSpPr>
              <p:nvPr/>
            </p:nvSpPr>
            <p:spPr bwMode="auto">
              <a:xfrm>
                <a:off x="6342" y="3894"/>
                <a:ext cx="57" cy="14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48" name="Rectangle 313"/>
              <p:cNvSpPr>
                <a:spLocks noChangeArrowheads="1"/>
              </p:cNvSpPr>
              <p:nvPr/>
            </p:nvSpPr>
            <p:spPr bwMode="auto">
              <a:xfrm>
                <a:off x="6324" y="3741"/>
                <a:ext cx="131" cy="1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49" name="Freeform 314"/>
              <p:cNvSpPr/>
              <p:nvPr/>
            </p:nvSpPr>
            <p:spPr bwMode="auto">
              <a:xfrm>
                <a:off x="6341" y="3768"/>
                <a:ext cx="139" cy="189"/>
              </a:xfrm>
              <a:custGeom>
                <a:avLst/>
                <a:gdLst>
                  <a:gd name="T0" fmla="*/ 139 w 139"/>
                  <a:gd name="T1" fmla="*/ 0 h 189"/>
                  <a:gd name="T2" fmla="*/ 73 w 139"/>
                  <a:gd name="T3" fmla="*/ 6 h 189"/>
                  <a:gd name="T4" fmla="*/ 28 w 139"/>
                  <a:gd name="T5" fmla="*/ 36 h 189"/>
                  <a:gd name="T6" fmla="*/ 4 w 139"/>
                  <a:gd name="T7" fmla="*/ 93 h 189"/>
                  <a:gd name="T8" fmla="*/ 1 w 139"/>
                  <a:gd name="T9" fmla="*/ 18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89"/>
                  <a:gd name="T17" fmla="*/ 139 w 139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89">
                    <a:moveTo>
                      <a:pt x="139" y="0"/>
                    </a:moveTo>
                    <a:cubicBezTo>
                      <a:pt x="115" y="0"/>
                      <a:pt x="91" y="0"/>
                      <a:pt x="73" y="6"/>
                    </a:cubicBezTo>
                    <a:cubicBezTo>
                      <a:pt x="55" y="12"/>
                      <a:pt x="39" y="22"/>
                      <a:pt x="28" y="36"/>
                    </a:cubicBezTo>
                    <a:cubicBezTo>
                      <a:pt x="17" y="50"/>
                      <a:pt x="8" y="68"/>
                      <a:pt x="4" y="93"/>
                    </a:cubicBezTo>
                    <a:cubicBezTo>
                      <a:pt x="0" y="118"/>
                      <a:pt x="2" y="169"/>
                      <a:pt x="1" y="18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50" name="Freeform 315"/>
              <p:cNvSpPr/>
              <p:nvPr/>
            </p:nvSpPr>
            <p:spPr bwMode="auto">
              <a:xfrm>
                <a:off x="6398" y="3822"/>
                <a:ext cx="61" cy="99"/>
              </a:xfrm>
              <a:custGeom>
                <a:avLst/>
                <a:gdLst>
                  <a:gd name="T0" fmla="*/ 61 w 61"/>
                  <a:gd name="T1" fmla="*/ 0 h 99"/>
                  <a:gd name="T2" fmla="*/ 10 w 61"/>
                  <a:gd name="T3" fmla="*/ 24 h 99"/>
                  <a:gd name="T4" fmla="*/ 1 w 61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99"/>
                  <a:gd name="T11" fmla="*/ 61 w 61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99">
                    <a:moveTo>
                      <a:pt x="61" y="0"/>
                    </a:moveTo>
                    <a:cubicBezTo>
                      <a:pt x="52" y="4"/>
                      <a:pt x="20" y="8"/>
                      <a:pt x="10" y="24"/>
                    </a:cubicBezTo>
                    <a:cubicBezTo>
                      <a:pt x="0" y="40"/>
                      <a:pt x="3" y="83"/>
                      <a:pt x="1" y="9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40" name="Group 316"/>
            <p:cNvGrpSpPr/>
            <p:nvPr/>
          </p:nvGrpSpPr>
          <p:grpSpPr bwMode="auto">
            <a:xfrm>
              <a:off x="3456" y="2592"/>
              <a:ext cx="240" cy="288"/>
              <a:chOff x="9906" y="2052"/>
              <a:chExt cx="515" cy="550"/>
            </a:xfrm>
          </p:grpSpPr>
          <p:sp>
            <p:nvSpPr>
              <p:cNvPr id="20541" name="Rectangle 317"/>
              <p:cNvSpPr>
                <a:spLocks noChangeArrowheads="1"/>
              </p:cNvSpPr>
              <p:nvPr/>
            </p:nvSpPr>
            <p:spPr bwMode="auto">
              <a:xfrm>
                <a:off x="10024" y="2078"/>
                <a:ext cx="397" cy="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42" name="Rectangle 318"/>
              <p:cNvSpPr>
                <a:spLocks noChangeArrowheads="1"/>
              </p:cNvSpPr>
              <p:nvPr/>
            </p:nvSpPr>
            <p:spPr bwMode="auto">
              <a:xfrm>
                <a:off x="9924" y="2205"/>
                <a:ext cx="57" cy="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43" name="Rectangle 319"/>
              <p:cNvSpPr>
                <a:spLocks noChangeArrowheads="1"/>
              </p:cNvSpPr>
              <p:nvPr/>
            </p:nvSpPr>
            <p:spPr bwMode="auto">
              <a:xfrm>
                <a:off x="9906" y="2052"/>
                <a:ext cx="131" cy="1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44" name="Freeform 320"/>
              <p:cNvSpPr/>
              <p:nvPr/>
            </p:nvSpPr>
            <p:spPr bwMode="auto">
              <a:xfrm>
                <a:off x="9923" y="2079"/>
                <a:ext cx="139" cy="189"/>
              </a:xfrm>
              <a:custGeom>
                <a:avLst/>
                <a:gdLst>
                  <a:gd name="T0" fmla="*/ 139 w 139"/>
                  <a:gd name="T1" fmla="*/ 0 h 189"/>
                  <a:gd name="T2" fmla="*/ 73 w 139"/>
                  <a:gd name="T3" fmla="*/ 6 h 189"/>
                  <a:gd name="T4" fmla="*/ 28 w 139"/>
                  <a:gd name="T5" fmla="*/ 36 h 189"/>
                  <a:gd name="T6" fmla="*/ 4 w 139"/>
                  <a:gd name="T7" fmla="*/ 93 h 189"/>
                  <a:gd name="T8" fmla="*/ 1 w 139"/>
                  <a:gd name="T9" fmla="*/ 18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89"/>
                  <a:gd name="T17" fmla="*/ 139 w 139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89">
                    <a:moveTo>
                      <a:pt x="139" y="0"/>
                    </a:moveTo>
                    <a:cubicBezTo>
                      <a:pt x="115" y="0"/>
                      <a:pt x="91" y="0"/>
                      <a:pt x="73" y="6"/>
                    </a:cubicBezTo>
                    <a:cubicBezTo>
                      <a:pt x="55" y="12"/>
                      <a:pt x="39" y="22"/>
                      <a:pt x="28" y="36"/>
                    </a:cubicBezTo>
                    <a:cubicBezTo>
                      <a:pt x="17" y="50"/>
                      <a:pt x="8" y="68"/>
                      <a:pt x="4" y="93"/>
                    </a:cubicBezTo>
                    <a:cubicBezTo>
                      <a:pt x="0" y="118"/>
                      <a:pt x="2" y="169"/>
                      <a:pt x="1" y="18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45" name="Freeform 321"/>
              <p:cNvSpPr/>
              <p:nvPr/>
            </p:nvSpPr>
            <p:spPr bwMode="auto">
              <a:xfrm>
                <a:off x="9980" y="2133"/>
                <a:ext cx="61" cy="99"/>
              </a:xfrm>
              <a:custGeom>
                <a:avLst/>
                <a:gdLst>
                  <a:gd name="T0" fmla="*/ 61 w 61"/>
                  <a:gd name="T1" fmla="*/ 0 h 99"/>
                  <a:gd name="T2" fmla="*/ 10 w 61"/>
                  <a:gd name="T3" fmla="*/ 24 h 99"/>
                  <a:gd name="T4" fmla="*/ 1 w 61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99"/>
                  <a:gd name="T11" fmla="*/ 61 w 61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99">
                    <a:moveTo>
                      <a:pt x="61" y="0"/>
                    </a:moveTo>
                    <a:cubicBezTo>
                      <a:pt x="52" y="4"/>
                      <a:pt x="20" y="8"/>
                      <a:pt x="10" y="24"/>
                    </a:cubicBezTo>
                    <a:cubicBezTo>
                      <a:pt x="0" y="40"/>
                      <a:pt x="3" y="83"/>
                      <a:pt x="1" y="9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487" name="Group 322"/>
          <p:cNvGrpSpPr/>
          <p:nvPr/>
        </p:nvGrpSpPr>
        <p:grpSpPr bwMode="auto">
          <a:xfrm>
            <a:off x="4302118" y="3267904"/>
            <a:ext cx="844550" cy="1096962"/>
            <a:chOff x="2208" y="384"/>
            <a:chExt cx="624" cy="1152"/>
          </a:xfrm>
        </p:grpSpPr>
        <p:grpSp>
          <p:nvGrpSpPr>
            <p:cNvPr id="20507" name="Group 323"/>
            <p:cNvGrpSpPr/>
            <p:nvPr/>
          </p:nvGrpSpPr>
          <p:grpSpPr bwMode="auto">
            <a:xfrm>
              <a:off x="2208" y="432"/>
              <a:ext cx="624" cy="1104"/>
              <a:chOff x="1881" y="1988"/>
              <a:chExt cx="678" cy="1211"/>
            </a:xfrm>
          </p:grpSpPr>
          <p:grpSp>
            <p:nvGrpSpPr>
              <p:cNvPr id="20529" name="Group 324"/>
              <p:cNvGrpSpPr/>
              <p:nvPr/>
            </p:nvGrpSpPr>
            <p:grpSpPr bwMode="auto">
              <a:xfrm>
                <a:off x="1881" y="1988"/>
                <a:ext cx="678" cy="1211"/>
                <a:chOff x="1881" y="1988"/>
                <a:chExt cx="678" cy="1211"/>
              </a:xfrm>
            </p:grpSpPr>
            <p:grpSp>
              <p:nvGrpSpPr>
                <p:cNvPr id="20531" name="Group 325"/>
                <p:cNvGrpSpPr/>
                <p:nvPr/>
              </p:nvGrpSpPr>
              <p:grpSpPr bwMode="auto">
                <a:xfrm>
                  <a:off x="2007" y="1988"/>
                  <a:ext cx="425" cy="226"/>
                  <a:chOff x="2007" y="1988"/>
                  <a:chExt cx="425" cy="226"/>
                </a:xfrm>
              </p:grpSpPr>
              <p:sp>
                <p:nvSpPr>
                  <p:cNvPr id="20537" name="AutoShape 326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1988"/>
                    <a:ext cx="425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538" name="AutoShape 327"/>
                  <p:cNvSpPr>
                    <a:spLocks noChangeArrowheads="1"/>
                  </p:cNvSpPr>
                  <p:nvPr/>
                </p:nvSpPr>
                <p:spPr bwMode="auto">
                  <a:xfrm>
                    <a:off x="2021" y="2016"/>
                    <a:ext cx="397" cy="198"/>
                  </a:xfrm>
                  <a:custGeom>
                    <a:avLst/>
                    <a:gdLst>
                      <a:gd name="T0" fmla="*/ 386 w 21600"/>
                      <a:gd name="T1" fmla="*/ 99 h 21600"/>
                      <a:gd name="T2" fmla="*/ 199 w 21600"/>
                      <a:gd name="T3" fmla="*/ 198 h 21600"/>
                      <a:gd name="T4" fmla="*/ 11 w 21600"/>
                      <a:gd name="T5" fmla="*/ 99 h 21600"/>
                      <a:gd name="T6" fmla="*/ 199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2394 w 21600"/>
                      <a:gd name="T13" fmla="*/ 2400 h 21600"/>
                      <a:gd name="T14" fmla="*/ 19206 w 21600"/>
                      <a:gd name="T15" fmla="*/ 192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1143" y="21600"/>
                        </a:lnTo>
                        <a:lnTo>
                          <a:pt x="20457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532" name="AutoShape 328"/>
                <p:cNvSpPr>
                  <a:spLocks noChangeArrowheads="1"/>
                </p:cNvSpPr>
                <p:nvPr/>
              </p:nvSpPr>
              <p:spPr bwMode="auto">
                <a:xfrm>
                  <a:off x="1901" y="2292"/>
                  <a:ext cx="637" cy="907"/>
                </a:xfrm>
                <a:custGeom>
                  <a:avLst/>
                  <a:gdLst>
                    <a:gd name="T0" fmla="*/ 634 w 21600"/>
                    <a:gd name="T1" fmla="*/ 454 h 21600"/>
                    <a:gd name="T2" fmla="*/ 319 w 21600"/>
                    <a:gd name="T3" fmla="*/ 907 h 21600"/>
                    <a:gd name="T4" fmla="*/ 3 w 21600"/>
                    <a:gd name="T5" fmla="*/ 454 h 21600"/>
                    <a:gd name="T6" fmla="*/ 319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899 w 21600"/>
                    <a:gd name="T13" fmla="*/ 1905 h 21600"/>
                    <a:gd name="T14" fmla="*/ 19701 w 21600"/>
                    <a:gd name="T15" fmla="*/ 1969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29" y="21600"/>
                      </a:lnTo>
                      <a:lnTo>
                        <a:pt x="2137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33" name="Rectangle 329"/>
                <p:cNvSpPr>
                  <a:spLocks noChangeArrowheads="1"/>
                </p:cNvSpPr>
                <p:nvPr/>
              </p:nvSpPr>
              <p:spPr bwMode="auto">
                <a:xfrm>
                  <a:off x="1881" y="2259"/>
                  <a:ext cx="678" cy="1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34" name="Rectangle 330"/>
                <p:cNvSpPr>
                  <a:spLocks noChangeArrowheads="1"/>
                </p:cNvSpPr>
                <p:nvPr/>
              </p:nvSpPr>
              <p:spPr bwMode="auto">
                <a:xfrm>
                  <a:off x="2011" y="2169"/>
                  <a:ext cx="417" cy="1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35" name="Freeform 331"/>
                <p:cNvSpPr/>
                <p:nvPr/>
              </p:nvSpPr>
              <p:spPr bwMode="auto">
                <a:xfrm>
                  <a:off x="1897" y="2136"/>
                  <a:ext cx="145" cy="273"/>
                </a:xfrm>
                <a:custGeom>
                  <a:avLst/>
                  <a:gdLst>
                    <a:gd name="T0" fmla="*/ 137 w 145"/>
                    <a:gd name="T1" fmla="*/ 0 h 273"/>
                    <a:gd name="T2" fmla="*/ 140 w 145"/>
                    <a:gd name="T3" fmla="*/ 69 h 273"/>
                    <a:gd name="T4" fmla="*/ 107 w 145"/>
                    <a:gd name="T5" fmla="*/ 87 h 273"/>
                    <a:gd name="T6" fmla="*/ 65 w 145"/>
                    <a:gd name="T7" fmla="*/ 96 h 273"/>
                    <a:gd name="T8" fmla="*/ 32 w 145"/>
                    <a:gd name="T9" fmla="*/ 114 h 273"/>
                    <a:gd name="T10" fmla="*/ 5 w 145"/>
                    <a:gd name="T11" fmla="*/ 144 h 273"/>
                    <a:gd name="T12" fmla="*/ 2 w 145"/>
                    <a:gd name="T13" fmla="*/ 207 h 273"/>
                    <a:gd name="T14" fmla="*/ 5 w 145"/>
                    <a:gd name="T15" fmla="*/ 273 h 2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5"/>
                    <a:gd name="T25" fmla="*/ 0 h 273"/>
                    <a:gd name="T26" fmla="*/ 145 w 145"/>
                    <a:gd name="T27" fmla="*/ 273 h 2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5" h="273">
                      <a:moveTo>
                        <a:pt x="137" y="0"/>
                      </a:moveTo>
                      <a:cubicBezTo>
                        <a:pt x="137" y="11"/>
                        <a:pt x="145" y="55"/>
                        <a:pt x="140" y="69"/>
                      </a:cubicBezTo>
                      <a:cubicBezTo>
                        <a:pt x="135" y="83"/>
                        <a:pt x="119" y="83"/>
                        <a:pt x="107" y="87"/>
                      </a:cubicBezTo>
                      <a:cubicBezTo>
                        <a:pt x="95" y="91"/>
                        <a:pt x="77" y="92"/>
                        <a:pt x="65" y="96"/>
                      </a:cubicBezTo>
                      <a:cubicBezTo>
                        <a:pt x="53" y="100"/>
                        <a:pt x="42" y="106"/>
                        <a:pt x="32" y="114"/>
                      </a:cubicBezTo>
                      <a:cubicBezTo>
                        <a:pt x="22" y="122"/>
                        <a:pt x="10" y="129"/>
                        <a:pt x="5" y="144"/>
                      </a:cubicBezTo>
                      <a:cubicBezTo>
                        <a:pt x="0" y="159"/>
                        <a:pt x="2" y="186"/>
                        <a:pt x="2" y="207"/>
                      </a:cubicBezTo>
                      <a:cubicBezTo>
                        <a:pt x="2" y="228"/>
                        <a:pt x="5" y="259"/>
                        <a:pt x="5" y="27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36" name="Freeform 332"/>
                <p:cNvSpPr/>
                <p:nvPr/>
              </p:nvSpPr>
              <p:spPr bwMode="auto">
                <a:xfrm flipH="1">
                  <a:off x="2398" y="2136"/>
                  <a:ext cx="145" cy="273"/>
                </a:xfrm>
                <a:custGeom>
                  <a:avLst/>
                  <a:gdLst>
                    <a:gd name="T0" fmla="*/ 137 w 145"/>
                    <a:gd name="T1" fmla="*/ 0 h 273"/>
                    <a:gd name="T2" fmla="*/ 140 w 145"/>
                    <a:gd name="T3" fmla="*/ 69 h 273"/>
                    <a:gd name="T4" fmla="*/ 107 w 145"/>
                    <a:gd name="T5" fmla="*/ 87 h 273"/>
                    <a:gd name="T6" fmla="*/ 65 w 145"/>
                    <a:gd name="T7" fmla="*/ 96 h 273"/>
                    <a:gd name="T8" fmla="*/ 32 w 145"/>
                    <a:gd name="T9" fmla="*/ 114 h 273"/>
                    <a:gd name="T10" fmla="*/ 5 w 145"/>
                    <a:gd name="T11" fmla="*/ 144 h 273"/>
                    <a:gd name="T12" fmla="*/ 2 w 145"/>
                    <a:gd name="T13" fmla="*/ 207 h 273"/>
                    <a:gd name="T14" fmla="*/ 5 w 145"/>
                    <a:gd name="T15" fmla="*/ 273 h 2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5"/>
                    <a:gd name="T25" fmla="*/ 0 h 273"/>
                    <a:gd name="T26" fmla="*/ 145 w 145"/>
                    <a:gd name="T27" fmla="*/ 273 h 2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5" h="273">
                      <a:moveTo>
                        <a:pt x="137" y="0"/>
                      </a:moveTo>
                      <a:cubicBezTo>
                        <a:pt x="137" y="11"/>
                        <a:pt x="145" y="55"/>
                        <a:pt x="140" y="69"/>
                      </a:cubicBezTo>
                      <a:cubicBezTo>
                        <a:pt x="135" y="83"/>
                        <a:pt x="119" y="83"/>
                        <a:pt x="107" y="87"/>
                      </a:cubicBezTo>
                      <a:cubicBezTo>
                        <a:pt x="95" y="91"/>
                        <a:pt x="77" y="92"/>
                        <a:pt x="65" y="96"/>
                      </a:cubicBezTo>
                      <a:cubicBezTo>
                        <a:pt x="53" y="100"/>
                        <a:pt x="42" y="106"/>
                        <a:pt x="32" y="114"/>
                      </a:cubicBezTo>
                      <a:cubicBezTo>
                        <a:pt x="22" y="122"/>
                        <a:pt x="10" y="129"/>
                        <a:pt x="5" y="144"/>
                      </a:cubicBezTo>
                      <a:cubicBezTo>
                        <a:pt x="0" y="159"/>
                        <a:pt x="2" y="186"/>
                        <a:pt x="2" y="207"/>
                      </a:cubicBezTo>
                      <a:cubicBezTo>
                        <a:pt x="2" y="228"/>
                        <a:pt x="5" y="259"/>
                        <a:pt x="5" y="27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530" name="Line 333"/>
              <p:cNvSpPr>
                <a:spLocks noChangeShapeType="1"/>
              </p:cNvSpPr>
              <p:nvPr/>
            </p:nvSpPr>
            <p:spPr bwMode="auto">
              <a:xfrm>
                <a:off x="1941" y="3174"/>
                <a:ext cx="54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08" name="Group 334"/>
            <p:cNvGrpSpPr/>
            <p:nvPr/>
          </p:nvGrpSpPr>
          <p:grpSpPr bwMode="auto">
            <a:xfrm>
              <a:off x="2304" y="384"/>
              <a:ext cx="432" cy="240"/>
              <a:chOff x="2017" y="1701"/>
              <a:chExt cx="439" cy="251"/>
            </a:xfrm>
          </p:grpSpPr>
          <p:grpSp>
            <p:nvGrpSpPr>
              <p:cNvPr id="20509" name="Group 335"/>
              <p:cNvGrpSpPr/>
              <p:nvPr/>
            </p:nvGrpSpPr>
            <p:grpSpPr bwMode="auto">
              <a:xfrm>
                <a:off x="2017" y="1701"/>
                <a:ext cx="439" cy="251"/>
                <a:chOff x="2290" y="1689"/>
                <a:chExt cx="439" cy="251"/>
              </a:xfrm>
            </p:grpSpPr>
            <p:sp>
              <p:nvSpPr>
                <p:cNvPr id="20511" name="AutoShape 336"/>
                <p:cNvSpPr>
                  <a:spLocks noChangeArrowheads="1"/>
                </p:cNvSpPr>
                <p:nvPr/>
              </p:nvSpPr>
              <p:spPr bwMode="auto">
                <a:xfrm>
                  <a:off x="2316" y="1689"/>
                  <a:ext cx="402" cy="251"/>
                </a:xfrm>
                <a:custGeom>
                  <a:avLst/>
                  <a:gdLst>
                    <a:gd name="T0" fmla="*/ 391 w 21600"/>
                    <a:gd name="T1" fmla="*/ 126 h 21600"/>
                    <a:gd name="T2" fmla="*/ 201 w 21600"/>
                    <a:gd name="T3" fmla="*/ 251 h 21600"/>
                    <a:gd name="T4" fmla="*/ 11 w 21600"/>
                    <a:gd name="T5" fmla="*/ 126 h 21600"/>
                    <a:gd name="T6" fmla="*/ 20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364 w 21600"/>
                    <a:gd name="T13" fmla="*/ 2410 h 21600"/>
                    <a:gd name="T14" fmla="*/ 19236 w 21600"/>
                    <a:gd name="T15" fmla="*/ 1919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182" y="21600"/>
                      </a:lnTo>
                      <a:lnTo>
                        <a:pt x="204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12" name="Line 337"/>
                <p:cNvSpPr>
                  <a:spLocks noChangeShapeType="1"/>
                </p:cNvSpPr>
                <p:nvPr/>
              </p:nvSpPr>
              <p:spPr bwMode="auto">
                <a:xfrm rot="1800000">
                  <a:off x="2521" y="1743"/>
                  <a:ext cx="19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13" name="Line 338"/>
                <p:cNvSpPr>
                  <a:spLocks noChangeShapeType="1"/>
                </p:cNvSpPr>
                <p:nvPr/>
              </p:nvSpPr>
              <p:spPr bwMode="auto">
                <a:xfrm rot="1800000">
                  <a:off x="2475" y="1751"/>
                  <a:ext cx="24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14" name="Line 339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429" y="1765"/>
                  <a:ext cx="300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15" name="Line 340"/>
                <p:cNvSpPr>
                  <a:spLocks noChangeShapeType="1"/>
                </p:cNvSpPr>
                <p:nvPr/>
              </p:nvSpPr>
              <p:spPr bwMode="auto">
                <a:xfrm rot="1800000">
                  <a:off x="2380" y="1775"/>
                  <a:ext cx="34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16" name="Line 341"/>
                <p:cNvSpPr>
                  <a:spLocks noChangeShapeType="1"/>
                </p:cNvSpPr>
                <p:nvPr/>
              </p:nvSpPr>
              <p:spPr bwMode="auto">
                <a:xfrm rot="1800000">
                  <a:off x="2298" y="1853"/>
                  <a:ext cx="34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17" name="Line 342"/>
                <p:cNvSpPr>
                  <a:spLocks noChangeShapeType="1"/>
                </p:cNvSpPr>
                <p:nvPr/>
              </p:nvSpPr>
              <p:spPr bwMode="auto">
                <a:xfrm rot="1800000">
                  <a:off x="2305" y="1863"/>
                  <a:ext cx="28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18" name="Line 343"/>
                <p:cNvSpPr>
                  <a:spLocks noChangeShapeType="1"/>
                </p:cNvSpPr>
                <p:nvPr/>
              </p:nvSpPr>
              <p:spPr bwMode="auto">
                <a:xfrm rot="1800000">
                  <a:off x="2314" y="1880"/>
                  <a:ext cx="2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19" name="Line 344"/>
                <p:cNvSpPr>
                  <a:spLocks noChangeShapeType="1"/>
                </p:cNvSpPr>
                <p:nvPr/>
              </p:nvSpPr>
              <p:spPr bwMode="auto">
                <a:xfrm rot="1800000">
                  <a:off x="2319" y="1892"/>
                  <a:ext cx="19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0" name="Line 345"/>
                <p:cNvSpPr>
                  <a:spLocks noChangeShapeType="1"/>
                </p:cNvSpPr>
                <p:nvPr/>
              </p:nvSpPr>
              <p:spPr bwMode="auto">
                <a:xfrm rot="1800000">
                  <a:off x="2330" y="1904"/>
                  <a:ext cx="11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1" name="Line 346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338" y="1921"/>
                  <a:ext cx="74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2" name="Line 347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604" y="1716"/>
                  <a:ext cx="119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3" name="Line 348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650" y="1702"/>
                  <a:ext cx="74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4" name="Line 349"/>
                <p:cNvSpPr>
                  <a:spLocks noChangeShapeType="1"/>
                </p:cNvSpPr>
                <p:nvPr/>
              </p:nvSpPr>
              <p:spPr bwMode="auto">
                <a:xfrm rot="1800000">
                  <a:off x="2562" y="1727"/>
                  <a:ext cx="15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5" name="Line 350"/>
                <p:cNvSpPr>
                  <a:spLocks noChangeShapeType="1"/>
                </p:cNvSpPr>
                <p:nvPr/>
              </p:nvSpPr>
              <p:spPr bwMode="auto">
                <a:xfrm rot="1800000">
                  <a:off x="2294" y="1843"/>
                  <a:ext cx="39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6" name="Line 351"/>
                <p:cNvSpPr>
                  <a:spLocks noChangeShapeType="1"/>
                </p:cNvSpPr>
                <p:nvPr/>
              </p:nvSpPr>
              <p:spPr bwMode="auto">
                <a:xfrm rot="1800000">
                  <a:off x="2294" y="1824"/>
                  <a:ext cx="4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7" name="Line 352"/>
                <p:cNvSpPr>
                  <a:spLocks noChangeShapeType="1"/>
                </p:cNvSpPr>
                <p:nvPr/>
              </p:nvSpPr>
              <p:spPr bwMode="auto">
                <a:xfrm rot="1800000">
                  <a:off x="2290" y="1800"/>
                  <a:ext cx="4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8" name="Line 353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331" y="1789"/>
                  <a:ext cx="397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510" name="AutoShape 354"/>
              <p:cNvSpPr>
                <a:spLocks noChangeArrowheads="1"/>
              </p:cNvSpPr>
              <p:nvPr/>
            </p:nvSpPr>
            <p:spPr bwMode="auto">
              <a:xfrm>
                <a:off x="2028" y="1829"/>
                <a:ext cx="425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0488" name="Freeform 355"/>
          <p:cNvSpPr/>
          <p:nvPr/>
        </p:nvSpPr>
        <p:spPr bwMode="auto">
          <a:xfrm rot="12052736" flipH="1">
            <a:off x="4541831" y="4060066"/>
            <a:ext cx="58737" cy="74613"/>
          </a:xfrm>
          <a:custGeom>
            <a:avLst/>
            <a:gdLst>
              <a:gd name="T0" fmla="*/ 11853 w 65"/>
              <a:gd name="T1" fmla="*/ 68497 h 61"/>
              <a:gd name="T2" fmla="*/ 55620 w 65"/>
              <a:gd name="T3" fmla="*/ 53819 h 61"/>
              <a:gd name="T4" fmla="*/ 33737 w 65"/>
              <a:gd name="T5" fmla="*/ 6116 h 61"/>
              <a:gd name="T6" fmla="*/ 3647 w 65"/>
              <a:gd name="T7" fmla="*/ 20794 h 61"/>
              <a:gd name="T8" fmla="*/ 11853 w 65"/>
              <a:gd name="T9" fmla="*/ 6849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3" y="56"/>
                </a:moveTo>
                <a:cubicBezTo>
                  <a:pt x="23" y="61"/>
                  <a:pt x="57" y="52"/>
                  <a:pt x="61" y="44"/>
                </a:cubicBezTo>
                <a:cubicBezTo>
                  <a:pt x="65" y="36"/>
                  <a:pt x="47" y="10"/>
                  <a:pt x="37" y="5"/>
                </a:cubicBezTo>
                <a:cubicBezTo>
                  <a:pt x="27" y="0"/>
                  <a:pt x="8" y="9"/>
                  <a:pt x="4" y="17"/>
                </a:cubicBezTo>
                <a:cubicBezTo>
                  <a:pt x="0" y="25"/>
                  <a:pt x="3" y="51"/>
                  <a:pt x="13" y="5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89" name="Text Box 356"/>
          <p:cNvSpPr txBox="1">
            <a:spLocks noChangeArrowheads="1"/>
          </p:cNvSpPr>
          <p:nvPr/>
        </p:nvSpPr>
        <p:spPr bwMode="auto">
          <a:xfrm>
            <a:off x="3941450" y="4521427"/>
            <a:ext cx="318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碳酸钠固体</a:t>
            </a:r>
          </a:p>
        </p:txBody>
      </p:sp>
      <p:sp>
        <p:nvSpPr>
          <p:cNvPr id="20490" name="Text Box 357"/>
          <p:cNvSpPr txBox="1">
            <a:spLocks noChangeArrowheads="1"/>
          </p:cNvSpPr>
          <p:nvPr/>
        </p:nvSpPr>
        <p:spPr bwMode="auto">
          <a:xfrm>
            <a:off x="1305560" y="4534255"/>
            <a:ext cx="2816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u="none" strike="noStrike" kern="0" cap="none" spc="0" normalizeH="0" baseline="0" noProof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乙酸溶液</a:t>
            </a:r>
          </a:p>
        </p:txBody>
      </p:sp>
      <p:sp>
        <p:nvSpPr>
          <p:cNvPr id="20491" name="Text Box 358"/>
          <p:cNvSpPr txBox="1">
            <a:spLocks noChangeArrowheads="1"/>
          </p:cNvSpPr>
          <p:nvPr/>
        </p:nvSpPr>
        <p:spPr bwMode="auto">
          <a:xfrm rot="16200000">
            <a:off x="9790926" y="3742702"/>
            <a:ext cx="55399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苯酚钠溶液</a:t>
            </a:r>
          </a:p>
        </p:txBody>
      </p:sp>
      <p:sp>
        <p:nvSpPr>
          <p:cNvPr id="20492" name="Freeform 359"/>
          <p:cNvSpPr/>
          <p:nvPr/>
        </p:nvSpPr>
        <p:spPr bwMode="auto">
          <a:xfrm rot="12052736" flipH="1">
            <a:off x="4926006" y="4131504"/>
            <a:ext cx="60325" cy="74612"/>
          </a:xfrm>
          <a:custGeom>
            <a:avLst/>
            <a:gdLst>
              <a:gd name="T0" fmla="*/ 11853 w 65"/>
              <a:gd name="T1" fmla="*/ 68496 h 61"/>
              <a:gd name="T2" fmla="*/ 55620 w 65"/>
              <a:gd name="T3" fmla="*/ 53818 h 61"/>
              <a:gd name="T4" fmla="*/ 33737 w 65"/>
              <a:gd name="T5" fmla="*/ 6116 h 61"/>
              <a:gd name="T6" fmla="*/ 3647 w 65"/>
              <a:gd name="T7" fmla="*/ 20794 h 61"/>
              <a:gd name="T8" fmla="*/ 11853 w 65"/>
              <a:gd name="T9" fmla="*/ 68496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3" y="56"/>
                </a:moveTo>
                <a:cubicBezTo>
                  <a:pt x="23" y="61"/>
                  <a:pt x="57" y="52"/>
                  <a:pt x="61" y="44"/>
                </a:cubicBezTo>
                <a:cubicBezTo>
                  <a:pt x="65" y="36"/>
                  <a:pt x="47" y="10"/>
                  <a:pt x="37" y="5"/>
                </a:cubicBezTo>
                <a:cubicBezTo>
                  <a:pt x="27" y="0"/>
                  <a:pt x="8" y="9"/>
                  <a:pt x="4" y="17"/>
                </a:cubicBezTo>
                <a:cubicBezTo>
                  <a:pt x="0" y="25"/>
                  <a:pt x="3" y="51"/>
                  <a:pt x="13" y="5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93" name="Freeform 360"/>
          <p:cNvSpPr/>
          <p:nvPr/>
        </p:nvSpPr>
        <p:spPr bwMode="auto">
          <a:xfrm rot="12052736" flipH="1">
            <a:off x="4494206" y="4168016"/>
            <a:ext cx="60325" cy="73025"/>
          </a:xfrm>
          <a:custGeom>
            <a:avLst/>
            <a:gdLst>
              <a:gd name="T0" fmla="*/ 34312 w 57"/>
              <a:gd name="T1" fmla="*/ 73025 h 67"/>
              <a:gd name="T2" fmla="*/ 59267 w 57"/>
              <a:gd name="T3" fmla="*/ 56676 h 67"/>
              <a:gd name="T4" fmla="*/ 31193 w 57"/>
              <a:gd name="T5" fmla="*/ 4360 h 67"/>
              <a:gd name="T6" fmla="*/ 3119 w 57"/>
              <a:gd name="T7" fmla="*/ 30518 h 67"/>
              <a:gd name="T8" fmla="*/ 15597 w 57"/>
              <a:gd name="T9" fmla="*/ 69755 h 67"/>
              <a:gd name="T10" fmla="*/ 34312 w 57"/>
              <a:gd name="T11" fmla="*/ 73025 h 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67"/>
              <a:gd name="T20" fmla="*/ 57 w 57"/>
              <a:gd name="T21" fmla="*/ 67 h 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67">
                <a:moveTo>
                  <a:pt x="33" y="67"/>
                </a:moveTo>
                <a:cubicBezTo>
                  <a:pt x="45" y="64"/>
                  <a:pt x="57" y="62"/>
                  <a:pt x="57" y="52"/>
                </a:cubicBezTo>
                <a:cubicBezTo>
                  <a:pt x="57" y="42"/>
                  <a:pt x="39" y="8"/>
                  <a:pt x="30" y="4"/>
                </a:cubicBezTo>
                <a:cubicBezTo>
                  <a:pt x="21" y="0"/>
                  <a:pt x="6" y="18"/>
                  <a:pt x="3" y="28"/>
                </a:cubicBezTo>
                <a:cubicBezTo>
                  <a:pt x="0" y="38"/>
                  <a:pt x="7" y="51"/>
                  <a:pt x="15" y="64"/>
                </a:cubicBezTo>
                <a:cubicBezTo>
                  <a:pt x="15" y="64"/>
                  <a:pt x="33" y="67"/>
                  <a:pt x="33" y="67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94" name="Freeform 361"/>
          <p:cNvSpPr/>
          <p:nvPr/>
        </p:nvSpPr>
        <p:spPr bwMode="auto">
          <a:xfrm rot="12052736" flipH="1">
            <a:off x="5021256" y="4202941"/>
            <a:ext cx="57150" cy="74613"/>
          </a:xfrm>
          <a:custGeom>
            <a:avLst/>
            <a:gdLst>
              <a:gd name="T0" fmla="*/ 11430 w 65"/>
              <a:gd name="T1" fmla="*/ 68497 h 61"/>
              <a:gd name="T2" fmla="*/ 53632 w 65"/>
              <a:gd name="T3" fmla="*/ 53819 h 61"/>
              <a:gd name="T4" fmla="*/ 32531 w 65"/>
              <a:gd name="T5" fmla="*/ 6116 h 61"/>
              <a:gd name="T6" fmla="*/ 3517 w 65"/>
              <a:gd name="T7" fmla="*/ 20794 h 61"/>
              <a:gd name="T8" fmla="*/ 11430 w 65"/>
              <a:gd name="T9" fmla="*/ 6849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3" y="56"/>
                </a:moveTo>
                <a:cubicBezTo>
                  <a:pt x="23" y="61"/>
                  <a:pt x="57" y="52"/>
                  <a:pt x="61" y="44"/>
                </a:cubicBezTo>
                <a:cubicBezTo>
                  <a:pt x="65" y="36"/>
                  <a:pt x="47" y="10"/>
                  <a:pt x="37" y="5"/>
                </a:cubicBezTo>
                <a:cubicBezTo>
                  <a:pt x="27" y="0"/>
                  <a:pt x="8" y="9"/>
                  <a:pt x="4" y="17"/>
                </a:cubicBezTo>
                <a:cubicBezTo>
                  <a:pt x="0" y="25"/>
                  <a:pt x="3" y="51"/>
                  <a:pt x="13" y="5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95" name="Freeform 362"/>
          <p:cNvSpPr/>
          <p:nvPr/>
        </p:nvSpPr>
        <p:spPr bwMode="auto">
          <a:xfrm rot="12052736" flipH="1">
            <a:off x="4684706" y="4168016"/>
            <a:ext cx="60325" cy="74613"/>
          </a:xfrm>
          <a:custGeom>
            <a:avLst/>
            <a:gdLst>
              <a:gd name="T0" fmla="*/ 11853 w 65"/>
              <a:gd name="T1" fmla="*/ 68497 h 61"/>
              <a:gd name="T2" fmla="*/ 55620 w 65"/>
              <a:gd name="T3" fmla="*/ 53819 h 61"/>
              <a:gd name="T4" fmla="*/ 33737 w 65"/>
              <a:gd name="T5" fmla="*/ 6116 h 61"/>
              <a:gd name="T6" fmla="*/ 3647 w 65"/>
              <a:gd name="T7" fmla="*/ 20794 h 61"/>
              <a:gd name="T8" fmla="*/ 11853 w 65"/>
              <a:gd name="T9" fmla="*/ 6849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3" y="56"/>
                </a:moveTo>
                <a:cubicBezTo>
                  <a:pt x="23" y="61"/>
                  <a:pt x="57" y="52"/>
                  <a:pt x="61" y="44"/>
                </a:cubicBezTo>
                <a:cubicBezTo>
                  <a:pt x="65" y="36"/>
                  <a:pt x="47" y="10"/>
                  <a:pt x="37" y="5"/>
                </a:cubicBezTo>
                <a:cubicBezTo>
                  <a:pt x="27" y="0"/>
                  <a:pt x="8" y="9"/>
                  <a:pt x="4" y="17"/>
                </a:cubicBezTo>
                <a:cubicBezTo>
                  <a:pt x="0" y="25"/>
                  <a:pt x="3" y="51"/>
                  <a:pt x="13" y="5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96" name="Freeform 363"/>
          <p:cNvSpPr/>
          <p:nvPr/>
        </p:nvSpPr>
        <p:spPr bwMode="auto">
          <a:xfrm rot="7102823" flipH="1">
            <a:off x="4389430" y="4102929"/>
            <a:ext cx="74613" cy="58738"/>
          </a:xfrm>
          <a:custGeom>
            <a:avLst/>
            <a:gdLst>
              <a:gd name="T0" fmla="*/ 43197 w 57"/>
              <a:gd name="T1" fmla="*/ 59267 h 67"/>
              <a:gd name="T2" fmla="*/ 74613 w 57"/>
              <a:gd name="T3" fmla="*/ 45998 h 67"/>
              <a:gd name="T4" fmla="*/ 39270 w 57"/>
              <a:gd name="T5" fmla="*/ 3538 h 67"/>
              <a:gd name="T6" fmla="*/ 3927 w 57"/>
              <a:gd name="T7" fmla="*/ 24768 h 67"/>
              <a:gd name="T8" fmla="*/ 19635 w 57"/>
              <a:gd name="T9" fmla="*/ 56613 h 67"/>
              <a:gd name="T10" fmla="*/ 43197 w 57"/>
              <a:gd name="T11" fmla="*/ 59267 h 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67"/>
              <a:gd name="T20" fmla="*/ 57 w 57"/>
              <a:gd name="T21" fmla="*/ 67 h 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67">
                <a:moveTo>
                  <a:pt x="33" y="67"/>
                </a:moveTo>
                <a:cubicBezTo>
                  <a:pt x="45" y="64"/>
                  <a:pt x="57" y="62"/>
                  <a:pt x="57" y="52"/>
                </a:cubicBezTo>
                <a:cubicBezTo>
                  <a:pt x="57" y="42"/>
                  <a:pt x="39" y="8"/>
                  <a:pt x="30" y="4"/>
                </a:cubicBezTo>
                <a:cubicBezTo>
                  <a:pt x="21" y="0"/>
                  <a:pt x="6" y="18"/>
                  <a:pt x="3" y="28"/>
                </a:cubicBezTo>
                <a:cubicBezTo>
                  <a:pt x="0" y="38"/>
                  <a:pt x="7" y="51"/>
                  <a:pt x="15" y="64"/>
                </a:cubicBezTo>
                <a:cubicBezTo>
                  <a:pt x="15" y="64"/>
                  <a:pt x="33" y="67"/>
                  <a:pt x="33" y="67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97" name="Freeform 364"/>
          <p:cNvSpPr/>
          <p:nvPr/>
        </p:nvSpPr>
        <p:spPr bwMode="auto">
          <a:xfrm rot="12052736">
            <a:off x="4829168" y="4094991"/>
            <a:ext cx="57150" cy="73025"/>
          </a:xfrm>
          <a:custGeom>
            <a:avLst/>
            <a:gdLst>
              <a:gd name="T0" fmla="*/ 11430 w 65"/>
              <a:gd name="T1" fmla="*/ 67039 h 61"/>
              <a:gd name="T2" fmla="*/ 53634 w 65"/>
              <a:gd name="T3" fmla="*/ 52674 h 61"/>
              <a:gd name="T4" fmla="*/ 32532 w 65"/>
              <a:gd name="T5" fmla="*/ 5986 h 61"/>
              <a:gd name="T6" fmla="*/ 3517 w 65"/>
              <a:gd name="T7" fmla="*/ 20351 h 61"/>
              <a:gd name="T8" fmla="*/ 11430 w 65"/>
              <a:gd name="T9" fmla="*/ 67039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3" y="56"/>
                </a:moveTo>
                <a:cubicBezTo>
                  <a:pt x="23" y="61"/>
                  <a:pt x="57" y="52"/>
                  <a:pt x="61" y="44"/>
                </a:cubicBezTo>
                <a:cubicBezTo>
                  <a:pt x="65" y="36"/>
                  <a:pt x="47" y="10"/>
                  <a:pt x="37" y="5"/>
                </a:cubicBezTo>
                <a:cubicBezTo>
                  <a:pt x="27" y="0"/>
                  <a:pt x="8" y="9"/>
                  <a:pt x="4" y="17"/>
                </a:cubicBezTo>
                <a:cubicBezTo>
                  <a:pt x="0" y="25"/>
                  <a:pt x="3" y="51"/>
                  <a:pt x="13" y="5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98" name="Freeform 365"/>
          <p:cNvSpPr/>
          <p:nvPr/>
        </p:nvSpPr>
        <p:spPr bwMode="auto">
          <a:xfrm rot="12052736" flipH="1">
            <a:off x="4494206" y="4239454"/>
            <a:ext cx="57150" cy="73025"/>
          </a:xfrm>
          <a:custGeom>
            <a:avLst/>
            <a:gdLst>
              <a:gd name="T0" fmla="*/ 11430 w 65"/>
              <a:gd name="T1" fmla="*/ 67039 h 61"/>
              <a:gd name="T2" fmla="*/ 53634 w 65"/>
              <a:gd name="T3" fmla="*/ 52674 h 61"/>
              <a:gd name="T4" fmla="*/ 32532 w 65"/>
              <a:gd name="T5" fmla="*/ 5986 h 61"/>
              <a:gd name="T6" fmla="*/ 3517 w 65"/>
              <a:gd name="T7" fmla="*/ 20351 h 61"/>
              <a:gd name="T8" fmla="*/ 11430 w 65"/>
              <a:gd name="T9" fmla="*/ 67039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3" y="56"/>
                </a:moveTo>
                <a:cubicBezTo>
                  <a:pt x="23" y="61"/>
                  <a:pt x="57" y="52"/>
                  <a:pt x="61" y="44"/>
                </a:cubicBezTo>
                <a:cubicBezTo>
                  <a:pt x="65" y="36"/>
                  <a:pt x="47" y="10"/>
                  <a:pt x="37" y="5"/>
                </a:cubicBezTo>
                <a:cubicBezTo>
                  <a:pt x="27" y="0"/>
                  <a:pt x="8" y="9"/>
                  <a:pt x="4" y="17"/>
                </a:cubicBezTo>
                <a:cubicBezTo>
                  <a:pt x="0" y="25"/>
                  <a:pt x="3" y="51"/>
                  <a:pt x="13" y="5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99" name="Freeform 366"/>
          <p:cNvSpPr/>
          <p:nvPr/>
        </p:nvSpPr>
        <p:spPr bwMode="auto">
          <a:xfrm rot="12052736" flipH="1">
            <a:off x="4878381" y="4202941"/>
            <a:ext cx="57150" cy="74613"/>
          </a:xfrm>
          <a:custGeom>
            <a:avLst/>
            <a:gdLst>
              <a:gd name="T0" fmla="*/ 11430 w 65"/>
              <a:gd name="T1" fmla="*/ 68497 h 61"/>
              <a:gd name="T2" fmla="*/ 53632 w 65"/>
              <a:gd name="T3" fmla="*/ 53819 h 61"/>
              <a:gd name="T4" fmla="*/ 32531 w 65"/>
              <a:gd name="T5" fmla="*/ 6116 h 61"/>
              <a:gd name="T6" fmla="*/ 3517 w 65"/>
              <a:gd name="T7" fmla="*/ 20794 h 61"/>
              <a:gd name="T8" fmla="*/ 11430 w 65"/>
              <a:gd name="T9" fmla="*/ 6849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3" y="56"/>
                </a:moveTo>
                <a:cubicBezTo>
                  <a:pt x="23" y="61"/>
                  <a:pt x="57" y="52"/>
                  <a:pt x="61" y="44"/>
                </a:cubicBezTo>
                <a:cubicBezTo>
                  <a:pt x="65" y="36"/>
                  <a:pt x="47" y="10"/>
                  <a:pt x="37" y="5"/>
                </a:cubicBezTo>
                <a:cubicBezTo>
                  <a:pt x="27" y="0"/>
                  <a:pt x="8" y="9"/>
                  <a:pt x="4" y="17"/>
                </a:cubicBezTo>
                <a:cubicBezTo>
                  <a:pt x="0" y="25"/>
                  <a:pt x="3" y="51"/>
                  <a:pt x="13" y="5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500" name="Freeform 367"/>
          <p:cNvSpPr/>
          <p:nvPr/>
        </p:nvSpPr>
        <p:spPr bwMode="auto">
          <a:xfrm rot="7102823" flipH="1">
            <a:off x="4918862" y="4102135"/>
            <a:ext cx="74613" cy="60325"/>
          </a:xfrm>
          <a:custGeom>
            <a:avLst/>
            <a:gdLst>
              <a:gd name="T0" fmla="*/ 43197 w 57"/>
              <a:gd name="T1" fmla="*/ 59267 h 67"/>
              <a:gd name="T2" fmla="*/ 74613 w 57"/>
              <a:gd name="T3" fmla="*/ 45998 h 67"/>
              <a:gd name="T4" fmla="*/ 39270 w 57"/>
              <a:gd name="T5" fmla="*/ 3538 h 67"/>
              <a:gd name="T6" fmla="*/ 3927 w 57"/>
              <a:gd name="T7" fmla="*/ 24768 h 67"/>
              <a:gd name="T8" fmla="*/ 19635 w 57"/>
              <a:gd name="T9" fmla="*/ 56613 h 67"/>
              <a:gd name="T10" fmla="*/ 43197 w 57"/>
              <a:gd name="T11" fmla="*/ 59267 h 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"/>
              <a:gd name="T19" fmla="*/ 0 h 67"/>
              <a:gd name="T20" fmla="*/ 57 w 57"/>
              <a:gd name="T21" fmla="*/ 67 h 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" h="67">
                <a:moveTo>
                  <a:pt x="33" y="67"/>
                </a:moveTo>
                <a:cubicBezTo>
                  <a:pt x="45" y="64"/>
                  <a:pt x="57" y="62"/>
                  <a:pt x="57" y="52"/>
                </a:cubicBezTo>
                <a:cubicBezTo>
                  <a:pt x="57" y="42"/>
                  <a:pt x="39" y="8"/>
                  <a:pt x="30" y="4"/>
                </a:cubicBezTo>
                <a:cubicBezTo>
                  <a:pt x="21" y="0"/>
                  <a:pt x="6" y="18"/>
                  <a:pt x="3" y="28"/>
                </a:cubicBezTo>
                <a:cubicBezTo>
                  <a:pt x="0" y="38"/>
                  <a:pt x="7" y="51"/>
                  <a:pt x="15" y="64"/>
                </a:cubicBezTo>
                <a:cubicBezTo>
                  <a:pt x="15" y="64"/>
                  <a:pt x="33" y="67"/>
                  <a:pt x="33" y="67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501" name="Freeform 368"/>
          <p:cNvSpPr/>
          <p:nvPr/>
        </p:nvSpPr>
        <p:spPr bwMode="auto">
          <a:xfrm rot="12052736" flipH="1">
            <a:off x="4638668" y="4168016"/>
            <a:ext cx="58738" cy="73025"/>
          </a:xfrm>
          <a:custGeom>
            <a:avLst/>
            <a:gdLst>
              <a:gd name="T0" fmla="*/ 11853 w 65"/>
              <a:gd name="T1" fmla="*/ 67039 h 61"/>
              <a:gd name="T2" fmla="*/ 55620 w 65"/>
              <a:gd name="T3" fmla="*/ 52674 h 61"/>
              <a:gd name="T4" fmla="*/ 33737 w 65"/>
              <a:gd name="T5" fmla="*/ 5986 h 61"/>
              <a:gd name="T6" fmla="*/ 3647 w 65"/>
              <a:gd name="T7" fmla="*/ 20351 h 61"/>
              <a:gd name="T8" fmla="*/ 11853 w 65"/>
              <a:gd name="T9" fmla="*/ 67039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61"/>
              <a:gd name="T17" fmla="*/ 65 w 65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61">
                <a:moveTo>
                  <a:pt x="13" y="56"/>
                </a:moveTo>
                <a:cubicBezTo>
                  <a:pt x="23" y="61"/>
                  <a:pt x="57" y="52"/>
                  <a:pt x="61" y="44"/>
                </a:cubicBezTo>
                <a:cubicBezTo>
                  <a:pt x="65" y="36"/>
                  <a:pt x="47" y="10"/>
                  <a:pt x="37" y="5"/>
                </a:cubicBezTo>
                <a:cubicBezTo>
                  <a:pt x="27" y="0"/>
                  <a:pt x="8" y="9"/>
                  <a:pt x="4" y="17"/>
                </a:cubicBezTo>
                <a:cubicBezTo>
                  <a:pt x="0" y="25"/>
                  <a:pt x="3" y="51"/>
                  <a:pt x="13" y="56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502" name="Text Box 369"/>
          <p:cNvSpPr txBox="1">
            <a:spLocks noChangeArrowheads="1"/>
          </p:cNvSpPr>
          <p:nvPr/>
        </p:nvSpPr>
        <p:spPr bwMode="auto">
          <a:xfrm>
            <a:off x="5742893" y="4493954"/>
            <a:ext cx="2832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饱和碳酸氢钠溶液</a:t>
            </a:r>
          </a:p>
        </p:txBody>
      </p:sp>
      <p:sp>
        <p:nvSpPr>
          <p:cNvPr id="34162" name="Text Box 370"/>
          <p:cNvSpPr txBox="1">
            <a:spLocks noChangeArrowheads="1"/>
          </p:cNvSpPr>
          <p:nvPr/>
        </p:nvSpPr>
        <p:spPr bwMode="auto">
          <a:xfrm>
            <a:off x="579437" y="1240331"/>
            <a:ext cx="1106392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481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81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81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81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81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81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81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81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81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813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利用下图所示仪器和药品，设计一个简单的一次性完成的实验装置，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验证乙酸、碳酸和苯酚溶液的酸性强弱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7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/>
      <p:bldP spid="20490" grpId="0"/>
      <p:bldP spid="20491" grpId="0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  <p:bldP spid="20502" grpId="0"/>
      <p:bldP spid="341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/>
          <p:nvPr/>
        </p:nvGrpSpPr>
        <p:grpSpPr bwMode="auto">
          <a:xfrm>
            <a:off x="636096" y="1247775"/>
            <a:ext cx="3351212" cy="2343150"/>
            <a:chOff x="1008" y="2208"/>
            <a:chExt cx="1584" cy="1537"/>
          </a:xfrm>
        </p:grpSpPr>
        <p:grpSp>
          <p:nvGrpSpPr>
            <p:cNvPr id="21520" name="Group 4"/>
            <p:cNvGrpSpPr/>
            <p:nvPr/>
          </p:nvGrpSpPr>
          <p:grpSpPr bwMode="auto">
            <a:xfrm>
              <a:off x="2112" y="2784"/>
              <a:ext cx="192" cy="960"/>
              <a:chOff x="2928" y="1152"/>
              <a:chExt cx="288" cy="1152"/>
            </a:xfrm>
          </p:grpSpPr>
          <p:grpSp>
            <p:nvGrpSpPr>
              <p:cNvPr id="21635" name="Group 5"/>
              <p:cNvGrpSpPr/>
              <p:nvPr/>
            </p:nvGrpSpPr>
            <p:grpSpPr bwMode="auto">
              <a:xfrm>
                <a:off x="2928" y="1152"/>
                <a:ext cx="288" cy="1152"/>
                <a:chOff x="2669" y="276"/>
                <a:chExt cx="238" cy="1605"/>
              </a:xfrm>
            </p:grpSpPr>
            <p:sp>
              <p:nvSpPr>
                <p:cNvPr id="21740" name="AutoShape 6"/>
                <p:cNvSpPr>
                  <a:spLocks noChangeArrowheads="1"/>
                </p:cNvSpPr>
                <p:nvPr/>
              </p:nvSpPr>
              <p:spPr bwMode="auto">
                <a:xfrm>
                  <a:off x="2669" y="276"/>
                  <a:ext cx="238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41" name="Oval 7"/>
                <p:cNvSpPr>
                  <a:spLocks noChangeArrowheads="1"/>
                </p:cNvSpPr>
                <p:nvPr/>
              </p:nvSpPr>
              <p:spPr bwMode="auto">
                <a:xfrm>
                  <a:off x="2681" y="1666"/>
                  <a:ext cx="215" cy="2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42" name="AutoShape 8"/>
                <p:cNvSpPr>
                  <a:spLocks noChangeArrowheads="1"/>
                </p:cNvSpPr>
                <p:nvPr/>
              </p:nvSpPr>
              <p:spPr bwMode="auto">
                <a:xfrm>
                  <a:off x="2681" y="302"/>
                  <a:ext cx="215" cy="146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43" name="Rectangle 9"/>
                <p:cNvSpPr>
                  <a:spLocks noChangeArrowheads="1"/>
                </p:cNvSpPr>
                <p:nvPr/>
              </p:nvSpPr>
              <p:spPr bwMode="auto">
                <a:xfrm>
                  <a:off x="2691" y="1651"/>
                  <a:ext cx="198" cy="1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636" name="Group 10"/>
              <p:cNvGrpSpPr/>
              <p:nvPr/>
            </p:nvGrpSpPr>
            <p:grpSpPr bwMode="auto">
              <a:xfrm>
                <a:off x="2928" y="1632"/>
                <a:ext cx="288" cy="624"/>
                <a:chOff x="1258" y="1563"/>
                <a:chExt cx="1450" cy="403"/>
              </a:xfrm>
            </p:grpSpPr>
            <p:sp>
              <p:nvSpPr>
                <p:cNvPr id="21637" name="Line 11"/>
                <p:cNvSpPr>
                  <a:spLocks noChangeShapeType="1"/>
                </p:cNvSpPr>
                <p:nvPr/>
              </p:nvSpPr>
              <p:spPr bwMode="auto">
                <a:xfrm>
                  <a:off x="1351" y="1623"/>
                  <a:ext cx="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38" name="Line 12"/>
                <p:cNvSpPr>
                  <a:spLocks noChangeShapeType="1"/>
                </p:cNvSpPr>
                <p:nvPr/>
              </p:nvSpPr>
              <p:spPr bwMode="auto">
                <a:xfrm>
                  <a:off x="1420" y="1623"/>
                  <a:ext cx="5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39" name="Line 13"/>
                <p:cNvSpPr>
                  <a:spLocks noChangeShapeType="1"/>
                </p:cNvSpPr>
                <p:nvPr/>
              </p:nvSpPr>
              <p:spPr bwMode="auto">
                <a:xfrm>
                  <a:off x="1510" y="1623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40" name="Line 14"/>
                <p:cNvSpPr>
                  <a:spLocks noChangeShapeType="1"/>
                </p:cNvSpPr>
                <p:nvPr/>
              </p:nvSpPr>
              <p:spPr bwMode="auto">
                <a:xfrm>
                  <a:off x="1584" y="1623"/>
                  <a:ext cx="13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41" name="Line 15"/>
                <p:cNvSpPr>
                  <a:spLocks noChangeShapeType="1"/>
                </p:cNvSpPr>
                <p:nvPr/>
              </p:nvSpPr>
              <p:spPr bwMode="auto">
                <a:xfrm>
                  <a:off x="1743" y="1623"/>
                  <a:ext cx="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42" name="Line 16"/>
                <p:cNvSpPr>
                  <a:spLocks noChangeShapeType="1"/>
                </p:cNvSpPr>
                <p:nvPr/>
              </p:nvSpPr>
              <p:spPr bwMode="auto">
                <a:xfrm>
                  <a:off x="1383" y="1665"/>
                  <a:ext cx="5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4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504" y="1665"/>
                  <a:ext cx="8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44" name="Line 18"/>
                <p:cNvSpPr>
                  <a:spLocks noChangeShapeType="1"/>
                </p:cNvSpPr>
                <p:nvPr/>
              </p:nvSpPr>
              <p:spPr bwMode="auto">
                <a:xfrm>
                  <a:off x="1650" y="1665"/>
                  <a:ext cx="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45" name="Line 19"/>
                <p:cNvSpPr>
                  <a:spLocks noChangeShapeType="1"/>
                </p:cNvSpPr>
                <p:nvPr/>
              </p:nvSpPr>
              <p:spPr bwMode="auto">
                <a:xfrm>
                  <a:off x="1719" y="1665"/>
                  <a:ext cx="3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46" name="Line 20"/>
                <p:cNvSpPr>
                  <a:spLocks noChangeShapeType="1"/>
                </p:cNvSpPr>
                <p:nvPr/>
              </p:nvSpPr>
              <p:spPr bwMode="auto">
                <a:xfrm>
                  <a:off x="1349" y="1710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47" name="Line 21"/>
                <p:cNvSpPr>
                  <a:spLocks noChangeShapeType="1"/>
                </p:cNvSpPr>
                <p:nvPr/>
              </p:nvSpPr>
              <p:spPr bwMode="auto">
                <a:xfrm>
                  <a:off x="1429" y="1710"/>
                  <a:ext cx="6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48" name="Line 22"/>
                <p:cNvSpPr>
                  <a:spLocks noChangeShapeType="1"/>
                </p:cNvSpPr>
                <p:nvPr/>
              </p:nvSpPr>
              <p:spPr bwMode="auto">
                <a:xfrm>
                  <a:off x="1540" y="1710"/>
                  <a:ext cx="13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49" name="Line 23"/>
                <p:cNvSpPr>
                  <a:spLocks noChangeShapeType="1"/>
                </p:cNvSpPr>
                <p:nvPr/>
              </p:nvSpPr>
              <p:spPr bwMode="auto">
                <a:xfrm>
                  <a:off x="1701" y="1710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50" name="Line 24"/>
                <p:cNvSpPr>
                  <a:spLocks noChangeShapeType="1"/>
                </p:cNvSpPr>
                <p:nvPr/>
              </p:nvSpPr>
              <p:spPr bwMode="auto">
                <a:xfrm>
                  <a:off x="1301" y="1642"/>
                  <a:ext cx="3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51" name="Line 25"/>
                <p:cNvSpPr>
                  <a:spLocks noChangeShapeType="1"/>
                </p:cNvSpPr>
                <p:nvPr/>
              </p:nvSpPr>
              <p:spPr bwMode="auto">
                <a:xfrm>
                  <a:off x="1820" y="1619"/>
                  <a:ext cx="5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52" name="Line 26"/>
                <p:cNvSpPr>
                  <a:spLocks noChangeShapeType="1"/>
                </p:cNvSpPr>
                <p:nvPr/>
              </p:nvSpPr>
              <p:spPr bwMode="auto">
                <a:xfrm>
                  <a:off x="1691" y="1754"/>
                  <a:ext cx="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53" name="Line 27"/>
                <p:cNvSpPr>
                  <a:spLocks noChangeShapeType="1"/>
                </p:cNvSpPr>
                <p:nvPr/>
              </p:nvSpPr>
              <p:spPr bwMode="auto">
                <a:xfrm>
                  <a:off x="1430" y="1754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54" name="Line 28"/>
                <p:cNvSpPr>
                  <a:spLocks noChangeShapeType="1"/>
                </p:cNvSpPr>
                <p:nvPr/>
              </p:nvSpPr>
              <p:spPr bwMode="auto">
                <a:xfrm>
                  <a:off x="1529" y="1754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55" name="Line 29"/>
                <p:cNvSpPr>
                  <a:spLocks noChangeShapeType="1"/>
                </p:cNvSpPr>
                <p:nvPr/>
              </p:nvSpPr>
              <p:spPr bwMode="auto">
                <a:xfrm>
                  <a:off x="1597" y="1754"/>
                  <a:ext cx="3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56" name="Line 30"/>
                <p:cNvSpPr>
                  <a:spLocks noChangeShapeType="1"/>
                </p:cNvSpPr>
                <p:nvPr/>
              </p:nvSpPr>
              <p:spPr bwMode="auto">
                <a:xfrm>
                  <a:off x="1958" y="1630"/>
                  <a:ext cx="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57" name="Line 31"/>
                <p:cNvSpPr>
                  <a:spLocks noChangeShapeType="1"/>
                </p:cNvSpPr>
                <p:nvPr/>
              </p:nvSpPr>
              <p:spPr bwMode="auto">
                <a:xfrm>
                  <a:off x="2027" y="1630"/>
                  <a:ext cx="5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58" name="Line 32"/>
                <p:cNvSpPr>
                  <a:spLocks noChangeShapeType="1"/>
                </p:cNvSpPr>
                <p:nvPr/>
              </p:nvSpPr>
              <p:spPr bwMode="auto">
                <a:xfrm>
                  <a:off x="2117" y="1630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59" name="Line 33"/>
                <p:cNvSpPr>
                  <a:spLocks noChangeShapeType="1"/>
                </p:cNvSpPr>
                <p:nvPr/>
              </p:nvSpPr>
              <p:spPr bwMode="auto">
                <a:xfrm>
                  <a:off x="2191" y="1630"/>
                  <a:ext cx="13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60" name="Line 34"/>
                <p:cNvSpPr>
                  <a:spLocks noChangeShapeType="1"/>
                </p:cNvSpPr>
                <p:nvPr/>
              </p:nvSpPr>
              <p:spPr bwMode="auto">
                <a:xfrm>
                  <a:off x="2350" y="1630"/>
                  <a:ext cx="2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61" name="Line 35"/>
                <p:cNvSpPr>
                  <a:spLocks noChangeShapeType="1"/>
                </p:cNvSpPr>
                <p:nvPr/>
              </p:nvSpPr>
              <p:spPr bwMode="auto">
                <a:xfrm>
                  <a:off x="1990" y="1671"/>
                  <a:ext cx="5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6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110" y="1671"/>
                  <a:ext cx="8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63" name="Line 37"/>
                <p:cNvSpPr>
                  <a:spLocks noChangeShapeType="1"/>
                </p:cNvSpPr>
                <p:nvPr/>
              </p:nvSpPr>
              <p:spPr bwMode="auto">
                <a:xfrm>
                  <a:off x="2257" y="1671"/>
                  <a:ext cx="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64" name="Line 38"/>
                <p:cNvSpPr>
                  <a:spLocks noChangeShapeType="1"/>
                </p:cNvSpPr>
                <p:nvPr/>
              </p:nvSpPr>
              <p:spPr bwMode="auto">
                <a:xfrm>
                  <a:off x="2326" y="1671"/>
                  <a:ext cx="3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65" name="Line 39"/>
                <p:cNvSpPr>
                  <a:spLocks noChangeShapeType="1"/>
                </p:cNvSpPr>
                <p:nvPr/>
              </p:nvSpPr>
              <p:spPr bwMode="auto">
                <a:xfrm>
                  <a:off x="1956" y="1716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66" name="Line 40"/>
                <p:cNvSpPr>
                  <a:spLocks noChangeShapeType="1"/>
                </p:cNvSpPr>
                <p:nvPr/>
              </p:nvSpPr>
              <p:spPr bwMode="auto">
                <a:xfrm>
                  <a:off x="2036" y="1716"/>
                  <a:ext cx="6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67" name="Line 41"/>
                <p:cNvSpPr>
                  <a:spLocks noChangeShapeType="1"/>
                </p:cNvSpPr>
                <p:nvPr/>
              </p:nvSpPr>
              <p:spPr bwMode="auto">
                <a:xfrm>
                  <a:off x="2146" y="1716"/>
                  <a:ext cx="13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68" name="Line 42"/>
                <p:cNvSpPr>
                  <a:spLocks noChangeShapeType="1"/>
                </p:cNvSpPr>
                <p:nvPr/>
              </p:nvSpPr>
              <p:spPr bwMode="auto">
                <a:xfrm>
                  <a:off x="2308" y="1716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69" name="Line 43"/>
                <p:cNvSpPr>
                  <a:spLocks noChangeShapeType="1"/>
                </p:cNvSpPr>
                <p:nvPr/>
              </p:nvSpPr>
              <p:spPr bwMode="auto">
                <a:xfrm>
                  <a:off x="1831" y="1914"/>
                  <a:ext cx="3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70" name="Line 44"/>
                <p:cNvSpPr>
                  <a:spLocks noChangeShapeType="1"/>
                </p:cNvSpPr>
                <p:nvPr/>
              </p:nvSpPr>
              <p:spPr bwMode="auto">
                <a:xfrm>
                  <a:off x="2427" y="1626"/>
                  <a:ext cx="5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71" name="Line 45"/>
                <p:cNvSpPr>
                  <a:spLocks noChangeShapeType="1"/>
                </p:cNvSpPr>
                <p:nvPr/>
              </p:nvSpPr>
              <p:spPr bwMode="auto">
                <a:xfrm>
                  <a:off x="2297" y="1761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72" name="Line 46"/>
                <p:cNvSpPr>
                  <a:spLocks noChangeShapeType="1"/>
                </p:cNvSpPr>
                <p:nvPr/>
              </p:nvSpPr>
              <p:spPr bwMode="auto">
                <a:xfrm>
                  <a:off x="2037" y="1761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73" name="Line 47"/>
                <p:cNvSpPr>
                  <a:spLocks noChangeShapeType="1"/>
                </p:cNvSpPr>
                <p:nvPr/>
              </p:nvSpPr>
              <p:spPr bwMode="auto">
                <a:xfrm>
                  <a:off x="2136" y="1761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74" name="Line 48"/>
                <p:cNvSpPr>
                  <a:spLocks noChangeShapeType="1"/>
                </p:cNvSpPr>
                <p:nvPr/>
              </p:nvSpPr>
              <p:spPr bwMode="auto">
                <a:xfrm>
                  <a:off x="2204" y="1761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75" name="Line 49"/>
                <p:cNvSpPr>
                  <a:spLocks noChangeShapeType="1"/>
                </p:cNvSpPr>
                <p:nvPr/>
              </p:nvSpPr>
              <p:spPr bwMode="auto">
                <a:xfrm>
                  <a:off x="1309" y="1787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76" name="Line 50"/>
                <p:cNvSpPr>
                  <a:spLocks noChangeShapeType="1"/>
                </p:cNvSpPr>
                <p:nvPr/>
              </p:nvSpPr>
              <p:spPr bwMode="auto">
                <a:xfrm>
                  <a:off x="2547" y="1716"/>
                  <a:ext cx="5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77" name="Line 51"/>
                <p:cNvSpPr>
                  <a:spLocks noChangeShapeType="1"/>
                </p:cNvSpPr>
                <p:nvPr/>
              </p:nvSpPr>
              <p:spPr bwMode="auto">
                <a:xfrm>
                  <a:off x="1771" y="1774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78" name="Line 52"/>
                <p:cNvSpPr>
                  <a:spLocks noChangeShapeType="1"/>
                </p:cNvSpPr>
                <p:nvPr/>
              </p:nvSpPr>
              <p:spPr bwMode="auto">
                <a:xfrm>
                  <a:off x="1787" y="1715"/>
                  <a:ext cx="13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79" name="Line 53"/>
                <p:cNvSpPr>
                  <a:spLocks noChangeShapeType="1"/>
                </p:cNvSpPr>
                <p:nvPr/>
              </p:nvSpPr>
              <p:spPr bwMode="auto">
                <a:xfrm>
                  <a:off x="1429" y="1791"/>
                  <a:ext cx="2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80" name="Line 54"/>
                <p:cNvSpPr>
                  <a:spLocks noChangeShapeType="1"/>
                </p:cNvSpPr>
                <p:nvPr/>
              </p:nvSpPr>
              <p:spPr bwMode="auto">
                <a:xfrm>
                  <a:off x="2393" y="1716"/>
                  <a:ext cx="5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8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833" y="1771"/>
                  <a:ext cx="8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82" name="Line 56"/>
                <p:cNvSpPr>
                  <a:spLocks noChangeShapeType="1"/>
                </p:cNvSpPr>
                <p:nvPr/>
              </p:nvSpPr>
              <p:spPr bwMode="auto">
                <a:xfrm>
                  <a:off x="1826" y="1671"/>
                  <a:ext cx="3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83" name="Line 57"/>
                <p:cNvSpPr>
                  <a:spLocks noChangeShapeType="1"/>
                </p:cNvSpPr>
                <p:nvPr/>
              </p:nvSpPr>
              <p:spPr bwMode="auto">
                <a:xfrm>
                  <a:off x="2543" y="1628"/>
                  <a:ext cx="6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84" name="Line 58"/>
                <p:cNvSpPr>
                  <a:spLocks noChangeShapeType="1"/>
                </p:cNvSpPr>
                <p:nvPr/>
              </p:nvSpPr>
              <p:spPr bwMode="auto">
                <a:xfrm>
                  <a:off x="2437" y="1668"/>
                  <a:ext cx="13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85" name="Line 59"/>
                <p:cNvSpPr>
                  <a:spLocks noChangeShapeType="1"/>
                </p:cNvSpPr>
                <p:nvPr/>
              </p:nvSpPr>
              <p:spPr bwMode="auto">
                <a:xfrm>
                  <a:off x="2406" y="1766"/>
                  <a:ext cx="5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86" name="Line 60"/>
                <p:cNvSpPr>
                  <a:spLocks noChangeShapeType="1"/>
                </p:cNvSpPr>
                <p:nvPr/>
              </p:nvSpPr>
              <p:spPr bwMode="auto">
                <a:xfrm>
                  <a:off x="1964" y="1774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87" name="Line 61"/>
                <p:cNvSpPr>
                  <a:spLocks noChangeShapeType="1"/>
                </p:cNvSpPr>
                <p:nvPr/>
              </p:nvSpPr>
              <p:spPr bwMode="auto">
                <a:xfrm>
                  <a:off x="2150" y="1822"/>
                  <a:ext cx="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88" name="Line 62"/>
                <p:cNvSpPr>
                  <a:spLocks noChangeShapeType="1"/>
                </p:cNvSpPr>
                <p:nvPr/>
              </p:nvSpPr>
              <p:spPr bwMode="auto">
                <a:xfrm>
                  <a:off x="2219" y="1822"/>
                  <a:ext cx="5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89" name="Line 63"/>
                <p:cNvSpPr>
                  <a:spLocks noChangeShapeType="1"/>
                </p:cNvSpPr>
                <p:nvPr/>
              </p:nvSpPr>
              <p:spPr bwMode="auto">
                <a:xfrm>
                  <a:off x="2309" y="1822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90" name="Line 64"/>
                <p:cNvSpPr>
                  <a:spLocks noChangeShapeType="1"/>
                </p:cNvSpPr>
                <p:nvPr/>
              </p:nvSpPr>
              <p:spPr bwMode="auto">
                <a:xfrm>
                  <a:off x="2383" y="1822"/>
                  <a:ext cx="13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91" name="Line 65"/>
                <p:cNvSpPr>
                  <a:spLocks noChangeShapeType="1"/>
                </p:cNvSpPr>
                <p:nvPr/>
              </p:nvSpPr>
              <p:spPr bwMode="auto">
                <a:xfrm>
                  <a:off x="2542" y="1822"/>
                  <a:ext cx="2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92" name="Line 66"/>
                <p:cNvSpPr>
                  <a:spLocks noChangeShapeType="1"/>
                </p:cNvSpPr>
                <p:nvPr/>
              </p:nvSpPr>
              <p:spPr bwMode="auto">
                <a:xfrm>
                  <a:off x="2182" y="1864"/>
                  <a:ext cx="5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9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302" y="1864"/>
                  <a:ext cx="8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94" name="Line 68"/>
                <p:cNvSpPr>
                  <a:spLocks noChangeShapeType="1"/>
                </p:cNvSpPr>
                <p:nvPr/>
              </p:nvSpPr>
              <p:spPr bwMode="auto">
                <a:xfrm>
                  <a:off x="2449" y="1864"/>
                  <a:ext cx="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95" name="Line 69"/>
                <p:cNvSpPr>
                  <a:spLocks noChangeShapeType="1"/>
                </p:cNvSpPr>
                <p:nvPr/>
              </p:nvSpPr>
              <p:spPr bwMode="auto">
                <a:xfrm>
                  <a:off x="2518" y="1864"/>
                  <a:ext cx="3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96" name="Line 70"/>
                <p:cNvSpPr>
                  <a:spLocks noChangeShapeType="1"/>
                </p:cNvSpPr>
                <p:nvPr/>
              </p:nvSpPr>
              <p:spPr bwMode="auto">
                <a:xfrm>
                  <a:off x="2148" y="1909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97" name="Line 71"/>
                <p:cNvSpPr>
                  <a:spLocks noChangeShapeType="1"/>
                </p:cNvSpPr>
                <p:nvPr/>
              </p:nvSpPr>
              <p:spPr bwMode="auto">
                <a:xfrm>
                  <a:off x="2228" y="1909"/>
                  <a:ext cx="6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98" name="Line 72"/>
                <p:cNvSpPr>
                  <a:spLocks noChangeShapeType="1"/>
                </p:cNvSpPr>
                <p:nvPr/>
              </p:nvSpPr>
              <p:spPr bwMode="auto">
                <a:xfrm>
                  <a:off x="2338" y="1909"/>
                  <a:ext cx="13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99" name="Line 73"/>
                <p:cNvSpPr>
                  <a:spLocks noChangeShapeType="1"/>
                </p:cNvSpPr>
                <p:nvPr/>
              </p:nvSpPr>
              <p:spPr bwMode="auto">
                <a:xfrm>
                  <a:off x="2500" y="1909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00" name="Line 74"/>
                <p:cNvSpPr>
                  <a:spLocks noChangeShapeType="1"/>
                </p:cNvSpPr>
                <p:nvPr/>
              </p:nvSpPr>
              <p:spPr bwMode="auto">
                <a:xfrm>
                  <a:off x="2100" y="1841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01" name="Line 75"/>
                <p:cNvSpPr>
                  <a:spLocks noChangeShapeType="1"/>
                </p:cNvSpPr>
                <p:nvPr/>
              </p:nvSpPr>
              <p:spPr bwMode="auto">
                <a:xfrm>
                  <a:off x="2619" y="1818"/>
                  <a:ext cx="5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02" name="Line 76"/>
                <p:cNvSpPr>
                  <a:spLocks noChangeShapeType="1"/>
                </p:cNvSpPr>
                <p:nvPr/>
              </p:nvSpPr>
              <p:spPr bwMode="auto">
                <a:xfrm>
                  <a:off x="2489" y="1954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03" name="Line 77"/>
                <p:cNvSpPr>
                  <a:spLocks noChangeShapeType="1"/>
                </p:cNvSpPr>
                <p:nvPr/>
              </p:nvSpPr>
              <p:spPr bwMode="auto">
                <a:xfrm>
                  <a:off x="2229" y="1954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04" name="Line 78"/>
                <p:cNvSpPr>
                  <a:spLocks noChangeShapeType="1"/>
                </p:cNvSpPr>
                <p:nvPr/>
              </p:nvSpPr>
              <p:spPr bwMode="auto">
                <a:xfrm>
                  <a:off x="2328" y="1954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05" name="Line 79"/>
                <p:cNvSpPr>
                  <a:spLocks noChangeShapeType="1"/>
                </p:cNvSpPr>
                <p:nvPr/>
              </p:nvSpPr>
              <p:spPr bwMode="auto">
                <a:xfrm>
                  <a:off x="2396" y="1954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06" name="Line 80"/>
                <p:cNvSpPr>
                  <a:spLocks noChangeShapeType="1"/>
                </p:cNvSpPr>
                <p:nvPr/>
              </p:nvSpPr>
              <p:spPr bwMode="auto">
                <a:xfrm>
                  <a:off x="1380" y="1830"/>
                  <a:ext cx="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07" name="Line 81"/>
                <p:cNvSpPr>
                  <a:spLocks noChangeShapeType="1"/>
                </p:cNvSpPr>
                <p:nvPr/>
              </p:nvSpPr>
              <p:spPr bwMode="auto">
                <a:xfrm>
                  <a:off x="1449" y="1830"/>
                  <a:ext cx="5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08" name="Line 82"/>
                <p:cNvSpPr>
                  <a:spLocks noChangeShapeType="1"/>
                </p:cNvSpPr>
                <p:nvPr/>
              </p:nvSpPr>
              <p:spPr bwMode="auto">
                <a:xfrm>
                  <a:off x="1539" y="1830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09" name="Line 83"/>
                <p:cNvSpPr>
                  <a:spLocks noChangeShapeType="1"/>
                </p:cNvSpPr>
                <p:nvPr/>
              </p:nvSpPr>
              <p:spPr bwMode="auto">
                <a:xfrm>
                  <a:off x="1613" y="1830"/>
                  <a:ext cx="13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10" name="Line 84"/>
                <p:cNvSpPr>
                  <a:spLocks noChangeShapeType="1"/>
                </p:cNvSpPr>
                <p:nvPr/>
              </p:nvSpPr>
              <p:spPr bwMode="auto">
                <a:xfrm>
                  <a:off x="1772" y="1830"/>
                  <a:ext cx="2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11" name="Line 85"/>
                <p:cNvSpPr>
                  <a:spLocks noChangeShapeType="1"/>
                </p:cNvSpPr>
                <p:nvPr/>
              </p:nvSpPr>
              <p:spPr bwMode="auto">
                <a:xfrm>
                  <a:off x="1412" y="1871"/>
                  <a:ext cx="5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1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532" y="1871"/>
                  <a:ext cx="8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13" name="Line 87"/>
                <p:cNvSpPr>
                  <a:spLocks noChangeShapeType="1"/>
                </p:cNvSpPr>
                <p:nvPr/>
              </p:nvSpPr>
              <p:spPr bwMode="auto">
                <a:xfrm>
                  <a:off x="1679" y="1871"/>
                  <a:ext cx="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14" name="Line 88"/>
                <p:cNvSpPr>
                  <a:spLocks noChangeShapeType="1"/>
                </p:cNvSpPr>
                <p:nvPr/>
              </p:nvSpPr>
              <p:spPr bwMode="auto">
                <a:xfrm>
                  <a:off x="1748" y="1871"/>
                  <a:ext cx="3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15" name="Line 89"/>
                <p:cNvSpPr>
                  <a:spLocks noChangeShapeType="1"/>
                </p:cNvSpPr>
                <p:nvPr/>
              </p:nvSpPr>
              <p:spPr bwMode="auto">
                <a:xfrm>
                  <a:off x="1378" y="1916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16" name="Line 90"/>
                <p:cNvSpPr>
                  <a:spLocks noChangeShapeType="1"/>
                </p:cNvSpPr>
                <p:nvPr/>
              </p:nvSpPr>
              <p:spPr bwMode="auto">
                <a:xfrm>
                  <a:off x="1458" y="1916"/>
                  <a:ext cx="6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17" name="Line 91"/>
                <p:cNvSpPr>
                  <a:spLocks noChangeShapeType="1"/>
                </p:cNvSpPr>
                <p:nvPr/>
              </p:nvSpPr>
              <p:spPr bwMode="auto">
                <a:xfrm>
                  <a:off x="1568" y="1916"/>
                  <a:ext cx="13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18" name="Line 92"/>
                <p:cNvSpPr>
                  <a:spLocks noChangeShapeType="1"/>
                </p:cNvSpPr>
                <p:nvPr/>
              </p:nvSpPr>
              <p:spPr bwMode="auto">
                <a:xfrm>
                  <a:off x="1730" y="1916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19" name="Line 93"/>
                <p:cNvSpPr>
                  <a:spLocks noChangeShapeType="1"/>
                </p:cNvSpPr>
                <p:nvPr/>
              </p:nvSpPr>
              <p:spPr bwMode="auto">
                <a:xfrm>
                  <a:off x="1330" y="1848"/>
                  <a:ext cx="3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20" name="Line 94"/>
                <p:cNvSpPr>
                  <a:spLocks noChangeShapeType="1"/>
                </p:cNvSpPr>
                <p:nvPr/>
              </p:nvSpPr>
              <p:spPr bwMode="auto">
                <a:xfrm>
                  <a:off x="1849" y="1826"/>
                  <a:ext cx="5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21" name="Line 95"/>
                <p:cNvSpPr>
                  <a:spLocks noChangeShapeType="1"/>
                </p:cNvSpPr>
                <p:nvPr/>
              </p:nvSpPr>
              <p:spPr bwMode="auto">
                <a:xfrm>
                  <a:off x="1719" y="1961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22" name="Line 96"/>
                <p:cNvSpPr>
                  <a:spLocks noChangeShapeType="1"/>
                </p:cNvSpPr>
                <p:nvPr/>
              </p:nvSpPr>
              <p:spPr bwMode="auto">
                <a:xfrm>
                  <a:off x="1459" y="1961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23" name="Line 97"/>
                <p:cNvSpPr>
                  <a:spLocks noChangeShapeType="1"/>
                </p:cNvSpPr>
                <p:nvPr/>
              </p:nvSpPr>
              <p:spPr bwMode="auto">
                <a:xfrm>
                  <a:off x="1558" y="1961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24" name="Line 98"/>
                <p:cNvSpPr>
                  <a:spLocks noChangeShapeType="1"/>
                </p:cNvSpPr>
                <p:nvPr/>
              </p:nvSpPr>
              <p:spPr bwMode="auto">
                <a:xfrm>
                  <a:off x="1626" y="1961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25" name="Line 99"/>
                <p:cNvSpPr>
                  <a:spLocks noChangeShapeType="1"/>
                </p:cNvSpPr>
                <p:nvPr/>
              </p:nvSpPr>
              <p:spPr bwMode="auto">
                <a:xfrm>
                  <a:off x="2075" y="1964"/>
                  <a:ext cx="5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26" name="Line 100"/>
                <p:cNvSpPr>
                  <a:spLocks noChangeShapeType="1"/>
                </p:cNvSpPr>
                <p:nvPr/>
              </p:nvSpPr>
              <p:spPr bwMode="auto">
                <a:xfrm>
                  <a:off x="2009" y="1832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27" name="Line 101"/>
                <p:cNvSpPr>
                  <a:spLocks noChangeShapeType="1"/>
                </p:cNvSpPr>
                <p:nvPr/>
              </p:nvSpPr>
              <p:spPr bwMode="auto">
                <a:xfrm>
                  <a:off x="1932" y="1916"/>
                  <a:ext cx="13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28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952" y="1869"/>
                  <a:ext cx="8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29" name="Line 103"/>
                <p:cNvSpPr>
                  <a:spLocks noChangeShapeType="1"/>
                </p:cNvSpPr>
                <p:nvPr/>
              </p:nvSpPr>
              <p:spPr bwMode="auto">
                <a:xfrm>
                  <a:off x="1311" y="1950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30" name="Line 104"/>
                <p:cNvSpPr>
                  <a:spLocks noChangeShapeType="1"/>
                </p:cNvSpPr>
                <p:nvPr/>
              </p:nvSpPr>
              <p:spPr bwMode="auto">
                <a:xfrm>
                  <a:off x="1859" y="1966"/>
                  <a:ext cx="6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31" name="Line 105"/>
                <p:cNvSpPr>
                  <a:spLocks noChangeShapeType="1"/>
                </p:cNvSpPr>
                <p:nvPr/>
              </p:nvSpPr>
              <p:spPr bwMode="auto">
                <a:xfrm>
                  <a:off x="2557" y="1772"/>
                  <a:ext cx="13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32" name="Line 106"/>
                <p:cNvSpPr>
                  <a:spLocks noChangeShapeType="1"/>
                </p:cNvSpPr>
                <p:nvPr/>
              </p:nvSpPr>
              <p:spPr bwMode="auto">
                <a:xfrm>
                  <a:off x="2571" y="1910"/>
                  <a:ext cx="5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33" name="Line 107"/>
                <p:cNvSpPr>
                  <a:spLocks noChangeShapeType="1"/>
                </p:cNvSpPr>
                <p:nvPr/>
              </p:nvSpPr>
              <p:spPr bwMode="auto">
                <a:xfrm>
                  <a:off x="2644" y="1958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1734" name="Group 108"/>
                <p:cNvGrpSpPr/>
                <p:nvPr/>
              </p:nvGrpSpPr>
              <p:grpSpPr bwMode="auto">
                <a:xfrm>
                  <a:off x="1258" y="1563"/>
                  <a:ext cx="1450" cy="22"/>
                  <a:chOff x="4612" y="6012"/>
                  <a:chExt cx="1814" cy="28"/>
                </a:xfrm>
              </p:grpSpPr>
              <p:grpSp>
                <p:nvGrpSpPr>
                  <p:cNvPr id="21735" name="Group 109"/>
                  <p:cNvGrpSpPr/>
                  <p:nvPr/>
                </p:nvGrpSpPr>
                <p:grpSpPr bwMode="auto">
                  <a:xfrm>
                    <a:off x="4612" y="6012"/>
                    <a:ext cx="1814" cy="28"/>
                    <a:chOff x="4612" y="6012"/>
                    <a:chExt cx="1814" cy="28"/>
                  </a:xfrm>
                </p:grpSpPr>
                <p:sp>
                  <p:nvSpPr>
                    <p:cNvPr id="21737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0" y="6036"/>
                      <a:ext cx="1743" cy="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38" name="Freeform 111"/>
                    <p:cNvSpPr/>
                    <p:nvPr/>
                  </p:nvSpPr>
                  <p:spPr bwMode="auto">
                    <a:xfrm>
                      <a:off x="6381" y="6012"/>
                      <a:ext cx="45" cy="27"/>
                    </a:xfrm>
                    <a:custGeom>
                      <a:avLst/>
                      <a:gdLst>
                        <a:gd name="T0" fmla="*/ 0 w 45"/>
                        <a:gd name="T1" fmla="*/ 27 h 27"/>
                        <a:gd name="T2" fmla="*/ 24 w 45"/>
                        <a:gd name="T3" fmla="*/ 21 h 27"/>
                        <a:gd name="T4" fmla="*/ 45 w 45"/>
                        <a:gd name="T5" fmla="*/ 0 h 27"/>
                        <a:gd name="T6" fmla="*/ 0 60000 65536"/>
                        <a:gd name="T7" fmla="*/ 0 60000 65536"/>
                        <a:gd name="T8" fmla="*/ 0 60000 65536"/>
                        <a:gd name="T9" fmla="*/ 0 w 45"/>
                        <a:gd name="T10" fmla="*/ 0 h 27"/>
                        <a:gd name="T11" fmla="*/ 45 w 45"/>
                        <a:gd name="T12" fmla="*/ 27 h 2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5" h="27">
                          <a:moveTo>
                            <a:pt x="0" y="27"/>
                          </a:moveTo>
                          <a:cubicBezTo>
                            <a:pt x="8" y="26"/>
                            <a:pt x="17" y="25"/>
                            <a:pt x="24" y="21"/>
                          </a:cubicBezTo>
                          <a:cubicBezTo>
                            <a:pt x="31" y="17"/>
                            <a:pt x="38" y="8"/>
                            <a:pt x="45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39" name="Freeform 112"/>
                    <p:cNvSpPr/>
                    <p:nvPr/>
                  </p:nvSpPr>
                  <p:spPr bwMode="auto">
                    <a:xfrm>
                      <a:off x="4612" y="6015"/>
                      <a:ext cx="62" cy="25"/>
                    </a:xfrm>
                    <a:custGeom>
                      <a:avLst/>
                      <a:gdLst>
                        <a:gd name="T0" fmla="*/ 62 w 62"/>
                        <a:gd name="T1" fmla="*/ 24 h 25"/>
                        <a:gd name="T2" fmla="*/ 21 w 62"/>
                        <a:gd name="T3" fmla="*/ 21 h 25"/>
                        <a:gd name="T4" fmla="*/ 0 w 62"/>
                        <a:gd name="T5" fmla="*/ 0 h 25"/>
                        <a:gd name="T6" fmla="*/ 0 60000 65536"/>
                        <a:gd name="T7" fmla="*/ 0 60000 65536"/>
                        <a:gd name="T8" fmla="*/ 0 60000 65536"/>
                        <a:gd name="T9" fmla="*/ 0 w 62"/>
                        <a:gd name="T10" fmla="*/ 0 h 25"/>
                        <a:gd name="T11" fmla="*/ 62 w 62"/>
                        <a:gd name="T12" fmla="*/ 25 h 2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2" h="25">
                          <a:moveTo>
                            <a:pt x="62" y="24"/>
                          </a:moveTo>
                          <a:cubicBezTo>
                            <a:pt x="56" y="23"/>
                            <a:pt x="31" y="25"/>
                            <a:pt x="21" y="21"/>
                          </a:cubicBezTo>
                          <a:cubicBezTo>
                            <a:pt x="11" y="17"/>
                            <a:pt x="7" y="8"/>
                            <a:pt x="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1736" name="Freeform 113"/>
                  <p:cNvSpPr/>
                  <p:nvPr/>
                </p:nvSpPr>
                <p:spPr bwMode="auto">
                  <a:xfrm>
                    <a:off x="6381" y="6012"/>
                    <a:ext cx="45" cy="27"/>
                  </a:xfrm>
                  <a:custGeom>
                    <a:avLst/>
                    <a:gdLst>
                      <a:gd name="T0" fmla="*/ 0 w 45"/>
                      <a:gd name="T1" fmla="*/ 27 h 27"/>
                      <a:gd name="T2" fmla="*/ 24 w 45"/>
                      <a:gd name="T3" fmla="*/ 21 h 27"/>
                      <a:gd name="T4" fmla="*/ 45 w 45"/>
                      <a:gd name="T5" fmla="*/ 0 h 27"/>
                      <a:gd name="T6" fmla="*/ 0 60000 65536"/>
                      <a:gd name="T7" fmla="*/ 0 60000 65536"/>
                      <a:gd name="T8" fmla="*/ 0 60000 65536"/>
                      <a:gd name="T9" fmla="*/ 0 w 45"/>
                      <a:gd name="T10" fmla="*/ 0 h 27"/>
                      <a:gd name="T11" fmla="*/ 45 w 45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5" h="27">
                        <a:moveTo>
                          <a:pt x="0" y="27"/>
                        </a:moveTo>
                        <a:cubicBezTo>
                          <a:pt x="8" y="26"/>
                          <a:pt x="17" y="25"/>
                          <a:pt x="24" y="21"/>
                        </a:cubicBezTo>
                        <a:cubicBezTo>
                          <a:pt x="31" y="17"/>
                          <a:pt x="38" y="8"/>
                          <a:pt x="45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21521" name="Group 114"/>
            <p:cNvGrpSpPr/>
            <p:nvPr/>
          </p:nvGrpSpPr>
          <p:grpSpPr bwMode="auto">
            <a:xfrm>
              <a:off x="1248" y="2870"/>
              <a:ext cx="432" cy="874"/>
              <a:chOff x="1881" y="1988"/>
              <a:chExt cx="678" cy="1211"/>
            </a:xfrm>
          </p:grpSpPr>
          <p:grpSp>
            <p:nvGrpSpPr>
              <p:cNvPr id="21625" name="Group 115"/>
              <p:cNvGrpSpPr/>
              <p:nvPr/>
            </p:nvGrpSpPr>
            <p:grpSpPr bwMode="auto">
              <a:xfrm>
                <a:off x="1881" y="1988"/>
                <a:ext cx="678" cy="1211"/>
                <a:chOff x="1881" y="1988"/>
                <a:chExt cx="678" cy="1211"/>
              </a:xfrm>
            </p:grpSpPr>
            <p:grpSp>
              <p:nvGrpSpPr>
                <p:cNvPr id="21627" name="Group 116"/>
                <p:cNvGrpSpPr/>
                <p:nvPr/>
              </p:nvGrpSpPr>
              <p:grpSpPr bwMode="auto">
                <a:xfrm>
                  <a:off x="2007" y="1988"/>
                  <a:ext cx="425" cy="226"/>
                  <a:chOff x="2007" y="1988"/>
                  <a:chExt cx="425" cy="226"/>
                </a:xfrm>
              </p:grpSpPr>
              <p:sp>
                <p:nvSpPr>
                  <p:cNvPr id="21633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1988"/>
                    <a:ext cx="425" cy="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634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2021" y="2016"/>
                    <a:ext cx="397" cy="198"/>
                  </a:xfrm>
                  <a:custGeom>
                    <a:avLst/>
                    <a:gdLst>
                      <a:gd name="T0" fmla="*/ 386 w 21600"/>
                      <a:gd name="T1" fmla="*/ 99 h 21600"/>
                      <a:gd name="T2" fmla="*/ 199 w 21600"/>
                      <a:gd name="T3" fmla="*/ 198 h 21600"/>
                      <a:gd name="T4" fmla="*/ 11 w 21600"/>
                      <a:gd name="T5" fmla="*/ 99 h 21600"/>
                      <a:gd name="T6" fmla="*/ 199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2394 w 21600"/>
                      <a:gd name="T13" fmla="*/ 2400 h 21600"/>
                      <a:gd name="T14" fmla="*/ 19206 w 21600"/>
                      <a:gd name="T15" fmla="*/ 192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1143" y="21600"/>
                        </a:lnTo>
                        <a:lnTo>
                          <a:pt x="20457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628" name="AutoShape 119"/>
                <p:cNvSpPr>
                  <a:spLocks noChangeArrowheads="1"/>
                </p:cNvSpPr>
                <p:nvPr/>
              </p:nvSpPr>
              <p:spPr bwMode="auto">
                <a:xfrm>
                  <a:off x="1901" y="2292"/>
                  <a:ext cx="637" cy="907"/>
                </a:xfrm>
                <a:custGeom>
                  <a:avLst/>
                  <a:gdLst>
                    <a:gd name="T0" fmla="*/ 634 w 21600"/>
                    <a:gd name="T1" fmla="*/ 454 h 21600"/>
                    <a:gd name="T2" fmla="*/ 319 w 21600"/>
                    <a:gd name="T3" fmla="*/ 907 h 21600"/>
                    <a:gd name="T4" fmla="*/ 3 w 21600"/>
                    <a:gd name="T5" fmla="*/ 454 h 21600"/>
                    <a:gd name="T6" fmla="*/ 319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899 w 21600"/>
                    <a:gd name="T13" fmla="*/ 1905 h 21600"/>
                    <a:gd name="T14" fmla="*/ 19701 w 21600"/>
                    <a:gd name="T15" fmla="*/ 1969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29" y="21600"/>
                      </a:lnTo>
                      <a:lnTo>
                        <a:pt x="2137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29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81" y="2259"/>
                  <a:ext cx="678" cy="1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30" name="Rectangle 121"/>
                <p:cNvSpPr>
                  <a:spLocks noChangeArrowheads="1"/>
                </p:cNvSpPr>
                <p:nvPr/>
              </p:nvSpPr>
              <p:spPr bwMode="auto">
                <a:xfrm>
                  <a:off x="2011" y="2169"/>
                  <a:ext cx="417" cy="1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31" name="Freeform 122"/>
                <p:cNvSpPr/>
                <p:nvPr/>
              </p:nvSpPr>
              <p:spPr bwMode="auto">
                <a:xfrm>
                  <a:off x="1897" y="2136"/>
                  <a:ext cx="145" cy="273"/>
                </a:xfrm>
                <a:custGeom>
                  <a:avLst/>
                  <a:gdLst>
                    <a:gd name="T0" fmla="*/ 137 w 145"/>
                    <a:gd name="T1" fmla="*/ 0 h 273"/>
                    <a:gd name="T2" fmla="*/ 140 w 145"/>
                    <a:gd name="T3" fmla="*/ 69 h 273"/>
                    <a:gd name="T4" fmla="*/ 107 w 145"/>
                    <a:gd name="T5" fmla="*/ 87 h 273"/>
                    <a:gd name="T6" fmla="*/ 65 w 145"/>
                    <a:gd name="T7" fmla="*/ 96 h 273"/>
                    <a:gd name="T8" fmla="*/ 32 w 145"/>
                    <a:gd name="T9" fmla="*/ 114 h 273"/>
                    <a:gd name="T10" fmla="*/ 5 w 145"/>
                    <a:gd name="T11" fmla="*/ 144 h 273"/>
                    <a:gd name="T12" fmla="*/ 2 w 145"/>
                    <a:gd name="T13" fmla="*/ 207 h 273"/>
                    <a:gd name="T14" fmla="*/ 5 w 145"/>
                    <a:gd name="T15" fmla="*/ 273 h 2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5"/>
                    <a:gd name="T25" fmla="*/ 0 h 273"/>
                    <a:gd name="T26" fmla="*/ 145 w 145"/>
                    <a:gd name="T27" fmla="*/ 273 h 2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5" h="273">
                      <a:moveTo>
                        <a:pt x="137" y="0"/>
                      </a:moveTo>
                      <a:cubicBezTo>
                        <a:pt x="137" y="11"/>
                        <a:pt x="145" y="55"/>
                        <a:pt x="140" y="69"/>
                      </a:cubicBezTo>
                      <a:cubicBezTo>
                        <a:pt x="135" y="83"/>
                        <a:pt x="119" y="83"/>
                        <a:pt x="107" y="87"/>
                      </a:cubicBezTo>
                      <a:cubicBezTo>
                        <a:pt x="95" y="91"/>
                        <a:pt x="77" y="92"/>
                        <a:pt x="65" y="96"/>
                      </a:cubicBezTo>
                      <a:cubicBezTo>
                        <a:pt x="53" y="100"/>
                        <a:pt x="42" y="106"/>
                        <a:pt x="32" y="114"/>
                      </a:cubicBezTo>
                      <a:cubicBezTo>
                        <a:pt x="22" y="122"/>
                        <a:pt x="10" y="129"/>
                        <a:pt x="5" y="144"/>
                      </a:cubicBezTo>
                      <a:cubicBezTo>
                        <a:pt x="0" y="159"/>
                        <a:pt x="2" y="186"/>
                        <a:pt x="2" y="207"/>
                      </a:cubicBezTo>
                      <a:cubicBezTo>
                        <a:pt x="2" y="228"/>
                        <a:pt x="5" y="259"/>
                        <a:pt x="5" y="27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32" name="Freeform 123"/>
                <p:cNvSpPr/>
                <p:nvPr/>
              </p:nvSpPr>
              <p:spPr bwMode="auto">
                <a:xfrm flipH="1">
                  <a:off x="2398" y="2136"/>
                  <a:ext cx="145" cy="273"/>
                </a:xfrm>
                <a:custGeom>
                  <a:avLst/>
                  <a:gdLst>
                    <a:gd name="T0" fmla="*/ 137 w 145"/>
                    <a:gd name="T1" fmla="*/ 0 h 273"/>
                    <a:gd name="T2" fmla="*/ 140 w 145"/>
                    <a:gd name="T3" fmla="*/ 69 h 273"/>
                    <a:gd name="T4" fmla="*/ 107 w 145"/>
                    <a:gd name="T5" fmla="*/ 87 h 273"/>
                    <a:gd name="T6" fmla="*/ 65 w 145"/>
                    <a:gd name="T7" fmla="*/ 96 h 273"/>
                    <a:gd name="T8" fmla="*/ 32 w 145"/>
                    <a:gd name="T9" fmla="*/ 114 h 273"/>
                    <a:gd name="T10" fmla="*/ 5 w 145"/>
                    <a:gd name="T11" fmla="*/ 144 h 273"/>
                    <a:gd name="T12" fmla="*/ 2 w 145"/>
                    <a:gd name="T13" fmla="*/ 207 h 273"/>
                    <a:gd name="T14" fmla="*/ 5 w 145"/>
                    <a:gd name="T15" fmla="*/ 273 h 2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5"/>
                    <a:gd name="T25" fmla="*/ 0 h 273"/>
                    <a:gd name="T26" fmla="*/ 145 w 145"/>
                    <a:gd name="T27" fmla="*/ 273 h 2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5" h="273">
                      <a:moveTo>
                        <a:pt x="137" y="0"/>
                      </a:moveTo>
                      <a:cubicBezTo>
                        <a:pt x="137" y="11"/>
                        <a:pt x="145" y="55"/>
                        <a:pt x="140" y="69"/>
                      </a:cubicBezTo>
                      <a:cubicBezTo>
                        <a:pt x="135" y="83"/>
                        <a:pt x="119" y="83"/>
                        <a:pt x="107" y="87"/>
                      </a:cubicBezTo>
                      <a:cubicBezTo>
                        <a:pt x="95" y="91"/>
                        <a:pt x="77" y="92"/>
                        <a:pt x="65" y="96"/>
                      </a:cubicBezTo>
                      <a:cubicBezTo>
                        <a:pt x="53" y="100"/>
                        <a:pt x="42" y="106"/>
                        <a:pt x="32" y="114"/>
                      </a:cubicBezTo>
                      <a:cubicBezTo>
                        <a:pt x="22" y="122"/>
                        <a:pt x="10" y="129"/>
                        <a:pt x="5" y="144"/>
                      </a:cubicBezTo>
                      <a:cubicBezTo>
                        <a:pt x="0" y="159"/>
                        <a:pt x="2" y="186"/>
                        <a:pt x="2" y="207"/>
                      </a:cubicBezTo>
                      <a:cubicBezTo>
                        <a:pt x="2" y="228"/>
                        <a:pt x="5" y="259"/>
                        <a:pt x="5" y="27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626" name="Line 124"/>
              <p:cNvSpPr>
                <a:spLocks noChangeShapeType="1"/>
              </p:cNvSpPr>
              <p:nvPr/>
            </p:nvSpPr>
            <p:spPr bwMode="auto">
              <a:xfrm>
                <a:off x="1941" y="3174"/>
                <a:ext cx="54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22" name="Group 125"/>
            <p:cNvGrpSpPr/>
            <p:nvPr/>
          </p:nvGrpSpPr>
          <p:grpSpPr bwMode="auto">
            <a:xfrm>
              <a:off x="1296" y="2208"/>
              <a:ext cx="240" cy="1056"/>
              <a:chOff x="1974" y="2226"/>
              <a:chExt cx="400" cy="1639"/>
            </a:xfrm>
          </p:grpSpPr>
          <p:grpSp>
            <p:nvGrpSpPr>
              <p:cNvPr id="21580" name="Group 126"/>
              <p:cNvGrpSpPr/>
              <p:nvPr/>
            </p:nvGrpSpPr>
            <p:grpSpPr bwMode="auto">
              <a:xfrm flipH="1">
                <a:off x="1974" y="2226"/>
                <a:ext cx="400" cy="1639"/>
                <a:chOff x="7376" y="1221"/>
                <a:chExt cx="499" cy="2050"/>
              </a:xfrm>
            </p:grpSpPr>
            <p:grpSp>
              <p:nvGrpSpPr>
                <p:cNvPr id="21598" name="Group 127"/>
                <p:cNvGrpSpPr/>
                <p:nvPr/>
              </p:nvGrpSpPr>
              <p:grpSpPr bwMode="auto">
                <a:xfrm>
                  <a:off x="7587" y="2120"/>
                  <a:ext cx="70" cy="1151"/>
                  <a:chOff x="7356" y="2012"/>
                  <a:chExt cx="70" cy="1151"/>
                </a:xfrm>
              </p:grpSpPr>
              <p:grpSp>
                <p:nvGrpSpPr>
                  <p:cNvPr id="21620" name="Group 128"/>
                  <p:cNvGrpSpPr/>
                  <p:nvPr/>
                </p:nvGrpSpPr>
                <p:grpSpPr bwMode="auto">
                  <a:xfrm>
                    <a:off x="7356" y="2012"/>
                    <a:ext cx="70" cy="1148"/>
                    <a:chOff x="7356" y="2012"/>
                    <a:chExt cx="70" cy="1148"/>
                  </a:xfrm>
                </p:grpSpPr>
                <p:sp>
                  <p:nvSpPr>
                    <p:cNvPr id="21622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57" y="2012"/>
                      <a:ext cx="57" cy="113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623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62" y="3143"/>
                      <a:ext cx="6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624" name="Line 1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56" y="3126"/>
                      <a:ext cx="57" cy="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1621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7356" y="3109"/>
                    <a:ext cx="0" cy="5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599" name="Group 133"/>
                <p:cNvGrpSpPr/>
                <p:nvPr/>
              </p:nvGrpSpPr>
              <p:grpSpPr bwMode="auto">
                <a:xfrm>
                  <a:off x="7376" y="1221"/>
                  <a:ext cx="479" cy="891"/>
                  <a:chOff x="6962" y="1179"/>
                  <a:chExt cx="479" cy="891"/>
                </a:xfrm>
              </p:grpSpPr>
              <p:sp>
                <p:nvSpPr>
                  <p:cNvPr id="21610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7121" y="1367"/>
                    <a:ext cx="158" cy="146"/>
                  </a:xfrm>
                  <a:custGeom>
                    <a:avLst/>
                    <a:gdLst>
                      <a:gd name="T0" fmla="*/ 149 w 21600"/>
                      <a:gd name="T1" fmla="*/ 73 h 21600"/>
                      <a:gd name="T2" fmla="*/ 79 w 21600"/>
                      <a:gd name="T3" fmla="*/ 146 h 21600"/>
                      <a:gd name="T4" fmla="*/ 9 w 21600"/>
                      <a:gd name="T5" fmla="*/ 73 h 21600"/>
                      <a:gd name="T6" fmla="*/ 79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08 w 21600"/>
                      <a:gd name="T13" fmla="*/ 2959 h 21600"/>
                      <a:gd name="T14" fmla="*/ 18592 w 21600"/>
                      <a:gd name="T15" fmla="*/ 18641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2400" y="21600"/>
                        </a:lnTo>
                        <a:lnTo>
                          <a:pt x="19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611" name="Oval 13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193" y="1433"/>
                    <a:ext cx="17" cy="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21612" name="Group 136"/>
                  <p:cNvGrpSpPr/>
                  <p:nvPr/>
                </p:nvGrpSpPr>
                <p:grpSpPr bwMode="auto">
                  <a:xfrm>
                    <a:off x="7110" y="1179"/>
                    <a:ext cx="181" cy="199"/>
                    <a:chOff x="7425" y="1740"/>
                    <a:chExt cx="181" cy="199"/>
                  </a:xfrm>
                </p:grpSpPr>
                <p:sp>
                  <p:nvSpPr>
                    <p:cNvPr id="21616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43" y="1740"/>
                      <a:ext cx="145" cy="14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617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82" y="1845"/>
                      <a:ext cx="68" cy="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618" name="AutoShape 13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7436" y="1882"/>
                      <a:ext cx="159" cy="28"/>
                    </a:xfrm>
                    <a:custGeom>
                      <a:avLst/>
                      <a:gdLst>
                        <a:gd name="T0" fmla="*/ 139 w 21600"/>
                        <a:gd name="T1" fmla="*/ 14 h 21600"/>
                        <a:gd name="T2" fmla="*/ 80 w 21600"/>
                        <a:gd name="T3" fmla="*/ 28 h 21600"/>
                        <a:gd name="T4" fmla="*/ 20 w 21600"/>
                        <a:gd name="T5" fmla="*/ 14 h 21600"/>
                        <a:gd name="T6" fmla="*/ 8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483 w 21600"/>
                        <a:gd name="T13" fmla="*/ 4629 h 21600"/>
                        <a:gd name="T14" fmla="*/ 17117 w 21600"/>
                        <a:gd name="T15" fmla="*/ 16971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619" name="AutoShap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25" y="1911"/>
                      <a:ext cx="181" cy="2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1613" name="Group 141"/>
                  <p:cNvGrpSpPr/>
                  <p:nvPr/>
                </p:nvGrpSpPr>
                <p:grpSpPr bwMode="auto">
                  <a:xfrm>
                    <a:off x="6962" y="1490"/>
                    <a:ext cx="479" cy="580"/>
                    <a:chOff x="6962" y="1490"/>
                    <a:chExt cx="479" cy="580"/>
                  </a:xfrm>
                </p:grpSpPr>
                <p:sp>
                  <p:nvSpPr>
                    <p:cNvPr id="21614" name="Freeform 142"/>
                    <p:cNvSpPr/>
                    <p:nvPr/>
                  </p:nvSpPr>
                  <p:spPr bwMode="auto">
                    <a:xfrm>
                      <a:off x="7238" y="1490"/>
                      <a:ext cx="203" cy="580"/>
                    </a:xfrm>
                    <a:custGeom>
                      <a:avLst/>
                      <a:gdLst>
                        <a:gd name="T0" fmla="*/ 28 w 203"/>
                        <a:gd name="T1" fmla="*/ 0 h 580"/>
                        <a:gd name="T2" fmla="*/ 23 w 203"/>
                        <a:gd name="T3" fmla="*/ 34 h 580"/>
                        <a:gd name="T4" fmla="*/ 51 w 203"/>
                        <a:gd name="T5" fmla="*/ 55 h 580"/>
                        <a:gd name="T6" fmla="*/ 129 w 203"/>
                        <a:gd name="T7" fmla="*/ 105 h 580"/>
                        <a:gd name="T8" fmla="*/ 195 w 203"/>
                        <a:gd name="T9" fmla="*/ 207 h 580"/>
                        <a:gd name="T10" fmla="*/ 174 w 203"/>
                        <a:gd name="T11" fmla="*/ 357 h 580"/>
                        <a:gd name="T12" fmla="*/ 121 w 203"/>
                        <a:gd name="T13" fmla="*/ 454 h 580"/>
                        <a:gd name="T14" fmla="*/ 57 w 203"/>
                        <a:gd name="T15" fmla="*/ 525 h 580"/>
                        <a:gd name="T16" fmla="*/ 0 w 203"/>
                        <a:gd name="T17" fmla="*/ 580 h 58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03"/>
                        <a:gd name="T28" fmla="*/ 0 h 580"/>
                        <a:gd name="T29" fmla="*/ 203 w 203"/>
                        <a:gd name="T30" fmla="*/ 580 h 58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03" h="580">
                          <a:moveTo>
                            <a:pt x="28" y="0"/>
                          </a:moveTo>
                          <a:cubicBezTo>
                            <a:pt x="24" y="12"/>
                            <a:pt x="19" y="24"/>
                            <a:pt x="23" y="34"/>
                          </a:cubicBezTo>
                          <a:cubicBezTo>
                            <a:pt x="27" y="43"/>
                            <a:pt x="33" y="43"/>
                            <a:pt x="51" y="55"/>
                          </a:cubicBezTo>
                          <a:cubicBezTo>
                            <a:pt x="69" y="67"/>
                            <a:pt x="105" y="80"/>
                            <a:pt x="129" y="105"/>
                          </a:cubicBezTo>
                          <a:cubicBezTo>
                            <a:pt x="153" y="130"/>
                            <a:pt x="187" y="165"/>
                            <a:pt x="195" y="207"/>
                          </a:cubicBezTo>
                          <a:cubicBezTo>
                            <a:pt x="203" y="249"/>
                            <a:pt x="186" y="316"/>
                            <a:pt x="174" y="357"/>
                          </a:cubicBezTo>
                          <a:cubicBezTo>
                            <a:pt x="162" y="398"/>
                            <a:pt x="141" y="426"/>
                            <a:pt x="121" y="454"/>
                          </a:cubicBezTo>
                          <a:cubicBezTo>
                            <a:pt x="101" y="482"/>
                            <a:pt x="77" y="504"/>
                            <a:pt x="57" y="525"/>
                          </a:cubicBezTo>
                          <a:cubicBezTo>
                            <a:pt x="37" y="546"/>
                            <a:pt x="12" y="568"/>
                            <a:pt x="0" y="58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615" name="Freeform 143"/>
                    <p:cNvSpPr/>
                    <p:nvPr/>
                  </p:nvSpPr>
                  <p:spPr bwMode="auto">
                    <a:xfrm flipH="1">
                      <a:off x="6962" y="1490"/>
                      <a:ext cx="203" cy="580"/>
                    </a:xfrm>
                    <a:custGeom>
                      <a:avLst/>
                      <a:gdLst>
                        <a:gd name="T0" fmla="*/ 28 w 203"/>
                        <a:gd name="T1" fmla="*/ 0 h 580"/>
                        <a:gd name="T2" fmla="*/ 23 w 203"/>
                        <a:gd name="T3" fmla="*/ 34 h 580"/>
                        <a:gd name="T4" fmla="*/ 51 w 203"/>
                        <a:gd name="T5" fmla="*/ 55 h 580"/>
                        <a:gd name="T6" fmla="*/ 129 w 203"/>
                        <a:gd name="T7" fmla="*/ 105 h 580"/>
                        <a:gd name="T8" fmla="*/ 195 w 203"/>
                        <a:gd name="T9" fmla="*/ 207 h 580"/>
                        <a:gd name="T10" fmla="*/ 174 w 203"/>
                        <a:gd name="T11" fmla="*/ 357 h 580"/>
                        <a:gd name="T12" fmla="*/ 121 w 203"/>
                        <a:gd name="T13" fmla="*/ 454 h 580"/>
                        <a:gd name="T14" fmla="*/ 57 w 203"/>
                        <a:gd name="T15" fmla="*/ 525 h 580"/>
                        <a:gd name="T16" fmla="*/ 0 w 203"/>
                        <a:gd name="T17" fmla="*/ 580 h 58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03"/>
                        <a:gd name="T28" fmla="*/ 0 h 580"/>
                        <a:gd name="T29" fmla="*/ 203 w 203"/>
                        <a:gd name="T30" fmla="*/ 580 h 58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03" h="580">
                          <a:moveTo>
                            <a:pt x="28" y="0"/>
                          </a:moveTo>
                          <a:cubicBezTo>
                            <a:pt x="24" y="12"/>
                            <a:pt x="19" y="24"/>
                            <a:pt x="23" y="34"/>
                          </a:cubicBezTo>
                          <a:cubicBezTo>
                            <a:pt x="27" y="43"/>
                            <a:pt x="33" y="43"/>
                            <a:pt x="51" y="55"/>
                          </a:cubicBezTo>
                          <a:cubicBezTo>
                            <a:pt x="69" y="67"/>
                            <a:pt x="105" y="80"/>
                            <a:pt x="129" y="105"/>
                          </a:cubicBezTo>
                          <a:cubicBezTo>
                            <a:pt x="153" y="130"/>
                            <a:pt x="187" y="165"/>
                            <a:pt x="195" y="207"/>
                          </a:cubicBezTo>
                          <a:cubicBezTo>
                            <a:pt x="203" y="249"/>
                            <a:pt x="186" y="316"/>
                            <a:pt x="174" y="357"/>
                          </a:cubicBezTo>
                          <a:cubicBezTo>
                            <a:pt x="162" y="398"/>
                            <a:pt x="141" y="426"/>
                            <a:pt x="121" y="454"/>
                          </a:cubicBezTo>
                          <a:cubicBezTo>
                            <a:pt x="101" y="482"/>
                            <a:pt x="77" y="504"/>
                            <a:pt x="57" y="525"/>
                          </a:cubicBezTo>
                          <a:cubicBezTo>
                            <a:pt x="37" y="546"/>
                            <a:pt x="12" y="568"/>
                            <a:pt x="0" y="58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21600" name="Rectangle 144"/>
                <p:cNvSpPr>
                  <a:spLocks noChangeArrowheads="1"/>
                </p:cNvSpPr>
                <p:nvPr/>
              </p:nvSpPr>
              <p:spPr bwMode="auto">
                <a:xfrm>
                  <a:off x="7518" y="2103"/>
                  <a:ext cx="210" cy="7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01" name="Freeform 145"/>
                <p:cNvSpPr/>
                <p:nvPr/>
              </p:nvSpPr>
              <p:spPr bwMode="auto">
                <a:xfrm>
                  <a:off x="7554" y="2088"/>
                  <a:ext cx="33" cy="51"/>
                </a:xfrm>
                <a:custGeom>
                  <a:avLst/>
                  <a:gdLst>
                    <a:gd name="T0" fmla="*/ 0 w 33"/>
                    <a:gd name="T1" fmla="*/ 0 h 51"/>
                    <a:gd name="T2" fmla="*/ 24 w 33"/>
                    <a:gd name="T3" fmla="*/ 27 h 51"/>
                    <a:gd name="T4" fmla="*/ 33 w 33"/>
                    <a:gd name="T5" fmla="*/ 51 h 51"/>
                    <a:gd name="T6" fmla="*/ 0 60000 65536"/>
                    <a:gd name="T7" fmla="*/ 0 60000 65536"/>
                    <a:gd name="T8" fmla="*/ 0 60000 65536"/>
                    <a:gd name="T9" fmla="*/ 0 w 33"/>
                    <a:gd name="T10" fmla="*/ 0 h 51"/>
                    <a:gd name="T11" fmla="*/ 33 w 33"/>
                    <a:gd name="T12" fmla="*/ 51 h 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" h="51">
                      <a:moveTo>
                        <a:pt x="0" y="0"/>
                      </a:moveTo>
                      <a:cubicBezTo>
                        <a:pt x="9" y="9"/>
                        <a:pt x="19" y="19"/>
                        <a:pt x="24" y="27"/>
                      </a:cubicBezTo>
                      <a:cubicBezTo>
                        <a:pt x="29" y="35"/>
                        <a:pt x="31" y="43"/>
                        <a:pt x="33" y="5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02" name="Freeform 146"/>
                <p:cNvSpPr/>
                <p:nvPr/>
              </p:nvSpPr>
              <p:spPr bwMode="auto">
                <a:xfrm flipH="1">
                  <a:off x="7644" y="2088"/>
                  <a:ext cx="33" cy="51"/>
                </a:xfrm>
                <a:custGeom>
                  <a:avLst/>
                  <a:gdLst>
                    <a:gd name="T0" fmla="*/ 0 w 33"/>
                    <a:gd name="T1" fmla="*/ 0 h 51"/>
                    <a:gd name="T2" fmla="*/ 24 w 33"/>
                    <a:gd name="T3" fmla="*/ 27 h 51"/>
                    <a:gd name="T4" fmla="*/ 33 w 33"/>
                    <a:gd name="T5" fmla="*/ 51 h 51"/>
                    <a:gd name="T6" fmla="*/ 0 60000 65536"/>
                    <a:gd name="T7" fmla="*/ 0 60000 65536"/>
                    <a:gd name="T8" fmla="*/ 0 60000 65536"/>
                    <a:gd name="T9" fmla="*/ 0 w 33"/>
                    <a:gd name="T10" fmla="*/ 0 h 51"/>
                    <a:gd name="T11" fmla="*/ 33 w 33"/>
                    <a:gd name="T12" fmla="*/ 51 h 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" h="51">
                      <a:moveTo>
                        <a:pt x="0" y="0"/>
                      </a:moveTo>
                      <a:cubicBezTo>
                        <a:pt x="9" y="9"/>
                        <a:pt x="19" y="19"/>
                        <a:pt x="24" y="27"/>
                      </a:cubicBezTo>
                      <a:cubicBezTo>
                        <a:pt x="29" y="35"/>
                        <a:pt x="31" y="43"/>
                        <a:pt x="33" y="51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1603" name="Group 147"/>
                <p:cNvGrpSpPr/>
                <p:nvPr/>
              </p:nvGrpSpPr>
              <p:grpSpPr bwMode="auto">
                <a:xfrm>
                  <a:off x="7440" y="2116"/>
                  <a:ext cx="435" cy="142"/>
                  <a:chOff x="6404" y="2776"/>
                  <a:chExt cx="435" cy="142"/>
                </a:xfrm>
              </p:grpSpPr>
              <p:sp>
                <p:nvSpPr>
                  <p:cNvPr id="21604" name="AutoShape 14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404" y="2819"/>
                    <a:ext cx="408" cy="5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605" name="AutoShape 149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6534" y="2720"/>
                    <a:ext cx="125" cy="255"/>
                  </a:xfrm>
                  <a:custGeom>
                    <a:avLst/>
                    <a:gdLst>
                      <a:gd name="T0" fmla="*/ 115 w 21600"/>
                      <a:gd name="T1" fmla="*/ 128 h 21600"/>
                      <a:gd name="T2" fmla="*/ 63 w 21600"/>
                      <a:gd name="T3" fmla="*/ 255 h 21600"/>
                      <a:gd name="T4" fmla="*/ 10 w 21600"/>
                      <a:gd name="T5" fmla="*/ 128 h 21600"/>
                      <a:gd name="T6" fmla="*/ 63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456 w 21600"/>
                      <a:gd name="T13" fmla="*/ 3558 h 21600"/>
                      <a:gd name="T14" fmla="*/ 18144 w 21600"/>
                      <a:gd name="T15" fmla="*/ 1804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3474" y="21600"/>
                        </a:lnTo>
                        <a:lnTo>
                          <a:pt x="18126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606" name="Oval 15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771" y="2813"/>
                    <a:ext cx="68" cy="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607" name="Rectangle 15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422" y="2810"/>
                    <a:ext cx="28" cy="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608" name="Oval 15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569" y="2839"/>
                    <a:ext cx="17" cy="1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609" name="Rectangle 15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700" y="2776"/>
                    <a:ext cx="28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1581" name="Group 154"/>
              <p:cNvGrpSpPr/>
              <p:nvPr/>
            </p:nvGrpSpPr>
            <p:grpSpPr bwMode="auto">
              <a:xfrm>
                <a:off x="1989" y="2694"/>
                <a:ext cx="364" cy="218"/>
                <a:chOff x="2495" y="3830"/>
                <a:chExt cx="455" cy="273"/>
              </a:xfrm>
            </p:grpSpPr>
            <p:grpSp>
              <p:nvGrpSpPr>
                <p:cNvPr id="21582" name="Group 155"/>
                <p:cNvGrpSpPr/>
                <p:nvPr/>
              </p:nvGrpSpPr>
              <p:grpSpPr bwMode="auto">
                <a:xfrm>
                  <a:off x="2495" y="3830"/>
                  <a:ext cx="455" cy="15"/>
                  <a:chOff x="2495" y="3830"/>
                  <a:chExt cx="455" cy="15"/>
                </a:xfrm>
              </p:grpSpPr>
              <p:sp>
                <p:nvSpPr>
                  <p:cNvPr id="21595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2515" y="3845"/>
                    <a:ext cx="40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96" name="Freeform 157"/>
                  <p:cNvSpPr/>
                  <p:nvPr/>
                </p:nvSpPr>
                <p:spPr bwMode="auto">
                  <a:xfrm>
                    <a:off x="2920" y="3830"/>
                    <a:ext cx="30" cy="15"/>
                  </a:xfrm>
                  <a:custGeom>
                    <a:avLst/>
                    <a:gdLst>
                      <a:gd name="T0" fmla="*/ 0 w 30"/>
                      <a:gd name="T1" fmla="*/ 15 h 15"/>
                      <a:gd name="T2" fmla="*/ 30 w 30"/>
                      <a:gd name="T3" fmla="*/ 0 h 15"/>
                      <a:gd name="T4" fmla="*/ 0 60000 65536"/>
                      <a:gd name="T5" fmla="*/ 0 60000 65536"/>
                      <a:gd name="T6" fmla="*/ 0 w 30"/>
                      <a:gd name="T7" fmla="*/ 0 h 15"/>
                      <a:gd name="T8" fmla="*/ 30 w 30"/>
                      <a:gd name="T9" fmla="*/ 15 h 1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0" h="15">
                        <a:moveTo>
                          <a:pt x="0" y="15"/>
                        </a:moveTo>
                        <a:cubicBezTo>
                          <a:pt x="0" y="15"/>
                          <a:pt x="15" y="7"/>
                          <a:pt x="3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97" name="Freeform 158"/>
                  <p:cNvSpPr/>
                  <p:nvPr/>
                </p:nvSpPr>
                <p:spPr bwMode="auto">
                  <a:xfrm flipH="1">
                    <a:off x="2495" y="3830"/>
                    <a:ext cx="30" cy="15"/>
                  </a:xfrm>
                  <a:custGeom>
                    <a:avLst/>
                    <a:gdLst>
                      <a:gd name="T0" fmla="*/ 0 w 30"/>
                      <a:gd name="T1" fmla="*/ 15 h 15"/>
                      <a:gd name="T2" fmla="*/ 30 w 30"/>
                      <a:gd name="T3" fmla="*/ 0 h 15"/>
                      <a:gd name="T4" fmla="*/ 0 60000 65536"/>
                      <a:gd name="T5" fmla="*/ 0 60000 65536"/>
                      <a:gd name="T6" fmla="*/ 0 w 30"/>
                      <a:gd name="T7" fmla="*/ 0 h 15"/>
                      <a:gd name="T8" fmla="*/ 30 w 30"/>
                      <a:gd name="T9" fmla="*/ 15 h 1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0" h="15">
                        <a:moveTo>
                          <a:pt x="0" y="15"/>
                        </a:moveTo>
                        <a:cubicBezTo>
                          <a:pt x="0" y="15"/>
                          <a:pt x="15" y="7"/>
                          <a:pt x="3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83" name="Line 159"/>
                <p:cNvSpPr>
                  <a:spLocks noChangeShapeType="1"/>
                </p:cNvSpPr>
                <p:nvPr/>
              </p:nvSpPr>
              <p:spPr bwMode="auto">
                <a:xfrm>
                  <a:off x="2577" y="3881"/>
                  <a:ext cx="5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84" name="Line 160"/>
                <p:cNvSpPr>
                  <a:spLocks noChangeShapeType="1"/>
                </p:cNvSpPr>
                <p:nvPr/>
              </p:nvSpPr>
              <p:spPr bwMode="auto">
                <a:xfrm>
                  <a:off x="2676" y="3881"/>
                  <a:ext cx="8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85" name="Line 161"/>
                <p:cNvSpPr>
                  <a:spLocks noChangeShapeType="1"/>
                </p:cNvSpPr>
                <p:nvPr/>
              </p:nvSpPr>
              <p:spPr bwMode="auto">
                <a:xfrm>
                  <a:off x="2802" y="3881"/>
                  <a:ext cx="3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86" name="Line 162"/>
                <p:cNvSpPr>
                  <a:spLocks noChangeShapeType="1"/>
                </p:cNvSpPr>
                <p:nvPr/>
              </p:nvSpPr>
              <p:spPr bwMode="auto">
                <a:xfrm>
                  <a:off x="2622" y="3932"/>
                  <a:ext cx="7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8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793" y="3932"/>
                  <a:ext cx="11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88" name="Line 164"/>
                <p:cNvSpPr>
                  <a:spLocks noChangeShapeType="1"/>
                </p:cNvSpPr>
                <p:nvPr/>
              </p:nvSpPr>
              <p:spPr bwMode="auto">
                <a:xfrm>
                  <a:off x="2574" y="3989"/>
                  <a:ext cx="5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89" name="Line 165"/>
                <p:cNvSpPr>
                  <a:spLocks noChangeShapeType="1"/>
                </p:cNvSpPr>
                <p:nvPr/>
              </p:nvSpPr>
              <p:spPr bwMode="auto">
                <a:xfrm>
                  <a:off x="2688" y="3989"/>
                  <a:ext cx="8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90" name="Line 166"/>
                <p:cNvSpPr>
                  <a:spLocks noChangeShapeType="1"/>
                </p:cNvSpPr>
                <p:nvPr/>
              </p:nvSpPr>
              <p:spPr bwMode="auto">
                <a:xfrm>
                  <a:off x="2640" y="4052"/>
                  <a:ext cx="8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91" name="Line 167"/>
                <p:cNvSpPr>
                  <a:spLocks noChangeShapeType="1"/>
                </p:cNvSpPr>
                <p:nvPr/>
              </p:nvSpPr>
              <p:spPr bwMode="auto">
                <a:xfrm>
                  <a:off x="2754" y="4055"/>
                  <a:ext cx="5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92" name="Line 168"/>
                <p:cNvSpPr>
                  <a:spLocks noChangeShapeType="1"/>
                </p:cNvSpPr>
                <p:nvPr/>
              </p:nvSpPr>
              <p:spPr bwMode="auto">
                <a:xfrm>
                  <a:off x="2535" y="3929"/>
                  <a:ext cx="3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93" name="Line 169"/>
                <p:cNvSpPr>
                  <a:spLocks noChangeShapeType="1"/>
                </p:cNvSpPr>
                <p:nvPr/>
              </p:nvSpPr>
              <p:spPr bwMode="auto">
                <a:xfrm>
                  <a:off x="2808" y="3986"/>
                  <a:ext cx="8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94" name="Line 170"/>
                <p:cNvSpPr>
                  <a:spLocks noChangeShapeType="1"/>
                </p:cNvSpPr>
                <p:nvPr/>
              </p:nvSpPr>
              <p:spPr bwMode="auto">
                <a:xfrm>
                  <a:off x="2661" y="4103"/>
                  <a:ext cx="5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523" name="Group 171"/>
            <p:cNvGrpSpPr/>
            <p:nvPr/>
          </p:nvGrpSpPr>
          <p:grpSpPr bwMode="auto">
            <a:xfrm>
              <a:off x="1488" y="2688"/>
              <a:ext cx="302" cy="412"/>
              <a:chOff x="9906" y="2052"/>
              <a:chExt cx="515" cy="550"/>
            </a:xfrm>
          </p:grpSpPr>
          <p:sp>
            <p:nvSpPr>
              <p:cNvPr id="21575" name="Rectangle 172"/>
              <p:cNvSpPr>
                <a:spLocks noChangeArrowheads="1"/>
              </p:cNvSpPr>
              <p:nvPr/>
            </p:nvSpPr>
            <p:spPr bwMode="auto">
              <a:xfrm>
                <a:off x="10024" y="2078"/>
                <a:ext cx="397" cy="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76" name="Rectangle 173"/>
              <p:cNvSpPr>
                <a:spLocks noChangeArrowheads="1"/>
              </p:cNvSpPr>
              <p:nvPr/>
            </p:nvSpPr>
            <p:spPr bwMode="auto">
              <a:xfrm>
                <a:off x="9924" y="2205"/>
                <a:ext cx="57" cy="3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77" name="Rectangle 174"/>
              <p:cNvSpPr>
                <a:spLocks noChangeArrowheads="1"/>
              </p:cNvSpPr>
              <p:nvPr/>
            </p:nvSpPr>
            <p:spPr bwMode="auto">
              <a:xfrm>
                <a:off x="9906" y="2052"/>
                <a:ext cx="131" cy="1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78" name="Freeform 175"/>
              <p:cNvSpPr/>
              <p:nvPr/>
            </p:nvSpPr>
            <p:spPr bwMode="auto">
              <a:xfrm>
                <a:off x="9923" y="2079"/>
                <a:ext cx="139" cy="189"/>
              </a:xfrm>
              <a:custGeom>
                <a:avLst/>
                <a:gdLst>
                  <a:gd name="T0" fmla="*/ 139 w 139"/>
                  <a:gd name="T1" fmla="*/ 0 h 189"/>
                  <a:gd name="T2" fmla="*/ 73 w 139"/>
                  <a:gd name="T3" fmla="*/ 6 h 189"/>
                  <a:gd name="T4" fmla="*/ 28 w 139"/>
                  <a:gd name="T5" fmla="*/ 36 h 189"/>
                  <a:gd name="T6" fmla="*/ 4 w 139"/>
                  <a:gd name="T7" fmla="*/ 93 h 189"/>
                  <a:gd name="T8" fmla="*/ 1 w 139"/>
                  <a:gd name="T9" fmla="*/ 18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89"/>
                  <a:gd name="T17" fmla="*/ 139 w 139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89">
                    <a:moveTo>
                      <a:pt x="139" y="0"/>
                    </a:moveTo>
                    <a:cubicBezTo>
                      <a:pt x="115" y="0"/>
                      <a:pt x="91" y="0"/>
                      <a:pt x="73" y="6"/>
                    </a:cubicBezTo>
                    <a:cubicBezTo>
                      <a:pt x="55" y="12"/>
                      <a:pt x="39" y="22"/>
                      <a:pt x="28" y="36"/>
                    </a:cubicBezTo>
                    <a:cubicBezTo>
                      <a:pt x="17" y="50"/>
                      <a:pt x="8" y="68"/>
                      <a:pt x="4" y="93"/>
                    </a:cubicBezTo>
                    <a:cubicBezTo>
                      <a:pt x="0" y="118"/>
                      <a:pt x="2" y="169"/>
                      <a:pt x="1" y="18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79" name="Freeform 176"/>
              <p:cNvSpPr/>
              <p:nvPr/>
            </p:nvSpPr>
            <p:spPr bwMode="auto">
              <a:xfrm>
                <a:off x="9980" y="2133"/>
                <a:ext cx="61" cy="99"/>
              </a:xfrm>
              <a:custGeom>
                <a:avLst/>
                <a:gdLst>
                  <a:gd name="T0" fmla="*/ 61 w 61"/>
                  <a:gd name="T1" fmla="*/ 0 h 99"/>
                  <a:gd name="T2" fmla="*/ 10 w 61"/>
                  <a:gd name="T3" fmla="*/ 24 h 99"/>
                  <a:gd name="T4" fmla="*/ 1 w 61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99"/>
                  <a:gd name="T11" fmla="*/ 61 w 61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99">
                    <a:moveTo>
                      <a:pt x="61" y="0"/>
                    </a:moveTo>
                    <a:cubicBezTo>
                      <a:pt x="52" y="4"/>
                      <a:pt x="20" y="8"/>
                      <a:pt x="10" y="24"/>
                    </a:cubicBezTo>
                    <a:cubicBezTo>
                      <a:pt x="0" y="40"/>
                      <a:pt x="3" y="83"/>
                      <a:pt x="1" y="9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24" name="Group 177"/>
            <p:cNvGrpSpPr/>
            <p:nvPr/>
          </p:nvGrpSpPr>
          <p:grpSpPr bwMode="auto">
            <a:xfrm>
              <a:off x="1314" y="2832"/>
              <a:ext cx="300" cy="190"/>
              <a:chOff x="2017" y="1701"/>
              <a:chExt cx="439" cy="251"/>
            </a:xfrm>
          </p:grpSpPr>
          <p:grpSp>
            <p:nvGrpSpPr>
              <p:cNvPr id="21555" name="Group 178"/>
              <p:cNvGrpSpPr/>
              <p:nvPr/>
            </p:nvGrpSpPr>
            <p:grpSpPr bwMode="auto">
              <a:xfrm>
                <a:off x="2017" y="1701"/>
                <a:ext cx="439" cy="251"/>
                <a:chOff x="2290" y="1689"/>
                <a:chExt cx="439" cy="251"/>
              </a:xfrm>
            </p:grpSpPr>
            <p:sp>
              <p:nvSpPr>
                <p:cNvPr id="21557" name="AutoShape 179"/>
                <p:cNvSpPr>
                  <a:spLocks noChangeArrowheads="1"/>
                </p:cNvSpPr>
                <p:nvPr/>
              </p:nvSpPr>
              <p:spPr bwMode="auto">
                <a:xfrm>
                  <a:off x="2316" y="1689"/>
                  <a:ext cx="402" cy="251"/>
                </a:xfrm>
                <a:custGeom>
                  <a:avLst/>
                  <a:gdLst>
                    <a:gd name="T0" fmla="*/ 391 w 21600"/>
                    <a:gd name="T1" fmla="*/ 126 h 21600"/>
                    <a:gd name="T2" fmla="*/ 201 w 21600"/>
                    <a:gd name="T3" fmla="*/ 251 h 21600"/>
                    <a:gd name="T4" fmla="*/ 11 w 21600"/>
                    <a:gd name="T5" fmla="*/ 126 h 21600"/>
                    <a:gd name="T6" fmla="*/ 20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364 w 21600"/>
                    <a:gd name="T13" fmla="*/ 2410 h 21600"/>
                    <a:gd name="T14" fmla="*/ 19236 w 21600"/>
                    <a:gd name="T15" fmla="*/ 1919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182" y="21600"/>
                      </a:lnTo>
                      <a:lnTo>
                        <a:pt x="2041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58" name="Line 180"/>
                <p:cNvSpPr>
                  <a:spLocks noChangeShapeType="1"/>
                </p:cNvSpPr>
                <p:nvPr/>
              </p:nvSpPr>
              <p:spPr bwMode="auto">
                <a:xfrm rot="1800000">
                  <a:off x="2521" y="1743"/>
                  <a:ext cx="19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59" name="Line 181"/>
                <p:cNvSpPr>
                  <a:spLocks noChangeShapeType="1"/>
                </p:cNvSpPr>
                <p:nvPr/>
              </p:nvSpPr>
              <p:spPr bwMode="auto">
                <a:xfrm rot="1800000">
                  <a:off x="2475" y="1751"/>
                  <a:ext cx="24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60" name="Line 1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429" y="1765"/>
                  <a:ext cx="300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61" name="Line 183"/>
                <p:cNvSpPr>
                  <a:spLocks noChangeShapeType="1"/>
                </p:cNvSpPr>
                <p:nvPr/>
              </p:nvSpPr>
              <p:spPr bwMode="auto">
                <a:xfrm rot="1800000">
                  <a:off x="2380" y="1775"/>
                  <a:ext cx="34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62" name="Line 184"/>
                <p:cNvSpPr>
                  <a:spLocks noChangeShapeType="1"/>
                </p:cNvSpPr>
                <p:nvPr/>
              </p:nvSpPr>
              <p:spPr bwMode="auto">
                <a:xfrm rot="1800000">
                  <a:off x="2298" y="1853"/>
                  <a:ext cx="34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63" name="Line 185"/>
                <p:cNvSpPr>
                  <a:spLocks noChangeShapeType="1"/>
                </p:cNvSpPr>
                <p:nvPr/>
              </p:nvSpPr>
              <p:spPr bwMode="auto">
                <a:xfrm rot="1800000">
                  <a:off x="2305" y="1863"/>
                  <a:ext cx="28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64" name="Line 186"/>
                <p:cNvSpPr>
                  <a:spLocks noChangeShapeType="1"/>
                </p:cNvSpPr>
                <p:nvPr/>
              </p:nvSpPr>
              <p:spPr bwMode="auto">
                <a:xfrm rot="1800000">
                  <a:off x="2314" y="1880"/>
                  <a:ext cx="23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65" name="Line 187"/>
                <p:cNvSpPr>
                  <a:spLocks noChangeShapeType="1"/>
                </p:cNvSpPr>
                <p:nvPr/>
              </p:nvSpPr>
              <p:spPr bwMode="auto">
                <a:xfrm rot="1800000">
                  <a:off x="2319" y="1892"/>
                  <a:ext cx="19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66" name="Line 188"/>
                <p:cNvSpPr>
                  <a:spLocks noChangeShapeType="1"/>
                </p:cNvSpPr>
                <p:nvPr/>
              </p:nvSpPr>
              <p:spPr bwMode="auto">
                <a:xfrm rot="1800000">
                  <a:off x="2330" y="1904"/>
                  <a:ext cx="11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67" name="Line 189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338" y="1921"/>
                  <a:ext cx="74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68" name="Line 190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604" y="1716"/>
                  <a:ext cx="119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69" name="Line 191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650" y="1702"/>
                  <a:ext cx="74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70" name="Line 192"/>
                <p:cNvSpPr>
                  <a:spLocks noChangeShapeType="1"/>
                </p:cNvSpPr>
                <p:nvPr/>
              </p:nvSpPr>
              <p:spPr bwMode="auto">
                <a:xfrm rot="1800000">
                  <a:off x="2562" y="1727"/>
                  <a:ext cx="15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71" name="Line 193"/>
                <p:cNvSpPr>
                  <a:spLocks noChangeShapeType="1"/>
                </p:cNvSpPr>
                <p:nvPr/>
              </p:nvSpPr>
              <p:spPr bwMode="auto">
                <a:xfrm rot="1800000">
                  <a:off x="2294" y="1843"/>
                  <a:ext cx="39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72" name="Line 194"/>
                <p:cNvSpPr>
                  <a:spLocks noChangeShapeType="1"/>
                </p:cNvSpPr>
                <p:nvPr/>
              </p:nvSpPr>
              <p:spPr bwMode="auto">
                <a:xfrm rot="1800000">
                  <a:off x="2294" y="1824"/>
                  <a:ext cx="4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73" name="Line 195"/>
                <p:cNvSpPr>
                  <a:spLocks noChangeShapeType="1"/>
                </p:cNvSpPr>
                <p:nvPr/>
              </p:nvSpPr>
              <p:spPr bwMode="auto">
                <a:xfrm rot="1800000">
                  <a:off x="2290" y="1800"/>
                  <a:ext cx="43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74" name="Line 196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331" y="1789"/>
                  <a:ext cx="397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556" name="AutoShape 197"/>
              <p:cNvSpPr>
                <a:spLocks noChangeArrowheads="1"/>
              </p:cNvSpPr>
              <p:nvPr/>
            </p:nvSpPr>
            <p:spPr bwMode="auto">
              <a:xfrm>
                <a:off x="2028" y="1829"/>
                <a:ext cx="425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25" name="Group 198"/>
            <p:cNvGrpSpPr/>
            <p:nvPr/>
          </p:nvGrpSpPr>
          <p:grpSpPr bwMode="auto">
            <a:xfrm flipH="1">
              <a:off x="1728" y="2688"/>
              <a:ext cx="514" cy="816"/>
              <a:chOff x="6324" y="3741"/>
              <a:chExt cx="515" cy="1570"/>
            </a:xfrm>
          </p:grpSpPr>
          <p:sp>
            <p:nvSpPr>
              <p:cNvPr id="21550" name="Rectangle 199"/>
              <p:cNvSpPr>
                <a:spLocks noChangeArrowheads="1"/>
              </p:cNvSpPr>
              <p:nvPr/>
            </p:nvSpPr>
            <p:spPr bwMode="auto">
              <a:xfrm>
                <a:off x="6442" y="3767"/>
                <a:ext cx="397" cy="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51" name="Rectangle 200"/>
              <p:cNvSpPr>
                <a:spLocks noChangeArrowheads="1"/>
              </p:cNvSpPr>
              <p:nvPr/>
            </p:nvSpPr>
            <p:spPr bwMode="auto">
              <a:xfrm>
                <a:off x="6342" y="3894"/>
                <a:ext cx="57" cy="14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52" name="Rectangle 201"/>
              <p:cNvSpPr>
                <a:spLocks noChangeArrowheads="1"/>
              </p:cNvSpPr>
              <p:nvPr/>
            </p:nvSpPr>
            <p:spPr bwMode="auto">
              <a:xfrm>
                <a:off x="6324" y="3741"/>
                <a:ext cx="131" cy="1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53" name="Freeform 202"/>
              <p:cNvSpPr/>
              <p:nvPr/>
            </p:nvSpPr>
            <p:spPr bwMode="auto">
              <a:xfrm>
                <a:off x="6341" y="3768"/>
                <a:ext cx="139" cy="189"/>
              </a:xfrm>
              <a:custGeom>
                <a:avLst/>
                <a:gdLst>
                  <a:gd name="T0" fmla="*/ 139 w 139"/>
                  <a:gd name="T1" fmla="*/ 0 h 189"/>
                  <a:gd name="T2" fmla="*/ 73 w 139"/>
                  <a:gd name="T3" fmla="*/ 6 h 189"/>
                  <a:gd name="T4" fmla="*/ 28 w 139"/>
                  <a:gd name="T5" fmla="*/ 36 h 189"/>
                  <a:gd name="T6" fmla="*/ 4 w 139"/>
                  <a:gd name="T7" fmla="*/ 93 h 189"/>
                  <a:gd name="T8" fmla="*/ 1 w 139"/>
                  <a:gd name="T9" fmla="*/ 18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89"/>
                  <a:gd name="T17" fmla="*/ 139 w 139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89">
                    <a:moveTo>
                      <a:pt x="139" y="0"/>
                    </a:moveTo>
                    <a:cubicBezTo>
                      <a:pt x="115" y="0"/>
                      <a:pt x="91" y="0"/>
                      <a:pt x="73" y="6"/>
                    </a:cubicBezTo>
                    <a:cubicBezTo>
                      <a:pt x="55" y="12"/>
                      <a:pt x="39" y="22"/>
                      <a:pt x="28" y="36"/>
                    </a:cubicBezTo>
                    <a:cubicBezTo>
                      <a:pt x="17" y="50"/>
                      <a:pt x="8" y="68"/>
                      <a:pt x="4" y="93"/>
                    </a:cubicBezTo>
                    <a:cubicBezTo>
                      <a:pt x="0" y="118"/>
                      <a:pt x="2" y="169"/>
                      <a:pt x="1" y="18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54" name="Freeform 203"/>
              <p:cNvSpPr/>
              <p:nvPr/>
            </p:nvSpPr>
            <p:spPr bwMode="auto">
              <a:xfrm>
                <a:off x="6398" y="3822"/>
                <a:ext cx="61" cy="99"/>
              </a:xfrm>
              <a:custGeom>
                <a:avLst/>
                <a:gdLst>
                  <a:gd name="T0" fmla="*/ 61 w 61"/>
                  <a:gd name="T1" fmla="*/ 0 h 99"/>
                  <a:gd name="T2" fmla="*/ 10 w 61"/>
                  <a:gd name="T3" fmla="*/ 24 h 99"/>
                  <a:gd name="T4" fmla="*/ 1 w 61"/>
                  <a:gd name="T5" fmla="*/ 99 h 99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99"/>
                  <a:gd name="T11" fmla="*/ 61 w 61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99">
                    <a:moveTo>
                      <a:pt x="61" y="0"/>
                    </a:moveTo>
                    <a:cubicBezTo>
                      <a:pt x="52" y="4"/>
                      <a:pt x="20" y="8"/>
                      <a:pt x="10" y="24"/>
                    </a:cubicBezTo>
                    <a:cubicBezTo>
                      <a:pt x="0" y="40"/>
                      <a:pt x="3" y="83"/>
                      <a:pt x="1" y="9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526" name="Line 204"/>
            <p:cNvSpPr>
              <a:spLocks noChangeShapeType="1"/>
            </p:cNvSpPr>
            <p:nvPr/>
          </p:nvSpPr>
          <p:spPr bwMode="auto">
            <a:xfrm>
              <a:off x="1008" y="3744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Freeform 205"/>
            <p:cNvSpPr/>
            <p:nvPr/>
          </p:nvSpPr>
          <p:spPr bwMode="auto">
            <a:xfrm rot="12052736" flipH="1">
              <a:off x="1296" y="3600"/>
              <a:ext cx="28" cy="48"/>
            </a:xfrm>
            <a:custGeom>
              <a:avLst/>
              <a:gdLst>
                <a:gd name="T0" fmla="*/ 6 w 65"/>
                <a:gd name="T1" fmla="*/ 44 h 61"/>
                <a:gd name="T2" fmla="*/ 26 w 65"/>
                <a:gd name="T3" fmla="*/ 35 h 61"/>
                <a:gd name="T4" fmla="*/ 16 w 65"/>
                <a:gd name="T5" fmla="*/ 4 h 61"/>
                <a:gd name="T6" fmla="*/ 2 w 65"/>
                <a:gd name="T7" fmla="*/ 13 h 61"/>
                <a:gd name="T8" fmla="*/ 6 w 65"/>
                <a:gd name="T9" fmla="*/ 44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8" name="Freeform 206"/>
            <p:cNvSpPr/>
            <p:nvPr/>
          </p:nvSpPr>
          <p:spPr bwMode="auto">
            <a:xfrm rot="-9547264">
              <a:off x="1397" y="3653"/>
              <a:ext cx="27" cy="48"/>
            </a:xfrm>
            <a:custGeom>
              <a:avLst/>
              <a:gdLst>
                <a:gd name="T0" fmla="*/ 16 w 57"/>
                <a:gd name="T1" fmla="*/ 48 h 67"/>
                <a:gd name="T2" fmla="*/ 27 w 57"/>
                <a:gd name="T3" fmla="*/ 37 h 67"/>
                <a:gd name="T4" fmla="*/ 14 w 57"/>
                <a:gd name="T5" fmla="*/ 3 h 67"/>
                <a:gd name="T6" fmla="*/ 1 w 57"/>
                <a:gd name="T7" fmla="*/ 20 h 67"/>
                <a:gd name="T8" fmla="*/ 7 w 57"/>
                <a:gd name="T9" fmla="*/ 46 h 67"/>
                <a:gd name="T10" fmla="*/ 16 w 57"/>
                <a:gd name="T11" fmla="*/ 48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7"/>
                <a:gd name="T20" fmla="*/ 57 w 57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7">
                  <a:moveTo>
                    <a:pt x="33" y="67"/>
                  </a:moveTo>
                  <a:cubicBezTo>
                    <a:pt x="45" y="64"/>
                    <a:pt x="57" y="62"/>
                    <a:pt x="57" y="52"/>
                  </a:cubicBezTo>
                  <a:cubicBezTo>
                    <a:pt x="57" y="42"/>
                    <a:pt x="39" y="8"/>
                    <a:pt x="30" y="4"/>
                  </a:cubicBezTo>
                  <a:cubicBezTo>
                    <a:pt x="21" y="0"/>
                    <a:pt x="6" y="18"/>
                    <a:pt x="3" y="28"/>
                  </a:cubicBezTo>
                  <a:cubicBezTo>
                    <a:pt x="0" y="38"/>
                    <a:pt x="7" y="51"/>
                    <a:pt x="15" y="64"/>
                  </a:cubicBezTo>
                  <a:cubicBezTo>
                    <a:pt x="15" y="64"/>
                    <a:pt x="33" y="67"/>
                    <a:pt x="33" y="67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9" name="Freeform 207"/>
            <p:cNvSpPr/>
            <p:nvPr/>
          </p:nvSpPr>
          <p:spPr bwMode="auto">
            <a:xfrm rot="-9547264">
              <a:off x="1344" y="3648"/>
              <a:ext cx="28" cy="48"/>
            </a:xfrm>
            <a:custGeom>
              <a:avLst/>
              <a:gdLst>
                <a:gd name="T0" fmla="*/ 16 w 57"/>
                <a:gd name="T1" fmla="*/ 48 h 67"/>
                <a:gd name="T2" fmla="*/ 28 w 57"/>
                <a:gd name="T3" fmla="*/ 37 h 67"/>
                <a:gd name="T4" fmla="*/ 15 w 57"/>
                <a:gd name="T5" fmla="*/ 3 h 67"/>
                <a:gd name="T6" fmla="*/ 1 w 57"/>
                <a:gd name="T7" fmla="*/ 20 h 67"/>
                <a:gd name="T8" fmla="*/ 7 w 57"/>
                <a:gd name="T9" fmla="*/ 46 h 67"/>
                <a:gd name="T10" fmla="*/ 16 w 57"/>
                <a:gd name="T11" fmla="*/ 48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7"/>
                <a:gd name="T20" fmla="*/ 57 w 57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7">
                  <a:moveTo>
                    <a:pt x="33" y="67"/>
                  </a:moveTo>
                  <a:cubicBezTo>
                    <a:pt x="45" y="64"/>
                    <a:pt x="57" y="62"/>
                    <a:pt x="57" y="52"/>
                  </a:cubicBezTo>
                  <a:cubicBezTo>
                    <a:pt x="57" y="42"/>
                    <a:pt x="39" y="8"/>
                    <a:pt x="30" y="4"/>
                  </a:cubicBezTo>
                  <a:cubicBezTo>
                    <a:pt x="21" y="0"/>
                    <a:pt x="6" y="18"/>
                    <a:pt x="3" y="28"/>
                  </a:cubicBezTo>
                  <a:cubicBezTo>
                    <a:pt x="0" y="38"/>
                    <a:pt x="7" y="51"/>
                    <a:pt x="15" y="64"/>
                  </a:cubicBezTo>
                  <a:cubicBezTo>
                    <a:pt x="15" y="64"/>
                    <a:pt x="33" y="67"/>
                    <a:pt x="33" y="67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0" name="Freeform 208"/>
            <p:cNvSpPr/>
            <p:nvPr/>
          </p:nvSpPr>
          <p:spPr bwMode="auto">
            <a:xfrm rot="-9547264">
              <a:off x="1399" y="3593"/>
              <a:ext cx="28" cy="48"/>
            </a:xfrm>
            <a:custGeom>
              <a:avLst/>
              <a:gdLst>
                <a:gd name="T0" fmla="*/ 6 w 65"/>
                <a:gd name="T1" fmla="*/ 44 h 61"/>
                <a:gd name="T2" fmla="*/ 26 w 65"/>
                <a:gd name="T3" fmla="*/ 35 h 61"/>
                <a:gd name="T4" fmla="*/ 16 w 65"/>
                <a:gd name="T5" fmla="*/ 4 h 61"/>
                <a:gd name="T6" fmla="*/ 2 w 65"/>
                <a:gd name="T7" fmla="*/ 13 h 61"/>
                <a:gd name="T8" fmla="*/ 6 w 65"/>
                <a:gd name="T9" fmla="*/ 44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1" name="Freeform 209"/>
            <p:cNvSpPr/>
            <p:nvPr/>
          </p:nvSpPr>
          <p:spPr bwMode="auto">
            <a:xfrm rot="-9547264">
              <a:off x="1305" y="3594"/>
              <a:ext cx="28" cy="48"/>
            </a:xfrm>
            <a:custGeom>
              <a:avLst/>
              <a:gdLst>
                <a:gd name="T0" fmla="*/ 6 w 65"/>
                <a:gd name="T1" fmla="*/ 44 h 61"/>
                <a:gd name="T2" fmla="*/ 26 w 65"/>
                <a:gd name="T3" fmla="*/ 35 h 61"/>
                <a:gd name="T4" fmla="*/ 16 w 65"/>
                <a:gd name="T5" fmla="*/ 4 h 61"/>
                <a:gd name="T6" fmla="*/ 2 w 65"/>
                <a:gd name="T7" fmla="*/ 13 h 61"/>
                <a:gd name="T8" fmla="*/ 6 w 65"/>
                <a:gd name="T9" fmla="*/ 44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2" name="Freeform 210"/>
            <p:cNvSpPr/>
            <p:nvPr/>
          </p:nvSpPr>
          <p:spPr bwMode="auto">
            <a:xfrm rot="-9547264">
              <a:off x="1488" y="3600"/>
              <a:ext cx="27" cy="48"/>
            </a:xfrm>
            <a:custGeom>
              <a:avLst/>
              <a:gdLst>
                <a:gd name="T0" fmla="*/ 5 w 65"/>
                <a:gd name="T1" fmla="*/ 44 h 61"/>
                <a:gd name="T2" fmla="*/ 25 w 65"/>
                <a:gd name="T3" fmla="*/ 35 h 61"/>
                <a:gd name="T4" fmla="*/ 15 w 65"/>
                <a:gd name="T5" fmla="*/ 4 h 61"/>
                <a:gd name="T6" fmla="*/ 2 w 65"/>
                <a:gd name="T7" fmla="*/ 13 h 61"/>
                <a:gd name="T8" fmla="*/ 5 w 65"/>
                <a:gd name="T9" fmla="*/ 44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3" name="Oval 211"/>
            <p:cNvSpPr>
              <a:spLocks noChangeArrowheads="1"/>
            </p:cNvSpPr>
            <p:nvPr/>
          </p:nvSpPr>
          <p:spPr bwMode="auto">
            <a:xfrm rot="12052736" flipH="1">
              <a:off x="1584" y="3648"/>
              <a:ext cx="27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4" name="Freeform 212"/>
            <p:cNvSpPr/>
            <p:nvPr/>
          </p:nvSpPr>
          <p:spPr bwMode="auto">
            <a:xfrm rot="12052736" flipH="1">
              <a:off x="1392" y="3648"/>
              <a:ext cx="27" cy="48"/>
            </a:xfrm>
            <a:custGeom>
              <a:avLst/>
              <a:gdLst>
                <a:gd name="T0" fmla="*/ 5 w 65"/>
                <a:gd name="T1" fmla="*/ 44 h 61"/>
                <a:gd name="T2" fmla="*/ 25 w 65"/>
                <a:gd name="T3" fmla="*/ 35 h 61"/>
                <a:gd name="T4" fmla="*/ 15 w 65"/>
                <a:gd name="T5" fmla="*/ 4 h 61"/>
                <a:gd name="T6" fmla="*/ 2 w 65"/>
                <a:gd name="T7" fmla="*/ 13 h 61"/>
                <a:gd name="T8" fmla="*/ 5 w 65"/>
                <a:gd name="T9" fmla="*/ 44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5" name="Freeform 213"/>
            <p:cNvSpPr/>
            <p:nvPr/>
          </p:nvSpPr>
          <p:spPr bwMode="auto">
            <a:xfrm rot="12052736" flipH="1">
              <a:off x="1344" y="3600"/>
              <a:ext cx="27" cy="48"/>
            </a:xfrm>
            <a:custGeom>
              <a:avLst/>
              <a:gdLst>
                <a:gd name="T0" fmla="*/ 5 w 65"/>
                <a:gd name="T1" fmla="*/ 44 h 61"/>
                <a:gd name="T2" fmla="*/ 25 w 65"/>
                <a:gd name="T3" fmla="*/ 35 h 61"/>
                <a:gd name="T4" fmla="*/ 15 w 65"/>
                <a:gd name="T5" fmla="*/ 4 h 61"/>
                <a:gd name="T6" fmla="*/ 2 w 65"/>
                <a:gd name="T7" fmla="*/ 13 h 61"/>
                <a:gd name="T8" fmla="*/ 5 w 65"/>
                <a:gd name="T9" fmla="*/ 44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6" name="Freeform 214"/>
            <p:cNvSpPr/>
            <p:nvPr/>
          </p:nvSpPr>
          <p:spPr bwMode="auto">
            <a:xfrm rot="12052736" flipH="1">
              <a:off x="1514" y="3634"/>
              <a:ext cx="28" cy="48"/>
            </a:xfrm>
            <a:custGeom>
              <a:avLst/>
              <a:gdLst>
                <a:gd name="T0" fmla="*/ 16 w 57"/>
                <a:gd name="T1" fmla="*/ 48 h 67"/>
                <a:gd name="T2" fmla="*/ 28 w 57"/>
                <a:gd name="T3" fmla="*/ 37 h 67"/>
                <a:gd name="T4" fmla="*/ 15 w 57"/>
                <a:gd name="T5" fmla="*/ 3 h 67"/>
                <a:gd name="T6" fmla="*/ 1 w 57"/>
                <a:gd name="T7" fmla="*/ 20 h 67"/>
                <a:gd name="T8" fmla="*/ 7 w 57"/>
                <a:gd name="T9" fmla="*/ 46 h 67"/>
                <a:gd name="T10" fmla="*/ 16 w 57"/>
                <a:gd name="T11" fmla="*/ 48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7"/>
                <a:gd name="T20" fmla="*/ 57 w 57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7">
                  <a:moveTo>
                    <a:pt x="33" y="67"/>
                  </a:moveTo>
                  <a:cubicBezTo>
                    <a:pt x="45" y="64"/>
                    <a:pt x="57" y="62"/>
                    <a:pt x="57" y="52"/>
                  </a:cubicBezTo>
                  <a:cubicBezTo>
                    <a:pt x="57" y="42"/>
                    <a:pt x="39" y="8"/>
                    <a:pt x="30" y="4"/>
                  </a:cubicBezTo>
                  <a:cubicBezTo>
                    <a:pt x="21" y="0"/>
                    <a:pt x="6" y="18"/>
                    <a:pt x="3" y="28"/>
                  </a:cubicBezTo>
                  <a:cubicBezTo>
                    <a:pt x="0" y="38"/>
                    <a:pt x="7" y="51"/>
                    <a:pt x="15" y="64"/>
                  </a:cubicBezTo>
                  <a:cubicBezTo>
                    <a:pt x="15" y="64"/>
                    <a:pt x="33" y="67"/>
                    <a:pt x="33" y="67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7" name="Freeform 215"/>
            <p:cNvSpPr/>
            <p:nvPr/>
          </p:nvSpPr>
          <p:spPr bwMode="auto">
            <a:xfrm rot="17564957" flipH="1">
              <a:off x="1430" y="3658"/>
              <a:ext cx="48" cy="27"/>
            </a:xfrm>
            <a:custGeom>
              <a:avLst/>
              <a:gdLst>
                <a:gd name="T0" fmla="*/ 28 w 57"/>
                <a:gd name="T1" fmla="*/ 27 h 67"/>
                <a:gd name="T2" fmla="*/ 48 w 57"/>
                <a:gd name="T3" fmla="*/ 21 h 67"/>
                <a:gd name="T4" fmla="*/ 25 w 57"/>
                <a:gd name="T5" fmla="*/ 2 h 67"/>
                <a:gd name="T6" fmla="*/ 3 w 57"/>
                <a:gd name="T7" fmla="*/ 11 h 67"/>
                <a:gd name="T8" fmla="*/ 13 w 57"/>
                <a:gd name="T9" fmla="*/ 26 h 67"/>
                <a:gd name="T10" fmla="*/ 28 w 57"/>
                <a:gd name="T11" fmla="*/ 27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7"/>
                <a:gd name="T20" fmla="*/ 57 w 57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7">
                  <a:moveTo>
                    <a:pt x="33" y="67"/>
                  </a:moveTo>
                  <a:cubicBezTo>
                    <a:pt x="45" y="64"/>
                    <a:pt x="57" y="62"/>
                    <a:pt x="57" y="52"/>
                  </a:cubicBezTo>
                  <a:cubicBezTo>
                    <a:pt x="57" y="42"/>
                    <a:pt x="39" y="8"/>
                    <a:pt x="30" y="4"/>
                  </a:cubicBezTo>
                  <a:cubicBezTo>
                    <a:pt x="21" y="0"/>
                    <a:pt x="6" y="18"/>
                    <a:pt x="3" y="28"/>
                  </a:cubicBezTo>
                  <a:cubicBezTo>
                    <a:pt x="0" y="38"/>
                    <a:pt x="7" y="51"/>
                    <a:pt x="15" y="64"/>
                  </a:cubicBezTo>
                  <a:cubicBezTo>
                    <a:pt x="15" y="64"/>
                    <a:pt x="33" y="67"/>
                    <a:pt x="33" y="67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8" name="Freeform 216"/>
            <p:cNvSpPr/>
            <p:nvPr/>
          </p:nvSpPr>
          <p:spPr bwMode="auto">
            <a:xfrm rot="12052736" flipH="1">
              <a:off x="1576" y="3564"/>
              <a:ext cx="28" cy="49"/>
            </a:xfrm>
            <a:custGeom>
              <a:avLst/>
              <a:gdLst>
                <a:gd name="T0" fmla="*/ 16 w 57"/>
                <a:gd name="T1" fmla="*/ 49 h 67"/>
                <a:gd name="T2" fmla="*/ 28 w 57"/>
                <a:gd name="T3" fmla="*/ 38 h 67"/>
                <a:gd name="T4" fmla="*/ 15 w 57"/>
                <a:gd name="T5" fmla="*/ 3 h 67"/>
                <a:gd name="T6" fmla="*/ 1 w 57"/>
                <a:gd name="T7" fmla="*/ 20 h 67"/>
                <a:gd name="T8" fmla="*/ 7 w 57"/>
                <a:gd name="T9" fmla="*/ 47 h 67"/>
                <a:gd name="T10" fmla="*/ 16 w 57"/>
                <a:gd name="T11" fmla="*/ 49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7"/>
                <a:gd name="T20" fmla="*/ 57 w 57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7">
                  <a:moveTo>
                    <a:pt x="33" y="67"/>
                  </a:moveTo>
                  <a:cubicBezTo>
                    <a:pt x="45" y="64"/>
                    <a:pt x="57" y="62"/>
                    <a:pt x="57" y="52"/>
                  </a:cubicBezTo>
                  <a:cubicBezTo>
                    <a:pt x="57" y="42"/>
                    <a:pt x="39" y="8"/>
                    <a:pt x="30" y="4"/>
                  </a:cubicBezTo>
                  <a:cubicBezTo>
                    <a:pt x="21" y="0"/>
                    <a:pt x="6" y="18"/>
                    <a:pt x="3" y="28"/>
                  </a:cubicBezTo>
                  <a:cubicBezTo>
                    <a:pt x="0" y="38"/>
                    <a:pt x="7" y="51"/>
                    <a:pt x="15" y="64"/>
                  </a:cubicBezTo>
                  <a:cubicBezTo>
                    <a:pt x="15" y="64"/>
                    <a:pt x="33" y="67"/>
                    <a:pt x="33" y="67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9" name="Freeform 217"/>
            <p:cNvSpPr/>
            <p:nvPr/>
          </p:nvSpPr>
          <p:spPr bwMode="auto">
            <a:xfrm rot="12052736" flipH="1">
              <a:off x="1452" y="3639"/>
              <a:ext cx="27" cy="49"/>
            </a:xfrm>
            <a:custGeom>
              <a:avLst/>
              <a:gdLst>
                <a:gd name="T0" fmla="*/ 5 w 65"/>
                <a:gd name="T1" fmla="*/ 45 h 61"/>
                <a:gd name="T2" fmla="*/ 25 w 65"/>
                <a:gd name="T3" fmla="*/ 35 h 61"/>
                <a:gd name="T4" fmla="*/ 15 w 65"/>
                <a:gd name="T5" fmla="*/ 4 h 61"/>
                <a:gd name="T6" fmla="*/ 2 w 65"/>
                <a:gd name="T7" fmla="*/ 14 h 61"/>
                <a:gd name="T8" fmla="*/ 5 w 65"/>
                <a:gd name="T9" fmla="*/ 4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0" name="Freeform 218"/>
            <p:cNvSpPr/>
            <p:nvPr/>
          </p:nvSpPr>
          <p:spPr bwMode="auto">
            <a:xfrm rot="7102823" flipH="1">
              <a:off x="1429" y="3611"/>
              <a:ext cx="49" cy="28"/>
            </a:xfrm>
            <a:custGeom>
              <a:avLst/>
              <a:gdLst>
                <a:gd name="T0" fmla="*/ 28 w 57"/>
                <a:gd name="T1" fmla="*/ 28 h 67"/>
                <a:gd name="T2" fmla="*/ 49 w 57"/>
                <a:gd name="T3" fmla="*/ 22 h 67"/>
                <a:gd name="T4" fmla="*/ 26 w 57"/>
                <a:gd name="T5" fmla="*/ 2 h 67"/>
                <a:gd name="T6" fmla="*/ 3 w 57"/>
                <a:gd name="T7" fmla="*/ 12 h 67"/>
                <a:gd name="T8" fmla="*/ 13 w 57"/>
                <a:gd name="T9" fmla="*/ 27 h 67"/>
                <a:gd name="T10" fmla="*/ 28 w 57"/>
                <a:gd name="T11" fmla="*/ 28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7"/>
                <a:gd name="T20" fmla="*/ 57 w 57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7">
                  <a:moveTo>
                    <a:pt x="33" y="67"/>
                  </a:moveTo>
                  <a:cubicBezTo>
                    <a:pt x="45" y="64"/>
                    <a:pt x="57" y="62"/>
                    <a:pt x="57" y="52"/>
                  </a:cubicBezTo>
                  <a:cubicBezTo>
                    <a:pt x="57" y="42"/>
                    <a:pt x="39" y="8"/>
                    <a:pt x="30" y="4"/>
                  </a:cubicBezTo>
                  <a:cubicBezTo>
                    <a:pt x="21" y="0"/>
                    <a:pt x="6" y="18"/>
                    <a:pt x="3" y="28"/>
                  </a:cubicBezTo>
                  <a:cubicBezTo>
                    <a:pt x="0" y="38"/>
                    <a:pt x="7" y="51"/>
                    <a:pt x="15" y="64"/>
                  </a:cubicBezTo>
                  <a:cubicBezTo>
                    <a:pt x="15" y="64"/>
                    <a:pt x="33" y="67"/>
                    <a:pt x="33" y="67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1" name="Freeform 219"/>
            <p:cNvSpPr/>
            <p:nvPr/>
          </p:nvSpPr>
          <p:spPr bwMode="auto">
            <a:xfrm rot="12052736" flipH="1">
              <a:off x="1536" y="3648"/>
              <a:ext cx="27" cy="48"/>
            </a:xfrm>
            <a:custGeom>
              <a:avLst/>
              <a:gdLst>
                <a:gd name="T0" fmla="*/ 5 w 65"/>
                <a:gd name="T1" fmla="*/ 44 h 61"/>
                <a:gd name="T2" fmla="*/ 25 w 65"/>
                <a:gd name="T3" fmla="*/ 35 h 61"/>
                <a:gd name="T4" fmla="*/ 15 w 65"/>
                <a:gd name="T5" fmla="*/ 4 h 61"/>
                <a:gd name="T6" fmla="*/ 2 w 65"/>
                <a:gd name="T7" fmla="*/ 13 h 61"/>
                <a:gd name="T8" fmla="*/ 5 w 65"/>
                <a:gd name="T9" fmla="*/ 44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2" name="Freeform 220"/>
            <p:cNvSpPr/>
            <p:nvPr/>
          </p:nvSpPr>
          <p:spPr bwMode="auto">
            <a:xfrm rot="12052736" flipH="1">
              <a:off x="1440" y="3552"/>
              <a:ext cx="28" cy="49"/>
            </a:xfrm>
            <a:custGeom>
              <a:avLst/>
              <a:gdLst>
                <a:gd name="T0" fmla="*/ 6 w 65"/>
                <a:gd name="T1" fmla="*/ 45 h 61"/>
                <a:gd name="T2" fmla="*/ 26 w 65"/>
                <a:gd name="T3" fmla="*/ 35 h 61"/>
                <a:gd name="T4" fmla="*/ 16 w 65"/>
                <a:gd name="T5" fmla="*/ 4 h 61"/>
                <a:gd name="T6" fmla="*/ 2 w 65"/>
                <a:gd name="T7" fmla="*/ 14 h 61"/>
                <a:gd name="T8" fmla="*/ 6 w 65"/>
                <a:gd name="T9" fmla="*/ 4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3" name="Oval 221"/>
            <p:cNvSpPr>
              <a:spLocks noChangeArrowheads="1"/>
            </p:cNvSpPr>
            <p:nvPr/>
          </p:nvSpPr>
          <p:spPr bwMode="auto">
            <a:xfrm rot="12052736" flipH="1">
              <a:off x="1582" y="3603"/>
              <a:ext cx="27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4" name="Oval 222"/>
            <p:cNvSpPr>
              <a:spLocks noChangeArrowheads="1"/>
            </p:cNvSpPr>
            <p:nvPr/>
          </p:nvSpPr>
          <p:spPr bwMode="auto">
            <a:xfrm rot="12052736" flipH="1">
              <a:off x="1584" y="3696"/>
              <a:ext cx="27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5" name="Freeform 223"/>
            <p:cNvSpPr/>
            <p:nvPr/>
          </p:nvSpPr>
          <p:spPr bwMode="auto">
            <a:xfrm rot="12052736" flipH="1">
              <a:off x="1344" y="3600"/>
              <a:ext cx="28" cy="48"/>
            </a:xfrm>
            <a:custGeom>
              <a:avLst/>
              <a:gdLst>
                <a:gd name="T0" fmla="*/ 16 w 57"/>
                <a:gd name="T1" fmla="*/ 48 h 67"/>
                <a:gd name="T2" fmla="*/ 28 w 57"/>
                <a:gd name="T3" fmla="*/ 37 h 67"/>
                <a:gd name="T4" fmla="*/ 15 w 57"/>
                <a:gd name="T5" fmla="*/ 3 h 67"/>
                <a:gd name="T6" fmla="*/ 1 w 57"/>
                <a:gd name="T7" fmla="*/ 20 h 67"/>
                <a:gd name="T8" fmla="*/ 7 w 57"/>
                <a:gd name="T9" fmla="*/ 46 h 67"/>
                <a:gd name="T10" fmla="*/ 16 w 57"/>
                <a:gd name="T11" fmla="*/ 48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7"/>
                <a:gd name="T20" fmla="*/ 57 w 57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7">
                  <a:moveTo>
                    <a:pt x="33" y="67"/>
                  </a:moveTo>
                  <a:cubicBezTo>
                    <a:pt x="45" y="64"/>
                    <a:pt x="57" y="62"/>
                    <a:pt x="57" y="52"/>
                  </a:cubicBezTo>
                  <a:cubicBezTo>
                    <a:pt x="57" y="42"/>
                    <a:pt x="39" y="8"/>
                    <a:pt x="30" y="4"/>
                  </a:cubicBezTo>
                  <a:cubicBezTo>
                    <a:pt x="21" y="0"/>
                    <a:pt x="6" y="18"/>
                    <a:pt x="3" y="28"/>
                  </a:cubicBezTo>
                  <a:cubicBezTo>
                    <a:pt x="0" y="38"/>
                    <a:pt x="7" y="51"/>
                    <a:pt x="15" y="64"/>
                  </a:cubicBezTo>
                  <a:cubicBezTo>
                    <a:pt x="15" y="64"/>
                    <a:pt x="33" y="67"/>
                    <a:pt x="33" y="67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6" name="Freeform 224"/>
            <p:cNvSpPr/>
            <p:nvPr/>
          </p:nvSpPr>
          <p:spPr bwMode="auto">
            <a:xfrm rot="12052736" flipH="1">
              <a:off x="1344" y="3648"/>
              <a:ext cx="28" cy="48"/>
            </a:xfrm>
            <a:custGeom>
              <a:avLst/>
              <a:gdLst>
                <a:gd name="T0" fmla="*/ 6 w 65"/>
                <a:gd name="T1" fmla="*/ 44 h 61"/>
                <a:gd name="T2" fmla="*/ 26 w 65"/>
                <a:gd name="T3" fmla="*/ 35 h 61"/>
                <a:gd name="T4" fmla="*/ 16 w 65"/>
                <a:gd name="T5" fmla="*/ 4 h 61"/>
                <a:gd name="T6" fmla="*/ 2 w 65"/>
                <a:gd name="T7" fmla="*/ 13 h 61"/>
                <a:gd name="T8" fmla="*/ 6 w 65"/>
                <a:gd name="T9" fmla="*/ 44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7" name="Freeform 225"/>
            <p:cNvSpPr/>
            <p:nvPr/>
          </p:nvSpPr>
          <p:spPr bwMode="auto">
            <a:xfrm rot="7102823" flipH="1">
              <a:off x="1285" y="3707"/>
              <a:ext cx="49" cy="27"/>
            </a:xfrm>
            <a:custGeom>
              <a:avLst/>
              <a:gdLst>
                <a:gd name="T0" fmla="*/ 28 w 57"/>
                <a:gd name="T1" fmla="*/ 27 h 67"/>
                <a:gd name="T2" fmla="*/ 49 w 57"/>
                <a:gd name="T3" fmla="*/ 21 h 67"/>
                <a:gd name="T4" fmla="*/ 26 w 57"/>
                <a:gd name="T5" fmla="*/ 2 h 67"/>
                <a:gd name="T6" fmla="*/ 3 w 57"/>
                <a:gd name="T7" fmla="*/ 11 h 67"/>
                <a:gd name="T8" fmla="*/ 13 w 57"/>
                <a:gd name="T9" fmla="*/ 26 h 67"/>
                <a:gd name="T10" fmla="*/ 28 w 57"/>
                <a:gd name="T11" fmla="*/ 27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67"/>
                <a:gd name="T20" fmla="*/ 57 w 57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67">
                  <a:moveTo>
                    <a:pt x="33" y="67"/>
                  </a:moveTo>
                  <a:cubicBezTo>
                    <a:pt x="45" y="64"/>
                    <a:pt x="57" y="62"/>
                    <a:pt x="57" y="52"/>
                  </a:cubicBezTo>
                  <a:cubicBezTo>
                    <a:pt x="57" y="42"/>
                    <a:pt x="39" y="8"/>
                    <a:pt x="30" y="4"/>
                  </a:cubicBezTo>
                  <a:cubicBezTo>
                    <a:pt x="21" y="0"/>
                    <a:pt x="6" y="18"/>
                    <a:pt x="3" y="28"/>
                  </a:cubicBezTo>
                  <a:cubicBezTo>
                    <a:pt x="0" y="38"/>
                    <a:pt x="7" y="51"/>
                    <a:pt x="15" y="64"/>
                  </a:cubicBezTo>
                  <a:cubicBezTo>
                    <a:pt x="15" y="64"/>
                    <a:pt x="33" y="67"/>
                    <a:pt x="33" y="67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8" name="Freeform 226"/>
            <p:cNvSpPr/>
            <p:nvPr/>
          </p:nvSpPr>
          <p:spPr bwMode="auto">
            <a:xfrm rot="12052736" flipH="1">
              <a:off x="1584" y="3600"/>
              <a:ext cx="27" cy="49"/>
            </a:xfrm>
            <a:custGeom>
              <a:avLst/>
              <a:gdLst>
                <a:gd name="T0" fmla="*/ 5 w 65"/>
                <a:gd name="T1" fmla="*/ 45 h 61"/>
                <a:gd name="T2" fmla="*/ 25 w 65"/>
                <a:gd name="T3" fmla="*/ 35 h 61"/>
                <a:gd name="T4" fmla="*/ 15 w 65"/>
                <a:gd name="T5" fmla="*/ 4 h 61"/>
                <a:gd name="T6" fmla="*/ 2 w 65"/>
                <a:gd name="T7" fmla="*/ 14 h 61"/>
                <a:gd name="T8" fmla="*/ 5 w 65"/>
                <a:gd name="T9" fmla="*/ 4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9" name="Freeform 227"/>
            <p:cNvSpPr/>
            <p:nvPr/>
          </p:nvSpPr>
          <p:spPr bwMode="auto">
            <a:xfrm rot="12052736" flipH="1">
              <a:off x="1488" y="3599"/>
              <a:ext cx="28" cy="49"/>
            </a:xfrm>
            <a:custGeom>
              <a:avLst/>
              <a:gdLst>
                <a:gd name="T0" fmla="*/ 6 w 65"/>
                <a:gd name="T1" fmla="*/ 45 h 61"/>
                <a:gd name="T2" fmla="*/ 26 w 65"/>
                <a:gd name="T3" fmla="*/ 35 h 61"/>
                <a:gd name="T4" fmla="*/ 16 w 65"/>
                <a:gd name="T5" fmla="*/ 4 h 61"/>
                <a:gd name="T6" fmla="*/ 2 w 65"/>
                <a:gd name="T7" fmla="*/ 14 h 61"/>
                <a:gd name="T8" fmla="*/ 6 w 65"/>
                <a:gd name="T9" fmla="*/ 4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1"/>
                <a:gd name="T17" fmla="*/ 65 w 6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1">
                  <a:moveTo>
                    <a:pt x="13" y="56"/>
                  </a:moveTo>
                  <a:cubicBezTo>
                    <a:pt x="23" y="61"/>
                    <a:pt x="57" y="52"/>
                    <a:pt x="61" y="44"/>
                  </a:cubicBezTo>
                  <a:cubicBezTo>
                    <a:pt x="65" y="36"/>
                    <a:pt x="47" y="10"/>
                    <a:pt x="37" y="5"/>
                  </a:cubicBezTo>
                  <a:cubicBezTo>
                    <a:pt x="27" y="0"/>
                    <a:pt x="8" y="9"/>
                    <a:pt x="4" y="17"/>
                  </a:cubicBezTo>
                  <a:cubicBezTo>
                    <a:pt x="0" y="25"/>
                    <a:pt x="3" y="51"/>
                    <a:pt x="13" y="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07" name="Group 228"/>
          <p:cNvGrpSpPr/>
          <p:nvPr/>
        </p:nvGrpSpPr>
        <p:grpSpPr bwMode="auto">
          <a:xfrm>
            <a:off x="829771" y="1239838"/>
            <a:ext cx="3495675" cy="2835275"/>
            <a:chOff x="3888" y="240"/>
            <a:chExt cx="1652" cy="1786"/>
          </a:xfrm>
        </p:grpSpPr>
        <p:sp>
          <p:nvSpPr>
            <p:cNvPr id="21516" name="Rectangle 229"/>
            <p:cNvSpPr>
              <a:spLocks noChangeArrowheads="1"/>
            </p:cNvSpPr>
            <p:nvPr/>
          </p:nvSpPr>
          <p:spPr bwMode="auto">
            <a:xfrm rot="360000" flipV="1">
              <a:off x="4386" y="697"/>
              <a:ext cx="63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7" name="Text Box 230"/>
            <p:cNvSpPr txBox="1">
              <a:spLocks noChangeArrowheads="1"/>
            </p:cNvSpPr>
            <p:nvPr/>
          </p:nvSpPr>
          <p:spPr bwMode="auto">
            <a:xfrm>
              <a:off x="3888" y="1776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碳酸钠固体</a:t>
              </a:r>
            </a:p>
          </p:txBody>
        </p:sp>
        <p:sp>
          <p:nvSpPr>
            <p:cNvPr id="21518" name="Text Box 231"/>
            <p:cNvSpPr txBox="1">
              <a:spLocks noChangeArrowheads="1"/>
            </p:cNvSpPr>
            <p:nvPr/>
          </p:nvSpPr>
          <p:spPr bwMode="auto">
            <a:xfrm>
              <a:off x="4320" y="240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乙酸溶液</a:t>
              </a:r>
            </a:p>
          </p:txBody>
        </p:sp>
        <p:sp>
          <p:nvSpPr>
            <p:cNvPr id="21519" name="Text Box 232"/>
            <p:cNvSpPr txBox="1">
              <a:spLocks noChangeArrowheads="1"/>
            </p:cNvSpPr>
            <p:nvPr/>
          </p:nvSpPr>
          <p:spPr bwMode="auto">
            <a:xfrm>
              <a:off x="5307" y="624"/>
              <a:ext cx="233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苯酚钠溶液</a:t>
              </a:r>
            </a:p>
          </p:txBody>
        </p:sp>
      </p:grpSp>
      <p:sp>
        <p:nvSpPr>
          <p:cNvPr id="35049" name="Text Box 233"/>
          <p:cNvSpPr txBox="1">
            <a:spLocks noChangeArrowheads="1"/>
          </p:cNvSpPr>
          <p:nvPr/>
        </p:nvSpPr>
        <p:spPr bwMode="auto">
          <a:xfrm>
            <a:off x="6735914" y="5329537"/>
            <a:ext cx="230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酸性：</a:t>
            </a:r>
          </a:p>
        </p:txBody>
      </p:sp>
      <p:pic>
        <p:nvPicPr>
          <p:cNvPr id="35050" name="Picture 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6" y="4735862"/>
            <a:ext cx="5588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35"/>
          <p:cNvGrpSpPr/>
          <p:nvPr/>
        </p:nvGrpSpPr>
        <p:grpSpPr bwMode="auto">
          <a:xfrm>
            <a:off x="636096" y="4119563"/>
            <a:ext cx="7466012" cy="457200"/>
            <a:chOff x="336" y="3648"/>
            <a:chExt cx="4704" cy="288"/>
          </a:xfrm>
        </p:grpSpPr>
        <p:sp>
          <p:nvSpPr>
            <p:cNvPr id="21514" name="Rectangle 236"/>
            <p:cNvSpPr>
              <a:spLocks noChangeArrowheads="1"/>
            </p:cNvSpPr>
            <p:nvPr/>
          </p:nvSpPr>
          <p:spPr bwMode="auto">
            <a:xfrm>
              <a:off x="336" y="3648"/>
              <a:ext cx="4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Na</a:t>
              </a:r>
              <a:r>
                <a:rPr kumimoji="1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1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CO</a:t>
              </a:r>
              <a:r>
                <a:rPr kumimoji="1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1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+2CH</a:t>
              </a:r>
              <a:r>
                <a:rPr kumimoji="1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1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COOH           2CH</a:t>
              </a:r>
              <a:r>
                <a:rPr kumimoji="1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1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COONa+CO</a:t>
              </a:r>
              <a:r>
                <a:rPr kumimoji="1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1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↑+H</a:t>
              </a:r>
              <a:r>
                <a:rPr kumimoji="1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1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FF3300"/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1515" name="Line 237"/>
            <p:cNvSpPr>
              <a:spLocks noChangeShapeType="1"/>
            </p:cNvSpPr>
            <p:nvPr/>
          </p:nvSpPr>
          <p:spPr bwMode="auto">
            <a:xfrm>
              <a:off x="2304" y="3792"/>
              <a:ext cx="3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1511" name="Picture 2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6487" r="12463" b="12718"/>
          <a:stretch>
            <a:fillRect/>
          </a:stretch>
        </p:blipFill>
        <p:spPr bwMode="auto">
          <a:xfrm>
            <a:off x="4752483" y="1323975"/>
            <a:ext cx="6273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55" name="Text Box 239"/>
          <p:cNvSpPr txBox="1">
            <a:spLocks noChangeArrowheads="1"/>
          </p:cNvSpPr>
          <p:nvPr/>
        </p:nvSpPr>
        <p:spPr bwMode="auto">
          <a:xfrm>
            <a:off x="7769876" y="5320983"/>
            <a:ext cx="7962900" cy="467996"/>
          </a:xfrm>
          <a:prstGeom prst="rect">
            <a:avLst/>
          </a:prstGeom>
          <a:noFill/>
          <a:ln>
            <a:noFill/>
          </a:ln>
          <a:effectLst/>
        </p:spPr>
        <p:txBody>
          <a:bodyPr lIns="97711" tIns="48855" rIns="97711" bIns="48855">
            <a:spAutoFit/>
          </a:bodyPr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8895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7790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6558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5453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117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89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261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833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779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乙酸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&gt;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碳酸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&gt;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苯酚</a:t>
            </a:r>
          </a:p>
        </p:txBody>
      </p:sp>
      <p:sp>
        <p:nvSpPr>
          <p:cNvPr id="2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49" grpId="0"/>
      <p:bldP spid="350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660400" y="1318129"/>
            <a:ext cx="11537950" cy="48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</a:p>
        </p:txBody>
      </p:sp>
      <p:pic>
        <p:nvPicPr>
          <p:cNvPr id="2253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32623"/>
            <a:ext cx="5291138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矩形 5"/>
          <p:cNvSpPr>
            <a:spLocks noChangeArrowheads="1"/>
          </p:cNvSpPr>
          <p:nvPr/>
        </p:nvSpPr>
        <p:spPr bwMode="auto">
          <a:xfrm>
            <a:off x="1516849" y="5535207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方正中等线简体"/>
                <a:sym typeface="Arial" panose="020B0604020202020204" pitchFamily="34" charset="0"/>
              </a:rPr>
              <a:t>实验装置图</a:t>
            </a:r>
          </a:p>
        </p:txBody>
      </p:sp>
      <p:sp>
        <p:nvSpPr>
          <p:cNvPr id="22533" name="矩形 6"/>
          <p:cNvSpPr>
            <a:spLocks noChangeArrowheads="1"/>
          </p:cNvSpPr>
          <p:nvPr/>
        </p:nvSpPr>
        <p:spPr bwMode="auto">
          <a:xfrm>
            <a:off x="5713413" y="1311871"/>
            <a:ext cx="58054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分析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因乙酸的酸性强于碳酸，则向Na</a:t>
            </a:r>
            <a:r>
              <a:rPr kumimoji="0" lang="zh-CN" altLang="en-US" sz="240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</a:t>
            </a:r>
            <a:r>
              <a:rPr kumimoji="0" lang="zh-CN" altLang="en-US" sz="240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固体中滴入乙酸溶液产生CO</a:t>
            </a:r>
            <a:r>
              <a:rPr kumimoji="0" lang="zh-CN" altLang="en-US" sz="240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气体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乙酸易挥发， CO</a:t>
            </a:r>
            <a:r>
              <a:rPr kumimoji="0" lang="zh-CN" altLang="en-US" sz="2400" i="0" u="none" strike="noStrike" kern="0" cap="none" spc="0" normalizeH="0" baseline="-2500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气体中混有乙酸蒸气，用饱和N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aH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</a:t>
            </a:r>
            <a:r>
              <a:rPr kumimoji="0" lang="zh-CN" altLang="en-US" sz="2400" i="0" u="none" strike="noStrike" kern="0" cap="none" spc="0" normalizeH="0" baseline="-2500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溶液洗气除去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若将CO</a:t>
            </a:r>
            <a:r>
              <a:rPr kumimoji="0" lang="zh-CN" altLang="en-US" sz="240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气体通入苯酚钠溶液中，溶液变浑浊，则说明碳酸的酸性强于苯酚。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585" y="2657282"/>
            <a:ext cx="2755117" cy="206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7832" y="2648492"/>
            <a:ext cx="2885262" cy="20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9618" y="2648492"/>
            <a:ext cx="2904297" cy="21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/>
          <p:cNvSpPr>
            <a:spLocks noChangeArrowheads="1"/>
          </p:cNvSpPr>
          <p:nvPr/>
        </p:nvSpPr>
        <p:spPr bwMode="auto">
          <a:xfrm rot="10800000" flipV="1">
            <a:off x="429288" y="1337246"/>
            <a:ext cx="2398259" cy="51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你想到什么？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0" y="1335692"/>
            <a:ext cx="5711293" cy="46166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酸性：羧酸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苯酚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&gt;HCO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</a:p>
        </p:txBody>
      </p:sp>
      <p:sp>
        <p:nvSpPr>
          <p:cNvPr id="10" name="Text Box 74"/>
          <p:cNvSpPr txBox="1">
            <a:spLocks noChangeArrowheads="1"/>
          </p:cNvSpPr>
          <p:nvPr/>
        </p:nvSpPr>
        <p:spPr bwMode="auto">
          <a:xfrm>
            <a:off x="600711" y="2005003"/>
            <a:ext cx="8802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你能根据乙酸、苯酚和碳酸酸性的强弱写出下列反应方程式吗？</a:t>
            </a: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624040" y="2574295"/>
            <a:ext cx="5886450" cy="1400175"/>
            <a:chOff x="786469" y="2900362"/>
            <a:chExt cx="5885793" cy="1400175"/>
          </a:xfrm>
        </p:grpSpPr>
        <p:pic>
          <p:nvPicPr>
            <p:cNvPr id="2356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337" y="2900362"/>
              <a:ext cx="150495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8" name="Text Box 74"/>
            <p:cNvSpPr txBox="1">
              <a:spLocks noChangeArrowheads="1"/>
            </p:cNvSpPr>
            <p:nvPr/>
          </p:nvSpPr>
          <p:spPr bwMode="auto">
            <a:xfrm>
              <a:off x="786469" y="3338839"/>
              <a:ext cx="58857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、在                  中加入</a:t>
              </a:r>
              <a:r>
                <a:rPr kumimoji="0" lang="en-US" altLang="zh-CN" sz="240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NaOH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溶液：</a:t>
              </a:r>
            </a:p>
          </p:txBody>
        </p:sp>
      </p:grpSp>
      <p:grpSp>
        <p:nvGrpSpPr>
          <p:cNvPr id="3" name="组合 13"/>
          <p:cNvGrpSpPr/>
          <p:nvPr/>
        </p:nvGrpSpPr>
        <p:grpSpPr bwMode="auto">
          <a:xfrm>
            <a:off x="624040" y="3880969"/>
            <a:ext cx="6856413" cy="1400175"/>
            <a:chOff x="786469" y="2900362"/>
            <a:chExt cx="5885793" cy="1400175"/>
          </a:xfrm>
        </p:grpSpPr>
        <p:pic>
          <p:nvPicPr>
            <p:cNvPr id="2356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808" y="2900362"/>
              <a:ext cx="1168661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Text Box 74"/>
            <p:cNvSpPr txBox="1">
              <a:spLocks noChangeArrowheads="1"/>
            </p:cNvSpPr>
            <p:nvPr/>
          </p:nvSpPr>
          <p:spPr bwMode="auto">
            <a:xfrm>
              <a:off x="786469" y="3338839"/>
              <a:ext cx="58857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、在                   中加入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NaHCO</a:t>
              </a:r>
              <a:r>
                <a:rPr kumimoji="0" lang="en-US" altLang="zh-CN" sz="2400" i="0" u="none" strike="noStrike" kern="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溶液：</a:t>
              </a:r>
            </a:p>
          </p:txBody>
        </p:sp>
      </p:grpSp>
      <p:grpSp>
        <p:nvGrpSpPr>
          <p:cNvPr id="4" name="Group 58"/>
          <p:cNvGrpSpPr/>
          <p:nvPr/>
        </p:nvGrpSpPr>
        <p:grpSpPr bwMode="auto">
          <a:xfrm>
            <a:off x="5213350" y="4967288"/>
            <a:ext cx="6305550" cy="1166812"/>
            <a:chOff x="793" y="2890"/>
            <a:chExt cx="3972" cy="735"/>
          </a:xfrm>
        </p:grpSpPr>
        <p:pic>
          <p:nvPicPr>
            <p:cNvPr id="23560" name="Picture 53"/>
            <p:cNvPicPr>
              <a:picLocks noChangeAspect="1" noChangeArrowheads="1"/>
            </p:cNvPicPr>
            <p:nvPr/>
          </p:nvPicPr>
          <p:blipFill>
            <a:blip r:embed="rId4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931"/>
              <a:ext cx="772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Text Box 54"/>
            <p:cNvSpPr txBox="1">
              <a:spLocks noChangeArrowheads="1"/>
            </p:cNvSpPr>
            <p:nvPr/>
          </p:nvSpPr>
          <p:spPr bwMode="auto">
            <a:xfrm>
              <a:off x="1519" y="3216"/>
              <a:ext cx="6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 HCO</a:t>
              </a:r>
              <a:r>
                <a:rPr kumimoji="0" lang="en-US" altLang="zh-CN" sz="18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en-US" altLang="zh-CN" sz="1800" b="0" i="0" u="none" strike="noStrike" kern="0" cap="none" spc="0" normalizeH="0" baseline="30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</a:t>
              </a:r>
            </a:p>
          </p:txBody>
        </p:sp>
        <p:pic>
          <p:nvPicPr>
            <p:cNvPr id="23562" name="Picture 55"/>
            <p:cNvPicPr>
              <a:picLocks noChangeAspect="1" noChangeArrowheads="1"/>
            </p:cNvPicPr>
            <p:nvPr/>
          </p:nvPicPr>
          <p:blipFill>
            <a:blip r:embed="rId5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890"/>
              <a:ext cx="75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Text Box 56"/>
            <p:cNvSpPr txBox="1">
              <a:spLocks noChangeArrowheads="1"/>
            </p:cNvSpPr>
            <p:nvPr/>
          </p:nvSpPr>
          <p:spPr bwMode="auto">
            <a:xfrm>
              <a:off x="3742" y="3216"/>
              <a:ext cx="10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 CO</a:t>
              </a:r>
              <a:r>
                <a:rPr kumimoji="0" lang="en-US" altLang="zh-CN" sz="18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↑ + H</a:t>
              </a:r>
              <a:r>
                <a:rPr kumimoji="0" lang="en-US" altLang="zh-CN" sz="1800" b="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3564" name="Line 57"/>
            <p:cNvSpPr>
              <a:spLocks noChangeShapeType="1"/>
            </p:cNvSpPr>
            <p:nvPr/>
          </p:nvSpPr>
          <p:spPr bwMode="auto">
            <a:xfrm>
              <a:off x="2426" y="338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Picture 67"/>
          <p:cNvPicPr>
            <a:picLocks noChangeAspect="1" noChangeArrowheads="1"/>
          </p:cNvPicPr>
          <p:nvPr/>
        </p:nvPicPr>
        <p:blipFill>
          <a:blip r:embed="rId6"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93" y="2626375"/>
            <a:ext cx="59245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60400" y="1250434"/>
            <a:ext cx="230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酯化反应</a:t>
            </a:r>
          </a:p>
        </p:txBody>
      </p:sp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465122" y="2880797"/>
            <a:ext cx="4910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）酯化反应的原理</a:t>
            </a:r>
          </a:p>
        </p:txBody>
      </p:sp>
      <p:sp>
        <p:nvSpPr>
          <p:cNvPr id="28" name="Text Box 62"/>
          <p:cNvSpPr txBox="1">
            <a:spLocks noChangeArrowheads="1"/>
          </p:cNvSpPr>
          <p:nvPr/>
        </p:nvSpPr>
        <p:spPr bwMode="auto">
          <a:xfrm>
            <a:off x="660400" y="1780659"/>
            <a:ext cx="7345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酸和醇反应生成酯和水的反应，即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酯化反应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9" name="AutoShape 65"/>
          <p:cNvSpPr>
            <a:spLocks noChangeArrowheads="1"/>
          </p:cNvSpPr>
          <p:nvPr/>
        </p:nvSpPr>
        <p:spPr bwMode="auto">
          <a:xfrm>
            <a:off x="3207913" y="3564592"/>
            <a:ext cx="3300412" cy="504825"/>
          </a:xfrm>
          <a:prstGeom prst="wedgeRoundRectCallout">
            <a:avLst>
              <a:gd name="adj1" fmla="val -2236"/>
              <a:gd name="adj2" fmla="val -100315"/>
              <a:gd name="adj3" fmla="val 16667"/>
            </a:avLst>
          </a:prstGeom>
          <a:solidFill>
            <a:srgbClr val="0450AC"/>
          </a:solidFill>
          <a:ln w="9525" algn="ctr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酸脱羟基  醇脱氢</a:t>
            </a:r>
          </a:p>
        </p:txBody>
      </p:sp>
      <p:grpSp>
        <p:nvGrpSpPr>
          <p:cNvPr id="2" name="Group 67"/>
          <p:cNvGrpSpPr/>
          <p:nvPr/>
        </p:nvGrpSpPr>
        <p:grpSpPr bwMode="auto">
          <a:xfrm>
            <a:off x="3950018" y="2804746"/>
            <a:ext cx="7762875" cy="550862"/>
            <a:chOff x="680" y="2977"/>
            <a:chExt cx="4060" cy="347"/>
          </a:xfrm>
        </p:grpSpPr>
        <p:sp>
          <p:nvSpPr>
            <p:cNvPr id="24597" name="Text Box 68"/>
            <p:cNvSpPr txBox="1">
              <a:spLocks noChangeArrowheads="1"/>
            </p:cNvSpPr>
            <p:nvPr/>
          </p:nvSpPr>
          <p:spPr bwMode="auto">
            <a:xfrm>
              <a:off x="680" y="3033"/>
              <a:ext cx="40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RCOOH+HOR                        RCOOR+H</a:t>
              </a:r>
              <a:r>
                <a:rPr kumimoji="0" lang="en-US" altLang="zh-CN" sz="2400" i="0" u="none" strike="noStrike" kern="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pic>
          <p:nvPicPr>
            <p:cNvPr id="24598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" y="2977"/>
              <a:ext cx="67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9" name="Line 70"/>
            <p:cNvSpPr>
              <a:spLocks noChangeShapeType="1"/>
            </p:cNvSpPr>
            <p:nvPr/>
          </p:nvSpPr>
          <p:spPr bwMode="auto">
            <a:xfrm flipH="1">
              <a:off x="2018" y="310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600" name="Line 71"/>
            <p:cNvSpPr>
              <a:spLocks noChangeShapeType="1"/>
            </p:cNvSpPr>
            <p:nvPr/>
          </p:nvSpPr>
          <p:spPr bwMode="auto">
            <a:xfrm flipH="1">
              <a:off x="3507" y="3099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-16406" y="4244042"/>
            <a:ext cx="571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浓硫酸的作用：催化剂和吸水剂</a:t>
            </a:r>
          </a:p>
        </p:txBody>
      </p:sp>
      <p:sp>
        <p:nvSpPr>
          <p:cNvPr id="36" name="Text Box 74"/>
          <p:cNvSpPr txBox="1">
            <a:spLocks noChangeArrowheads="1"/>
          </p:cNvSpPr>
          <p:nvPr/>
        </p:nvSpPr>
        <p:spPr bwMode="auto">
          <a:xfrm>
            <a:off x="660400" y="2323782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酯化反应属于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取代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反应。</a:t>
            </a:r>
          </a:p>
        </p:txBody>
      </p:sp>
      <p:grpSp>
        <p:nvGrpSpPr>
          <p:cNvPr id="3" name="Group 93"/>
          <p:cNvGrpSpPr/>
          <p:nvPr/>
        </p:nvGrpSpPr>
        <p:grpSpPr bwMode="auto">
          <a:xfrm>
            <a:off x="660400" y="4841875"/>
            <a:ext cx="9837737" cy="1393825"/>
            <a:chOff x="642" y="2824"/>
            <a:chExt cx="4052" cy="878"/>
          </a:xfrm>
        </p:grpSpPr>
        <p:sp>
          <p:nvSpPr>
            <p:cNvPr id="24586" name="AutoShape 85"/>
            <p:cNvSpPr>
              <a:spLocks noChangeArrowheads="1"/>
            </p:cNvSpPr>
            <p:nvPr/>
          </p:nvSpPr>
          <p:spPr bwMode="gray">
            <a:xfrm>
              <a:off x="657" y="2934"/>
              <a:ext cx="4037" cy="76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9F9"/>
                </a:gs>
                <a:gs pos="100000">
                  <a:srgbClr val="EAEAEA"/>
                </a:gs>
              </a:gsLst>
              <a:lin ang="5400000" scaled="1"/>
            </a:gradFill>
            <a:ln w="19050">
              <a:solidFill>
                <a:schemeClr val="tx2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4587" name="Group 86"/>
            <p:cNvGrpSpPr/>
            <p:nvPr/>
          </p:nvGrpSpPr>
          <p:grpSpPr bwMode="auto">
            <a:xfrm>
              <a:off x="642" y="2840"/>
              <a:ext cx="2903" cy="292"/>
              <a:chOff x="720" y="1392"/>
              <a:chExt cx="4058" cy="480"/>
            </a:xfrm>
          </p:grpSpPr>
          <p:sp>
            <p:nvSpPr>
              <p:cNvPr id="24593" name="AutoShape 87"/>
              <p:cNvSpPr>
                <a:spLocks noChangeArrowheads="1"/>
              </p:cNvSpPr>
              <p:nvPr/>
            </p:nvSpPr>
            <p:spPr bwMode="lt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4594" name="Group 88"/>
              <p:cNvGrpSpPr/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24595" name="AutoShape 89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8080">
                        <a:alpha val="0"/>
                      </a:srgbClr>
                    </a:gs>
                    <a:gs pos="100000">
                      <a:srgbClr val="A6D3D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596" name="AutoShape 90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AED7D7"/>
                    </a:gs>
                    <a:gs pos="100000">
                      <a:srgbClr val="00808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4588" name="Text Box 75"/>
            <p:cNvSpPr txBox="1">
              <a:spLocks noChangeArrowheads="1"/>
            </p:cNvSpPr>
            <p:nvPr/>
          </p:nvSpPr>
          <p:spPr bwMode="auto">
            <a:xfrm>
              <a:off x="690" y="2824"/>
              <a:ext cx="30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同位素示踪原子来研究断键方式</a:t>
              </a:r>
              <a:endPara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9" name="Text Box 77"/>
            <p:cNvSpPr txBox="1">
              <a:spLocks noChangeArrowheads="1"/>
            </p:cNvSpPr>
            <p:nvPr/>
          </p:nvSpPr>
          <p:spPr bwMode="auto">
            <a:xfrm>
              <a:off x="884" y="3296"/>
              <a:ext cx="37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RCOOH+H</a:t>
              </a:r>
              <a:r>
                <a:rPr kumimoji="0" lang="en-US" altLang="zh-CN" sz="2400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18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OR                RCO</a:t>
              </a:r>
              <a:r>
                <a:rPr kumimoji="0" lang="en-US" altLang="zh-CN" sz="2400" i="0" u="none" strike="noStrike" kern="0" cap="none" spc="0" normalizeH="0" baseline="30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18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OR+H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pic>
          <p:nvPicPr>
            <p:cNvPr id="24590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" y="3294"/>
              <a:ext cx="67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Line 79"/>
            <p:cNvSpPr>
              <a:spLocks noChangeShapeType="1"/>
            </p:cNvSpPr>
            <p:nvPr/>
          </p:nvSpPr>
          <p:spPr bwMode="auto">
            <a:xfrm flipH="1">
              <a:off x="2343" y="337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92" name="Line 80"/>
            <p:cNvSpPr>
              <a:spLocks noChangeShapeType="1"/>
            </p:cNvSpPr>
            <p:nvPr/>
          </p:nvSpPr>
          <p:spPr bwMode="auto">
            <a:xfrm flipH="1">
              <a:off x="3960" y="3371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内容占位符 50177"/>
          <p:cNvSpPr>
            <a:spLocks noGrp="1" noChangeArrowheads="1"/>
          </p:cNvSpPr>
          <p:nvPr>
            <p:ph idx="4294967295"/>
          </p:nvPr>
        </p:nvSpPr>
        <p:spPr>
          <a:xfrm>
            <a:off x="602457" y="2021522"/>
            <a:ext cx="6400800" cy="4114800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碎瓷片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乙醇        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3mL 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浓硫酸    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2mL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乙酸        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2mL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饱和的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Na</a:t>
            </a:r>
            <a:r>
              <a:rPr lang="en-US" altLang="zh-CN" sz="240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</a:t>
            </a:r>
            <a:r>
              <a:rPr lang="en-US" altLang="zh-CN" sz="2400" baseline="-25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溶液</a:t>
            </a:r>
          </a:p>
        </p:txBody>
      </p:sp>
      <p:sp>
        <p:nvSpPr>
          <p:cNvPr id="25605" name="标题 50180"/>
          <p:cNvSpPr>
            <a:spLocks noGrp="1" noChangeArrowheads="1"/>
          </p:cNvSpPr>
          <p:nvPr>
            <p:ph type="title" idx="4294967295"/>
          </p:nvPr>
        </p:nvSpPr>
        <p:spPr>
          <a:xfrm>
            <a:off x="406234" y="942677"/>
            <a:ext cx="10972800" cy="1143000"/>
          </a:xfrm>
        </p:spPr>
        <p:txBody>
          <a:bodyPr/>
          <a:lstStyle/>
          <a:p>
            <a:pPr algn="just"/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）回顾酯化反应实验</a:t>
            </a:r>
          </a:p>
        </p:txBody>
      </p:sp>
      <p:sp>
        <p:nvSpPr>
          <p:cNvPr id="50179" name="右大括号 50178"/>
          <p:cNvSpPr/>
          <p:nvPr/>
        </p:nvSpPr>
        <p:spPr bwMode="auto">
          <a:xfrm>
            <a:off x="3621397" y="2500947"/>
            <a:ext cx="903288" cy="1577975"/>
          </a:xfrm>
          <a:prstGeom prst="rightBrace">
            <a:avLst>
              <a:gd name="adj1" fmla="val 23842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0180" name="图片 50179" descr="218222T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80" y="1307333"/>
            <a:ext cx="3401060" cy="356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矩形 50181"/>
          <p:cNvSpPr>
            <a:spLocks noChangeArrowheads="1"/>
          </p:cNvSpPr>
          <p:nvPr/>
        </p:nvSpPr>
        <p:spPr bwMode="auto">
          <a:xfrm>
            <a:off x="2506663" y="1946067"/>
            <a:ext cx="375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（防止暴沸）</a:t>
            </a:r>
          </a:p>
        </p:txBody>
      </p:sp>
      <p:sp>
        <p:nvSpPr>
          <p:cNvPr id="50183" name="文本框 50182"/>
          <p:cNvSpPr txBox="1">
            <a:spLocks noChangeArrowheads="1"/>
          </p:cNvSpPr>
          <p:nvPr/>
        </p:nvSpPr>
        <p:spPr bwMode="auto">
          <a:xfrm>
            <a:off x="639762" y="4803602"/>
            <a:ext cx="10702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反应后饱和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Na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溶液上层有什么现象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50184" name="文本框 50183"/>
          <p:cNvSpPr txBox="1">
            <a:spLocks noChangeArrowheads="1"/>
          </p:cNvSpPr>
          <p:nvPr/>
        </p:nvSpPr>
        <p:spPr bwMode="auto">
          <a:xfrm>
            <a:off x="639762" y="5407539"/>
            <a:ext cx="1097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饱和碳酸钠溶液的液面上有无色透明的油状液体，并可闻到香味。</a:t>
            </a:r>
          </a:p>
        </p:txBody>
      </p:sp>
      <p:sp>
        <p:nvSpPr>
          <p:cNvPr id="50186" name="文本框 50185"/>
          <p:cNvSpPr txBox="1">
            <a:spLocks noChangeArrowheads="1"/>
          </p:cNvSpPr>
          <p:nvPr/>
        </p:nvSpPr>
        <p:spPr bwMode="auto">
          <a:xfrm>
            <a:off x="4608513" y="3089067"/>
            <a:ext cx="1382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顺序？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  <p:bldP spid="50179" grpId="0" bldLvl="0" animBg="1"/>
      <p:bldP spid="50182" grpId="0"/>
      <p:bldP spid="50183" grpId="0"/>
      <p:bldP spid="50184" grpId="0"/>
      <p:bldP spid="501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98488" y="2008058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注意事项：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34" y="2358225"/>
            <a:ext cx="4867099" cy="33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8488" y="2431335"/>
            <a:ext cx="6573838" cy="3176430"/>
          </a:xfrm>
          <a:prstGeom prst="rect">
            <a:avLst/>
          </a:prstGeom>
          <a:noFill/>
          <a:ln>
            <a:noFill/>
          </a:ln>
          <a:effectLst/>
        </p:spPr>
        <p:txBody>
          <a:bodyPr lIns="97711" tIns="48855" rIns="97711" bIns="48855">
            <a:spAutoFit/>
          </a:bodyPr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8895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7790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6558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5453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117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89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261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833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779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浓硫酸的作用？</a:t>
            </a:r>
          </a:p>
          <a:p>
            <a:pPr marL="0" marR="0" lvl="0" indent="0" defTabSz="9779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779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饱和碳酸钠溶液的作用？</a:t>
            </a:r>
          </a:p>
          <a:p>
            <a:pPr marL="0" marR="0" lvl="0" indent="0" defTabSz="9779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779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导管不伸入液面下的作用？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7061" y="1374577"/>
            <a:ext cx="167957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8895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7790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6558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5453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117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89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261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833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现象：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43685" y="1208226"/>
            <a:ext cx="10161588" cy="652662"/>
          </a:xfrm>
          <a:prstGeom prst="rect">
            <a:avLst/>
          </a:prstGeom>
          <a:noFill/>
          <a:ln>
            <a:noFill/>
          </a:ln>
          <a:effectLst/>
        </p:spPr>
        <p:txBody>
          <a:bodyPr lIns="97711" tIns="48855" rIns="97711" bIns="48855">
            <a:spAutoFit/>
          </a:bodyPr>
          <a:lstStyle>
            <a:lvl1pPr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8895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7790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46558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54530" defTabSz="977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117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89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261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83330" defTabSz="977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779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饱和碳酸钠溶液的液面上有透明的油状液体，并可闻到香味。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77061" y="3114783"/>
            <a:ext cx="1980029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催化剂和吸水剂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1188" y="4189086"/>
            <a:ext cx="4559300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溶解乙醇和除去乙酸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减小酯在水中的溶解度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98488" y="5473126"/>
            <a:ext cx="3005951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防止饱和碳酸钠溶液倒吸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 bwMode="auto">
          <a:xfrm>
            <a:off x="2675256" y="3247980"/>
            <a:ext cx="6037262" cy="677863"/>
            <a:chOff x="1020" y="1253"/>
            <a:chExt cx="3765" cy="427"/>
          </a:xfrm>
        </p:grpSpPr>
        <p:sp>
          <p:nvSpPr>
            <p:cNvPr id="27673" name="Text Box 4"/>
            <p:cNvSpPr txBox="1">
              <a:spLocks noChangeArrowheads="1"/>
            </p:cNvSpPr>
            <p:nvPr/>
          </p:nvSpPr>
          <p:spPr bwMode="auto">
            <a:xfrm>
              <a:off x="1020" y="1389"/>
              <a:ext cx="37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RCOOH                       RCH2OH</a:t>
              </a:r>
            </a:p>
          </p:txBody>
        </p:sp>
        <p:sp>
          <p:nvSpPr>
            <p:cNvPr id="27674" name="Line 5"/>
            <p:cNvSpPr>
              <a:spLocks noChangeShapeType="1"/>
            </p:cNvSpPr>
            <p:nvPr/>
          </p:nvSpPr>
          <p:spPr bwMode="auto">
            <a:xfrm>
              <a:off x="1844" y="1553"/>
              <a:ext cx="10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75" name="Text Box 6"/>
            <p:cNvSpPr txBox="1">
              <a:spLocks noChangeArrowheads="1"/>
            </p:cNvSpPr>
            <p:nvPr/>
          </p:nvSpPr>
          <p:spPr bwMode="auto">
            <a:xfrm>
              <a:off x="2018" y="1253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LiAlH4</a:t>
              </a:r>
            </a:p>
          </p:txBody>
        </p:sp>
      </p:grp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845560" y="5652462"/>
            <a:ext cx="5903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实现羧酸转化为醇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96490" y="4320837"/>
            <a:ext cx="76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醇</a:t>
            </a: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5757228" y="4697075"/>
            <a:ext cx="14398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966672" y="4147306"/>
            <a:ext cx="1439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氧化</a:t>
            </a:r>
          </a:p>
        </p:txBody>
      </p:sp>
      <p:grpSp>
        <p:nvGrpSpPr>
          <p:cNvPr id="3" name="Group 32"/>
          <p:cNvGrpSpPr/>
          <p:nvPr/>
        </p:nvGrpSpPr>
        <p:grpSpPr bwMode="auto">
          <a:xfrm>
            <a:off x="3164840" y="4089062"/>
            <a:ext cx="1955261" cy="1147763"/>
            <a:chOff x="1020" y="2558"/>
            <a:chExt cx="924" cy="723"/>
          </a:xfrm>
        </p:grpSpPr>
        <p:grpSp>
          <p:nvGrpSpPr>
            <p:cNvPr id="27666" name="Group 14"/>
            <p:cNvGrpSpPr/>
            <p:nvPr/>
          </p:nvGrpSpPr>
          <p:grpSpPr bwMode="auto">
            <a:xfrm>
              <a:off x="1020" y="2840"/>
              <a:ext cx="907" cy="136"/>
              <a:chOff x="1020" y="2840"/>
              <a:chExt cx="907" cy="136"/>
            </a:xfrm>
          </p:grpSpPr>
          <p:sp>
            <p:nvSpPr>
              <p:cNvPr id="27669" name="Line 10"/>
              <p:cNvSpPr>
                <a:spLocks noChangeShapeType="1"/>
              </p:cNvSpPr>
              <p:nvPr/>
            </p:nvSpPr>
            <p:spPr bwMode="auto">
              <a:xfrm>
                <a:off x="1020" y="2886"/>
                <a:ext cx="90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70" name="Line 11"/>
              <p:cNvSpPr>
                <a:spLocks noChangeShapeType="1"/>
              </p:cNvSpPr>
              <p:nvPr/>
            </p:nvSpPr>
            <p:spPr bwMode="auto">
              <a:xfrm>
                <a:off x="1020" y="2931"/>
                <a:ext cx="90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71" name="Line 12"/>
              <p:cNvSpPr>
                <a:spLocks noChangeShapeType="1"/>
              </p:cNvSpPr>
              <p:nvPr/>
            </p:nvSpPr>
            <p:spPr bwMode="auto">
              <a:xfrm>
                <a:off x="1882" y="2840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72" name="Line 13"/>
              <p:cNvSpPr>
                <a:spLocks noChangeShapeType="1"/>
              </p:cNvSpPr>
              <p:nvPr/>
            </p:nvSpPr>
            <p:spPr bwMode="auto">
              <a:xfrm>
                <a:off x="1020" y="2931"/>
                <a:ext cx="46" cy="4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667" name="Text Box 25"/>
            <p:cNvSpPr txBox="1">
              <a:spLocks noChangeArrowheads="1"/>
            </p:cNvSpPr>
            <p:nvPr/>
          </p:nvSpPr>
          <p:spPr bwMode="auto">
            <a:xfrm>
              <a:off x="1264" y="2558"/>
              <a:ext cx="6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氧化</a:t>
              </a:r>
            </a:p>
          </p:txBody>
        </p:sp>
        <p:sp>
          <p:nvSpPr>
            <p:cNvPr id="27668" name="Text Box 27"/>
            <p:cNvSpPr txBox="1">
              <a:spLocks noChangeArrowheads="1"/>
            </p:cNvSpPr>
            <p:nvPr/>
          </p:nvSpPr>
          <p:spPr bwMode="auto">
            <a:xfrm>
              <a:off x="1264" y="2990"/>
              <a:ext cx="5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还原</a:t>
              </a:r>
            </a:p>
          </p:txBody>
        </p:sp>
      </p:grpSp>
      <p:grpSp>
        <p:nvGrpSpPr>
          <p:cNvPr id="5" name="Group 34"/>
          <p:cNvGrpSpPr/>
          <p:nvPr/>
        </p:nvGrpSpPr>
        <p:grpSpPr bwMode="auto">
          <a:xfrm>
            <a:off x="2782253" y="4752641"/>
            <a:ext cx="4992687" cy="649288"/>
            <a:chOff x="839" y="2976"/>
            <a:chExt cx="2359" cy="409"/>
          </a:xfrm>
        </p:grpSpPr>
        <p:grpSp>
          <p:nvGrpSpPr>
            <p:cNvPr id="27661" name="Group 33"/>
            <p:cNvGrpSpPr/>
            <p:nvPr/>
          </p:nvGrpSpPr>
          <p:grpSpPr bwMode="auto">
            <a:xfrm>
              <a:off x="839" y="2976"/>
              <a:ext cx="2359" cy="409"/>
              <a:chOff x="839" y="2976"/>
              <a:chExt cx="2359" cy="409"/>
            </a:xfrm>
          </p:grpSpPr>
          <p:sp>
            <p:nvSpPr>
              <p:cNvPr id="27663" name="Line 21"/>
              <p:cNvSpPr>
                <a:spLocks noChangeShapeType="1"/>
              </p:cNvSpPr>
              <p:nvPr/>
            </p:nvSpPr>
            <p:spPr bwMode="auto">
              <a:xfrm>
                <a:off x="3198" y="2976"/>
                <a:ext cx="0" cy="40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64" name="Line 22"/>
              <p:cNvSpPr>
                <a:spLocks noChangeShapeType="1"/>
              </p:cNvSpPr>
              <p:nvPr/>
            </p:nvSpPr>
            <p:spPr bwMode="auto">
              <a:xfrm flipH="1">
                <a:off x="839" y="3385"/>
                <a:ext cx="2359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65" name="Line 23"/>
              <p:cNvSpPr>
                <a:spLocks noChangeShapeType="1"/>
              </p:cNvSpPr>
              <p:nvPr/>
            </p:nvSpPr>
            <p:spPr bwMode="auto">
              <a:xfrm flipV="1">
                <a:off x="839" y="2976"/>
                <a:ext cx="0" cy="40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662" name="Text Box 28"/>
            <p:cNvSpPr txBox="1">
              <a:spLocks noChangeArrowheads="1"/>
            </p:cNvSpPr>
            <p:nvPr/>
          </p:nvSpPr>
          <p:spPr bwMode="auto">
            <a:xfrm>
              <a:off x="1882" y="3067"/>
              <a:ext cx="5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还原</a:t>
              </a:r>
            </a:p>
          </p:txBody>
        </p:sp>
      </p:grp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5084128" y="4320837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醛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7101840" y="4249400"/>
            <a:ext cx="1824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羧酸</a:t>
            </a:r>
          </a:p>
        </p:txBody>
      </p:sp>
      <p:sp>
        <p:nvSpPr>
          <p:cNvPr id="27659" name="矩形 26"/>
          <p:cNvSpPr>
            <a:spLocks noChangeArrowheads="1"/>
          </p:cNvSpPr>
          <p:nvPr/>
        </p:nvSpPr>
        <p:spPr bwMode="auto">
          <a:xfrm>
            <a:off x="654050" y="1151705"/>
            <a:ext cx="11537950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化学性质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(3)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氧化反应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865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a.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燃烧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865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b.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不能使酸性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KMnO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褪色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660" name="矩形 27"/>
          <p:cNvSpPr>
            <a:spLocks noChangeArrowheads="1"/>
          </p:cNvSpPr>
          <p:nvPr/>
        </p:nvSpPr>
        <p:spPr bwMode="auto">
          <a:xfrm>
            <a:off x="562100" y="3056450"/>
            <a:ext cx="1909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(4)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还原反应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86" grpId="0"/>
      <p:bldP spid="15390" grpId="0"/>
      <p:bldP spid="153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611953" y="1837294"/>
            <a:ext cx="10153856" cy="1577975"/>
            <a:chOff x="566" y="976"/>
            <a:chExt cx="4909" cy="994"/>
          </a:xfrm>
        </p:grpSpPr>
        <p:grpSp>
          <p:nvGrpSpPr>
            <p:cNvPr id="28683" name="Group 4"/>
            <p:cNvGrpSpPr/>
            <p:nvPr/>
          </p:nvGrpSpPr>
          <p:grpSpPr bwMode="auto">
            <a:xfrm>
              <a:off x="702" y="1026"/>
              <a:ext cx="1924" cy="363"/>
              <a:chOff x="1577" y="2835"/>
              <a:chExt cx="1924" cy="363"/>
            </a:xfrm>
          </p:grpSpPr>
          <p:pic>
            <p:nvPicPr>
              <p:cNvPr id="28700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398" y="2813"/>
                <a:ext cx="363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701" name="Text Box 6"/>
              <p:cNvSpPr txBox="1">
                <a:spLocks noChangeArrowheads="1"/>
              </p:cNvSpPr>
              <p:nvPr/>
            </p:nvSpPr>
            <p:spPr bwMode="auto">
              <a:xfrm>
                <a:off x="2717" y="2840"/>
                <a:ext cx="78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—COOH</a:t>
                </a:r>
              </a:p>
            </p:txBody>
          </p:sp>
          <p:sp>
            <p:nvSpPr>
              <p:cNvPr id="28702" name="Text Box 7"/>
              <p:cNvSpPr txBox="1">
                <a:spLocks noChangeArrowheads="1"/>
              </p:cNvSpPr>
              <p:nvPr/>
            </p:nvSpPr>
            <p:spPr bwMode="auto">
              <a:xfrm>
                <a:off x="1577" y="2843"/>
                <a:ext cx="78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HOOC—</a:t>
                </a:r>
              </a:p>
            </p:txBody>
          </p:sp>
        </p:grpSp>
        <p:sp>
          <p:nvSpPr>
            <p:cNvPr id="28684" name="Text Box 8"/>
            <p:cNvSpPr txBox="1">
              <a:spLocks noChangeArrowheads="1"/>
            </p:cNvSpPr>
            <p:nvPr/>
          </p:nvSpPr>
          <p:spPr bwMode="auto">
            <a:xfrm>
              <a:off x="566" y="1026"/>
              <a:ext cx="36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                                          +  nHOCH</a:t>
              </a:r>
              <a:r>
                <a:rPr kumimoji="0" lang="en-US" altLang="zh-CN" sz="2800" i="0" u="none" strike="noStrike" kern="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CH</a:t>
              </a:r>
              <a:r>
                <a:rPr kumimoji="0" lang="en-US" altLang="zh-CN" sz="2800" i="0" u="none" strike="noStrike" kern="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OH</a:t>
              </a:r>
            </a:p>
          </p:txBody>
        </p:sp>
        <p:grpSp>
          <p:nvGrpSpPr>
            <p:cNvPr id="28685" name="Group 9"/>
            <p:cNvGrpSpPr/>
            <p:nvPr/>
          </p:nvGrpSpPr>
          <p:grpSpPr bwMode="auto">
            <a:xfrm>
              <a:off x="1952" y="1212"/>
              <a:ext cx="2820" cy="758"/>
              <a:chOff x="2695" y="2775"/>
              <a:chExt cx="2820" cy="758"/>
            </a:xfrm>
          </p:grpSpPr>
          <p:pic>
            <p:nvPicPr>
              <p:cNvPr id="28689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113"/>
                <a:ext cx="408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0" name="Text Box 11"/>
              <p:cNvSpPr txBox="1">
                <a:spLocks noChangeArrowheads="1"/>
              </p:cNvSpPr>
              <p:nvPr/>
            </p:nvSpPr>
            <p:spPr bwMode="auto">
              <a:xfrm>
                <a:off x="3702" y="3118"/>
                <a:ext cx="163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—C—OCH</a:t>
                </a:r>
                <a:r>
                  <a:rPr kumimoji="0" lang="en-US" altLang="zh-CN" sz="280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CH</a:t>
                </a:r>
                <a:r>
                  <a:rPr kumimoji="0" lang="en-US" altLang="zh-CN" sz="280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O—</a:t>
                </a:r>
              </a:p>
            </p:txBody>
          </p:sp>
          <p:sp>
            <p:nvSpPr>
              <p:cNvPr id="28691" name="Text Box 12"/>
              <p:cNvSpPr txBox="1">
                <a:spLocks noChangeArrowheads="1"/>
              </p:cNvSpPr>
              <p:nvPr/>
            </p:nvSpPr>
            <p:spPr bwMode="auto">
              <a:xfrm>
                <a:off x="2831" y="3105"/>
                <a:ext cx="56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—C—</a:t>
                </a:r>
              </a:p>
            </p:txBody>
          </p:sp>
          <p:sp>
            <p:nvSpPr>
              <p:cNvPr id="28692" name="Rectangle 13"/>
              <p:cNvSpPr>
                <a:spLocks noChangeArrowheads="1"/>
              </p:cNvSpPr>
              <p:nvPr/>
            </p:nvSpPr>
            <p:spPr bwMode="auto">
              <a:xfrm>
                <a:off x="3003" y="2779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  <a:endPara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3" name="Rectangle 14"/>
              <p:cNvSpPr>
                <a:spLocks noChangeArrowheads="1"/>
              </p:cNvSpPr>
              <p:nvPr/>
            </p:nvSpPr>
            <p:spPr bwMode="auto">
              <a:xfrm>
                <a:off x="3865" y="2775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  <a:endPara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4" name="Line 15"/>
              <p:cNvSpPr>
                <a:spLocks noChangeShapeType="1"/>
              </p:cNvSpPr>
              <p:nvPr/>
            </p:nvSpPr>
            <p:spPr bwMode="auto">
              <a:xfrm>
                <a:off x="3101" y="304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5" name="Line 16"/>
              <p:cNvSpPr>
                <a:spLocks noChangeShapeType="1"/>
              </p:cNvSpPr>
              <p:nvPr/>
            </p:nvSpPr>
            <p:spPr bwMode="auto">
              <a:xfrm>
                <a:off x="3122" y="304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6" name="Line 17"/>
              <p:cNvSpPr>
                <a:spLocks noChangeShapeType="1"/>
              </p:cNvSpPr>
              <p:nvPr/>
            </p:nvSpPr>
            <p:spPr bwMode="auto">
              <a:xfrm>
                <a:off x="3962" y="304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7" name="Line 18"/>
              <p:cNvSpPr>
                <a:spLocks noChangeShapeType="1"/>
              </p:cNvSpPr>
              <p:nvPr/>
            </p:nvSpPr>
            <p:spPr bwMode="auto">
              <a:xfrm>
                <a:off x="3983" y="304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8" name="AutoShape 19"/>
              <p:cNvSpPr>
                <a:spLocks noChangeArrowheads="1"/>
              </p:cNvSpPr>
              <p:nvPr/>
            </p:nvSpPr>
            <p:spPr bwMode="auto">
              <a:xfrm>
                <a:off x="2695" y="3148"/>
                <a:ext cx="2820" cy="356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9" name="Text Box 20"/>
              <p:cNvSpPr txBox="1">
                <a:spLocks noChangeArrowheads="1"/>
              </p:cNvSpPr>
              <p:nvPr/>
            </p:nvSpPr>
            <p:spPr bwMode="auto">
              <a:xfrm>
                <a:off x="5329" y="3203"/>
                <a:ext cx="18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28686" name="Text Box 21"/>
            <p:cNvSpPr txBox="1">
              <a:spLocks noChangeArrowheads="1"/>
            </p:cNvSpPr>
            <p:nvPr/>
          </p:nvSpPr>
          <p:spPr bwMode="auto">
            <a:xfrm>
              <a:off x="4718" y="1538"/>
              <a:ext cx="75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+ 2nH</a:t>
              </a:r>
              <a:r>
                <a:rPr kumimoji="0" lang="en-US" altLang="zh-CN" sz="28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8687" name="Line 22"/>
            <p:cNvSpPr>
              <a:spLocks noChangeShapeType="1"/>
            </p:cNvSpPr>
            <p:nvPr/>
          </p:nvSpPr>
          <p:spPr bwMode="auto">
            <a:xfrm>
              <a:off x="4422" y="1191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8" name="Text Box 23"/>
            <p:cNvSpPr txBox="1">
              <a:spLocks noChangeArrowheads="1"/>
            </p:cNvSpPr>
            <p:nvPr/>
          </p:nvSpPr>
          <p:spPr bwMode="auto">
            <a:xfrm>
              <a:off x="4455" y="976"/>
              <a:ext cx="47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催化剂</a:t>
              </a:r>
            </a:p>
          </p:txBody>
        </p:sp>
      </p:grpSp>
      <p:grpSp>
        <p:nvGrpSpPr>
          <p:cNvPr id="6" name="Group 24"/>
          <p:cNvGrpSpPr/>
          <p:nvPr/>
        </p:nvGrpSpPr>
        <p:grpSpPr bwMode="auto">
          <a:xfrm>
            <a:off x="677487" y="3575607"/>
            <a:ext cx="8278396" cy="2303462"/>
            <a:chOff x="431" y="2296"/>
            <a:chExt cx="3857" cy="1451"/>
          </a:xfrm>
        </p:grpSpPr>
        <p:pic>
          <p:nvPicPr>
            <p:cNvPr id="28678" name="Picture 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" y="2426"/>
              <a:ext cx="770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4" y="2426"/>
              <a:ext cx="761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Text Box 27"/>
            <p:cNvSpPr txBox="1">
              <a:spLocks noChangeArrowheads="1"/>
            </p:cNvSpPr>
            <p:nvPr/>
          </p:nvSpPr>
          <p:spPr bwMode="auto">
            <a:xfrm>
              <a:off x="613" y="3224"/>
              <a:ext cx="137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涤纶（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PET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聚对苯二甲酸乙二酯</a:t>
              </a:r>
            </a:p>
          </p:txBody>
        </p:sp>
        <p:sp>
          <p:nvSpPr>
            <p:cNvPr id="28681" name="Rectangle 28"/>
            <p:cNvSpPr>
              <a:spLocks noChangeArrowheads="1"/>
            </p:cNvSpPr>
            <p:nvPr/>
          </p:nvSpPr>
          <p:spPr bwMode="auto">
            <a:xfrm>
              <a:off x="431" y="2296"/>
              <a:ext cx="3719" cy="1451"/>
            </a:xfrm>
            <a:prstGeom prst="rect">
              <a:avLst/>
            </a:prstGeom>
            <a:noFill/>
            <a:ln w="25400" algn="ctr">
              <a:solidFill>
                <a:srgbClr val="FF6600"/>
              </a:solidFill>
              <a:prstDash val="lgDashDot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2" name="Text Box 29"/>
            <p:cNvSpPr txBox="1">
              <a:spLocks noChangeArrowheads="1"/>
            </p:cNvSpPr>
            <p:nvPr/>
          </p:nvSpPr>
          <p:spPr bwMode="auto">
            <a:xfrm>
              <a:off x="2240" y="2504"/>
              <a:ext cx="204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1E60C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涤纶为三大合成纤维之一。强度高，弹性好，耐光、耐磨，但吸湿性差。</a:t>
              </a:r>
            </a:p>
          </p:txBody>
        </p:sp>
      </p:grpSp>
      <p:sp>
        <p:nvSpPr>
          <p:cNvPr id="32" name="Text Box 34"/>
          <p:cNvSpPr txBox="1">
            <a:spLocks noChangeArrowheads="1"/>
          </p:cNvSpPr>
          <p:nvPr/>
        </p:nvSpPr>
        <p:spPr bwMode="gray">
          <a:xfrm>
            <a:off x="72579" y="1287422"/>
            <a:ext cx="3727450" cy="52228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涤纶的生产原理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二、乙酸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1548" y="1610871"/>
            <a:ext cx="312896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羧酸的结构和分类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6447962" y="4036571"/>
            <a:ext cx="553998" cy="1446213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化学性质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114799" y="3869089"/>
            <a:ext cx="15748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弱酸性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28585" y="2425259"/>
            <a:ext cx="22860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代表物：乙酸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直接箭头连接符 21"/>
          <p:cNvCxnSpPr>
            <a:stCxn id="5" idx="2"/>
            <a:endCxn id="24" idx="0"/>
          </p:cNvCxnSpPr>
          <p:nvPr/>
        </p:nvCxnSpPr>
        <p:spPr>
          <a:xfrm>
            <a:off x="5266823" y="2133159"/>
            <a:ext cx="4762" cy="292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64"/>
          <p:cNvGrpSpPr/>
          <p:nvPr/>
        </p:nvGrpSpPr>
        <p:grpSpPr bwMode="auto">
          <a:xfrm>
            <a:off x="3801559" y="2777981"/>
            <a:ext cx="2933700" cy="1291927"/>
            <a:chOff x="3157532" y="2471229"/>
            <a:chExt cx="2934081" cy="1292138"/>
          </a:xfrm>
          <a:noFill/>
        </p:grpSpPr>
        <p:grpSp>
          <p:nvGrpSpPr>
            <p:cNvPr id="29721" name="组合 33"/>
            <p:cNvGrpSpPr/>
            <p:nvPr/>
          </p:nvGrpSpPr>
          <p:grpSpPr bwMode="auto">
            <a:xfrm>
              <a:off x="3157532" y="2471229"/>
              <a:ext cx="2934081" cy="1261970"/>
              <a:chOff x="3370432" y="2462836"/>
              <a:chExt cx="1250756" cy="1261970"/>
            </a:xfrm>
            <a:grpFill/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4034465" y="2462836"/>
                <a:ext cx="5339" cy="54112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 flipV="1">
                <a:off x="3370432" y="2981735"/>
                <a:ext cx="1250756" cy="3016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3370432" y="2981735"/>
                <a:ext cx="5415" cy="743071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接连接符 45"/>
            <p:cNvCxnSpPr/>
            <p:nvPr/>
          </p:nvCxnSpPr>
          <p:spPr>
            <a:xfrm>
              <a:off x="6053825" y="3020296"/>
              <a:ext cx="0" cy="743071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 flipH="1">
            <a:off x="3523787" y="4039746"/>
            <a:ext cx="553998" cy="1443038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物理性质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15"/>
          <p:cNvGrpSpPr/>
          <p:nvPr/>
        </p:nvGrpSpPr>
        <p:grpSpPr bwMode="auto">
          <a:xfrm flipH="1">
            <a:off x="7005135" y="4092134"/>
            <a:ext cx="1131888" cy="1828800"/>
            <a:chOff x="7617886" y="4660431"/>
            <a:chExt cx="600916" cy="1668811"/>
          </a:xfrm>
          <a:noFill/>
        </p:grpSpPr>
        <p:grpSp>
          <p:nvGrpSpPr>
            <p:cNvPr id="29716" name="组合 16"/>
            <p:cNvGrpSpPr/>
            <p:nvPr/>
          </p:nvGrpSpPr>
          <p:grpSpPr bwMode="auto">
            <a:xfrm>
              <a:off x="7629516" y="4660431"/>
              <a:ext cx="589286" cy="1668810"/>
              <a:chOff x="7629516" y="4660431"/>
              <a:chExt cx="589286" cy="1668810"/>
            </a:xfrm>
            <a:grpFill/>
          </p:grpSpPr>
          <p:cxnSp>
            <p:nvCxnSpPr>
              <p:cNvPr id="19" name="直接连接符 18"/>
              <p:cNvCxnSpPr/>
              <p:nvPr/>
            </p:nvCxnSpPr>
            <p:spPr>
              <a:xfrm flipH="1">
                <a:off x="7901067" y="4667674"/>
                <a:ext cx="0" cy="166156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7629685" y="4660431"/>
                <a:ext cx="293294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7901067" y="5316656"/>
                <a:ext cx="317735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>
            <a:xfrm>
              <a:off x="7617886" y="6329242"/>
              <a:ext cx="305936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8111624" y="5686425"/>
            <a:ext cx="1577975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酯化反应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6"/>
          <p:cNvGrpSpPr/>
          <p:nvPr/>
        </p:nvGrpSpPr>
        <p:grpSpPr bwMode="auto">
          <a:xfrm>
            <a:off x="2236816" y="1108416"/>
            <a:ext cx="1707087" cy="1004909"/>
            <a:chOff x="1965" y="1472"/>
            <a:chExt cx="960" cy="572"/>
          </a:xfrm>
          <a:noFill/>
        </p:grpSpPr>
        <p:sp>
          <p:nvSpPr>
            <p:cNvPr id="29712" name="Rectangle 7"/>
            <p:cNvSpPr>
              <a:spLocks noChangeArrowheads="1"/>
            </p:cNvSpPr>
            <p:nvPr/>
          </p:nvSpPr>
          <p:spPr bwMode="auto">
            <a:xfrm>
              <a:off x="1965" y="1781"/>
              <a:ext cx="960" cy="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R—C—OH</a:t>
              </a:r>
            </a:p>
          </p:txBody>
        </p:sp>
        <p:sp>
          <p:nvSpPr>
            <p:cNvPr id="29713" name="Rectangle 8"/>
            <p:cNvSpPr>
              <a:spLocks noChangeArrowheads="1"/>
            </p:cNvSpPr>
            <p:nvPr/>
          </p:nvSpPr>
          <p:spPr bwMode="auto">
            <a:xfrm>
              <a:off x="2393" y="1472"/>
              <a:ext cx="238" cy="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9714" name="Line 9"/>
            <p:cNvSpPr>
              <a:spLocks noChangeShapeType="1"/>
            </p:cNvSpPr>
            <p:nvPr/>
          </p:nvSpPr>
          <p:spPr bwMode="auto">
            <a:xfrm>
              <a:off x="2476" y="1731"/>
              <a:ext cx="0" cy="13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5" name="Line 10"/>
            <p:cNvSpPr>
              <a:spLocks noChangeShapeType="1"/>
            </p:cNvSpPr>
            <p:nvPr/>
          </p:nvSpPr>
          <p:spPr bwMode="auto">
            <a:xfrm>
              <a:off x="2533" y="1731"/>
              <a:ext cx="0" cy="13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236816" y="2384038"/>
            <a:ext cx="19748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COOH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05210" y="1623571"/>
            <a:ext cx="28289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特殊羧酸：甲酸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HCOOH</a:t>
            </a: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6830510" y="1833121"/>
            <a:ext cx="773112" cy="85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本课小结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24" grpId="0"/>
      <p:bldP spid="47" grpId="0"/>
      <p:bldP spid="55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385763" y="1307892"/>
            <a:ext cx="11537950" cy="343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苹果酸的结构简式如下，下列说法正确的是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(        )</a:t>
            </a:r>
          </a:p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A.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苹果酸中能发生酯化反应的官能团有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种</a:t>
            </a:r>
          </a:p>
          <a:p>
            <a:pPr marL="0" marR="0" lvl="0" indent="0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B. 1 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mol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苹果酸可与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 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mol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NaOH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发生中和反应</a:t>
            </a:r>
          </a:p>
          <a:p>
            <a:pPr marL="0" marR="0" lvl="0" indent="0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C. 1 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mol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苹果酸与足量金属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反应生成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mol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H</a:t>
            </a:r>
            <a:r>
              <a:rPr kumimoji="0" lang="en-US" altLang="zh-CN" sz="2400" i="0" u="none" strike="noStrike" kern="0" cap="none" spc="0" normalizeH="0" baseline="-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与苹果酸互为同分异构体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356270" y="1242644"/>
            <a:ext cx="55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endParaRPr kumimoji="0" lang="zh-CN" altLang="en-US" sz="4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0724" name="组合 6"/>
          <p:cNvGrpSpPr/>
          <p:nvPr/>
        </p:nvGrpSpPr>
        <p:grpSpPr bwMode="auto">
          <a:xfrm>
            <a:off x="1393825" y="1711007"/>
            <a:ext cx="4140877" cy="1013137"/>
            <a:chOff x="523691" y="4108386"/>
            <a:chExt cx="3424007" cy="1116710"/>
          </a:xfrm>
        </p:grpSpPr>
        <p:sp>
          <p:nvSpPr>
            <p:cNvPr id="30732" name="矩形 7"/>
            <p:cNvSpPr>
              <a:spLocks noChangeArrowheads="1"/>
            </p:cNvSpPr>
            <p:nvPr/>
          </p:nvSpPr>
          <p:spPr bwMode="auto">
            <a:xfrm>
              <a:off x="523691" y="4648387"/>
              <a:ext cx="3424007" cy="576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HOO</a:t>
              </a: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C−C</a:t>
              </a: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</a:t>
              </a: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−</a:t>
              </a: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CH</a:t>
              </a:r>
              <a:r>
                <a:rPr kumimoji="0" lang="en-US" altLang="zh-CN" sz="2800" i="0" u="none" strike="noStrike" kern="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−</a:t>
              </a: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COOH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30733" name="组合 8"/>
            <p:cNvGrpSpPr/>
            <p:nvPr/>
          </p:nvGrpSpPr>
          <p:grpSpPr bwMode="auto">
            <a:xfrm>
              <a:off x="1998000" y="4108386"/>
              <a:ext cx="598061" cy="666001"/>
              <a:chOff x="1261691" y="4108386"/>
              <a:chExt cx="598061" cy="666001"/>
            </a:xfrm>
          </p:grpSpPr>
          <p:cxnSp>
            <p:nvCxnSpPr>
              <p:cNvPr id="30734" name="直接连接符 9"/>
              <p:cNvCxnSpPr>
                <a:cxnSpLocks noChangeShapeType="1"/>
              </p:cNvCxnSpPr>
              <p:nvPr/>
            </p:nvCxnSpPr>
            <p:spPr bwMode="auto">
              <a:xfrm>
                <a:off x="1495691" y="4576387"/>
                <a:ext cx="0" cy="1980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35" name="矩形 10"/>
              <p:cNvSpPr>
                <a:spLocks noChangeArrowheads="1"/>
              </p:cNvSpPr>
              <p:nvPr/>
            </p:nvSpPr>
            <p:spPr bwMode="auto">
              <a:xfrm>
                <a:off x="1261691" y="4108386"/>
                <a:ext cx="598061" cy="576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OH</a:t>
                </a: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234" y="1563678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有机物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的结构简式是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53" y="1392939"/>
            <a:ext cx="1454467" cy="8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3234" y="2267063"/>
            <a:ext cx="10487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与金属钠完全反应时，两者物质的量之比是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1∶3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与氢氧化钠完全反应时，两者物质的量之比是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1∶3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能与碳酸钠溶液反应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．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既能与羧酸反应，又能与醇反应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79720" y="1616377"/>
            <a:ext cx="598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下列有关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的性质的叙述中错误的是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　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451783" y="1616377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 rot="10800000" flipV="1">
            <a:off x="-355112" y="1029240"/>
            <a:ext cx="6750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自然界中的有机酸   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有什么特点？</a:t>
            </a:r>
          </a:p>
        </p:txBody>
      </p:sp>
      <p:grpSp>
        <p:nvGrpSpPr>
          <p:cNvPr id="2" name="Group 8"/>
          <p:cNvGrpSpPr/>
          <p:nvPr/>
        </p:nvGrpSpPr>
        <p:grpSpPr bwMode="auto">
          <a:xfrm>
            <a:off x="7948224" y="2135729"/>
            <a:ext cx="3363912" cy="1555750"/>
            <a:chOff x="1163" y="1490"/>
            <a:chExt cx="1589" cy="980"/>
          </a:xfrm>
        </p:grpSpPr>
        <p:sp>
          <p:nvSpPr>
            <p:cNvPr id="6182" name="Rectangle 10"/>
            <p:cNvSpPr>
              <a:spLocks noChangeArrowheads="1"/>
            </p:cNvSpPr>
            <p:nvPr/>
          </p:nvSpPr>
          <p:spPr bwMode="auto">
            <a:xfrm>
              <a:off x="1163" y="1490"/>
              <a:ext cx="4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柠檬酸</a:t>
              </a:r>
            </a:p>
          </p:txBody>
        </p:sp>
        <p:grpSp>
          <p:nvGrpSpPr>
            <p:cNvPr id="6183" name="Group 11"/>
            <p:cNvGrpSpPr/>
            <p:nvPr/>
          </p:nvGrpSpPr>
          <p:grpSpPr bwMode="auto">
            <a:xfrm>
              <a:off x="1408" y="1536"/>
              <a:ext cx="1344" cy="934"/>
              <a:chOff x="3568" y="2438"/>
              <a:chExt cx="1344" cy="934"/>
            </a:xfrm>
          </p:grpSpPr>
          <p:sp>
            <p:nvSpPr>
              <p:cNvPr id="6184" name="Text Box 12"/>
              <p:cNvSpPr txBox="1">
                <a:spLocks noChangeArrowheads="1"/>
              </p:cNvSpPr>
              <p:nvPr/>
            </p:nvSpPr>
            <p:spPr bwMode="auto">
              <a:xfrm>
                <a:off x="3568" y="2784"/>
                <a:ext cx="13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HO—C—COOH</a:t>
                </a:r>
                <a:endParaRPr kumimoji="0" lang="en-US" altLang="zh-CN" sz="20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85" name="Rectangle 13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8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CH</a:t>
                </a:r>
                <a:r>
                  <a:rPr kumimoji="0" lang="en-US" altLang="zh-CN" sz="20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kumimoji="0" lang="en-US" altLang="zh-CN" sz="20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—COOH</a:t>
                </a:r>
              </a:p>
            </p:txBody>
          </p:sp>
          <p:sp>
            <p:nvSpPr>
              <p:cNvPr id="6186" name="Rectangle 14"/>
              <p:cNvSpPr>
                <a:spLocks noChangeArrowheads="1"/>
              </p:cNvSpPr>
              <p:nvPr/>
            </p:nvSpPr>
            <p:spPr bwMode="auto">
              <a:xfrm>
                <a:off x="3888" y="2438"/>
                <a:ext cx="8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CH</a:t>
                </a:r>
                <a:r>
                  <a:rPr kumimoji="0" lang="en-US" altLang="zh-CN" sz="200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kumimoji="0" lang="en-US" altLang="zh-CN" sz="20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—COOH</a:t>
                </a:r>
              </a:p>
            </p:txBody>
          </p:sp>
          <p:sp>
            <p:nvSpPr>
              <p:cNvPr id="6187" name="Line 15"/>
              <p:cNvSpPr>
                <a:spLocks noChangeShapeType="1"/>
              </p:cNvSpPr>
              <p:nvPr/>
            </p:nvSpPr>
            <p:spPr bwMode="auto">
              <a:xfrm>
                <a:off x="3984" y="26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8" name="Line 16"/>
              <p:cNvSpPr>
                <a:spLocks noChangeShapeType="1"/>
              </p:cNvSpPr>
              <p:nvPr/>
            </p:nvSpPr>
            <p:spPr bwMode="auto">
              <a:xfrm>
                <a:off x="3984" y="2976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17"/>
          <p:cNvGrpSpPr/>
          <p:nvPr/>
        </p:nvGrpSpPr>
        <p:grpSpPr bwMode="auto">
          <a:xfrm>
            <a:off x="674117" y="1829341"/>
            <a:ext cx="10590212" cy="2466976"/>
            <a:chOff x="2496" y="404"/>
            <a:chExt cx="5003" cy="1554"/>
          </a:xfrm>
        </p:grpSpPr>
        <p:sp>
          <p:nvSpPr>
            <p:cNvPr id="6168" name="Text Box 18"/>
            <p:cNvSpPr txBox="1">
              <a:spLocks noChangeArrowheads="1"/>
            </p:cNvSpPr>
            <p:nvPr/>
          </p:nvSpPr>
          <p:spPr bwMode="auto">
            <a:xfrm>
              <a:off x="2496" y="1667"/>
              <a:ext cx="50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未成熟的梅子、李子、杏子等水果中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含有草酸、安息香酸等成分 </a:t>
              </a:r>
            </a:p>
          </p:txBody>
        </p:sp>
        <p:sp>
          <p:nvSpPr>
            <p:cNvPr id="6169" name="Rectangle 19"/>
            <p:cNvSpPr>
              <a:spLocks noChangeArrowheads="1"/>
            </p:cNvSpPr>
            <p:nvPr/>
          </p:nvSpPr>
          <p:spPr bwMode="auto">
            <a:xfrm>
              <a:off x="4661" y="404"/>
              <a:ext cx="9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草酸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（乙二酸）</a:t>
              </a:r>
            </a:p>
          </p:txBody>
        </p:sp>
        <p:grpSp>
          <p:nvGrpSpPr>
            <p:cNvPr id="6170" name="Group 20"/>
            <p:cNvGrpSpPr/>
            <p:nvPr/>
          </p:nvGrpSpPr>
          <p:grpSpPr bwMode="auto">
            <a:xfrm>
              <a:off x="4944" y="1008"/>
              <a:ext cx="672" cy="538"/>
              <a:chOff x="960" y="3360"/>
              <a:chExt cx="672" cy="538"/>
            </a:xfrm>
          </p:grpSpPr>
          <p:sp>
            <p:nvSpPr>
              <p:cNvPr id="6179" name="Text Box 21"/>
              <p:cNvSpPr txBox="1">
                <a:spLocks noChangeArrowheads="1"/>
              </p:cNvSpPr>
              <p:nvPr/>
            </p:nvSpPr>
            <p:spPr bwMode="auto">
              <a:xfrm>
                <a:off x="960" y="3360"/>
                <a:ext cx="6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COOH</a:t>
                </a:r>
                <a:endParaRPr kumimoji="0" lang="en-US" altLang="zh-CN" sz="20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80" name="Text Box 22"/>
              <p:cNvSpPr txBox="1">
                <a:spLocks noChangeArrowheads="1"/>
              </p:cNvSpPr>
              <p:nvPr/>
            </p:nvSpPr>
            <p:spPr bwMode="auto">
              <a:xfrm>
                <a:off x="960" y="3648"/>
                <a:ext cx="6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COOH</a:t>
                </a:r>
                <a:endParaRPr kumimoji="0" lang="en-US" altLang="zh-CN" sz="20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81" name="Line 23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71" name="Rectangle 24"/>
            <p:cNvSpPr>
              <a:spLocks noChangeArrowheads="1"/>
            </p:cNvSpPr>
            <p:nvPr/>
          </p:nvSpPr>
          <p:spPr bwMode="auto">
            <a:xfrm>
              <a:off x="2826" y="480"/>
              <a:ext cx="64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安息香酸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（苯甲酸）</a:t>
              </a:r>
            </a:p>
          </p:txBody>
        </p:sp>
        <p:grpSp>
          <p:nvGrpSpPr>
            <p:cNvPr id="6172" name="Group 25"/>
            <p:cNvGrpSpPr/>
            <p:nvPr/>
          </p:nvGrpSpPr>
          <p:grpSpPr bwMode="auto">
            <a:xfrm>
              <a:off x="2880" y="1066"/>
              <a:ext cx="958" cy="311"/>
              <a:chOff x="3455" y="3898"/>
              <a:chExt cx="958" cy="311"/>
            </a:xfrm>
          </p:grpSpPr>
          <p:sp>
            <p:nvSpPr>
              <p:cNvPr id="6173" name="Rectangle 26"/>
              <p:cNvSpPr>
                <a:spLocks noChangeArrowheads="1"/>
              </p:cNvSpPr>
              <p:nvPr/>
            </p:nvSpPr>
            <p:spPr bwMode="auto">
              <a:xfrm>
                <a:off x="3956" y="3898"/>
                <a:ext cx="45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COOH</a:t>
                </a:r>
              </a:p>
            </p:txBody>
          </p:sp>
          <p:sp>
            <p:nvSpPr>
              <p:cNvPr id="6174" name="AutoShape 27"/>
              <p:cNvSpPr>
                <a:spLocks noChangeArrowheads="1"/>
              </p:cNvSpPr>
              <p:nvPr/>
            </p:nvSpPr>
            <p:spPr bwMode="auto">
              <a:xfrm rot="10800000">
                <a:off x="3455" y="3903"/>
                <a:ext cx="377" cy="306"/>
              </a:xfrm>
              <a:prstGeom prst="hexagon">
                <a:avLst>
                  <a:gd name="adj" fmla="val 30801"/>
                  <a:gd name="vf" fmla="val 11547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5" name="Line 28"/>
              <p:cNvSpPr>
                <a:spLocks noChangeShapeType="1"/>
              </p:cNvSpPr>
              <p:nvPr/>
            </p:nvSpPr>
            <p:spPr bwMode="auto">
              <a:xfrm rot="10800000">
                <a:off x="3559" y="4164"/>
                <a:ext cx="17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6" name="Line 29"/>
              <p:cNvSpPr>
                <a:spLocks noChangeShapeType="1"/>
              </p:cNvSpPr>
              <p:nvPr/>
            </p:nvSpPr>
            <p:spPr bwMode="auto">
              <a:xfrm rot="10800000">
                <a:off x="3729" y="3919"/>
                <a:ext cx="69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7" name="Line 30"/>
              <p:cNvSpPr>
                <a:spLocks noChangeShapeType="1"/>
              </p:cNvSpPr>
              <p:nvPr/>
            </p:nvSpPr>
            <p:spPr bwMode="auto">
              <a:xfrm rot="10800000" flipH="1">
                <a:off x="3489" y="3949"/>
                <a:ext cx="69" cy="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8" name="Line 31"/>
              <p:cNvSpPr>
                <a:spLocks noChangeShapeType="1"/>
              </p:cNvSpPr>
              <p:nvPr/>
            </p:nvSpPr>
            <p:spPr bwMode="auto">
              <a:xfrm>
                <a:off x="3840" y="403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Group 46"/>
          <p:cNvGrpSpPr/>
          <p:nvPr/>
        </p:nvGrpSpPr>
        <p:grpSpPr bwMode="auto">
          <a:xfrm>
            <a:off x="6646544" y="4780494"/>
            <a:ext cx="3498850" cy="1047770"/>
            <a:chOff x="2101" y="2511"/>
            <a:chExt cx="1781" cy="591"/>
          </a:xfrm>
        </p:grpSpPr>
        <p:grpSp>
          <p:nvGrpSpPr>
            <p:cNvPr id="6163" name="Group 47"/>
            <p:cNvGrpSpPr/>
            <p:nvPr/>
          </p:nvGrpSpPr>
          <p:grpSpPr bwMode="auto">
            <a:xfrm>
              <a:off x="2101" y="2511"/>
              <a:ext cx="1781" cy="591"/>
              <a:chOff x="2101" y="2511"/>
              <a:chExt cx="1781" cy="591"/>
            </a:xfrm>
          </p:grpSpPr>
          <p:sp>
            <p:nvSpPr>
              <p:cNvPr id="6165" name="Text Box 48"/>
              <p:cNvSpPr txBox="1">
                <a:spLocks noChangeArrowheads="1"/>
              </p:cNvSpPr>
              <p:nvPr/>
            </p:nvSpPr>
            <p:spPr bwMode="auto">
              <a:xfrm>
                <a:off x="2101" y="2511"/>
                <a:ext cx="1781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CH</a:t>
                </a:r>
                <a:r>
                  <a:rPr kumimoji="0" lang="en-US" altLang="zh-CN" sz="200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  <a:r>
                  <a:rPr kumimoji="0" lang="en-US" altLang="zh-CN" sz="20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CHCOOH</a:t>
                </a:r>
              </a:p>
            </p:txBody>
          </p:sp>
          <p:sp>
            <p:nvSpPr>
              <p:cNvPr id="6166" name="Text Box 49"/>
              <p:cNvSpPr txBox="1">
                <a:spLocks noChangeArrowheads="1"/>
              </p:cNvSpPr>
              <p:nvPr/>
            </p:nvSpPr>
            <p:spPr bwMode="auto">
              <a:xfrm>
                <a:off x="2148" y="2876"/>
                <a:ext cx="624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OH</a:t>
                </a:r>
              </a:p>
            </p:txBody>
          </p:sp>
          <p:sp>
            <p:nvSpPr>
              <p:cNvPr id="6167" name="Line 50"/>
              <p:cNvSpPr>
                <a:spLocks noChangeShapeType="1"/>
              </p:cNvSpPr>
              <p:nvPr/>
            </p:nvSpPr>
            <p:spPr bwMode="auto">
              <a:xfrm>
                <a:off x="2268" y="27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64" name="Text Box 51"/>
            <p:cNvSpPr txBox="1">
              <a:spLocks noChangeArrowheads="1"/>
            </p:cNvSpPr>
            <p:nvPr/>
          </p:nvSpPr>
          <p:spPr bwMode="auto">
            <a:xfrm>
              <a:off x="2772" y="2885"/>
              <a:ext cx="62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乳酸</a:t>
              </a:r>
            </a:p>
          </p:txBody>
        </p:sp>
      </p:grpSp>
      <p:sp>
        <p:nvSpPr>
          <p:cNvPr id="6151" name="AutoShape 54" descr="http://imgt5.bdstatic.com/it/u=2694642269,2116323280&amp;fm=23&amp;gp=0.jpg"/>
          <p:cNvSpPr>
            <a:spLocks noChangeAspect="1" noChangeArrowheads="1"/>
          </p:cNvSpPr>
          <p:nvPr/>
        </p:nvSpPr>
        <p:spPr bwMode="auto">
          <a:xfrm>
            <a:off x="278301" y="749840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2" name="AutoShape 56" descr="http://imgt5.bdstatic.com/it/u=2694642269,2116323280&amp;fm=23&amp;gp=0.jpg"/>
          <p:cNvSpPr>
            <a:spLocks noChangeAspect="1" noChangeArrowheads="1"/>
          </p:cNvSpPr>
          <p:nvPr/>
        </p:nvSpPr>
        <p:spPr bwMode="auto">
          <a:xfrm>
            <a:off x="278301" y="749840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AutoShape 58" descr="http://imgt5.bdstatic.com/it/u=2694642269,2116323280&amp;fm=23&amp;gp=0.jpg"/>
          <p:cNvSpPr>
            <a:spLocks noChangeAspect="1" noChangeArrowheads="1"/>
          </p:cNvSpPr>
          <p:nvPr/>
        </p:nvSpPr>
        <p:spPr bwMode="auto">
          <a:xfrm>
            <a:off x="278301" y="749840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33"/>
          <p:cNvGrpSpPr/>
          <p:nvPr/>
        </p:nvGrpSpPr>
        <p:grpSpPr bwMode="auto">
          <a:xfrm>
            <a:off x="2804409" y="4553717"/>
            <a:ext cx="2144153" cy="1377470"/>
            <a:chOff x="0" y="3121"/>
            <a:chExt cx="1728" cy="1113"/>
          </a:xfrm>
        </p:grpSpPr>
        <p:grpSp>
          <p:nvGrpSpPr>
            <p:cNvPr id="6158" name="Group 36"/>
            <p:cNvGrpSpPr/>
            <p:nvPr/>
          </p:nvGrpSpPr>
          <p:grpSpPr bwMode="auto">
            <a:xfrm>
              <a:off x="0" y="3648"/>
              <a:ext cx="1728" cy="586"/>
              <a:chOff x="96" y="3648"/>
              <a:chExt cx="1728" cy="586"/>
            </a:xfrm>
          </p:grpSpPr>
          <p:sp>
            <p:nvSpPr>
              <p:cNvPr id="6160" name="Text Box 37"/>
              <p:cNvSpPr txBox="1">
                <a:spLocks noChangeArrowheads="1"/>
              </p:cNvSpPr>
              <p:nvPr/>
            </p:nvSpPr>
            <p:spPr bwMode="auto">
              <a:xfrm>
                <a:off x="96" y="3648"/>
                <a:ext cx="1728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CH</a:t>
                </a:r>
                <a:r>
                  <a:rPr kumimoji="0" lang="en-US" altLang="zh-CN" sz="180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COOH</a:t>
                </a:r>
                <a:endPara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61" name="Text Box 38"/>
              <p:cNvSpPr txBox="1">
                <a:spLocks noChangeArrowheads="1"/>
              </p:cNvSpPr>
              <p:nvPr/>
            </p:nvSpPr>
            <p:spPr bwMode="auto">
              <a:xfrm>
                <a:off x="96" y="3936"/>
                <a:ext cx="1488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CH(OH)COOH</a:t>
                </a:r>
                <a:endPara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62" name="Line 39"/>
              <p:cNvSpPr>
                <a:spLocks noChangeShapeType="1"/>
              </p:cNvSpPr>
              <p:nvPr/>
            </p:nvSpPr>
            <p:spPr bwMode="auto">
              <a:xfrm>
                <a:off x="192" y="387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59" name="Text Box 40"/>
            <p:cNvSpPr txBox="1">
              <a:spLocks noChangeArrowheads="1"/>
            </p:cNvSpPr>
            <p:nvPr/>
          </p:nvSpPr>
          <p:spPr bwMode="auto">
            <a:xfrm>
              <a:off x="96" y="3121"/>
              <a:ext cx="96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苹果酸</a:t>
              </a:r>
            </a:p>
          </p:txBody>
        </p:sp>
      </p:grp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新知导入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0400" y="1176412"/>
            <a:ext cx="11182350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草莽酸是合成治疗禽流感的药物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——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达菲的原料之一。草莽酸是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的一种同分异构体。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的结构简式如下：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1" y="2006107"/>
            <a:ext cx="1305297" cy="12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0400" y="3432523"/>
            <a:ext cx="11001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的分子式为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(2)A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与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NaOH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溶液反应的化学方程式为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___________________________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73119" y="3185628"/>
            <a:ext cx="1324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513" y="3416460"/>
            <a:ext cx="3415094" cy="10018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文本占位符 20"/>
          <p:cNvSpPr txBox="1"/>
          <p:nvPr/>
        </p:nvSpPr>
        <p:spPr>
          <a:xfrm>
            <a:off x="1479128" y="420684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8" t="12794" r="739" b="61849"/>
          <a:stretch>
            <a:fillRect/>
          </a:stretch>
        </p:blipFill>
        <p:spPr>
          <a:xfrm>
            <a:off x="2643892" y="-1484"/>
            <a:ext cx="3480375" cy="2118610"/>
          </a:xfrm>
          <a:custGeom>
            <a:avLst/>
            <a:gdLst>
              <a:gd name="connsiteX0" fmla="*/ 0 w 3480375"/>
              <a:gd name="connsiteY0" fmla="*/ 0 h 2118610"/>
              <a:gd name="connsiteX1" fmla="*/ 3480375 w 3480375"/>
              <a:gd name="connsiteY1" fmla="*/ 14344 h 2118610"/>
              <a:gd name="connsiteX2" fmla="*/ 709707 w 3480375"/>
              <a:gd name="connsiteY2" fmla="*/ 2118610 h 2118610"/>
              <a:gd name="connsiteX3" fmla="*/ 4641 w 3480375"/>
              <a:gd name="connsiteY3" fmla="*/ 13854 h 2118610"/>
              <a:gd name="connsiteX4" fmla="*/ 9392 w 3480375"/>
              <a:gd name="connsiteY4" fmla="*/ 1484 h 2118610"/>
              <a:gd name="connsiteX5" fmla="*/ 500 w 3480375"/>
              <a:gd name="connsiteY5" fmla="*/ 1492 h 2118610"/>
              <a:gd name="connsiteX6" fmla="*/ 0 w 3480375"/>
              <a:gd name="connsiteY6" fmla="*/ 0 h 211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0375" h="2118610">
                <a:moveTo>
                  <a:pt x="0" y="0"/>
                </a:moveTo>
                <a:lnTo>
                  <a:pt x="3480375" y="14344"/>
                </a:lnTo>
                <a:lnTo>
                  <a:pt x="709707" y="2118610"/>
                </a:lnTo>
                <a:lnTo>
                  <a:pt x="4641" y="13854"/>
                </a:lnTo>
                <a:lnTo>
                  <a:pt x="9392" y="1484"/>
                </a:lnTo>
                <a:lnTo>
                  <a:pt x="500" y="14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12812" r="47080" b="4730"/>
          <a:stretch>
            <a:fillRect/>
          </a:stretch>
        </p:blipFill>
        <p:spPr>
          <a:xfrm>
            <a:off x="-42454" y="9"/>
            <a:ext cx="2690987" cy="6889399"/>
          </a:xfrm>
          <a:custGeom>
            <a:avLst/>
            <a:gdLst>
              <a:gd name="connsiteX0" fmla="*/ 2686846 w 2690987"/>
              <a:gd name="connsiteY0" fmla="*/ 0 h 6889399"/>
              <a:gd name="connsiteX1" fmla="*/ 2690987 w 2690987"/>
              <a:gd name="connsiteY1" fmla="*/ 12362 h 6889399"/>
              <a:gd name="connsiteX2" fmla="*/ 49842 w 2690987"/>
              <a:gd name="connsiteY2" fmla="*/ 6889399 h 6889399"/>
              <a:gd name="connsiteX3" fmla="*/ 97 w 2690987"/>
              <a:gd name="connsiteY3" fmla="*/ 2539 h 6889399"/>
              <a:gd name="connsiteX4" fmla="*/ 2686846 w 2690987"/>
              <a:gd name="connsiteY4" fmla="*/ 0 h 688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987" h="6889399">
                <a:moveTo>
                  <a:pt x="2686846" y="0"/>
                </a:moveTo>
                <a:lnTo>
                  <a:pt x="2690987" y="12362"/>
                </a:lnTo>
                <a:lnTo>
                  <a:pt x="49842" y="6889399"/>
                </a:lnTo>
                <a:cubicBezTo>
                  <a:pt x="52551" y="5404007"/>
                  <a:pt x="-2612" y="1487931"/>
                  <a:pt x="97" y="2539"/>
                </a:cubicBezTo>
                <a:lnTo>
                  <a:pt x="2686846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7070" r="21212" b="4985"/>
          <a:stretch>
            <a:fillRect/>
          </a:stretch>
        </p:blipFill>
        <p:spPr>
          <a:xfrm>
            <a:off x="176459" y="355758"/>
            <a:ext cx="4412276" cy="6512403"/>
          </a:xfrm>
          <a:custGeom>
            <a:avLst/>
            <a:gdLst>
              <a:gd name="connsiteX0" fmla="*/ 2449872 w 4412276"/>
              <a:gd name="connsiteY0" fmla="*/ 0 h 6512403"/>
              <a:gd name="connsiteX1" fmla="*/ 4412276 w 4412276"/>
              <a:gd name="connsiteY1" fmla="*/ 6512403 h 6512403"/>
              <a:gd name="connsiteX2" fmla="*/ 0 w 4412276"/>
              <a:gd name="connsiteY2" fmla="*/ 6512403 h 6512403"/>
              <a:gd name="connsiteX3" fmla="*/ 2449872 w 4412276"/>
              <a:gd name="connsiteY3" fmla="*/ 0 h 651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276" h="6512403">
                <a:moveTo>
                  <a:pt x="2449872" y="0"/>
                </a:moveTo>
                <a:lnTo>
                  <a:pt x="4412276" y="6512403"/>
                </a:lnTo>
                <a:lnTo>
                  <a:pt x="0" y="6512403"/>
                </a:lnTo>
                <a:lnTo>
                  <a:pt x="2449872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4" t="12812" r="47017" b="87040"/>
          <a:stretch>
            <a:fillRect/>
          </a:stretch>
        </p:blipFill>
        <p:spPr>
          <a:xfrm>
            <a:off x="2644392" y="0"/>
            <a:ext cx="8892" cy="12370"/>
          </a:xfrm>
          <a:custGeom>
            <a:avLst/>
            <a:gdLst>
              <a:gd name="connsiteX0" fmla="*/ 8892 w 8892"/>
              <a:gd name="connsiteY0" fmla="*/ 0 h 12370"/>
              <a:gd name="connsiteX1" fmla="*/ 4141 w 8892"/>
              <a:gd name="connsiteY1" fmla="*/ 12370 h 12370"/>
              <a:gd name="connsiteX2" fmla="*/ 0 w 8892"/>
              <a:gd name="connsiteY2" fmla="*/ 8 h 12370"/>
              <a:gd name="connsiteX3" fmla="*/ 8892 w 8892"/>
              <a:gd name="connsiteY3" fmla="*/ 0 h 1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2" h="12370">
                <a:moveTo>
                  <a:pt x="8892" y="0"/>
                </a:moveTo>
                <a:lnTo>
                  <a:pt x="4141" y="12370"/>
                </a:lnTo>
                <a:lnTo>
                  <a:pt x="0" y="8"/>
                </a:lnTo>
                <a:lnTo>
                  <a:pt x="8892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11637" r="47015" b="88210"/>
          <a:stretch>
            <a:fillRect/>
          </a:stretch>
        </p:blipFill>
        <p:spPr>
          <a:xfrm>
            <a:off x="2630570" y="7394"/>
            <a:ext cx="9216" cy="7954"/>
          </a:xfrm>
          <a:custGeom>
            <a:avLst/>
            <a:gdLst>
              <a:gd name="connsiteX0" fmla="*/ 0 w 9216"/>
              <a:gd name="connsiteY0" fmla="*/ 0 h 7954"/>
              <a:gd name="connsiteX1" fmla="*/ 9216 w 9216"/>
              <a:gd name="connsiteY1" fmla="*/ 50 h 7954"/>
              <a:gd name="connsiteX2" fmla="*/ 4518 w 9216"/>
              <a:gd name="connsiteY2" fmla="*/ 7954 h 7954"/>
              <a:gd name="connsiteX3" fmla="*/ 0 w 9216"/>
              <a:gd name="connsiteY3" fmla="*/ 0 h 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6" h="7954">
                <a:moveTo>
                  <a:pt x="0" y="0"/>
                </a:moveTo>
                <a:lnTo>
                  <a:pt x="9216" y="50"/>
                </a:lnTo>
                <a:lnTo>
                  <a:pt x="4518" y="795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9" name="组合 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FC3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-4714868" y="2110674"/>
                <a:ext cx="5033250" cy="995966"/>
                <a:chOff x="-4714868" y="2110674"/>
                <a:chExt cx="5033250" cy="995966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-4714868" y="2808615"/>
                  <a:ext cx="5033249" cy="298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1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烃的含氧衍生物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4FC3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人教版高中选修五化学课件</a:t>
            </a:r>
          </a:p>
        </p:txBody>
      </p:sp>
      <p:sp>
        <p:nvSpPr>
          <p:cNvPr id="17" name="直角三角形 3"/>
          <p:cNvSpPr/>
          <p:nvPr/>
        </p:nvSpPr>
        <p:spPr>
          <a:xfrm rot="2446653">
            <a:off x="10937253" y="4321656"/>
            <a:ext cx="1808584" cy="3177277"/>
          </a:xfrm>
          <a:custGeom>
            <a:avLst/>
            <a:gdLst>
              <a:gd name="connsiteX0" fmla="*/ 0 w 1767840"/>
              <a:gd name="connsiteY0" fmla="*/ 1767840 h 1767840"/>
              <a:gd name="connsiteX1" fmla="*/ 0 w 1767840"/>
              <a:gd name="connsiteY1" fmla="*/ 0 h 1767840"/>
              <a:gd name="connsiteX2" fmla="*/ 1767840 w 1767840"/>
              <a:gd name="connsiteY2" fmla="*/ 1767840 h 1767840"/>
              <a:gd name="connsiteX3" fmla="*/ 0 w 1767840"/>
              <a:gd name="connsiteY3" fmla="*/ 1767840 h 1767840"/>
              <a:gd name="connsiteX0-1" fmla="*/ 852620 w 1767840"/>
              <a:gd name="connsiteY0-2" fmla="*/ 2401909 h 2401909"/>
              <a:gd name="connsiteX1-3" fmla="*/ 0 w 1767840"/>
              <a:gd name="connsiteY1-4" fmla="*/ 0 h 2401909"/>
              <a:gd name="connsiteX2-5" fmla="*/ 1767840 w 1767840"/>
              <a:gd name="connsiteY2-6" fmla="*/ 1767840 h 2401909"/>
              <a:gd name="connsiteX3-7" fmla="*/ 852620 w 1767840"/>
              <a:gd name="connsiteY3-8" fmla="*/ 2401909 h 2401909"/>
              <a:gd name="connsiteX0-9" fmla="*/ 1554460 w 2469680"/>
              <a:gd name="connsiteY0-10" fmla="*/ 3079389 h 3079389"/>
              <a:gd name="connsiteX1-11" fmla="*/ 0 w 2469680"/>
              <a:gd name="connsiteY1-12" fmla="*/ 0 h 3079389"/>
              <a:gd name="connsiteX2-13" fmla="*/ 2469680 w 2469680"/>
              <a:gd name="connsiteY2-14" fmla="*/ 2445320 h 3079389"/>
              <a:gd name="connsiteX3-15" fmla="*/ 1554460 w 2469680"/>
              <a:gd name="connsiteY3-16" fmla="*/ 3079389 h 3079389"/>
              <a:gd name="connsiteX0-17" fmla="*/ 1835245 w 2750465"/>
              <a:gd name="connsiteY0-18" fmla="*/ 3375167 h 3375167"/>
              <a:gd name="connsiteX1-19" fmla="*/ 0 w 2750465"/>
              <a:gd name="connsiteY1-20" fmla="*/ 0 h 3375167"/>
              <a:gd name="connsiteX2-21" fmla="*/ 2750465 w 2750465"/>
              <a:gd name="connsiteY2-22" fmla="*/ 2741098 h 3375167"/>
              <a:gd name="connsiteX3-23" fmla="*/ 1835245 w 2750465"/>
              <a:gd name="connsiteY3-24" fmla="*/ 3375167 h 3375167"/>
              <a:gd name="connsiteX0-25" fmla="*/ 1776293 w 2750465"/>
              <a:gd name="connsiteY0-26" fmla="*/ 3531543 h 3531543"/>
              <a:gd name="connsiteX1-27" fmla="*/ 0 w 2750465"/>
              <a:gd name="connsiteY1-28" fmla="*/ 0 h 3531543"/>
              <a:gd name="connsiteX2-29" fmla="*/ 2750465 w 2750465"/>
              <a:gd name="connsiteY2-30" fmla="*/ 2741098 h 3531543"/>
              <a:gd name="connsiteX3-31" fmla="*/ 1776293 w 2750465"/>
              <a:gd name="connsiteY3-32" fmla="*/ 3531543 h 3531543"/>
              <a:gd name="connsiteX0-33" fmla="*/ 1246915 w 2750465"/>
              <a:gd name="connsiteY0-34" fmla="*/ 4096304 h 4096304"/>
              <a:gd name="connsiteX1-35" fmla="*/ 0 w 2750465"/>
              <a:gd name="connsiteY1-36" fmla="*/ 0 h 4096304"/>
              <a:gd name="connsiteX2-37" fmla="*/ 2750465 w 2750465"/>
              <a:gd name="connsiteY2-38" fmla="*/ 2741098 h 4096304"/>
              <a:gd name="connsiteX3-39" fmla="*/ 1246915 w 2750465"/>
              <a:gd name="connsiteY3-40" fmla="*/ 4096304 h 4096304"/>
              <a:gd name="connsiteX0-41" fmla="*/ 991565 w 2495115"/>
              <a:gd name="connsiteY0-42" fmla="*/ 4313580 h 4313580"/>
              <a:gd name="connsiteX1-43" fmla="*/ 0 w 2495115"/>
              <a:gd name="connsiteY1-44" fmla="*/ 0 h 4313580"/>
              <a:gd name="connsiteX2-45" fmla="*/ 2495115 w 2495115"/>
              <a:gd name="connsiteY2-46" fmla="*/ 2958374 h 4313580"/>
              <a:gd name="connsiteX3-47" fmla="*/ 991565 w 2495115"/>
              <a:gd name="connsiteY3-48" fmla="*/ 4313580 h 4313580"/>
              <a:gd name="connsiteX0-49" fmla="*/ 991565 w 2505856"/>
              <a:gd name="connsiteY0-50" fmla="*/ 4313580 h 4313580"/>
              <a:gd name="connsiteX1-51" fmla="*/ 0 w 2505856"/>
              <a:gd name="connsiteY1-52" fmla="*/ 0 h 4313580"/>
              <a:gd name="connsiteX2-53" fmla="*/ 2505856 w 2505856"/>
              <a:gd name="connsiteY2-54" fmla="*/ 2959240 h 4313580"/>
              <a:gd name="connsiteX3-55" fmla="*/ 991565 w 2505856"/>
              <a:gd name="connsiteY3-56" fmla="*/ 4313580 h 4313580"/>
              <a:gd name="connsiteX0-57" fmla="*/ 917485 w 2505856"/>
              <a:gd name="connsiteY0-58" fmla="*/ 4315824 h 4315824"/>
              <a:gd name="connsiteX1-59" fmla="*/ 0 w 2505856"/>
              <a:gd name="connsiteY1-60" fmla="*/ 0 h 4315824"/>
              <a:gd name="connsiteX2-61" fmla="*/ 2505856 w 2505856"/>
              <a:gd name="connsiteY2-62" fmla="*/ 2959240 h 4315824"/>
              <a:gd name="connsiteX3-63" fmla="*/ 917485 w 2505856"/>
              <a:gd name="connsiteY3-64" fmla="*/ 4315824 h 4315824"/>
              <a:gd name="connsiteX0-65" fmla="*/ 907609 w 2505856"/>
              <a:gd name="connsiteY0-66" fmla="*/ 4304217 h 4304217"/>
              <a:gd name="connsiteX1-67" fmla="*/ 0 w 2505856"/>
              <a:gd name="connsiteY1-68" fmla="*/ 0 h 4304217"/>
              <a:gd name="connsiteX2-69" fmla="*/ 2505856 w 2505856"/>
              <a:gd name="connsiteY2-70" fmla="*/ 2959240 h 4304217"/>
              <a:gd name="connsiteX3-71" fmla="*/ 907609 w 2505856"/>
              <a:gd name="connsiteY3-72" fmla="*/ 4304217 h 4304217"/>
              <a:gd name="connsiteX0-73" fmla="*/ 665240 w 2263487"/>
              <a:gd name="connsiteY0-74" fmla="*/ 4035782 h 4035782"/>
              <a:gd name="connsiteX1-75" fmla="*/ 0 w 2263487"/>
              <a:gd name="connsiteY1-76" fmla="*/ 0 h 4035782"/>
              <a:gd name="connsiteX2-77" fmla="*/ 2263487 w 2263487"/>
              <a:gd name="connsiteY2-78" fmla="*/ 2690805 h 4035782"/>
              <a:gd name="connsiteX3-79" fmla="*/ 665240 w 2263487"/>
              <a:gd name="connsiteY3-80" fmla="*/ 4035782 h 4035782"/>
              <a:gd name="connsiteX0-81" fmla="*/ 658350 w 2256597"/>
              <a:gd name="connsiteY0-82" fmla="*/ 4027684 h 4027684"/>
              <a:gd name="connsiteX1-83" fmla="*/ 0 w 2256597"/>
              <a:gd name="connsiteY1-84" fmla="*/ 0 h 4027684"/>
              <a:gd name="connsiteX2-85" fmla="*/ 2256597 w 2256597"/>
              <a:gd name="connsiteY2-86" fmla="*/ 2682707 h 4027684"/>
              <a:gd name="connsiteX3-87" fmla="*/ 658350 w 2256597"/>
              <a:gd name="connsiteY3-88" fmla="*/ 4027684 h 4027684"/>
              <a:gd name="connsiteX0-89" fmla="*/ 682643 w 2280890"/>
              <a:gd name="connsiteY0-90" fmla="*/ 4007013 h 4007013"/>
              <a:gd name="connsiteX1-91" fmla="*/ 0 w 2280890"/>
              <a:gd name="connsiteY1-92" fmla="*/ 0 h 4007013"/>
              <a:gd name="connsiteX2-93" fmla="*/ 2280890 w 2280890"/>
              <a:gd name="connsiteY2-94" fmla="*/ 2662036 h 4007013"/>
              <a:gd name="connsiteX3-95" fmla="*/ 682643 w 2280890"/>
              <a:gd name="connsiteY3-96" fmla="*/ 4007013 h 40070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80890" h="4007013">
                <a:moveTo>
                  <a:pt x="682643" y="4007013"/>
                </a:moveTo>
                <a:lnTo>
                  <a:pt x="0" y="0"/>
                </a:lnTo>
                <a:lnTo>
                  <a:pt x="2280890" y="2662036"/>
                </a:lnTo>
                <a:lnTo>
                  <a:pt x="682643" y="4007013"/>
                </a:lnTo>
                <a:close/>
              </a:path>
            </a:pathLst>
          </a:custGeom>
          <a:solidFill>
            <a:srgbClr val="4FC3E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82D8D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dirty="0">
              <a:solidFill>
                <a:srgbClr val="82D8D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56810" y="1214546"/>
            <a:ext cx="3754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羧酸的结构特点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56810" y="1775339"/>
            <a:ext cx="6837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羧酸是分子中含有羧基的有机化合物。</a:t>
            </a:r>
          </a:p>
        </p:txBody>
      </p:sp>
      <p:grpSp>
        <p:nvGrpSpPr>
          <p:cNvPr id="2" name="Group 15"/>
          <p:cNvGrpSpPr/>
          <p:nvPr/>
        </p:nvGrpSpPr>
        <p:grpSpPr bwMode="auto">
          <a:xfrm>
            <a:off x="556810" y="2065853"/>
            <a:ext cx="3924300" cy="1001713"/>
            <a:chOff x="481" y="1652"/>
            <a:chExt cx="2472" cy="631"/>
          </a:xfrm>
        </p:grpSpPr>
        <p:sp>
          <p:nvSpPr>
            <p:cNvPr id="7178" name="Text Box 5"/>
            <p:cNvSpPr txBox="1">
              <a:spLocks noChangeArrowheads="1"/>
            </p:cNvSpPr>
            <p:nvPr/>
          </p:nvSpPr>
          <p:spPr bwMode="auto">
            <a:xfrm>
              <a:off x="481" y="1963"/>
              <a:ext cx="171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官能团：羧基</a:t>
              </a:r>
            </a:p>
          </p:txBody>
        </p:sp>
        <p:grpSp>
          <p:nvGrpSpPr>
            <p:cNvPr id="7179" name="Group 6"/>
            <p:cNvGrpSpPr/>
            <p:nvPr/>
          </p:nvGrpSpPr>
          <p:grpSpPr bwMode="auto">
            <a:xfrm>
              <a:off x="2018" y="1652"/>
              <a:ext cx="935" cy="631"/>
              <a:chOff x="2109" y="1441"/>
              <a:chExt cx="935" cy="631"/>
            </a:xfrm>
          </p:grpSpPr>
          <p:sp>
            <p:nvSpPr>
              <p:cNvPr id="7180" name="Rectangle 7"/>
              <p:cNvSpPr>
                <a:spLocks noChangeArrowheads="1"/>
              </p:cNvSpPr>
              <p:nvPr/>
            </p:nvSpPr>
            <p:spPr bwMode="auto">
              <a:xfrm>
                <a:off x="2109" y="1781"/>
                <a:ext cx="93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—C—OH</a:t>
                </a:r>
              </a:p>
            </p:txBody>
          </p:sp>
          <p:sp>
            <p:nvSpPr>
              <p:cNvPr id="7181" name="Rectangle 8"/>
              <p:cNvSpPr>
                <a:spLocks noChangeArrowheads="1"/>
              </p:cNvSpPr>
              <p:nvPr/>
            </p:nvSpPr>
            <p:spPr bwMode="auto">
              <a:xfrm>
                <a:off x="2275" y="1441"/>
                <a:ext cx="2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2386" y="1684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83" name="Line 10"/>
              <p:cNvSpPr>
                <a:spLocks noChangeShapeType="1"/>
              </p:cNvSpPr>
              <p:nvPr/>
            </p:nvSpPr>
            <p:spPr bwMode="auto">
              <a:xfrm>
                <a:off x="2443" y="1684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715627" y="2572382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—COOH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10846" y="3402646"/>
            <a:ext cx="7256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羧基为亲水性基团，低级羧酸都可溶于水</a:t>
            </a: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610846" y="4187171"/>
            <a:ext cx="441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通式：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RCOOH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10846" y="4971696"/>
            <a:ext cx="10213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饱和一元羧酸的通式：  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2n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 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 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2n+1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COOH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一、羧酸的结构与分类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  <p:bldP spid="2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1571" y="1224258"/>
            <a:ext cx="302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羧酸的分类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0562" y="1731950"/>
            <a:ext cx="2811462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根据烃基分类</a:t>
            </a:r>
          </a:p>
        </p:txBody>
      </p:sp>
      <p:grpSp>
        <p:nvGrpSpPr>
          <p:cNvPr id="4" name="Group 35"/>
          <p:cNvGrpSpPr/>
          <p:nvPr/>
        </p:nvGrpSpPr>
        <p:grpSpPr bwMode="auto">
          <a:xfrm>
            <a:off x="428259" y="4275074"/>
            <a:ext cx="7722513" cy="1685925"/>
            <a:chOff x="455" y="2568"/>
            <a:chExt cx="3735" cy="1062"/>
          </a:xfrm>
          <a:noFill/>
        </p:grpSpPr>
        <p:sp>
          <p:nvSpPr>
            <p:cNvPr id="8218" name="AutoShape 29"/>
            <p:cNvSpPr>
              <a:spLocks noChangeArrowheads="1"/>
            </p:cNvSpPr>
            <p:nvPr/>
          </p:nvSpPr>
          <p:spPr bwMode="ltGray">
            <a:xfrm>
              <a:off x="455" y="2568"/>
              <a:ext cx="1342" cy="330"/>
            </a:xfrm>
            <a:prstGeom prst="roundRect">
              <a:avLst>
                <a:gd name="adj" fmla="val 16667"/>
              </a:avLst>
            </a:prstGeom>
            <a:grpFill/>
            <a:ln w="38100" algn="ctr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3" name="Text Box 10"/>
            <p:cNvSpPr txBox="1">
              <a:spLocks noChangeArrowheads="1"/>
            </p:cNvSpPr>
            <p:nvPr/>
          </p:nvSpPr>
          <p:spPr bwMode="auto">
            <a:xfrm>
              <a:off x="567" y="2568"/>
              <a:ext cx="1028" cy="29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高级脂肪酸</a:t>
              </a:r>
            </a:p>
          </p:txBody>
        </p:sp>
        <p:sp>
          <p:nvSpPr>
            <p:cNvPr id="8214" name="Text Box 12"/>
            <p:cNvSpPr txBox="1">
              <a:spLocks noChangeArrowheads="1"/>
            </p:cNvSpPr>
            <p:nvPr/>
          </p:nvSpPr>
          <p:spPr bwMode="auto">
            <a:xfrm>
              <a:off x="599" y="2961"/>
              <a:ext cx="1459" cy="29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硬脂酸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kumimoji="0" lang="en-US" altLang="zh-CN" sz="240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17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  <a:r>
                <a:rPr kumimoji="0" lang="en-US" altLang="zh-CN" sz="240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35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COOH</a:t>
              </a:r>
            </a:p>
          </p:txBody>
        </p:sp>
        <p:sp>
          <p:nvSpPr>
            <p:cNvPr id="8215" name="Text Box 13"/>
            <p:cNvSpPr txBox="1">
              <a:spLocks noChangeArrowheads="1"/>
            </p:cNvSpPr>
            <p:nvPr/>
          </p:nvSpPr>
          <p:spPr bwMode="auto">
            <a:xfrm>
              <a:off x="2731" y="2931"/>
              <a:ext cx="1459" cy="29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软脂酸 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15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31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COOH</a:t>
              </a:r>
            </a:p>
          </p:txBody>
        </p:sp>
        <p:sp>
          <p:nvSpPr>
            <p:cNvPr id="8216" name="Text Box 14"/>
            <p:cNvSpPr txBox="1">
              <a:spLocks noChangeArrowheads="1"/>
            </p:cNvSpPr>
            <p:nvPr/>
          </p:nvSpPr>
          <p:spPr bwMode="auto">
            <a:xfrm>
              <a:off x="610" y="3339"/>
              <a:ext cx="1310" cy="29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油酸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kumimoji="0" lang="en-US" altLang="zh-CN" sz="240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17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  <a:r>
                <a:rPr kumimoji="0" lang="en-US" altLang="zh-CN" sz="240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33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COOH</a:t>
              </a:r>
            </a:p>
          </p:txBody>
        </p:sp>
        <p:sp>
          <p:nvSpPr>
            <p:cNvPr id="8217" name="Text Box 15"/>
            <p:cNvSpPr txBox="1">
              <a:spLocks noChangeArrowheads="1"/>
            </p:cNvSpPr>
            <p:nvPr/>
          </p:nvSpPr>
          <p:spPr bwMode="auto">
            <a:xfrm>
              <a:off x="2731" y="3339"/>
              <a:ext cx="1459" cy="29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亚油酸 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17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31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COOH</a:t>
              </a:r>
            </a:p>
          </p:txBody>
        </p:sp>
      </p:grpSp>
      <p:grpSp>
        <p:nvGrpSpPr>
          <p:cNvPr id="14" name="Group 34"/>
          <p:cNvGrpSpPr/>
          <p:nvPr/>
        </p:nvGrpSpPr>
        <p:grpSpPr bwMode="auto">
          <a:xfrm>
            <a:off x="3688007" y="2331224"/>
            <a:ext cx="2017433" cy="1638300"/>
            <a:chOff x="2245" y="1328"/>
            <a:chExt cx="976" cy="1032"/>
          </a:xfrm>
        </p:grpSpPr>
        <p:sp>
          <p:nvSpPr>
            <p:cNvPr id="8206" name="Text Box 5"/>
            <p:cNvSpPr txBox="1">
              <a:spLocks noChangeArrowheads="1"/>
            </p:cNvSpPr>
            <p:nvPr/>
          </p:nvSpPr>
          <p:spPr bwMode="auto">
            <a:xfrm>
              <a:off x="2245" y="1328"/>
              <a:ext cx="6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芳香酸</a:t>
              </a:r>
            </a:p>
          </p:txBody>
        </p:sp>
        <p:grpSp>
          <p:nvGrpSpPr>
            <p:cNvPr id="8207" name="Group 16"/>
            <p:cNvGrpSpPr/>
            <p:nvPr/>
          </p:nvGrpSpPr>
          <p:grpSpPr bwMode="auto">
            <a:xfrm>
              <a:off x="2291" y="1635"/>
              <a:ext cx="930" cy="434"/>
              <a:chOff x="2653" y="1680"/>
              <a:chExt cx="930" cy="434"/>
            </a:xfrm>
          </p:grpSpPr>
          <p:pic>
            <p:nvPicPr>
              <p:cNvPr id="8209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1752"/>
                <a:ext cx="32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0" name="Text Box 18"/>
              <p:cNvSpPr txBox="1">
                <a:spLocks noChangeArrowheads="1"/>
              </p:cNvSpPr>
              <p:nvPr/>
            </p:nvSpPr>
            <p:spPr bwMode="auto">
              <a:xfrm>
                <a:off x="2898" y="1680"/>
                <a:ext cx="68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—COOH</a:t>
                </a:r>
              </a:p>
            </p:txBody>
          </p:sp>
        </p:grpSp>
        <p:sp>
          <p:nvSpPr>
            <p:cNvPr id="8208" name="Text Box 19"/>
            <p:cNvSpPr txBox="1">
              <a:spLocks noChangeArrowheads="1"/>
            </p:cNvSpPr>
            <p:nvPr/>
          </p:nvSpPr>
          <p:spPr bwMode="auto">
            <a:xfrm>
              <a:off x="2323" y="2069"/>
              <a:ext cx="8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苯甲酸</a:t>
              </a:r>
            </a:p>
          </p:txBody>
        </p:sp>
      </p:grpSp>
      <p:grpSp>
        <p:nvGrpSpPr>
          <p:cNvPr id="20" name="Group 33"/>
          <p:cNvGrpSpPr/>
          <p:nvPr/>
        </p:nvGrpSpPr>
        <p:grpSpPr bwMode="auto">
          <a:xfrm>
            <a:off x="601180" y="2399506"/>
            <a:ext cx="2344609" cy="1587500"/>
            <a:chOff x="521" y="1344"/>
            <a:chExt cx="1134" cy="1000"/>
          </a:xfrm>
        </p:grpSpPr>
        <p:sp>
          <p:nvSpPr>
            <p:cNvPr id="8203" name="Text Box 4"/>
            <p:cNvSpPr txBox="1">
              <a:spLocks noChangeArrowheads="1"/>
            </p:cNvSpPr>
            <p:nvPr/>
          </p:nvSpPr>
          <p:spPr bwMode="auto">
            <a:xfrm>
              <a:off x="734" y="1344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脂肪酸</a:t>
              </a:r>
            </a:p>
          </p:txBody>
        </p:sp>
        <p:sp>
          <p:nvSpPr>
            <p:cNvPr id="8204" name="Text Box 11"/>
            <p:cNvSpPr txBox="1">
              <a:spLocks noChangeArrowheads="1"/>
            </p:cNvSpPr>
            <p:nvPr/>
          </p:nvSpPr>
          <p:spPr bwMode="auto">
            <a:xfrm>
              <a:off x="521" y="1674"/>
              <a:ext cx="10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COOH</a:t>
              </a:r>
            </a:p>
          </p:txBody>
        </p:sp>
        <p:sp>
          <p:nvSpPr>
            <p:cNvPr id="8205" name="Text Box 20"/>
            <p:cNvSpPr txBox="1">
              <a:spLocks noChangeArrowheads="1"/>
            </p:cNvSpPr>
            <p:nvPr/>
          </p:nvSpPr>
          <p:spPr bwMode="auto">
            <a:xfrm>
              <a:off x="827" y="2053"/>
              <a:ext cx="7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丙酸</a:t>
              </a:r>
            </a:p>
          </p:txBody>
        </p:sp>
      </p:grpSp>
      <p:grpSp>
        <p:nvGrpSpPr>
          <p:cNvPr id="24" name="Group 24"/>
          <p:cNvGrpSpPr/>
          <p:nvPr/>
        </p:nvGrpSpPr>
        <p:grpSpPr bwMode="auto">
          <a:xfrm>
            <a:off x="6307144" y="1933838"/>
            <a:ext cx="4072996" cy="2198018"/>
            <a:chOff x="3742" y="1162"/>
            <a:chExt cx="1895" cy="1415"/>
          </a:xfrm>
        </p:grpSpPr>
        <p:pic>
          <p:nvPicPr>
            <p:cNvPr id="8200" name="Picture 21"/>
            <p:cNvPicPr>
              <a:picLocks noChangeAspect="1" noChangeArrowheads="1"/>
            </p:cNvPicPr>
            <p:nvPr/>
          </p:nvPicPr>
          <p:blipFill>
            <a:blip r:embed="rId4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1207"/>
              <a:ext cx="996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 Box 22"/>
            <p:cNvSpPr txBox="1">
              <a:spLocks noChangeArrowheads="1"/>
            </p:cNvSpPr>
            <p:nvPr/>
          </p:nvSpPr>
          <p:spPr bwMode="auto">
            <a:xfrm>
              <a:off x="4783" y="1274"/>
              <a:ext cx="8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216AD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苯甲酸钠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216AD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是常用防腐剂，过量使用可损害肝脏。</a:t>
              </a:r>
            </a:p>
          </p:txBody>
        </p:sp>
        <p:sp>
          <p:nvSpPr>
            <p:cNvPr id="8202" name="Rectangle 23"/>
            <p:cNvSpPr>
              <a:spLocks noChangeArrowheads="1"/>
            </p:cNvSpPr>
            <p:nvPr/>
          </p:nvSpPr>
          <p:spPr bwMode="auto">
            <a:xfrm>
              <a:off x="3742" y="1162"/>
              <a:ext cx="1895" cy="1415"/>
            </a:xfrm>
            <a:prstGeom prst="rect">
              <a:avLst/>
            </a:prstGeom>
            <a:noFill/>
            <a:ln w="25400" algn="ctr">
              <a:solidFill>
                <a:srgbClr val="FF6600"/>
              </a:solidFill>
              <a:prstDash val="lgDashDot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一、羧酸的结构与分类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652" y="1487484"/>
            <a:ext cx="3341688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根据羧基个数分类</a:t>
            </a:r>
          </a:p>
        </p:txBody>
      </p:sp>
      <p:grpSp>
        <p:nvGrpSpPr>
          <p:cNvPr id="3" name="组合 19"/>
          <p:cNvGrpSpPr/>
          <p:nvPr/>
        </p:nvGrpSpPr>
        <p:grpSpPr bwMode="auto">
          <a:xfrm>
            <a:off x="5566286" y="2014263"/>
            <a:ext cx="5013942" cy="1943099"/>
            <a:chOff x="3889923" y="1933579"/>
            <a:chExt cx="5012721" cy="1943100"/>
          </a:xfrm>
        </p:grpSpPr>
        <p:grpSp>
          <p:nvGrpSpPr>
            <p:cNvPr id="9230" name="Group 22"/>
            <p:cNvGrpSpPr/>
            <p:nvPr/>
          </p:nvGrpSpPr>
          <p:grpSpPr bwMode="auto">
            <a:xfrm>
              <a:off x="3889923" y="1933579"/>
              <a:ext cx="3025171" cy="1943100"/>
              <a:chOff x="2296" y="1146"/>
              <a:chExt cx="1561" cy="1224"/>
            </a:xfrm>
          </p:grpSpPr>
          <p:sp>
            <p:nvSpPr>
              <p:cNvPr id="9237" name="Text Box 6"/>
              <p:cNvSpPr txBox="1">
                <a:spLocks noChangeArrowheads="1"/>
              </p:cNvSpPr>
              <p:nvPr/>
            </p:nvSpPr>
            <p:spPr bwMode="auto">
              <a:xfrm>
                <a:off x="2983" y="1146"/>
                <a:ext cx="87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二元酸</a:t>
                </a:r>
              </a:p>
            </p:txBody>
          </p:sp>
          <p:grpSp>
            <p:nvGrpSpPr>
              <p:cNvPr id="9238" name="Group 11"/>
              <p:cNvGrpSpPr/>
              <p:nvPr/>
            </p:nvGrpSpPr>
            <p:grpSpPr bwMode="auto">
              <a:xfrm>
                <a:off x="2296" y="1480"/>
                <a:ext cx="585" cy="580"/>
                <a:chOff x="2187" y="1674"/>
                <a:chExt cx="585" cy="580"/>
              </a:xfrm>
            </p:grpSpPr>
            <p:sp>
              <p:nvSpPr>
                <p:cNvPr id="92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87" y="1674"/>
                  <a:ext cx="57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COOH</a:t>
                  </a:r>
                </a:p>
              </p:txBody>
            </p:sp>
            <p:sp>
              <p:nvSpPr>
                <p:cNvPr id="924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00" y="1963"/>
                  <a:ext cx="57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COOH</a:t>
                  </a:r>
                </a:p>
              </p:txBody>
            </p:sp>
            <p:sp>
              <p:nvSpPr>
                <p:cNvPr id="9242" name="Line 10"/>
                <p:cNvSpPr>
                  <a:spLocks noChangeShapeType="1"/>
                </p:cNvSpPr>
                <p:nvPr/>
              </p:nvSpPr>
              <p:spPr bwMode="auto">
                <a:xfrm>
                  <a:off x="2306" y="1898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239" name="Text Box 17"/>
              <p:cNvSpPr txBox="1">
                <a:spLocks noChangeArrowheads="1"/>
              </p:cNvSpPr>
              <p:nvPr/>
            </p:nvSpPr>
            <p:spPr bwMode="auto">
              <a:xfrm>
                <a:off x="2336" y="2079"/>
                <a:ext cx="10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乙二酸</a:t>
                </a:r>
              </a:p>
            </p:txBody>
          </p:sp>
        </p:grpSp>
        <p:grpSp>
          <p:nvGrpSpPr>
            <p:cNvPr id="9231" name="Group 23"/>
            <p:cNvGrpSpPr/>
            <p:nvPr/>
          </p:nvGrpSpPr>
          <p:grpSpPr bwMode="auto">
            <a:xfrm>
              <a:off x="5278668" y="2723309"/>
              <a:ext cx="3623976" cy="1127125"/>
              <a:chOff x="1753" y="2613"/>
              <a:chExt cx="1870" cy="710"/>
            </a:xfrm>
          </p:grpSpPr>
          <p:grpSp>
            <p:nvGrpSpPr>
              <p:cNvPr id="9232" name="Group 16"/>
              <p:cNvGrpSpPr/>
              <p:nvPr/>
            </p:nvGrpSpPr>
            <p:grpSpPr bwMode="auto">
              <a:xfrm>
                <a:off x="1753" y="2613"/>
                <a:ext cx="1870" cy="363"/>
                <a:chOff x="1577" y="2835"/>
                <a:chExt cx="1870" cy="363"/>
              </a:xfrm>
            </p:grpSpPr>
            <p:pic>
              <p:nvPicPr>
                <p:cNvPr id="9234" name="Picture 1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398" y="2813"/>
                  <a:ext cx="363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3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717" y="2840"/>
                  <a:ext cx="73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—COOH</a:t>
                  </a:r>
                </a:p>
              </p:txBody>
            </p:sp>
            <p:sp>
              <p:nvSpPr>
                <p:cNvPr id="923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577" y="2843"/>
                  <a:ext cx="73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HOOC—</a:t>
                  </a:r>
                </a:p>
              </p:txBody>
            </p:sp>
          </p:grpSp>
          <p:sp>
            <p:nvSpPr>
              <p:cNvPr id="9233" name="Text Box 18"/>
              <p:cNvSpPr txBox="1">
                <a:spLocks noChangeArrowheads="1"/>
              </p:cNvSpPr>
              <p:nvPr/>
            </p:nvSpPr>
            <p:spPr bwMode="auto">
              <a:xfrm>
                <a:off x="2227" y="3032"/>
                <a:ext cx="137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对苯二甲酸</a:t>
                </a:r>
              </a:p>
            </p:txBody>
          </p:sp>
        </p:grpSp>
      </p:grpSp>
      <p:grpSp>
        <p:nvGrpSpPr>
          <p:cNvPr id="20" name="Group 21"/>
          <p:cNvGrpSpPr/>
          <p:nvPr/>
        </p:nvGrpSpPr>
        <p:grpSpPr bwMode="auto">
          <a:xfrm>
            <a:off x="640707" y="2014263"/>
            <a:ext cx="1782763" cy="1903413"/>
            <a:chOff x="521" y="1071"/>
            <a:chExt cx="920" cy="1199"/>
          </a:xfrm>
        </p:grpSpPr>
        <p:sp>
          <p:nvSpPr>
            <p:cNvPr id="9227" name="Text Box 5"/>
            <p:cNvSpPr txBox="1">
              <a:spLocks noChangeArrowheads="1"/>
            </p:cNvSpPr>
            <p:nvPr/>
          </p:nvSpPr>
          <p:spPr bwMode="auto">
            <a:xfrm>
              <a:off x="567" y="1071"/>
              <a:ext cx="8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一元酸</a:t>
              </a:r>
            </a:p>
          </p:txBody>
        </p:sp>
        <p:sp>
          <p:nvSpPr>
            <p:cNvPr id="9228" name="Text Box 19"/>
            <p:cNvSpPr txBox="1">
              <a:spLocks noChangeArrowheads="1"/>
            </p:cNvSpPr>
            <p:nvPr/>
          </p:nvSpPr>
          <p:spPr bwMode="auto">
            <a:xfrm>
              <a:off x="521" y="1525"/>
              <a:ext cx="9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HCOOH</a:t>
              </a:r>
            </a:p>
          </p:txBody>
        </p:sp>
        <p:sp>
          <p:nvSpPr>
            <p:cNvPr id="9229" name="Text Box 20"/>
            <p:cNvSpPr txBox="1">
              <a:spLocks noChangeArrowheads="1"/>
            </p:cNvSpPr>
            <p:nvPr/>
          </p:nvSpPr>
          <p:spPr bwMode="auto">
            <a:xfrm>
              <a:off x="657" y="1979"/>
              <a:ext cx="6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甲酸</a:t>
              </a:r>
            </a:p>
          </p:txBody>
        </p:sp>
      </p:grp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658709" y="2680355"/>
            <a:ext cx="197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CH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COOH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153893" y="3456011"/>
            <a:ext cx="1166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乙酸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一、羧酸的结构与分类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674589" y="1292969"/>
            <a:ext cx="388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、命名下列羧酸</a:t>
            </a:r>
          </a:p>
        </p:txBody>
      </p:sp>
      <p:grpSp>
        <p:nvGrpSpPr>
          <p:cNvPr id="2" name="Group 26"/>
          <p:cNvGrpSpPr/>
          <p:nvPr/>
        </p:nvGrpSpPr>
        <p:grpSpPr bwMode="auto">
          <a:xfrm>
            <a:off x="15164" y="1877286"/>
            <a:ext cx="4127500" cy="549275"/>
            <a:chOff x="1750" y="3659"/>
            <a:chExt cx="4410" cy="865"/>
          </a:xfrm>
        </p:grpSpPr>
        <p:sp>
          <p:nvSpPr>
            <p:cNvPr id="10261" name="Text Box 27"/>
            <p:cNvSpPr txBox="1">
              <a:spLocks noChangeArrowheads="1"/>
            </p:cNvSpPr>
            <p:nvPr/>
          </p:nvSpPr>
          <p:spPr bwMode="auto">
            <a:xfrm>
              <a:off x="1750" y="3659"/>
              <a:ext cx="1725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CH</a:t>
              </a:r>
              <a:r>
                <a:rPr kumimoji="0" lang="en-US" altLang="zh-CN" sz="2400" i="0" u="none" strike="noStrike" kern="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—</a:t>
              </a:r>
            </a:p>
          </p:txBody>
        </p:sp>
        <p:sp>
          <p:nvSpPr>
            <p:cNvPr id="10262" name="Text Box 28"/>
            <p:cNvSpPr txBox="1">
              <a:spLocks noChangeArrowheads="1"/>
            </p:cNvSpPr>
            <p:nvPr/>
          </p:nvSpPr>
          <p:spPr bwMode="auto">
            <a:xfrm>
              <a:off x="3475" y="3704"/>
              <a:ext cx="1181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CH</a:t>
              </a:r>
              <a:r>
                <a:rPr kumimoji="0" lang="en-US" altLang="zh-CN" sz="2400" i="0" u="none" strike="noStrike" kern="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         </a:t>
              </a:r>
              <a:endPara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3" name="Text Box 29"/>
            <p:cNvSpPr txBox="1">
              <a:spLocks noChangeArrowheads="1"/>
            </p:cNvSpPr>
            <p:nvPr/>
          </p:nvSpPr>
          <p:spPr bwMode="auto">
            <a:xfrm>
              <a:off x="4240" y="3674"/>
              <a:ext cx="192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—COOH   </a:t>
              </a:r>
            </a:p>
          </p:txBody>
        </p:sp>
      </p:grpSp>
      <p:pic>
        <p:nvPicPr>
          <p:cNvPr id="10244" name="Picture 51" descr="图片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32" y="1400290"/>
            <a:ext cx="3117448" cy="413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544513" y="2336019"/>
            <a:ext cx="1343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丙酸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580132" y="4191858"/>
            <a:ext cx="407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4-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二甲基戊酸</a:t>
            </a:r>
          </a:p>
        </p:txBody>
      </p:sp>
      <p:grpSp>
        <p:nvGrpSpPr>
          <p:cNvPr id="3" name="Group 75"/>
          <p:cNvGrpSpPr/>
          <p:nvPr/>
        </p:nvGrpSpPr>
        <p:grpSpPr bwMode="auto">
          <a:xfrm>
            <a:off x="343714" y="3017458"/>
            <a:ext cx="5159375" cy="987425"/>
            <a:chOff x="0" y="1518"/>
            <a:chExt cx="3342" cy="732"/>
          </a:xfrm>
        </p:grpSpPr>
        <p:grpSp>
          <p:nvGrpSpPr>
            <p:cNvPr id="10249" name="Group 16"/>
            <p:cNvGrpSpPr/>
            <p:nvPr/>
          </p:nvGrpSpPr>
          <p:grpSpPr bwMode="auto">
            <a:xfrm>
              <a:off x="0" y="1518"/>
              <a:ext cx="3342" cy="732"/>
              <a:chOff x="10" y="4214"/>
              <a:chExt cx="7365" cy="1210"/>
            </a:xfrm>
          </p:grpSpPr>
          <p:sp>
            <p:nvSpPr>
              <p:cNvPr id="10253" name="Text Box 17"/>
              <p:cNvSpPr txBox="1">
                <a:spLocks noChangeArrowheads="1"/>
              </p:cNvSpPr>
              <p:nvPr/>
            </p:nvSpPr>
            <p:spPr bwMode="auto">
              <a:xfrm>
                <a:off x="10" y="4229"/>
                <a:ext cx="2160" cy="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CH</a:t>
                </a:r>
                <a:r>
                  <a:rPr kumimoji="0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</a:t>
                </a:r>
              </a:p>
            </p:txBody>
          </p:sp>
          <p:sp>
            <p:nvSpPr>
              <p:cNvPr id="10254" name="Text Box 18"/>
              <p:cNvSpPr txBox="1">
                <a:spLocks noChangeArrowheads="1"/>
              </p:cNvSpPr>
              <p:nvPr/>
            </p:nvSpPr>
            <p:spPr bwMode="auto">
              <a:xfrm>
                <a:off x="2050" y="4244"/>
                <a:ext cx="1769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</a:t>
                </a: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CH</a:t>
                </a:r>
                <a:r>
                  <a:rPr kumimoji="0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              </a:t>
                </a:r>
                <a:endPara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5" name="Text Box 19"/>
              <p:cNvSpPr txBox="1">
                <a:spLocks noChangeArrowheads="1"/>
              </p:cNvSpPr>
              <p:nvPr/>
            </p:nvSpPr>
            <p:spPr bwMode="auto">
              <a:xfrm>
                <a:off x="3070" y="4214"/>
                <a:ext cx="1541" cy="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—CH</a:t>
                </a:r>
                <a:r>
                  <a:rPr kumimoji="0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     </a:t>
                </a:r>
                <a:endPara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6" name="Text Box 20"/>
              <p:cNvSpPr txBox="1">
                <a:spLocks noChangeArrowheads="1"/>
              </p:cNvSpPr>
              <p:nvPr/>
            </p:nvSpPr>
            <p:spPr bwMode="auto">
              <a:xfrm>
                <a:off x="4360" y="4214"/>
                <a:ext cx="1556" cy="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—CH    </a:t>
                </a:r>
              </a:p>
            </p:txBody>
          </p:sp>
          <p:sp>
            <p:nvSpPr>
              <p:cNvPr id="10257" name="Text Box 21"/>
              <p:cNvSpPr txBox="1">
                <a:spLocks noChangeArrowheads="1"/>
              </p:cNvSpPr>
              <p:nvPr/>
            </p:nvSpPr>
            <p:spPr bwMode="auto">
              <a:xfrm>
                <a:off x="5500" y="4229"/>
                <a:ext cx="1875" cy="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—COOH       </a:t>
                </a:r>
              </a:p>
            </p:txBody>
          </p:sp>
          <p:grpSp>
            <p:nvGrpSpPr>
              <p:cNvPr id="10258" name="Group 22"/>
              <p:cNvGrpSpPr/>
              <p:nvPr/>
            </p:nvGrpSpPr>
            <p:grpSpPr bwMode="auto">
              <a:xfrm>
                <a:off x="4795" y="4672"/>
                <a:ext cx="1500" cy="752"/>
                <a:chOff x="4645" y="2902"/>
                <a:chExt cx="480" cy="407"/>
              </a:xfrm>
            </p:grpSpPr>
            <p:sp>
              <p:nvSpPr>
                <p:cNvPr id="1025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45" y="3044"/>
                  <a:ext cx="480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CH</a:t>
                  </a:r>
                  <a:r>
                    <a:rPr kumimoji="0" lang="en-US" altLang="zh-CN" sz="2400" i="0" u="none" strike="noStrike" kern="0" cap="none" spc="0" normalizeH="0" baseline="-2500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3        </a:t>
                  </a:r>
                  <a:endPara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0" name="Line 24"/>
                <p:cNvSpPr>
                  <a:spLocks noChangeShapeType="1"/>
                </p:cNvSpPr>
                <p:nvPr/>
              </p:nvSpPr>
              <p:spPr bwMode="auto">
                <a:xfrm rot="-5463331">
                  <a:off x="4609" y="2985"/>
                  <a:ext cx="17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250" name="Group 74"/>
            <p:cNvGrpSpPr/>
            <p:nvPr/>
          </p:nvGrpSpPr>
          <p:grpSpPr bwMode="auto">
            <a:xfrm>
              <a:off x="903" y="1702"/>
              <a:ext cx="527" cy="525"/>
              <a:chOff x="3398" y="1658"/>
              <a:chExt cx="527" cy="525"/>
            </a:xfrm>
          </p:grpSpPr>
          <p:sp>
            <p:nvSpPr>
              <p:cNvPr id="10251" name="Rectangle 71"/>
              <p:cNvSpPr>
                <a:spLocks noChangeArrowheads="1"/>
              </p:cNvSpPr>
              <p:nvPr/>
            </p:nvSpPr>
            <p:spPr bwMode="auto">
              <a:xfrm>
                <a:off x="3425" y="1841"/>
                <a:ext cx="50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CH</a:t>
                </a:r>
                <a:r>
                  <a:rPr kumimoji="0" lang="en-US" altLang="zh-CN" sz="2400" i="0" u="none" strike="noStrike" kern="0" cap="none" spc="0" normalizeH="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252" name="Text Box 72"/>
              <p:cNvSpPr txBox="1">
                <a:spLocks noChangeArrowheads="1"/>
              </p:cNvSpPr>
              <p:nvPr/>
            </p:nvSpPr>
            <p:spPr bwMode="auto">
              <a:xfrm rot="5400000">
                <a:off x="3389" y="1667"/>
                <a:ext cx="317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—</a:t>
                </a:r>
              </a:p>
            </p:txBody>
          </p:sp>
        </p:grp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0400" y="2731410"/>
            <a:ext cx="4429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5           4          3         2            1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一、羧酸的结构与分类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196" grpId="0"/>
      <p:bldP spid="620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85775" y="1629581"/>
            <a:ext cx="9791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3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63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63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63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63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1825" algn="l"/>
              </a:tabLst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相对分子质量相近的羧酸与醇沸点比较</a:t>
            </a:r>
          </a:p>
        </p:txBody>
      </p:sp>
      <p:graphicFrame>
        <p:nvGraphicFramePr>
          <p:cNvPr id="8256" name="Group 64"/>
          <p:cNvGraphicFramePr>
            <a:graphicFrameLocks noGrp="1"/>
          </p:cNvGraphicFramePr>
          <p:nvPr/>
        </p:nvGraphicFramePr>
        <p:xfrm>
          <a:off x="1606620" y="2259555"/>
          <a:ext cx="8978760" cy="2249436"/>
        </p:xfrm>
        <a:graphic>
          <a:graphicData uri="http://schemas.openxmlformats.org/drawingml/2006/table">
            <a:tbl>
              <a:tblPr/>
              <a:tblGrid>
                <a:gridCol w="3794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有机化合物</a:t>
                      </a:r>
                    </a:p>
                  </a:txBody>
                  <a:tcPr marL="121934" marR="1219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相对分子质量</a:t>
                      </a:r>
                    </a:p>
                  </a:txBody>
                  <a:tcPr marL="121934" marR="1219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沸点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/℃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　　　　　</a:t>
                      </a:r>
                    </a:p>
                  </a:txBody>
                  <a:tcPr marL="121934" marR="1219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HCOOH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H</a:t>
                      </a:r>
                      <a:r>
                        <a:rPr kumimoji="0" lang="en-US" altLang="zh-CN" sz="24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+mn-cs"/>
                          <a:sym typeface="Arial" panose="020B0604020202020204" pitchFamily="34" charset="0"/>
                        </a:rPr>
                        <a:t>5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OH</a:t>
                      </a:r>
                    </a:p>
                  </a:txBody>
                  <a:tcPr marL="121934" marR="1219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46</a:t>
                      </a:r>
                    </a:p>
                  </a:txBody>
                  <a:tcPr marL="121934" marR="1219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100.7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78.5</a:t>
                      </a:r>
                    </a:p>
                  </a:txBody>
                  <a:tcPr marL="121934" marR="1219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CH</a:t>
                      </a:r>
                      <a:r>
                        <a:rPr kumimoji="0" lang="en-US" altLang="zh-CN" sz="24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+mn-cs"/>
                          <a:sym typeface="Arial" panose="020B0604020202020204" pitchFamily="34" charset="0"/>
                        </a:rPr>
                        <a:t>3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COOH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CH</a:t>
                      </a:r>
                      <a:r>
                        <a:rPr kumimoji="0" lang="en-US" altLang="zh-CN" sz="24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+mn-cs"/>
                          <a:sym typeface="Arial" panose="020B0604020202020204" pitchFamily="34" charset="0"/>
                        </a:rPr>
                        <a:t>3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CH</a:t>
                      </a:r>
                      <a:r>
                        <a:rPr kumimoji="0" lang="en-US" altLang="zh-CN" sz="24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+mn-cs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CH</a:t>
                      </a:r>
                      <a:r>
                        <a:rPr kumimoji="0" lang="en-US" altLang="zh-CN" sz="24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+mn-cs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OH</a:t>
                      </a:r>
                    </a:p>
                  </a:txBody>
                  <a:tcPr marL="121934" marR="12193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60</a:t>
                      </a:r>
                    </a:p>
                  </a:txBody>
                  <a:tcPr marL="121934" marR="1219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97.4</a:t>
                      </a:r>
                    </a:p>
                  </a:txBody>
                  <a:tcPr marL="121934" marR="1219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5" name="TextBox 3"/>
          <p:cNvSpPr txBox="1">
            <a:spLocks noChangeArrowheads="1"/>
          </p:cNvSpPr>
          <p:nvPr/>
        </p:nvSpPr>
        <p:spPr bwMode="auto">
          <a:xfrm>
            <a:off x="660400" y="1167916"/>
            <a:ext cx="5518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、羧酸的物理性质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0400" y="4677300"/>
            <a:ext cx="10960582" cy="1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①分子中碳原子数在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以下的羧酸能与水以任意比互溶。随碳链增长，羧酸在水中溶解度逐渐减小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酸性减弱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②羧酸的沸点比相对分子质量相近的醇高。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一、羧酸的结构与分类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54232" y="3476526"/>
            <a:ext cx="7244908" cy="23083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）甲酸，结构简式为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HCOOH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，又称蚁酸，有刺激性气味的液体，有腐蚀 性，能与水、乙 醇、乙醚、甘油等互溶。工业上用做还原剂，医疗上用做消毒剂。 </a:t>
            </a:r>
          </a:p>
        </p:txBody>
      </p:sp>
      <p:pic>
        <p:nvPicPr>
          <p:cNvPr id="19460" name="Picture 4" descr="SC200403081448155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15" y="1288327"/>
            <a:ext cx="3763701" cy="218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 txBox="1">
            <a:spLocks noRot="1" noChangeArrowheads="1"/>
          </p:cNvSpPr>
          <p:nvPr/>
        </p:nvSpPr>
        <p:spPr bwMode="auto">
          <a:xfrm>
            <a:off x="606507" y="1288327"/>
            <a:ext cx="5316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、三种重要的羧酸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r="24647"/>
          <a:stretch>
            <a:fillRect/>
          </a:stretch>
        </p:blipFill>
        <p:spPr bwMode="auto">
          <a:xfrm>
            <a:off x="1160465" y="2444318"/>
            <a:ext cx="1740368" cy="296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一、羧酸的结构与分类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1847</Words>
  <Application>Microsoft Office PowerPoint</Application>
  <PresentationFormat>宽屏</PresentationFormat>
  <Paragraphs>344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FandolFang R</vt:lpstr>
      <vt:lpstr>思源黑体 CN Light</vt:lpstr>
      <vt:lpstr>Arial</vt:lpstr>
      <vt:lpstr>Calibri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（b）回顾酯化反应实验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2020-06-22T05:57:50Z</dcterms:created>
  <dcterms:modified xsi:type="dcterms:W3CDTF">2021-01-09T10:06:18Z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