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7" r:id="rId22"/>
    <p:sldId id="259" r:id="rId23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>
          <p15:clr>
            <a:srgbClr val="A4A3A4"/>
          </p15:clr>
        </p15:guide>
        <p15:guide id="2" pos="7256">
          <p15:clr>
            <a:srgbClr val="A4A3A4"/>
          </p15:clr>
        </p15:guide>
        <p15:guide id="3" orient="horz" pos="686">
          <p15:clr>
            <a:srgbClr val="A4A3A4"/>
          </p15:clr>
        </p15:guide>
        <p15:guide id="4" orient="horz" pos="712">
          <p15:clr>
            <a:srgbClr val="A4A3A4"/>
          </p15:clr>
        </p15:guide>
        <p15:guide id="5" orient="horz" pos="3929">
          <p15:clr>
            <a:srgbClr val="A4A3A4"/>
          </p15:clr>
        </p15:guide>
        <p15:guide id="6" orient="horz" pos="38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14"/>
      </p:cViewPr>
      <p:guideLst>
        <p:guide pos="416"/>
        <p:guide pos="7256"/>
        <p:guide orient="horz" pos="686"/>
        <p:guide orient="horz" pos="712"/>
        <p:guide orient="horz" pos="3929"/>
        <p:guide orient="horz" pos="38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E7A4096B-1504-48EA-A56E-C1007622D4C0}" type="datetimeFigureOut">
              <a:rPr lang="zh-CN" altLang="en-US" smtClean="0"/>
              <a:t>2021/1/9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DAC18F25-8B3B-496E-AA04-DBE9CF68DEFA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AF39AF-2281-4A67-BEFF-C4B1DAD081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andolFang R" panose="00000500000000000000" pitchFamily="50" charset="-122"/>
                <a:ea typeface="FandolFang R" panose="00000500000000000000" pitchFamily="50" charset="-122"/>
                <a:cs typeface="+mn-cs"/>
              </a:rPr>
              <a:t>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C18F25-8B3B-496E-AA04-DBE9CF68DEFA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F304-19FF-4A1B-94BA-03572AA30D62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BAE7-597F-41D0-B8D1-9292AA3F2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V 形 2"/>
          <p:cNvSpPr/>
          <p:nvPr userDrawn="1"/>
        </p:nvSpPr>
        <p:spPr>
          <a:xfrm>
            <a:off x="571500" y="381000"/>
            <a:ext cx="457200" cy="457200"/>
          </a:xfrm>
          <a:prstGeom prst="chevron">
            <a:avLst/>
          </a:prstGeom>
          <a:solidFill>
            <a:srgbClr val="04C4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" name="箭头: V 形 3"/>
          <p:cNvSpPr/>
          <p:nvPr userDrawn="1"/>
        </p:nvSpPr>
        <p:spPr>
          <a:xfrm>
            <a:off x="927100" y="381000"/>
            <a:ext cx="457200" cy="457200"/>
          </a:xfrm>
          <a:prstGeom prst="chevron">
            <a:avLst/>
          </a:prstGeom>
          <a:solidFill>
            <a:srgbClr val="04C4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D328-291A-47AC-BDFD-986BBBD9F7A5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03F8-67D8-4B14-B435-8036BD8CFE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6D99F304-19FF-4A1B-94BA-03572AA30D62}" type="datetimeFigureOut">
              <a:rPr lang="zh-CN" altLang="en-US" smtClean="0"/>
              <a:t>2021/1/9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CD51BAE7-597F-41D0-B8D1-9292AA3F2A9F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andolFang R" panose="00000500000000000000" pitchFamily="50" charset="-122"/>
          <a:ea typeface="FandolFang R" panose="00000500000000000000" pitchFamily="50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andolFang R" panose="00000500000000000000" pitchFamily="50" charset="-122"/>
          <a:ea typeface="FandolFang R" panose="00000500000000000000" pitchFamily="50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andolFang R" panose="00000500000000000000" pitchFamily="50" charset="-122"/>
          <a:ea typeface="FandolFang R" panose="00000500000000000000" pitchFamily="50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andolFang R" panose="00000500000000000000" pitchFamily="50" charset="-122"/>
          <a:ea typeface="FandolFang R" panose="00000500000000000000" pitchFamily="50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andolFang R" panose="00000500000000000000" pitchFamily="50" charset="-122"/>
          <a:ea typeface="FandolFang R" panose="00000500000000000000" pitchFamily="50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andolFang R" panose="00000500000000000000" pitchFamily="50" charset="-122"/>
          <a:ea typeface="FandolFang R" panose="00000500000000000000" pitchFamily="50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G:\&#19978;&#35838;&#25945;&#26696;&#21450;&#35838;&#20214;\&#36873;&#20462;5\&#26032;&#24314;&#25991;&#20214;&#22841;\&#31532;&#19977;&#33410;%20&#32679;&#37240;%20&#37231;\&#20057;&#37240;&#20057;&#37231;&#30340;&#37231;&#21270;&#36807;&#31243;.sw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58" t="12794" r="739" b="61849"/>
          <a:stretch>
            <a:fillRect/>
          </a:stretch>
        </p:blipFill>
        <p:spPr>
          <a:xfrm>
            <a:off x="2643892" y="-1484"/>
            <a:ext cx="3480375" cy="2118610"/>
          </a:xfrm>
          <a:custGeom>
            <a:avLst/>
            <a:gdLst>
              <a:gd name="connsiteX0" fmla="*/ 0 w 3480375"/>
              <a:gd name="connsiteY0" fmla="*/ 0 h 2118610"/>
              <a:gd name="connsiteX1" fmla="*/ 3480375 w 3480375"/>
              <a:gd name="connsiteY1" fmla="*/ 14344 h 2118610"/>
              <a:gd name="connsiteX2" fmla="*/ 709707 w 3480375"/>
              <a:gd name="connsiteY2" fmla="*/ 2118610 h 2118610"/>
              <a:gd name="connsiteX3" fmla="*/ 4641 w 3480375"/>
              <a:gd name="connsiteY3" fmla="*/ 13854 h 2118610"/>
              <a:gd name="connsiteX4" fmla="*/ 9392 w 3480375"/>
              <a:gd name="connsiteY4" fmla="*/ 1484 h 2118610"/>
              <a:gd name="connsiteX5" fmla="*/ 500 w 3480375"/>
              <a:gd name="connsiteY5" fmla="*/ 1492 h 2118610"/>
              <a:gd name="connsiteX6" fmla="*/ 0 w 3480375"/>
              <a:gd name="connsiteY6" fmla="*/ 0 h 211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0375" h="2118610">
                <a:moveTo>
                  <a:pt x="0" y="0"/>
                </a:moveTo>
                <a:lnTo>
                  <a:pt x="3480375" y="14344"/>
                </a:lnTo>
                <a:lnTo>
                  <a:pt x="709707" y="2118610"/>
                </a:lnTo>
                <a:lnTo>
                  <a:pt x="4641" y="13854"/>
                </a:lnTo>
                <a:lnTo>
                  <a:pt x="9392" y="1484"/>
                </a:lnTo>
                <a:lnTo>
                  <a:pt x="500" y="149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1" t="12812" r="47080" b="4730"/>
          <a:stretch>
            <a:fillRect/>
          </a:stretch>
        </p:blipFill>
        <p:spPr>
          <a:xfrm>
            <a:off x="-42454" y="9"/>
            <a:ext cx="2690987" cy="6889399"/>
          </a:xfrm>
          <a:custGeom>
            <a:avLst/>
            <a:gdLst>
              <a:gd name="connsiteX0" fmla="*/ 2686846 w 2690987"/>
              <a:gd name="connsiteY0" fmla="*/ 0 h 6889399"/>
              <a:gd name="connsiteX1" fmla="*/ 2690987 w 2690987"/>
              <a:gd name="connsiteY1" fmla="*/ 12362 h 6889399"/>
              <a:gd name="connsiteX2" fmla="*/ 49842 w 2690987"/>
              <a:gd name="connsiteY2" fmla="*/ 6889399 h 6889399"/>
              <a:gd name="connsiteX3" fmla="*/ 97 w 2690987"/>
              <a:gd name="connsiteY3" fmla="*/ 2539 h 6889399"/>
              <a:gd name="connsiteX4" fmla="*/ 2686846 w 2690987"/>
              <a:gd name="connsiteY4" fmla="*/ 0 h 688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0987" h="6889399">
                <a:moveTo>
                  <a:pt x="2686846" y="0"/>
                </a:moveTo>
                <a:lnTo>
                  <a:pt x="2690987" y="12362"/>
                </a:lnTo>
                <a:lnTo>
                  <a:pt x="49842" y="6889399"/>
                </a:lnTo>
                <a:cubicBezTo>
                  <a:pt x="52551" y="5404007"/>
                  <a:pt x="-2612" y="1487931"/>
                  <a:pt x="97" y="2539"/>
                </a:cubicBezTo>
                <a:lnTo>
                  <a:pt x="2686846" y="0"/>
                </a:lnTo>
                <a:close/>
              </a:path>
            </a:pathLst>
          </a:cu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0" t="17070" r="21212" b="4985"/>
          <a:stretch>
            <a:fillRect/>
          </a:stretch>
        </p:blipFill>
        <p:spPr>
          <a:xfrm>
            <a:off x="176459" y="355758"/>
            <a:ext cx="4412276" cy="6512403"/>
          </a:xfrm>
          <a:custGeom>
            <a:avLst/>
            <a:gdLst>
              <a:gd name="connsiteX0" fmla="*/ 2449872 w 4412276"/>
              <a:gd name="connsiteY0" fmla="*/ 0 h 6512403"/>
              <a:gd name="connsiteX1" fmla="*/ 4412276 w 4412276"/>
              <a:gd name="connsiteY1" fmla="*/ 6512403 h 6512403"/>
              <a:gd name="connsiteX2" fmla="*/ 0 w 4412276"/>
              <a:gd name="connsiteY2" fmla="*/ 6512403 h 6512403"/>
              <a:gd name="connsiteX3" fmla="*/ 2449872 w 4412276"/>
              <a:gd name="connsiteY3" fmla="*/ 0 h 6512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2276" h="6512403">
                <a:moveTo>
                  <a:pt x="2449872" y="0"/>
                </a:moveTo>
                <a:lnTo>
                  <a:pt x="4412276" y="6512403"/>
                </a:lnTo>
                <a:lnTo>
                  <a:pt x="0" y="6512403"/>
                </a:lnTo>
                <a:lnTo>
                  <a:pt x="2449872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4" t="12812" r="47017" b="87040"/>
          <a:stretch>
            <a:fillRect/>
          </a:stretch>
        </p:blipFill>
        <p:spPr>
          <a:xfrm>
            <a:off x="2644392" y="0"/>
            <a:ext cx="8892" cy="12370"/>
          </a:xfrm>
          <a:custGeom>
            <a:avLst/>
            <a:gdLst>
              <a:gd name="connsiteX0" fmla="*/ 8892 w 8892"/>
              <a:gd name="connsiteY0" fmla="*/ 0 h 12370"/>
              <a:gd name="connsiteX1" fmla="*/ 4141 w 8892"/>
              <a:gd name="connsiteY1" fmla="*/ 12370 h 12370"/>
              <a:gd name="connsiteX2" fmla="*/ 0 w 8892"/>
              <a:gd name="connsiteY2" fmla="*/ 8 h 12370"/>
              <a:gd name="connsiteX3" fmla="*/ 8892 w 8892"/>
              <a:gd name="connsiteY3" fmla="*/ 0 h 1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92" h="12370">
                <a:moveTo>
                  <a:pt x="8892" y="0"/>
                </a:moveTo>
                <a:lnTo>
                  <a:pt x="4141" y="12370"/>
                </a:lnTo>
                <a:lnTo>
                  <a:pt x="0" y="8"/>
                </a:lnTo>
                <a:lnTo>
                  <a:pt x="8892" y="0"/>
                </a:lnTo>
                <a:close/>
              </a:path>
            </a:pathLst>
          </a:cu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6" t="11637" r="47015" b="88210"/>
          <a:stretch>
            <a:fillRect/>
          </a:stretch>
        </p:blipFill>
        <p:spPr>
          <a:xfrm>
            <a:off x="2630570" y="7394"/>
            <a:ext cx="9216" cy="7954"/>
          </a:xfrm>
          <a:custGeom>
            <a:avLst/>
            <a:gdLst>
              <a:gd name="connsiteX0" fmla="*/ 0 w 9216"/>
              <a:gd name="connsiteY0" fmla="*/ 0 h 7954"/>
              <a:gd name="connsiteX1" fmla="*/ 9216 w 9216"/>
              <a:gd name="connsiteY1" fmla="*/ 50 h 7954"/>
              <a:gd name="connsiteX2" fmla="*/ 4518 w 9216"/>
              <a:gd name="connsiteY2" fmla="*/ 7954 h 7954"/>
              <a:gd name="connsiteX3" fmla="*/ 0 w 9216"/>
              <a:gd name="connsiteY3" fmla="*/ 0 h 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16" h="7954">
                <a:moveTo>
                  <a:pt x="0" y="0"/>
                </a:moveTo>
                <a:lnTo>
                  <a:pt x="9216" y="50"/>
                </a:lnTo>
                <a:lnTo>
                  <a:pt x="4518" y="7954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8" name="组合 7"/>
          <p:cNvGrpSpPr/>
          <p:nvPr/>
        </p:nvGrpSpPr>
        <p:grpSpPr>
          <a:xfrm>
            <a:off x="4674999" y="2120640"/>
            <a:ext cx="7136336" cy="2898513"/>
            <a:chOff x="6147269" y="2844265"/>
            <a:chExt cx="5112385" cy="2076459"/>
          </a:xfrm>
        </p:grpSpPr>
        <p:grpSp>
          <p:nvGrpSpPr>
            <p:cNvPr id="9" name="组合 8"/>
            <p:cNvGrpSpPr/>
            <p:nvPr/>
          </p:nvGrpSpPr>
          <p:grpSpPr>
            <a:xfrm>
              <a:off x="6147269" y="3331609"/>
              <a:ext cx="5033249" cy="1589115"/>
              <a:chOff x="-4714868" y="2110674"/>
              <a:chExt cx="5033249" cy="1589115"/>
            </a:xfrm>
          </p:grpSpPr>
          <p:sp>
            <p:nvSpPr>
              <p:cNvPr id="11" name="矩形: 圆角 21"/>
              <p:cNvSpPr/>
              <p:nvPr/>
            </p:nvSpPr>
            <p:spPr>
              <a:xfrm>
                <a:off x="-4648332" y="3345066"/>
                <a:ext cx="3562392" cy="354723"/>
              </a:xfrm>
              <a:prstGeom prst="roundRect">
                <a:avLst>
                  <a:gd name="adj" fmla="val 50000"/>
                </a:avLst>
              </a:prstGeom>
              <a:solidFill>
                <a:srgbClr val="4FC3E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讲解人：</a:t>
                </a:r>
                <a:r>
                  <a:rPr kumimoji="0" lang="en-US" altLang="zh-CN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xippt  </a:t>
                </a:r>
                <a:r>
                  <a: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时间：</a:t>
                </a:r>
                <a:r>
                  <a:rPr kumimoji="0" lang="en-US" altLang="zh-CN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2020.6.1</a:t>
                </a:r>
                <a:endPara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-4714868" y="2110674"/>
                <a:ext cx="5033249" cy="995966"/>
                <a:chOff x="-4714868" y="2110674"/>
                <a:chExt cx="5033249" cy="99596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-4714868" y="2808615"/>
                  <a:ext cx="5033249" cy="2980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dist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>
                          <a:lumMod val="50000"/>
                        </a:schemeClr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+mn-ea"/>
                      <a:sym typeface="Arial" panose="020B0604020202020204" pitchFamily="34" charset="0"/>
                    </a:rPr>
                    <a:t>MENTAL HEALTH COUNSELING PPT</a:t>
                  </a:r>
                </a:p>
              </p:txBody>
            </p:sp>
            <p:cxnSp>
              <p:nvCxnSpPr>
                <p:cNvPr id="14" name="直接连接符 13"/>
                <p:cNvCxnSpPr/>
                <p:nvPr/>
              </p:nvCxnSpPr>
              <p:spPr>
                <a:xfrm>
                  <a:off x="-4634728" y="2789746"/>
                  <a:ext cx="4953109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5" name="文本占位符 19"/>
                <p:cNvSpPr txBox="1"/>
                <p:nvPr/>
              </p:nvSpPr>
              <p:spPr>
                <a:xfrm>
                  <a:off x="-4708954" y="2110674"/>
                  <a:ext cx="3820303" cy="660069"/>
                </a:xfrm>
                <a:prstGeom prst="rect">
                  <a:avLst/>
                </a:prstGeom>
              </p:spPr>
              <p:txBody>
                <a:bodyPr/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 algn="dist">
                    <a:buNone/>
                    <a:defRPr/>
                  </a:pPr>
                  <a:r>
                    <a:rPr lang="en-US" altLang="zh-CN" sz="5400" b="1" dirty="0">
                      <a:solidFill>
                        <a:srgbClr val="4FC3E2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+mn-ea"/>
                      <a:sym typeface="Arial" panose="020B0604020202020204" pitchFamily="34" charset="0"/>
                    </a:rPr>
                    <a:t>3</a:t>
                  </a:r>
                  <a:r>
                    <a:rPr kumimoji="0" lang="en-US" altLang="zh-CN" sz="5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4FC3E2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+mn-ea"/>
                      <a:sym typeface="Arial" panose="020B0604020202020204" pitchFamily="34" charset="0"/>
                    </a:rPr>
                    <a:t>.3.2       </a:t>
                  </a:r>
                  <a:r>
                    <a:rPr lang="zh-CN" altLang="en-US" sz="5400" b="1" dirty="0">
                      <a:solidFill>
                        <a:srgbClr val="4FC3E2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+mn-ea"/>
                      <a:sym typeface="Arial" panose="020B0604020202020204" pitchFamily="34" charset="0"/>
                    </a:rPr>
                    <a:t>酯</a:t>
                  </a:r>
                </a:p>
              </p:txBody>
            </p:sp>
          </p:grpSp>
        </p:grpSp>
        <p:sp>
          <p:nvSpPr>
            <p:cNvPr id="10" name="文本占位符 20"/>
            <p:cNvSpPr txBox="1"/>
            <p:nvPr/>
          </p:nvSpPr>
          <p:spPr>
            <a:xfrm>
              <a:off x="6147269" y="2844265"/>
              <a:ext cx="5112385" cy="423545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  <a:defRPr/>
              </a:pPr>
              <a:r>
                <a: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3600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3</a:t>
              </a:r>
              <a:r>
                <a:rPr lang="zh-CN" altLang="en-US" sz="3600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章 烃的含氧衍生物</a:t>
              </a: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9561081" y="586555"/>
            <a:ext cx="4062342" cy="300975"/>
          </a:xfrm>
          <a:prstGeom prst="rect">
            <a:avLst/>
          </a:prstGeom>
          <a:solidFill>
            <a:srgbClr val="4FC3E2"/>
          </a:solidFill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txBody>
          <a:bodyPr spcFirstLastPara="1" wrap="square" lIns="57592" tIns="57592" rIns="57592" bIns="57592" spcCol="38100" anchor="ctr">
            <a:spAutoFit/>
          </a:bodyPr>
          <a:lstStyle/>
          <a:p>
            <a:pPr marL="0" marR="0" lvl="0" indent="0" defTabSz="115189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人教版高中选修五化学课件</a:t>
            </a:r>
          </a:p>
        </p:txBody>
      </p:sp>
      <p:sp>
        <p:nvSpPr>
          <p:cNvPr id="17" name="直角三角形 3"/>
          <p:cNvSpPr/>
          <p:nvPr/>
        </p:nvSpPr>
        <p:spPr>
          <a:xfrm rot="2446653">
            <a:off x="10937253" y="4321656"/>
            <a:ext cx="1808584" cy="3177277"/>
          </a:xfrm>
          <a:custGeom>
            <a:avLst/>
            <a:gdLst>
              <a:gd name="connsiteX0" fmla="*/ 0 w 1767840"/>
              <a:gd name="connsiteY0" fmla="*/ 1767840 h 1767840"/>
              <a:gd name="connsiteX1" fmla="*/ 0 w 1767840"/>
              <a:gd name="connsiteY1" fmla="*/ 0 h 1767840"/>
              <a:gd name="connsiteX2" fmla="*/ 1767840 w 1767840"/>
              <a:gd name="connsiteY2" fmla="*/ 1767840 h 1767840"/>
              <a:gd name="connsiteX3" fmla="*/ 0 w 1767840"/>
              <a:gd name="connsiteY3" fmla="*/ 1767840 h 1767840"/>
              <a:gd name="connsiteX0-1" fmla="*/ 852620 w 1767840"/>
              <a:gd name="connsiteY0-2" fmla="*/ 2401909 h 2401909"/>
              <a:gd name="connsiteX1-3" fmla="*/ 0 w 1767840"/>
              <a:gd name="connsiteY1-4" fmla="*/ 0 h 2401909"/>
              <a:gd name="connsiteX2-5" fmla="*/ 1767840 w 1767840"/>
              <a:gd name="connsiteY2-6" fmla="*/ 1767840 h 2401909"/>
              <a:gd name="connsiteX3-7" fmla="*/ 852620 w 1767840"/>
              <a:gd name="connsiteY3-8" fmla="*/ 2401909 h 2401909"/>
              <a:gd name="connsiteX0-9" fmla="*/ 1554460 w 2469680"/>
              <a:gd name="connsiteY0-10" fmla="*/ 3079389 h 3079389"/>
              <a:gd name="connsiteX1-11" fmla="*/ 0 w 2469680"/>
              <a:gd name="connsiteY1-12" fmla="*/ 0 h 3079389"/>
              <a:gd name="connsiteX2-13" fmla="*/ 2469680 w 2469680"/>
              <a:gd name="connsiteY2-14" fmla="*/ 2445320 h 3079389"/>
              <a:gd name="connsiteX3-15" fmla="*/ 1554460 w 2469680"/>
              <a:gd name="connsiteY3-16" fmla="*/ 3079389 h 3079389"/>
              <a:gd name="connsiteX0-17" fmla="*/ 1835245 w 2750465"/>
              <a:gd name="connsiteY0-18" fmla="*/ 3375167 h 3375167"/>
              <a:gd name="connsiteX1-19" fmla="*/ 0 w 2750465"/>
              <a:gd name="connsiteY1-20" fmla="*/ 0 h 3375167"/>
              <a:gd name="connsiteX2-21" fmla="*/ 2750465 w 2750465"/>
              <a:gd name="connsiteY2-22" fmla="*/ 2741098 h 3375167"/>
              <a:gd name="connsiteX3-23" fmla="*/ 1835245 w 2750465"/>
              <a:gd name="connsiteY3-24" fmla="*/ 3375167 h 3375167"/>
              <a:gd name="connsiteX0-25" fmla="*/ 1776293 w 2750465"/>
              <a:gd name="connsiteY0-26" fmla="*/ 3531543 h 3531543"/>
              <a:gd name="connsiteX1-27" fmla="*/ 0 w 2750465"/>
              <a:gd name="connsiteY1-28" fmla="*/ 0 h 3531543"/>
              <a:gd name="connsiteX2-29" fmla="*/ 2750465 w 2750465"/>
              <a:gd name="connsiteY2-30" fmla="*/ 2741098 h 3531543"/>
              <a:gd name="connsiteX3-31" fmla="*/ 1776293 w 2750465"/>
              <a:gd name="connsiteY3-32" fmla="*/ 3531543 h 3531543"/>
              <a:gd name="connsiteX0-33" fmla="*/ 1246915 w 2750465"/>
              <a:gd name="connsiteY0-34" fmla="*/ 4096304 h 4096304"/>
              <a:gd name="connsiteX1-35" fmla="*/ 0 w 2750465"/>
              <a:gd name="connsiteY1-36" fmla="*/ 0 h 4096304"/>
              <a:gd name="connsiteX2-37" fmla="*/ 2750465 w 2750465"/>
              <a:gd name="connsiteY2-38" fmla="*/ 2741098 h 4096304"/>
              <a:gd name="connsiteX3-39" fmla="*/ 1246915 w 2750465"/>
              <a:gd name="connsiteY3-40" fmla="*/ 4096304 h 4096304"/>
              <a:gd name="connsiteX0-41" fmla="*/ 991565 w 2495115"/>
              <a:gd name="connsiteY0-42" fmla="*/ 4313580 h 4313580"/>
              <a:gd name="connsiteX1-43" fmla="*/ 0 w 2495115"/>
              <a:gd name="connsiteY1-44" fmla="*/ 0 h 4313580"/>
              <a:gd name="connsiteX2-45" fmla="*/ 2495115 w 2495115"/>
              <a:gd name="connsiteY2-46" fmla="*/ 2958374 h 4313580"/>
              <a:gd name="connsiteX3-47" fmla="*/ 991565 w 2495115"/>
              <a:gd name="connsiteY3-48" fmla="*/ 4313580 h 4313580"/>
              <a:gd name="connsiteX0-49" fmla="*/ 991565 w 2505856"/>
              <a:gd name="connsiteY0-50" fmla="*/ 4313580 h 4313580"/>
              <a:gd name="connsiteX1-51" fmla="*/ 0 w 2505856"/>
              <a:gd name="connsiteY1-52" fmla="*/ 0 h 4313580"/>
              <a:gd name="connsiteX2-53" fmla="*/ 2505856 w 2505856"/>
              <a:gd name="connsiteY2-54" fmla="*/ 2959240 h 4313580"/>
              <a:gd name="connsiteX3-55" fmla="*/ 991565 w 2505856"/>
              <a:gd name="connsiteY3-56" fmla="*/ 4313580 h 4313580"/>
              <a:gd name="connsiteX0-57" fmla="*/ 917485 w 2505856"/>
              <a:gd name="connsiteY0-58" fmla="*/ 4315824 h 4315824"/>
              <a:gd name="connsiteX1-59" fmla="*/ 0 w 2505856"/>
              <a:gd name="connsiteY1-60" fmla="*/ 0 h 4315824"/>
              <a:gd name="connsiteX2-61" fmla="*/ 2505856 w 2505856"/>
              <a:gd name="connsiteY2-62" fmla="*/ 2959240 h 4315824"/>
              <a:gd name="connsiteX3-63" fmla="*/ 917485 w 2505856"/>
              <a:gd name="connsiteY3-64" fmla="*/ 4315824 h 4315824"/>
              <a:gd name="connsiteX0-65" fmla="*/ 907609 w 2505856"/>
              <a:gd name="connsiteY0-66" fmla="*/ 4304217 h 4304217"/>
              <a:gd name="connsiteX1-67" fmla="*/ 0 w 2505856"/>
              <a:gd name="connsiteY1-68" fmla="*/ 0 h 4304217"/>
              <a:gd name="connsiteX2-69" fmla="*/ 2505856 w 2505856"/>
              <a:gd name="connsiteY2-70" fmla="*/ 2959240 h 4304217"/>
              <a:gd name="connsiteX3-71" fmla="*/ 907609 w 2505856"/>
              <a:gd name="connsiteY3-72" fmla="*/ 4304217 h 4304217"/>
              <a:gd name="connsiteX0-73" fmla="*/ 665240 w 2263487"/>
              <a:gd name="connsiteY0-74" fmla="*/ 4035782 h 4035782"/>
              <a:gd name="connsiteX1-75" fmla="*/ 0 w 2263487"/>
              <a:gd name="connsiteY1-76" fmla="*/ 0 h 4035782"/>
              <a:gd name="connsiteX2-77" fmla="*/ 2263487 w 2263487"/>
              <a:gd name="connsiteY2-78" fmla="*/ 2690805 h 4035782"/>
              <a:gd name="connsiteX3-79" fmla="*/ 665240 w 2263487"/>
              <a:gd name="connsiteY3-80" fmla="*/ 4035782 h 4035782"/>
              <a:gd name="connsiteX0-81" fmla="*/ 658350 w 2256597"/>
              <a:gd name="connsiteY0-82" fmla="*/ 4027684 h 4027684"/>
              <a:gd name="connsiteX1-83" fmla="*/ 0 w 2256597"/>
              <a:gd name="connsiteY1-84" fmla="*/ 0 h 4027684"/>
              <a:gd name="connsiteX2-85" fmla="*/ 2256597 w 2256597"/>
              <a:gd name="connsiteY2-86" fmla="*/ 2682707 h 4027684"/>
              <a:gd name="connsiteX3-87" fmla="*/ 658350 w 2256597"/>
              <a:gd name="connsiteY3-88" fmla="*/ 4027684 h 4027684"/>
              <a:gd name="connsiteX0-89" fmla="*/ 682643 w 2280890"/>
              <a:gd name="connsiteY0-90" fmla="*/ 4007013 h 4007013"/>
              <a:gd name="connsiteX1-91" fmla="*/ 0 w 2280890"/>
              <a:gd name="connsiteY1-92" fmla="*/ 0 h 4007013"/>
              <a:gd name="connsiteX2-93" fmla="*/ 2280890 w 2280890"/>
              <a:gd name="connsiteY2-94" fmla="*/ 2662036 h 4007013"/>
              <a:gd name="connsiteX3-95" fmla="*/ 682643 w 2280890"/>
              <a:gd name="connsiteY3-96" fmla="*/ 4007013 h 40070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280890" h="4007013">
                <a:moveTo>
                  <a:pt x="682643" y="4007013"/>
                </a:moveTo>
                <a:lnTo>
                  <a:pt x="0" y="0"/>
                </a:lnTo>
                <a:lnTo>
                  <a:pt x="2280890" y="2662036"/>
                </a:lnTo>
                <a:lnTo>
                  <a:pt x="682643" y="4007013"/>
                </a:lnTo>
                <a:close/>
              </a:path>
            </a:pathLst>
          </a:custGeom>
          <a:solidFill>
            <a:srgbClr val="4FC3E2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82D8D5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endParaRPr lang="zh-CN" altLang="en-US" dirty="0">
              <a:solidFill>
                <a:srgbClr val="82D8D5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578589" y="1169987"/>
            <a:ext cx="10768012" cy="7635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000" dirty="0"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酯化反应与酯水解反应的比较</a:t>
            </a:r>
          </a:p>
        </p:txBody>
      </p:sp>
      <p:graphicFrame>
        <p:nvGraphicFramePr>
          <p:cNvPr id="26" name="Group 152"/>
          <p:cNvGraphicFramePr/>
          <p:nvPr/>
        </p:nvGraphicFramePr>
        <p:xfrm>
          <a:off x="914400" y="1595120"/>
          <a:ext cx="10486709" cy="4640580"/>
        </p:xfrm>
        <a:graphic>
          <a:graphicData uri="http://schemas.openxmlformats.org/drawingml/2006/table">
            <a:tbl>
              <a:tblPr/>
              <a:tblGrid>
                <a:gridCol w="2310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6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2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  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酯    化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     </a:t>
                      </a: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水    解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反应关系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催 化 剂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催化剂的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其他作用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加热方式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思源黑体 CN Medium" panose="020B0600000000000000" pitchFamily="34" charset="-122"/>
                          <a:ea typeface="思源黑体 CN Medium" panose="020B0600000000000000" pitchFamily="34" charset="-122"/>
                        </a:rPr>
                        <a:t>反应类型</a:t>
                      </a: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思源黑体 CN Medium" panose="020B0600000000000000" pitchFamily="34" charset="-122"/>
                        <a:ea typeface="思源黑体 CN Medium" panose="020B0600000000000000" pitchFamily="34" charset="-122"/>
                      </a:endParaRPr>
                    </a:p>
                  </a:txBody>
                  <a:tcPr marL="121908" marR="1219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7" name="Group 33"/>
          <p:cNvGrpSpPr/>
          <p:nvPr/>
        </p:nvGrpSpPr>
        <p:grpSpPr bwMode="auto">
          <a:xfrm>
            <a:off x="3350358" y="2436813"/>
            <a:ext cx="7996243" cy="3803651"/>
            <a:chOff x="1668" y="1734"/>
            <a:chExt cx="3778" cy="2396"/>
          </a:xfrm>
        </p:grpSpPr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3427" y="2702"/>
              <a:ext cx="1995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2000" dirty="0" err="1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NaOH</a:t>
              </a:r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中和酯水解生成的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CH</a:t>
              </a:r>
              <a:r>
                <a:rPr lang="en-US" altLang="zh-CN" sz="2000" baseline="-25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3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COOH</a:t>
              </a:r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，提高酯的水 解率</a:t>
              </a:r>
            </a:p>
          </p:txBody>
        </p:sp>
        <p:grpSp>
          <p:nvGrpSpPr>
            <p:cNvPr id="29" name="Group 35"/>
            <p:cNvGrpSpPr/>
            <p:nvPr/>
          </p:nvGrpSpPr>
          <p:grpSpPr bwMode="auto">
            <a:xfrm>
              <a:off x="1668" y="1734"/>
              <a:ext cx="3722" cy="252"/>
              <a:chOff x="1668" y="1734"/>
              <a:chExt cx="3722" cy="252"/>
            </a:xfrm>
          </p:grpSpPr>
          <p:grpSp>
            <p:nvGrpSpPr>
              <p:cNvPr id="37" name="Group 36"/>
              <p:cNvGrpSpPr/>
              <p:nvPr/>
            </p:nvGrpSpPr>
            <p:grpSpPr bwMode="auto">
              <a:xfrm>
                <a:off x="3146" y="1804"/>
                <a:ext cx="535" cy="147"/>
                <a:chOff x="2733" y="1529"/>
                <a:chExt cx="535" cy="147"/>
              </a:xfrm>
            </p:grpSpPr>
            <p:grpSp>
              <p:nvGrpSpPr>
                <p:cNvPr id="39" name="Group 37"/>
                <p:cNvGrpSpPr/>
                <p:nvPr/>
              </p:nvGrpSpPr>
              <p:grpSpPr bwMode="auto">
                <a:xfrm>
                  <a:off x="2736" y="1529"/>
                  <a:ext cx="532" cy="51"/>
                  <a:chOff x="2736" y="1529"/>
                  <a:chExt cx="532" cy="51"/>
                </a:xfrm>
              </p:grpSpPr>
              <p:sp>
                <p:nvSpPr>
                  <p:cNvPr id="43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580"/>
                    <a:ext cx="52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 sz="2000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  <p:sp>
                <p:nvSpPr>
                  <p:cNvPr id="44" name="Freeform 39"/>
                  <p:cNvSpPr/>
                  <p:nvPr/>
                </p:nvSpPr>
                <p:spPr bwMode="auto">
                  <a:xfrm>
                    <a:off x="3168" y="1529"/>
                    <a:ext cx="100" cy="51"/>
                  </a:xfrm>
                  <a:custGeom>
                    <a:avLst/>
                    <a:gdLst>
                      <a:gd name="T0" fmla="*/ 0 w 100"/>
                      <a:gd name="T1" fmla="*/ 0 h 51"/>
                      <a:gd name="T2" fmla="*/ 100 w 100"/>
                      <a:gd name="T3" fmla="*/ 51 h 51"/>
                      <a:gd name="T4" fmla="*/ 0 60000 65536"/>
                      <a:gd name="T5" fmla="*/ 0 60000 65536"/>
                      <a:gd name="T6" fmla="*/ 0 w 100"/>
                      <a:gd name="T7" fmla="*/ 0 h 51"/>
                      <a:gd name="T8" fmla="*/ 100 w 100"/>
                      <a:gd name="T9" fmla="*/ 51 h 5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00" h="51">
                        <a:moveTo>
                          <a:pt x="0" y="0"/>
                        </a:moveTo>
                        <a:lnTo>
                          <a:pt x="100" y="51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endParaRPr lang="zh-CN" altLang="en-US" sz="2000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</p:grpSp>
            <p:grpSp>
              <p:nvGrpSpPr>
                <p:cNvPr id="40" name="Group 40"/>
                <p:cNvGrpSpPr/>
                <p:nvPr/>
              </p:nvGrpSpPr>
              <p:grpSpPr bwMode="auto">
                <a:xfrm rot="10800000">
                  <a:off x="2733" y="1625"/>
                  <a:ext cx="532" cy="51"/>
                  <a:chOff x="2928" y="1249"/>
                  <a:chExt cx="532" cy="51"/>
                </a:xfrm>
              </p:grpSpPr>
              <p:sp>
                <p:nvSpPr>
                  <p:cNvPr id="4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2928" y="1300"/>
                    <a:ext cx="52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 sz="2000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  <p:sp>
                <p:nvSpPr>
                  <p:cNvPr id="42" name="Freeform 42"/>
                  <p:cNvSpPr/>
                  <p:nvPr/>
                </p:nvSpPr>
                <p:spPr bwMode="auto">
                  <a:xfrm>
                    <a:off x="3360" y="1249"/>
                    <a:ext cx="100" cy="51"/>
                  </a:xfrm>
                  <a:custGeom>
                    <a:avLst/>
                    <a:gdLst>
                      <a:gd name="T0" fmla="*/ 0 w 100"/>
                      <a:gd name="T1" fmla="*/ 0 h 51"/>
                      <a:gd name="T2" fmla="*/ 100 w 100"/>
                      <a:gd name="T3" fmla="*/ 51 h 51"/>
                      <a:gd name="T4" fmla="*/ 0 60000 65536"/>
                      <a:gd name="T5" fmla="*/ 0 60000 65536"/>
                      <a:gd name="T6" fmla="*/ 0 w 100"/>
                      <a:gd name="T7" fmla="*/ 0 h 51"/>
                      <a:gd name="T8" fmla="*/ 100 w 100"/>
                      <a:gd name="T9" fmla="*/ 51 h 5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00" h="51">
                        <a:moveTo>
                          <a:pt x="0" y="0"/>
                        </a:moveTo>
                        <a:lnTo>
                          <a:pt x="100" y="51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endParaRPr lang="zh-CN" altLang="en-US" sz="2000">
                      <a:latin typeface="思源黑体 CN Medium" panose="020B0600000000000000" pitchFamily="34" charset="-122"/>
                      <a:ea typeface="思源黑体 CN Medium" panose="020B0600000000000000" pitchFamily="34" charset="-122"/>
                    </a:endParaRPr>
                  </a:p>
                </p:txBody>
              </p:sp>
            </p:grpSp>
          </p:grpSp>
          <p:sp>
            <p:nvSpPr>
              <p:cNvPr id="38" name="Text Box 43"/>
              <p:cNvSpPr txBox="1">
                <a:spLocks noChangeArrowheads="1"/>
              </p:cNvSpPr>
              <p:nvPr/>
            </p:nvSpPr>
            <p:spPr bwMode="auto">
              <a:xfrm>
                <a:off x="1668" y="1734"/>
                <a:ext cx="372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     CH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3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COOH  +    C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2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H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5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OH                          CH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3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COOC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2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H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5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+H</a:t>
                </a:r>
                <a:r>
                  <a:rPr lang="en-US" altLang="zh-CN" sz="2000" baseline="-25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2</a:t>
                </a:r>
                <a:r>
                  <a:rPr lang="en-US" altLang="zh-CN" sz="2000" dirty="0">
                    <a:solidFill>
                      <a:srgbClr val="000099"/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</a:rPr>
                  <a:t>O</a:t>
                </a:r>
              </a:p>
            </p:txBody>
          </p:sp>
        </p:grpSp>
        <p:sp>
          <p:nvSpPr>
            <p:cNvPr id="30" name="Rectangle 44"/>
            <p:cNvSpPr>
              <a:spLocks noChangeArrowheads="1"/>
            </p:cNvSpPr>
            <p:nvPr/>
          </p:nvSpPr>
          <p:spPr bwMode="auto">
            <a:xfrm>
              <a:off x="2129" y="2219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浓 硫 酸</a:t>
              </a:r>
            </a:p>
          </p:txBody>
        </p:sp>
        <p:sp>
          <p:nvSpPr>
            <p:cNvPr id="31" name="Rectangle 45"/>
            <p:cNvSpPr>
              <a:spLocks noChangeArrowheads="1"/>
            </p:cNvSpPr>
            <p:nvPr/>
          </p:nvSpPr>
          <p:spPr bwMode="auto">
            <a:xfrm>
              <a:off x="3631" y="2219"/>
              <a:ext cx="181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稀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H</a:t>
              </a:r>
              <a:r>
                <a:rPr lang="en-US" altLang="zh-CN" sz="2000" baseline="-25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2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SO</a:t>
              </a:r>
              <a:r>
                <a:rPr lang="en-US" altLang="zh-CN" sz="2000" baseline="-25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4</a:t>
              </a:r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或</a:t>
              </a:r>
              <a:r>
                <a:rPr lang="en-US" altLang="zh-CN" sz="2000" dirty="0" err="1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NaOH</a:t>
              </a:r>
              <a:endParaRPr lang="en-US" altLang="zh-CN" sz="2000" dirty="0">
                <a:solidFill>
                  <a:srgbClr val="000099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2" name="Rectangle 46"/>
            <p:cNvSpPr>
              <a:spLocks noChangeArrowheads="1"/>
            </p:cNvSpPr>
            <p:nvPr/>
          </p:nvSpPr>
          <p:spPr bwMode="auto">
            <a:xfrm>
              <a:off x="1788" y="2655"/>
              <a:ext cx="1590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吸水，提高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CH</a:t>
              </a:r>
              <a:r>
                <a:rPr lang="en-US" altLang="zh-CN" sz="2000" baseline="-25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3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COOH</a:t>
              </a:r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与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C</a:t>
              </a:r>
              <a:r>
                <a:rPr lang="en-US" altLang="zh-CN" sz="2000" baseline="-25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2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H</a:t>
              </a:r>
              <a:r>
                <a:rPr lang="en-US" altLang="zh-CN" sz="2000" baseline="-25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5</a:t>
              </a:r>
              <a:r>
                <a:rPr lang="en-US" altLang="zh-CN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OH</a:t>
              </a:r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的转化率</a:t>
              </a:r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1928" y="3295"/>
              <a:ext cx="15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酒精灯火焰加热</a:t>
              </a:r>
            </a:p>
          </p:txBody>
        </p:sp>
        <p:sp>
          <p:nvSpPr>
            <p:cNvPr id="34" name="Rectangle 48"/>
            <p:cNvSpPr>
              <a:spLocks noChangeArrowheads="1"/>
            </p:cNvSpPr>
            <p:nvPr/>
          </p:nvSpPr>
          <p:spPr bwMode="auto">
            <a:xfrm>
              <a:off x="3961" y="3301"/>
              <a:ext cx="1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热水浴加热</a:t>
              </a:r>
            </a:p>
          </p:txBody>
        </p:sp>
        <p:sp>
          <p:nvSpPr>
            <p:cNvPr id="35" name="Rectangle 49"/>
            <p:cNvSpPr>
              <a:spLocks noChangeArrowheads="1"/>
            </p:cNvSpPr>
            <p:nvPr/>
          </p:nvSpPr>
          <p:spPr bwMode="auto">
            <a:xfrm>
              <a:off x="2088" y="3685"/>
              <a:ext cx="90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酯化反应 </a:t>
              </a:r>
            </a:p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取代反应</a:t>
              </a:r>
            </a:p>
          </p:txBody>
        </p:sp>
        <p:sp>
          <p:nvSpPr>
            <p:cNvPr id="36" name="Rectangle 50"/>
            <p:cNvSpPr>
              <a:spLocks noChangeArrowheads="1"/>
            </p:cNvSpPr>
            <p:nvPr/>
          </p:nvSpPr>
          <p:spPr bwMode="auto">
            <a:xfrm>
              <a:off x="4084" y="3688"/>
              <a:ext cx="90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水解反应</a:t>
              </a:r>
            </a:p>
            <a:p>
              <a:r>
                <a:rPr lang="zh-CN" altLang="en-US" sz="2000" dirty="0">
                  <a:solidFill>
                    <a:srgbClr val="000099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取代反应</a:t>
              </a:r>
            </a:p>
          </p:txBody>
        </p:sp>
      </p:grpSp>
      <p:sp>
        <p:nvSpPr>
          <p:cNvPr id="45" name="Text Box 153"/>
          <p:cNvSpPr txBox="1">
            <a:spLocks noChangeArrowheads="1"/>
          </p:cNvSpPr>
          <p:nvPr/>
        </p:nvSpPr>
        <p:spPr bwMode="auto">
          <a:xfrm>
            <a:off x="6717681" y="2258059"/>
            <a:ext cx="111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rgbClr val="000099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酯化</a:t>
            </a:r>
          </a:p>
        </p:txBody>
      </p:sp>
      <p:sp>
        <p:nvSpPr>
          <p:cNvPr id="46" name="Text Box 154"/>
          <p:cNvSpPr txBox="1">
            <a:spLocks noChangeArrowheads="1"/>
          </p:cNvSpPr>
          <p:nvPr/>
        </p:nvSpPr>
        <p:spPr bwMode="auto">
          <a:xfrm>
            <a:off x="6683890" y="2672241"/>
            <a:ext cx="111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rgbClr val="000099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水解</a:t>
            </a:r>
          </a:p>
        </p:txBody>
      </p:sp>
      <p:sp>
        <p:nvSpPr>
          <p:cNvPr id="69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矩形 3"/>
          <p:cNvSpPr>
            <a:spLocks noChangeArrowheads="1"/>
          </p:cNvSpPr>
          <p:nvPr/>
        </p:nvSpPr>
        <p:spPr bwMode="auto">
          <a:xfrm>
            <a:off x="603250" y="1244715"/>
            <a:ext cx="11537950" cy="489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写出乙酸苯酯在不同条件下的水解方程式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2057" name="组合 7"/>
          <p:cNvGrpSpPr/>
          <p:nvPr/>
        </p:nvGrpSpPr>
        <p:grpSpPr bwMode="auto">
          <a:xfrm>
            <a:off x="813096" y="2001751"/>
            <a:ext cx="2463527" cy="908050"/>
            <a:chOff x="8100652" y="1637533"/>
            <a:chExt cx="2036527" cy="1000800"/>
          </a:xfrm>
        </p:grpSpPr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8100652" y="1648333"/>
            <a:ext cx="882947" cy="99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3" imgW="388620" imgH="439420" progId="">
                    <p:embed/>
                  </p:oleObj>
                </mc:Choice>
                <mc:Fallback>
                  <p:oleObj r:id="rId3" imgW="388620" imgH="43942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00652" y="1648333"/>
                          <a:ext cx="882947" cy="99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0" name="矩形 9"/>
            <p:cNvSpPr>
              <a:spLocks noChangeArrowheads="1"/>
            </p:cNvSpPr>
            <p:nvPr/>
          </p:nvSpPr>
          <p:spPr bwMode="auto">
            <a:xfrm>
              <a:off x="8794530" y="1637533"/>
              <a:ext cx="1342649" cy="508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−OOCCH</a:t>
              </a:r>
              <a:r>
                <a:rPr kumimoji="0" lang="en-US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3</a:t>
              </a:r>
              <a:endParaRPr kumimoji="0" lang="zh-CN" altLang="zh-CN" sz="240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169072" y="2165264"/>
            <a:ext cx="56605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H</a:t>
            </a:r>
            <a:r>
              <a:rPr kumimoji="0" lang="en-US" altLang="zh-CN" sz="240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                                  + CH</a:t>
            </a:r>
            <a:r>
              <a:rPr kumimoji="0" lang="en-US" altLang="zh-CN" sz="240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</a:t>
            </a: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2059" name="组合 30"/>
          <p:cNvGrpSpPr/>
          <p:nvPr/>
        </p:nvGrpSpPr>
        <p:grpSpPr bwMode="auto">
          <a:xfrm>
            <a:off x="5502779" y="1956910"/>
            <a:ext cx="1396663" cy="907941"/>
            <a:chOff x="4244524" y="1669461"/>
            <a:chExt cx="1155476" cy="1001425"/>
          </a:xfrm>
        </p:grpSpPr>
        <p:sp>
          <p:nvSpPr>
            <p:cNvPr id="2084" name="Text Box 10"/>
            <p:cNvSpPr txBox="1">
              <a:spLocks noChangeArrowheads="1"/>
            </p:cNvSpPr>
            <p:nvPr/>
          </p:nvSpPr>
          <p:spPr bwMode="auto">
            <a:xfrm>
              <a:off x="4244524" y="1669461"/>
              <a:ext cx="1151684" cy="100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稀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085" name="组合 3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2086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2087" name="直接箭头连接符 3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88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89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060" name="组合 18"/>
          <p:cNvGrpSpPr/>
          <p:nvPr/>
        </p:nvGrpSpPr>
        <p:grpSpPr bwMode="auto">
          <a:xfrm>
            <a:off x="833490" y="5004564"/>
            <a:ext cx="2463527" cy="908050"/>
            <a:chOff x="8100652" y="1637533"/>
            <a:chExt cx="2036527" cy="1000800"/>
          </a:xfrm>
        </p:grpSpPr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8100652" y="1648333"/>
            <a:ext cx="882947" cy="99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5" imgW="388620" imgH="439420" progId="">
                    <p:embed/>
                  </p:oleObj>
                </mc:Choice>
                <mc:Fallback>
                  <p:oleObj r:id="rId5" imgW="388620" imgH="43942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00652" y="1648333"/>
                          <a:ext cx="882947" cy="99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3" name="矩形 20"/>
            <p:cNvSpPr>
              <a:spLocks noChangeArrowheads="1"/>
            </p:cNvSpPr>
            <p:nvPr/>
          </p:nvSpPr>
          <p:spPr bwMode="auto">
            <a:xfrm>
              <a:off x="8794530" y="1637533"/>
              <a:ext cx="1342649" cy="508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−OOCCH</a:t>
              </a:r>
              <a:r>
                <a:rPr kumimoji="0" lang="en-US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3</a:t>
              </a:r>
              <a:endParaRPr kumimoji="0" lang="zh-CN" altLang="zh-CN" sz="240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24"/>
          <p:cNvGrpSpPr/>
          <p:nvPr/>
        </p:nvGrpSpPr>
        <p:grpSpPr bwMode="auto">
          <a:xfrm>
            <a:off x="7205960" y="1462001"/>
            <a:ext cx="1066800" cy="1447800"/>
            <a:chOff x="6300452" y="4918387"/>
            <a:chExt cx="882947" cy="1594800"/>
          </a:xfrm>
        </p:grpSpPr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6300452" y="5523187"/>
            <a:ext cx="882947" cy="99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388620" imgH="439420" progId="">
                    <p:embed/>
                  </p:oleObj>
                </mc:Choice>
                <mc:Fallback>
                  <p:oleObj r:id="rId6" imgW="388620" imgH="43942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0452" y="5523187"/>
                          <a:ext cx="882947" cy="99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81" name="直接连接符 20"/>
            <p:cNvCxnSpPr>
              <a:cxnSpLocks noChangeShapeType="1"/>
            </p:cNvCxnSpPr>
            <p:nvPr/>
          </p:nvCxnSpPr>
          <p:spPr bwMode="auto">
            <a:xfrm>
              <a:off x="6739652" y="5379187"/>
              <a:ext cx="0" cy="233363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82" name="矩形 27"/>
            <p:cNvSpPr>
              <a:spLocks noChangeArrowheads="1"/>
            </p:cNvSpPr>
            <p:nvPr/>
          </p:nvSpPr>
          <p:spPr bwMode="auto">
            <a:xfrm>
              <a:off x="6498452" y="4918387"/>
              <a:ext cx="534942" cy="508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  <a:endParaRPr kumimoji="0" lang="zh-CN" altLang="zh-CN" sz="240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8" name="组合 28"/>
          <p:cNvGrpSpPr/>
          <p:nvPr/>
        </p:nvGrpSpPr>
        <p:grpSpPr bwMode="auto">
          <a:xfrm>
            <a:off x="813097" y="3087601"/>
            <a:ext cx="7955910" cy="984250"/>
            <a:chOff x="864000" y="3961575"/>
            <a:chExt cx="6578020" cy="1085175"/>
          </a:xfrm>
        </p:grpSpPr>
        <p:grpSp>
          <p:nvGrpSpPr>
            <p:cNvPr id="2075" name="组合 29"/>
            <p:cNvGrpSpPr/>
            <p:nvPr/>
          </p:nvGrpSpPr>
          <p:grpSpPr bwMode="auto">
            <a:xfrm>
              <a:off x="864000" y="3961575"/>
              <a:ext cx="1376713" cy="1000800"/>
              <a:chOff x="8100652" y="1637533"/>
              <a:chExt cx="1376713" cy="1000800"/>
            </a:xfrm>
          </p:grpSpPr>
          <p:graphicFrame>
            <p:nvGraphicFramePr>
              <p:cNvPr id="2053" name="Object 5"/>
              <p:cNvGraphicFramePr>
                <a:graphicFrameLocks noChangeAspect="1"/>
              </p:cNvGraphicFramePr>
              <p:nvPr/>
            </p:nvGraphicFramePr>
            <p:xfrm>
              <a:off x="8100652" y="1648333"/>
              <a:ext cx="882947" cy="990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7" imgW="388620" imgH="439420" progId="">
                      <p:embed/>
                    </p:oleObj>
                  </mc:Choice>
                  <mc:Fallback>
                    <p:oleObj r:id="rId7" imgW="388620" imgH="439420" progId="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00652" y="1648333"/>
                            <a:ext cx="882947" cy="990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0" name="矩形 36"/>
              <p:cNvSpPr>
                <a:spLocks noChangeArrowheads="1"/>
              </p:cNvSpPr>
              <p:nvPr/>
            </p:nvSpPr>
            <p:spPr bwMode="auto">
              <a:xfrm>
                <a:off x="8794530" y="1637533"/>
                <a:ext cx="682835" cy="5090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−OH</a:t>
                </a:r>
                <a:endParaRPr kumimoji="0" lang="zh-CN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076" name="矩形 30"/>
            <p:cNvSpPr>
              <a:spLocks noChangeArrowheads="1"/>
            </p:cNvSpPr>
            <p:nvPr/>
          </p:nvSpPr>
          <p:spPr bwMode="auto">
            <a:xfrm>
              <a:off x="2718108" y="4246412"/>
              <a:ext cx="4723912" cy="509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+  NaOH                                        +  H</a:t>
              </a:r>
              <a:r>
                <a:rPr kumimoji="0" lang="zh-CN" altLang="en-US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</a:t>
              </a:r>
            </a:p>
          </p:txBody>
        </p:sp>
        <p:sp>
          <p:nvSpPr>
            <p:cNvPr id="2077" name="Line 8"/>
            <p:cNvSpPr>
              <a:spLocks noChangeShapeType="1"/>
            </p:cNvSpPr>
            <p:nvPr/>
          </p:nvSpPr>
          <p:spPr bwMode="auto">
            <a:xfrm>
              <a:off x="4626320" y="4540716"/>
              <a:ext cx="540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078" name="组合 32"/>
            <p:cNvGrpSpPr/>
            <p:nvPr/>
          </p:nvGrpSpPr>
          <p:grpSpPr bwMode="auto">
            <a:xfrm>
              <a:off x="5338281" y="4045950"/>
              <a:ext cx="1518528" cy="1000800"/>
              <a:chOff x="8100652" y="1637533"/>
              <a:chExt cx="1518528" cy="1000800"/>
            </a:xfrm>
          </p:grpSpPr>
          <p:graphicFrame>
            <p:nvGraphicFramePr>
              <p:cNvPr id="2054" name="Object 6"/>
              <p:cNvGraphicFramePr>
                <a:graphicFrameLocks noChangeAspect="1"/>
              </p:cNvGraphicFramePr>
              <p:nvPr/>
            </p:nvGraphicFramePr>
            <p:xfrm>
              <a:off x="8100652" y="1648333"/>
              <a:ext cx="882947" cy="990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8" imgW="388620" imgH="439420" progId="">
                      <p:embed/>
                    </p:oleObj>
                  </mc:Choice>
                  <mc:Fallback>
                    <p:oleObj r:id="rId8" imgW="388620" imgH="439420" progId="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00652" y="1648333"/>
                            <a:ext cx="882947" cy="990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79" name="矩形 34"/>
              <p:cNvSpPr>
                <a:spLocks noChangeArrowheads="1"/>
              </p:cNvSpPr>
              <p:nvPr/>
            </p:nvSpPr>
            <p:spPr bwMode="auto">
              <a:xfrm>
                <a:off x="8794530" y="1637533"/>
                <a:ext cx="824650" cy="5090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−ONa</a:t>
                </a:r>
                <a:endParaRPr kumimoji="0" lang="zh-CN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38" name="矩形 37"/>
          <p:cNvSpPr>
            <a:spLocks noChangeArrowheads="1"/>
          </p:cNvSpPr>
          <p:nvPr/>
        </p:nvSpPr>
        <p:spPr bwMode="auto">
          <a:xfrm>
            <a:off x="651380" y="4134681"/>
            <a:ext cx="6058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 +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NaOH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══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COONa + 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064" name="矩形 38"/>
          <p:cNvSpPr>
            <a:spLocks noChangeArrowheads="1"/>
          </p:cNvSpPr>
          <p:nvPr/>
        </p:nvSpPr>
        <p:spPr bwMode="auto">
          <a:xfrm>
            <a:off x="3276623" y="5042804"/>
            <a:ext cx="14750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 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NaOH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2065" name="组合 39"/>
          <p:cNvGrpSpPr/>
          <p:nvPr/>
        </p:nvGrpSpPr>
        <p:grpSpPr bwMode="auto">
          <a:xfrm>
            <a:off x="4829199" y="5046182"/>
            <a:ext cx="869950" cy="461665"/>
            <a:chOff x="4731600" y="4455850"/>
            <a:chExt cx="720000" cy="508573"/>
          </a:xfrm>
        </p:grpSpPr>
        <p:sp>
          <p:nvSpPr>
            <p:cNvPr id="2073" name="Line 8"/>
            <p:cNvSpPr>
              <a:spLocks noChangeShapeType="1"/>
            </p:cNvSpPr>
            <p:nvPr/>
          </p:nvSpPr>
          <p:spPr bwMode="auto">
            <a:xfrm>
              <a:off x="4731600" y="4869850"/>
              <a:ext cx="720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74" name="矩形 41"/>
            <p:cNvSpPr>
              <a:spLocks noChangeArrowheads="1"/>
            </p:cNvSpPr>
            <p:nvPr/>
          </p:nvSpPr>
          <p:spPr bwMode="auto">
            <a:xfrm>
              <a:off x="4803600" y="4455850"/>
              <a:ext cx="414196" cy="508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△</a:t>
              </a:r>
              <a:endParaRPr kumimoji="0" lang="en-US" altLang="zh-CN" sz="2400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42"/>
          <p:cNvGrpSpPr/>
          <p:nvPr/>
        </p:nvGrpSpPr>
        <p:grpSpPr bwMode="auto">
          <a:xfrm>
            <a:off x="5724552" y="4498495"/>
            <a:ext cx="1067645" cy="1446212"/>
            <a:chOff x="6300451" y="4918387"/>
            <a:chExt cx="882947" cy="1594799"/>
          </a:xfrm>
        </p:grpSpPr>
        <p:graphicFrame>
          <p:nvGraphicFramePr>
            <p:cNvPr id="2055" name="Object 7"/>
            <p:cNvGraphicFramePr>
              <a:graphicFrameLocks noChangeAspect="1"/>
            </p:cNvGraphicFramePr>
            <p:nvPr/>
          </p:nvGraphicFramePr>
          <p:xfrm>
            <a:off x="6300451" y="5523186"/>
            <a:ext cx="882947" cy="99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9" imgW="388620" imgH="439420" progId="">
                    <p:embed/>
                  </p:oleObj>
                </mc:Choice>
                <mc:Fallback>
                  <p:oleObj r:id="rId9" imgW="388620" imgH="439420" progId="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0451" y="5523186"/>
                          <a:ext cx="882947" cy="99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71" name="直接连接符 20"/>
            <p:cNvCxnSpPr>
              <a:cxnSpLocks noChangeShapeType="1"/>
            </p:cNvCxnSpPr>
            <p:nvPr/>
          </p:nvCxnSpPr>
          <p:spPr bwMode="auto">
            <a:xfrm>
              <a:off x="6739652" y="5379187"/>
              <a:ext cx="0" cy="233363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72" name="矩形 45"/>
            <p:cNvSpPr>
              <a:spLocks noChangeArrowheads="1"/>
            </p:cNvSpPr>
            <p:nvPr/>
          </p:nvSpPr>
          <p:spPr bwMode="auto">
            <a:xfrm>
              <a:off x="6498452" y="4918387"/>
              <a:ext cx="676368" cy="509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Na</a:t>
              </a:r>
              <a:endParaRPr kumimoji="0" lang="zh-CN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3527590" y="5047989"/>
            <a:ext cx="6343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                         + 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COONa</a:t>
            </a:r>
            <a:r>
              <a:rPr kumimoji="0" lang="en-US" altLang="zh-CN" sz="24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3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巩固练习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8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矩形 3"/>
          <p:cNvSpPr>
            <a:spLocks noChangeArrowheads="1"/>
          </p:cNvSpPr>
          <p:nvPr/>
        </p:nvSpPr>
        <p:spPr bwMode="auto">
          <a:xfrm>
            <a:off x="654050" y="1147040"/>
            <a:ext cx="10864850" cy="441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化合物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叫假蜜环菌甲素，它是香豆素类天然化合物。对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的性质叙述正确的是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    )</a:t>
            </a:r>
          </a:p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A. 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与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Br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只能发生取代反应，不能发生加成反应</a:t>
            </a:r>
          </a:p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B. 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不能与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FeCl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发生反应，但能与醋酸发生反应</a:t>
            </a:r>
          </a:p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C. 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可溶于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NaOH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稀溶液，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最多消耗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NaOH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D. 1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M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在催化剂作用下最多能与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4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发生加成反应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517252" y="2739141"/>
          <a:ext cx="3663291" cy="1298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1282065" imgH="612140" progId="">
                  <p:embed/>
                </p:oleObj>
              </mc:Choice>
              <mc:Fallback>
                <p:oleObj name="CS ChemDraw Drawing" r:id="rId3" imgW="1282065" imgH="6121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7252" y="2739141"/>
                        <a:ext cx="3663291" cy="12987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239830" y="2031116"/>
            <a:ext cx="5540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endParaRPr kumimoji="0" lang="zh-CN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巩固练习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60400" y="1130300"/>
            <a:ext cx="11964987" cy="63674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．对有机物 的叙述不正确的是（       ）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A.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常温下能与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Na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CO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反应放出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CO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B. 0.5mol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该有机物与</a:t>
            </a:r>
            <a:r>
              <a:rPr lang="en-US" altLang="zh-CN" sz="2400" dirty="0" err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NaOH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溶液完全反应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,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消耗</a:t>
            </a:r>
            <a:r>
              <a:rPr lang="en-US" altLang="zh-CN" sz="2400" dirty="0" err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NaOH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4mol .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C.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与稀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H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SO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共热生成两种有机物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D.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该物质的化学式为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14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H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10</a:t>
            </a: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r>
              <a:rPr lang="en-US" altLang="zh-CN" sz="2400" baseline="-250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9</a:t>
            </a:r>
            <a:endParaRPr lang="zh-CN" altLang="en-US" sz="240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641" y="4268547"/>
            <a:ext cx="5321078" cy="13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5343143" y="1261319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5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巩固练习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36"/>
          <p:cNvSpPr>
            <a:spLocks noChangeArrowheads="1"/>
          </p:cNvSpPr>
          <p:nvPr/>
        </p:nvSpPr>
        <p:spPr bwMode="auto">
          <a:xfrm>
            <a:off x="588902" y="1369825"/>
            <a:ext cx="115379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一元羧酸与一元醇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二元羧酸与一元醇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一元羧酸与二元醇</a:t>
            </a:r>
          </a:p>
        </p:txBody>
      </p:sp>
      <p:grpSp>
        <p:nvGrpSpPr>
          <p:cNvPr id="18436" name="组合 75"/>
          <p:cNvGrpSpPr/>
          <p:nvPr/>
        </p:nvGrpSpPr>
        <p:grpSpPr bwMode="auto">
          <a:xfrm>
            <a:off x="588902" y="1714704"/>
            <a:ext cx="11017250" cy="907941"/>
            <a:chOff x="1344131" y="1917436"/>
            <a:chExt cx="9109012" cy="1001132"/>
          </a:xfrm>
        </p:grpSpPr>
        <p:sp>
          <p:nvSpPr>
            <p:cNvPr id="18465" name="矩形 77"/>
            <p:cNvSpPr>
              <a:spLocks noChangeArrowheads="1"/>
            </p:cNvSpPr>
            <p:nvPr/>
          </p:nvSpPr>
          <p:spPr bwMode="auto">
            <a:xfrm>
              <a:off x="1344131" y="2174788"/>
              <a:ext cx="9109012" cy="50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CH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3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COOH + C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5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                                   CH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3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COOC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5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+ H</a:t>
              </a:r>
              <a:r>
                <a:rPr kumimoji="0" lang="en-US" altLang="zh-CN" sz="2400" i="0" u="none" strike="noStrike" kern="0" cap="none" spc="0" normalizeH="0" baseline="-30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grpSp>
          <p:nvGrpSpPr>
            <p:cNvPr id="18466" name="组合 30"/>
            <p:cNvGrpSpPr/>
            <p:nvPr/>
          </p:nvGrpSpPr>
          <p:grpSpPr bwMode="auto">
            <a:xfrm>
              <a:off x="4377707" y="1917436"/>
              <a:ext cx="1165206" cy="1001132"/>
              <a:chOff x="4234069" y="1659286"/>
              <a:chExt cx="1165931" cy="1001427"/>
            </a:xfrm>
          </p:grpSpPr>
          <p:sp>
            <p:nvSpPr>
              <p:cNvPr id="18467" name="Text Box 10"/>
              <p:cNvSpPr txBox="1">
                <a:spLocks noChangeArrowheads="1"/>
              </p:cNvSpPr>
              <p:nvPr/>
            </p:nvSpPr>
            <p:spPr bwMode="auto">
              <a:xfrm>
                <a:off x="4234069" y="1659286"/>
                <a:ext cx="1151684" cy="1001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浓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kumimoji="0" lang="en-US" altLang="zh-CN" sz="2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4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∆</a:t>
                </a:r>
                <a:endParaRPr kumimoji="1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18468" name="组合 32"/>
              <p:cNvGrpSpPr/>
              <p:nvPr/>
            </p:nvGrpSpPr>
            <p:grpSpPr bwMode="auto">
              <a:xfrm>
                <a:off x="4320000" y="2079587"/>
                <a:ext cx="1080000" cy="224413"/>
                <a:chOff x="4320000" y="2079587"/>
                <a:chExt cx="1080000" cy="224413"/>
              </a:xfrm>
            </p:grpSpPr>
            <p:sp>
              <p:nvSpPr>
                <p:cNvPr id="18469" name="Line 7"/>
                <p:cNvSpPr>
                  <a:spLocks noChangeShapeType="1"/>
                </p:cNvSpPr>
                <p:nvPr/>
              </p:nvSpPr>
              <p:spPr bwMode="auto">
                <a:xfrm>
                  <a:off x="4320000" y="2232000"/>
                  <a:ext cx="108000" cy="72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cxnSp>
              <p:nvCxnSpPr>
                <p:cNvPr id="18470" name="直接箭头连接符 34"/>
                <p:cNvCxnSpPr>
                  <a:cxnSpLocks noChangeShapeType="1"/>
                </p:cNvCxnSpPr>
                <p:nvPr/>
              </p:nvCxnSpPr>
              <p:spPr bwMode="auto">
                <a:xfrm>
                  <a:off x="4320000" y="2160000"/>
                  <a:ext cx="1080000" cy="0"/>
                </a:xfrm>
                <a:prstGeom prst="straightConnector1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471" name="直接箭头连接符 35"/>
                <p:cNvCxnSpPr>
                  <a:cxnSpLocks noChangeShapeType="1"/>
                </p:cNvCxnSpPr>
                <p:nvPr/>
              </p:nvCxnSpPr>
              <p:spPr bwMode="auto">
                <a:xfrm>
                  <a:off x="4320000" y="2232000"/>
                  <a:ext cx="1080000" cy="0"/>
                </a:xfrm>
                <a:prstGeom prst="straightConnector1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8472" name="Line 7"/>
                <p:cNvSpPr>
                  <a:spLocks noChangeShapeType="1"/>
                </p:cNvSpPr>
                <p:nvPr/>
              </p:nvSpPr>
              <p:spPr bwMode="auto">
                <a:xfrm>
                  <a:off x="5292000" y="2079587"/>
                  <a:ext cx="108000" cy="72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8437" name="组合 89"/>
          <p:cNvGrpSpPr/>
          <p:nvPr/>
        </p:nvGrpSpPr>
        <p:grpSpPr bwMode="auto">
          <a:xfrm>
            <a:off x="965041" y="3134286"/>
            <a:ext cx="1107996" cy="907941"/>
            <a:chOff x="2160000" y="2880000"/>
            <a:chExt cx="916077" cy="1000880"/>
          </a:xfrm>
        </p:grpSpPr>
        <p:sp>
          <p:nvSpPr>
            <p:cNvPr id="18463" name="矩形 90"/>
            <p:cNvSpPr>
              <a:spLocks noChangeArrowheads="1"/>
            </p:cNvSpPr>
            <p:nvPr/>
          </p:nvSpPr>
          <p:spPr bwMode="auto">
            <a:xfrm>
              <a:off x="2160000" y="2880000"/>
              <a:ext cx="916077" cy="1000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OOH</a:t>
              </a:r>
            </a:p>
          </p:txBody>
        </p:sp>
        <p:cxnSp>
          <p:nvCxnSpPr>
            <p:cNvPr id="18464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38" name="矩形 8"/>
          <p:cNvSpPr>
            <a:spLocks noChangeArrowheads="1"/>
          </p:cNvSpPr>
          <p:nvPr/>
        </p:nvSpPr>
        <p:spPr bwMode="auto">
          <a:xfrm>
            <a:off x="2073037" y="3393047"/>
            <a:ext cx="9280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+ 2C</a:t>
            </a:r>
            <a:r>
              <a:rPr kumimoji="0" lang="en-US" altLang="zh-CN" sz="2400" i="0" u="none" strike="noStrike" kern="0" cap="none" spc="0" normalizeH="0" baseline="-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OH                                         + 2H</a:t>
            </a:r>
            <a:r>
              <a:rPr kumimoji="0" lang="en-US" altLang="zh-CN" sz="2400" i="0" u="none" strike="noStrike" kern="0" cap="none" spc="0" normalizeH="0" baseline="-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8439" name="组合 92"/>
          <p:cNvGrpSpPr/>
          <p:nvPr/>
        </p:nvGrpSpPr>
        <p:grpSpPr bwMode="auto">
          <a:xfrm>
            <a:off x="5381325" y="3196890"/>
            <a:ext cx="1558440" cy="907941"/>
            <a:chOff x="2160000" y="2880000"/>
            <a:chExt cx="1288991" cy="1000880"/>
          </a:xfrm>
        </p:grpSpPr>
        <p:sp>
          <p:nvSpPr>
            <p:cNvPr id="18461" name="矩形 93"/>
            <p:cNvSpPr>
              <a:spLocks noChangeArrowheads="1"/>
            </p:cNvSpPr>
            <p:nvPr/>
          </p:nvSpPr>
          <p:spPr bwMode="auto">
            <a:xfrm>
              <a:off x="2160000" y="2880000"/>
              <a:ext cx="1288991" cy="1000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5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5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cxnSp>
          <p:nvCxnSpPr>
            <p:cNvPr id="18462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40" name="组合 30"/>
          <p:cNvGrpSpPr/>
          <p:nvPr/>
        </p:nvGrpSpPr>
        <p:grpSpPr bwMode="auto">
          <a:xfrm>
            <a:off x="3810361" y="3261043"/>
            <a:ext cx="1410692" cy="907941"/>
            <a:chOff x="4232918" y="1722437"/>
            <a:chExt cx="1167082" cy="999551"/>
          </a:xfrm>
        </p:grpSpPr>
        <p:sp>
          <p:nvSpPr>
            <p:cNvPr id="18455" name="Text Box 10"/>
            <p:cNvSpPr txBox="1">
              <a:spLocks noChangeArrowheads="1"/>
            </p:cNvSpPr>
            <p:nvPr/>
          </p:nvSpPr>
          <p:spPr bwMode="auto">
            <a:xfrm>
              <a:off x="4232918" y="1722437"/>
              <a:ext cx="1151684" cy="99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浓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8456" name="组合 3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18457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18458" name="直接箭头连接符 3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459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60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8441" name="组合 103"/>
          <p:cNvGrpSpPr/>
          <p:nvPr/>
        </p:nvGrpSpPr>
        <p:grpSpPr bwMode="auto">
          <a:xfrm>
            <a:off x="2867262" y="4698295"/>
            <a:ext cx="1205779" cy="907941"/>
            <a:chOff x="2160000" y="2880000"/>
            <a:chExt cx="996757" cy="1000880"/>
          </a:xfrm>
        </p:grpSpPr>
        <p:sp>
          <p:nvSpPr>
            <p:cNvPr id="18453" name="矩形 104"/>
            <p:cNvSpPr>
              <a:spLocks noChangeArrowheads="1"/>
            </p:cNvSpPr>
            <p:nvPr/>
          </p:nvSpPr>
          <p:spPr bwMode="auto">
            <a:xfrm>
              <a:off x="2160000" y="2880000"/>
              <a:ext cx="996757" cy="1000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</a:p>
          </p:txBody>
        </p:sp>
        <p:cxnSp>
          <p:nvCxnSpPr>
            <p:cNvPr id="18454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42" name="矩形 106"/>
          <p:cNvSpPr>
            <a:spLocks noChangeArrowheads="1"/>
          </p:cNvSpPr>
          <p:nvPr/>
        </p:nvSpPr>
        <p:spPr bwMode="auto">
          <a:xfrm>
            <a:off x="806389" y="4898725"/>
            <a:ext cx="1110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2CH</a:t>
            </a:r>
            <a:r>
              <a:rPr kumimoji="0" lang="en-US" altLang="zh-CN" sz="2400" i="0" u="none" strike="noStrike" kern="0" cap="none" spc="0" normalizeH="0" baseline="-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 +                                                               +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2H</a:t>
            </a:r>
            <a:r>
              <a:rPr kumimoji="0" lang="en-US" altLang="zh-CN" sz="2400" i="0" u="none" strike="noStrike" kern="0" cap="none" spc="0" normalizeH="0" baseline="-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8443" name="组合 30"/>
          <p:cNvGrpSpPr/>
          <p:nvPr/>
        </p:nvGrpSpPr>
        <p:grpSpPr bwMode="auto">
          <a:xfrm>
            <a:off x="4334357" y="4785921"/>
            <a:ext cx="1422584" cy="907941"/>
            <a:chOff x="4223080" y="1687854"/>
            <a:chExt cx="1176920" cy="1001427"/>
          </a:xfrm>
        </p:grpSpPr>
        <p:sp>
          <p:nvSpPr>
            <p:cNvPr id="18447" name="Text Box 10"/>
            <p:cNvSpPr txBox="1">
              <a:spLocks noChangeArrowheads="1"/>
            </p:cNvSpPr>
            <p:nvPr/>
          </p:nvSpPr>
          <p:spPr bwMode="auto">
            <a:xfrm>
              <a:off x="4223080" y="1687854"/>
              <a:ext cx="1151684" cy="1001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浓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8448" name="组合 3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18449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18450" name="直接箭头连接符 3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451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452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8445" name="矩形 115"/>
          <p:cNvSpPr>
            <a:spLocks noChangeArrowheads="1"/>
          </p:cNvSpPr>
          <p:nvPr/>
        </p:nvSpPr>
        <p:spPr bwMode="auto">
          <a:xfrm>
            <a:off x="5895133" y="4760020"/>
            <a:ext cx="2004075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1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二、酯化反应的基本类型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8" grpId="0"/>
      <p:bldP spid="18442" grpId="0"/>
      <p:bldP spid="184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36"/>
          <p:cNvSpPr>
            <a:spLocks noChangeArrowheads="1"/>
          </p:cNvSpPr>
          <p:nvPr/>
        </p:nvSpPr>
        <p:spPr bwMode="auto">
          <a:xfrm>
            <a:off x="660400" y="1209876"/>
            <a:ext cx="1153795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4.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二元羧酸与二元醇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反应可得普通酯、环酯和高聚酯。如：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9459" name="组合 14"/>
          <p:cNvGrpSpPr/>
          <p:nvPr/>
        </p:nvGrpSpPr>
        <p:grpSpPr bwMode="auto">
          <a:xfrm>
            <a:off x="1203326" y="2351289"/>
            <a:ext cx="1107996" cy="907941"/>
            <a:chOff x="2160000" y="2880000"/>
            <a:chExt cx="916077" cy="1000879"/>
          </a:xfrm>
        </p:grpSpPr>
        <p:sp>
          <p:nvSpPr>
            <p:cNvPr id="19529" name="矩形 15"/>
            <p:cNvSpPr>
              <a:spLocks noChangeArrowheads="1"/>
            </p:cNvSpPr>
            <p:nvPr/>
          </p:nvSpPr>
          <p:spPr bwMode="auto">
            <a:xfrm>
              <a:off x="2160000" y="2880000"/>
              <a:ext cx="916077" cy="1000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OOH</a:t>
              </a:r>
            </a:p>
          </p:txBody>
        </p:sp>
        <p:cxnSp>
          <p:nvCxnSpPr>
            <p:cNvPr id="19530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60" name="矩形 1"/>
          <p:cNvSpPr>
            <a:spLocks noChangeArrowheads="1"/>
          </p:cNvSpPr>
          <p:nvPr/>
        </p:nvSpPr>
        <p:spPr bwMode="auto">
          <a:xfrm>
            <a:off x="2435093" y="2622196"/>
            <a:ext cx="71513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                                                                     + 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19461" name="组合 21"/>
          <p:cNvGrpSpPr/>
          <p:nvPr/>
        </p:nvGrpSpPr>
        <p:grpSpPr bwMode="auto">
          <a:xfrm>
            <a:off x="5900327" y="2361206"/>
            <a:ext cx="2523448" cy="907941"/>
            <a:chOff x="2160000" y="2880001"/>
            <a:chExt cx="2086927" cy="1000879"/>
          </a:xfrm>
        </p:grpSpPr>
        <p:sp>
          <p:nvSpPr>
            <p:cNvPr id="19527" name="矩形 22"/>
            <p:cNvSpPr>
              <a:spLocks noChangeArrowheads="1"/>
            </p:cNvSpPr>
            <p:nvPr/>
          </p:nvSpPr>
          <p:spPr bwMode="auto">
            <a:xfrm>
              <a:off x="2160000" y="2880001"/>
              <a:ext cx="2086927" cy="1000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方正中等线简体"/>
                <a:sym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方正中等线简体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方正中等线简体"/>
                  <a:sym typeface="Arial" panose="020B0604020202020204" pitchFamily="34" charset="0"/>
                </a:rPr>
                <a:t>OO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  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方正中等线简体"/>
                <a:sym typeface="Arial" panose="020B0604020202020204" pitchFamily="34" charset="0"/>
              </a:endParaRPr>
            </a:p>
          </p:txBody>
        </p:sp>
        <p:cxnSp>
          <p:nvCxnSpPr>
            <p:cNvPr id="19528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62" name="组合 17"/>
          <p:cNvGrpSpPr/>
          <p:nvPr/>
        </p:nvGrpSpPr>
        <p:grpSpPr bwMode="auto">
          <a:xfrm>
            <a:off x="2867262" y="2399057"/>
            <a:ext cx="1205779" cy="907941"/>
            <a:chOff x="2160000" y="2880000"/>
            <a:chExt cx="996757" cy="1000879"/>
          </a:xfrm>
        </p:grpSpPr>
        <p:sp>
          <p:nvSpPr>
            <p:cNvPr id="19525" name="矩形 18"/>
            <p:cNvSpPr>
              <a:spLocks noChangeArrowheads="1"/>
            </p:cNvSpPr>
            <p:nvPr/>
          </p:nvSpPr>
          <p:spPr bwMode="auto">
            <a:xfrm>
              <a:off x="2160000" y="2880000"/>
              <a:ext cx="996757" cy="1000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</a:p>
          </p:txBody>
        </p:sp>
        <p:cxnSp>
          <p:nvCxnSpPr>
            <p:cNvPr id="19526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63" name="组合 30"/>
          <p:cNvGrpSpPr/>
          <p:nvPr/>
        </p:nvGrpSpPr>
        <p:grpSpPr bwMode="auto">
          <a:xfrm>
            <a:off x="4271218" y="2412051"/>
            <a:ext cx="1451293" cy="907941"/>
            <a:chOff x="4199328" y="1708238"/>
            <a:chExt cx="1200672" cy="1001425"/>
          </a:xfrm>
        </p:grpSpPr>
        <p:sp>
          <p:nvSpPr>
            <p:cNvPr id="19519" name="Text Box 10"/>
            <p:cNvSpPr txBox="1">
              <a:spLocks noChangeArrowheads="1"/>
            </p:cNvSpPr>
            <p:nvPr/>
          </p:nvSpPr>
          <p:spPr bwMode="auto">
            <a:xfrm>
              <a:off x="4199328" y="1708238"/>
              <a:ext cx="1151684" cy="100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浓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9520" name="组合 3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19521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19522" name="直接箭头连接符 3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523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524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9464" name="组合 31"/>
          <p:cNvGrpSpPr/>
          <p:nvPr/>
        </p:nvGrpSpPr>
        <p:grpSpPr bwMode="auto">
          <a:xfrm>
            <a:off x="1203326" y="3517467"/>
            <a:ext cx="1107996" cy="907941"/>
            <a:chOff x="2160000" y="2880000"/>
            <a:chExt cx="916077" cy="1000879"/>
          </a:xfrm>
        </p:grpSpPr>
        <p:sp>
          <p:nvSpPr>
            <p:cNvPr id="19517" name="矩形 32"/>
            <p:cNvSpPr>
              <a:spLocks noChangeArrowheads="1"/>
            </p:cNvSpPr>
            <p:nvPr/>
          </p:nvSpPr>
          <p:spPr bwMode="auto">
            <a:xfrm>
              <a:off x="2160000" y="2880000"/>
              <a:ext cx="916077" cy="1000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OOH</a:t>
              </a:r>
            </a:p>
          </p:txBody>
        </p:sp>
        <p:cxnSp>
          <p:nvCxnSpPr>
            <p:cNvPr id="19518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65" name="矩形 34"/>
          <p:cNvSpPr>
            <a:spLocks noChangeArrowheads="1"/>
          </p:cNvSpPr>
          <p:nvPr/>
        </p:nvSpPr>
        <p:spPr bwMode="auto">
          <a:xfrm>
            <a:off x="2440303" y="3860595"/>
            <a:ext cx="63033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                                                         + 2H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19466" name="组合 35"/>
          <p:cNvGrpSpPr/>
          <p:nvPr/>
        </p:nvGrpSpPr>
        <p:grpSpPr bwMode="auto">
          <a:xfrm>
            <a:off x="2892177" y="3637456"/>
            <a:ext cx="1205779" cy="907941"/>
            <a:chOff x="2160000" y="2880000"/>
            <a:chExt cx="996757" cy="1000879"/>
          </a:xfrm>
        </p:grpSpPr>
        <p:sp>
          <p:nvSpPr>
            <p:cNvPr id="19515" name="矩形 37"/>
            <p:cNvSpPr>
              <a:spLocks noChangeArrowheads="1"/>
            </p:cNvSpPr>
            <p:nvPr/>
          </p:nvSpPr>
          <p:spPr bwMode="auto">
            <a:xfrm>
              <a:off x="2160000" y="2880000"/>
              <a:ext cx="996757" cy="1000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</a:p>
          </p:txBody>
        </p:sp>
        <p:cxnSp>
          <p:nvCxnSpPr>
            <p:cNvPr id="19516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67" name="组合 30"/>
          <p:cNvGrpSpPr/>
          <p:nvPr/>
        </p:nvGrpSpPr>
        <p:grpSpPr bwMode="auto">
          <a:xfrm>
            <a:off x="4343098" y="3687790"/>
            <a:ext cx="1455357" cy="907941"/>
            <a:chOff x="4195966" y="1688735"/>
            <a:chExt cx="1204034" cy="1001427"/>
          </a:xfrm>
        </p:grpSpPr>
        <p:sp>
          <p:nvSpPr>
            <p:cNvPr id="19509" name="Text Box 10"/>
            <p:cNvSpPr txBox="1">
              <a:spLocks noChangeArrowheads="1"/>
            </p:cNvSpPr>
            <p:nvPr/>
          </p:nvSpPr>
          <p:spPr bwMode="auto">
            <a:xfrm>
              <a:off x="4195966" y="1688735"/>
              <a:ext cx="1151684" cy="1001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浓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9510" name="组合 3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19511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19512" name="直接箭头连接符 3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513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514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9468" name="组合 46"/>
          <p:cNvGrpSpPr/>
          <p:nvPr/>
        </p:nvGrpSpPr>
        <p:grpSpPr bwMode="auto">
          <a:xfrm>
            <a:off x="5989449" y="3614560"/>
            <a:ext cx="1444626" cy="907941"/>
            <a:chOff x="4301052" y="5183993"/>
            <a:chExt cx="1194043" cy="1000880"/>
          </a:xfrm>
        </p:grpSpPr>
        <p:sp>
          <p:nvSpPr>
            <p:cNvPr id="19506" name="矩形 47"/>
            <p:cNvSpPr>
              <a:spLocks noChangeArrowheads="1"/>
            </p:cNvSpPr>
            <p:nvPr/>
          </p:nvSpPr>
          <p:spPr bwMode="auto">
            <a:xfrm>
              <a:off x="4301052" y="5183993"/>
              <a:ext cx="1194043" cy="1000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方正中等线简体"/>
                <a:sym typeface="Arial" panose="020B0604020202020204" pitchFamily="34" charset="0"/>
              </a:endParaRPr>
            </a:p>
          </p:txBody>
        </p:sp>
        <p:cxnSp>
          <p:nvCxnSpPr>
            <p:cNvPr id="19507" name="直接连接符 4"/>
            <p:cNvCxnSpPr>
              <a:cxnSpLocks noChangeShapeType="1"/>
            </p:cNvCxnSpPr>
            <p:nvPr/>
          </p:nvCxnSpPr>
          <p:spPr bwMode="auto">
            <a:xfrm>
              <a:off x="4517068" y="5659193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08" name="直接连接符 4"/>
            <p:cNvCxnSpPr>
              <a:cxnSpLocks noChangeShapeType="1"/>
            </p:cNvCxnSpPr>
            <p:nvPr/>
          </p:nvCxnSpPr>
          <p:spPr bwMode="auto">
            <a:xfrm>
              <a:off x="5243321" y="5583034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组合 72"/>
          <p:cNvGrpSpPr/>
          <p:nvPr/>
        </p:nvGrpSpPr>
        <p:grpSpPr bwMode="auto">
          <a:xfrm>
            <a:off x="7358731" y="4370513"/>
            <a:ext cx="3566999" cy="2003702"/>
            <a:chOff x="4869054" y="1781589"/>
            <a:chExt cx="1889840" cy="1910328"/>
          </a:xfrm>
        </p:grpSpPr>
        <p:sp>
          <p:nvSpPr>
            <p:cNvPr id="19486" name="矩形 76"/>
            <p:cNvSpPr>
              <a:spLocks noChangeArrowheads="1"/>
            </p:cNvSpPr>
            <p:nvPr/>
          </p:nvSpPr>
          <p:spPr bwMode="auto">
            <a:xfrm>
              <a:off x="5284338" y="2291846"/>
              <a:ext cx="1474556" cy="865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             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               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方正中等线简体"/>
                <a:sym typeface="Arial" panose="020B0604020202020204" pitchFamily="34" charset="0"/>
              </a:endParaRPr>
            </a:p>
          </p:txBody>
        </p:sp>
        <p:cxnSp>
          <p:nvCxnSpPr>
            <p:cNvPr id="19487" name="直接连接符 4"/>
            <p:cNvCxnSpPr>
              <a:cxnSpLocks noChangeShapeType="1"/>
            </p:cNvCxnSpPr>
            <p:nvPr/>
          </p:nvCxnSpPr>
          <p:spPr bwMode="auto">
            <a:xfrm>
              <a:off x="5399929" y="2616661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88" name="直接连接符 4"/>
            <p:cNvCxnSpPr>
              <a:cxnSpLocks noChangeShapeType="1"/>
            </p:cNvCxnSpPr>
            <p:nvPr/>
          </p:nvCxnSpPr>
          <p:spPr bwMode="auto">
            <a:xfrm>
              <a:off x="6177702" y="2616661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489" name="组合 87"/>
            <p:cNvGrpSpPr/>
            <p:nvPr/>
          </p:nvGrpSpPr>
          <p:grpSpPr bwMode="auto">
            <a:xfrm rot="-4200000">
              <a:off x="4858123" y="2025895"/>
              <a:ext cx="471857" cy="449996"/>
              <a:chOff x="921810" y="6210004"/>
              <a:chExt cx="471857" cy="449996"/>
            </a:xfrm>
          </p:grpSpPr>
          <p:sp>
            <p:nvSpPr>
              <p:cNvPr id="19502" name="矩形 100"/>
              <p:cNvSpPr>
                <a:spLocks noChangeArrowheads="1"/>
              </p:cNvSpPr>
              <p:nvPr/>
            </p:nvSpPr>
            <p:spPr bwMode="auto">
              <a:xfrm>
                <a:off x="921810" y="6210004"/>
                <a:ext cx="471857" cy="38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19503" name="组合 101"/>
              <p:cNvGrpSpPr/>
              <p:nvPr/>
            </p:nvGrpSpPr>
            <p:grpSpPr bwMode="auto">
              <a:xfrm>
                <a:off x="1080000" y="6480000"/>
                <a:ext cx="54000" cy="180000"/>
                <a:chOff x="982012" y="6567317"/>
                <a:chExt cx="54000" cy="180000"/>
              </a:xfrm>
            </p:grpSpPr>
            <p:cxnSp>
              <p:nvCxnSpPr>
                <p:cNvPr id="19504" name="直接连接符 102"/>
                <p:cNvCxnSpPr>
                  <a:cxnSpLocks noChangeShapeType="1"/>
                </p:cNvCxnSpPr>
                <p:nvPr/>
              </p:nvCxnSpPr>
              <p:spPr bwMode="auto">
                <a:xfrm>
                  <a:off x="1036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9505" name="直接连接符 103"/>
                <p:cNvCxnSpPr>
                  <a:cxnSpLocks noChangeShapeType="1"/>
                </p:cNvCxnSpPr>
                <p:nvPr/>
              </p:nvCxnSpPr>
              <p:spPr bwMode="auto">
                <a:xfrm>
                  <a:off x="982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  <p:cxnSp>
          <p:nvCxnSpPr>
            <p:cNvPr id="19490" name="直接连接符 8"/>
            <p:cNvCxnSpPr>
              <a:cxnSpLocks noChangeShapeType="1"/>
            </p:cNvCxnSpPr>
            <p:nvPr/>
          </p:nvCxnSpPr>
          <p:spPr bwMode="auto">
            <a:xfrm flipV="1">
              <a:off x="5400000" y="2088000"/>
              <a:ext cx="270000" cy="1800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91" name="直接连接符 9"/>
            <p:cNvCxnSpPr>
              <a:cxnSpLocks noChangeShapeType="1"/>
            </p:cNvCxnSpPr>
            <p:nvPr/>
          </p:nvCxnSpPr>
          <p:spPr bwMode="auto">
            <a:xfrm>
              <a:off x="5863222" y="2109481"/>
              <a:ext cx="270000" cy="1800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492" name="组合 90"/>
            <p:cNvGrpSpPr/>
            <p:nvPr/>
          </p:nvGrpSpPr>
          <p:grpSpPr bwMode="auto">
            <a:xfrm rot="-7800000">
              <a:off x="4872014" y="3011713"/>
              <a:ext cx="471857" cy="441492"/>
              <a:chOff x="899267" y="6218508"/>
              <a:chExt cx="471857" cy="441492"/>
            </a:xfrm>
          </p:grpSpPr>
          <p:sp>
            <p:nvSpPr>
              <p:cNvPr id="19498" name="矩形 96"/>
              <p:cNvSpPr>
                <a:spLocks noChangeArrowheads="1"/>
              </p:cNvSpPr>
              <p:nvPr/>
            </p:nvSpPr>
            <p:spPr bwMode="auto">
              <a:xfrm>
                <a:off x="899267" y="6218508"/>
                <a:ext cx="471857" cy="385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19499" name="组合 97"/>
              <p:cNvGrpSpPr/>
              <p:nvPr/>
            </p:nvGrpSpPr>
            <p:grpSpPr bwMode="auto">
              <a:xfrm>
                <a:off x="1080000" y="6480000"/>
                <a:ext cx="54000" cy="180000"/>
                <a:chOff x="982012" y="6567317"/>
                <a:chExt cx="54000" cy="180000"/>
              </a:xfrm>
            </p:grpSpPr>
            <p:cxnSp>
              <p:nvCxnSpPr>
                <p:cNvPr id="19500" name="直接连接符 98"/>
                <p:cNvCxnSpPr>
                  <a:cxnSpLocks noChangeShapeType="1"/>
                </p:cNvCxnSpPr>
                <p:nvPr/>
              </p:nvCxnSpPr>
              <p:spPr bwMode="auto">
                <a:xfrm>
                  <a:off x="1036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9501" name="直接连接符 99"/>
                <p:cNvCxnSpPr>
                  <a:cxnSpLocks noChangeShapeType="1"/>
                </p:cNvCxnSpPr>
                <p:nvPr/>
              </p:nvCxnSpPr>
              <p:spPr bwMode="auto">
                <a:xfrm>
                  <a:off x="982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  <p:sp>
          <p:nvSpPr>
            <p:cNvPr id="19493" name="矩形 91"/>
            <p:cNvSpPr>
              <a:spLocks noChangeArrowheads="1"/>
            </p:cNvSpPr>
            <p:nvPr/>
          </p:nvSpPr>
          <p:spPr bwMode="auto">
            <a:xfrm>
              <a:off x="5656125" y="1781589"/>
              <a:ext cx="353304" cy="514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9494" name="组合 92"/>
            <p:cNvGrpSpPr/>
            <p:nvPr/>
          </p:nvGrpSpPr>
          <p:grpSpPr bwMode="auto">
            <a:xfrm rot="10800000">
              <a:off x="5400000" y="3109920"/>
              <a:ext cx="777702" cy="581997"/>
              <a:chOff x="5432298" y="1772883"/>
              <a:chExt cx="777702" cy="581997"/>
            </a:xfrm>
          </p:grpSpPr>
          <p:cxnSp>
            <p:nvCxnSpPr>
              <p:cNvPr id="19495" name="直接连接符 8"/>
              <p:cNvCxnSpPr>
                <a:cxnSpLocks noChangeShapeType="1"/>
              </p:cNvCxnSpPr>
              <p:nvPr/>
            </p:nvCxnSpPr>
            <p:spPr bwMode="auto">
              <a:xfrm rot="10800000" flipH="1">
                <a:off x="5432298" y="2088000"/>
                <a:ext cx="237702" cy="26688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496" name="直接连接符 9"/>
              <p:cNvCxnSpPr>
                <a:cxnSpLocks noChangeShapeType="1"/>
              </p:cNvCxnSpPr>
              <p:nvPr/>
            </p:nvCxnSpPr>
            <p:spPr bwMode="auto">
              <a:xfrm>
                <a:off x="5940000" y="2088000"/>
                <a:ext cx="270000" cy="1800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497" name="矩形 95"/>
              <p:cNvSpPr>
                <a:spLocks noChangeArrowheads="1"/>
              </p:cNvSpPr>
              <p:nvPr/>
            </p:nvSpPr>
            <p:spPr bwMode="auto">
              <a:xfrm>
                <a:off x="5670000" y="1772883"/>
                <a:ext cx="353304" cy="514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05" name="矩形 104"/>
          <p:cNvSpPr>
            <a:spLocks noChangeArrowheads="1"/>
          </p:cNvSpPr>
          <p:nvPr/>
        </p:nvSpPr>
        <p:spPr bwMode="auto">
          <a:xfrm>
            <a:off x="10300282" y="5781802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六元环酯</a:t>
            </a:r>
          </a:p>
        </p:txBody>
      </p:sp>
      <p:grpSp>
        <p:nvGrpSpPr>
          <p:cNvPr id="19471" name="组合 119"/>
          <p:cNvGrpSpPr/>
          <p:nvPr/>
        </p:nvGrpSpPr>
        <p:grpSpPr bwMode="auto">
          <a:xfrm>
            <a:off x="1274722" y="4592036"/>
            <a:ext cx="5737225" cy="941132"/>
            <a:chOff x="3852018" y="3071064"/>
            <a:chExt cx="4742982" cy="1038233"/>
          </a:xfrm>
        </p:grpSpPr>
        <p:sp>
          <p:nvSpPr>
            <p:cNvPr id="19473" name="矩形 120"/>
            <p:cNvSpPr>
              <a:spLocks noChangeArrowheads="1"/>
            </p:cNvSpPr>
            <p:nvPr/>
          </p:nvSpPr>
          <p:spPr bwMode="auto">
            <a:xfrm>
              <a:off x="3852018" y="3600000"/>
              <a:ext cx="4742982" cy="509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HO [       C−C−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−O       ]</a:t>
              </a:r>
              <a:r>
                <a:rPr kumimoji="0" lang="en-US" altLang="zh-CN" sz="2400" i="1" u="none" strike="noStrike" kern="0" cap="none" spc="0" normalizeH="0" baseline="-2500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n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endParaRPr kumimoji="0" lang="zh-CN" altLang="en-US" sz="2400" i="1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grpSp>
          <p:nvGrpSpPr>
            <p:cNvPr id="19474" name="组合 121"/>
            <p:cNvGrpSpPr/>
            <p:nvPr/>
          </p:nvGrpSpPr>
          <p:grpSpPr bwMode="auto">
            <a:xfrm>
              <a:off x="4839053" y="3071064"/>
              <a:ext cx="350120" cy="618935"/>
              <a:chOff x="1130793" y="5994503"/>
              <a:chExt cx="350120" cy="618935"/>
            </a:xfrm>
          </p:grpSpPr>
          <p:sp>
            <p:nvSpPr>
              <p:cNvPr id="19482" name="矩形 129"/>
              <p:cNvSpPr>
                <a:spLocks noChangeArrowheads="1"/>
              </p:cNvSpPr>
              <p:nvPr/>
            </p:nvSpPr>
            <p:spPr bwMode="auto">
              <a:xfrm>
                <a:off x="1130793" y="5994503"/>
                <a:ext cx="350120" cy="509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19483" name="组合 130"/>
              <p:cNvGrpSpPr/>
              <p:nvPr/>
            </p:nvGrpSpPr>
            <p:grpSpPr bwMode="auto">
              <a:xfrm>
                <a:off x="1292082" y="6433438"/>
                <a:ext cx="53999" cy="180000"/>
                <a:chOff x="1194094" y="6520755"/>
                <a:chExt cx="53999" cy="180000"/>
              </a:xfrm>
            </p:grpSpPr>
            <p:cxnSp>
              <p:nvCxnSpPr>
                <p:cNvPr id="19484" name="直接连接符 131"/>
                <p:cNvCxnSpPr>
                  <a:cxnSpLocks noChangeShapeType="1"/>
                </p:cNvCxnSpPr>
                <p:nvPr/>
              </p:nvCxnSpPr>
              <p:spPr bwMode="auto">
                <a:xfrm>
                  <a:off x="1248093" y="6520755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9485" name="直接连接符 132"/>
                <p:cNvCxnSpPr>
                  <a:cxnSpLocks noChangeShapeType="1"/>
                </p:cNvCxnSpPr>
                <p:nvPr/>
              </p:nvCxnSpPr>
              <p:spPr bwMode="auto">
                <a:xfrm>
                  <a:off x="1194094" y="6520755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  <p:grpSp>
          <p:nvGrpSpPr>
            <p:cNvPr id="19475" name="组合 122"/>
            <p:cNvGrpSpPr/>
            <p:nvPr/>
          </p:nvGrpSpPr>
          <p:grpSpPr bwMode="auto">
            <a:xfrm>
              <a:off x="5168576" y="3090701"/>
              <a:ext cx="350120" cy="599298"/>
              <a:chOff x="938576" y="6014140"/>
              <a:chExt cx="350120" cy="599298"/>
            </a:xfrm>
          </p:grpSpPr>
          <p:sp>
            <p:nvSpPr>
              <p:cNvPr id="19478" name="矩形 125"/>
              <p:cNvSpPr>
                <a:spLocks noChangeArrowheads="1"/>
              </p:cNvSpPr>
              <p:nvPr/>
            </p:nvSpPr>
            <p:spPr bwMode="auto">
              <a:xfrm>
                <a:off x="938576" y="6014140"/>
                <a:ext cx="350120" cy="509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19479" name="组合 126"/>
              <p:cNvGrpSpPr/>
              <p:nvPr/>
            </p:nvGrpSpPr>
            <p:grpSpPr bwMode="auto">
              <a:xfrm>
                <a:off x="1094118" y="6433438"/>
                <a:ext cx="54000" cy="180000"/>
                <a:chOff x="996130" y="6520755"/>
                <a:chExt cx="54000" cy="180000"/>
              </a:xfrm>
            </p:grpSpPr>
            <p:cxnSp>
              <p:nvCxnSpPr>
                <p:cNvPr id="19480" name="直接连接符 127"/>
                <p:cNvCxnSpPr>
                  <a:cxnSpLocks noChangeShapeType="1"/>
                </p:cNvCxnSpPr>
                <p:nvPr/>
              </p:nvCxnSpPr>
              <p:spPr bwMode="auto">
                <a:xfrm>
                  <a:off x="1050130" y="6520755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9481" name="直接连接符 128"/>
                <p:cNvCxnSpPr>
                  <a:cxnSpLocks noChangeShapeType="1"/>
                </p:cNvCxnSpPr>
                <p:nvPr/>
              </p:nvCxnSpPr>
              <p:spPr bwMode="auto">
                <a:xfrm>
                  <a:off x="996130" y="6520755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  <p:cxnSp>
          <p:nvCxnSpPr>
            <p:cNvPr id="19476" name="直接连接符 8"/>
            <p:cNvCxnSpPr>
              <a:cxnSpLocks noChangeShapeType="1"/>
            </p:cNvCxnSpPr>
            <p:nvPr/>
          </p:nvCxnSpPr>
          <p:spPr bwMode="auto">
            <a:xfrm flipV="1">
              <a:off x="4551053" y="3850764"/>
              <a:ext cx="288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77" name="直接连接符 8"/>
            <p:cNvCxnSpPr>
              <a:cxnSpLocks noChangeShapeType="1"/>
            </p:cNvCxnSpPr>
            <p:nvPr/>
          </p:nvCxnSpPr>
          <p:spPr bwMode="auto">
            <a:xfrm flipV="1">
              <a:off x="7097098" y="3850764"/>
              <a:ext cx="3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72" name="矩形 133"/>
          <p:cNvSpPr>
            <a:spLocks noChangeArrowheads="1"/>
          </p:cNvSpPr>
          <p:nvPr/>
        </p:nvSpPr>
        <p:spPr bwMode="auto">
          <a:xfrm>
            <a:off x="1258144" y="555097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高聚酯</a:t>
            </a:r>
          </a:p>
        </p:txBody>
      </p:sp>
      <p:sp>
        <p:nvSpPr>
          <p:cNvPr id="75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二、酯化反应的基本类型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/>
      <p:bldP spid="19465" grpId="0"/>
      <p:bldP spid="105" grpId="0"/>
      <p:bldP spid="194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103"/>
          <p:cNvSpPr>
            <a:spLocks noChangeArrowheads="1"/>
          </p:cNvSpPr>
          <p:nvPr/>
        </p:nvSpPr>
        <p:spPr bwMode="auto">
          <a:xfrm>
            <a:off x="713087" y="1268115"/>
            <a:ext cx="1153795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羟基酸的自身酯化反应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00500" algn="l"/>
              </a:tabLst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反应可得普通酯、环酯和高聚酯。如：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20483" name="组合 47109"/>
          <p:cNvGrpSpPr/>
          <p:nvPr/>
        </p:nvGrpSpPr>
        <p:grpSpPr bwMode="auto">
          <a:xfrm>
            <a:off x="844002" y="2257198"/>
            <a:ext cx="8162811" cy="1195880"/>
            <a:chOff x="360364" y="2340000"/>
            <a:chExt cx="6750001" cy="1318344"/>
          </a:xfrm>
        </p:grpSpPr>
        <p:grpSp>
          <p:nvGrpSpPr>
            <p:cNvPr id="20526" name="组合 47106"/>
            <p:cNvGrpSpPr/>
            <p:nvPr/>
          </p:nvGrpSpPr>
          <p:grpSpPr bwMode="auto">
            <a:xfrm>
              <a:off x="542362" y="2340000"/>
              <a:ext cx="1747350" cy="1048942"/>
              <a:chOff x="1800000" y="3780000"/>
              <a:chExt cx="1747350" cy="1048942"/>
            </a:xfrm>
          </p:grpSpPr>
          <p:sp>
            <p:nvSpPr>
              <p:cNvPr id="20541" name="矩形 106"/>
              <p:cNvSpPr>
                <a:spLocks noChangeArrowheads="1"/>
              </p:cNvSpPr>
              <p:nvPr/>
            </p:nvSpPr>
            <p:spPr bwMode="auto">
              <a:xfrm>
                <a:off x="1800000" y="4320001"/>
                <a:ext cx="1747350" cy="508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CH</a:t>
                </a:r>
                <a:r>
                  <a:rPr kumimoji="0" lang="zh-CN" altLang="en-US" sz="2400" i="0" u="none" strike="noStrike" kern="0" cap="none" spc="0" normalizeH="0" baseline="-250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3</a:t>
                </a:r>
                <a:r>
                  <a: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</a:t>
                </a: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HCOOH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cxnSp>
            <p:nvCxnSpPr>
              <p:cNvPr id="20542" name="直接连接符 109"/>
              <p:cNvCxnSpPr>
                <a:cxnSpLocks noChangeShapeType="1"/>
              </p:cNvCxnSpPr>
              <p:nvPr/>
            </p:nvCxnSpPr>
            <p:spPr bwMode="auto">
              <a:xfrm>
                <a:off x="2772000" y="4248000"/>
                <a:ext cx="0" cy="1980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43" name="矩形 111"/>
              <p:cNvSpPr>
                <a:spLocks noChangeArrowheads="1"/>
              </p:cNvSpPr>
              <p:nvPr/>
            </p:nvSpPr>
            <p:spPr bwMode="auto">
              <a:xfrm>
                <a:off x="2538000" y="3780000"/>
                <a:ext cx="534465" cy="508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OH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527" name="组合 47108"/>
            <p:cNvGrpSpPr/>
            <p:nvPr/>
          </p:nvGrpSpPr>
          <p:grpSpPr bwMode="auto">
            <a:xfrm>
              <a:off x="3470819" y="2347546"/>
              <a:ext cx="2877512" cy="1048942"/>
              <a:chOff x="3930447" y="3967403"/>
              <a:chExt cx="2877512" cy="1048942"/>
            </a:xfrm>
          </p:grpSpPr>
          <p:sp>
            <p:nvSpPr>
              <p:cNvPr id="20536" name="矩形 115"/>
              <p:cNvSpPr>
                <a:spLocks noChangeArrowheads="1"/>
              </p:cNvSpPr>
              <p:nvPr/>
            </p:nvSpPr>
            <p:spPr bwMode="auto">
              <a:xfrm>
                <a:off x="3930447" y="4507404"/>
                <a:ext cx="2695123" cy="508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CH</a:t>
                </a:r>
                <a:r>
                  <a:rPr kumimoji="0" lang="zh-CN" altLang="en-US" sz="240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3</a:t>
                </a: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HCOOCHCOOH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cxnSp>
            <p:nvCxnSpPr>
              <p:cNvPr id="20537" name="直接连接符 116"/>
              <p:cNvCxnSpPr>
                <a:cxnSpLocks noChangeShapeType="1"/>
              </p:cNvCxnSpPr>
              <p:nvPr/>
            </p:nvCxnSpPr>
            <p:spPr bwMode="auto">
              <a:xfrm>
                <a:off x="4902446" y="4435403"/>
                <a:ext cx="0" cy="1980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38" name="矩形 117"/>
              <p:cNvSpPr>
                <a:spLocks noChangeArrowheads="1"/>
              </p:cNvSpPr>
              <p:nvPr/>
            </p:nvSpPr>
            <p:spPr bwMode="auto">
              <a:xfrm>
                <a:off x="4668447" y="3967403"/>
                <a:ext cx="534465" cy="508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OH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20539" name="直接连接符 118"/>
              <p:cNvCxnSpPr>
                <a:cxnSpLocks noChangeShapeType="1"/>
              </p:cNvCxnSpPr>
              <p:nvPr/>
            </p:nvCxnSpPr>
            <p:spPr bwMode="auto">
              <a:xfrm>
                <a:off x="6426636" y="4435403"/>
                <a:ext cx="0" cy="1980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40" name="矩形 119"/>
              <p:cNvSpPr>
                <a:spLocks noChangeArrowheads="1"/>
              </p:cNvSpPr>
              <p:nvPr/>
            </p:nvSpPr>
            <p:spPr bwMode="auto">
              <a:xfrm>
                <a:off x="6192635" y="3967403"/>
                <a:ext cx="615324" cy="508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CH</a:t>
                </a:r>
                <a:r>
                  <a:rPr kumimoji="0" lang="en-US" altLang="zh-CN" sz="2400" i="0" u="none" strike="noStrike" kern="0" cap="none" spc="0" normalizeH="0" baseline="-250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3</a:t>
                </a:r>
                <a:endParaRPr kumimoji="0" lang="zh-CN" altLang="en-US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528" name="组合 30"/>
            <p:cNvGrpSpPr/>
            <p:nvPr/>
          </p:nvGrpSpPr>
          <p:grpSpPr bwMode="auto">
            <a:xfrm>
              <a:off x="2261715" y="2657425"/>
              <a:ext cx="1165462" cy="1000919"/>
              <a:chOff x="3287570" y="1679280"/>
              <a:chExt cx="1166187" cy="1001214"/>
            </a:xfrm>
          </p:grpSpPr>
          <p:sp>
            <p:nvSpPr>
              <p:cNvPr id="20530" name="Text Box 10"/>
              <p:cNvSpPr txBox="1">
                <a:spLocks noChangeArrowheads="1"/>
              </p:cNvSpPr>
              <p:nvPr/>
            </p:nvSpPr>
            <p:spPr bwMode="auto">
              <a:xfrm>
                <a:off x="3287570" y="1679280"/>
                <a:ext cx="1151685" cy="1001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浓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kumimoji="0" lang="en-US" altLang="zh-CN" sz="2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4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∆</a:t>
                </a:r>
                <a:endParaRPr kumimoji="1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20531" name="组合 32"/>
              <p:cNvGrpSpPr/>
              <p:nvPr/>
            </p:nvGrpSpPr>
            <p:grpSpPr bwMode="auto">
              <a:xfrm>
                <a:off x="3373756" y="2087877"/>
                <a:ext cx="1080001" cy="224413"/>
                <a:chOff x="3373756" y="2087877"/>
                <a:chExt cx="1080001" cy="224413"/>
              </a:xfrm>
            </p:grpSpPr>
            <p:sp>
              <p:nvSpPr>
                <p:cNvPr id="20532" name="Line 7"/>
                <p:cNvSpPr>
                  <a:spLocks noChangeShapeType="1"/>
                </p:cNvSpPr>
                <p:nvPr/>
              </p:nvSpPr>
              <p:spPr bwMode="auto">
                <a:xfrm>
                  <a:off x="3373757" y="2240290"/>
                  <a:ext cx="108000" cy="72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cxnSp>
              <p:nvCxnSpPr>
                <p:cNvPr id="20533" name="直接箭头连接符 34"/>
                <p:cNvCxnSpPr>
                  <a:cxnSpLocks noChangeShapeType="1"/>
                </p:cNvCxnSpPr>
                <p:nvPr/>
              </p:nvCxnSpPr>
              <p:spPr bwMode="auto">
                <a:xfrm>
                  <a:off x="3373756" y="2168290"/>
                  <a:ext cx="1080000" cy="0"/>
                </a:xfrm>
                <a:prstGeom prst="straightConnector1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4" name="直接箭头连接符 35"/>
                <p:cNvCxnSpPr>
                  <a:cxnSpLocks noChangeShapeType="1"/>
                </p:cNvCxnSpPr>
                <p:nvPr/>
              </p:nvCxnSpPr>
              <p:spPr bwMode="auto">
                <a:xfrm>
                  <a:off x="3373757" y="2240290"/>
                  <a:ext cx="1080000" cy="0"/>
                </a:xfrm>
                <a:prstGeom prst="straightConnector1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535" name="Line 7"/>
                <p:cNvSpPr>
                  <a:spLocks noChangeShapeType="1"/>
                </p:cNvSpPr>
                <p:nvPr/>
              </p:nvSpPr>
              <p:spPr bwMode="auto">
                <a:xfrm>
                  <a:off x="4345757" y="2087877"/>
                  <a:ext cx="108000" cy="72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20529" name="矩形 132"/>
            <p:cNvSpPr>
              <a:spLocks noChangeArrowheads="1"/>
            </p:cNvSpPr>
            <p:nvPr/>
          </p:nvSpPr>
          <p:spPr bwMode="auto">
            <a:xfrm>
              <a:off x="360364" y="2887948"/>
              <a:ext cx="6750001" cy="508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                                                                                  + 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484" name="组合 135"/>
          <p:cNvGrpSpPr/>
          <p:nvPr/>
        </p:nvGrpSpPr>
        <p:grpSpPr bwMode="auto">
          <a:xfrm>
            <a:off x="907340" y="3493684"/>
            <a:ext cx="2113079" cy="951582"/>
            <a:chOff x="1800000" y="3779999"/>
            <a:chExt cx="1747431" cy="1048861"/>
          </a:xfrm>
        </p:grpSpPr>
        <p:sp>
          <p:nvSpPr>
            <p:cNvPr id="20523" name="矩形 150"/>
            <p:cNvSpPr>
              <a:spLocks noChangeArrowheads="1"/>
            </p:cNvSpPr>
            <p:nvPr/>
          </p:nvSpPr>
          <p:spPr bwMode="auto">
            <a:xfrm>
              <a:off x="1800000" y="4320000"/>
              <a:ext cx="1747431" cy="508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CH</a:t>
              </a:r>
              <a:r>
                <a:rPr kumimoji="0" lang="zh-CN" altLang="en-US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3</a:t>
              </a:r>
              <a:r>
                <a: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HCOOH</a:t>
              </a:r>
              <a:endPara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cxnSp>
          <p:nvCxnSpPr>
            <p:cNvPr id="20524" name="直接连接符 151"/>
            <p:cNvCxnSpPr>
              <a:cxnSpLocks noChangeShapeType="1"/>
            </p:cNvCxnSpPr>
            <p:nvPr/>
          </p:nvCxnSpPr>
          <p:spPr bwMode="auto">
            <a:xfrm>
              <a:off x="2772000" y="4248000"/>
              <a:ext cx="0" cy="1980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25" name="矩形 152"/>
            <p:cNvSpPr>
              <a:spLocks noChangeArrowheads="1"/>
            </p:cNvSpPr>
            <p:nvPr/>
          </p:nvSpPr>
          <p:spPr bwMode="auto">
            <a:xfrm>
              <a:off x="2538000" y="3779999"/>
              <a:ext cx="534490" cy="508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  <a:endPara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485" name="组合 30"/>
          <p:cNvGrpSpPr/>
          <p:nvPr/>
        </p:nvGrpSpPr>
        <p:grpSpPr bwMode="auto">
          <a:xfrm>
            <a:off x="3074030" y="3820051"/>
            <a:ext cx="1392080" cy="907941"/>
            <a:chOff x="4248316" y="1682687"/>
            <a:chExt cx="1151684" cy="1001425"/>
          </a:xfrm>
        </p:grpSpPr>
        <p:sp>
          <p:nvSpPr>
            <p:cNvPr id="20517" name="Text Box 10"/>
            <p:cNvSpPr txBox="1">
              <a:spLocks noChangeArrowheads="1"/>
            </p:cNvSpPr>
            <p:nvPr/>
          </p:nvSpPr>
          <p:spPr bwMode="auto">
            <a:xfrm>
              <a:off x="4248316" y="1682687"/>
              <a:ext cx="1151684" cy="100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浓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0518" name="组合 3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20519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20520" name="直接箭头连接符 3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21" name="直接箭头连接符 3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22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0486" name="矩形 138"/>
          <p:cNvSpPr>
            <a:spLocks noChangeArrowheads="1"/>
          </p:cNvSpPr>
          <p:nvPr/>
        </p:nvSpPr>
        <p:spPr bwMode="auto">
          <a:xfrm>
            <a:off x="643815" y="3993747"/>
            <a:ext cx="75697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                                                                     </a:t>
            </a:r>
            <a:r>
              <a:rPr kumimoji="0" lang="en-US" altLang="zh-CN" sz="24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+ 2H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20487" name="组合 34"/>
          <p:cNvGrpSpPr/>
          <p:nvPr/>
        </p:nvGrpSpPr>
        <p:grpSpPr bwMode="auto">
          <a:xfrm>
            <a:off x="4576151" y="3086529"/>
            <a:ext cx="2571538" cy="2369033"/>
            <a:chOff x="2880000" y="1820785"/>
            <a:chExt cx="2126120" cy="2612165"/>
          </a:xfrm>
        </p:grpSpPr>
        <p:sp>
          <p:nvSpPr>
            <p:cNvPr id="20501" name="矩形 35"/>
            <p:cNvSpPr>
              <a:spLocks noChangeArrowheads="1"/>
            </p:cNvSpPr>
            <p:nvPr/>
          </p:nvSpPr>
          <p:spPr bwMode="auto">
            <a:xfrm>
              <a:off x="2880000" y="2880001"/>
              <a:ext cx="2126120" cy="509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O=C</a:t>
              </a:r>
              <a:r>
                <a:rPr kumimoji="0" lang="en-US" altLang="zh-CN" sz="2400" i="0" u="none" strike="noStrike" kern="0" cap="none" spc="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   =      O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0502" name="组合 36"/>
            <p:cNvGrpSpPr/>
            <p:nvPr/>
          </p:nvGrpSpPr>
          <p:grpSpPr bwMode="auto">
            <a:xfrm>
              <a:off x="3658257" y="3383793"/>
              <a:ext cx="867042" cy="1049157"/>
              <a:chOff x="3204108" y="4607929"/>
              <a:chExt cx="867042" cy="1049157"/>
            </a:xfrm>
          </p:grpSpPr>
          <p:sp>
            <p:nvSpPr>
              <p:cNvPr id="20513" name="矩形 47"/>
              <p:cNvSpPr>
                <a:spLocks noChangeArrowheads="1"/>
              </p:cNvSpPr>
              <p:nvPr/>
            </p:nvSpPr>
            <p:spPr bwMode="auto">
              <a:xfrm>
                <a:off x="3204108" y="4607929"/>
                <a:ext cx="867042" cy="5090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CH−O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20514" name="组合 48"/>
              <p:cNvGrpSpPr/>
              <p:nvPr/>
            </p:nvGrpSpPr>
            <p:grpSpPr bwMode="auto">
              <a:xfrm>
                <a:off x="3204108" y="5075981"/>
                <a:ext cx="615226" cy="581105"/>
                <a:chOff x="5040312" y="6012033"/>
                <a:chExt cx="615226" cy="581105"/>
              </a:xfrm>
            </p:grpSpPr>
            <p:cxnSp>
              <p:nvCxnSpPr>
                <p:cNvPr id="20515" name="直接连接符 49"/>
                <p:cNvCxnSpPr>
                  <a:cxnSpLocks noChangeShapeType="1"/>
                </p:cNvCxnSpPr>
                <p:nvPr/>
              </p:nvCxnSpPr>
              <p:spPr bwMode="auto">
                <a:xfrm>
                  <a:off x="5274312" y="6012033"/>
                  <a:ext cx="0" cy="198000"/>
                </a:xfrm>
                <a:prstGeom prst="lin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516" name="矩形 50"/>
                <p:cNvSpPr>
                  <a:spLocks noChangeArrowheads="1"/>
                </p:cNvSpPr>
                <p:nvPr/>
              </p:nvSpPr>
              <p:spPr bwMode="auto">
                <a:xfrm>
                  <a:off x="5040312" y="6084093"/>
                  <a:ext cx="615226" cy="5090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400" i="0" u="none" strike="noStrike" kern="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Times New Roman" panose="02020603050405020304" pitchFamily="18" charset="0"/>
                      <a:sym typeface="Arial" panose="020B0604020202020204" pitchFamily="34" charset="0"/>
                    </a:rPr>
                    <a:t>CH</a:t>
                  </a:r>
                  <a:r>
                    <a:rPr kumimoji="0" lang="en-US" altLang="zh-CN" sz="2400" i="0" u="none" strike="noStrike" kern="0" cap="none" spc="0" normalizeH="0" baseline="-2500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Times New Roman" panose="02020603050405020304" pitchFamily="18" charset="0"/>
                      <a:sym typeface="Arial" panose="020B0604020202020204" pitchFamily="34" charset="0"/>
                    </a:rPr>
                    <a:t>3</a:t>
                  </a:r>
                  <a:endParaRPr kumimoji="0" lang="zh-CN" altLang="en-US" sz="2400" i="0" u="none" strike="noStrike" kern="0" cap="none" spc="0" normalizeH="0" baseline="-250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503" name="组合 37"/>
            <p:cNvGrpSpPr/>
            <p:nvPr/>
          </p:nvGrpSpPr>
          <p:grpSpPr bwMode="auto">
            <a:xfrm>
              <a:off x="3653439" y="1820785"/>
              <a:ext cx="1140064" cy="997250"/>
              <a:chOff x="3653439" y="1661175"/>
              <a:chExt cx="1140064" cy="997250"/>
            </a:xfrm>
          </p:grpSpPr>
          <p:grpSp>
            <p:nvGrpSpPr>
              <p:cNvPr id="20508" name="组合 42"/>
              <p:cNvGrpSpPr/>
              <p:nvPr/>
            </p:nvGrpSpPr>
            <p:grpSpPr bwMode="auto">
              <a:xfrm>
                <a:off x="4148965" y="1661175"/>
                <a:ext cx="615226" cy="608044"/>
                <a:chOff x="5426799" y="4105695"/>
                <a:chExt cx="615226" cy="608044"/>
              </a:xfrm>
            </p:grpSpPr>
            <p:cxnSp>
              <p:nvCxnSpPr>
                <p:cNvPr id="20511" name="直接连接符 45"/>
                <p:cNvCxnSpPr>
                  <a:cxnSpLocks noChangeShapeType="1"/>
                </p:cNvCxnSpPr>
                <p:nvPr/>
              </p:nvCxnSpPr>
              <p:spPr bwMode="auto">
                <a:xfrm>
                  <a:off x="5730059" y="4515739"/>
                  <a:ext cx="0" cy="198000"/>
                </a:xfrm>
                <a:prstGeom prst="lin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512" name="矩形 46"/>
                <p:cNvSpPr>
                  <a:spLocks noChangeArrowheads="1"/>
                </p:cNvSpPr>
                <p:nvPr/>
              </p:nvSpPr>
              <p:spPr bwMode="auto">
                <a:xfrm>
                  <a:off x="5426799" y="4105695"/>
                  <a:ext cx="615226" cy="5090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40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Times New Roman" panose="02020603050405020304" pitchFamily="18" charset="0"/>
                      <a:sym typeface="Arial" panose="020B0604020202020204" pitchFamily="34" charset="0"/>
                    </a:rPr>
                    <a:t>CH</a:t>
                  </a:r>
                  <a:r>
                    <a:rPr kumimoji="0" lang="en-US" altLang="zh-CN" sz="2400" i="0" u="none" strike="noStrike" kern="0" cap="none" spc="0" normalizeH="0" baseline="-2500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Times New Roman" panose="02020603050405020304" pitchFamily="18" charset="0"/>
                      <a:sym typeface="Arial" panose="020B0604020202020204" pitchFamily="34" charset="0"/>
                    </a:rPr>
                    <a:t>3</a:t>
                  </a:r>
                  <a:endParaRPr kumimoji="0" lang="zh-CN" altLang="en-US" sz="240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0509" name="矩形 43"/>
              <p:cNvSpPr>
                <a:spLocks noChangeArrowheads="1"/>
              </p:cNvSpPr>
              <p:nvPr/>
            </p:nvSpPr>
            <p:spPr bwMode="auto">
              <a:xfrm>
                <a:off x="3653439" y="2149379"/>
                <a:ext cx="1140064" cy="509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      CH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20510" name="直接连接符 8"/>
              <p:cNvCxnSpPr>
                <a:cxnSpLocks noChangeShapeType="1"/>
              </p:cNvCxnSpPr>
              <p:nvPr/>
            </p:nvCxnSpPr>
            <p:spPr bwMode="auto">
              <a:xfrm flipV="1">
                <a:off x="4020213" y="2411844"/>
                <a:ext cx="257505" cy="9339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0504" name="直接连接符 8"/>
            <p:cNvCxnSpPr>
              <a:cxnSpLocks noChangeShapeType="1"/>
            </p:cNvCxnSpPr>
            <p:nvPr/>
          </p:nvCxnSpPr>
          <p:spPr bwMode="auto">
            <a:xfrm>
              <a:off x="3653439" y="3303955"/>
              <a:ext cx="108000" cy="1800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5" name="直接连接符 8"/>
            <p:cNvCxnSpPr>
              <a:cxnSpLocks noChangeShapeType="1"/>
            </p:cNvCxnSpPr>
            <p:nvPr/>
          </p:nvCxnSpPr>
          <p:spPr bwMode="auto">
            <a:xfrm flipV="1">
              <a:off x="4534879" y="3393955"/>
              <a:ext cx="132405" cy="138309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6" name="直接连接符 8"/>
            <p:cNvCxnSpPr>
              <a:cxnSpLocks noChangeShapeType="1"/>
            </p:cNvCxnSpPr>
            <p:nvPr/>
          </p:nvCxnSpPr>
          <p:spPr bwMode="auto">
            <a:xfrm>
              <a:off x="4617738" y="2765764"/>
              <a:ext cx="144000" cy="1800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7" name="直接连接符 8"/>
            <p:cNvCxnSpPr>
              <a:cxnSpLocks noChangeShapeType="1"/>
            </p:cNvCxnSpPr>
            <p:nvPr/>
          </p:nvCxnSpPr>
          <p:spPr bwMode="auto">
            <a:xfrm flipH="1">
              <a:off x="3712869" y="2749066"/>
              <a:ext cx="72000" cy="1800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88" name="组合 1"/>
          <p:cNvGrpSpPr/>
          <p:nvPr/>
        </p:nvGrpSpPr>
        <p:grpSpPr bwMode="auto">
          <a:xfrm>
            <a:off x="585616" y="4803280"/>
            <a:ext cx="4542644" cy="1420695"/>
            <a:chOff x="306177" y="5378194"/>
            <a:chExt cx="3755149" cy="1566117"/>
          </a:xfrm>
        </p:grpSpPr>
        <p:sp>
          <p:nvSpPr>
            <p:cNvPr id="20490" name="矩形 52"/>
            <p:cNvSpPr>
              <a:spLocks noChangeArrowheads="1"/>
            </p:cNvSpPr>
            <p:nvPr/>
          </p:nvSpPr>
          <p:spPr bwMode="auto">
            <a:xfrm>
              <a:off x="306177" y="5904239"/>
              <a:ext cx="3755149" cy="508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 [       OCH−C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       ]</a:t>
              </a:r>
              <a:r>
                <a:rPr kumimoji="0" lang="en-US" altLang="zh-CN" sz="2400" i="1" u="none" strike="noStrike" kern="0" cap="none" spc="0" normalizeH="0" baseline="-2500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n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  <a:endParaRPr kumimoji="0" lang="zh-CN" altLang="en-US" sz="2400" i="1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grpSp>
          <p:nvGrpSpPr>
            <p:cNvPr id="20491" name="组合 53"/>
            <p:cNvGrpSpPr/>
            <p:nvPr/>
          </p:nvGrpSpPr>
          <p:grpSpPr bwMode="auto">
            <a:xfrm>
              <a:off x="1815347" y="5378194"/>
              <a:ext cx="350095" cy="616045"/>
              <a:chOff x="555347" y="5997394"/>
              <a:chExt cx="350095" cy="616045"/>
            </a:xfrm>
          </p:grpSpPr>
          <p:sp>
            <p:nvSpPr>
              <p:cNvPr id="20497" name="矩形 59"/>
              <p:cNvSpPr>
                <a:spLocks noChangeArrowheads="1"/>
              </p:cNvSpPr>
              <p:nvPr/>
            </p:nvSpPr>
            <p:spPr bwMode="auto">
              <a:xfrm>
                <a:off x="555347" y="5997394"/>
                <a:ext cx="350095" cy="5089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20498" name="组合 60"/>
              <p:cNvGrpSpPr/>
              <p:nvPr/>
            </p:nvGrpSpPr>
            <p:grpSpPr bwMode="auto">
              <a:xfrm>
                <a:off x="708355" y="6433439"/>
                <a:ext cx="54002" cy="180000"/>
                <a:chOff x="610367" y="6520756"/>
                <a:chExt cx="54002" cy="180000"/>
              </a:xfrm>
            </p:grpSpPr>
            <p:cxnSp>
              <p:nvCxnSpPr>
                <p:cNvPr id="20499" name="直接连接符 61"/>
                <p:cNvCxnSpPr>
                  <a:cxnSpLocks noChangeShapeType="1"/>
                </p:cNvCxnSpPr>
                <p:nvPr/>
              </p:nvCxnSpPr>
              <p:spPr bwMode="auto">
                <a:xfrm>
                  <a:off x="664369" y="6520756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20500" name="直接连接符 62"/>
                <p:cNvCxnSpPr>
                  <a:cxnSpLocks noChangeShapeType="1"/>
                </p:cNvCxnSpPr>
                <p:nvPr/>
              </p:nvCxnSpPr>
              <p:spPr bwMode="auto">
                <a:xfrm>
                  <a:off x="610367" y="6520756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  <p:cxnSp>
          <p:nvCxnSpPr>
            <p:cNvPr id="20492" name="直接连接符 8"/>
            <p:cNvCxnSpPr>
              <a:cxnSpLocks noChangeShapeType="1"/>
            </p:cNvCxnSpPr>
            <p:nvPr/>
          </p:nvCxnSpPr>
          <p:spPr bwMode="auto">
            <a:xfrm flipV="1">
              <a:off x="738755" y="6199200"/>
              <a:ext cx="288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3" name="直接连接符 8"/>
            <p:cNvCxnSpPr>
              <a:cxnSpLocks noChangeShapeType="1"/>
            </p:cNvCxnSpPr>
            <p:nvPr/>
          </p:nvCxnSpPr>
          <p:spPr bwMode="auto">
            <a:xfrm flipV="1">
              <a:off x="2201209" y="6199200"/>
              <a:ext cx="3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494" name="组合 56"/>
            <p:cNvGrpSpPr/>
            <p:nvPr/>
          </p:nvGrpSpPr>
          <p:grpSpPr bwMode="auto">
            <a:xfrm>
              <a:off x="1260000" y="6363330"/>
              <a:ext cx="615117" cy="580981"/>
              <a:chOff x="5040312" y="6012033"/>
              <a:chExt cx="615117" cy="580981"/>
            </a:xfrm>
          </p:grpSpPr>
          <p:cxnSp>
            <p:nvCxnSpPr>
              <p:cNvPr id="20495" name="直接连接符 57"/>
              <p:cNvCxnSpPr>
                <a:cxnSpLocks noChangeShapeType="1"/>
              </p:cNvCxnSpPr>
              <p:nvPr/>
            </p:nvCxnSpPr>
            <p:spPr bwMode="auto">
              <a:xfrm>
                <a:off x="5274312" y="6012033"/>
                <a:ext cx="0" cy="1980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496" name="矩形 58"/>
              <p:cNvSpPr>
                <a:spLocks noChangeArrowheads="1"/>
              </p:cNvSpPr>
              <p:nvPr/>
            </p:nvSpPr>
            <p:spPr bwMode="auto">
              <a:xfrm>
                <a:off x="5040312" y="6084093"/>
                <a:ext cx="615117" cy="5089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CH</a:t>
                </a:r>
                <a:r>
                  <a:rPr kumimoji="0" lang="en-US" altLang="zh-CN" sz="2400" i="0" u="none" strike="noStrike" kern="0" cap="none" spc="0" normalizeH="0" baseline="-250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3</a:t>
                </a:r>
                <a:endParaRPr kumimoji="0" lang="zh-CN" altLang="en-US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0489" name="矩形 63"/>
          <p:cNvSpPr>
            <a:spLocks noChangeArrowheads="1"/>
          </p:cNvSpPr>
          <p:nvPr/>
        </p:nvSpPr>
        <p:spPr bwMode="auto">
          <a:xfrm>
            <a:off x="787379" y="324416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乳酸</a:t>
            </a:r>
          </a:p>
        </p:txBody>
      </p:sp>
      <p:sp>
        <p:nvSpPr>
          <p:cNvPr id="64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二、酯化反应的基本类型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6" grpId="0"/>
      <p:bldP spid="204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51265" y="1241174"/>
            <a:ext cx="904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</a:t>
            </a: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、一环酯化合物，结构简式如下：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03130" y="1801463"/>
            <a:ext cx="11379200" cy="3642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试推断：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１</a:t>
            </a:r>
            <a:r>
              <a: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该环酯化合物在酸性条件下水解的产物是什么？ 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写出其结构简式；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865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２</a:t>
            </a:r>
            <a:r>
              <a: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865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865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写出此水解产物与金属钠反应的化学方程式</a:t>
            </a: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；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此水解产物是否可能与</a:t>
            </a:r>
            <a:r>
              <a: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FeCl</a:t>
            </a:r>
            <a:r>
              <a:rPr kumimoji="1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溶液发生变色反应？　</a:t>
            </a:r>
          </a:p>
        </p:txBody>
      </p:sp>
      <p:pic>
        <p:nvPicPr>
          <p:cNvPr id="21508" name="Picture 4" descr="1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730" y="1095335"/>
            <a:ext cx="5621338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7511" name="Line 7"/>
          <p:cNvSpPr>
            <a:spLocks noChangeShapeType="1"/>
          </p:cNvSpPr>
          <p:nvPr/>
        </p:nvSpPr>
        <p:spPr bwMode="auto">
          <a:xfrm>
            <a:off x="6365755" y="2278023"/>
            <a:ext cx="1914525" cy="15875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77512" name="Line 8"/>
          <p:cNvSpPr>
            <a:spLocks noChangeShapeType="1"/>
          </p:cNvSpPr>
          <p:nvPr/>
        </p:nvSpPr>
        <p:spPr bwMode="auto">
          <a:xfrm>
            <a:off x="9105780" y="2308185"/>
            <a:ext cx="2032000" cy="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27751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374" y="2971793"/>
            <a:ext cx="2733535" cy="65084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51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737" y="4146277"/>
            <a:ext cx="3661699" cy="64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517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817" y="4196045"/>
            <a:ext cx="3596833" cy="638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7518" name="Rectangle 14"/>
          <p:cNvSpPr>
            <a:spLocks noChangeArrowheads="1"/>
          </p:cNvSpPr>
          <p:nvPr/>
        </p:nvSpPr>
        <p:spPr bwMode="auto">
          <a:xfrm>
            <a:off x="678962" y="5543012"/>
            <a:ext cx="971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能</a:t>
            </a:r>
          </a:p>
        </p:txBody>
      </p:sp>
      <p:sp>
        <p:nvSpPr>
          <p:cNvPr id="11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二、酯化反应的基本类型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3"/>
          <p:cNvSpPr>
            <a:spLocks noChangeArrowheads="1"/>
          </p:cNvSpPr>
          <p:nvPr/>
        </p:nvSpPr>
        <p:spPr bwMode="auto">
          <a:xfrm>
            <a:off x="660400" y="1052513"/>
            <a:ext cx="108585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某羧酸酯的分子式为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18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该酯完全水解可得到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羧酸和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 </a:t>
            </a:r>
            <a:r>
              <a:rPr kumimoji="0" lang="en-US" altLang="zh-CN" sz="24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mol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乙醇，该羧酸的分子式为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    )</a:t>
            </a:r>
          </a:p>
          <a:p>
            <a:pPr marL="0" marR="0" lvl="0" indent="0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A.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14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18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		B.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14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4</a:t>
            </a:r>
          </a:p>
          <a:p>
            <a:pPr marL="0" marR="0" lvl="0" indent="0" defTabSz="91440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C.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		D.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20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293907" y="2237314"/>
            <a:ext cx="554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A</a:t>
            </a:r>
            <a:endParaRPr kumimoji="0" lang="zh-CN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巩固练习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3"/>
          <p:cNvSpPr>
            <a:spLocks noChangeArrowheads="1"/>
          </p:cNvSpPr>
          <p:nvPr/>
        </p:nvSpPr>
        <p:spPr bwMode="auto">
          <a:xfrm>
            <a:off x="660400" y="830223"/>
            <a:ext cx="107406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6.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胆固醇是人体必需的生活性物质，分子式为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27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46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。一种胆固醇酯是液晶材料，分子式为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34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50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，生成这种胆固醇酯的羧酸是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         )</a:t>
            </a:r>
          </a:p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A.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		B.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C.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15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		D. 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6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COOH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8297319" y="2372919"/>
            <a:ext cx="554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B</a:t>
            </a:r>
            <a:endParaRPr kumimoji="0" lang="zh-CN" altLang="en-US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巩固练习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0480" y="1640599"/>
            <a:ext cx="3113088" cy="207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47731" y="1655219"/>
            <a:ext cx="3113087" cy="206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矩形 8"/>
          <p:cNvSpPr>
            <a:spLocks noChangeArrowheads="1"/>
          </p:cNvSpPr>
          <p:nvPr/>
        </p:nvSpPr>
        <p:spPr bwMode="auto">
          <a:xfrm>
            <a:off x="660400" y="4719658"/>
            <a:ext cx="10555287" cy="114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把香焦、苹果、桃子等水果放在房间里，室内很快会香气扑鼻。如果你再尝一口熟透了的水果更会觉得满口异香，余味未尽。这是为什么呢？</a:t>
            </a:r>
          </a:p>
        </p:txBody>
      </p:sp>
      <p:sp>
        <p:nvSpPr>
          <p:cNvPr id="9225" name="矩形 13"/>
          <p:cNvSpPr>
            <a:spLocks noChangeArrowheads="1"/>
          </p:cNvSpPr>
          <p:nvPr/>
        </p:nvSpPr>
        <p:spPr bwMode="auto">
          <a:xfrm>
            <a:off x="1995249" y="3994302"/>
            <a:ext cx="17235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9966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乙酸异戊酯</a:t>
            </a:r>
          </a:p>
        </p:txBody>
      </p:sp>
      <p:sp>
        <p:nvSpPr>
          <p:cNvPr id="9226" name="矩形 14"/>
          <p:cNvSpPr>
            <a:spLocks noChangeArrowheads="1"/>
          </p:cNvSpPr>
          <p:nvPr/>
        </p:nvSpPr>
        <p:spPr bwMode="auto">
          <a:xfrm>
            <a:off x="8796388" y="3994302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9966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丁酸乙酯</a:t>
            </a:r>
          </a:p>
        </p:txBody>
      </p:sp>
      <p:sp>
        <p:nvSpPr>
          <p:cNvPr id="9227" name="矩形 15"/>
          <p:cNvSpPr>
            <a:spLocks noChangeArrowheads="1"/>
          </p:cNvSpPr>
          <p:nvPr/>
        </p:nvSpPr>
        <p:spPr bwMode="auto">
          <a:xfrm>
            <a:off x="5472763" y="3994302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9966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戊酸戊酯</a:t>
            </a:r>
          </a:p>
        </p:txBody>
      </p:sp>
      <p:pic>
        <p:nvPicPr>
          <p:cNvPr id="9228" name="图片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3728" y="1655219"/>
            <a:ext cx="3133842" cy="207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文本占位符 20"/>
          <p:cNvSpPr txBox="1"/>
          <p:nvPr/>
        </p:nvSpPr>
        <p:spPr>
          <a:xfrm>
            <a:off x="1486369" y="399046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新知导入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0400" y="1028700"/>
            <a:ext cx="7831138" cy="32176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完成教材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P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63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习题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</a:p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完成补充作业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、复习整理第三单元</a:t>
            </a:r>
          </a:p>
        </p:txBody>
      </p:sp>
      <p:sp>
        <p:nvSpPr>
          <p:cNvPr id="7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作业布置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1800" y="349250"/>
            <a:ext cx="11328400" cy="6159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22400" y="2078962"/>
            <a:ext cx="9347200" cy="33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感谢您下载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平台上提供的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作品，为了您和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以及原创作者的利益，请勿复制、传播、销售，否则将承担法律责任！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将对作品进行维权，按照传播下载次数进行十倍的索取赔偿！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 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1.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在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出售的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模板是免版税类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(RF: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Royalty-Free)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正版受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《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中国人民共和国著作法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》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和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《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世界版权公约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》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的保护，作品的所有权、版权和著作权归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所有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,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您下载的是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模板素材的使用权。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 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2.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不得将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模板、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素材，本身用于再出售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,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或者出租、出借、转让、分销、发布或者作为礼物供他人使用，不得转授权、出卖、转让本协议或者本协议中的权利。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82930" y="1025730"/>
            <a:ext cx="1871025" cy="677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版权声明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5816600" y="1852612"/>
            <a:ext cx="55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58" t="12794" r="739" b="61849"/>
          <a:stretch>
            <a:fillRect/>
          </a:stretch>
        </p:blipFill>
        <p:spPr>
          <a:xfrm>
            <a:off x="2643892" y="-1484"/>
            <a:ext cx="3480375" cy="2118610"/>
          </a:xfrm>
          <a:custGeom>
            <a:avLst/>
            <a:gdLst>
              <a:gd name="connsiteX0" fmla="*/ 0 w 3480375"/>
              <a:gd name="connsiteY0" fmla="*/ 0 h 2118610"/>
              <a:gd name="connsiteX1" fmla="*/ 3480375 w 3480375"/>
              <a:gd name="connsiteY1" fmla="*/ 14344 h 2118610"/>
              <a:gd name="connsiteX2" fmla="*/ 709707 w 3480375"/>
              <a:gd name="connsiteY2" fmla="*/ 2118610 h 2118610"/>
              <a:gd name="connsiteX3" fmla="*/ 4641 w 3480375"/>
              <a:gd name="connsiteY3" fmla="*/ 13854 h 2118610"/>
              <a:gd name="connsiteX4" fmla="*/ 9392 w 3480375"/>
              <a:gd name="connsiteY4" fmla="*/ 1484 h 2118610"/>
              <a:gd name="connsiteX5" fmla="*/ 500 w 3480375"/>
              <a:gd name="connsiteY5" fmla="*/ 1492 h 2118610"/>
              <a:gd name="connsiteX6" fmla="*/ 0 w 3480375"/>
              <a:gd name="connsiteY6" fmla="*/ 0 h 211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0375" h="2118610">
                <a:moveTo>
                  <a:pt x="0" y="0"/>
                </a:moveTo>
                <a:lnTo>
                  <a:pt x="3480375" y="14344"/>
                </a:lnTo>
                <a:lnTo>
                  <a:pt x="709707" y="2118610"/>
                </a:lnTo>
                <a:lnTo>
                  <a:pt x="4641" y="13854"/>
                </a:lnTo>
                <a:lnTo>
                  <a:pt x="9392" y="1484"/>
                </a:lnTo>
                <a:lnTo>
                  <a:pt x="500" y="149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1" t="12812" r="47080" b="4730"/>
          <a:stretch>
            <a:fillRect/>
          </a:stretch>
        </p:blipFill>
        <p:spPr>
          <a:xfrm>
            <a:off x="-42454" y="9"/>
            <a:ext cx="2690987" cy="6889399"/>
          </a:xfrm>
          <a:custGeom>
            <a:avLst/>
            <a:gdLst>
              <a:gd name="connsiteX0" fmla="*/ 2686846 w 2690987"/>
              <a:gd name="connsiteY0" fmla="*/ 0 h 6889399"/>
              <a:gd name="connsiteX1" fmla="*/ 2690987 w 2690987"/>
              <a:gd name="connsiteY1" fmla="*/ 12362 h 6889399"/>
              <a:gd name="connsiteX2" fmla="*/ 49842 w 2690987"/>
              <a:gd name="connsiteY2" fmla="*/ 6889399 h 6889399"/>
              <a:gd name="connsiteX3" fmla="*/ 97 w 2690987"/>
              <a:gd name="connsiteY3" fmla="*/ 2539 h 6889399"/>
              <a:gd name="connsiteX4" fmla="*/ 2686846 w 2690987"/>
              <a:gd name="connsiteY4" fmla="*/ 0 h 688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0987" h="6889399">
                <a:moveTo>
                  <a:pt x="2686846" y="0"/>
                </a:moveTo>
                <a:lnTo>
                  <a:pt x="2690987" y="12362"/>
                </a:lnTo>
                <a:lnTo>
                  <a:pt x="49842" y="6889399"/>
                </a:lnTo>
                <a:cubicBezTo>
                  <a:pt x="52551" y="5404007"/>
                  <a:pt x="-2612" y="1487931"/>
                  <a:pt x="97" y="2539"/>
                </a:cubicBezTo>
                <a:lnTo>
                  <a:pt x="2686846" y="0"/>
                </a:lnTo>
                <a:close/>
              </a:path>
            </a:pathLst>
          </a:cu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0" t="17070" r="21212" b="4985"/>
          <a:stretch>
            <a:fillRect/>
          </a:stretch>
        </p:blipFill>
        <p:spPr>
          <a:xfrm>
            <a:off x="176459" y="355758"/>
            <a:ext cx="4412276" cy="6512403"/>
          </a:xfrm>
          <a:custGeom>
            <a:avLst/>
            <a:gdLst>
              <a:gd name="connsiteX0" fmla="*/ 2449872 w 4412276"/>
              <a:gd name="connsiteY0" fmla="*/ 0 h 6512403"/>
              <a:gd name="connsiteX1" fmla="*/ 4412276 w 4412276"/>
              <a:gd name="connsiteY1" fmla="*/ 6512403 h 6512403"/>
              <a:gd name="connsiteX2" fmla="*/ 0 w 4412276"/>
              <a:gd name="connsiteY2" fmla="*/ 6512403 h 6512403"/>
              <a:gd name="connsiteX3" fmla="*/ 2449872 w 4412276"/>
              <a:gd name="connsiteY3" fmla="*/ 0 h 6512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12276" h="6512403">
                <a:moveTo>
                  <a:pt x="2449872" y="0"/>
                </a:moveTo>
                <a:lnTo>
                  <a:pt x="4412276" y="6512403"/>
                </a:lnTo>
                <a:lnTo>
                  <a:pt x="0" y="6512403"/>
                </a:lnTo>
                <a:lnTo>
                  <a:pt x="2449872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4" t="12812" r="47017" b="87040"/>
          <a:stretch>
            <a:fillRect/>
          </a:stretch>
        </p:blipFill>
        <p:spPr>
          <a:xfrm>
            <a:off x="2644392" y="0"/>
            <a:ext cx="8892" cy="12370"/>
          </a:xfrm>
          <a:custGeom>
            <a:avLst/>
            <a:gdLst>
              <a:gd name="connsiteX0" fmla="*/ 8892 w 8892"/>
              <a:gd name="connsiteY0" fmla="*/ 0 h 12370"/>
              <a:gd name="connsiteX1" fmla="*/ 4141 w 8892"/>
              <a:gd name="connsiteY1" fmla="*/ 12370 h 12370"/>
              <a:gd name="connsiteX2" fmla="*/ 0 w 8892"/>
              <a:gd name="connsiteY2" fmla="*/ 8 h 12370"/>
              <a:gd name="connsiteX3" fmla="*/ 8892 w 8892"/>
              <a:gd name="connsiteY3" fmla="*/ 0 h 1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92" h="12370">
                <a:moveTo>
                  <a:pt x="8892" y="0"/>
                </a:moveTo>
                <a:lnTo>
                  <a:pt x="4141" y="12370"/>
                </a:lnTo>
                <a:lnTo>
                  <a:pt x="0" y="8"/>
                </a:lnTo>
                <a:lnTo>
                  <a:pt x="8892" y="0"/>
                </a:lnTo>
                <a:close/>
              </a:path>
            </a:pathLst>
          </a:cu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6" t="11637" r="47015" b="88210"/>
          <a:stretch>
            <a:fillRect/>
          </a:stretch>
        </p:blipFill>
        <p:spPr>
          <a:xfrm>
            <a:off x="2630570" y="7394"/>
            <a:ext cx="9216" cy="7954"/>
          </a:xfrm>
          <a:custGeom>
            <a:avLst/>
            <a:gdLst>
              <a:gd name="connsiteX0" fmla="*/ 0 w 9216"/>
              <a:gd name="connsiteY0" fmla="*/ 0 h 7954"/>
              <a:gd name="connsiteX1" fmla="*/ 9216 w 9216"/>
              <a:gd name="connsiteY1" fmla="*/ 50 h 7954"/>
              <a:gd name="connsiteX2" fmla="*/ 4518 w 9216"/>
              <a:gd name="connsiteY2" fmla="*/ 7954 h 7954"/>
              <a:gd name="connsiteX3" fmla="*/ 0 w 9216"/>
              <a:gd name="connsiteY3" fmla="*/ 0 h 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16" h="7954">
                <a:moveTo>
                  <a:pt x="0" y="0"/>
                </a:moveTo>
                <a:lnTo>
                  <a:pt x="9216" y="50"/>
                </a:lnTo>
                <a:lnTo>
                  <a:pt x="4518" y="7954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8" name="组合 7"/>
          <p:cNvGrpSpPr/>
          <p:nvPr/>
        </p:nvGrpSpPr>
        <p:grpSpPr>
          <a:xfrm>
            <a:off x="4674999" y="2120640"/>
            <a:ext cx="7136336" cy="2898513"/>
            <a:chOff x="6147269" y="2844265"/>
            <a:chExt cx="5112385" cy="2076459"/>
          </a:xfrm>
        </p:grpSpPr>
        <p:grpSp>
          <p:nvGrpSpPr>
            <p:cNvPr id="9" name="组合 8"/>
            <p:cNvGrpSpPr/>
            <p:nvPr/>
          </p:nvGrpSpPr>
          <p:grpSpPr>
            <a:xfrm>
              <a:off x="6147269" y="3331609"/>
              <a:ext cx="5033250" cy="1589115"/>
              <a:chOff x="-4714868" y="2110674"/>
              <a:chExt cx="5033250" cy="1589115"/>
            </a:xfrm>
          </p:grpSpPr>
          <p:sp>
            <p:nvSpPr>
              <p:cNvPr id="11" name="矩形: 圆角 21"/>
              <p:cNvSpPr/>
              <p:nvPr/>
            </p:nvSpPr>
            <p:spPr>
              <a:xfrm>
                <a:off x="-4648332" y="3345066"/>
                <a:ext cx="3562392" cy="354723"/>
              </a:xfrm>
              <a:prstGeom prst="roundRect">
                <a:avLst>
                  <a:gd name="adj" fmla="val 50000"/>
                </a:avLst>
              </a:prstGeom>
              <a:solidFill>
                <a:srgbClr val="4FC3E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讲解人：</a:t>
                </a:r>
                <a:r>
                  <a:rPr kumimoji="0" lang="en-US" altLang="zh-CN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xippt  </a:t>
                </a:r>
                <a:r>
                  <a: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时间：</a:t>
                </a:r>
                <a:r>
                  <a:rPr kumimoji="0" lang="en-US" altLang="zh-CN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+mn-ea"/>
                    <a:sym typeface="Arial" panose="020B0604020202020204" pitchFamily="34" charset="0"/>
                  </a:rPr>
                  <a:t>2020.6.1</a:t>
                </a:r>
                <a:endParaRPr kumimoji="0" lang="en-US" altLang="zh-CN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-4714868" y="2110674"/>
                <a:ext cx="5033250" cy="995966"/>
                <a:chOff x="-4714868" y="2110674"/>
                <a:chExt cx="5033250" cy="99596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-4714868" y="2808615"/>
                  <a:ext cx="5033249" cy="2980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dist" defTabSz="914400" rtl="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>
                          <a:lumMod val="50000"/>
                        </a:schemeClr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Medium" panose="020B0600000000000000" pitchFamily="34" charset="-122"/>
                      <a:cs typeface="+mn-ea"/>
                      <a:sym typeface="Arial" panose="020B0604020202020204" pitchFamily="34" charset="0"/>
                    </a:rPr>
                    <a:t>MENTAL HEALTH COUNSELING PPT</a:t>
                  </a:r>
                </a:p>
              </p:txBody>
            </p:sp>
            <p:cxnSp>
              <p:nvCxnSpPr>
                <p:cNvPr id="14" name="直接连接符 13"/>
                <p:cNvCxnSpPr/>
                <p:nvPr/>
              </p:nvCxnSpPr>
              <p:spPr>
                <a:xfrm>
                  <a:off x="-4634728" y="2789746"/>
                  <a:ext cx="4953109" cy="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15" name="文本占位符 19"/>
                <p:cNvSpPr txBox="1"/>
                <p:nvPr/>
              </p:nvSpPr>
              <p:spPr>
                <a:xfrm>
                  <a:off x="-4708756" y="2110674"/>
                  <a:ext cx="5027138" cy="660203"/>
                </a:xfrm>
                <a:prstGeom prst="rect">
                  <a:avLst/>
                </a:prstGeom>
              </p:spPr>
              <p:txBody>
                <a:bodyPr/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 algn="dist">
                    <a:buNone/>
                    <a:defRPr/>
                  </a:pPr>
                  <a:r>
                    <a:rPr lang="zh-CN" altLang="en-US" sz="5400" b="1" dirty="0">
                      <a:solidFill>
                        <a:srgbClr val="4FC3E2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cs typeface="+mn-ea"/>
                      <a:sym typeface="Arial" panose="020B0604020202020204" pitchFamily="34" charset="0"/>
                    </a:rPr>
                    <a:t>感谢各位的聆听</a:t>
                  </a:r>
                </a:p>
              </p:txBody>
            </p:sp>
          </p:grpSp>
        </p:grpSp>
        <p:sp>
          <p:nvSpPr>
            <p:cNvPr id="10" name="文本占位符 20"/>
            <p:cNvSpPr txBox="1"/>
            <p:nvPr/>
          </p:nvSpPr>
          <p:spPr>
            <a:xfrm>
              <a:off x="6147269" y="2844265"/>
              <a:ext cx="5112385" cy="423545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  <a:defRPr/>
              </a:pPr>
              <a:r>
                <a:rPr lang="zh-CN" altLang="en-US" sz="3600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3600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3</a:t>
              </a:r>
              <a:r>
                <a:rPr lang="zh-CN" altLang="en-US" sz="3600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章 烃的含氧衍生物</a:t>
              </a:r>
            </a:p>
          </p:txBody>
        </p:sp>
      </p:grpSp>
      <p:sp>
        <p:nvSpPr>
          <p:cNvPr id="16" name="矩形 15"/>
          <p:cNvSpPr/>
          <p:nvPr/>
        </p:nvSpPr>
        <p:spPr>
          <a:xfrm>
            <a:off x="9561081" y="586555"/>
            <a:ext cx="4062342" cy="300975"/>
          </a:xfrm>
          <a:prstGeom prst="rect">
            <a:avLst/>
          </a:prstGeom>
          <a:solidFill>
            <a:srgbClr val="4FC3E2"/>
          </a:solidFill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txBody>
          <a:bodyPr spcFirstLastPara="1" wrap="square" lIns="57592" tIns="57592" rIns="57592" bIns="57592" spcCol="38100" anchor="ctr">
            <a:spAutoFit/>
          </a:bodyPr>
          <a:lstStyle/>
          <a:p>
            <a:pPr marL="0" marR="0" lvl="0" indent="0" defTabSz="115189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人教版高中选修五化学课件</a:t>
            </a:r>
          </a:p>
        </p:txBody>
      </p:sp>
      <p:sp>
        <p:nvSpPr>
          <p:cNvPr id="17" name="直角三角形 3"/>
          <p:cNvSpPr/>
          <p:nvPr/>
        </p:nvSpPr>
        <p:spPr>
          <a:xfrm rot="2446653">
            <a:off x="10937253" y="4321656"/>
            <a:ext cx="1808584" cy="3177277"/>
          </a:xfrm>
          <a:custGeom>
            <a:avLst/>
            <a:gdLst>
              <a:gd name="connsiteX0" fmla="*/ 0 w 1767840"/>
              <a:gd name="connsiteY0" fmla="*/ 1767840 h 1767840"/>
              <a:gd name="connsiteX1" fmla="*/ 0 w 1767840"/>
              <a:gd name="connsiteY1" fmla="*/ 0 h 1767840"/>
              <a:gd name="connsiteX2" fmla="*/ 1767840 w 1767840"/>
              <a:gd name="connsiteY2" fmla="*/ 1767840 h 1767840"/>
              <a:gd name="connsiteX3" fmla="*/ 0 w 1767840"/>
              <a:gd name="connsiteY3" fmla="*/ 1767840 h 1767840"/>
              <a:gd name="connsiteX0-1" fmla="*/ 852620 w 1767840"/>
              <a:gd name="connsiteY0-2" fmla="*/ 2401909 h 2401909"/>
              <a:gd name="connsiteX1-3" fmla="*/ 0 w 1767840"/>
              <a:gd name="connsiteY1-4" fmla="*/ 0 h 2401909"/>
              <a:gd name="connsiteX2-5" fmla="*/ 1767840 w 1767840"/>
              <a:gd name="connsiteY2-6" fmla="*/ 1767840 h 2401909"/>
              <a:gd name="connsiteX3-7" fmla="*/ 852620 w 1767840"/>
              <a:gd name="connsiteY3-8" fmla="*/ 2401909 h 2401909"/>
              <a:gd name="connsiteX0-9" fmla="*/ 1554460 w 2469680"/>
              <a:gd name="connsiteY0-10" fmla="*/ 3079389 h 3079389"/>
              <a:gd name="connsiteX1-11" fmla="*/ 0 w 2469680"/>
              <a:gd name="connsiteY1-12" fmla="*/ 0 h 3079389"/>
              <a:gd name="connsiteX2-13" fmla="*/ 2469680 w 2469680"/>
              <a:gd name="connsiteY2-14" fmla="*/ 2445320 h 3079389"/>
              <a:gd name="connsiteX3-15" fmla="*/ 1554460 w 2469680"/>
              <a:gd name="connsiteY3-16" fmla="*/ 3079389 h 3079389"/>
              <a:gd name="connsiteX0-17" fmla="*/ 1835245 w 2750465"/>
              <a:gd name="connsiteY0-18" fmla="*/ 3375167 h 3375167"/>
              <a:gd name="connsiteX1-19" fmla="*/ 0 w 2750465"/>
              <a:gd name="connsiteY1-20" fmla="*/ 0 h 3375167"/>
              <a:gd name="connsiteX2-21" fmla="*/ 2750465 w 2750465"/>
              <a:gd name="connsiteY2-22" fmla="*/ 2741098 h 3375167"/>
              <a:gd name="connsiteX3-23" fmla="*/ 1835245 w 2750465"/>
              <a:gd name="connsiteY3-24" fmla="*/ 3375167 h 3375167"/>
              <a:gd name="connsiteX0-25" fmla="*/ 1776293 w 2750465"/>
              <a:gd name="connsiteY0-26" fmla="*/ 3531543 h 3531543"/>
              <a:gd name="connsiteX1-27" fmla="*/ 0 w 2750465"/>
              <a:gd name="connsiteY1-28" fmla="*/ 0 h 3531543"/>
              <a:gd name="connsiteX2-29" fmla="*/ 2750465 w 2750465"/>
              <a:gd name="connsiteY2-30" fmla="*/ 2741098 h 3531543"/>
              <a:gd name="connsiteX3-31" fmla="*/ 1776293 w 2750465"/>
              <a:gd name="connsiteY3-32" fmla="*/ 3531543 h 3531543"/>
              <a:gd name="connsiteX0-33" fmla="*/ 1246915 w 2750465"/>
              <a:gd name="connsiteY0-34" fmla="*/ 4096304 h 4096304"/>
              <a:gd name="connsiteX1-35" fmla="*/ 0 w 2750465"/>
              <a:gd name="connsiteY1-36" fmla="*/ 0 h 4096304"/>
              <a:gd name="connsiteX2-37" fmla="*/ 2750465 w 2750465"/>
              <a:gd name="connsiteY2-38" fmla="*/ 2741098 h 4096304"/>
              <a:gd name="connsiteX3-39" fmla="*/ 1246915 w 2750465"/>
              <a:gd name="connsiteY3-40" fmla="*/ 4096304 h 4096304"/>
              <a:gd name="connsiteX0-41" fmla="*/ 991565 w 2495115"/>
              <a:gd name="connsiteY0-42" fmla="*/ 4313580 h 4313580"/>
              <a:gd name="connsiteX1-43" fmla="*/ 0 w 2495115"/>
              <a:gd name="connsiteY1-44" fmla="*/ 0 h 4313580"/>
              <a:gd name="connsiteX2-45" fmla="*/ 2495115 w 2495115"/>
              <a:gd name="connsiteY2-46" fmla="*/ 2958374 h 4313580"/>
              <a:gd name="connsiteX3-47" fmla="*/ 991565 w 2495115"/>
              <a:gd name="connsiteY3-48" fmla="*/ 4313580 h 4313580"/>
              <a:gd name="connsiteX0-49" fmla="*/ 991565 w 2505856"/>
              <a:gd name="connsiteY0-50" fmla="*/ 4313580 h 4313580"/>
              <a:gd name="connsiteX1-51" fmla="*/ 0 w 2505856"/>
              <a:gd name="connsiteY1-52" fmla="*/ 0 h 4313580"/>
              <a:gd name="connsiteX2-53" fmla="*/ 2505856 w 2505856"/>
              <a:gd name="connsiteY2-54" fmla="*/ 2959240 h 4313580"/>
              <a:gd name="connsiteX3-55" fmla="*/ 991565 w 2505856"/>
              <a:gd name="connsiteY3-56" fmla="*/ 4313580 h 4313580"/>
              <a:gd name="connsiteX0-57" fmla="*/ 917485 w 2505856"/>
              <a:gd name="connsiteY0-58" fmla="*/ 4315824 h 4315824"/>
              <a:gd name="connsiteX1-59" fmla="*/ 0 w 2505856"/>
              <a:gd name="connsiteY1-60" fmla="*/ 0 h 4315824"/>
              <a:gd name="connsiteX2-61" fmla="*/ 2505856 w 2505856"/>
              <a:gd name="connsiteY2-62" fmla="*/ 2959240 h 4315824"/>
              <a:gd name="connsiteX3-63" fmla="*/ 917485 w 2505856"/>
              <a:gd name="connsiteY3-64" fmla="*/ 4315824 h 4315824"/>
              <a:gd name="connsiteX0-65" fmla="*/ 907609 w 2505856"/>
              <a:gd name="connsiteY0-66" fmla="*/ 4304217 h 4304217"/>
              <a:gd name="connsiteX1-67" fmla="*/ 0 w 2505856"/>
              <a:gd name="connsiteY1-68" fmla="*/ 0 h 4304217"/>
              <a:gd name="connsiteX2-69" fmla="*/ 2505856 w 2505856"/>
              <a:gd name="connsiteY2-70" fmla="*/ 2959240 h 4304217"/>
              <a:gd name="connsiteX3-71" fmla="*/ 907609 w 2505856"/>
              <a:gd name="connsiteY3-72" fmla="*/ 4304217 h 4304217"/>
              <a:gd name="connsiteX0-73" fmla="*/ 665240 w 2263487"/>
              <a:gd name="connsiteY0-74" fmla="*/ 4035782 h 4035782"/>
              <a:gd name="connsiteX1-75" fmla="*/ 0 w 2263487"/>
              <a:gd name="connsiteY1-76" fmla="*/ 0 h 4035782"/>
              <a:gd name="connsiteX2-77" fmla="*/ 2263487 w 2263487"/>
              <a:gd name="connsiteY2-78" fmla="*/ 2690805 h 4035782"/>
              <a:gd name="connsiteX3-79" fmla="*/ 665240 w 2263487"/>
              <a:gd name="connsiteY3-80" fmla="*/ 4035782 h 4035782"/>
              <a:gd name="connsiteX0-81" fmla="*/ 658350 w 2256597"/>
              <a:gd name="connsiteY0-82" fmla="*/ 4027684 h 4027684"/>
              <a:gd name="connsiteX1-83" fmla="*/ 0 w 2256597"/>
              <a:gd name="connsiteY1-84" fmla="*/ 0 h 4027684"/>
              <a:gd name="connsiteX2-85" fmla="*/ 2256597 w 2256597"/>
              <a:gd name="connsiteY2-86" fmla="*/ 2682707 h 4027684"/>
              <a:gd name="connsiteX3-87" fmla="*/ 658350 w 2256597"/>
              <a:gd name="connsiteY3-88" fmla="*/ 4027684 h 4027684"/>
              <a:gd name="connsiteX0-89" fmla="*/ 682643 w 2280890"/>
              <a:gd name="connsiteY0-90" fmla="*/ 4007013 h 4007013"/>
              <a:gd name="connsiteX1-91" fmla="*/ 0 w 2280890"/>
              <a:gd name="connsiteY1-92" fmla="*/ 0 h 4007013"/>
              <a:gd name="connsiteX2-93" fmla="*/ 2280890 w 2280890"/>
              <a:gd name="connsiteY2-94" fmla="*/ 2662036 h 4007013"/>
              <a:gd name="connsiteX3-95" fmla="*/ 682643 w 2280890"/>
              <a:gd name="connsiteY3-96" fmla="*/ 4007013 h 40070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280890" h="4007013">
                <a:moveTo>
                  <a:pt x="682643" y="4007013"/>
                </a:moveTo>
                <a:lnTo>
                  <a:pt x="0" y="0"/>
                </a:lnTo>
                <a:lnTo>
                  <a:pt x="2280890" y="2662036"/>
                </a:lnTo>
                <a:lnTo>
                  <a:pt x="682643" y="4007013"/>
                </a:lnTo>
                <a:close/>
              </a:path>
            </a:pathLst>
          </a:custGeom>
          <a:solidFill>
            <a:srgbClr val="4FC3E2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82D8D5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endParaRPr lang="zh-CN" altLang="en-US" dirty="0">
              <a:solidFill>
                <a:srgbClr val="82D8D5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1"/>
          <p:cNvSpPr>
            <a:spLocks noChangeArrowheads="1"/>
          </p:cNvSpPr>
          <p:nvPr/>
        </p:nvSpPr>
        <p:spPr bwMode="auto">
          <a:xfrm>
            <a:off x="654050" y="1290320"/>
            <a:ext cx="1105027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概念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酯是羧酸分子羧基中的−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OH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被−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OR′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取代后的产物，简写为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RCOOR′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，其中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R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和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R′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可相同，也可不同。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命名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酯是按照生成酯的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羧酸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和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醇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来命名的。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 羧酸的名称在前，醇的名称在后，将“醇”字换成“酯”字，称为“某酸某酯”。 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0244" name="组合 10"/>
          <p:cNvGrpSpPr/>
          <p:nvPr/>
        </p:nvGrpSpPr>
        <p:grpSpPr bwMode="auto">
          <a:xfrm>
            <a:off x="2250759" y="3003201"/>
            <a:ext cx="1616924" cy="975381"/>
            <a:chOff x="1011340" y="4617778"/>
            <a:chExt cx="1395580" cy="1075069"/>
          </a:xfrm>
        </p:grpSpPr>
        <p:sp>
          <p:nvSpPr>
            <p:cNvPr id="10247" name="矩形 4"/>
            <p:cNvSpPr>
              <a:spLocks noChangeArrowheads="1"/>
            </p:cNvSpPr>
            <p:nvPr/>
          </p:nvSpPr>
          <p:spPr bwMode="auto">
            <a:xfrm>
              <a:off x="1011340" y="5183998"/>
              <a:ext cx="1395580" cy="508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R−C−O−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R′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grpSp>
          <p:nvGrpSpPr>
            <p:cNvPr id="10248" name="组合 5"/>
            <p:cNvGrpSpPr/>
            <p:nvPr/>
          </p:nvGrpSpPr>
          <p:grpSpPr bwMode="auto">
            <a:xfrm>
              <a:off x="1468410" y="4617778"/>
              <a:ext cx="350088" cy="703022"/>
              <a:chOff x="892002" y="5956978"/>
              <a:chExt cx="350088" cy="703022"/>
            </a:xfrm>
          </p:grpSpPr>
          <p:sp>
            <p:nvSpPr>
              <p:cNvPr id="10249" name="矩形 6"/>
              <p:cNvSpPr>
                <a:spLocks noChangeArrowheads="1"/>
              </p:cNvSpPr>
              <p:nvPr/>
            </p:nvSpPr>
            <p:spPr bwMode="auto">
              <a:xfrm>
                <a:off x="892002" y="5956978"/>
                <a:ext cx="350088" cy="5088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10250" name="组合 7"/>
              <p:cNvGrpSpPr/>
              <p:nvPr/>
            </p:nvGrpSpPr>
            <p:grpSpPr bwMode="auto">
              <a:xfrm>
                <a:off x="1080000" y="6480000"/>
                <a:ext cx="54000" cy="180000"/>
                <a:chOff x="982012" y="6567317"/>
                <a:chExt cx="54000" cy="180000"/>
              </a:xfrm>
            </p:grpSpPr>
            <p:cxnSp>
              <p:nvCxnSpPr>
                <p:cNvPr id="10251" name="直接连接符 8"/>
                <p:cNvCxnSpPr>
                  <a:cxnSpLocks noChangeShapeType="1"/>
                </p:cNvCxnSpPr>
                <p:nvPr/>
              </p:nvCxnSpPr>
              <p:spPr bwMode="auto">
                <a:xfrm>
                  <a:off x="1036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0252" name="直接连接符 9"/>
                <p:cNvCxnSpPr>
                  <a:cxnSpLocks noChangeShapeType="1"/>
                </p:cNvCxnSpPr>
                <p:nvPr/>
              </p:nvCxnSpPr>
              <p:spPr bwMode="auto">
                <a:xfrm>
                  <a:off x="982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</p:grpSp>
      <p:sp>
        <p:nvSpPr>
          <p:cNvPr id="10245" name="矩形 11"/>
          <p:cNvSpPr>
            <a:spLocks noChangeArrowheads="1"/>
          </p:cNvSpPr>
          <p:nvPr/>
        </p:nvSpPr>
        <p:spPr bwMode="auto">
          <a:xfrm>
            <a:off x="4316650" y="3464866"/>
            <a:ext cx="56973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官能团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: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酯基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−COOR′ (R′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不为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，为烃基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3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0400" y="2532519"/>
            <a:ext cx="11322050" cy="282416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4.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酯的物理性质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①低级酯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分子量较小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 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是具有</a:t>
            </a:r>
            <a:r>
              <a:rPr lang="zh-CN" altLang="en-US" sz="2400" dirty="0">
                <a:solidFill>
                  <a:srgbClr val="0099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芳香气味</a:t>
            </a:r>
            <a:r>
              <a:rPr lang="en-US" altLang="zh-CN" sz="2400" dirty="0">
                <a:solidFill>
                  <a:srgbClr val="0099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lang="zh-CN" altLang="en-US" sz="2400" dirty="0">
                <a:solidFill>
                  <a:srgbClr val="0099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果香味</a:t>
            </a:r>
            <a:r>
              <a:rPr lang="en-US" altLang="zh-CN" sz="2400" dirty="0">
                <a:solidFill>
                  <a:srgbClr val="0099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的液体，存在于各种水果和花草中。</a:t>
            </a:r>
            <a:endParaRPr lang="zh-CN" altLang="en-US" sz="2400" dirty="0">
              <a:solidFill>
                <a:srgbClr val="0000CC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>
                <a:solidFill>
                  <a:srgbClr val="00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②密度比水小。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>
                <a:solidFill>
                  <a:srgbClr val="0000CC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③难溶于水，易溶于乙醇和乙醚等有机溶剂。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60400" y="1216482"/>
            <a:ext cx="10464800" cy="1316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7330" marR="0" lvl="0" indent="-227330" defTabSz="91440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3.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组成通式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：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n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2n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</a:p>
          <a:p>
            <a:pPr marL="227330" marR="0" lvl="0" indent="-227330" defTabSz="91440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饱和一元羧酸和饱和一元醇生成的酯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)</a:t>
            </a:r>
          </a:p>
        </p:txBody>
      </p:sp>
      <p:sp>
        <p:nvSpPr>
          <p:cNvPr id="6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54050" y="2835699"/>
            <a:ext cx="11537950" cy="14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说出下列酯类物质的名称？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	CH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COOC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</a:p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	HCOOC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</a:t>
            </a:r>
          </a:p>
        </p:txBody>
      </p:sp>
      <p:sp>
        <p:nvSpPr>
          <p:cNvPr id="1028" name="矩形 8"/>
          <p:cNvSpPr>
            <a:spLocks noChangeArrowheads="1"/>
          </p:cNvSpPr>
          <p:nvPr/>
        </p:nvSpPr>
        <p:spPr bwMode="auto">
          <a:xfrm>
            <a:off x="2218846" y="1583613"/>
            <a:ext cx="76438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+ H−</a:t>
            </a:r>
            <a:r>
              <a:rPr kumimoji="0" lang="en-US" altLang="zh-CN" sz="240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18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OR′                                                + 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O</a:t>
            </a:r>
            <a:endParaRPr kumimoji="0" lang="zh-CN" altLang="zh-CN" sz="240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029" name="组合 10"/>
          <p:cNvGrpSpPr/>
          <p:nvPr/>
        </p:nvGrpSpPr>
        <p:grpSpPr bwMode="auto">
          <a:xfrm>
            <a:off x="3943023" y="1393787"/>
            <a:ext cx="1430269" cy="907941"/>
            <a:chOff x="4216722" y="1659434"/>
            <a:chExt cx="1183278" cy="1001132"/>
          </a:xfrm>
        </p:grpSpPr>
        <p:sp>
          <p:nvSpPr>
            <p:cNvPr id="1066" name="Text Box 10"/>
            <p:cNvSpPr txBox="1">
              <a:spLocks noChangeArrowheads="1"/>
            </p:cNvSpPr>
            <p:nvPr/>
          </p:nvSpPr>
          <p:spPr bwMode="auto">
            <a:xfrm>
              <a:off x="4216722" y="1659434"/>
              <a:ext cx="1151684" cy="1001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浓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SO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4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∆</a:t>
              </a:r>
              <a:endParaRPr kumimoji="1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067" name="组合 22"/>
            <p:cNvGrpSpPr/>
            <p:nvPr/>
          </p:nvGrpSpPr>
          <p:grpSpPr bwMode="auto">
            <a:xfrm>
              <a:off x="4320000" y="2079587"/>
              <a:ext cx="1080000" cy="224413"/>
              <a:chOff x="4320000" y="2079587"/>
              <a:chExt cx="1080000" cy="224413"/>
            </a:xfrm>
          </p:grpSpPr>
          <p:sp>
            <p:nvSpPr>
              <p:cNvPr id="1068" name="Line 7"/>
              <p:cNvSpPr>
                <a:spLocks noChangeShapeType="1"/>
              </p:cNvSpPr>
              <p:nvPr/>
            </p:nvSpPr>
            <p:spPr bwMode="auto">
              <a:xfrm>
                <a:off x="4320000" y="2232000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cxnSp>
            <p:nvCxnSpPr>
              <p:cNvPr id="1069" name="直接箭头连接符 24"/>
              <p:cNvCxnSpPr>
                <a:cxnSpLocks noChangeShapeType="1"/>
              </p:cNvCxnSpPr>
              <p:nvPr/>
            </p:nvCxnSpPr>
            <p:spPr bwMode="auto">
              <a:xfrm>
                <a:off x="4320000" y="2160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0" name="直接箭头连接符 25"/>
              <p:cNvCxnSpPr>
                <a:cxnSpLocks noChangeShapeType="1"/>
              </p:cNvCxnSpPr>
              <p:nvPr/>
            </p:nvCxnSpPr>
            <p:spPr bwMode="auto">
              <a:xfrm>
                <a:off x="4320000" y="2232000"/>
                <a:ext cx="108000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71" name="Line 7"/>
              <p:cNvSpPr>
                <a:spLocks noChangeShapeType="1"/>
              </p:cNvSpPr>
              <p:nvPr/>
            </p:nvSpPr>
            <p:spPr bwMode="auto">
              <a:xfrm>
                <a:off x="5292000" y="2079587"/>
                <a:ext cx="108000" cy="7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1030" name="组合 14"/>
          <p:cNvGrpSpPr/>
          <p:nvPr/>
        </p:nvGrpSpPr>
        <p:grpSpPr bwMode="auto">
          <a:xfrm>
            <a:off x="776021" y="1107412"/>
            <a:ext cx="1451038" cy="946900"/>
            <a:chOff x="3352009" y="4865084"/>
            <a:chExt cx="1199425" cy="1043845"/>
          </a:xfrm>
        </p:grpSpPr>
        <p:sp>
          <p:nvSpPr>
            <p:cNvPr id="1060" name="矩形 15"/>
            <p:cNvSpPr>
              <a:spLocks noChangeArrowheads="1"/>
            </p:cNvSpPr>
            <p:nvPr/>
          </p:nvSpPr>
          <p:spPr bwMode="auto">
            <a:xfrm>
              <a:off x="3352009" y="5399998"/>
              <a:ext cx="1199425" cy="508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R−C−OH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grpSp>
          <p:nvGrpSpPr>
            <p:cNvPr id="1061" name="组合 16"/>
            <p:cNvGrpSpPr/>
            <p:nvPr/>
          </p:nvGrpSpPr>
          <p:grpSpPr bwMode="auto">
            <a:xfrm>
              <a:off x="3799337" y="4865084"/>
              <a:ext cx="350076" cy="665689"/>
              <a:chOff x="901337" y="5994311"/>
              <a:chExt cx="350076" cy="665689"/>
            </a:xfrm>
          </p:grpSpPr>
          <p:sp>
            <p:nvSpPr>
              <p:cNvPr id="1062" name="矩形 17"/>
              <p:cNvSpPr>
                <a:spLocks noChangeArrowheads="1"/>
              </p:cNvSpPr>
              <p:nvPr/>
            </p:nvSpPr>
            <p:spPr bwMode="auto">
              <a:xfrm>
                <a:off x="901337" y="5994311"/>
                <a:ext cx="350076" cy="5089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1063" name="组合 18"/>
              <p:cNvGrpSpPr/>
              <p:nvPr/>
            </p:nvGrpSpPr>
            <p:grpSpPr bwMode="auto">
              <a:xfrm>
                <a:off x="1080000" y="6480000"/>
                <a:ext cx="54000" cy="180000"/>
                <a:chOff x="982012" y="6567317"/>
                <a:chExt cx="54000" cy="180000"/>
              </a:xfrm>
            </p:grpSpPr>
            <p:cxnSp>
              <p:nvCxnSpPr>
                <p:cNvPr id="1064" name="直接连接符 19"/>
                <p:cNvCxnSpPr>
                  <a:cxnSpLocks noChangeShapeType="1"/>
                </p:cNvCxnSpPr>
                <p:nvPr/>
              </p:nvCxnSpPr>
              <p:spPr bwMode="auto">
                <a:xfrm>
                  <a:off x="1036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065" name="直接连接符 20"/>
                <p:cNvCxnSpPr>
                  <a:cxnSpLocks noChangeShapeType="1"/>
                </p:cNvCxnSpPr>
                <p:nvPr/>
              </p:nvCxnSpPr>
              <p:spPr bwMode="auto">
                <a:xfrm>
                  <a:off x="982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</p:grpSp>
      <p:sp>
        <p:nvSpPr>
          <p:cNvPr id="1031" name="矩形 27"/>
          <p:cNvSpPr>
            <a:spLocks noChangeArrowheads="1"/>
          </p:cNvSpPr>
          <p:nvPr/>
        </p:nvSpPr>
        <p:spPr bwMode="auto">
          <a:xfrm>
            <a:off x="1684928" y="1563773"/>
            <a:ext cx="1106596" cy="588873"/>
          </a:xfrm>
          <a:prstGeom prst="rect">
            <a:avLst/>
          </a:prstGeom>
          <a:noFill/>
          <a:ln w="19050" algn="ctr">
            <a:solidFill>
              <a:srgbClr val="7030A0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4495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032" name="组合 2"/>
          <p:cNvGrpSpPr/>
          <p:nvPr/>
        </p:nvGrpSpPr>
        <p:grpSpPr bwMode="auto">
          <a:xfrm>
            <a:off x="5715063" y="1130758"/>
            <a:ext cx="1915909" cy="923778"/>
            <a:chOff x="5656008" y="3059756"/>
            <a:chExt cx="1584451" cy="1019558"/>
          </a:xfrm>
        </p:grpSpPr>
        <p:sp>
          <p:nvSpPr>
            <p:cNvPr id="1054" name="矩形 29"/>
            <p:cNvSpPr>
              <a:spLocks noChangeArrowheads="1"/>
            </p:cNvSpPr>
            <p:nvPr/>
          </p:nvSpPr>
          <p:spPr bwMode="auto">
            <a:xfrm>
              <a:off x="5656008" y="3569782"/>
              <a:ext cx="1584451" cy="509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R−C−</a:t>
              </a:r>
              <a:r>
                <a:rPr kumimoji="0" lang="en-US" altLang="zh-CN" sz="24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18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O−R′</a:t>
              </a:r>
            </a:p>
          </p:txBody>
        </p:sp>
        <p:grpSp>
          <p:nvGrpSpPr>
            <p:cNvPr id="1055" name="组合 30"/>
            <p:cNvGrpSpPr/>
            <p:nvPr/>
          </p:nvGrpSpPr>
          <p:grpSpPr bwMode="auto">
            <a:xfrm>
              <a:off x="6066368" y="3059756"/>
              <a:ext cx="350245" cy="640801"/>
              <a:chOff x="864000" y="6019199"/>
              <a:chExt cx="350245" cy="640801"/>
            </a:xfrm>
          </p:grpSpPr>
          <p:sp>
            <p:nvSpPr>
              <p:cNvPr id="1056" name="矩形 31"/>
              <p:cNvSpPr>
                <a:spLocks noChangeArrowheads="1"/>
              </p:cNvSpPr>
              <p:nvPr/>
            </p:nvSpPr>
            <p:spPr bwMode="auto">
              <a:xfrm>
                <a:off x="864000" y="6019199"/>
                <a:ext cx="350245" cy="509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1057" name="组合 32"/>
              <p:cNvGrpSpPr/>
              <p:nvPr/>
            </p:nvGrpSpPr>
            <p:grpSpPr bwMode="auto">
              <a:xfrm>
                <a:off x="1080000" y="6480000"/>
                <a:ext cx="54000" cy="180000"/>
                <a:chOff x="982012" y="6567317"/>
                <a:chExt cx="54000" cy="180000"/>
              </a:xfrm>
            </p:grpSpPr>
            <p:cxnSp>
              <p:nvCxnSpPr>
                <p:cNvPr id="1058" name="直接连接符 33"/>
                <p:cNvCxnSpPr>
                  <a:cxnSpLocks noChangeShapeType="1"/>
                </p:cNvCxnSpPr>
                <p:nvPr/>
              </p:nvCxnSpPr>
              <p:spPr bwMode="auto">
                <a:xfrm>
                  <a:off x="1036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059" name="直接连接符 34"/>
                <p:cNvCxnSpPr>
                  <a:cxnSpLocks noChangeShapeType="1"/>
                </p:cNvCxnSpPr>
                <p:nvPr/>
              </p:nvCxnSpPr>
              <p:spPr bwMode="auto">
                <a:xfrm>
                  <a:off x="982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</p:grpSp>
      <p:sp>
        <p:nvSpPr>
          <p:cNvPr id="1035" name="矩形 4"/>
          <p:cNvSpPr>
            <a:spLocks noChangeArrowheads="1"/>
          </p:cNvSpPr>
          <p:nvPr/>
        </p:nvSpPr>
        <p:spPr bwMode="auto">
          <a:xfrm>
            <a:off x="1079451" y="2232494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碳化硅黑体二"/>
                <a:sym typeface="Arial" panose="020B0604020202020204" pitchFamily="34" charset="0"/>
              </a:rPr>
              <a:t>某酸</a:t>
            </a:r>
          </a:p>
        </p:txBody>
      </p:sp>
      <p:sp>
        <p:nvSpPr>
          <p:cNvPr id="1036" name="矩形 44"/>
          <p:cNvSpPr>
            <a:spLocks noChangeArrowheads="1"/>
          </p:cNvSpPr>
          <p:nvPr/>
        </p:nvSpPr>
        <p:spPr bwMode="auto">
          <a:xfrm>
            <a:off x="3031169" y="2227534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碳化硅黑体二"/>
                <a:sym typeface="Arial" panose="020B0604020202020204" pitchFamily="34" charset="0"/>
              </a:rPr>
              <a:t>某醇</a:t>
            </a:r>
          </a:p>
        </p:txBody>
      </p:sp>
      <p:sp>
        <p:nvSpPr>
          <p:cNvPr id="1037" name="矩形 45"/>
          <p:cNvSpPr>
            <a:spLocks noChangeArrowheads="1"/>
          </p:cNvSpPr>
          <p:nvPr/>
        </p:nvSpPr>
        <p:spPr bwMode="auto">
          <a:xfrm>
            <a:off x="5829864" y="2227534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碳化硅黑体二"/>
                <a:sym typeface="Arial" panose="020B0604020202020204" pitchFamily="34" charset="0"/>
              </a:rPr>
              <a:t>某酸</a:t>
            </a: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碳化硅黑体二"/>
                <a:sym typeface="Arial" panose="020B0604020202020204" pitchFamily="34" charset="0"/>
              </a:rPr>
              <a:t>某</a:t>
            </a: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碳化硅黑体二"/>
                <a:sym typeface="Arial" panose="020B0604020202020204" pitchFamily="34" charset="0"/>
              </a:rPr>
              <a:t>酯</a:t>
            </a:r>
          </a:p>
        </p:txBody>
      </p:sp>
      <p:grpSp>
        <p:nvGrpSpPr>
          <p:cNvPr id="14" name="组合 46"/>
          <p:cNvGrpSpPr/>
          <p:nvPr/>
        </p:nvGrpSpPr>
        <p:grpSpPr bwMode="auto">
          <a:xfrm>
            <a:off x="1541663" y="4326310"/>
            <a:ext cx="1558440" cy="907941"/>
            <a:chOff x="2160000" y="2880000"/>
            <a:chExt cx="1288991" cy="1000879"/>
          </a:xfrm>
        </p:grpSpPr>
        <p:sp>
          <p:nvSpPr>
            <p:cNvPr id="1052" name="矩形 47"/>
            <p:cNvSpPr>
              <a:spLocks noChangeArrowheads="1"/>
            </p:cNvSpPr>
            <p:nvPr/>
          </p:nvSpPr>
          <p:spPr bwMode="auto">
            <a:xfrm>
              <a:off x="2160000" y="2880000"/>
              <a:ext cx="1288991" cy="1000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5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C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OOC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5</a:t>
              </a:r>
              <a:endPara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cxnSp>
          <p:nvCxnSpPr>
            <p:cNvPr id="1053" name="直接连接符 4"/>
            <p:cNvCxnSpPr>
              <a:cxnSpLocks noChangeShapeType="1"/>
            </p:cNvCxnSpPr>
            <p:nvPr/>
          </p:nvCxnSpPr>
          <p:spPr bwMode="auto">
            <a:xfrm>
              <a:off x="2376016" y="3355200"/>
              <a:ext cx="0" cy="2160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" name="组合 52"/>
          <p:cNvGrpSpPr/>
          <p:nvPr/>
        </p:nvGrpSpPr>
        <p:grpSpPr bwMode="auto">
          <a:xfrm>
            <a:off x="786633" y="5327650"/>
            <a:ext cx="2463526" cy="908050"/>
            <a:chOff x="8100652" y="1637533"/>
            <a:chExt cx="2036527" cy="1000800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8100652" y="1648333"/>
            <a:ext cx="882947" cy="99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3" imgW="388620" imgH="439420" progId="">
                    <p:embed/>
                  </p:oleObj>
                </mc:Choice>
                <mc:Fallback>
                  <p:oleObj r:id="rId3" imgW="388620" imgH="43942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00652" y="1648333"/>
                          <a:ext cx="882947" cy="99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1" name="矩形 54"/>
            <p:cNvSpPr>
              <a:spLocks noChangeArrowheads="1"/>
            </p:cNvSpPr>
            <p:nvPr/>
          </p:nvSpPr>
          <p:spPr bwMode="auto">
            <a:xfrm>
              <a:off x="8794530" y="1637533"/>
              <a:ext cx="1342649" cy="508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−OOCCH</a:t>
              </a:r>
              <a:r>
                <a:rPr kumimoji="0" lang="en-US" altLang="zh-CN" sz="2400" i="0" u="none" strike="noStrike" kern="0" cap="none" spc="0" normalizeH="0" baseline="-2500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3</a:t>
              </a:r>
              <a:endParaRPr kumimoji="0" lang="zh-CN" altLang="zh-CN" sz="240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</p:grp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121978" y="3372252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汉仪楷体简"/>
                <a:sym typeface="Arial" panose="020B0604020202020204" pitchFamily="34" charset="0"/>
              </a:rPr>
              <a:t>乙酸乙酯</a:t>
            </a:r>
          </a:p>
        </p:txBody>
      </p:sp>
      <p:sp>
        <p:nvSpPr>
          <p:cNvPr id="56" name="矩形 55"/>
          <p:cNvSpPr>
            <a:spLocks noChangeArrowheads="1"/>
          </p:cNvSpPr>
          <p:nvPr/>
        </p:nvSpPr>
        <p:spPr bwMode="auto">
          <a:xfrm>
            <a:off x="5117642" y="3899041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汉仪楷体简"/>
                <a:sym typeface="Arial" panose="020B0604020202020204" pitchFamily="34" charset="0"/>
              </a:rPr>
              <a:t>甲酸乙酯</a:t>
            </a:r>
          </a:p>
        </p:txBody>
      </p:sp>
      <p:sp>
        <p:nvSpPr>
          <p:cNvPr id="57" name="矩形 56"/>
          <p:cNvSpPr>
            <a:spLocks noChangeArrowheads="1"/>
          </p:cNvSpPr>
          <p:nvPr/>
        </p:nvSpPr>
        <p:spPr bwMode="auto">
          <a:xfrm>
            <a:off x="5121978" y="4377714"/>
            <a:ext cx="2031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汉仪楷体简"/>
                <a:sym typeface="Arial" panose="020B0604020202020204" pitchFamily="34" charset="0"/>
              </a:rPr>
              <a:t>乙二酸二乙酯</a:t>
            </a:r>
          </a:p>
        </p:txBody>
      </p:sp>
      <p:sp>
        <p:nvSpPr>
          <p:cNvPr id="58" name="矩形 57"/>
          <p:cNvSpPr>
            <a:spLocks noChangeArrowheads="1"/>
          </p:cNvSpPr>
          <p:nvPr/>
        </p:nvSpPr>
        <p:spPr bwMode="auto">
          <a:xfrm>
            <a:off x="5117642" y="4805362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汉仪楷体简"/>
                <a:sym typeface="Arial" panose="020B0604020202020204" pitchFamily="34" charset="0"/>
              </a:rPr>
              <a:t>乙酸苯酯</a:t>
            </a:r>
          </a:p>
        </p:txBody>
      </p:sp>
      <p:cxnSp>
        <p:nvCxnSpPr>
          <p:cNvPr id="62" name="直接连接符 61"/>
          <p:cNvCxnSpPr/>
          <p:nvPr/>
        </p:nvCxnSpPr>
        <p:spPr>
          <a:xfrm>
            <a:off x="2673145" y="3246542"/>
            <a:ext cx="0" cy="58737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2339389" y="3707185"/>
            <a:ext cx="0" cy="58737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>
            <a:off x="2339389" y="5234251"/>
            <a:ext cx="0" cy="58737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>
            <a:off x="2082214" y="4314825"/>
            <a:ext cx="0" cy="98107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11149" y="1258411"/>
            <a:ext cx="11322051" cy="16843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乙酸与乙醇的</a:t>
            </a: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酯化反应是可逆的</a:t>
            </a:r>
            <a:r>
              <a:rPr lang="zh-CN" altLang="en-US" sz="24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，在制取乙酸乙酯的实验中，如果要提高乙酸乙酯的产率，你认为应当采取哪些措施？</a:t>
            </a:r>
          </a:p>
        </p:txBody>
      </p:sp>
      <p:sp>
        <p:nvSpPr>
          <p:cNvPr id="295940" name="Rectangle 4"/>
          <p:cNvSpPr>
            <a:spLocks noRot="1" noChangeArrowheads="1"/>
          </p:cNvSpPr>
          <p:nvPr/>
        </p:nvSpPr>
        <p:spPr bwMode="auto">
          <a:xfrm>
            <a:off x="589280" y="2796342"/>
            <a:ext cx="769778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根据化学平衡原理，提高乙酸乙酯产率措施有：</a:t>
            </a:r>
          </a:p>
        </p:txBody>
      </p:sp>
      <p:sp>
        <p:nvSpPr>
          <p:cNvPr id="295941" name="Rectangle 5"/>
          <p:cNvSpPr>
            <a:spLocks noRot="1" noChangeArrowheads="1"/>
          </p:cNvSpPr>
          <p:nvPr/>
        </p:nvSpPr>
        <p:spPr bwMode="auto">
          <a:xfrm>
            <a:off x="660400" y="3688517"/>
            <a:ext cx="780288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由于乙酸乙酯沸点比乙酸、乙醇低，因此从反应物中不断蒸出乙酸乙酯，可提高其产率；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使用过量的乙醇，可提高乙酸转化为乙酸乙酯产率。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使用浓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H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SO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作吸水剂，提高乙醇、乙酸的转化率。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280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适宜的温度。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defRPr/>
            </a:pP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295942" name="Picture 6" descr="218222T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975" y="3013444"/>
            <a:ext cx="2420938" cy="2042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6" y="2172136"/>
            <a:ext cx="748823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95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95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95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5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/>
      <p:bldP spid="29594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629" name="Group 261"/>
          <p:cNvGraphicFramePr>
            <a:graphicFrameLocks noGrp="1"/>
          </p:cNvGraphicFramePr>
          <p:nvPr/>
        </p:nvGraphicFramePr>
        <p:xfrm>
          <a:off x="1011873" y="1844683"/>
          <a:ext cx="10168255" cy="3387709"/>
        </p:xfrm>
        <a:graphic>
          <a:graphicData uri="http://schemas.openxmlformats.org/drawingml/2006/table">
            <a:tbl>
              <a:tblPr/>
              <a:tblGrid>
                <a:gridCol w="147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1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8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8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环境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65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中性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酸性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碱性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温度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65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常温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65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加热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常温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加热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常温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加热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相同时间内酯层消失速度</a:t>
                      </a: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5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结论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0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21918" marR="12191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4416" name="Text Box 48"/>
          <p:cNvSpPr txBox="1">
            <a:spLocks noChangeArrowheads="1"/>
          </p:cNvSpPr>
          <p:nvPr/>
        </p:nvSpPr>
        <p:spPr bwMode="auto">
          <a:xfrm>
            <a:off x="0" y="1232177"/>
            <a:ext cx="104190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探究乙酸乙酯在中、酸、碱性溶液和不同温度下的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水解速度</a:t>
            </a:r>
          </a:p>
        </p:txBody>
      </p:sp>
      <p:sp>
        <p:nvSpPr>
          <p:cNvPr id="314418" name="Text Box 50"/>
          <p:cNvSpPr txBox="1">
            <a:spLocks noChangeArrowheads="1"/>
          </p:cNvSpPr>
          <p:nvPr/>
        </p:nvSpPr>
        <p:spPr bwMode="auto">
          <a:xfrm>
            <a:off x="2709844" y="3015401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865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无变化</a:t>
            </a:r>
          </a:p>
        </p:txBody>
      </p:sp>
      <p:sp>
        <p:nvSpPr>
          <p:cNvPr id="314419" name="Text Box 51"/>
          <p:cNvSpPr txBox="1">
            <a:spLocks noChangeArrowheads="1"/>
          </p:cNvSpPr>
          <p:nvPr/>
        </p:nvSpPr>
        <p:spPr bwMode="auto">
          <a:xfrm>
            <a:off x="3904298" y="3015401"/>
            <a:ext cx="172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865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无明显变化</a:t>
            </a:r>
          </a:p>
        </p:txBody>
      </p:sp>
      <p:sp>
        <p:nvSpPr>
          <p:cNvPr id="314420" name="Text Box 52"/>
          <p:cNvSpPr txBox="1">
            <a:spLocks noChangeArrowheads="1"/>
          </p:cNvSpPr>
          <p:nvPr/>
        </p:nvSpPr>
        <p:spPr bwMode="auto">
          <a:xfrm>
            <a:off x="5532597" y="2937073"/>
            <a:ext cx="14160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层厚减小，较慢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14421" name="Text Box 53"/>
          <p:cNvSpPr txBox="1">
            <a:spLocks noChangeArrowheads="1"/>
          </p:cNvSpPr>
          <p:nvPr/>
        </p:nvSpPr>
        <p:spPr bwMode="auto">
          <a:xfrm>
            <a:off x="7010718" y="2937072"/>
            <a:ext cx="123952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层厚减小，较快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14422" name="Text Box 54"/>
          <p:cNvSpPr txBox="1">
            <a:spLocks noChangeArrowheads="1"/>
          </p:cNvSpPr>
          <p:nvPr/>
        </p:nvSpPr>
        <p:spPr bwMode="auto">
          <a:xfrm>
            <a:off x="8449471" y="2924793"/>
            <a:ext cx="121332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完全消失，较快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14423" name="Text Box 55"/>
          <p:cNvSpPr txBox="1">
            <a:spLocks noChangeArrowheads="1"/>
          </p:cNvSpPr>
          <p:nvPr/>
        </p:nvSpPr>
        <p:spPr bwMode="auto">
          <a:xfrm>
            <a:off x="9899174" y="2924793"/>
            <a:ext cx="104457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完全消失，快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14424" name="Text Box 56"/>
          <p:cNvSpPr txBox="1">
            <a:spLocks noChangeArrowheads="1"/>
          </p:cNvSpPr>
          <p:nvPr/>
        </p:nvSpPr>
        <p:spPr bwMode="auto">
          <a:xfrm>
            <a:off x="2709844" y="3903521"/>
            <a:ext cx="84432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、酯在碱性条件下水解速率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最快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，其次是酸性条件，中性条件下几乎不水解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； 在强碱的溶液中酯水解趋于完全。</a:t>
            </a:r>
          </a:p>
        </p:txBody>
      </p:sp>
      <p:sp>
        <p:nvSpPr>
          <p:cNvPr id="314425" name="Text Box 57"/>
          <p:cNvSpPr txBox="1">
            <a:spLocks noChangeArrowheads="1"/>
          </p:cNvSpPr>
          <p:nvPr/>
        </p:nvSpPr>
        <p:spPr bwMode="auto">
          <a:xfrm>
            <a:off x="2703354" y="4716589"/>
            <a:ext cx="585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、温度越高，酯水解程度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越大</a:t>
            </a: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314428" name="Text Box 60"/>
          <p:cNvSpPr txBox="1">
            <a:spLocks noChangeArrowheads="1"/>
          </p:cNvSpPr>
          <p:nvPr/>
        </p:nvSpPr>
        <p:spPr bwMode="auto">
          <a:xfrm>
            <a:off x="6240622" y="4743191"/>
            <a:ext cx="50387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</a:t>
            </a:r>
            <a:r>
              <a:rPr kumimoji="0" lang="zh-CN" altLang="en-US" sz="200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水解反应是吸热反应</a:t>
            </a:r>
            <a:r>
              <a:rPr kumimoji="0" lang="zh-CN" altLang="en-US" sz="200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</a:t>
            </a:r>
          </a:p>
        </p:txBody>
      </p:sp>
      <p:sp>
        <p:nvSpPr>
          <p:cNvPr id="16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4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4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4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4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4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4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4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4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4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4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6" grpId="0"/>
      <p:bldP spid="314418" grpId="0"/>
      <p:bldP spid="314419" grpId="0"/>
      <p:bldP spid="314420" grpId="0"/>
      <p:bldP spid="314421" grpId="0"/>
      <p:bldP spid="314422" grpId="0"/>
      <p:bldP spid="314423" grpId="0"/>
      <p:bldP spid="314424" grpId="0"/>
      <p:bldP spid="314425" grpId="0"/>
      <p:bldP spid="314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3"/>
          <p:cNvSpPr>
            <a:spLocks noChangeArrowheads="1"/>
          </p:cNvSpPr>
          <p:nvPr/>
        </p:nvSpPr>
        <p:spPr bwMode="auto">
          <a:xfrm>
            <a:off x="660400" y="1148727"/>
            <a:ext cx="11537950" cy="9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5.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化学性质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    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主要是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水解反应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(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取代反应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)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，在酸或碱催化下，生成相应的羧酸和醇。</a:t>
            </a:r>
            <a:endParaRPr kumimoji="0" lang="en-US" altLang="zh-CN" sz="240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pSp>
        <p:nvGrpSpPr>
          <p:cNvPr id="14339" name="组合 29"/>
          <p:cNvGrpSpPr/>
          <p:nvPr/>
        </p:nvGrpSpPr>
        <p:grpSpPr bwMode="auto">
          <a:xfrm>
            <a:off x="1361844" y="2250225"/>
            <a:ext cx="7269939" cy="1277273"/>
            <a:chOff x="1261004" y="2934001"/>
            <a:chExt cx="7090643" cy="1408371"/>
          </a:xfrm>
        </p:grpSpPr>
        <p:sp>
          <p:nvSpPr>
            <p:cNvPr id="14355" name="矩形 16"/>
            <p:cNvSpPr>
              <a:spLocks noChangeArrowheads="1"/>
            </p:cNvSpPr>
            <p:nvPr/>
          </p:nvSpPr>
          <p:spPr bwMode="auto">
            <a:xfrm>
              <a:off x="1261004" y="3208126"/>
              <a:ext cx="7090643" cy="50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RCO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OR′ + H</a:t>
              </a:r>
              <a:r>
                <a:rPr kumimoji="0" lang="en-US" altLang="zh-CN" sz="240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                                RCO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OH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+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OR′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4356" name="组合 30"/>
            <p:cNvGrpSpPr/>
            <p:nvPr/>
          </p:nvGrpSpPr>
          <p:grpSpPr bwMode="auto">
            <a:xfrm>
              <a:off x="4122000" y="2934001"/>
              <a:ext cx="1204912" cy="1408371"/>
              <a:chOff x="4194338" y="1771200"/>
              <a:chExt cx="1205662" cy="1408785"/>
            </a:xfrm>
          </p:grpSpPr>
          <p:sp>
            <p:nvSpPr>
              <p:cNvPr id="14357" name="Text Box 10"/>
              <p:cNvSpPr txBox="1">
                <a:spLocks noChangeArrowheads="1"/>
              </p:cNvSpPr>
              <p:nvPr/>
            </p:nvSpPr>
            <p:spPr bwMode="auto">
              <a:xfrm>
                <a:off x="4194338" y="1771200"/>
                <a:ext cx="1151684" cy="14087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稀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kumimoji="0" lang="en-US" altLang="zh-CN" sz="2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40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4</a:t>
                </a:r>
                <a:endPara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zh-CN" altLang="en-US" sz="240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∆ </a:t>
                </a:r>
                <a:endParaRPr kumimoji="1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14358" name="组合 32"/>
              <p:cNvGrpSpPr/>
              <p:nvPr/>
            </p:nvGrpSpPr>
            <p:grpSpPr bwMode="auto">
              <a:xfrm>
                <a:off x="4320000" y="2079587"/>
                <a:ext cx="1080000" cy="224413"/>
                <a:chOff x="4320000" y="2079587"/>
                <a:chExt cx="1080000" cy="224413"/>
              </a:xfrm>
            </p:grpSpPr>
            <p:sp>
              <p:nvSpPr>
                <p:cNvPr id="14359" name="Line 7"/>
                <p:cNvSpPr>
                  <a:spLocks noChangeShapeType="1"/>
                </p:cNvSpPr>
                <p:nvPr/>
              </p:nvSpPr>
              <p:spPr bwMode="auto">
                <a:xfrm>
                  <a:off x="4320000" y="2232000"/>
                  <a:ext cx="108000" cy="72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cxnSp>
              <p:nvCxnSpPr>
                <p:cNvPr id="14360" name="直接箭头连接符 34"/>
                <p:cNvCxnSpPr>
                  <a:cxnSpLocks noChangeShapeType="1"/>
                </p:cNvCxnSpPr>
                <p:nvPr/>
              </p:nvCxnSpPr>
              <p:spPr bwMode="auto">
                <a:xfrm>
                  <a:off x="4320000" y="2160000"/>
                  <a:ext cx="1080000" cy="0"/>
                </a:xfrm>
                <a:prstGeom prst="straightConnector1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61" name="直接箭头连接符 35"/>
                <p:cNvCxnSpPr>
                  <a:cxnSpLocks noChangeShapeType="1"/>
                </p:cNvCxnSpPr>
                <p:nvPr/>
              </p:nvCxnSpPr>
              <p:spPr bwMode="auto">
                <a:xfrm>
                  <a:off x="4320000" y="2232000"/>
                  <a:ext cx="1080000" cy="0"/>
                </a:xfrm>
                <a:prstGeom prst="straightConnector1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362" name="Line 7"/>
                <p:cNvSpPr>
                  <a:spLocks noChangeShapeType="1"/>
                </p:cNvSpPr>
                <p:nvPr/>
              </p:nvSpPr>
              <p:spPr bwMode="auto">
                <a:xfrm>
                  <a:off x="5292000" y="2079587"/>
                  <a:ext cx="108000" cy="72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4340" name="组合 28"/>
          <p:cNvGrpSpPr/>
          <p:nvPr/>
        </p:nvGrpSpPr>
        <p:grpSpPr bwMode="auto">
          <a:xfrm>
            <a:off x="1368729" y="3468802"/>
            <a:ext cx="7297190" cy="530835"/>
            <a:chOff x="1407987" y="4176003"/>
            <a:chExt cx="7247741" cy="585200"/>
          </a:xfrm>
        </p:grpSpPr>
        <p:sp>
          <p:nvSpPr>
            <p:cNvPr id="14351" name="矩形 24"/>
            <p:cNvSpPr>
              <a:spLocks noChangeArrowheads="1"/>
            </p:cNvSpPr>
            <p:nvPr/>
          </p:nvSpPr>
          <p:spPr bwMode="auto">
            <a:xfrm>
              <a:off x="1407987" y="4252257"/>
              <a:ext cx="7247741" cy="508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RCO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OR′ + 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NaOH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                          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RCO</a:t>
              </a:r>
              <a:r>
                <a:rPr kumimoji="0" lang="en-US" altLang="zh-CN" sz="240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ONa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 + 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OR′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4352" name="组合 25"/>
            <p:cNvGrpSpPr/>
            <p:nvPr/>
          </p:nvGrpSpPr>
          <p:grpSpPr bwMode="auto">
            <a:xfrm>
              <a:off x="4608000" y="4176003"/>
              <a:ext cx="720000" cy="508946"/>
              <a:chOff x="4731600" y="4455853"/>
              <a:chExt cx="720000" cy="508946"/>
            </a:xfrm>
          </p:grpSpPr>
          <p:sp>
            <p:nvSpPr>
              <p:cNvPr id="14353" name="Line 8"/>
              <p:cNvSpPr>
                <a:spLocks noChangeShapeType="1"/>
              </p:cNvSpPr>
              <p:nvPr/>
            </p:nvSpPr>
            <p:spPr bwMode="auto">
              <a:xfrm>
                <a:off x="4731600" y="4869850"/>
                <a:ext cx="7200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354" name="矩形 27"/>
              <p:cNvSpPr>
                <a:spLocks noChangeArrowheads="1"/>
              </p:cNvSpPr>
              <p:nvPr/>
            </p:nvSpPr>
            <p:spPr bwMode="auto">
              <a:xfrm>
                <a:off x="4803600" y="4455853"/>
                <a:ext cx="497067" cy="508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△</a:t>
                </a:r>
                <a:endParaRPr kumimoji="0" lang="en-US" altLang="zh-CN" sz="2400" i="0" u="none" strike="noStrike" kern="0" cap="none" spc="0" normalizeH="0" baseline="-25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8" name="组合 30"/>
          <p:cNvGrpSpPr/>
          <p:nvPr/>
        </p:nvGrpSpPr>
        <p:grpSpPr bwMode="auto">
          <a:xfrm>
            <a:off x="1381925" y="4095024"/>
            <a:ext cx="1704313" cy="964173"/>
            <a:chOff x="1021342" y="4630222"/>
            <a:chExt cx="1408970" cy="1062542"/>
          </a:xfrm>
        </p:grpSpPr>
        <p:sp>
          <p:nvSpPr>
            <p:cNvPr id="14345" name="矩形 31"/>
            <p:cNvSpPr>
              <a:spLocks noChangeArrowheads="1"/>
            </p:cNvSpPr>
            <p:nvPr/>
          </p:nvSpPr>
          <p:spPr bwMode="auto">
            <a:xfrm>
              <a:off x="1021342" y="5183998"/>
              <a:ext cx="1408970" cy="508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H−C−O−</a:t>
              </a:r>
              <a:r>
                <a:rPr kumimoji="0" lang="en-US" altLang="zh-CN" sz="240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rPr>
                <a:t>R′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endParaRPr>
            </a:p>
          </p:txBody>
        </p:sp>
        <p:grpSp>
          <p:nvGrpSpPr>
            <p:cNvPr id="14346" name="组合 32"/>
            <p:cNvGrpSpPr/>
            <p:nvPr/>
          </p:nvGrpSpPr>
          <p:grpSpPr bwMode="auto">
            <a:xfrm>
              <a:off x="1468410" y="4630222"/>
              <a:ext cx="350122" cy="690578"/>
              <a:chOff x="892002" y="5969422"/>
              <a:chExt cx="350122" cy="690578"/>
            </a:xfrm>
          </p:grpSpPr>
          <p:sp>
            <p:nvSpPr>
              <p:cNvPr id="14347" name="矩形 33"/>
              <p:cNvSpPr>
                <a:spLocks noChangeArrowheads="1"/>
              </p:cNvSpPr>
              <p:nvPr/>
            </p:nvSpPr>
            <p:spPr bwMode="auto">
              <a:xfrm>
                <a:off x="892002" y="5969422"/>
                <a:ext cx="350122" cy="508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Medium" panose="020B0600000000000000" pitchFamily="34" charset="-122"/>
                    <a:cs typeface="Times New Roman" panose="02020603050405020304" pitchFamily="18" charset="0"/>
                    <a:sym typeface="Arial" panose="020B0604020202020204" pitchFamily="34" charset="0"/>
                  </a:rPr>
                  <a:t>O</a:t>
                </a:r>
                <a:endParaRPr kumimoji="0" lang="zh-CN" altLang="en-US" sz="2400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Medium" panose="020B0600000000000000" pitchFamily="34" charset="-122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grpSp>
            <p:nvGrpSpPr>
              <p:cNvPr id="14348" name="组合 34"/>
              <p:cNvGrpSpPr/>
              <p:nvPr/>
            </p:nvGrpSpPr>
            <p:grpSpPr bwMode="auto">
              <a:xfrm>
                <a:off x="1080000" y="6480000"/>
                <a:ext cx="54000" cy="180000"/>
                <a:chOff x="982012" y="6567317"/>
                <a:chExt cx="54000" cy="180000"/>
              </a:xfrm>
            </p:grpSpPr>
            <p:cxnSp>
              <p:nvCxnSpPr>
                <p:cNvPr id="14349" name="直接连接符 35"/>
                <p:cNvCxnSpPr>
                  <a:cxnSpLocks noChangeShapeType="1"/>
                </p:cNvCxnSpPr>
                <p:nvPr/>
              </p:nvCxnSpPr>
              <p:spPr bwMode="auto">
                <a:xfrm>
                  <a:off x="1036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  <p:cxnSp>
              <p:nvCxnSpPr>
                <p:cNvPr id="14350" name="直接连接符 36"/>
                <p:cNvCxnSpPr>
                  <a:cxnSpLocks noChangeShapeType="1"/>
                </p:cNvCxnSpPr>
                <p:nvPr/>
              </p:nvCxnSpPr>
              <p:spPr bwMode="auto">
                <a:xfrm>
                  <a:off x="982012" y="6567317"/>
                  <a:ext cx="0" cy="180000"/>
                </a:xfrm>
                <a:prstGeom prst="line">
                  <a:avLst/>
                </a:prstGeom>
                <a:noFill/>
                <a:ln w="31750" algn="ctr">
                  <a:solidFill>
                    <a:srgbClr val="000000"/>
                  </a:solidFill>
                  <a:round/>
                </a:ln>
              </p:spPr>
            </p:cxnSp>
          </p:grpSp>
        </p:grpSp>
      </p:grpSp>
      <p:sp>
        <p:nvSpPr>
          <p:cNvPr id="38" name="矩形 37"/>
          <p:cNvSpPr>
            <a:spLocks noChangeArrowheads="1"/>
          </p:cNvSpPr>
          <p:nvPr/>
        </p:nvSpPr>
        <p:spPr bwMode="auto">
          <a:xfrm flipH="1">
            <a:off x="1467790" y="4148721"/>
            <a:ext cx="961101" cy="982559"/>
          </a:xfrm>
          <a:prstGeom prst="rect">
            <a:avLst/>
          </a:prstGeom>
          <a:noFill/>
          <a:ln w="19050" algn="ctr">
            <a:solidFill>
              <a:srgbClr val="0000FF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44958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4495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9" name="矩形 38"/>
          <p:cNvSpPr>
            <a:spLocks noChangeArrowheads="1"/>
          </p:cNvSpPr>
          <p:nvPr/>
        </p:nvSpPr>
        <p:spPr bwMode="auto">
          <a:xfrm>
            <a:off x="1224424" y="5216253"/>
            <a:ext cx="14478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汉仪楷体简"/>
                <a:sym typeface="Arial" panose="020B0604020202020204" pitchFamily="34" charset="0"/>
              </a:rPr>
              <a:t>甲酸某酯</a:t>
            </a:r>
          </a:p>
        </p:txBody>
      </p:sp>
      <p:sp>
        <p:nvSpPr>
          <p:cNvPr id="41" name="圆角矩形标注 40"/>
          <p:cNvSpPr/>
          <p:nvPr/>
        </p:nvSpPr>
        <p:spPr bwMode="auto">
          <a:xfrm>
            <a:off x="3541155" y="4475614"/>
            <a:ext cx="6121006" cy="881781"/>
          </a:xfrm>
          <a:prstGeom prst="wedgeRoundRectCallout">
            <a:avLst>
              <a:gd name="adj1" fmla="val -63375"/>
              <a:gd name="adj2" fmla="val 47372"/>
              <a:gd name="adj3" fmla="val 16667"/>
            </a:avLst>
          </a:prstGeom>
          <a:solidFill>
            <a:srgbClr val="EF7509"/>
          </a:solidFill>
          <a:ln w="19050">
            <a:solidFill>
              <a:srgbClr val="99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        既能水解，也能发生银镜反应或与新制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Cu(OH)</a:t>
            </a:r>
            <a:r>
              <a:rPr kumimoji="0" lang="en-US" altLang="zh-CN" sz="24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悬浊液反应。</a:t>
            </a:r>
            <a:endParaRPr kumimoji="1" lang="zh-CN" altLang="en-US" sz="2400" i="0" u="none" strike="noStrike" kern="0" cap="none" spc="0" normalizeH="0" baseline="0" noProof="0" dirty="0">
              <a:ln>
                <a:prstDash val="solid"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Medium" panose="020B0600000000000000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27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Rectangle 5"/>
          <p:cNvSpPr>
            <a:spLocks noChangeArrowheads="1"/>
          </p:cNvSpPr>
          <p:nvPr/>
        </p:nvSpPr>
        <p:spPr bwMode="auto">
          <a:xfrm>
            <a:off x="558801" y="2712344"/>
            <a:ext cx="10960100" cy="149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4642" tIns="62321" rIns="124642" bIns="62321" anchor="ctr">
            <a:spAutoFit/>
          </a:bodyPr>
          <a:lstStyle>
            <a:lvl1pPr defTabSz="124650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4650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4650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4650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4650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465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465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465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465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1246505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结论</a:t>
            </a: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: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酯在无机酸、碱催化下，均能发生水解反应，其中在酸性条件下水解是可逆的，在碱性条件下水解是不可逆的</a:t>
            </a:r>
          </a:p>
        </p:txBody>
      </p:sp>
      <p:pic>
        <p:nvPicPr>
          <p:cNvPr id="1536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314430"/>
            <a:ext cx="60499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1396980"/>
            <a:ext cx="4414837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2211367"/>
            <a:ext cx="9791700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4933" name="Text Box 21"/>
          <p:cNvSpPr txBox="1">
            <a:spLocks noChangeArrowheads="1"/>
          </p:cNvSpPr>
          <p:nvPr/>
        </p:nvSpPr>
        <p:spPr bwMode="auto">
          <a:xfrm>
            <a:off x="612609" y="4321195"/>
            <a:ext cx="51863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、用途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有机溶剂、香料</a:t>
            </a:r>
          </a:p>
        </p:txBody>
      </p:sp>
      <p:sp>
        <p:nvSpPr>
          <p:cNvPr id="7" name="文本占位符 20"/>
          <p:cNvSpPr txBox="1"/>
          <p:nvPr/>
        </p:nvSpPr>
        <p:spPr>
          <a:xfrm>
            <a:off x="1516849" y="406678"/>
            <a:ext cx="5112385" cy="423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/>
      <p:bldP spid="2949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办公资源网：www.bangongziyuan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1652</Words>
  <Application>Microsoft Office PowerPoint</Application>
  <PresentationFormat>宽屏</PresentationFormat>
  <Paragraphs>289</Paragraphs>
  <Slides>22</Slides>
  <Notes>22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9" baseType="lpstr">
      <vt:lpstr>FandolFang R</vt:lpstr>
      <vt:lpstr>思源黑体 CN Light</vt:lpstr>
      <vt:lpstr>思源黑体 CN Medium</vt:lpstr>
      <vt:lpstr>Arial</vt:lpstr>
      <vt:lpstr>Wingdings</vt:lpstr>
      <vt:lpstr>办公资源网：www.bangongziyuan.com</vt:lpstr>
      <vt:lpstr>CS ChemDraw Drawing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天 下</cp:lastModifiedBy>
  <cp:revision>2</cp:revision>
  <dcterms:created xsi:type="dcterms:W3CDTF">2020-06-22T05:57:31Z</dcterms:created>
  <dcterms:modified xsi:type="dcterms:W3CDTF">2021-01-09T10:06:26Z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