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7" r:id="rId24"/>
    <p:sldId id="259" r:id="rId25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712">
          <p15:clr>
            <a:srgbClr val="A4A3A4"/>
          </p15:clr>
        </p15:guide>
        <p15:guide id="4" orient="horz" pos="3928">
          <p15:clr>
            <a:srgbClr val="A4A3A4"/>
          </p15:clr>
        </p15:guide>
        <p15:guide id="5" orient="horz" pos="3861">
          <p15:clr>
            <a:srgbClr val="A4A3A4"/>
          </p15:clr>
        </p15:guide>
        <p15:guide id="6" orient="horz" pos="37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A067"/>
    <a:srgbClr val="48CE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870" y="114"/>
      </p:cViewPr>
      <p:guideLst>
        <p:guide pos="416"/>
        <p:guide pos="7256"/>
        <p:guide orient="horz" pos="712"/>
        <p:guide orient="horz" pos="3928"/>
        <p:guide orient="horz" pos="3861"/>
        <p:guide orient="horz" pos="37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626C008-006C-471A-B8D3-47D06E2121C2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1D2D0BFB-10D5-46D4-955F-1434AB09DEB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D0BFB-10D5-46D4-955F-1434AB09DEBC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D0BFB-10D5-46D4-955F-1434AB09DEBC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D0BFB-10D5-46D4-955F-1434AB09DEBC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D0BFB-10D5-46D4-955F-1434AB09DEBC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D0BFB-10D5-46D4-955F-1434AB09DEBC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D0BFB-10D5-46D4-955F-1434AB09DEBC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D0BFB-10D5-46D4-955F-1434AB09DEBC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D0BFB-10D5-46D4-955F-1434AB09DEBC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D0BFB-10D5-46D4-955F-1434AB09DEBC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D0BFB-10D5-46D4-955F-1434AB09DEBC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D0BFB-10D5-46D4-955F-1434AB09DEBC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D0BFB-10D5-46D4-955F-1434AB09DEBC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D0BFB-10D5-46D4-955F-1434AB09DEBC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defTabSz="121793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22968B-2AA3-48AA-A33D-6DD3A415537B}" type="slidenum">
              <a:rPr kumimoji="0" altLang="zh-CN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rPr>
              <a:t>21</a:t>
            </a:fld>
            <a:endParaRPr kumimoji="0" lang="zh-CN" altLang="zh-CN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defTabSz="121793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790612-775D-4663-9B9B-776492DEA8A6}" type="slidenum">
              <a:rPr kumimoji="0" altLang="zh-CN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rPr>
              <a:t>22</a:t>
            </a:fld>
            <a:endParaRPr kumimoji="0" lang="zh-CN" altLang="zh-CN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23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D0BFB-10D5-46D4-955F-1434AB09DEBC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D0BFB-10D5-46D4-955F-1434AB09DEBC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D0BFB-10D5-46D4-955F-1434AB09DEB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D0BFB-10D5-46D4-955F-1434AB09DEBC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D0BFB-10D5-46D4-955F-1434AB09DEBC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D0BFB-10D5-46D4-955F-1434AB09DEBC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D0BFB-10D5-46D4-955F-1434AB09DEBC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D0BFB-10D5-46D4-955F-1434AB09DEBC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C386-576B-4932-9077-06986621BF27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9AD6-2106-4612-B33C-771B64EA8C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ABA06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ABA06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2FDAC386-576B-4932-9077-06986621BF27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2E9E9AD6-2106-4612-B33C-771B64EA8C4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9954312" y="0"/>
            <a:ext cx="2244899" cy="6858000"/>
          </a:xfrm>
          <a:prstGeom prst="rect">
            <a:avLst/>
          </a:prstGeom>
          <a:solidFill>
            <a:srgbClr val="88772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33" t="1713" r="27221" b="52899"/>
          <a:stretch>
            <a:fillRect/>
          </a:stretch>
        </p:blipFill>
        <p:spPr>
          <a:xfrm>
            <a:off x="7749278" y="440294"/>
            <a:ext cx="2957937" cy="2958440"/>
          </a:xfrm>
          <a:custGeom>
            <a:avLst/>
            <a:gdLst>
              <a:gd name="connsiteX0" fmla="*/ 1492686 w 2957937"/>
              <a:gd name="connsiteY0" fmla="*/ 0 h 2958440"/>
              <a:gd name="connsiteX1" fmla="*/ 2957937 w 2957937"/>
              <a:gd name="connsiteY1" fmla="*/ 1509744 h 2958440"/>
              <a:gd name="connsiteX2" fmla="*/ 1465251 w 2957937"/>
              <a:gd name="connsiteY2" fmla="*/ 2958440 h 2958440"/>
              <a:gd name="connsiteX3" fmla="*/ 0 w 2957937"/>
              <a:gd name="connsiteY3" fmla="*/ 1448695 h 2958440"/>
              <a:gd name="connsiteX4" fmla="*/ 1492686 w 2957937"/>
              <a:gd name="connsiteY4" fmla="*/ 0 h 295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7937" h="2958440">
                <a:moveTo>
                  <a:pt x="1492686" y="0"/>
                </a:moveTo>
                <a:lnTo>
                  <a:pt x="2957937" y="1509744"/>
                </a:lnTo>
                <a:lnTo>
                  <a:pt x="1465251" y="2958440"/>
                </a:lnTo>
                <a:lnTo>
                  <a:pt x="0" y="1448695"/>
                </a:lnTo>
                <a:lnTo>
                  <a:pt x="1492686" y="0"/>
                </a:lnTo>
                <a:close/>
              </a:path>
            </a:pathLst>
          </a:cu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85" t="24561" r="42969" b="30051"/>
          <a:stretch>
            <a:fillRect/>
          </a:stretch>
        </p:blipFill>
        <p:spPr>
          <a:xfrm>
            <a:off x="6214201" y="1929567"/>
            <a:ext cx="2957937" cy="2958440"/>
          </a:xfrm>
          <a:custGeom>
            <a:avLst/>
            <a:gdLst>
              <a:gd name="connsiteX0" fmla="*/ 1492686 w 2957937"/>
              <a:gd name="connsiteY0" fmla="*/ 0 h 2958440"/>
              <a:gd name="connsiteX1" fmla="*/ 2957937 w 2957937"/>
              <a:gd name="connsiteY1" fmla="*/ 1509744 h 2958440"/>
              <a:gd name="connsiteX2" fmla="*/ 1465252 w 2957937"/>
              <a:gd name="connsiteY2" fmla="*/ 2958440 h 2958440"/>
              <a:gd name="connsiteX3" fmla="*/ 0 w 2957937"/>
              <a:gd name="connsiteY3" fmla="*/ 1448695 h 2958440"/>
              <a:gd name="connsiteX4" fmla="*/ 1492686 w 2957937"/>
              <a:gd name="connsiteY4" fmla="*/ 0 h 295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7937" h="2958440">
                <a:moveTo>
                  <a:pt x="1492686" y="0"/>
                </a:moveTo>
                <a:lnTo>
                  <a:pt x="2957937" y="1509744"/>
                </a:lnTo>
                <a:lnTo>
                  <a:pt x="1465252" y="2958440"/>
                </a:lnTo>
                <a:lnTo>
                  <a:pt x="0" y="1448695"/>
                </a:lnTo>
                <a:lnTo>
                  <a:pt x="1492686" y="0"/>
                </a:lnTo>
                <a:close/>
              </a:path>
            </a:pathLst>
          </a:cu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40" t="25463" r="11914" b="29150"/>
          <a:stretch>
            <a:fillRect/>
          </a:stretch>
        </p:blipFill>
        <p:spPr>
          <a:xfrm>
            <a:off x="9241274" y="1988326"/>
            <a:ext cx="2957937" cy="2958440"/>
          </a:xfrm>
          <a:custGeom>
            <a:avLst/>
            <a:gdLst>
              <a:gd name="connsiteX0" fmla="*/ 1492686 w 2957937"/>
              <a:gd name="connsiteY0" fmla="*/ 0 h 2958440"/>
              <a:gd name="connsiteX1" fmla="*/ 2957937 w 2957937"/>
              <a:gd name="connsiteY1" fmla="*/ 1509744 h 2958440"/>
              <a:gd name="connsiteX2" fmla="*/ 1465251 w 2957937"/>
              <a:gd name="connsiteY2" fmla="*/ 2958440 h 2958440"/>
              <a:gd name="connsiteX3" fmla="*/ 0 w 2957937"/>
              <a:gd name="connsiteY3" fmla="*/ 1448695 h 2958440"/>
              <a:gd name="connsiteX4" fmla="*/ 1492686 w 2957937"/>
              <a:gd name="connsiteY4" fmla="*/ 0 h 295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7937" h="2958440">
                <a:moveTo>
                  <a:pt x="1492686" y="0"/>
                </a:moveTo>
                <a:lnTo>
                  <a:pt x="2957937" y="1509744"/>
                </a:lnTo>
                <a:lnTo>
                  <a:pt x="1465251" y="2958440"/>
                </a:lnTo>
                <a:lnTo>
                  <a:pt x="0" y="1448695"/>
                </a:lnTo>
                <a:lnTo>
                  <a:pt x="1492686" y="0"/>
                </a:lnTo>
                <a:close/>
              </a:path>
            </a:pathLst>
          </a:cu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78" t="48311" r="27576" b="6302"/>
          <a:stretch>
            <a:fillRect/>
          </a:stretch>
        </p:blipFill>
        <p:spPr>
          <a:xfrm>
            <a:off x="7714630" y="3477600"/>
            <a:ext cx="2957937" cy="2958440"/>
          </a:xfrm>
          <a:custGeom>
            <a:avLst/>
            <a:gdLst>
              <a:gd name="connsiteX0" fmla="*/ 1492686 w 2957937"/>
              <a:gd name="connsiteY0" fmla="*/ 0 h 2958440"/>
              <a:gd name="connsiteX1" fmla="*/ 2957937 w 2957937"/>
              <a:gd name="connsiteY1" fmla="*/ 1509744 h 2958440"/>
              <a:gd name="connsiteX2" fmla="*/ 1465251 w 2957937"/>
              <a:gd name="connsiteY2" fmla="*/ 2958440 h 2958440"/>
              <a:gd name="connsiteX3" fmla="*/ 0 w 2957937"/>
              <a:gd name="connsiteY3" fmla="*/ 1448695 h 2958440"/>
              <a:gd name="connsiteX4" fmla="*/ 1492686 w 2957937"/>
              <a:gd name="connsiteY4" fmla="*/ 0 h 295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7937" h="2958440">
                <a:moveTo>
                  <a:pt x="1492686" y="0"/>
                </a:moveTo>
                <a:lnTo>
                  <a:pt x="2957937" y="1509744"/>
                </a:lnTo>
                <a:lnTo>
                  <a:pt x="1465251" y="2958440"/>
                </a:lnTo>
                <a:lnTo>
                  <a:pt x="0" y="1448695"/>
                </a:lnTo>
                <a:lnTo>
                  <a:pt x="1492686" y="0"/>
                </a:lnTo>
                <a:close/>
              </a:path>
            </a:pathLst>
          </a:custGeom>
        </p:spPr>
      </p:pic>
      <p:grpSp>
        <p:nvGrpSpPr>
          <p:cNvPr id="26" name="组合 25"/>
          <p:cNvGrpSpPr/>
          <p:nvPr/>
        </p:nvGrpSpPr>
        <p:grpSpPr>
          <a:xfrm>
            <a:off x="644142" y="2314916"/>
            <a:ext cx="5937982" cy="2641902"/>
            <a:chOff x="6147269" y="2844265"/>
            <a:chExt cx="5112385" cy="2076459"/>
          </a:xfrm>
        </p:grpSpPr>
        <p:grpSp>
          <p:nvGrpSpPr>
            <p:cNvPr id="27" name="组合 26"/>
            <p:cNvGrpSpPr/>
            <p:nvPr/>
          </p:nvGrpSpPr>
          <p:grpSpPr>
            <a:xfrm>
              <a:off x="6147269" y="3331609"/>
              <a:ext cx="3868710" cy="1589115"/>
              <a:chOff x="-4714868" y="2110674"/>
              <a:chExt cx="3868710" cy="1589115"/>
            </a:xfrm>
          </p:grpSpPr>
          <p:sp>
            <p:nvSpPr>
              <p:cNvPr id="29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ABA06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30" name="组合 29"/>
              <p:cNvGrpSpPr/>
              <p:nvPr/>
            </p:nvGrpSpPr>
            <p:grpSpPr>
              <a:xfrm>
                <a:off x="-4714868" y="2110674"/>
                <a:ext cx="3868710" cy="961364"/>
                <a:chOff x="-4714868" y="2110674"/>
                <a:chExt cx="3868710" cy="961364"/>
              </a:xfrm>
            </p:grpSpPr>
            <p:sp>
              <p:nvSpPr>
                <p:cNvPr id="31" name="文本框 30"/>
                <p:cNvSpPr txBox="1"/>
                <p:nvPr/>
              </p:nvSpPr>
              <p:spPr>
                <a:xfrm>
                  <a:off x="-4714868" y="2808615"/>
                  <a:ext cx="3868710" cy="2634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32" name="直接连接符 31"/>
                <p:cNvCxnSpPr/>
                <p:nvPr/>
              </p:nvCxnSpPr>
              <p:spPr>
                <a:xfrm>
                  <a:off x="-4634728" y="2789746"/>
                  <a:ext cx="378857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33" name="文本占位符 19"/>
                <p:cNvSpPr txBox="1"/>
                <p:nvPr/>
              </p:nvSpPr>
              <p:spPr>
                <a:xfrm>
                  <a:off x="-4708854" y="2110674"/>
                  <a:ext cx="2894292" cy="660298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4400" b="1" dirty="0">
                      <a:solidFill>
                        <a:srgbClr val="ABA067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4</a:t>
                  </a:r>
                  <a:r>
                    <a:rPr kumimoji="0" lang="en-US" altLang="zh-CN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ABA067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.1    </a:t>
                  </a:r>
                  <a:r>
                    <a:rPr lang="zh-CN" altLang="en-US" sz="4400" b="1" dirty="0">
                      <a:solidFill>
                        <a:srgbClr val="ABA067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油脂</a:t>
                  </a:r>
                </a:p>
              </p:txBody>
            </p:sp>
          </p:grpSp>
        </p:grpSp>
        <p:sp>
          <p:nvSpPr>
            <p:cNvPr id="28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noProof="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4</a:t>
              </a: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章 生命中的基础有机化学物质 </a:t>
              </a:r>
            </a:p>
          </p:txBody>
        </p:sp>
      </p:grpSp>
      <p:sp>
        <p:nvSpPr>
          <p:cNvPr id="34" name="矩形 33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ABA067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人教版高中选修五化学课件</a:t>
            </a:r>
          </a:p>
        </p:txBody>
      </p:sp>
      <p:sp>
        <p:nvSpPr>
          <p:cNvPr id="35" name="椭圆 34"/>
          <p:cNvSpPr/>
          <p:nvPr/>
        </p:nvSpPr>
        <p:spPr>
          <a:xfrm>
            <a:off x="6214200" y="328617"/>
            <a:ext cx="867661" cy="867661"/>
          </a:xfrm>
          <a:prstGeom prst="ellipse">
            <a:avLst/>
          </a:prstGeom>
          <a:solidFill>
            <a:srgbClr val="ABA06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4235465" y="6001582"/>
            <a:ext cx="1998604" cy="1998604"/>
          </a:xfrm>
          <a:prstGeom prst="ellipse">
            <a:avLst/>
          </a:prstGeom>
          <a:solidFill>
            <a:srgbClr val="ABA067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60400" y="3741483"/>
            <a:ext cx="107521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油脂的化学性质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04456" y="1316026"/>
            <a:ext cx="1137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根据油脂的结构，分析油脂中有什么官能团？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374394" y="6181625"/>
            <a:ext cx="9409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60400" y="1957347"/>
            <a:ext cx="203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酯基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518856" y="2188179"/>
            <a:ext cx="1930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550856" y="2004871"/>
            <a:ext cx="70284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具有酯的化学性质，能够发生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水解反应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60400" y="2877024"/>
            <a:ext cx="375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碳碳双键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142641" y="3107856"/>
            <a:ext cx="1930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280181" y="2873177"/>
            <a:ext cx="55697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烯烃的化学性质，可以发生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加成反应</a:t>
            </a:r>
          </a:p>
        </p:txBody>
      </p:sp>
      <p:sp>
        <p:nvSpPr>
          <p:cNvPr id="1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二、油脂的性质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3" grpId="0"/>
      <p:bldP spid="12295" grpId="0"/>
      <p:bldP spid="12296" grpId="0"/>
      <p:bldP spid="122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60400" y="1214301"/>
            <a:ext cx="61452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、油脂的水解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60400" y="1829211"/>
            <a:ext cx="61452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(1).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在酶作用下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76965" y="2444121"/>
            <a:ext cx="11055591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3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油脂在人体内的消化过程也是通过水解反应完成的，在酶的作用下生成高级脂肪酸和甘油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二、油脂的性质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3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668338" y="1256661"/>
            <a:ext cx="9218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(2).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酸性条件下</a:t>
            </a:r>
          </a:p>
        </p:txBody>
      </p:sp>
      <p:grpSp>
        <p:nvGrpSpPr>
          <p:cNvPr id="2" name="Group 27"/>
          <p:cNvGrpSpPr/>
          <p:nvPr/>
        </p:nvGrpSpPr>
        <p:grpSpPr bwMode="auto">
          <a:xfrm>
            <a:off x="660400" y="1828495"/>
            <a:ext cx="8647765" cy="2298264"/>
            <a:chOff x="394" y="1351"/>
            <a:chExt cx="4672" cy="1128"/>
          </a:xfrm>
        </p:grpSpPr>
        <p:grpSp>
          <p:nvGrpSpPr>
            <p:cNvPr id="13317" name="Group 26"/>
            <p:cNvGrpSpPr/>
            <p:nvPr/>
          </p:nvGrpSpPr>
          <p:grpSpPr bwMode="auto">
            <a:xfrm>
              <a:off x="394" y="1351"/>
              <a:ext cx="4672" cy="1128"/>
              <a:chOff x="394" y="1351"/>
              <a:chExt cx="4672" cy="1128"/>
            </a:xfrm>
          </p:grpSpPr>
          <p:sp>
            <p:nvSpPr>
              <p:cNvPr id="13320" name="Text Box 7"/>
              <p:cNvSpPr txBox="1">
                <a:spLocks noChangeArrowheads="1"/>
              </p:cNvSpPr>
              <p:nvPr/>
            </p:nvSpPr>
            <p:spPr bwMode="auto">
              <a:xfrm>
                <a:off x="394" y="1728"/>
                <a:ext cx="4234" cy="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5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C17H35COOC</a:t>
                </a: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H</a:t>
                </a: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+3H2O                      3C17H35COOH+C</a:t>
                </a: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H</a:t>
                </a: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OH</a:t>
                </a:r>
              </a:p>
            </p:txBody>
          </p:sp>
          <p:sp>
            <p:nvSpPr>
              <p:cNvPr id="13321" name="Text Box 8"/>
              <p:cNvSpPr txBox="1">
                <a:spLocks noChangeArrowheads="1"/>
              </p:cNvSpPr>
              <p:nvPr/>
            </p:nvSpPr>
            <p:spPr bwMode="auto">
              <a:xfrm>
                <a:off x="3188" y="2162"/>
                <a:ext cx="1783" cy="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5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C</a:t>
                </a: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H2</a:t>
                </a: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OH</a:t>
                </a:r>
              </a:p>
            </p:txBody>
          </p:sp>
          <p:sp>
            <p:nvSpPr>
              <p:cNvPr id="13322" name="Text Box 9"/>
              <p:cNvSpPr txBox="1">
                <a:spLocks noChangeArrowheads="1"/>
              </p:cNvSpPr>
              <p:nvPr/>
            </p:nvSpPr>
            <p:spPr bwMode="auto">
              <a:xfrm>
                <a:off x="3189" y="1397"/>
                <a:ext cx="1877" cy="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5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C</a:t>
                </a: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H2</a:t>
                </a: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OH </a:t>
                </a:r>
              </a:p>
            </p:txBody>
          </p:sp>
          <p:grpSp>
            <p:nvGrpSpPr>
              <p:cNvPr id="13323" name="Group 25"/>
              <p:cNvGrpSpPr/>
              <p:nvPr/>
            </p:nvGrpSpPr>
            <p:grpSpPr bwMode="auto">
              <a:xfrm>
                <a:off x="422" y="1351"/>
                <a:ext cx="2956" cy="1103"/>
                <a:chOff x="422" y="1351"/>
                <a:chExt cx="2956" cy="1103"/>
              </a:xfrm>
            </p:grpSpPr>
            <p:sp>
              <p:nvSpPr>
                <p:cNvPr id="1332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22" y="1351"/>
                  <a:ext cx="1633" cy="3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5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40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C17H35COOC</a:t>
                  </a:r>
                  <a:r>
                    <a:rPr kumimoji="0" lang="en-US" altLang="zh-CN" sz="240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CC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H2</a:t>
                  </a:r>
                </a:p>
              </p:txBody>
            </p:sp>
            <p:sp>
              <p:nvSpPr>
                <p:cNvPr id="1332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28" y="2137"/>
                  <a:ext cx="1543" cy="3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5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40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C17H35COOC</a:t>
                  </a:r>
                  <a:r>
                    <a:rPr kumimoji="0" lang="en-US" altLang="zh-CN" sz="240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CC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H2</a:t>
                  </a:r>
                </a:p>
              </p:txBody>
            </p:sp>
            <p:sp>
              <p:nvSpPr>
                <p:cNvPr id="13326" name="Line 12"/>
                <p:cNvSpPr>
                  <a:spLocks noChangeShapeType="1"/>
                </p:cNvSpPr>
                <p:nvPr/>
              </p:nvSpPr>
              <p:spPr bwMode="auto">
                <a:xfrm>
                  <a:off x="1403" y="1999"/>
                  <a:ext cx="0" cy="10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327" name="Line 13"/>
                <p:cNvSpPr>
                  <a:spLocks noChangeShapeType="1"/>
                </p:cNvSpPr>
                <p:nvPr/>
              </p:nvSpPr>
              <p:spPr bwMode="auto">
                <a:xfrm>
                  <a:off x="1405" y="1604"/>
                  <a:ext cx="0" cy="18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13328" name="Group 16"/>
                <p:cNvGrpSpPr/>
                <p:nvPr/>
              </p:nvGrpSpPr>
              <p:grpSpPr bwMode="auto">
                <a:xfrm>
                  <a:off x="2335" y="1605"/>
                  <a:ext cx="1043" cy="467"/>
                  <a:chOff x="2271" y="3486"/>
                  <a:chExt cx="1043" cy="467"/>
                </a:xfrm>
              </p:grpSpPr>
              <p:sp>
                <p:nvSpPr>
                  <p:cNvPr id="13332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71" y="3486"/>
                    <a:ext cx="1043" cy="31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5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r>
                      <a:rPr kumimoji="0" lang="en-US" altLang="zh-CN" sz="24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rPr>
                      <a:t> H2SO4</a:t>
                    </a:r>
                  </a:p>
                </p:txBody>
              </p:sp>
              <p:sp>
                <p:nvSpPr>
                  <p:cNvPr id="13333" name="AutoShape 18"/>
                  <p:cNvSpPr>
                    <a:spLocks noChangeArrowheads="1"/>
                  </p:cNvSpPr>
                  <p:nvPr/>
                </p:nvSpPr>
                <p:spPr bwMode="auto">
                  <a:xfrm>
                    <a:off x="2508" y="3862"/>
                    <a:ext cx="182" cy="91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FF0000"/>
                  </a:solidFill>
                  <a:ln w="28575">
                    <a:solidFill>
                      <a:srgbClr val="FF0000"/>
                    </a:solidFill>
                    <a:miter lim="800000"/>
                  </a:ln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1" lang="zh-CN" altLang="zh-CN" sz="240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329" name="Group 19"/>
                <p:cNvGrpSpPr/>
                <p:nvPr/>
              </p:nvGrpSpPr>
              <p:grpSpPr bwMode="auto">
                <a:xfrm>
                  <a:off x="2388" y="1877"/>
                  <a:ext cx="533" cy="103"/>
                  <a:chOff x="2239" y="2876"/>
                  <a:chExt cx="533" cy="103"/>
                </a:xfrm>
              </p:grpSpPr>
              <p:sp>
                <p:nvSpPr>
                  <p:cNvPr id="13330" name="Line 20"/>
                  <p:cNvSpPr>
                    <a:spLocks noChangeShapeType="1"/>
                  </p:cNvSpPr>
                  <p:nvPr/>
                </p:nvSpPr>
                <p:spPr bwMode="auto">
                  <a:xfrm rot="90413" flipV="1">
                    <a:off x="2262" y="2954"/>
                    <a:ext cx="510" cy="25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40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3331" name="Line 2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39" y="2876"/>
                    <a:ext cx="529" cy="2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240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</p:grpSp>
        </p:grpSp>
        <p:sp>
          <p:nvSpPr>
            <p:cNvPr id="13318" name="Line 14"/>
            <p:cNvSpPr>
              <a:spLocks noChangeShapeType="1"/>
            </p:cNvSpPr>
            <p:nvPr/>
          </p:nvSpPr>
          <p:spPr bwMode="auto">
            <a:xfrm>
              <a:off x="3460" y="2024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19" name="Line 15"/>
            <p:cNvSpPr>
              <a:spLocks noChangeShapeType="1"/>
            </p:cNvSpPr>
            <p:nvPr/>
          </p:nvSpPr>
          <p:spPr bwMode="auto">
            <a:xfrm>
              <a:off x="3464" y="1668"/>
              <a:ext cx="0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421884" y="4333982"/>
            <a:ext cx="115236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（硬脂酸甘油酯 ）         （ 硬脂酸 ）   （甘油）</a:t>
            </a:r>
          </a:p>
        </p:txBody>
      </p:sp>
      <p:sp>
        <p:nvSpPr>
          <p:cNvPr id="2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二、油脂的性质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552768" y="1270914"/>
            <a:ext cx="1148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(3)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碱性（</a:t>
            </a:r>
            <a:r>
              <a:rPr kumimoji="0" lang="en-US" altLang="zh-CN" sz="2400" i="0" u="none" strike="noStrike" kern="0" cap="none" spc="0" normalizeH="0" baseline="0" noProof="0" dirty="0" err="1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NaOH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或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KOH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溶液）条件下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878765" y="4201549"/>
            <a:ext cx="8455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油脂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碱性条件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下的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水解反应</a:t>
            </a: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552768" y="4836510"/>
            <a:ext cx="100218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皂化反应在工业上有什么应用？</a:t>
            </a:r>
          </a:p>
        </p:txBody>
      </p:sp>
      <p:grpSp>
        <p:nvGrpSpPr>
          <p:cNvPr id="2" name="Group 33"/>
          <p:cNvGrpSpPr/>
          <p:nvPr/>
        </p:nvGrpSpPr>
        <p:grpSpPr bwMode="auto">
          <a:xfrm>
            <a:off x="731520" y="2021673"/>
            <a:ext cx="8627108" cy="2044701"/>
            <a:chOff x="0" y="1056"/>
            <a:chExt cx="5525" cy="1288"/>
          </a:xfrm>
        </p:grpSpPr>
        <p:grpSp>
          <p:nvGrpSpPr>
            <p:cNvPr id="14344" name="Group 21"/>
            <p:cNvGrpSpPr/>
            <p:nvPr/>
          </p:nvGrpSpPr>
          <p:grpSpPr bwMode="auto">
            <a:xfrm>
              <a:off x="0" y="1056"/>
              <a:ext cx="5525" cy="1288"/>
              <a:chOff x="0" y="1071"/>
              <a:chExt cx="5525" cy="1288"/>
            </a:xfrm>
          </p:grpSpPr>
          <p:grpSp>
            <p:nvGrpSpPr>
              <p:cNvPr id="14346" name="Group 31"/>
              <p:cNvGrpSpPr/>
              <p:nvPr/>
            </p:nvGrpSpPr>
            <p:grpSpPr bwMode="auto">
              <a:xfrm>
                <a:off x="0" y="1071"/>
                <a:ext cx="5525" cy="1288"/>
                <a:chOff x="0" y="1071"/>
                <a:chExt cx="5525" cy="1288"/>
              </a:xfrm>
            </p:grpSpPr>
            <p:sp>
              <p:nvSpPr>
                <p:cNvPr id="1435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892" y="1972"/>
                  <a:ext cx="1783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40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CH2OH</a:t>
                  </a:r>
                </a:p>
              </p:txBody>
            </p:sp>
            <p:sp>
              <p:nvSpPr>
                <p:cNvPr id="1435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906" y="1074"/>
                  <a:ext cx="1877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40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CH2OH </a:t>
                  </a:r>
                </a:p>
              </p:txBody>
            </p:sp>
            <p:sp>
              <p:nvSpPr>
                <p:cNvPr id="1435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7" y="1433"/>
                  <a:ext cx="5488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40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C17H35COOCH+3NaOH                  </a:t>
                  </a:r>
                  <a:r>
                    <a:rPr kumimoji="0" lang="en-US" altLang="zh-CN" sz="240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3C17H35COONa</a:t>
                  </a:r>
                  <a:r>
                    <a:rPr kumimoji="0" lang="en-US" altLang="zh-CN" sz="240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+CHOH</a:t>
                  </a:r>
                </a:p>
              </p:txBody>
            </p:sp>
            <p:sp>
              <p:nvSpPr>
                <p:cNvPr id="1435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0" y="1071"/>
                  <a:ext cx="1786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40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C17H35COOCH2</a:t>
                  </a:r>
                </a:p>
              </p:txBody>
            </p:sp>
            <p:sp>
              <p:nvSpPr>
                <p:cNvPr id="1435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0" y="2068"/>
                  <a:ext cx="1677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40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C17H35COOCH2</a:t>
                  </a:r>
                </a:p>
              </p:txBody>
            </p:sp>
          </p:grpSp>
          <p:sp>
            <p:nvSpPr>
              <p:cNvPr id="14347" name="Line 13"/>
              <p:cNvSpPr>
                <a:spLocks noChangeShapeType="1"/>
              </p:cNvSpPr>
              <p:nvPr/>
            </p:nvSpPr>
            <p:spPr bwMode="auto">
              <a:xfrm>
                <a:off x="3014" y="1867"/>
                <a:ext cx="0" cy="18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348" name="Line 14"/>
              <p:cNvSpPr>
                <a:spLocks noChangeShapeType="1"/>
              </p:cNvSpPr>
              <p:nvPr/>
            </p:nvSpPr>
            <p:spPr bwMode="auto">
              <a:xfrm>
                <a:off x="3014" y="1419"/>
                <a:ext cx="0" cy="18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349" name="Line 20"/>
              <p:cNvSpPr>
                <a:spLocks noChangeShapeType="1"/>
              </p:cNvSpPr>
              <p:nvPr/>
            </p:nvSpPr>
            <p:spPr bwMode="auto">
              <a:xfrm>
                <a:off x="1106" y="1898"/>
                <a:ext cx="0" cy="18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350" name="Line 21"/>
              <p:cNvSpPr>
                <a:spLocks noChangeShapeType="1"/>
              </p:cNvSpPr>
              <p:nvPr/>
            </p:nvSpPr>
            <p:spPr bwMode="auto">
              <a:xfrm>
                <a:off x="1106" y="1319"/>
                <a:ext cx="0" cy="18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4345" name="Rectangle 27"/>
            <p:cNvSpPr>
              <a:spLocks noChangeArrowheads="1"/>
            </p:cNvSpPr>
            <p:nvPr/>
          </p:nvSpPr>
          <p:spPr bwMode="auto">
            <a:xfrm>
              <a:off x="2400" y="1440"/>
              <a:ext cx="59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→</a:t>
              </a:r>
            </a:p>
          </p:txBody>
        </p:sp>
      </p:grpSp>
      <p:sp>
        <p:nvSpPr>
          <p:cNvPr id="2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二、油脂的性质</a:t>
            </a:r>
          </a:p>
        </p:txBody>
      </p:sp>
      <p:sp>
        <p:nvSpPr>
          <p:cNvPr id="21" name="文本占位符 20"/>
          <p:cNvSpPr txBox="1"/>
          <p:nvPr/>
        </p:nvSpPr>
        <p:spPr>
          <a:xfrm>
            <a:off x="552768" y="4239669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24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皂化反应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  <p:bldP spid="133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组合 3"/>
          <p:cNvGrpSpPr/>
          <p:nvPr/>
        </p:nvGrpSpPr>
        <p:grpSpPr bwMode="auto">
          <a:xfrm>
            <a:off x="660400" y="2317029"/>
            <a:ext cx="7307876" cy="1092607"/>
            <a:chOff x="540000" y="3996000"/>
            <a:chExt cx="8143176" cy="1371404"/>
          </a:xfrm>
        </p:grpSpPr>
        <p:sp>
          <p:nvSpPr>
            <p:cNvPr id="15382" name="矩形 1"/>
            <p:cNvSpPr>
              <a:spLocks noChangeArrowheads="1"/>
            </p:cNvSpPr>
            <p:nvPr/>
          </p:nvSpPr>
          <p:spPr bwMode="auto">
            <a:xfrm>
              <a:off x="2750296" y="4403803"/>
              <a:ext cx="5355312" cy="502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+ 3NaOH            3C</a:t>
              </a:r>
              <a:r>
                <a:rPr kumimoji="0" lang="en-US" altLang="zh-CN" sz="2000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17</a:t>
              </a:r>
              <a:r>
                <a:rPr kumimoji="0" lang="en-US" altLang="zh-CN" sz="20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</a:t>
              </a:r>
              <a:r>
                <a:rPr kumimoji="0" lang="en-US" altLang="zh-CN" sz="2000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35</a:t>
              </a:r>
              <a:r>
                <a:rPr kumimoji="0" lang="en-US" altLang="zh-CN" sz="20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COONa +</a:t>
              </a:r>
              <a:endPara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grpSp>
          <p:nvGrpSpPr>
            <p:cNvPr id="15383" name="组合 7"/>
            <p:cNvGrpSpPr/>
            <p:nvPr/>
          </p:nvGrpSpPr>
          <p:grpSpPr bwMode="auto">
            <a:xfrm>
              <a:off x="540000" y="3996000"/>
              <a:ext cx="2572928" cy="1371404"/>
              <a:chOff x="4860032" y="1800000"/>
              <a:chExt cx="2572928" cy="1371404"/>
            </a:xfrm>
          </p:grpSpPr>
          <p:sp>
            <p:nvSpPr>
              <p:cNvPr id="15391" name="矩形 13"/>
              <p:cNvSpPr>
                <a:spLocks noChangeArrowheads="1"/>
              </p:cNvSpPr>
              <p:nvPr/>
            </p:nvSpPr>
            <p:spPr bwMode="auto">
              <a:xfrm>
                <a:off x="4860032" y="1800000"/>
                <a:ext cx="2572928" cy="1371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C</a:t>
                </a:r>
                <a:r>
                  <a:rPr kumimoji="0" lang="en-US" altLang="zh-CN" sz="2000" i="0" u="none" strike="noStrike" kern="0" cap="none" spc="0" normalizeH="0" baseline="-250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17</a:t>
                </a:r>
                <a:r>
                  <a:rPr kumimoji="0" lang="en-US" altLang="zh-CN" sz="20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H</a:t>
                </a:r>
                <a:r>
                  <a:rPr kumimoji="0" lang="en-US" altLang="zh-CN" sz="2000" i="0" u="none" strike="noStrike" kern="0" cap="none" spc="0" normalizeH="0" baseline="-250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35</a:t>
                </a:r>
                <a:r>
                  <a:rPr kumimoji="0" lang="en-US" altLang="zh-CN" sz="20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COO</a:t>
                </a:r>
                <a:r>
                  <a:rPr kumimoji="0" lang="zh-CN" altLang="en-US" sz="20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C</a:t>
                </a:r>
                <a:r>
                  <a:rPr kumimoji="0" lang="en-US" altLang="zh-CN" sz="20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H</a:t>
                </a:r>
                <a:r>
                  <a:rPr kumimoji="0" lang="en-US" altLang="zh-CN" sz="2000" i="0" u="none" strike="noStrike" kern="0" cap="none" spc="0" normalizeH="0" baseline="-250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2</a:t>
                </a:r>
                <a:endParaRPr kumimoji="0" lang="en-US" altLang="zh-CN" sz="20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C</a:t>
                </a:r>
                <a:r>
                  <a:rPr kumimoji="0" lang="en-US" altLang="zh-CN" sz="2000" i="0" u="none" strike="noStrike" kern="0" cap="none" spc="0" normalizeH="0" baseline="-250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17</a:t>
                </a:r>
                <a:r>
                  <a:rPr kumimoji="0" lang="en-US" altLang="zh-CN" sz="20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H</a:t>
                </a:r>
                <a:r>
                  <a:rPr kumimoji="0" lang="en-US" altLang="zh-CN" sz="2000" i="0" u="none" strike="noStrike" kern="0" cap="none" spc="0" normalizeH="0" baseline="-250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35</a:t>
                </a:r>
                <a:r>
                  <a:rPr kumimoji="0" lang="en-US" altLang="zh-CN" sz="20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COOCH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C</a:t>
                </a:r>
                <a:r>
                  <a:rPr kumimoji="0" lang="en-US" altLang="zh-CN" sz="2000" i="0" u="none" strike="noStrike" kern="0" cap="none" spc="0" normalizeH="0" baseline="-250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17</a:t>
                </a:r>
                <a:r>
                  <a:rPr kumimoji="0" lang="en-US" altLang="zh-CN" sz="20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H</a:t>
                </a:r>
                <a:r>
                  <a:rPr kumimoji="0" lang="en-US" altLang="zh-CN" sz="2000" i="0" u="none" strike="noStrike" kern="0" cap="none" spc="0" normalizeH="0" baseline="-250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35</a:t>
                </a:r>
                <a:r>
                  <a:rPr kumimoji="0" lang="en-US" altLang="zh-CN" sz="20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COOCH</a:t>
                </a:r>
                <a:r>
                  <a:rPr kumimoji="0" lang="en-US" altLang="zh-CN" sz="2000" i="0" u="none" strike="noStrike" kern="0" cap="none" spc="0" normalizeH="0" baseline="-250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2</a:t>
                </a:r>
              </a:p>
            </p:txBody>
          </p:sp>
          <p:cxnSp>
            <p:nvCxnSpPr>
              <p:cNvPr id="15392" name="直接连接符 4"/>
              <p:cNvCxnSpPr>
                <a:cxnSpLocks noChangeShapeType="1"/>
              </p:cNvCxnSpPr>
              <p:nvPr/>
            </p:nvCxnSpPr>
            <p:spPr bwMode="auto">
              <a:xfrm>
                <a:off x="6606000" y="2563200"/>
                <a:ext cx="0" cy="16200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393" name="直接连接符 4"/>
              <p:cNvCxnSpPr>
                <a:cxnSpLocks noChangeShapeType="1"/>
              </p:cNvCxnSpPr>
              <p:nvPr/>
            </p:nvCxnSpPr>
            <p:spPr bwMode="auto">
              <a:xfrm>
                <a:off x="6606000" y="2160000"/>
                <a:ext cx="0" cy="16200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5384" name="组合 23"/>
            <p:cNvGrpSpPr/>
            <p:nvPr/>
          </p:nvGrpSpPr>
          <p:grpSpPr bwMode="auto">
            <a:xfrm>
              <a:off x="7340400" y="3996000"/>
              <a:ext cx="1342776" cy="1371404"/>
              <a:chOff x="5939920" y="1800000"/>
              <a:chExt cx="1342776" cy="1371404"/>
            </a:xfrm>
          </p:grpSpPr>
          <p:sp>
            <p:nvSpPr>
              <p:cNvPr id="15388" name="矩形 24"/>
              <p:cNvSpPr>
                <a:spLocks noChangeArrowheads="1"/>
              </p:cNvSpPr>
              <p:nvPr/>
            </p:nvSpPr>
            <p:spPr bwMode="auto">
              <a:xfrm>
                <a:off x="5939920" y="1800000"/>
                <a:ext cx="1342776" cy="1371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HO</a:t>
                </a:r>
                <a:r>
                  <a:rPr kumimoji="0" lang="zh-CN" altLang="en-US" sz="20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C</a:t>
                </a:r>
                <a:r>
                  <a:rPr kumimoji="0" lang="en-US" altLang="zh-CN" sz="20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H</a:t>
                </a:r>
                <a:r>
                  <a:rPr kumimoji="0" lang="en-US" altLang="zh-CN" sz="2000" i="0" u="none" strike="noStrike" kern="0" cap="none" spc="0" normalizeH="0" baseline="-250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2</a:t>
                </a:r>
                <a:endParaRPr kumimoji="0" lang="en-US" altLang="zh-CN" sz="20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HOCH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HOCH</a:t>
                </a:r>
                <a:r>
                  <a:rPr kumimoji="0" lang="en-US" altLang="zh-CN" sz="2000" i="0" u="none" strike="noStrike" kern="0" cap="none" spc="0" normalizeH="0" baseline="-250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2</a:t>
                </a:r>
              </a:p>
            </p:txBody>
          </p:sp>
          <p:cxnSp>
            <p:nvCxnSpPr>
              <p:cNvPr id="15389" name="直接连接符 4"/>
              <p:cNvCxnSpPr>
                <a:cxnSpLocks noChangeShapeType="1"/>
              </p:cNvCxnSpPr>
              <p:nvPr/>
            </p:nvCxnSpPr>
            <p:spPr bwMode="auto">
              <a:xfrm>
                <a:off x="6606000" y="2563200"/>
                <a:ext cx="0" cy="16200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390" name="直接连接符 4"/>
              <p:cNvCxnSpPr>
                <a:cxnSpLocks noChangeShapeType="1"/>
              </p:cNvCxnSpPr>
              <p:nvPr/>
            </p:nvCxnSpPr>
            <p:spPr bwMode="auto">
              <a:xfrm>
                <a:off x="6606000" y="2160000"/>
                <a:ext cx="0" cy="16200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5385" name="组合 27"/>
            <p:cNvGrpSpPr/>
            <p:nvPr/>
          </p:nvGrpSpPr>
          <p:grpSpPr bwMode="auto">
            <a:xfrm>
              <a:off x="4194001" y="3998176"/>
              <a:ext cx="720001" cy="663824"/>
              <a:chOff x="4731600" y="4206026"/>
              <a:chExt cx="720001" cy="663824"/>
            </a:xfrm>
          </p:grpSpPr>
          <p:sp>
            <p:nvSpPr>
              <p:cNvPr id="15386" name="Line 8"/>
              <p:cNvSpPr>
                <a:spLocks noChangeShapeType="1"/>
              </p:cNvSpPr>
              <p:nvPr/>
            </p:nvSpPr>
            <p:spPr bwMode="auto">
              <a:xfrm>
                <a:off x="4731600" y="4869850"/>
                <a:ext cx="7200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387" name="矩形 29"/>
              <p:cNvSpPr>
                <a:spLocks noChangeArrowheads="1"/>
              </p:cNvSpPr>
              <p:nvPr/>
            </p:nvSpPr>
            <p:spPr bwMode="auto">
              <a:xfrm>
                <a:off x="4746756" y="4206026"/>
                <a:ext cx="704845" cy="6567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△</a:t>
                </a:r>
                <a:endParaRPr kumimoji="0" lang="en-US" altLang="zh-CN" sz="2800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89506" y="1240675"/>
            <a:ext cx="16209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皂化反应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2" name="AutoShape 103"/>
          <p:cNvSpPr>
            <a:spLocks noChangeArrowheads="1"/>
          </p:cNvSpPr>
          <p:nvPr/>
        </p:nvSpPr>
        <p:spPr bwMode="auto">
          <a:xfrm>
            <a:off x="5414817" y="1394372"/>
            <a:ext cx="1946176" cy="802201"/>
          </a:xfrm>
          <a:prstGeom prst="cloudCallout">
            <a:avLst>
              <a:gd name="adj1" fmla="val -44739"/>
              <a:gd name="adj2" fmla="val 93993"/>
            </a:avLst>
          </a:prstGeom>
          <a:noFill/>
          <a:ln w="19050">
            <a:solidFill>
              <a:srgbClr val="FE750E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肥皂的主要成分</a:t>
            </a:r>
          </a:p>
        </p:txBody>
      </p:sp>
      <p:grpSp>
        <p:nvGrpSpPr>
          <p:cNvPr id="9" name="组合 18"/>
          <p:cNvGrpSpPr/>
          <p:nvPr/>
        </p:nvGrpSpPr>
        <p:grpSpPr bwMode="auto">
          <a:xfrm>
            <a:off x="714575" y="3475634"/>
            <a:ext cx="9046660" cy="1649047"/>
            <a:chOff x="541015" y="4769683"/>
            <a:chExt cx="7676222" cy="1649094"/>
          </a:xfrm>
        </p:grpSpPr>
        <p:sp>
          <p:nvSpPr>
            <p:cNvPr id="15366" name="矩形 2"/>
            <p:cNvSpPr>
              <a:spLocks noChangeArrowheads="1"/>
            </p:cNvSpPr>
            <p:nvPr/>
          </p:nvSpPr>
          <p:spPr bwMode="auto">
            <a:xfrm>
              <a:off x="541015" y="5400000"/>
              <a:ext cx="559303" cy="36934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油脂</a:t>
              </a:r>
              <a:endPara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grpSp>
          <p:nvGrpSpPr>
            <p:cNvPr id="15367" name="组合 5"/>
            <p:cNvGrpSpPr/>
            <p:nvPr/>
          </p:nvGrpSpPr>
          <p:grpSpPr bwMode="auto">
            <a:xfrm>
              <a:off x="1359494" y="5248800"/>
              <a:ext cx="1016154" cy="754075"/>
              <a:chOff x="1305315" y="5248800"/>
              <a:chExt cx="1016154" cy="754075"/>
            </a:xfrm>
          </p:grpSpPr>
          <p:sp>
            <p:nvSpPr>
              <p:cNvPr id="15380" name="Line 8"/>
              <p:cNvSpPr>
                <a:spLocks noChangeShapeType="1"/>
              </p:cNvSpPr>
              <p:nvPr/>
            </p:nvSpPr>
            <p:spPr bwMode="auto">
              <a:xfrm>
                <a:off x="1349469" y="5630832"/>
                <a:ext cx="97200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381" name="矩形 32"/>
              <p:cNvSpPr>
                <a:spLocks noChangeArrowheads="1"/>
              </p:cNvSpPr>
              <p:nvPr/>
            </p:nvSpPr>
            <p:spPr bwMode="auto">
              <a:xfrm>
                <a:off x="1305315" y="5248800"/>
                <a:ext cx="760608" cy="7540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NaOH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(</a:t>
                </a:r>
                <a:r>
                  <a:rPr kumimoji="0" lang="zh-CN" altLang="en-US" sz="18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水解</a:t>
                </a:r>
                <a:r>
                  <a:rPr kumimoji="0" lang="en-US" altLang="zh-CN" sz="18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)</a:t>
                </a:r>
                <a:endParaRPr kumimoji="0" lang="zh-CN" altLang="en-US" sz="18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5368" name="矩形 33"/>
            <p:cNvSpPr>
              <a:spLocks noChangeArrowheads="1"/>
            </p:cNvSpPr>
            <p:nvPr/>
          </p:nvSpPr>
          <p:spPr bwMode="auto">
            <a:xfrm>
              <a:off x="2523914" y="5110701"/>
              <a:ext cx="1364524" cy="92335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高级脂肪酸钠</a:t>
              </a:r>
              <a:endParaRPr kumimoji="0" lang="en-US" altLang="zh-CN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甘油</a:t>
              </a:r>
              <a:endParaRPr kumimoji="0" lang="en-US" altLang="zh-CN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水</a:t>
              </a:r>
              <a:endParaRPr kumimoji="0" lang="zh-CN" altLang="en-US" sz="18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15369" name="矩形 34"/>
            <p:cNvSpPr>
              <a:spLocks noChangeArrowheads="1"/>
            </p:cNvSpPr>
            <p:nvPr/>
          </p:nvSpPr>
          <p:spPr bwMode="auto">
            <a:xfrm>
              <a:off x="4019919" y="5186120"/>
              <a:ext cx="961341" cy="784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NaCl(s)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i="0" u="none" strike="noStrike" kern="0" cap="none" spc="0" normalizeH="0" baseline="0" noProof="0">
                  <a:ln>
                    <a:noFill/>
                  </a:ln>
                  <a:solidFill>
                    <a:srgbClr val="FE750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(</a:t>
              </a:r>
              <a:r>
                <a:rPr kumimoji="0" lang="zh-CN" altLang="en-US" sz="2000" i="0" u="none" strike="noStrike" kern="0" cap="none" spc="0" normalizeH="0" baseline="0" noProof="0">
                  <a:ln>
                    <a:noFill/>
                  </a:ln>
                  <a:solidFill>
                    <a:srgbClr val="FE750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盐析</a:t>
              </a:r>
              <a:r>
                <a:rPr kumimoji="0" lang="en-US" altLang="zh-CN" sz="2000" i="0" u="none" strike="noStrike" kern="0" cap="none" spc="0" normalizeH="0" baseline="0" noProof="0">
                  <a:ln>
                    <a:noFill/>
                  </a:ln>
                  <a:solidFill>
                    <a:srgbClr val="FE750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)</a:t>
              </a:r>
              <a:endParaRPr kumimoji="0" lang="zh-CN" altLang="en-US" sz="2000" i="0" u="none" strike="noStrike" kern="0" cap="none" spc="0" normalizeH="0" baseline="0" noProof="0">
                <a:ln>
                  <a:noFill/>
                </a:ln>
                <a:solidFill>
                  <a:srgbClr val="FE750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15370" name="Line 8"/>
            <p:cNvSpPr>
              <a:spLocks noChangeShapeType="1"/>
            </p:cNvSpPr>
            <p:nvPr/>
          </p:nvSpPr>
          <p:spPr bwMode="auto">
            <a:xfrm>
              <a:off x="4032589" y="5598361"/>
              <a:ext cx="9360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tailEnd type="non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5371" name="组合 16"/>
            <p:cNvGrpSpPr/>
            <p:nvPr/>
          </p:nvGrpSpPr>
          <p:grpSpPr bwMode="auto">
            <a:xfrm>
              <a:off x="4981260" y="5134672"/>
              <a:ext cx="270000" cy="900000"/>
              <a:chOff x="5136459" y="5213265"/>
              <a:chExt cx="270000" cy="900000"/>
            </a:xfrm>
          </p:grpSpPr>
          <p:cxnSp>
            <p:nvCxnSpPr>
              <p:cNvPr id="15377" name="直接连接符 4"/>
              <p:cNvCxnSpPr>
                <a:cxnSpLocks noChangeShapeType="1"/>
              </p:cNvCxnSpPr>
              <p:nvPr/>
            </p:nvCxnSpPr>
            <p:spPr bwMode="auto">
              <a:xfrm>
                <a:off x="5136459" y="5213265"/>
                <a:ext cx="0" cy="90000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378" name="Line 8"/>
              <p:cNvSpPr>
                <a:spLocks noChangeShapeType="1"/>
              </p:cNvSpPr>
              <p:nvPr/>
            </p:nvSpPr>
            <p:spPr bwMode="auto">
              <a:xfrm>
                <a:off x="5136459" y="5224755"/>
                <a:ext cx="27000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379" name="Line 8"/>
              <p:cNvSpPr>
                <a:spLocks noChangeShapeType="1"/>
              </p:cNvSpPr>
              <p:nvPr/>
            </p:nvSpPr>
            <p:spPr bwMode="auto">
              <a:xfrm>
                <a:off x="5136459" y="6105531"/>
                <a:ext cx="27000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5372" name="矩形 40"/>
            <p:cNvSpPr>
              <a:spLocks noChangeArrowheads="1"/>
            </p:cNvSpPr>
            <p:nvPr/>
          </p:nvSpPr>
          <p:spPr bwMode="auto">
            <a:xfrm>
              <a:off x="5265410" y="4769683"/>
              <a:ext cx="1830375" cy="76944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上层</a:t>
              </a:r>
              <a:r>
                <a:rPr kumimoji="0" lang="en-US" altLang="zh-CN" sz="22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: </a:t>
              </a:r>
              <a:r>
                <a:rPr kumimoji="0" lang="zh-CN" altLang="en-US" sz="22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高级脂肪酸钠</a:t>
              </a:r>
              <a:r>
                <a:rPr kumimoji="0" lang="en-US" altLang="zh-CN" sz="22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(</a:t>
              </a:r>
              <a:r>
                <a:rPr kumimoji="0" lang="zh-CN" altLang="en-US" sz="22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肥皂</a:t>
              </a:r>
              <a:r>
                <a:rPr kumimoji="0" lang="en-US" altLang="zh-CN" sz="22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)</a:t>
              </a:r>
              <a:endParaRPr kumimoji="0" lang="zh-CN" altLang="en-US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73" name="矩形 41"/>
            <p:cNvSpPr>
              <a:spLocks noChangeArrowheads="1"/>
            </p:cNvSpPr>
            <p:nvPr/>
          </p:nvSpPr>
          <p:spPr bwMode="auto">
            <a:xfrm>
              <a:off x="5265410" y="5649336"/>
              <a:ext cx="1620000" cy="76944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下层</a:t>
              </a:r>
              <a:r>
                <a:rPr kumimoji="0" lang="en-US" altLang="zh-CN" sz="22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: </a:t>
              </a:r>
              <a:r>
                <a:rPr kumimoji="0" lang="zh-CN" altLang="en-US" sz="22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甘油、</a:t>
              </a:r>
              <a:endParaRPr kumimoji="0" lang="en-US" altLang="zh-CN" sz="22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2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NaCl</a:t>
              </a:r>
              <a:r>
                <a:rPr kumimoji="0" lang="zh-CN" altLang="en-US" sz="22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溶液</a:t>
              </a:r>
              <a:endParaRPr kumimoji="0" lang="zh-CN" altLang="en-US" sz="22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74" name="矩形 42"/>
            <p:cNvSpPr>
              <a:spLocks noChangeArrowheads="1"/>
            </p:cNvSpPr>
            <p:nvPr/>
          </p:nvSpPr>
          <p:spPr bwMode="auto">
            <a:xfrm>
              <a:off x="6899559" y="5786284"/>
              <a:ext cx="74422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(</a:t>
              </a:r>
              <a:r>
                <a:rPr kumimoji="0" lang="zh-CN" altLang="en-US" sz="18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蒸馏</a:t>
              </a:r>
              <a:r>
                <a:rPr kumimoji="0" lang="en-US" altLang="zh-CN" sz="18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)</a:t>
              </a:r>
              <a:endParaRPr kumimoji="0" lang="zh-CN" altLang="en-US" sz="18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15375" name="Line 8"/>
            <p:cNvSpPr>
              <a:spLocks noChangeShapeType="1"/>
            </p:cNvSpPr>
            <p:nvPr/>
          </p:nvSpPr>
          <p:spPr bwMode="auto">
            <a:xfrm>
              <a:off x="6944991" y="6129138"/>
              <a:ext cx="7200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76" name="矩形 44"/>
            <p:cNvSpPr>
              <a:spLocks noChangeArrowheads="1"/>
            </p:cNvSpPr>
            <p:nvPr/>
          </p:nvSpPr>
          <p:spPr bwMode="auto">
            <a:xfrm>
              <a:off x="7657934" y="5849385"/>
              <a:ext cx="559303" cy="36934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甘油</a:t>
              </a:r>
            </a:p>
          </p:txBody>
        </p:sp>
      </p:grpSp>
      <p:sp>
        <p:nvSpPr>
          <p:cNvPr id="3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二、油脂的性质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矩形 3"/>
          <p:cNvSpPr>
            <a:spLocks noChangeArrowheads="1"/>
          </p:cNvSpPr>
          <p:nvPr/>
        </p:nvSpPr>
        <p:spPr bwMode="auto">
          <a:xfrm>
            <a:off x="2831148" y="1983245"/>
            <a:ext cx="365283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CH</a:t>
            </a:r>
            <a:r>
              <a:rPr kumimoji="0" lang="en-US" altLang="zh-CN" sz="3200" i="0" u="none" strike="noStrike" kern="0" cap="none" spc="0" normalizeH="0" baseline="-25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0" lang="en-US" altLang="zh-CN" sz="32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−(CH</a:t>
            </a:r>
            <a:r>
              <a:rPr kumimoji="0" lang="en-US" altLang="zh-CN" sz="3200" i="0" u="none" strike="noStrike" kern="0" cap="none" spc="0" normalizeH="0" baseline="-25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en-US" altLang="zh-CN" sz="32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kumimoji="0" lang="en-US" altLang="zh-CN" sz="3200" i="0" u="none" strike="noStrike" kern="0" cap="none" spc="0" normalizeH="0" baseline="-25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</a:t>
            </a:r>
            <a:r>
              <a:rPr kumimoji="0" lang="en-US" altLang="zh-CN" sz="32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−COO</a:t>
            </a:r>
            <a:r>
              <a:rPr kumimoji="0" lang="en-US" altLang="zh-CN" sz="3200" i="0" u="none" strike="noStrike" kern="0" cap="none" spc="0" normalizeH="0" baseline="30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831148" y="1946733"/>
            <a:ext cx="3119437" cy="720725"/>
          </a:xfrm>
          <a:prstGeom prst="rect">
            <a:avLst/>
          </a:prstGeom>
          <a:noFill/>
          <a:ln w="19050" algn="ctr">
            <a:solidFill>
              <a:srgbClr val="CC330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4958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4958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4958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4958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4958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4495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>
            <a:off x="6887210" y="2832558"/>
            <a:ext cx="0" cy="252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047423" y="3026233"/>
            <a:ext cx="12907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AngsanaUPC" pitchFamily="18" charset="-34"/>
                <a:sym typeface="Arial" panose="020B0604020202020204" pitchFamily="34" charset="0"/>
              </a:rPr>
              <a:t>亲水基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62829" y="4242496"/>
            <a:ext cx="5040312" cy="38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极性基团，易溶于水，具有亲水性。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>
            <a:off x="3910648" y="2699208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070860" y="3026233"/>
            <a:ext cx="12907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AngsanaUPC" pitchFamily="18" charset="-34"/>
                <a:sym typeface="Arial" panose="020B0604020202020204" pitchFamily="34" charset="0"/>
              </a:rPr>
              <a:t>憎水基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62829" y="3646220"/>
            <a:ext cx="6504974" cy="40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非极性基团</a:t>
            </a: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(−R)</a:t>
            </a: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，不溶于水，易溶于油，具有亲油性。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7" name="组合 15"/>
          <p:cNvGrpSpPr/>
          <p:nvPr/>
        </p:nvGrpSpPr>
        <p:grpSpPr bwMode="auto">
          <a:xfrm>
            <a:off x="2831148" y="4711931"/>
            <a:ext cx="6945947" cy="1252085"/>
            <a:chOff x="1187624" y="4788000"/>
            <a:chExt cx="6743714" cy="1620000"/>
          </a:xfrm>
        </p:grpSpPr>
        <p:pic>
          <p:nvPicPr>
            <p:cNvPr id="16397" name="图片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4788000"/>
              <a:ext cx="3390695" cy="162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8" name="图片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8319" y="4788000"/>
              <a:ext cx="3353019" cy="162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椭圆 16"/>
          <p:cNvSpPr/>
          <p:nvPr/>
        </p:nvSpPr>
        <p:spPr>
          <a:xfrm>
            <a:off x="5974716" y="1646696"/>
            <a:ext cx="1679575" cy="1150937"/>
          </a:xfrm>
          <a:prstGeom prst="ellipse">
            <a:avLst/>
          </a:prstGeom>
          <a:noFill/>
          <a:ln w="19050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二、油脂的性质</a:t>
            </a:r>
          </a:p>
        </p:txBody>
      </p:sp>
      <p:sp>
        <p:nvSpPr>
          <p:cNvPr id="16" name="文本占位符 20"/>
          <p:cNvSpPr txBox="1"/>
          <p:nvPr/>
        </p:nvSpPr>
        <p:spPr>
          <a:xfrm>
            <a:off x="610270" y="1307425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肥皂的去污原理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/>
      <p:bldP spid="11" grpId="0"/>
      <p:bldP spid="13" grpId="0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 bwMode="auto">
          <a:xfrm>
            <a:off x="799465" y="3134290"/>
            <a:ext cx="12852400" cy="1420534"/>
            <a:chOff x="158" y="1179"/>
            <a:chExt cx="8438" cy="1326"/>
          </a:xfrm>
        </p:grpSpPr>
        <p:grpSp>
          <p:nvGrpSpPr>
            <p:cNvPr id="17415" name="Group 8"/>
            <p:cNvGrpSpPr/>
            <p:nvPr/>
          </p:nvGrpSpPr>
          <p:grpSpPr bwMode="auto">
            <a:xfrm>
              <a:off x="158" y="1179"/>
              <a:ext cx="8438" cy="1326"/>
              <a:chOff x="158" y="2313"/>
              <a:chExt cx="8438" cy="1326"/>
            </a:xfrm>
          </p:grpSpPr>
          <p:sp>
            <p:nvSpPr>
              <p:cNvPr id="17417" name="Line 9"/>
              <p:cNvSpPr>
                <a:spLocks noChangeShapeType="1"/>
              </p:cNvSpPr>
              <p:nvPr/>
            </p:nvSpPr>
            <p:spPr bwMode="auto">
              <a:xfrm>
                <a:off x="4395" y="3097"/>
                <a:ext cx="0" cy="182"/>
              </a:xfrm>
              <a:prstGeom prst="line">
                <a:avLst/>
              </a:prstGeom>
              <a:noFill/>
              <a:ln w="38100">
                <a:solidFill>
                  <a:srgbClr val="66FF33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18" name="Line 10"/>
              <p:cNvSpPr>
                <a:spLocks noChangeShapeType="1"/>
              </p:cNvSpPr>
              <p:nvPr/>
            </p:nvSpPr>
            <p:spPr bwMode="auto">
              <a:xfrm>
                <a:off x="4404" y="2668"/>
                <a:ext cx="0" cy="182"/>
              </a:xfrm>
              <a:prstGeom prst="line">
                <a:avLst/>
              </a:prstGeom>
              <a:noFill/>
              <a:ln w="38100">
                <a:solidFill>
                  <a:srgbClr val="66FF33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17419" name="Group 11"/>
              <p:cNvGrpSpPr/>
              <p:nvPr/>
            </p:nvGrpSpPr>
            <p:grpSpPr bwMode="auto">
              <a:xfrm>
                <a:off x="158" y="2313"/>
                <a:ext cx="8438" cy="1326"/>
                <a:chOff x="158" y="2313"/>
                <a:chExt cx="8438" cy="1326"/>
              </a:xfrm>
            </p:grpSpPr>
            <p:sp>
              <p:nvSpPr>
                <p:cNvPr id="17420" name="Line 12"/>
                <p:cNvSpPr>
                  <a:spLocks noChangeShapeType="1"/>
                </p:cNvSpPr>
                <p:nvPr/>
              </p:nvSpPr>
              <p:spPr bwMode="auto">
                <a:xfrm>
                  <a:off x="1365" y="3127"/>
                  <a:ext cx="0" cy="182"/>
                </a:xfrm>
                <a:prstGeom prst="line">
                  <a:avLst/>
                </a:prstGeom>
                <a:noFill/>
                <a:ln w="38100">
                  <a:solidFill>
                    <a:srgbClr val="66FF33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421" name="Line 13"/>
                <p:cNvSpPr>
                  <a:spLocks noChangeShapeType="1"/>
                </p:cNvSpPr>
                <p:nvPr/>
              </p:nvSpPr>
              <p:spPr bwMode="auto">
                <a:xfrm>
                  <a:off x="1356" y="2704"/>
                  <a:ext cx="0" cy="182"/>
                </a:xfrm>
                <a:prstGeom prst="line">
                  <a:avLst/>
                </a:prstGeom>
                <a:noFill/>
                <a:ln w="38100">
                  <a:solidFill>
                    <a:srgbClr val="66FF33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42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198" y="2750"/>
                  <a:ext cx="5398" cy="4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40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C17H35COOCH </a:t>
                  </a:r>
                </a:p>
              </p:txBody>
            </p:sp>
            <p:sp>
              <p:nvSpPr>
                <p:cNvPr id="1742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197" y="2313"/>
                  <a:ext cx="1926" cy="4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40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C17H35COOCH2</a:t>
                  </a:r>
                </a:p>
              </p:txBody>
            </p:sp>
            <p:sp>
              <p:nvSpPr>
                <p:cNvPr id="1742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197" y="3184"/>
                  <a:ext cx="1752" cy="4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40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C17H35COOCH2</a:t>
                  </a:r>
                </a:p>
              </p:txBody>
            </p:sp>
            <p:grpSp>
              <p:nvGrpSpPr>
                <p:cNvPr id="17425" name="Group 17"/>
                <p:cNvGrpSpPr/>
                <p:nvPr/>
              </p:nvGrpSpPr>
              <p:grpSpPr bwMode="auto">
                <a:xfrm>
                  <a:off x="158" y="2365"/>
                  <a:ext cx="5398" cy="1274"/>
                  <a:chOff x="158" y="2365"/>
                  <a:chExt cx="5398" cy="1274"/>
                </a:xfrm>
              </p:grpSpPr>
              <p:sp>
                <p:nvSpPr>
                  <p:cNvPr id="17426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8" y="2777"/>
                    <a:ext cx="5398" cy="4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r>
                      <a:rPr kumimoji="0" lang="en-US" altLang="zh-CN" sz="240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rPr>
                      <a:t>C17H33COOCH + 3H2</a:t>
                    </a:r>
                  </a:p>
                </p:txBody>
              </p:sp>
              <p:sp>
                <p:nvSpPr>
                  <p:cNvPr id="17427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8" y="2365"/>
                    <a:ext cx="1963" cy="4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r>
                      <a:rPr kumimoji="0" lang="en-US" altLang="zh-CN" sz="24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rPr>
                      <a:t>C17H33COOCH2</a:t>
                    </a:r>
                  </a:p>
                </p:txBody>
              </p:sp>
              <p:sp>
                <p:nvSpPr>
                  <p:cNvPr id="17428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8" y="3208"/>
                    <a:ext cx="1788" cy="4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r>
                      <a:rPr kumimoji="0" lang="en-US" altLang="zh-CN" sz="24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rPr>
                      <a:t>C17H33COOCH2</a:t>
                    </a:r>
                  </a:p>
                </p:txBody>
              </p:sp>
              <p:sp>
                <p:nvSpPr>
                  <p:cNvPr id="17429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10" y="2590"/>
                    <a:ext cx="1337" cy="80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r>
                      <a:rPr kumimoji="0" lang="en-US" altLang="zh-CN" sz="2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rPr>
                      <a:t> </a:t>
                    </a:r>
                    <a:r>
                      <a:rPr kumimoji="0" lang="zh-CN" altLang="en-US" sz="2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rPr>
                      <a:t>催   化   剂</a:t>
                    </a:r>
                  </a:p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r>
                      <a:rPr kumimoji="0" lang="zh-CN" altLang="en-US" sz="2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rPr>
                      <a:t>加热、加压</a:t>
                    </a:r>
                  </a:p>
                </p:txBody>
              </p:sp>
            </p:grpSp>
          </p:grpSp>
        </p:grpSp>
        <p:sp>
          <p:nvSpPr>
            <p:cNvPr id="17416" name="Line 22"/>
            <p:cNvSpPr>
              <a:spLocks noChangeShapeType="1"/>
            </p:cNvSpPr>
            <p:nvPr/>
          </p:nvSpPr>
          <p:spPr bwMode="auto">
            <a:xfrm rot="93442" flipV="1">
              <a:off x="2425" y="1834"/>
              <a:ext cx="772" cy="32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799465" y="4672666"/>
            <a:ext cx="108505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油酸甘油酯（油）                          硬脂酸甘油酯（脂肪）</a:t>
            </a:r>
          </a:p>
        </p:txBody>
      </p:sp>
      <p:sp>
        <p:nvSpPr>
          <p:cNvPr id="17412" name="Text Box 24"/>
          <p:cNvSpPr txBox="1">
            <a:spLocks noChangeArrowheads="1"/>
          </p:cNvSpPr>
          <p:nvPr/>
        </p:nvSpPr>
        <p:spPr bwMode="auto">
          <a:xfrm>
            <a:off x="427990" y="1219707"/>
            <a:ext cx="538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）油脂的氢化</a:t>
            </a:r>
          </a:p>
        </p:txBody>
      </p:sp>
      <p:sp>
        <p:nvSpPr>
          <p:cNvPr id="17499" name="Text Box 91"/>
          <p:cNvSpPr txBox="1">
            <a:spLocks noChangeArrowheads="1"/>
          </p:cNvSpPr>
          <p:nvPr/>
        </p:nvSpPr>
        <p:spPr bwMode="auto">
          <a:xfrm>
            <a:off x="624840" y="1793353"/>
            <a:ext cx="10668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由液态的油转变为半固态的脂肪的过程，也称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油脂的硬化</a:t>
            </a:r>
          </a:p>
        </p:txBody>
      </p:sp>
      <p:sp>
        <p:nvSpPr>
          <p:cNvPr id="17500" name="Text Box 92"/>
          <p:cNvSpPr txBox="1">
            <a:spLocks noChangeArrowheads="1"/>
          </p:cNvSpPr>
          <p:nvPr/>
        </p:nvSpPr>
        <p:spPr bwMode="auto">
          <a:xfrm>
            <a:off x="624840" y="2428062"/>
            <a:ext cx="10668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制得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的油脂叫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人造脂肪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，通常又称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硬化油</a:t>
            </a:r>
          </a:p>
        </p:txBody>
      </p:sp>
      <p:sp>
        <p:nvSpPr>
          <p:cNvPr id="2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二、油脂的性质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5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5" grpId="0"/>
      <p:bldP spid="17499" grpId="0"/>
      <p:bldP spid="1750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矩形 12"/>
          <p:cNvSpPr>
            <a:spLocks noChangeArrowheads="1"/>
          </p:cNvSpPr>
          <p:nvPr/>
        </p:nvSpPr>
        <p:spPr bwMode="auto">
          <a:xfrm>
            <a:off x="660400" y="1130300"/>
            <a:ext cx="11280775" cy="367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思源黑体 CN Regular"/>
                <a:sym typeface="Arial" panose="020B0604020202020204" pitchFamily="34" charset="0"/>
              </a:rPr>
              <a:t>3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思源黑体 CN Regular"/>
                <a:sym typeface="Arial" panose="020B0604020202020204" pitchFamily="34" charset="0"/>
              </a:rPr>
              <a:t>. 化学性质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思源黑体 CN Regular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含碳碳双键的油，除加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外，还可发生如下反应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:</a:t>
            </a:r>
          </a:p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a.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使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Br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CCl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溶液褪色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b.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使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KMnO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(H</a:t>
            </a:r>
            <a:r>
              <a:rPr kumimoji="0" lang="en-US" altLang="zh-CN" sz="240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溶液褪色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c.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久露空气中，被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氧化变味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哈喇味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二、油脂的性质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矩形 2"/>
          <p:cNvSpPr>
            <a:spLocks noChangeArrowheads="1"/>
          </p:cNvSpPr>
          <p:nvPr/>
        </p:nvSpPr>
        <p:spPr bwMode="auto">
          <a:xfrm>
            <a:off x="660400" y="1327070"/>
            <a:ext cx="11280775" cy="1786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 油脂的结构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 油脂的化学特性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60400" y="1130300"/>
            <a:ext cx="1212373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371600" algn="l"/>
                <a:tab pos="2400300" algn="l"/>
                <a:tab pos="3429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1371600" algn="l"/>
                <a:tab pos="2400300" algn="l"/>
                <a:tab pos="3429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1371600" algn="l"/>
                <a:tab pos="2400300" algn="l"/>
                <a:tab pos="3429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1371600" algn="l"/>
                <a:tab pos="2400300" algn="l"/>
                <a:tab pos="3429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1371600" algn="l"/>
                <a:tab pos="2400300" algn="l"/>
                <a:tab pos="3429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2400300" algn="l"/>
                <a:tab pos="3429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2400300" algn="l"/>
                <a:tab pos="3429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2400300" algn="l"/>
                <a:tab pos="3429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2400300" algn="l"/>
                <a:tab pos="3429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71600" algn="l"/>
                <a:tab pos="2400300" algn="l"/>
                <a:tab pos="3429000" algn="l"/>
              </a:tabLst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、下列关于油脂的叙述中，不正确的是 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  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71600" algn="l"/>
                <a:tab pos="2400300" algn="l"/>
                <a:tab pos="3429000" algn="l"/>
              </a:tabLst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．油脂属于酯类　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学、、科网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．油脂没有固定的熔点、沸点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71600" algn="l"/>
                <a:tab pos="2400300" algn="l"/>
                <a:tab pos="3429000" algn="l"/>
              </a:tabLst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．油脂是高级脂肪酸的甘油酯　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．油脂都不能使溴水褪色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441231" y="1176600"/>
            <a:ext cx="768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711200" y="2887158"/>
            <a:ext cx="114808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、可以判断油脂皂化反应基本完成的现象是（        ）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．反应液使红色石蕊试纸变蓝色      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．反应液使蓝色石蕊试纸变红色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．反应后静置，反应液分为两层      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D. 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反应后静置，反应液不分层 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中学学科网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7151706" y="2919351"/>
            <a:ext cx="10556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课堂检测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矩形 12"/>
          <p:cNvSpPr>
            <a:spLocks noChangeArrowheads="1"/>
          </p:cNvSpPr>
          <p:nvPr/>
        </p:nvSpPr>
        <p:spPr bwMode="auto">
          <a:xfrm>
            <a:off x="617600" y="1177617"/>
            <a:ext cx="112791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思源黑体 CN Regular"/>
                <a:sym typeface="Arial" panose="020B0604020202020204" pitchFamily="34" charset="0"/>
              </a:rPr>
              <a:t>1. 定义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思源黑体 CN Regular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是由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E750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高级脂肪酸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和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E750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甘油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形成的酯，属于酯类化合物。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2" name="组合 53"/>
          <p:cNvGrpSpPr/>
          <p:nvPr/>
        </p:nvGrpSpPr>
        <p:grpSpPr bwMode="auto">
          <a:xfrm>
            <a:off x="6496680" y="2115530"/>
            <a:ext cx="2345513" cy="1277273"/>
            <a:chOff x="4860032" y="1800000"/>
            <a:chExt cx="1758451" cy="1275438"/>
          </a:xfrm>
        </p:grpSpPr>
        <p:sp>
          <p:nvSpPr>
            <p:cNvPr id="4119" name="矩形 68"/>
            <p:cNvSpPr>
              <a:spLocks noChangeArrowheads="1"/>
            </p:cNvSpPr>
            <p:nvPr/>
          </p:nvSpPr>
          <p:spPr bwMode="auto">
            <a:xfrm>
              <a:off x="4860032" y="1800000"/>
              <a:ext cx="1758451" cy="1275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FE750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rgbClr val="FE750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17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FE750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rgbClr val="FE750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35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FE750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COO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FE750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FE750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rgbClr val="FE750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E750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FE750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rgbClr val="FE750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17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FE750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rgbClr val="FE750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35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FE750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COOCH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FE750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rgbClr val="FE750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17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FE750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rgbClr val="FE750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35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FE750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COOCH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rgbClr val="FE750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</a:p>
          </p:txBody>
        </p:sp>
        <p:cxnSp>
          <p:nvCxnSpPr>
            <p:cNvPr id="4120" name="直接连接符 4"/>
            <p:cNvCxnSpPr>
              <a:cxnSpLocks noChangeShapeType="1"/>
            </p:cNvCxnSpPr>
            <p:nvPr/>
          </p:nvCxnSpPr>
          <p:spPr bwMode="auto">
            <a:xfrm>
              <a:off x="6606000" y="2563200"/>
              <a:ext cx="0" cy="162000"/>
            </a:xfrm>
            <a:prstGeom prst="line">
              <a:avLst/>
            </a:prstGeom>
            <a:noFill/>
            <a:ln w="25400" algn="ctr">
              <a:solidFill>
                <a:srgbClr val="FE750E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1" name="直接连接符 4"/>
            <p:cNvCxnSpPr>
              <a:cxnSpLocks noChangeShapeType="1"/>
            </p:cNvCxnSpPr>
            <p:nvPr/>
          </p:nvCxnSpPr>
          <p:spPr bwMode="auto">
            <a:xfrm>
              <a:off x="6606000" y="2160000"/>
              <a:ext cx="0" cy="162000"/>
            </a:xfrm>
            <a:prstGeom prst="line">
              <a:avLst/>
            </a:prstGeom>
            <a:noFill/>
            <a:ln w="25400" algn="ctr">
              <a:solidFill>
                <a:srgbClr val="FE750E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组合 30"/>
          <p:cNvGrpSpPr/>
          <p:nvPr/>
        </p:nvGrpSpPr>
        <p:grpSpPr bwMode="auto">
          <a:xfrm>
            <a:off x="4650643" y="2373892"/>
            <a:ext cx="1606550" cy="907941"/>
            <a:chOff x="4194338" y="1771200"/>
            <a:chExt cx="1205662" cy="908208"/>
          </a:xfrm>
        </p:grpSpPr>
        <p:sp>
          <p:nvSpPr>
            <p:cNvPr id="4113" name="Text Box 10"/>
            <p:cNvSpPr txBox="1">
              <a:spLocks noChangeArrowheads="1"/>
            </p:cNvSpPr>
            <p:nvPr/>
          </p:nvSpPr>
          <p:spPr bwMode="auto">
            <a:xfrm>
              <a:off x="4194338" y="1771200"/>
              <a:ext cx="1151684" cy="908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浓</a:t>
              </a: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H</a:t>
              </a:r>
              <a:r>
                <a:rPr kumimoji="0" lang="en-US" altLang="zh-CN" sz="2400" i="0" u="none" strike="noStrike" kern="0" cap="none" spc="0" normalizeH="0" baseline="-25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SO</a:t>
              </a:r>
              <a:r>
                <a:rPr kumimoji="0" lang="en-US" altLang="zh-CN" sz="2400" i="0" u="none" strike="noStrike" kern="0" cap="none" spc="0" normalizeH="0" baseline="-25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  <a:endPara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∆</a:t>
              </a:r>
              <a:endParaRPr kumimoji="1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4114" name="组合 32"/>
            <p:cNvGrpSpPr/>
            <p:nvPr/>
          </p:nvGrpSpPr>
          <p:grpSpPr bwMode="auto">
            <a:xfrm>
              <a:off x="4320000" y="2079587"/>
              <a:ext cx="1080000" cy="224413"/>
              <a:chOff x="4320000" y="2079587"/>
              <a:chExt cx="1080000" cy="224413"/>
            </a:xfrm>
          </p:grpSpPr>
          <p:sp>
            <p:nvSpPr>
              <p:cNvPr id="4115" name="Line 7"/>
              <p:cNvSpPr>
                <a:spLocks noChangeShapeType="1"/>
              </p:cNvSpPr>
              <p:nvPr/>
            </p:nvSpPr>
            <p:spPr bwMode="auto">
              <a:xfrm>
                <a:off x="4320000" y="2232000"/>
                <a:ext cx="108000" cy="720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cxnSp>
            <p:nvCxnSpPr>
              <p:cNvPr id="4116" name="直接箭头连接符 34"/>
              <p:cNvCxnSpPr>
                <a:cxnSpLocks noChangeShapeType="1"/>
              </p:cNvCxnSpPr>
              <p:nvPr/>
            </p:nvCxnSpPr>
            <p:spPr bwMode="auto">
              <a:xfrm>
                <a:off x="4320000" y="2160000"/>
                <a:ext cx="1080000" cy="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17" name="直接箭头连接符 35"/>
              <p:cNvCxnSpPr>
                <a:cxnSpLocks noChangeShapeType="1"/>
              </p:cNvCxnSpPr>
              <p:nvPr/>
            </p:nvCxnSpPr>
            <p:spPr bwMode="auto">
              <a:xfrm>
                <a:off x="4320000" y="2232000"/>
                <a:ext cx="1080000" cy="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18" name="Line 7"/>
              <p:cNvSpPr>
                <a:spLocks noChangeShapeType="1"/>
              </p:cNvSpPr>
              <p:nvPr/>
            </p:nvSpPr>
            <p:spPr bwMode="auto">
              <a:xfrm>
                <a:off x="5292000" y="2079587"/>
                <a:ext cx="108000" cy="720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56" name="矩形 55"/>
          <p:cNvSpPr>
            <a:spLocks noChangeArrowheads="1"/>
          </p:cNvSpPr>
          <p:nvPr/>
        </p:nvSpPr>
        <p:spPr bwMode="auto">
          <a:xfrm>
            <a:off x="8978868" y="2524050"/>
            <a:ext cx="1239442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+ 3H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5" name="组合 56"/>
          <p:cNvGrpSpPr/>
          <p:nvPr/>
        </p:nvGrpSpPr>
        <p:grpSpPr bwMode="auto">
          <a:xfrm>
            <a:off x="3451255" y="2125829"/>
            <a:ext cx="1205779" cy="1277273"/>
            <a:chOff x="5939920" y="1800000"/>
            <a:chExt cx="904469" cy="1275438"/>
          </a:xfrm>
        </p:grpSpPr>
        <p:sp>
          <p:nvSpPr>
            <p:cNvPr id="4110" name="矩形 59"/>
            <p:cNvSpPr>
              <a:spLocks noChangeArrowheads="1"/>
            </p:cNvSpPr>
            <p:nvPr/>
          </p:nvSpPr>
          <p:spPr bwMode="auto">
            <a:xfrm>
              <a:off x="5939920" y="1800000"/>
              <a:ext cx="904469" cy="1275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HO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HOCH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HOCH</a:t>
              </a:r>
              <a:r>
                <a:rPr kumimoji="0" lang="en-US" altLang="zh-CN" sz="2400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</a:p>
          </p:txBody>
        </p:sp>
        <p:cxnSp>
          <p:nvCxnSpPr>
            <p:cNvPr id="4111" name="直接连接符 4"/>
            <p:cNvCxnSpPr>
              <a:cxnSpLocks noChangeShapeType="1"/>
            </p:cNvCxnSpPr>
            <p:nvPr/>
          </p:nvCxnSpPr>
          <p:spPr bwMode="auto">
            <a:xfrm>
              <a:off x="6606000" y="2563200"/>
              <a:ext cx="0" cy="16200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2" name="直接连接符 4"/>
            <p:cNvCxnSpPr>
              <a:cxnSpLocks noChangeShapeType="1"/>
            </p:cNvCxnSpPr>
            <p:nvPr/>
          </p:nvCxnSpPr>
          <p:spPr bwMode="auto">
            <a:xfrm>
              <a:off x="6606000" y="2160000"/>
              <a:ext cx="0" cy="16200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8" name="矩形 57"/>
          <p:cNvSpPr>
            <a:spLocks noChangeArrowheads="1"/>
          </p:cNvSpPr>
          <p:nvPr/>
        </p:nvSpPr>
        <p:spPr bwMode="auto">
          <a:xfrm>
            <a:off x="1146068" y="2477765"/>
            <a:ext cx="23383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kumimoji="0" lang="en-US" altLang="zh-CN" sz="2400" i="0" u="none" strike="noStrike" kern="0" cap="none" spc="0" normalizeH="0" baseline="-25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17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en-US" altLang="zh-CN" sz="2400" i="0" u="none" strike="noStrike" kern="0" cap="none" spc="0" normalizeH="0" baseline="-25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35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COOH +</a:t>
            </a: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9" name="矩形 58"/>
          <p:cNvSpPr>
            <a:spLocks noChangeArrowheads="1"/>
          </p:cNvSpPr>
          <p:nvPr/>
        </p:nvSpPr>
        <p:spPr bwMode="auto">
          <a:xfrm>
            <a:off x="964768" y="2477765"/>
            <a:ext cx="3626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2" name="矩形 71"/>
          <p:cNvSpPr>
            <a:spLocks noChangeArrowheads="1"/>
          </p:cNvSpPr>
          <p:nvPr/>
        </p:nvSpPr>
        <p:spPr bwMode="auto">
          <a:xfrm>
            <a:off x="6629728" y="3492533"/>
            <a:ext cx="20794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思源黑体 CN Regular"/>
                <a:sym typeface="Arial" panose="020B0604020202020204" pitchFamily="34" charset="0"/>
              </a:rPr>
              <a:t>硬脂酸甘油酯</a:t>
            </a:r>
          </a:p>
        </p:txBody>
      </p:sp>
      <p:sp>
        <p:nvSpPr>
          <p:cNvPr id="73" name="矩形 72"/>
          <p:cNvSpPr>
            <a:spLocks noChangeArrowheads="1"/>
          </p:cNvSpPr>
          <p:nvPr/>
        </p:nvSpPr>
        <p:spPr bwMode="auto">
          <a:xfrm>
            <a:off x="1435146" y="3038482"/>
            <a:ext cx="11320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思源黑体 CN Regular"/>
                <a:sym typeface="Arial" panose="020B0604020202020204" pitchFamily="34" charset="0"/>
              </a:rPr>
              <a:t>硬脂酸</a:t>
            </a:r>
          </a:p>
        </p:txBody>
      </p:sp>
      <p:sp>
        <p:nvSpPr>
          <p:cNvPr id="74" name="矩形 73"/>
          <p:cNvSpPr>
            <a:spLocks noChangeArrowheads="1"/>
          </p:cNvSpPr>
          <p:nvPr/>
        </p:nvSpPr>
        <p:spPr bwMode="auto">
          <a:xfrm>
            <a:off x="3522980" y="3413816"/>
            <a:ext cx="8162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思源黑体 CN Regular"/>
                <a:sym typeface="Arial" panose="020B0604020202020204" pitchFamily="34" charset="0"/>
              </a:rPr>
              <a:t>甘油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69830" y="4053928"/>
            <a:ext cx="1144907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“油脂”能写成“油酯”吗？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“脂”通常指油脂，是指一类特殊的酯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——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高级脂肪酸甘油酯；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“脂”有时还用于高分子化合物，如酚醛树脂。</a:t>
            </a:r>
          </a:p>
        </p:txBody>
      </p:sp>
      <p:sp>
        <p:nvSpPr>
          <p:cNvPr id="2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一、油脂的组成和结构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56" grpId="0"/>
      <p:bldP spid="58" grpId="0"/>
      <p:bldP spid="59" grpId="0"/>
      <p:bldP spid="72" grpId="0"/>
      <p:bldP spid="73" grpId="0"/>
      <p:bldP spid="74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660400" y="1291251"/>
            <a:ext cx="11277600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、下列说法中，正确的是（         ）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A.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酯类水解的产物一定是醇和羧酸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B.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油脂经催化加氢后可以得到硬脂酸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C. 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天然油脂兼具酯和烯烃的一些性质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D.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酯类的碱性水解反应又叫皂化反应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、下列关于牛油的叙述中，不正确的是（       ）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A.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牛油属于酯类        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B.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牛油没有固定的熔、沸点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C.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牛油是高级脂肪酸的甘油酯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D.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经过精制后的牛油是纯净物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988023" y="1152003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491057" y="3427954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课堂检测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5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76263" y="1028700"/>
            <a:ext cx="11039475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just" defTabSz="914400" eaLnBrk="1" fontAlgn="ctr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800600" algn="l"/>
              </a:tabLst>
              <a:defRPr/>
            </a:pPr>
            <a:r>
              <a:rPr kumimoji="0" lang="en-US" altLang="zh-CN" sz="240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5</a:t>
            </a:r>
            <a:r>
              <a:rPr kumimoji="0" lang="zh-CN" altLang="zh-CN" sz="240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．下列有关油和脂肪的叙述中，正确的是</a:t>
            </a:r>
            <a:r>
              <a:rPr kumimoji="0" lang="en-US" altLang="zh-CN" sz="240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(</a:t>
            </a:r>
            <a:r>
              <a:rPr kumimoji="0" lang="zh-CN" altLang="zh-CN" sz="240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　　</a:t>
            </a:r>
            <a:r>
              <a:rPr kumimoji="0" lang="en-US" altLang="zh-CN" sz="240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)</a:t>
            </a:r>
            <a:endParaRPr kumimoji="0" lang="zh-CN" altLang="zh-CN" sz="240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  <a:p>
            <a:pPr marL="0" marR="0" lvl="0" indent="0" algn="just" defTabSz="914400" eaLnBrk="1" fontAlgn="ctr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800600" algn="l"/>
              </a:tabLst>
              <a:defRPr/>
            </a:pPr>
            <a:r>
              <a:rPr kumimoji="0" lang="en-US" altLang="zh-CN" sz="240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A</a:t>
            </a:r>
            <a:r>
              <a:rPr kumimoji="0" lang="zh-CN" altLang="zh-CN" sz="240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．由不饱和脂肪酸甘油酯组成的油脂称为油，由饱和脂肪酸甘油酯组成的油脂称为脂肪</a:t>
            </a:r>
          </a:p>
          <a:p>
            <a:pPr marL="0" marR="0" lvl="0" indent="0" algn="just" defTabSz="914400" eaLnBrk="1" fontAlgn="ctr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800600" algn="l"/>
              </a:tabLst>
              <a:defRPr/>
            </a:pPr>
            <a:r>
              <a:rPr kumimoji="0" lang="en-US" altLang="zh-CN" sz="240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B</a:t>
            </a:r>
            <a:r>
              <a:rPr kumimoji="0" lang="zh-CN" altLang="zh-CN" sz="240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．油脂属于酯类，没有固定的熔沸点</a:t>
            </a:r>
          </a:p>
          <a:p>
            <a:pPr marL="0" marR="0" lvl="0" indent="0" algn="just" defTabSz="914400" eaLnBrk="1" fontAlgn="ctr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800600" algn="l"/>
              </a:tabLst>
              <a:defRPr/>
            </a:pPr>
            <a:r>
              <a:rPr kumimoji="0" lang="en-US" altLang="zh-CN" sz="240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C</a:t>
            </a:r>
            <a:r>
              <a:rPr kumimoji="0" lang="zh-CN" altLang="zh-CN" sz="240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．油脂的水解反应叫皂化反应</a:t>
            </a:r>
          </a:p>
          <a:p>
            <a:pPr marL="0" marR="0" lvl="0" indent="0" algn="just" defTabSz="914400" eaLnBrk="1" fontAlgn="ctr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800600" algn="l"/>
              </a:tabLst>
              <a:defRPr/>
            </a:pPr>
            <a:r>
              <a:rPr kumimoji="0" lang="en-US" altLang="zh-CN" sz="240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D</a:t>
            </a:r>
            <a:r>
              <a:rPr kumimoji="0" lang="zh-CN" altLang="zh-CN" sz="240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．由反应后反应液使石蕊试液变红色可以判断皂化反应基本完成</a:t>
            </a:r>
            <a:endParaRPr kumimoji="0" lang="en-US" altLang="zh-CN" sz="240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6501475" y="1350983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课堂检测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60400" y="1028700"/>
            <a:ext cx="11039475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just" defTabSz="914400" eaLnBrk="1" fontAlgn="ctr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800600" algn="l"/>
              </a:tabLst>
              <a:defRPr/>
            </a:pPr>
            <a:r>
              <a:rPr kumimoji="0" lang="en-US" altLang="zh-CN" sz="240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6</a:t>
            </a:r>
            <a:r>
              <a:rPr kumimoji="0" lang="zh-CN" altLang="zh-CN" sz="240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．下列关于油脂的叙述中错误的是</a:t>
            </a:r>
            <a:r>
              <a:rPr kumimoji="0" lang="en-US" altLang="zh-CN" sz="240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(</a:t>
            </a:r>
            <a:r>
              <a:rPr kumimoji="0" lang="zh-CN" altLang="zh-CN" sz="240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　</a:t>
            </a:r>
            <a:r>
              <a:rPr kumimoji="0" lang="en-US" altLang="zh-CN" sz="240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)</a:t>
            </a:r>
            <a:endParaRPr kumimoji="0" lang="zh-CN" altLang="zh-CN" sz="240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  <a:p>
            <a:pPr marL="0" marR="0" lvl="0" indent="0" algn="just" defTabSz="914400" eaLnBrk="1" fontAlgn="ctr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800600" algn="l"/>
              </a:tabLst>
              <a:defRPr/>
            </a:pPr>
            <a:r>
              <a:rPr kumimoji="0" lang="en-US" altLang="zh-CN" sz="240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A</a:t>
            </a:r>
            <a:r>
              <a:rPr kumimoji="0" lang="zh-CN" altLang="zh-CN" sz="240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．从溴水中提取溴可用植物油作萃取剂</a:t>
            </a:r>
            <a:endParaRPr kumimoji="0" lang="zh-CN" altLang="zh-CN" sz="240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  <a:p>
            <a:pPr marL="0" marR="0" lvl="0" indent="0" algn="just" defTabSz="914400" eaLnBrk="1" fontAlgn="ctr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800600" algn="l"/>
              </a:tabLst>
              <a:defRPr/>
            </a:pPr>
            <a:r>
              <a:rPr kumimoji="0" lang="en-US" altLang="zh-CN" sz="240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B</a:t>
            </a:r>
            <a:r>
              <a:rPr kumimoji="0" lang="zh-CN" altLang="zh-CN" sz="240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．用热的纯碱溶液去油污效果更好</a:t>
            </a:r>
            <a:endParaRPr kumimoji="0" lang="zh-CN" altLang="zh-CN" sz="240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  <a:p>
            <a:pPr marL="0" marR="0" lvl="0" indent="0" algn="just" defTabSz="914400" eaLnBrk="1" fontAlgn="ctr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800600" algn="l"/>
              </a:tabLst>
              <a:defRPr/>
            </a:pPr>
            <a:r>
              <a:rPr kumimoji="0" lang="en-US" altLang="zh-CN" sz="240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C</a:t>
            </a:r>
            <a:r>
              <a:rPr kumimoji="0" lang="zh-CN" altLang="zh-CN" sz="240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．油脂与氢气发生加成反应，可以得到固态油脂</a:t>
            </a:r>
            <a:endParaRPr kumimoji="0" lang="zh-CN" altLang="zh-CN" sz="240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  <a:p>
            <a:pPr marL="0" marR="0" lvl="0" indent="0" algn="just" defTabSz="914400" eaLnBrk="1" fontAlgn="ctr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800600" algn="l"/>
              </a:tabLst>
              <a:defRPr/>
            </a:pPr>
            <a:r>
              <a:rPr kumimoji="0" lang="en-US" altLang="zh-CN" sz="240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D</a:t>
            </a:r>
            <a:r>
              <a:rPr kumimoji="0" lang="zh-CN" altLang="zh-CN" sz="240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．用热的纯碱溶液可区分植物油和矿物油</a:t>
            </a:r>
            <a:endParaRPr kumimoji="0" lang="en-US" altLang="zh-CN" sz="240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664023" y="1352832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课堂检测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9954312" y="0"/>
            <a:ext cx="2244899" cy="6858000"/>
          </a:xfrm>
          <a:prstGeom prst="rect">
            <a:avLst/>
          </a:prstGeom>
          <a:solidFill>
            <a:srgbClr val="88772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33" t="1713" r="27221" b="52899"/>
          <a:stretch>
            <a:fillRect/>
          </a:stretch>
        </p:blipFill>
        <p:spPr>
          <a:xfrm>
            <a:off x="7749278" y="440294"/>
            <a:ext cx="2957937" cy="2958440"/>
          </a:xfrm>
          <a:custGeom>
            <a:avLst/>
            <a:gdLst>
              <a:gd name="connsiteX0" fmla="*/ 1492686 w 2957937"/>
              <a:gd name="connsiteY0" fmla="*/ 0 h 2958440"/>
              <a:gd name="connsiteX1" fmla="*/ 2957937 w 2957937"/>
              <a:gd name="connsiteY1" fmla="*/ 1509744 h 2958440"/>
              <a:gd name="connsiteX2" fmla="*/ 1465251 w 2957937"/>
              <a:gd name="connsiteY2" fmla="*/ 2958440 h 2958440"/>
              <a:gd name="connsiteX3" fmla="*/ 0 w 2957937"/>
              <a:gd name="connsiteY3" fmla="*/ 1448695 h 2958440"/>
              <a:gd name="connsiteX4" fmla="*/ 1492686 w 2957937"/>
              <a:gd name="connsiteY4" fmla="*/ 0 h 295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7937" h="2958440">
                <a:moveTo>
                  <a:pt x="1492686" y="0"/>
                </a:moveTo>
                <a:lnTo>
                  <a:pt x="2957937" y="1509744"/>
                </a:lnTo>
                <a:lnTo>
                  <a:pt x="1465251" y="2958440"/>
                </a:lnTo>
                <a:lnTo>
                  <a:pt x="0" y="1448695"/>
                </a:lnTo>
                <a:lnTo>
                  <a:pt x="1492686" y="0"/>
                </a:lnTo>
                <a:close/>
              </a:path>
            </a:pathLst>
          </a:cu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85" t="24561" r="42969" b="30051"/>
          <a:stretch>
            <a:fillRect/>
          </a:stretch>
        </p:blipFill>
        <p:spPr>
          <a:xfrm>
            <a:off x="6214201" y="1929567"/>
            <a:ext cx="2957937" cy="2958440"/>
          </a:xfrm>
          <a:custGeom>
            <a:avLst/>
            <a:gdLst>
              <a:gd name="connsiteX0" fmla="*/ 1492686 w 2957937"/>
              <a:gd name="connsiteY0" fmla="*/ 0 h 2958440"/>
              <a:gd name="connsiteX1" fmla="*/ 2957937 w 2957937"/>
              <a:gd name="connsiteY1" fmla="*/ 1509744 h 2958440"/>
              <a:gd name="connsiteX2" fmla="*/ 1465252 w 2957937"/>
              <a:gd name="connsiteY2" fmla="*/ 2958440 h 2958440"/>
              <a:gd name="connsiteX3" fmla="*/ 0 w 2957937"/>
              <a:gd name="connsiteY3" fmla="*/ 1448695 h 2958440"/>
              <a:gd name="connsiteX4" fmla="*/ 1492686 w 2957937"/>
              <a:gd name="connsiteY4" fmla="*/ 0 h 295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7937" h="2958440">
                <a:moveTo>
                  <a:pt x="1492686" y="0"/>
                </a:moveTo>
                <a:lnTo>
                  <a:pt x="2957937" y="1509744"/>
                </a:lnTo>
                <a:lnTo>
                  <a:pt x="1465252" y="2958440"/>
                </a:lnTo>
                <a:lnTo>
                  <a:pt x="0" y="1448695"/>
                </a:lnTo>
                <a:lnTo>
                  <a:pt x="1492686" y="0"/>
                </a:lnTo>
                <a:close/>
              </a:path>
            </a:pathLst>
          </a:cu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40" t="25463" r="11914" b="29150"/>
          <a:stretch>
            <a:fillRect/>
          </a:stretch>
        </p:blipFill>
        <p:spPr>
          <a:xfrm>
            <a:off x="9241274" y="1988326"/>
            <a:ext cx="2957937" cy="2958440"/>
          </a:xfrm>
          <a:custGeom>
            <a:avLst/>
            <a:gdLst>
              <a:gd name="connsiteX0" fmla="*/ 1492686 w 2957937"/>
              <a:gd name="connsiteY0" fmla="*/ 0 h 2958440"/>
              <a:gd name="connsiteX1" fmla="*/ 2957937 w 2957937"/>
              <a:gd name="connsiteY1" fmla="*/ 1509744 h 2958440"/>
              <a:gd name="connsiteX2" fmla="*/ 1465251 w 2957937"/>
              <a:gd name="connsiteY2" fmla="*/ 2958440 h 2958440"/>
              <a:gd name="connsiteX3" fmla="*/ 0 w 2957937"/>
              <a:gd name="connsiteY3" fmla="*/ 1448695 h 2958440"/>
              <a:gd name="connsiteX4" fmla="*/ 1492686 w 2957937"/>
              <a:gd name="connsiteY4" fmla="*/ 0 h 295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7937" h="2958440">
                <a:moveTo>
                  <a:pt x="1492686" y="0"/>
                </a:moveTo>
                <a:lnTo>
                  <a:pt x="2957937" y="1509744"/>
                </a:lnTo>
                <a:lnTo>
                  <a:pt x="1465251" y="2958440"/>
                </a:lnTo>
                <a:lnTo>
                  <a:pt x="0" y="1448695"/>
                </a:lnTo>
                <a:lnTo>
                  <a:pt x="1492686" y="0"/>
                </a:lnTo>
                <a:close/>
              </a:path>
            </a:pathLst>
          </a:cu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78" t="48311" r="27576" b="6302"/>
          <a:stretch>
            <a:fillRect/>
          </a:stretch>
        </p:blipFill>
        <p:spPr>
          <a:xfrm>
            <a:off x="7714630" y="3477600"/>
            <a:ext cx="2957937" cy="2958440"/>
          </a:xfrm>
          <a:custGeom>
            <a:avLst/>
            <a:gdLst>
              <a:gd name="connsiteX0" fmla="*/ 1492686 w 2957937"/>
              <a:gd name="connsiteY0" fmla="*/ 0 h 2958440"/>
              <a:gd name="connsiteX1" fmla="*/ 2957937 w 2957937"/>
              <a:gd name="connsiteY1" fmla="*/ 1509744 h 2958440"/>
              <a:gd name="connsiteX2" fmla="*/ 1465251 w 2957937"/>
              <a:gd name="connsiteY2" fmla="*/ 2958440 h 2958440"/>
              <a:gd name="connsiteX3" fmla="*/ 0 w 2957937"/>
              <a:gd name="connsiteY3" fmla="*/ 1448695 h 2958440"/>
              <a:gd name="connsiteX4" fmla="*/ 1492686 w 2957937"/>
              <a:gd name="connsiteY4" fmla="*/ 0 h 295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7937" h="2958440">
                <a:moveTo>
                  <a:pt x="1492686" y="0"/>
                </a:moveTo>
                <a:lnTo>
                  <a:pt x="2957937" y="1509744"/>
                </a:lnTo>
                <a:lnTo>
                  <a:pt x="1465251" y="2958440"/>
                </a:lnTo>
                <a:lnTo>
                  <a:pt x="0" y="1448695"/>
                </a:lnTo>
                <a:lnTo>
                  <a:pt x="1492686" y="0"/>
                </a:lnTo>
                <a:close/>
              </a:path>
            </a:pathLst>
          </a:custGeom>
        </p:spPr>
      </p:pic>
      <p:grpSp>
        <p:nvGrpSpPr>
          <p:cNvPr id="26" name="组合 25"/>
          <p:cNvGrpSpPr/>
          <p:nvPr/>
        </p:nvGrpSpPr>
        <p:grpSpPr>
          <a:xfrm>
            <a:off x="644142" y="2314916"/>
            <a:ext cx="5937982" cy="2641902"/>
            <a:chOff x="6147269" y="2844265"/>
            <a:chExt cx="5112385" cy="2076459"/>
          </a:xfrm>
        </p:grpSpPr>
        <p:grpSp>
          <p:nvGrpSpPr>
            <p:cNvPr id="27" name="组合 26"/>
            <p:cNvGrpSpPr/>
            <p:nvPr/>
          </p:nvGrpSpPr>
          <p:grpSpPr>
            <a:xfrm>
              <a:off x="6147269" y="3331609"/>
              <a:ext cx="5033249" cy="1589115"/>
              <a:chOff x="-4714868" y="2110674"/>
              <a:chExt cx="5033249" cy="1589115"/>
            </a:xfrm>
          </p:grpSpPr>
          <p:sp>
            <p:nvSpPr>
              <p:cNvPr id="29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ABA06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30" name="组合 29"/>
              <p:cNvGrpSpPr/>
              <p:nvPr/>
            </p:nvGrpSpPr>
            <p:grpSpPr>
              <a:xfrm>
                <a:off x="-4714868" y="2110674"/>
                <a:ext cx="5033249" cy="961364"/>
                <a:chOff x="-4714868" y="2110674"/>
                <a:chExt cx="5033249" cy="961364"/>
              </a:xfrm>
            </p:grpSpPr>
            <p:sp>
              <p:nvSpPr>
                <p:cNvPr id="31" name="文本框 30"/>
                <p:cNvSpPr txBox="1"/>
                <p:nvPr/>
              </p:nvSpPr>
              <p:spPr>
                <a:xfrm>
                  <a:off x="-4714868" y="2808615"/>
                  <a:ext cx="5033249" cy="2634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32" name="直接连接符 31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33" name="文本占位符 19"/>
                <p:cNvSpPr txBox="1"/>
                <p:nvPr/>
              </p:nvSpPr>
              <p:spPr>
                <a:xfrm>
                  <a:off x="-4708854" y="2110674"/>
                  <a:ext cx="4405403" cy="660298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4400" b="1" dirty="0">
                      <a:solidFill>
                        <a:srgbClr val="ABA067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感谢各位的聆听</a:t>
                  </a:r>
                </a:p>
              </p:txBody>
            </p:sp>
          </p:grpSp>
        </p:grpSp>
        <p:sp>
          <p:nvSpPr>
            <p:cNvPr id="28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4</a:t>
              </a:r>
              <a:r>
                <a:rPr lang="zh-CN" altLang="en-US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章 生命中的基础有机化学物质 </a:t>
              </a:r>
            </a:p>
          </p:txBody>
        </p:sp>
      </p:grpSp>
      <p:sp>
        <p:nvSpPr>
          <p:cNvPr id="34" name="矩形 33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ABA067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人教版高中选修五化学课件</a:t>
            </a:r>
          </a:p>
        </p:txBody>
      </p:sp>
      <p:sp>
        <p:nvSpPr>
          <p:cNvPr id="35" name="椭圆 34"/>
          <p:cNvSpPr/>
          <p:nvPr/>
        </p:nvSpPr>
        <p:spPr>
          <a:xfrm>
            <a:off x="6214200" y="328617"/>
            <a:ext cx="867661" cy="867661"/>
          </a:xfrm>
          <a:prstGeom prst="ellipse">
            <a:avLst/>
          </a:prstGeom>
          <a:solidFill>
            <a:srgbClr val="ABA06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4235465" y="6001582"/>
            <a:ext cx="1998604" cy="1998604"/>
          </a:xfrm>
          <a:prstGeom prst="ellipse">
            <a:avLst/>
          </a:prstGeom>
          <a:solidFill>
            <a:srgbClr val="ABA067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73362" y="2254707"/>
            <a:ext cx="944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油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——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常温呈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液态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的油脂，如花生油、豆油等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植物油</a:t>
            </a:r>
          </a:p>
        </p:txBody>
      </p:sp>
      <p:pic>
        <p:nvPicPr>
          <p:cNvPr id="7195" name="Picture 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7810" y="3585825"/>
            <a:ext cx="2588535" cy="1725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6" name="Picture 2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94074" y="3543913"/>
            <a:ext cx="2584728" cy="1723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1809508" y="5556568"/>
            <a:ext cx="589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脂肪</a:t>
            </a:r>
            <a:r>
              <a:rPr kumimoji="1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（动物油脂 固态）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7194031" y="5556568"/>
            <a:ext cx="60626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油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植物油脂 液态 ）</a:t>
            </a:r>
          </a:p>
        </p:txBody>
      </p:sp>
      <p:sp>
        <p:nvSpPr>
          <p:cNvPr id="5127" name="Text Box 15"/>
          <p:cNvSpPr txBox="1">
            <a:spLocks noChangeArrowheads="1"/>
          </p:cNvSpPr>
          <p:nvPr/>
        </p:nvSpPr>
        <p:spPr bwMode="auto">
          <a:xfrm>
            <a:off x="573362" y="1709705"/>
            <a:ext cx="965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油脂是</a:t>
            </a:r>
            <a:r>
              <a:rPr kumimoji="0" lang="zh-CN" altLang="en-US" sz="2400" i="0" u="sng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和</a:t>
            </a:r>
            <a:r>
              <a:rPr kumimoji="0" lang="zh-CN" altLang="en-US" sz="2400" i="0" u="sng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的统称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2077780" y="1638003"/>
            <a:ext cx="500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油</a:t>
            </a: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3664916" y="1667966"/>
            <a:ext cx="8162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脂肪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532436" y="2834657"/>
            <a:ext cx="1046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脂肪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——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常温呈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固态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的油脂，如牛油、羊油等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动物油脂 </a:t>
            </a:r>
            <a:r>
              <a:rPr kumimoji="0" lang="en-US" altLang="zh-CN" sz="240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zxxk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131" name="Rectangle 19"/>
          <p:cNvSpPr>
            <a:spLocks noChangeArrowheads="1"/>
          </p:cNvSpPr>
          <p:nvPr/>
        </p:nvSpPr>
        <p:spPr bwMode="auto">
          <a:xfrm>
            <a:off x="532436" y="1164703"/>
            <a:ext cx="3962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(1).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组成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一、油脂的组成和结构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7197" grpId="0"/>
      <p:bldP spid="7198" grpId="0"/>
      <p:bldP spid="7184" grpId="0"/>
      <p:bldP spid="7185" grpId="0"/>
      <p:bldP spid="71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46100" y="1605240"/>
            <a:ext cx="1076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由高级脂肪酸和甘油反应生成的酯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属于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酯类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。（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甘油三酯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1028" name="Text Box 9"/>
          <p:cNvSpPr txBox="1">
            <a:spLocks noChangeArrowheads="1"/>
          </p:cNvSpPr>
          <p:nvPr/>
        </p:nvSpPr>
        <p:spPr bwMode="auto">
          <a:xfrm>
            <a:off x="625475" y="1109920"/>
            <a:ext cx="508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(2).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结构</a:t>
            </a: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7585577" y="1975008"/>
          <a:ext cx="3933323" cy="3498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SIS/Draw Sketch" r:id="rId3" imgW="1184275" imgH="1349375" progId="ISISServer">
                  <p:embed/>
                </p:oleObj>
              </mc:Choice>
              <mc:Fallback>
                <p:oleObj name="ISIS/Draw Sketch" r:id="rId3" imgW="1184275" imgH="1349375" progId="ISISServer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5577" y="1975008"/>
                        <a:ext cx="3933323" cy="34989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546100" y="4273639"/>
            <a:ext cx="66627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kumimoji="1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天然油脂大都为混甘油酯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，且动、植物体内的油脂大多数都为多种混甘油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酯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的混合物，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无固定熔、沸点。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46100" y="2100560"/>
            <a:ext cx="60944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kumimoji="1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kumimoji="1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R1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kumimoji="1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R2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kumimoji="1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R3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可以代表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饱和烃基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或不饱和烃基。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46100" y="2950973"/>
            <a:ext cx="629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kumimoji="1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）如果</a:t>
            </a:r>
            <a:r>
              <a:rPr kumimoji="1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R1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kumimoji="1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R2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kumimoji="1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R3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相同，这样的油脂称为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简单甘油酯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；如果</a:t>
            </a:r>
            <a:r>
              <a:rPr kumimoji="1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R1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kumimoji="1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R2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kumimoji="1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R3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不相同，称为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混合甘油酯</a:t>
            </a:r>
            <a:r>
              <a:rPr kumimoji="1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一、油脂的组成和结构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51204" grpId="0"/>
      <p:bldP spid="8201" grpId="0"/>
      <p:bldP spid="82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矩形 12"/>
          <p:cNvSpPr>
            <a:spLocks noChangeArrowheads="1"/>
          </p:cNvSpPr>
          <p:nvPr/>
        </p:nvSpPr>
        <p:spPr bwMode="auto">
          <a:xfrm>
            <a:off x="570696" y="1139324"/>
            <a:ext cx="1128077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思源黑体 CN Regular"/>
                <a:sym typeface="Arial" panose="020B0604020202020204" pitchFamily="34" charset="0"/>
              </a:rPr>
              <a:t>常见的高级脂肪酸：</a:t>
            </a:r>
            <a:endParaRPr kumimoji="0" lang="en-US" altLang="zh-CN" sz="2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思源黑体 CN Regular"/>
              <a:sym typeface="Arial" panose="020B0604020202020204" pitchFamily="34" charset="0"/>
            </a:endParaRPr>
          </a:p>
        </p:txBody>
      </p:sp>
      <p:sp>
        <p:nvSpPr>
          <p:cNvPr id="6147" name="矩形 14"/>
          <p:cNvSpPr>
            <a:spLocks noChangeArrowheads="1"/>
          </p:cNvSpPr>
          <p:nvPr/>
        </p:nvSpPr>
        <p:spPr bwMode="auto">
          <a:xfrm>
            <a:off x="3169824" y="1693322"/>
            <a:ext cx="3143809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硬脂酸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: C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17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35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COOH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软脂酸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: C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15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31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COOH</a:t>
            </a:r>
          </a:p>
        </p:txBody>
      </p:sp>
      <p:sp>
        <p:nvSpPr>
          <p:cNvPr id="6148" name="AutoShape 5"/>
          <p:cNvSpPr/>
          <p:nvPr/>
        </p:nvSpPr>
        <p:spPr bwMode="auto">
          <a:xfrm>
            <a:off x="808184" y="2162882"/>
            <a:ext cx="142875" cy="2160588"/>
          </a:xfrm>
          <a:prstGeom prst="leftBrace">
            <a:avLst>
              <a:gd name="adj1" fmla="val 120068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49" name="矩形 17"/>
          <p:cNvSpPr>
            <a:spLocks noChangeArrowheads="1"/>
          </p:cNvSpPr>
          <p:nvPr/>
        </p:nvSpPr>
        <p:spPr bwMode="auto">
          <a:xfrm>
            <a:off x="1020734" y="2102806"/>
            <a:ext cx="207941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饱和脂肪酸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不饱和脂肪酸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6150" name="矩形 18"/>
          <p:cNvSpPr>
            <a:spLocks noChangeArrowheads="1"/>
          </p:cNvSpPr>
          <p:nvPr/>
        </p:nvSpPr>
        <p:spPr bwMode="auto">
          <a:xfrm>
            <a:off x="3196168" y="3611375"/>
            <a:ext cx="3167855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油    酸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: C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17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33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COOH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亚油酸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: C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17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31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COOH</a:t>
            </a:r>
          </a:p>
        </p:txBody>
      </p:sp>
      <p:sp>
        <p:nvSpPr>
          <p:cNvPr id="6151" name="AutoShape 5"/>
          <p:cNvSpPr/>
          <p:nvPr/>
        </p:nvSpPr>
        <p:spPr bwMode="auto">
          <a:xfrm>
            <a:off x="3099330" y="3790842"/>
            <a:ext cx="96838" cy="1036637"/>
          </a:xfrm>
          <a:prstGeom prst="leftBrace">
            <a:avLst>
              <a:gd name="adj1" fmla="val 119339"/>
              <a:gd name="adj2" fmla="val 50000"/>
            </a:avLst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52" name="AutoShape 5"/>
          <p:cNvSpPr/>
          <p:nvPr/>
        </p:nvSpPr>
        <p:spPr bwMode="auto">
          <a:xfrm>
            <a:off x="3049182" y="1845353"/>
            <a:ext cx="95250" cy="1036638"/>
          </a:xfrm>
          <a:prstGeom prst="leftBrace">
            <a:avLst>
              <a:gd name="adj1" fmla="val 121329"/>
              <a:gd name="adj2" fmla="val 50000"/>
            </a:avLst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3023790" y="2054680"/>
            <a:ext cx="1723549" cy="48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（十八酸）</a:t>
            </a: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2937272" y="2960277"/>
            <a:ext cx="2954655" cy="48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（十六酸，棕榈酸）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2965980" y="3954354"/>
            <a:ext cx="2669320" cy="517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9-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十八碳烯酸）</a:t>
            </a: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2965980" y="4965592"/>
            <a:ext cx="3413114" cy="517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9,12-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十八碳二烯酸）</a:t>
            </a:r>
          </a:p>
        </p:txBody>
      </p:sp>
      <p:grpSp>
        <p:nvGrpSpPr>
          <p:cNvPr id="2" name="组合 24"/>
          <p:cNvGrpSpPr/>
          <p:nvPr/>
        </p:nvGrpSpPr>
        <p:grpSpPr bwMode="auto">
          <a:xfrm>
            <a:off x="1187186" y="4504028"/>
            <a:ext cx="1663700" cy="647700"/>
            <a:chOff x="5976000" y="1584000"/>
            <a:chExt cx="1248430" cy="648000"/>
          </a:xfrm>
        </p:grpSpPr>
        <p:sp>
          <p:nvSpPr>
            <p:cNvPr id="6158" name="矩形 25"/>
            <p:cNvSpPr>
              <a:spLocks noChangeArrowheads="1"/>
            </p:cNvSpPr>
            <p:nvPr/>
          </p:nvSpPr>
          <p:spPr bwMode="auto">
            <a:xfrm>
              <a:off x="6083761" y="1649407"/>
              <a:ext cx="826622" cy="523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 </a:t>
              </a:r>
              <a:r>
                <a:rPr kumimoji="0" lang="zh-CN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endParaRPr kumimoji="0" lang="zh-CN" altLang="zh-CN" sz="2800" b="1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cxnSp>
          <p:nvCxnSpPr>
            <p:cNvPr id="6159" name="直接连接符 26"/>
            <p:cNvCxnSpPr>
              <a:cxnSpLocks noChangeShapeType="1"/>
            </p:cNvCxnSpPr>
            <p:nvPr/>
          </p:nvCxnSpPr>
          <p:spPr bwMode="auto">
            <a:xfrm flipV="1">
              <a:off x="6353071" y="1851344"/>
              <a:ext cx="288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0" name="直接连接符 27"/>
            <p:cNvCxnSpPr>
              <a:cxnSpLocks noChangeShapeType="1"/>
            </p:cNvCxnSpPr>
            <p:nvPr/>
          </p:nvCxnSpPr>
          <p:spPr bwMode="auto">
            <a:xfrm flipV="1">
              <a:off x="6353071" y="1923344"/>
              <a:ext cx="288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1" name="直接连接符 28"/>
            <p:cNvCxnSpPr>
              <a:cxnSpLocks noChangeShapeType="1"/>
            </p:cNvCxnSpPr>
            <p:nvPr/>
          </p:nvCxnSpPr>
          <p:spPr bwMode="auto">
            <a:xfrm flipV="1">
              <a:off x="7008430" y="1584000"/>
              <a:ext cx="216000" cy="1800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2" name="直接连接符 29"/>
            <p:cNvCxnSpPr>
              <a:cxnSpLocks noChangeShapeType="1"/>
            </p:cNvCxnSpPr>
            <p:nvPr/>
          </p:nvCxnSpPr>
          <p:spPr bwMode="auto">
            <a:xfrm>
              <a:off x="5976000" y="1584000"/>
              <a:ext cx="216000" cy="1800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3" name="直接连接符 30"/>
            <p:cNvCxnSpPr>
              <a:cxnSpLocks noChangeShapeType="1"/>
            </p:cNvCxnSpPr>
            <p:nvPr/>
          </p:nvCxnSpPr>
          <p:spPr bwMode="auto">
            <a:xfrm>
              <a:off x="7008430" y="2052000"/>
              <a:ext cx="216000" cy="1800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4" name="直接连接符 31"/>
            <p:cNvCxnSpPr>
              <a:cxnSpLocks noChangeShapeType="1"/>
            </p:cNvCxnSpPr>
            <p:nvPr/>
          </p:nvCxnSpPr>
          <p:spPr bwMode="auto">
            <a:xfrm flipV="1">
              <a:off x="5976000" y="2052000"/>
              <a:ext cx="216000" cy="1800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一、油脂的组成和结构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22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矩形 6"/>
          <p:cNvSpPr>
            <a:spLocks noChangeArrowheads="1"/>
          </p:cNvSpPr>
          <p:nvPr/>
        </p:nvSpPr>
        <p:spPr bwMode="auto">
          <a:xfrm>
            <a:off x="660400" y="1201791"/>
            <a:ext cx="11280775" cy="516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思源黑体 CN Regular"/>
                <a:sym typeface="Arial" panose="020B0604020202020204" pitchFamily="34" charset="0"/>
              </a:rPr>
              <a:t>4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思源黑体 CN Regular"/>
                <a:sym typeface="Arial" panose="020B0604020202020204" pitchFamily="34" charset="0"/>
              </a:rPr>
              <a:t>. 分类总结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思源黑体 CN Regular"/>
              <a:sym typeface="Arial" panose="020B0604020202020204" pitchFamily="34" charset="0"/>
            </a:endParaRPr>
          </a:p>
        </p:txBody>
      </p:sp>
      <p:sp>
        <p:nvSpPr>
          <p:cNvPr id="7171" name="矩形 7"/>
          <p:cNvSpPr>
            <a:spLocks noChangeArrowheads="1"/>
          </p:cNvSpPr>
          <p:nvPr/>
        </p:nvSpPr>
        <p:spPr bwMode="auto">
          <a:xfrm>
            <a:off x="2039938" y="4464050"/>
            <a:ext cx="1631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文泉驿等宽微米黑" panose="020B0606030804020204" pitchFamily="34" charset="-122"/>
                <a:sym typeface="Arial" panose="020B0604020202020204" pitchFamily="34" charset="0"/>
              </a:rPr>
              <a:t>据羧基中烃基种类</a:t>
            </a:r>
          </a:p>
        </p:txBody>
      </p:sp>
      <p:sp>
        <p:nvSpPr>
          <p:cNvPr id="7172" name="矩形 12"/>
          <p:cNvSpPr>
            <a:spLocks noChangeArrowheads="1"/>
          </p:cNvSpPr>
          <p:nvPr/>
        </p:nvSpPr>
        <p:spPr bwMode="auto">
          <a:xfrm>
            <a:off x="2039938" y="2303463"/>
            <a:ext cx="1631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文泉驿等宽微米黑" panose="020B0606030804020204" pitchFamily="34" charset="-122"/>
                <a:sym typeface="Arial" panose="020B0604020202020204" pitchFamily="34" charset="0"/>
              </a:rPr>
              <a:t>根据常温下的状态</a:t>
            </a:r>
          </a:p>
        </p:txBody>
      </p:sp>
      <p:sp>
        <p:nvSpPr>
          <p:cNvPr id="7173" name="Line 8"/>
          <p:cNvSpPr>
            <a:spLocks noChangeShapeType="1"/>
          </p:cNvSpPr>
          <p:nvPr/>
        </p:nvSpPr>
        <p:spPr bwMode="auto">
          <a:xfrm>
            <a:off x="2016125" y="2663825"/>
            <a:ext cx="16795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7174" name="直接连接符 9"/>
          <p:cNvCxnSpPr>
            <a:cxnSpLocks noChangeShapeType="1"/>
          </p:cNvCxnSpPr>
          <p:nvPr/>
        </p:nvCxnSpPr>
        <p:spPr bwMode="auto">
          <a:xfrm flipV="1">
            <a:off x="1703388" y="3743325"/>
            <a:ext cx="317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5" name="矩形 10"/>
          <p:cNvSpPr>
            <a:spLocks noChangeArrowheads="1"/>
          </p:cNvSpPr>
          <p:nvPr/>
        </p:nvSpPr>
        <p:spPr bwMode="auto">
          <a:xfrm>
            <a:off x="820559" y="3502326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文泉驿等宽微米黑" panose="020B0606030804020204" pitchFamily="34" charset="-122"/>
                <a:sym typeface="Arial" panose="020B0604020202020204" pitchFamily="34" charset="0"/>
              </a:rPr>
              <a:t>油脂</a:t>
            </a:r>
          </a:p>
        </p:txBody>
      </p:sp>
      <p:cxnSp>
        <p:nvCxnSpPr>
          <p:cNvPr id="7176" name="直接连接符 4"/>
          <p:cNvCxnSpPr>
            <a:cxnSpLocks noChangeShapeType="1"/>
          </p:cNvCxnSpPr>
          <p:nvPr/>
        </p:nvCxnSpPr>
        <p:spPr bwMode="auto">
          <a:xfrm>
            <a:off x="2025650" y="2663825"/>
            <a:ext cx="0" cy="21605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7" name="Line 8"/>
          <p:cNvSpPr>
            <a:spLocks noChangeShapeType="1"/>
          </p:cNvSpPr>
          <p:nvPr/>
        </p:nvSpPr>
        <p:spPr bwMode="auto">
          <a:xfrm>
            <a:off x="2025650" y="4824413"/>
            <a:ext cx="16795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78" name="矩形 17"/>
          <p:cNvSpPr>
            <a:spLocks noChangeArrowheads="1"/>
          </p:cNvSpPr>
          <p:nvPr/>
        </p:nvSpPr>
        <p:spPr bwMode="auto">
          <a:xfrm>
            <a:off x="3743325" y="1854200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文泉驿等宽微米黑" panose="020B0606030804020204" pitchFamily="34" charset="-122"/>
                <a:sym typeface="Arial" panose="020B0604020202020204" pitchFamily="34" charset="0"/>
              </a:rPr>
              <a:t>液态</a:t>
            </a:r>
          </a:p>
        </p:txBody>
      </p:sp>
      <p:cxnSp>
        <p:nvCxnSpPr>
          <p:cNvPr id="7179" name="直接连接符 4"/>
          <p:cNvCxnSpPr>
            <a:cxnSpLocks noChangeShapeType="1"/>
          </p:cNvCxnSpPr>
          <p:nvPr/>
        </p:nvCxnSpPr>
        <p:spPr bwMode="auto">
          <a:xfrm>
            <a:off x="3705225" y="2232025"/>
            <a:ext cx="0" cy="900113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0" name="直接连接符 4"/>
          <p:cNvCxnSpPr>
            <a:cxnSpLocks noChangeShapeType="1"/>
          </p:cNvCxnSpPr>
          <p:nvPr/>
        </p:nvCxnSpPr>
        <p:spPr bwMode="auto">
          <a:xfrm>
            <a:off x="3705225" y="4367213"/>
            <a:ext cx="0" cy="90011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181" name="组合 23"/>
          <p:cNvGrpSpPr/>
          <p:nvPr/>
        </p:nvGrpSpPr>
        <p:grpSpPr bwMode="auto">
          <a:xfrm>
            <a:off x="3666804" y="3963991"/>
            <a:ext cx="2037086" cy="784830"/>
            <a:chOff x="5781580" y="4797471"/>
            <a:chExt cx="1528088" cy="785435"/>
          </a:xfrm>
        </p:grpSpPr>
        <p:sp>
          <p:nvSpPr>
            <p:cNvPr id="7195" name="Line 8"/>
            <p:cNvSpPr>
              <a:spLocks noChangeShapeType="1"/>
            </p:cNvSpPr>
            <p:nvPr/>
          </p:nvSpPr>
          <p:spPr bwMode="auto">
            <a:xfrm>
              <a:off x="5797668" y="5189886"/>
              <a:ext cx="15120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196" name="矩形 22"/>
            <p:cNvSpPr>
              <a:spLocks noChangeArrowheads="1"/>
            </p:cNvSpPr>
            <p:nvPr/>
          </p:nvSpPr>
          <p:spPr bwMode="auto">
            <a:xfrm>
              <a:off x="5781580" y="4797471"/>
              <a:ext cx="1164230" cy="785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R</a:t>
              </a:r>
              <a:r>
                <a:rPr kumimoji="0" lang="zh-CN" altLang="en-US" sz="2000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1</a:t>
              </a:r>
              <a:r>
                <a:rPr kumimoji="0" lang="zh-CN" altLang="en-US" sz="20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、R</a:t>
              </a:r>
              <a:r>
                <a:rPr kumimoji="0" lang="zh-CN" altLang="en-US" sz="2000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  <a:r>
                <a:rPr kumimoji="0" lang="zh-CN" altLang="en-US" sz="20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、</a:t>
              </a:r>
              <a:r>
                <a:rPr kumimoji="0" lang="zh-CN" altLang="en-US" sz="20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R</a:t>
              </a:r>
              <a:r>
                <a:rPr kumimoji="0" lang="zh-CN" altLang="en-US" sz="2000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kumimoji="0" lang="en-US" altLang="zh-CN" sz="20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相同</a:t>
              </a:r>
            </a:p>
          </p:txBody>
        </p:sp>
      </p:grpSp>
      <p:grpSp>
        <p:nvGrpSpPr>
          <p:cNvPr id="7182" name="组合 24"/>
          <p:cNvGrpSpPr/>
          <p:nvPr/>
        </p:nvGrpSpPr>
        <p:grpSpPr bwMode="auto">
          <a:xfrm>
            <a:off x="3666804" y="4875214"/>
            <a:ext cx="2037086" cy="784830"/>
            <a:chOff x="5781580" y="4797471"/>
            <a:chExt cx="1528088" cy="783849"/>
          </a:xfrm>
        </p:grpSpPr>
        <p:sp>
          <p:nvSpPr>
            <p:cNvPr id="7193" name="Line 8"/>
            <p:cNvSpPr>
              <a:spLocks noChangeShapeType="1"/>
            </p:cNvSpPr>
            <p:nvPr/>
          </p:nvSpPr>
          <p:spPr bwMode="auto">
            <a:xfrm>
              <a:off x="5797668" y="5189886"/>
              <a:ext cx="15120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194" name="矩形 26"/>
            <p:cNvSpPr>
              <a:spLocks noChangeArrowheads="1"/>
            </p:cNvSpPr>
            <p:nvPr/>
          </p:nvSpPr>
          <p:spPr bwMode="auto">
            <a:xfrm>
              <a:off x="5781580" y="4797471"/>
              <a:ext cx="1164230" cy="783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R</a:t>
              </a:r>
              <a:r>
                <a:rPr kumimoji="0" lang="zh-CN" altLang="en-US" sz="2000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1</a:t>
              </a:r>
              <a:r>
                <a:rPr kumimoji="0" lang="zh-CN" altLang="en-US" sz="20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、R</a:t>
              </a:r>
              <a:r>
                <a:rPr kumimoji="0" lang="zh-CN" altLang="en-US" sz="2000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  <a:r>
                <a:rPr kumimoji="0" lang="zh-CN" altLang="en-US" sz="20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、</a:t>
              </a:r>
              <a:r>
                <a:rPr kumimoji="0" lang="zh-CN" altLang="en-US" sz="20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R</a:t>
              </a:r>
              <a:r>
                <a:rPr kumimoji="0" lang="zh-CN" altLang="en-US" sz="2000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kumimoji="0" lang="en-US" altLang="zh-CN" sz="20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不同</a:t>
              </a:r>
            </a:p>
          </p:txBody>
        </p:sp>
      </p:grpSp>
      <p:sp>
        <p:nvSpPr>
          <p:cNvPr id="7183" name="Line 8"/>
          <p:cNvSpPr>
            <a:spLocks noChangeShapeType="1"/>
          </p:cNvSpPr>
          <p:nvPr/>
        </p:nvSpPr>
        <p:spPr bwMode="auto">
          <a:xfrm>
            <a:off x="3705225" y="2235200"/>
            <a:ext cx="129698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84" name="Line 8"/>
          <p:cNvSpPr>
            <a:spLocks noChangeShapeType="1"/>
          </p:cNvSpPr>
          <p:nvPr/>
        </p:nvSpPr>
        <p:spPr bwMode="auto">
          <a:xfrm>
            <a:off x="3705225" y="3121025"/>
            <a:ext cx="129698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85" name="矩形 31"/>
          <p:cNvSpPr>
            <a:spLocks noChangeArrowheads="1"/>
          </p:cNvSpPr>
          <p:nvPr/>
        </p:nvSpPr>
        <p:spPr bwMode="auto">
          <a:xfrm>
            <a:off x="3743325" y="2717800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文泉驿等宽微米黑" panose="020B0606030804020204" pitchFamily="34" charset="-122"/>
                <a:sym typeface="Arial" panose="020B0604020202020204" pitchFamily="34" charset="0"/>
              </a:rPr>
              <a:t>固态</a:t>
            </a:r>
          </a:p>
        </p:txBody>
      </p:sp>
      <p:sp>
        <p:nvSpPr>
          <p:cNvPr id="7186" name="矩形 32"/>
          <p:cNvSpPr>
            <a:spLocks noChangeArrowheads="1"/>
          </p:cNvSpPr>
          <p:nvPr/>
        </p:nvSpPr>
        <p:spPr bwMode="auto">
          <a:xfrm>
            <a:off x="4943475" y="1944688"/>
            <a:ext cx="40831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油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含较多不饱和脂肪酸成分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187" name="矩形 33"/>
          <p:cNvSpPr>
            <a:spLocks noChangeArrowheads="1"/>
          </p:cNvSpPr>
          <p:nvPr/>
        </p:nvSpPr>
        <p:spPr bwMode="auto">
          <a:xfrm>
            <a:off x="4943475" y="2843213"/>
            <a:ext cx="40831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脂肪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含较多饱和脂肪酸成分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188" name="矩形 34"/>
          <p:cNvSpPr>
            <a:spLocks noChangeArrowheads="1"/>
          </p:cNvSpPr>
          <p:nvPr/>
        </p:nvSpPr>
        <p:spPr bwMode="auto">
          <a:xfrm>
            <a:off x="5711825" y="4057650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简单甘油酯</a:t>
            </a:r>
          </a:p>
        </p:txBody>
      </p:sp>
      <p:sp>
        <p:nvSpPr>
          <p:cNvPr id="7189" name="矩形 35"/>
          <p:cNvSpPr>
            <a:spLocks noChangeArrowheads="1"/>
          </p:cNvSpPr>
          <p:nvPr/>
        </p:nvSpPr>
        <p:spPr bwMode="auto">
          <a:xfrm>
            <a:off x="5711825" y="4986338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混合甘油酯</a:t>
            </a:r>
          </a:p>
        </p:txBody>
      </p:sp>
      <p:sp>
        <p:nvSpPr>
          <p:cNvPr id="38" name="矩形 37"/>
          <p:cNvSpPr>
            <a:spLocks noChangeArrowheads="1"/>
          </p:cNvSpPr>
          <p:nvPr/>
        </p:nvSpPr>
        <p:spPr bwMode="auto">
          <a:xfrm>
            <a:off x="5711825" y="5400675"/>
            <a:ext cx="36022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天然油脂大多数是混合甘油酯</a:t>
            </a:r>
          </a:p>
        </p:txBody>
      </p:sp>
      <p:sp>
        <p:nvSpPr>
          <p:cNvPr id="39" name="矩形 38"/>
          <p:cNvSpPr>
            <a:spLocks noChangeArrowheads="1"/>
          </p:cNvSpPr>
          <p:nvPr/>
        </p:nvSpPr>
        <p:spPr bwMode="auto">
          <a:xfrm>
            <a:off x="4943475" y="2339975"/>
            <a:ext cx="30764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植物油，如山茶油、豆油</a:t>
            </a:r>
          </a:p>
        </p:txBody>
      </p: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4943475" y="3240088"/>
            <a:ext cx="30764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动物脂肪，如猪油、牛油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82587" y="1724951"/>
            <a:ext cx="11136313" cy="341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667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26670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、下列物质属于油脂的是（　    ）</a:t>
            </a:r>
          </a:p>
          <a:p>
            <a:pPr marL="0" marR="0" lvl="0" indent="26670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26670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26670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26670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④润滑油　⑤花生油　⑥石蜡 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⑦柴油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26670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．①②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⑦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　　　 	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．④⑤</a:t>
            </a:r>
          </a:p>
          <a:p>
            <a:pPr marL="0" marR="0" lvl="0" indent="26670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．①⑤　　　 		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．①③ </a:t>
            </a:r>
            <a:r>
              <a:rPr kumimoji="0" lang="en-US" altLang="zh-CN" sz="240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xkw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60400" y="1186593"/>
            <a:ext cx="15856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[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巩固练习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]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8196" name="Picture 4" descr="未标题-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2321184"/>
            <a:ext cx="8455454" cy="1358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678694" y="1782826"/>
            <a:ext cx="768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一、油脂的组成和结构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矩形 12"/>
          <p:cNvSpPr>
            <a:spLocks noChangeArrowheads="1"/>
          </p:cNvSpPr>
          <p:nvPr/>
        </p:nvSpPr>
        <p:spPr bwMode="auto">
          <a:xfrm>
            <a:off x="626117" y="1219713"/>
            <a:ext cx="11280775" cy="516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思源黑体 CN Regular"/>
                <a:sym typeface="Arial" panose="020B0604020202020204" pitchFamily="34" charset="0"/>
              </a:rPr>
              <a:t>1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思源黑体 CN Regular"/>
                <a:sym typeface="Arial" panose="020B0604020202020204" pitchFamily="34" charset="0"/>
              </a:rPr>
              <a:t>. 物理性质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思源黑体 CN Regular"/>
              <a:sym typeface="Arial" panose="020B0604020202020204" pitchFamily="34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127919" y="1828719"/>
          <a:ext cx="9936162" cy="31321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6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204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cap="none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色、味</a:t>
                      </a:r>
                    </a:p>
                  </a:txBody>
                  <a:tcPr marL="121922" marR="121922" marT="45722" marB="45722" anchor="ctr">
                    <a:lnL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zh-CN" altLang="en-US" sz="2400" b="0" cap="none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纯净的油脂无色、无嗅、无味，但因溶有维生素和色素等而有颜色和气味</a:t>
                      </a:r>
                    </a:p>
                  </a:txBody>
                  <a:tcPr marL="121922" marR="121922" marT="45722" marB="45722" anchor="ctr">
                    <a:lnL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2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cap="none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密度</a:t>
                      </a:r>
                    </a:p>
                  </a:txBody>
                  <a:tcPr marL="121922" marR="121922" marT="45722" marB="45722" anchor="ctr">
                    <a:lnL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cap="none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比水小，在</a:t>
                      </a:r>
                      <a:r>
                        <a:rPr lang="en-US" altLang="zh-CN" sz="2400" b="0" cap="none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0.9 ~ 0.95 g/cm</a:t>
                      </a:r>
                      <a:r>
                        <a:rPr lang="en-US" altLang="zh-CN" sz="2400" b="0" cap="none" spc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3</a:t>
                      </a:r>
                      <a:r>
                        <a:rPr lang="zh-CN" altLang="en-US" sz="2400" b="0" cap="none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之间</a:t>
                      </a:r>
                    </a:p>
                  </a:txBody>
                  <a:tcPr marL="121922" marR="121922" marT="45722" marB="45722" anchor="ctr">
                    <a:lnL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2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cap="none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熔、沸点</a:t>
                      </a:r>
                    </a:p>
                  </a:txBody>
                  <a:tcPr marL="121922" marR="121922" marT="45722" marB="45722" anchor="ctr">
                    <a:lnL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cap="none" spc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天然油脂都是混合物，无恒定的熔、沸点</a:t>
                      </a:r>
                    </a:p>
                  </a:txBody>
                  <a:tcPr marL="121922" marR="121922" marT="45722" marB="45722" anchor="ctr">
                    <a:lnL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2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cap="none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黏度</a:t>
                      </a:r>
                    </a:p>
                  </a:txBody>
                  <a:tcPr marL="121922" marR="121922" marT="45722" marB="45722" anchor="ctr">
                    <a:lnL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cap="none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黏度较大，有油腻感</a:t>
                      </a:r>
                    </a:p>
                  </a:txBody>
                  <a:tcPr marL="121922" marR="121922" marT="45722" marB="45722" anchor="ctr">
                    <a:lnL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2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cap="none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溶解度</a:t>
                      </a:r>
                    </a:p>
                  </a:txBody>
                  <a:tcPr marL="121922" marR="121922" marT="45722" marB="45722" anchor="ctr">
                    <a:lnL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cap="none" spc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难溶于水，易溶于汽油等有机溶剂</a:t>
                      </a:r>
                    </a:p>
                  </a:txBody>
                  <a:tcPr marL="121922" marR="121922" marT="45722" marB="45722" anchor="ctr">
                    <a:lnL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二、油脂的性质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5"/>
          <p:cNvSpPr>
            <a:spLocks noChangeArrowheads="1"/>
          </p:cNvSpPr>
          <p:nvPr/>
        </p:nvSpPr>
        <p:spPr bwMode="auto">
          <a:xfrm>
            <a:off x="660400" y="1689026"/>
            <a:ext cx="1128077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油脂属于高分子有机化合物，混合甘油酯是混合物。</a:t>
            </a:r>
          </a:p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油脂没有固定的熔沸点。</a:t>
            </a:r>
          </a:p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油脂都不能使溴水退色。</a:t>
            </a:r>
          </a:p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食用油属于酯类，石蜡油属于烃类。</a:t>
            </a:r>
          </a:p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精制的牛油是纯净物。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0243" name="矩形 2"/>
          <p:cNvSpPr>
            <a:spLocks noChangeArrowheads="1"/>
          </p:cNvSpPr>
          <p:nvPr/>
        </p:nvSpPr>
        <p:spPr bwMode="auto">
          <a:xfrm>
            <a:off x="660400" y="1297454"/>
            <a:ext cx="48013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判断下列说法是否正确？为什么？</a:t>
            </a:r>
          </a:p>
        </p:txBody>
      </p:sp>
      <p:sp>
        <p:nvSpPr>
          <p:cNvPr id="12" name="矩形 15"/>
          <p:cNvSpPr>
            <a:spLocks noChangeArrowheads="1"/>
          </p:cNvSpPr>
          <p:nvPr/>
        </p:nvSpPr>
        <p:spPr bwMode="auto">
          <a:xfrm>
            <a:off x="4540965" y="2617922"/>
            <a:ext cx="920749" cy="46166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Verdana" panose="020B0604030504040204" pitchFamily="34" charset="0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13" name="矩形 15"/>
          <p:cNvSpPr>
            <a:spLocks noChangeArrowheads="1"/>
          </p:cNvSpPr>
          <p:nvPr/>
        </p:nvSpPr>
        <p:spPr bwMode="auto">
          <a:xfrm>
            <a:off x="6168859" y="4144687"/>
            <a:ext cx="920749" cy="46166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Verdana" panose="020B0604030504040204" pitchFamily="34" charset="0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14" name="矩形 16"/>
          <p:cNvSpPr>
            <a:spLocks noChangeArrowheads="1"/>
          </p:cNvSpPr>
          <p:nvPr/>
        </p:nvSpPr>
        <p:spPr bwMode="auto">
          <a:xfrm>
            <a:off x="8130593" y="1951144"/>
            <a:ext cx="793383" cy="46166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</a:p>
        </p:txBody>
      </p:sp>
      <p:sp>
        <p:nvSpPr>
          <p:cNvPr id="15" name="矩形 16"/>
          <p:cNvSpPr>
            <a:spLocks noChangeArrowheads="1"/>
          </p:cNvSpPr>
          <p:nvPr/>
        </p:nvSpPr>
        <p:spPr bwMode="auto">
          <a:xfrm>
            <a:off x="4540965" y="3471159"/>
            <a:ext cx="793383" cy="46166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</a:p>
        </p:txBody>
      </p:sp>
      <p:sp>
        <p:nvSpPr>
          <p:cNvPr id="16" name="矩形 16"/>
          <p:cNvSpPr>
            <a:spLocks noChangeArrowheads="1"/>
          </p:cNvSpPr>
          <p:nvPr/>
        </p:nvSpPr>
        <p:spPr bwMode="auto">
          <a:xfrm>
            <a:off x="4540964" y="4977967"/>
            <a:ext cx="793383" cy="46166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</a:p>
        </p:txBody>
      </p: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二、油脂的性质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1624</Words>
  <Application>Microsoft Office PowerPoint</Application>
  <PresentationFormat>宽屏</PresentationFormat>
  <Paragraphs>266</Paragraphs>
  <Slides>24</Slides>
  <Notes>24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0" baseType="lpstr">
      <vt:lpstr>FandolFang R</vt:lpstr>
      <vt:lpstr>思源黑体 CN Light</vt:lpstr>
      <vt:lpstr>Arial</vt:lpstr>
      <vt:lpstr>Calibri</vt:lpstr>
      <vt:lpstr>办公资源网：www.bangongziyuan.com</vt:lpstr>
      <vt:lpstr>ISIS/Draw Sketch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2020-06-22T05:56:49Z</dcterms:created>
  <dcterms:modified xsi:type="dcterms:W3CDTF">2021-01-09T10:06:38Z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