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7"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59"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9">
          <p15:clr>
            <a:srgbClr val="A4A3A4"/>
          </p15:clr>
        </p15:guide>
        <p15:guide id="2" pos="7256">
          <p15:clr>
            <a:srgbClr val="A4A3A4"/>
          </p15:clr>
        </p15:guide>
        <p15:guide id="3" orient="horz" pos="640">
          <p15:clr>
            <a:srgbClr val="A4A3A4"/>
          </p15:clr>
        </p15:guide>
        <p15:guide id="4" orient="horz" pos="712">
          <p15:clr>
            <a:srgbClr val="A4A3A4"/>
          </p15:clr>
        </p15:guide>
        <p15:guide id="5" orient="horz" pos="38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A067"/>
    <a:srgbClr val="48CE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02" d="100"/>
          <a:sy n="102" d="100"/>
        </p:scale>
        <p:origin x="870" y="114"/>
      </p:cViewPr>
      <p:guideLst>
        <p:guide pos="419"/>
        <p:guide pos="7256"/>
        <p:guide orient="horz" pos="640"/>
        <p:guide orient="horz" pos="712"/>
        <p:guide orient="horz" pos="38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733ADBAB-E2BD-42B3-8AC4-3126CBE3041B}" type="doc">
      <dgm:prSet loTypeId="urn:microsoft.com/office/officeart/2005/8/layout/hList1" loCatId="list" qsTypeId="urn:microsoft.com/office/officeart/2005/8/quickstyle/simple1#5" qsCatId="simple" csTypeId="urn:microsoft.com/office/officeart/2005/8/colors/accent1_2#3" csCatId="accent1" phldr="1"/>
      <dgm:spPr/>
      <dgm:t>
        <a:bodyPr/>
        <a:lstStyle/>
        <a:p>
          <a:endParaRPr lang="zh-CN" altLang="en-US"/>
        </a:p>
      </dgm:t>
    </dgm:pt>
    <dgm:pt modelId="{3791C5D6-025C-4CE5-9AD1-C52602234713}">
      <dgm:prSet custT="1"/>
      <dgm:spPr>
        <a:solidFill>
          <a:schemeClr val="accent2"/>
        </a:solidFill>
        <a:ln>
          <a:noFill/>
        </a:ln>
      </dgm:spPr>
      <dgm:t>
        <a:bodyPr/>
        <a:lstStyle/>
        <a:p>
          <a:r>
            <a:rPr lang="zh-CN" altLang="en-US" sz="2400" dirty="0">
              <a:latin typeface="Arial" panose="020B0604020202020204" pitchFamily="34" charset="0"/>
              <a:ea typeface="思源黑体 CN Medium" panose="020B0600000000000000" pitchFamily="34" charset="-122"/>
              <a:sym typeface="Arial" panose="020B0604020202020204" pitchFamily="34" charset="0"/>
            </a:rPr>
            <a:t>碱性条件下</a:t>
          </a:r>
        </a:p>
      </dgm:t>
    </dgm:pt>
    <dgm:pt modelId="{1D31134E-9DDC-464E-911A-B3B6EC91677F}" type="parTrans" cxnId="{057375E8-520F-461A-8DEC-713A95F01D39}">
      <dgm:prSet/>
      <dgm:spPr/>
      <dgm:t>
        <a:bodyPr/>
        <a:lstStyle/>
        <a:p>
          <a:endParaRPr lang="zh-CN" altLang="en-US"/>
        </a:p>
      </dgm:t>
    </dgm:pt>
    <dgm:pt modelId="{0CC2D55F-0D6D-446E-AAA0-0C539A5FDC03}" type="sibTrans" cxnId="{057375E8-520F-461A-8DEC-713A95F01D39}">
      <dgm:prSet/>
      <dgm:spPr/>
      <dgm:t>
        <a:bodyPr/>
        <a:lstStyle/>
        <a:p>
          <a:endParaRPr lang="zh-CN" altLang="en-US"/>
        </a:p>
      </dgm:t>
    </dgm:pt>
    <dgm:pt modelId="{BE5C8453-E057-4CFA-B7C0-CCA0DD9A99EA}">
      <dgm:prSet custT="1"/>
      <dgm:spPr>
        <a:solidFill>
          <a:schemeClr val="accent3">
            <a:alpha val="40000"/>
          </a:schemeClr>
        </a:solidFill>
        <a:ln>
          <a:noFill/>
        </a:ln>
      </dgm:spPr>
      <dgm:t>
        <a:bodyPr/>
        <a:lstStyle/>
        <a:p>
          <a:r>
            <a:rPr lang="zh-CN" altLang="en-US" sz="2400" dirty="0">
              <a:latin typeface="Arial" panose="020B0604020202020204" pitchFamily="34" charset="0"/>
              <a:ea typeface="思源黑体 CN Medium" panose="020B0600000000000000" pitchFamily="34" charset="-122"/>
              <a:sym typeface="Arial" panose="020B0604020202020204" pitchFamily="34" charset="0"/>
            </a:rPr>
            <a:t>羰基受羟基的影响，仍具有醛的性质，故也属于还原性糖。</a:t>
          </a:r>
        </a:p>
      </dgm:t>
    </dgm:pt>
    <dgm:pt modelId="{9C57C73E-8185-4319-93BE-A341607CB9C6}" type="parTrans" cxnId="{B89BCA37-1FE7-44A0-8F46-CFEE685A48A0}">
      <dgm:prSet/>
      <dgm:spPr/>
      <dgm:t>
        <a:bodyPr/>
        <a:lstStyle/>
        <a:p>
          <a:endParaRPr lang="zh-CN" altLang="en-US"/>
        </a:p>
      </dgm:t>
    </dgm:pt>
    <dgm:pt modelId="{F934B863-6141-4AB6-AABD-CC186E36C64A}" type="sibTrans" cxnId="{B89BCA37-1FE7-44A0-8F46-CFEE685A48A0}">
      <dgm:prSet/>
      <dgm:spPr/>
      <dgm:t>
        <a:bodyPr/>
        <a:lstStyle/>
        <a:p>
          <a:endParaRPr lang="zh-CN" altLang="en-US"/>
        </a:p>
      </dgm:t>
    </dgm:pt>
    <dgm:pt modelId="{0C5D789E-4E01-4A84-BAD8-AFF65E119F40}">
      <dgm:prSet custT="1"/>
      <dgm:spPr>
        <a:solidFill>
          <a:schemeClr val="accent2"/>
        </a:solidFill>
        <a:ln>
          <a:noFill/>
        </a:ln>
      </dgm:spPr>
      <dgm:t>
        <a:bodyPr/>
        <a:lstStyle/>
        <a:p>
          <a:r>
            <a:rPr lang="zh-CN" altLang="en-US" sz="2400" dirty="0">
              <a:latin typeface="Arial" panose="020B0604020202020204" pitchFamily="34" charset="0"/>
              <a:ea typeface="思源黑体 CN Medium" panose="020B0600000000000000" pitchFamily="34" charset="-122"/>
              <a:sym typeface="Arial" panose="020B0604020202020204" pitchFamily="34" charset="0"/>
            </a:rPr>
            <a:t>酸性条件下</a:t>
          </a:r>
        </a:p>
      </dgm:t>
    </dgm:pt>
    <dgm:pt modelId="{2892E617-C5C5-403D-A63E-BA92ED2E8122}" type="parTrans" cxnId="{A34378A9-76E8-410C-B3F6-99F3DCB1424D}">
      <dgm:prSet/>
      <dgm:spPr/>
      <dgm:t>
        <a:bodyPr/>
        <a:lstStyle/>
        <a:p>
          <a:endParaRPr lang="zh-CN" altLang="en-US"/>
        </a:p>
      </dgm:t>
    </dgm:pt>
    <dgm:pt modelId="{238FA3B2-6C16-4340-9E8E-F3A0EA30B62C}" type="sibTrans" cxnId="{A34378A9-76E8-410C-B3F6-99F3DCB1424D}">
      <dgm:prSet/>
      <dgm:spPr/>
      <dgm:t>
        <a:bodyPr/>
        <a:lstStyle/>
        <a:p>
          <a:endParaRPr lang="zh-CN" altLang="en-US"/>
        </a:p>
      </dgm:t>
    </dgm:pt>
    <dgm:pt modelId="{3FE35295-CFB1-4A46-9009-B4655A20529F}">
      <dgm:prSet custT="1"/>
      <dgm:spPr>
        <a:solidFill>
          <a:schemeClr val="accent3">
            <a:alpha val="40000"/>
          </a:schemeClr>
        </a:solidFill>
        <a:ln>
          <a:noFill/>
        </a:ln>
      </dgm:spPr>
      <dgm:t>
        <a:bodyPr/>
        <a:lstStyle/>
        <a:p>
          <a:r>
            <a:rPr lang="zh-CN" altLang="en-US" sz="2400" dirty="0">
              <a:latin typeface="Arial" panose="020B0604020202020204" pitchFamily="34" charset="0"/>
              <a:ea typeface="思源黑体 CN Medium" panose="020B0600000000000000" pitchFamily="34" charset="-122"/>
              <a:sym typeface="Arial" panose="020B0604020202020204" pitchFamily="34" charset="0"/>
            </a:rPr>
            <a:t>果糖不被溴水氧化，可用溴水区分葡萄糖和果糖。</a:t>
          </a:r>
        </a:p>
      </dgm:t>
    </dgm:pt>
    <dgm:pt modelId="{9F7589A1-9FF0-4095-921B-92D20CDEE7A0}" type="parTrans" cxnId="{ADA19269-481B-44A4-B4C6-FE1D65E28981}">
      <dgm:prSet/>
      <dgm:spPr/>
      <dgm:t>
        <a:bodyPr/>
        <a:lstStyle/>
        <a:p>
          <a:endParaRPr lang="zh-CN" altLang="en-US"/>
        </a:p>
      </dgm:t>
    </dgm:pt>
    <dgm:pt modelId="{BDD80272-1256-487C-8957-1EE48A95A1A5}" type="sibTrans" cxnId="{ADA19269-481B-44A4-B4C6-FE1D65E28981}">
      <dgm:prSet/>
      <dgm:spPr/>
      <dgm:t>
        <a:bodyPr/>
        <a:lstStyle/>
        <a:p>
          <a:endParaRPr lang="zh-CN" altLang="en-US"/>
        </a:p>
      </dgm:t>
    </dgm:pt>
    <dgm:pt modelId="{8A7F31D6-A8E1-4200-97B4-B02FDE5E4E41}" type="pres">
      <dgm:prSet presAssocID="{733ADBAB-E2BD-42B3-8AC4-3126CBE3041B}" presName="Name0" presStyleCnt="0">
        <dgm:presLayoutVars>
          <dgm:dir/>
          <dgm:animLvl val="lvl"/>
          <dgm:resizeHandles val="exact"/>
        </dgm:presLayoutVars>
      </dgm:prSet>
      <dgm:spPr/>
    </dgm:pt>
    <dgm:pt modelId="{470D8A0B-5ECF-444B-81CE-34CF6A95FAE6}" type="pres">
      <dgm:prSet presAssocID="{3791C5D6-025C-4CE5-9AD1-C52602234713}" presName="composite" presStyleCnt="0"/>
      <dgm:spPr/>
    </dgm:pt>
    <dgm:pt modelId="{F45F66F0-7209-43E0-89EB-094C9C7303DD}" type="pres">
      <dgm:prSet presAssocID="{3791C5D6-025C-4CE5-9AD1-C52602234713}" presName="parTx" presStyleLbl="alignNode1" presStyleIdx="0" presStyleCnt="2">
        <dgm:presLayoutVars>
          <dgm:chMax val="0"/>
          <dgm:chPref val="0"/>
          <dgm:bulletEnabled val="1"/>
        </dgm:presLayoutVars>
      </dgm:prSet>
      <dgm:spPr/>
    </dgm:pt>
    <dgm:pt modelId="{81E141F8-AAA0-43C2-ADEE-0B61FA0647F0}" type="pres">
      <dgm:prSet presAssocID="{3791C5D6-025C-4CE5-9AD1-C52602234713}" presName="desTx" presStyleLbl="alignAccFollowNode1" presStyleIdx="0" presStyleCnt="2">
        <dgm:presLayoutVars>
          <dgm:bulletEnabled val="1"/>
        </dgm:presLayoutVars>
      </dgm:prSet>
      <dgm:spPr/>
    </dgm:pt>
    <dgm:pt modelId="{CD19F1F0-7B19-4634-93C9-DB79BED61AD1}" type="pres">
      <dgm:prSet presAssocID="{0CC2D55F-0D6D-446E-AAA0-0C539A5FDC03}" presName="space" presStyleCnt="0"/>
      <dgm:spPr/>
    </dgm:pt>
    <dgm:pt modelId="{F39DA466-BAA9-4308-A87B-142ED2E56215}" type="pres">
      <dgm:prSet presAssocID="{0C5D789E-4E01-4A84-BAD8-AFF65E119F40}" presName="composite" presStyleCnt="0"/>
      <dgm:spPr/>
    </dgm:pt>
    <dgm:pt modelId="{29E0D63C-BBA9-40FB-A877-7E3E0E02F539}" type="pres">
      <dgm:prSet presAssocID="{0C5D789E-4E01-4A84-BAD8-AFF65E119F40}" presName="parTx" presStyleLbl="alignNode1" presStyleIdx="1" presStyleCnt="2" custLinFactNeighborX="1548" custLinFactNeighborY="-1747">
        <dgm:presLayoutVars>
          <dgm:chMax val="0"/>
          <dgm:chPref val="0"/>
          <dgm:bulletEnabled val="1"/>
        </dgm:presLayoutVars>
      </dgm:prSet>
      <dgm:spPr/>
    </dgm:pt>
    <dgm:pt modelId="{B44653E4-614F-423B-867C-37ECE750D6A8}" type="pres">
      <dgm:prSet presAssocID="{0C5D789E-4E01-4A84-BAD8-AFF65E119F40}" presName="desTx" presStyleLbl="alignAccFollowNode1" presStyleIdx="1" presStyleCnt="2">
        <dgm:presLayoutVars>
          <dgm:bulletEnabled val="1"/>
        </dgm:presLayoutVars>
      </dgm:prSet>
      <dgm:spPr/>
    </dgm:pt>
  </dgm:ptLst>
  <dgm:cxnLst>
    <dgm:cxn modelId="{538A0A28-C1DF-421D-8888-AD9C7904AADD}" type="presOf" srcId="{0C5D789E-4E01-4A84-BAD8-AFF65E119F40}" destId="{29E0D63C-BBA9-40FB-A877-7E3E0E02F539}" srcOrd="0" destOrd="0" presId="urn:microsoft.com/office/officeart/2005/8/layout/hList1"/>
    <dgm:cxn modelId="{B89BCA37-1FE7-44A0-8F46-CFEE685A48A0}" srcId="{3791C5D6-025C-4CE5-9AD1-C52602234713}" destId="{BE5C8453-E057-4CFA-B7C0-CCA0DD9A99EA}" srcOrd="0" destOrd="0" parTransId="{9C57C73E-8185-4319-93BE-A341607CB9C6}" sibTransId="{F934B863-6141-4AB6-AABD-CC186E36C64A}"/>
    <dgm:cxn modelId="{ADA19269-481B-44A4-B4C6-FE1D65E28981}" srcId="{0C5D789E-4E01-4A84-BAD8-AFF65E119F40}" destId="{3FE35295-CFB1-4A46-9009-B4655A20529F}" srcOrd="0" destOrd="0" parTransId="{9F7589A1-9FF0-4095-921B-92D20CDEE7A0}" sibTransId="{BDD80272-1256-487C-8957-1EE48A95A1A5}"/>
    <dgm:cxn modelId="{18693172-3894-4C54-95FD-6D6DAA6DC9C9}" type="presOf" srcId="{733ADBAB-E2BD-42B3-8AC4-3126CBE3041B}" destId="{8A7F31D6-A8E1-4200-97B4-B02FDE5E4E41}" srcOrd="0" destOrd="0" presId="urn:microsoft.com/office/officeart/2005/8/layout/hList1"/>
    <dgm:cxn modelId="{DE39E192-76C5-430D-91D3-6579A3481E21}" type="presOf" srcId="{3791C5D6-025C-4CE5-9AD1-C52602234713}" destId="{F45F66F0-7209-43E0-89EB-094C9C7303DD}" srcOrd="0" destOrd="0" presId="urn:microsoft.com/office/officeart/2005/8/layout/hList1"/>
    <dgm:cxn modelId="{0FFD27A2-FE63-4D83-B741-C681405C9936}" type="presOf" srcId="{BE5C8453-E057-4CFA-B7C0-CCA0DD9A99EA}" destId="{81E141F8-AAA0-43C2-ADEE-0B61FA0647F0}" srcOrd="0" destOrd="0" presId="urn:microsoft.com/office/officeart/2005/8/layout/hList1"/>
    <dgm:cxn modelId="{A34378A9-76E8-410C-B3F6-99F3DCB1424D}" srcId="{733ADBAB-E2BD-42B3-8AC4-3126CBE3041B}" destId="{0C5D789E-4E01-4A84-BAD8-AFF65E119F40}" srcOrd="1" destOrd="0" parTransId="{2892E617-C5C5-403D-A63E-BA92ED2E8122}" sibTransId="{238FA3B2-6C16-4340-9E8E-F3A0EA30B62C}"/>
    <dgm:cxn modelId="{057375E8-520F-461A-8DEC-713A95F01D39}" srcId="{733ADBAB-E2BD-42B3-8AC4-3126CBE3041B}" destId="{3791C5D6-025C-4CE5-9AD1-C52602234713}" srcOrd="0" destOrd="0" parTransId="{1D31134E-9DDC-464E-911A-B3B6EC91677F}" sibTransId="{0CC2D55F-0D6D-446E-AAA0-0C539A5FDC03}"/>
    <dgm:cxn modelId="{DDEE95F7-6666-4F02-8A7E-F6352168491D}" type="presOf" srcId="{3FE35295-CFB1-4A46-9009-B4655A20529F}" destId="{B44653E4-614F-423B-867C-37ECE750D6A8}" srcOrd="0" destOrd="0" presId="urn:microsoft.com/office/officeart/2005/8/layout/hList1"/>
    <dgm:cxn modelId="{DC1A8882-D2A4-49B5-A06D-6EC2838B8A5E}" type="presParOf" srcId="{8A7F31D6-A8E1-4200-97B4-B02FDE5E4E41}" destId="{470D8A0B-5ECF-444B-81CE-34CF6A95FAE6}" srcOrd="0" destOrd="0" presId="urn:microsoft.com/office/officeart/2005/8/layout/hList1"/>
    <dgm:cxn modelId="{5D545B20-42AC-43EC-8A69-CBAC48353308}" type="presParOf" srcId="{470D8A0B-5ECF-444B-81CE-34CF6A95FAE6}" destId="{F45F66F0-7209-43E0-89EB-094C9C7303DD}" srcOrd="0" destOrd="0" presId="urn:microsoft.com/office/officeart/2005/8/layout/hList1"/>
    <dgm:cxn modelId="{69263B28-BB99-4175-ABE5-A91F314DE3E1}" type="presParOf" srcId="{470D8A0B-5ECF-444B-81CE-34CF6A95FAE6}" destId="{81E141F8-AAA0-43C2-ADEE-0B61FA0647F0}" srcOrd="1" destOrd="0" presId="urn:microsoft.com/office/officeart/2005/8/layout/hList1"/>
    <dgm:cxn modelId="{D9830398-8B6C-4284-B34F-3742FB65DB74}" type="presParOf" srcId="{8A7F31D6-A8E1-4200-97B4-B02FDE5E4E41}" destId="{CD19F1F0-7B19-4634-93C9-DB79BED61AD1}" srcOrd="1" destOrd="0" presId="urn:microsoft.com/office/officeart/2005/8/layout/hList1"/>
    <dgm:cxn modelId="{3BD3F3E1-7CBD-40C3-A3D5-C43662560B05}" type="presParOf" srcId="{8A7F31D6-A8E1-4200-97B4-B02FDE5E4E41}" destId="{F39DA466-BAA9-4308-A87B-142ED2E56215}" srcOrd="2" destOrd="0" presId="urn:microsoft.com/office/officeart/2005/8/layout/hList1"/>
    <dgm:cxn modelId="{00AA7862-A90E-44B7-8B3E-0DCB39DD5321}" type="presParOf" srcId="{F39DA466-BAA9-4308-A87B-142ED2E56215}" destId="{29E0D63C-BBA9-40FB-A877-7E3E0E02F539}" srcOrd="0" destOrd="0" presId="urn:microsoft.com/office/officeart/2005/8/layout/hList1"/>
    <dgm:cxn modelId="{4A14FBEE-287B-42B3-8C2F-B114CDD40A92}" type="presParOf" srcId="{F39DA466-BAA9-4308-A87B-142ED2E56215}" destId="{B44653E4-614F-423B-867C-37ECE750D6A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5F66F0-7209-43E0-89EB-094C9C7303DD}">
      <dsp:nvSpPr>
        <dsp:cNvPr id="0" name=""/>
        <dsp:cNvSpPr/>
      </dsp:nvSpPr>
      <dsp:spPr>
        <a:xfrm>
          <a:off x="46" y="31047"/>
          <a:ext cx="4485937" cy="1324800"/>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zh-CN" altLang="en-US" sz="2400" kern="1200" dirty="0">
              <a:latin typeface="Arial" panose="020B0604020202020204" pitchFamily="34" charset="0"/>
              <a:ea typeface="思源黑体 CN Medium" panose="020B0600000000000000" pitchFamily="34" charset="-122"/>
              <a:sym typeface="Arial" panose="020B0604020202020204" pitchFamily="34" charset="0"/>
            </a:rPr>
            <a:t>碱性条件下</a:t>
          </a:r>
        </a:p>
      </dsp:txBody>
      <dsp:txXfrm>
        <a:off x="46" y="31047"/>
        <a:ext cx="4485937" cy="1324800"/>
      </dsp:txXfrm>
    </dsp:sp>
    <dsp:sp modelId="{81E141F8-AAA0-43C2-ADEE-0B61FA0647F0}">
      <dsp:nvSpPr>
        <dsp:cNvPr id="0" name=""/>
        <dsp:cNvSpPr/>
      </dsp:nvSpPr>
      <dsp:spPr>
        <a:xfrm>
          <a:off x="46" y="1355847"/>
          <a:ext cx="4485937" cy="2020320"/>
        </a:xfrm>
        <a:prstGeom prst="rect">
          <a:avLst/>
        </a:prstGeom>
        <a:solidFill>
          <a:schemeClr val="accent3">
            <a:alpha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zh-CN" altLang="en-US" sz="2400" kern="1200" dirty="0">
              <a:latin typeface="Arial" panose="020B0604020202020204" pitchFamily="34" charset="0"/>
              <a:ea typeface="思源黑体 CN Medium" panose="020B0600000000000000" pitchFamily="34" charset="-122"/>
              <a:sym typeface="Arial" panose="020B0604020202020204" pitchFamily="34" charset="0"/>
            </a:rPr>
            <a:t>羰基受羟基的影响，仍具有醛的性质，故也属于还原性糖。</a:t>
          </a:r>
        </a:p>
      </dsp:txBody>
      <dsp:txXfrm>
        <a:off x="46" y="1355847"/>
        <a:ext cx="4485937" cy="2020320"/>
      </dsp:txXfrm>
    </dsp:sp>
    <dsp:sp modelId="{29E0D63C-BBA9-40FB-A877-7E3E0E02F539}">
      <dsp:nvSpPr>
        <dsp:cNvPr id="0" name=""/>
        <dsp:cNvSpPr/>
      </dsp:nvSpPr>
      <dsp:spPr>
        <a:xfrm>
          <a:off x="5114062" y="7903"/>
          <a:ext cx="4485937" cy="1324800"/>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zh-CN" altLang="en-US" sz="2400" kern="1200" dirty="0">
              <a:latin typeface="Arial" panose="020B0604020202020204" pitchFamily="34" charset="0"/>
              <a:ea typeface="思源黑体 CN Medium" panose="020B0600000000000000" pitchFamily="34" charset="-122"/>
              <a:sym typeface="Arial" panose="020B0604020202020204" pitchFamily="34" charset="0"/>
            </a:rPr>
            <a:t>酸性条件下</a:t>
          </a:r>
        </a:p>
      </dsp:txBody>
      <dsp:txXfrm>
        <a:off x="5114062" y="7903"/>
        <a:ext cx="4485937" cy="1324800"/>
      </dsp:txXfrm>
    </dsp:sp>
    <dsp:sp modelId="{B44653E4-614F-423B-867C-37ECE750D6A8}">
      <dsp:nvSpPr>
        <dsp:cNvPr id="0" name=""/>
        <dsp:cNvSpPr/>
      </dsp:nvSpPr>
      <dsp:spPr>
        <a:xfrm>
          <a:off x="5114015" y="1355847"/>
          <a:ext cx="4485937" cy="2020320"/>
        </a:xfrm>
        <a:prstGeom prst="rect">
          <a:avLst/>
        </a:prstGeom>
        <a:solidFill>
          <a:schemeClr val="accent3">
            <a:alpha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zh-CN" altLang="en-US" sz="2400" kern="1200" dirty="0">
              <a:latin typeface="Arial" panose="020B0604020202020204" pitchFamily="34" charset="0"/>
              <a:ea typeface="思源黑体 CN Medium" panose="020B0600000000000000" pitchFamily="34" charset="-122"/>
              <a:sym typeface="Arial" panose="020B0604020202020204" pitchFamily="34" charset="0"/>
            </a:rPr>
            <a:t>果糖不被溴水氧化，可用溴水区分葡萄糖和果糖。</a:t>
          </a:r>
        </a:p>
      </dsp:txBody>
      <dsp:txXfrm>
        <a:off x="5114015" y="1355847"/>
        <a:ext cx="4485937" cy="202032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E626C008-006C-471A-B8D3-47D06E2121C2}"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1D2D0BFB-10D5-46D4-955F-1434AB09DEBC}"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27</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28</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FDAC386-576B-4932-9077-06986621BF27}" type="datetimeFigureOut">
              <a:rPr lang="zh-CN" altLang="en-US" smtClean="0"/>
              <a:t>2021/1/9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9E9AD6-2106-4612-B33C-771B64EA8C4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3" name="箭头: V 形 2"/>
          <p:cNvSpPr/>
          <p:nvPr userDrawn="1"/>
        </p:nvSpPr>
        <p:spPr>
          <a:xfrm>
            <a:off x="571500" y="381000"/>
            <a:ext cx="457200" cy="457200"/>
          </a:xfrm>
          <a:prstGeom prst="chevron">
            <a:avLst/>
          </a:prstGeom>
          <a:solidFill>
            <a:srgbClr val="ABA0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FandolFang R" panose="00000500000000000000" pitchFamily="50" charset="-122"/>
              <a:ea typeface="FandolFang R" panose="00000500000000000000" pitchFamily="50" charset="-122"/>
            </a:endParaRPr>
          </a:p>
        </p:txBody>
      </p:sp>
      <p:sp>
        <p:nvSpPr>
          <p:cNvPr id="4" name="箭头: V 形 3"/>
          <p:cNvSpPr/>
          <p:nvPr userDrawn="1"/>
        </p:nvSpPr>
        <p:spPr>
          <a:xfrm>
            <a:off x="927100" y="381000"/>
            <a:ext cx="457200" cy="457200"/>
          </a:xfrm>
          <a:prstGeom prst="chevron">
            <a:avLst/>
          </a:prstGeom>
          <a:solidFill>
            <a:srgbClr val="ABA0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FandolFang R" panose="00000500000000000000" pitchFamily="50" charset="-122"/>
              <a:ea typeface="FandolFang R" panose="00000500000000000000" pitchFamily="50"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FandolFang R" panose="00000500000000000000" pitchFamily="50" charset="-122"/>
                <a:ea typeface="FandolFang R" panose="00000500000000000000" pitchFamily="50" charset="-122"/>
              </a:defRPr>
            </a:lvl1pPr>
          </a:lstStyle>
          <a:p>
            <a:fld id="{2FDAC386-576B-4932-9077-06986621BF27}" type="datetimeFigureOut">
              <a:rPr lang="zh-CN" altLang="en-US" smtClean="0"/>
              <a:t>2021/1/9</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FandolFang R" panose="00000500000000000000" pitchFamily="50" charset="-122"/>
                <a:ea typeface="FandolFang R" panose="00000500000000000000" pitchFamily="50"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FandolFang R" panose="00000500000000000000" pitchFamily="50" charset="-122"/>
                <a:ea typeface="FandolFang R" panose="00000500000000000000" pitchFamily="50" charset="-122"/>
              </a:defRPr>
            </a:lvl1pPr>
          </a:lstStyle>
          <a:p>
            <a:fld id="{2E9E9AD6-2106-4612-B33C-771B64EA8C42}"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FandolFang R" panose="00000500000000000000" pitchFamily="50" charset="-122"/>
          <a:ea typeface="FandolFang R" panose="00000500000000000000" pitchFamily="50"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andolFang R" panose="00000500000000000000" pitchFamily="50" charset="-122"/>
          <a:ea typeface="FandolFang R" panose="00000500000000000000" pitchFamily="50"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andolFang R" panose="00000500000000000000" pitchFamily="50" charset="-122"/>
          <a:ea typeface="FandolFang R" panose="00000500000000000000" pitchFamily="50"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andolFang R" panose="00000500000000000000" pitchFamily="50" charset="-122"/>
          <a:ea typeface="FandolFang R" panose="00000500000000000000" pitchFamily="50"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andolFang R" panose="00000500000000000000" pitchFamily="50" charset="-122"/>
          <a:ea typeface="FandolFang R" panose="00000500000000000000" pitchFamily="50"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andolFang R" panose="00000500000000000000" pitchFamily="50" charset="-122"/>
          <a:ea typeface="FandolFang R" panose="00000500000000000000" pitchFamily="50"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954312" y="0"/>
            <a:ext cx="2244899" cy="6858000"/>
          </a:xfrm>
          <a:prstGeom prst="rect">
            <a:avLst/>
          </a:prstGeom>
          <a:solidFill>
            <a:srgbClr val="88772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pic>
        <p:nvPicPr>
          <p:cNvPr id="37" name="图片 36"/>
          <p:cNvPicPr>
            <a:picLocks noChangeAspect="1"/>
          </p:cNvPicPr>
          <p:nvPr/>
        </p:nvPicPr>
        <p:blipFill>
          <a:blip r:embed="rId3" cstate="print">
            <a:extLst>
              <a:ext uri="{28A0092B-C50C-407E-A947-70E740481C1C}">
                <a14:useLocalDpi xmlns:a14="http://schemas.microsoft.com/office/drawing/2010/main" val="0"/>
              </a:ext>
            </a:extLst>
          </a:blip>
          <a:srcRect l="42433" t="1713" r="27221" b="52899"/>
          <a:stretch>
            <a:fillRect/>
          </a:stretch>
        </p:blipFill>
        <p:spPr>
          <a:xfrm>
            <a:off x="7749278" y="440294"/>
            <a:ext cx="2957937" cy="2958440"/>
          </a:xfrm>
          <a:custGeom>
            <a:avLst/>
            <a:gdLst>
              <a:gd name="connsiteX0" fmla="*/ 1492686 w 2957937"/>
              <a:gd name="connsiteY0" fmla="*/ 0 h 2958440"/>
              <a:gd name="connsiteX1" fmla="*/ 2957937 w 2957937"/>
              <a:gd name="connsiteY1" fmla="*/ 1509744 h 2958440"/>
              <a:gd name="connsiteX2" fmla="*/ 1465251 w 2957937"/>
              <a:gd name="connsiteY2" fmla="*/ 2958440 h 2958440"/>
              <a:gd name="connsiteX3" fmla="*/ 0 w 2957937"/>
              <a:gd name="connsiteY3" fmla="*/ 1448695 h 2958440"/>
              <a:gd name="connsiteX4" fmla="*/ 1492686 w 2957937"/>
              <a:gd name="connsiteY4" fmla="*/ 0 h 2958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7937" h="2958440">
                <a:moveTo>
                  <a:pt x="1492686" y="0"/>
                </a:moveTo>
                <a:lnTo>
                  <a:pt x="2957937" y="1509744"/>
                </a:lnTo>
                <a:lnTo>
                  <a:pt x="1465251" y="2958440"/>
                </a:lnTo>
                <a:lnTo>
                  <a:pt x="0" y="1448695"/>
                </a:lnTo>
                <a:lnTo>
                  <a:pt x="1492686" y="0"/>
                </a:lnTo>
                <a:close/>
              </a:path>
            </a:pathLst>
          </a:custGeom>
        </p:spPr>
      </p:pic>
      <p:pic>
        <p:nvPicPr>
          <p:cNvPr id="25" name="图片 24"/>
          <p:cNvPicPr>
            <a:picLocks noChangeAspect="1"/>
          </p:cNvPicPr>
          <p:nvPr/>
        </p:nvPicPr>
        <p:blipFill>
          <a:blip r:embed="rId3" cstate="print">
            <a:extLst>
              <a:ext uri="{28A0092B-C50C-407E-A947-70E740481C1C}">
                <a14:useLocalDpi xmlns:a14="http://schemas.microsoft.com/office/drawing/2010/main" val="0"/>
              </a:ext>
            </a:extLst>
          </a:blip>
          <a:srcRect l="26685" t="24561" r="42969" b="30051"/>
          <a:stretch>
            <a:fillRect/>
          </a:stretch>
        </p:blipFill>
        <p:spPr>
          <a:xfrm>
            <a:off x="6214201" y="1929567"/>
            <a:ext cx="2957937" cy="2958440"/>
          </a:xfrm>
          <a:custGeom>
            <a:avLst/>
            <a:gdLst>
              <a:gd name="connsiteX0" fmla="*/ 1492686 w 2957937"/>
              <a:gd name="connsiteY0" fmla="*/ 0 h 2958440"/>
              <a:gd name="connsiteX1" fmla="*/ 2957937 w 2957937"/>
              <a:gd name="connsiteY1" fmla="*/ 1509744 h 2958440"/>
              <a:gd name="connsiteX2" fmla="*/ 1465252 w 2957937"/>
              <a:gd name="connsiteY2" fmla="*/ 2958440 h 2958440"/>
              <a:gd name="connsiteX3" fmla="*/ 0 w 2957937"/>
              <a:gd name="connsiteY3" fmla="*/ 1448695 h 2958440"/>
              <a:gd name="connsiteX4" fmla="*/ 1492686 w 2957937"/>
              <a:gd name="connsiteY4" fmla="*/ 0 h 2958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7937" h="2958440">
                <a:moveTo>
                  <a:pt x="1492686" y="0"/>
                </a:moveTo>
                <a:lnTo>
                  <a:pt x="2957937" y="1509744"/>
                </a:lnTo>
                <a:lnTo>
                  <a:pt x="1465252" y="2958440"/>
                </a:lnTo>
                <a:lnTo>
                  <a:pt x="0" y="1448695"/>
                </a:lnTo>
                <a:lnTo>
                  <a:pt x="1492686" y="0"/>
                </a:lnTo>
                <a:close/>
              </a:path>
            </a:pathLst>
          </a:custGeom>
        </p:spPr>
      </p:pic>
      <p:pic>
        <p:nvPicPr>
          <p:cNvPr id="24" name="图片 23"/>
          <p:cNvPicPr>
            <a:picLocks noChangeAspect="1"/>
          </p:cNvPicPr>
          <p:nvPr/>
        </p:nvPicPr>
        <p:blipFill>
          <a:blip r:embed="rId3" cstate="print">
            <a:extLst>
              <a:ext uri="{28A0092B-C50C-407E-A947-70E740481C1C}">
                <a14:useLocalDpi xmlns:a14="http://schemas.microsoft.com/office/drawing/2010/main" val="0"/>
              </a:ext>
            </a:extLst>
          </a:blip>
          <a:srcRect l="57740" t="25463" r="11914" b="29150"/>
          <a:stretch>
            <a:fillRect/>
          </a:stretch>
        </p:blipFill>
        <p:spPr>
          <a:xfrm>
            <a:off x="9241274" y="1988326"/>
            <a:ext cx="2957937" cy="2958440"/>
          </a:xfrm>
          <a:custGeom>
            <a:avLst/>
            <a:gdLst>
              <a:gd name="connsiteX0" fmla="*/ 1492686 w 2957937"/>
              <a:gd name="connsiteY0" fmla="*/ 0 h 2958440"/>
              <a:gd name="connsiteX1" fmla="*/ 2957937 w 2957937"/>
              <a:gd name="connsiteY1" fmla="*/ 1509744 h 2958440"/>
              <a:gd name="connsiteX2" fmla="*/ 1465251 w 2957937"/>
              <a:gd name="connsiteY2" fmla="*/ 2958440 h 2958440"/>
              <a:gd name="connsiteX3" fmla="*/ 0 w 2957937"/>
              <a:gd name="connsiteY3" fmla="*/ 1448695 h 2958440"/>
              <a:gd name="connsiteX4" fmla="*/ 1492686 w 2957937"/>
              <a:gd name="connsiteY4" fmla="*/ 0 h 2958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7937" h="2958440">
                <a:moveTo>
                  <a:pt x="1492686" y="0"/>
                </a:moveTo>
                <a:lnTo>
                  <a:pt x="2957937" y="1509744"/>
                </a:lnTo>
                <a:lnTo>
                  <a:pt x="1465251" y="2958440"/>
                </a:lnTo>
                <a:lnTo>
                  <a:pt x="0" y="1448695"/>
                </a:lnTo>
                <a:lnTo>
                  <a:pt x="1492686" y="0"/>
                </a:lnTo>
                <a:close/>
              </a:path>
            </a:pathLst>
          </a:custGeom>
        </p:spPr>
      </p:pic>
      <p:pic>
        <p:nvPicPr>
          <p:cNvPr id="23" name="图片 22"/>
          <p:cNvPicPr>
            <a:picLocks noChangeAspect="1"/>
          </p:cNvPicPr>
          <p:nvPr/>
        </p:nvPicPr>
        <p:blipFill>
          <a:blip r:embed="rId3" cstate="print">
            <a:extLst>
              <a:ext uri="{28A0092B-C50C-407E-A947-70E740481C1C}">
                <a14:useLocalDpi xmlns:a14="http://schemas.microsoft.com/office/drawing/2010/main" val="0"/>
              </a:ext>
            </a:extLst>
          </a:blip>
          <a:srcRect l="42078" t="48311" r="27576" b="6302"/>
          <a:stretch>
            <a:fillRect/>
          </a:stretch>
        </p:blipFill>
        <p:spPr>
          <a:xfrm>
            <a:off x="7714630" y="3477600"/>
            <a:ext cx="2957937" cy="2958440"/>
          </a:xfrm>
          <a:custGeom>
            <a:avLst/>
            <a:gdLst>
              <a:gd name="connsiteX0" fmla="*/ 1492686 w 2957937"/>
              <a:gd name="connsiteY0" fmla="*/ 0 h 2958440"/>
              <a:gd name="connsiteX1" fmla="*/ 2957937 w 2957937"/>
              <a:gd name="connsiteY1" fmla="*/ 1509744 h 2958440"/>
              <a:gd name="connsiteX2" fmla="*/ 1465251 w 2957937"/>
              <a:gd name="connsiteY2" fmla="*/ 2958440 h 2958440"/>
              <a:gd name="connsiteX3" fmla="*/ 0 w 2957937"/>
              <a:gd name="connsiteY3" fmla="*/ 1448695 h 2958440"/>
              <a:gd name="connsiteX4" fmla="*/ 1492686 w 2957937"/>
              <a:gd name="connsiteY4" fmla="*/ 0 h 2958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7937" h="2958440">
                <a:moveTo>
                  <a:pt x="1492686" y="0"/>
                </a:moveTo>
                <a:lnTo>
                  <a:pt x="2957937" y="1509744"/>
                </a:lnTo>
                <a:lnTo>
                  <a:pt x="1465251" y="2958440"/>
                </a:lnTo>
                <a:lnTo>
                  <a:pt x="0" y="1448695"/>
                </a:lnTo>
                <a:lnTo>
                  <a:pt x="1492686" y="0"/>
                </a:lnTo>
                <a:close/>
              </a:path>
            </a:pathLst>
          </a:custGeom>
        </p:spPr>
      </p:pic>
      <p:grpSp>
        <p:nvGrpSpPr>
          <p:cNvPr id="26" name="组合 25"/>
          <p:cNvGrpSpPr/>
          <p:nvPr/>
        </p:nvGrpSpPr>
        <p:grpSpPr>
          <a:xfrm>
            <a:off x="644142" y="2314916"/>
            <a:ext cx="5937982" cy="2641902"/>
            <a:chOff x="6147269" y="2844265"/>
            <a:chExt cx="5112385" cy="2076459"/>
          </a:xfrm>
        </p:grpSpPr>
        <p:grpSp>
          <p:nvGrpSpPr>
            <p:cNvPr id="27" name="组合 26"/>
            <p:cNvGrpSpPr/>
            <p:nvPr/>
          </p:nvGrpSpPr>
          <p:grpSpPr>
            <a:xfrm>
              <a:off x="6147269" y="3331609"/>
              <a:ext cx="5033249" cy="1589115"/>
              <a:chOff x="-4714868" y="2110674"/>
              <a:chExt cx="5033249" cy="1589115"/>
            </a:xfrm>
          </p:grpSpPr>
          <p:sp>
            <p:nvSpPr>
              <p:cNvPr id="29" name="矩形: 圆角 21"/>
              <p:cNvSpPr/>
              <p:nvPr/>
            </p:nvSpPr>
            <p:spPr>
              <a:xfrm>
                <a:off x="-4648332" y="3345066"/>
                <a:ext cx="3562392" cy="354723"/>
              </a:xfrm>
              <a:prstGeom prst="roundRect">
                <a:avLst>
                  <a:gd name="adj" fmla="val 50000"/>
                </a:avLst>
              </a:prstGeom>
              <a:solidFill>
                <a:srgbClr val="ABA067"/>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讲解人：</a:t>
                </a:r>
                <a:r>
                  <a:rPr kumimoji="0" lang="en-US" altLang="zh-CN"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xippt  </a:t>
                </a:r>
                <a:r>
                  <a:rPr kumimoji="0" lang="zh-CN" altLang="en-US"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时间：</a:t>
                </a:r>
                <a:r>
                  <a:rPr kumimoji="0" lang="en-US" altLang="zh-CN"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2020.6.1</a:t>
                </a: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30" name="组合 29"/>
              <p:cNvGrpSpPr/>
              <p:nvPr/>
            </p:nvGrpSpPr>
            <p:grpSpPr>
              <a:xfrm>
                <a:off x="-4714868" y="2110674"/>
                <a:ext cx="5033249" cy="961364"/>
                <a:chOff x="-4714868" y="2110674"/>
                <a:chExt cx="5033249" cy="961364"/>
              </a:xfrm>
            </p:grpSpPr>
            <p:sp>
              <p:nvSpPr>
                <p:cNvPr id="31" name="文本框 30"/>
                <p:cNvSpPr txBox="1"/>
                <p:nvPr/>
              </p:nvSpPr>
              <p:spPr>
                <a:xfrm>
                  <a:off x="-4714868" y="2808615"/>
                  <a:ext cx="5033249" cy="263423"/>
                </a:xfrm>
                <a:prstGeom prst="rect">
                  <a:avLst/>
                </a:prstGeom>
                <a:noFill/>
              </p:spPr>
              <p:txBody>
                <a:bodyPr wrap="square" rtlCol="0">
                  <a:spAutoFit/>
                </a:bodyPr>
                <a:lstStyle/>
                <a:p>
                  <a:pPr marL="0" marR="0" lvl="0" indent="0" algn="dist"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MENTAL HEALTH COUNSELING PPT</a:t>
                  </a:r>
                </a:p>
              </p:txBody>
            </p:sp>
            <p:cxnSp>
              <p:nvCxnSpPr>
                <p:cNvPr id="32" name="直接连接符 31"/>
                <p:cNvCxnSpPr/>
                <p:nvPr/>
              </p:nvCxnSpPr>
              <p:spPr>
                <a:xfrm>
                  <a:off x="-4634728" y="2789746"/>
                  <a:ext cx="4953109" cy="0"/>
                </a:xfrm>
                <a:prstGeom prst="line">
                  <a:avLst/>
                </a:prstGeom>
                <a:noFill/>
                <a:ln w="6350" cap="flat" cmpd="sng" algn="ctr">
                  <a:solidFill>
                    <a:sysClr val="windowText" lastClr="000000">
                      <a:lumMod val="65000"/>
                      <a:lumOff val="35000"/>
                    </a:sysClr>
                  </a:solidFill>
                  <a:prstDash val="solid"/>
                  <a:miter lim="800000"/>
                </a:ln>
                <a:effectLst/>
              </p:spPr>
            </p:cxnSp>
            <p:sp>
              <p:nvSpPr>
                <p:cNvPr id="33" name="文本占位符 19"/>
                <p:cNvSpPr txBox="1"/>
                <p:nvPr/>
              </p:nvSpPr>
              <p:spPr>
                <a:xfrm>
                  <a:off x="-4708854" y="2110674"/>
                  <a:ext cx="3086188" cy="6602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en-US" altLang="zh-CN" sz="4400" b="1" dirty="0">
                      <a:solidFill>
                        <a:srgbClr val="ABA067"/>
                      </a:solidFill>
                      <a:latin typeface="Arial" panose="020B0604020202020204" pitchFamily="34" charset="0"/>
                      <a:ea typeface="思源黑体 CN Medium" panose="020B0600000000000000" pitchFamily="34" charset="-122"/>
                      <a:cs typeface="+mn-ea"/>
                      <a:sym typeface="Arial" panose="020B0604020202020204" pitchFamily="34" charset="0"/>
                    </a:rPr>
                    <a:t>4</a:t>
                  </a:r>
                  <a:r>
                    <a:rPr kumimoji="0" lang="en-US" altLang="zh-CN" sz="4400" b="1" i="0" u="none" strike="noStrike" kern="1200" cap="none" spc="0" normalizeH="0" baseline="0" noProof="0" dirty="0">
                      <a:ln>
                        <a:noFill/>
                      </a:ln>
                      <a:solidFill>
                        <a:srgbClr val="ABA067"/>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.2   </a:t>
                  </a:r>
                  <a:r>
                    <a:rPr lang="zh-CN" altLang="en-US" sz="4400" b="1" dirty="0">
                      <a:solidFill>
                        <a:srgbClr val="ABA067"/>
                      </a:solidFill>
                      <a:latin typeface="Arial" panose="020B0604020202020204" pitchFamily="34" charset="0"/>
                      <a:ea typeface="思源黑体 CN Medium" panose="020B0600000000000000" pitchFamily="34" charset="-122"/>
                      <a:cs typeface="+mn-ea"/>
                      <a:sym typeface="Arial" panose="020B0604020202020204" pitchFamily="34" charset="0"/>
                    </a:rPr>
                    <a:t>糖类</a:t>
                  </a:r>
                </a:p>
              </p:txBody>
            </p:sp>
          </p:grpSp>
        </p:grpSp>
        <p:sp>
          <p:nvSpPr>
            <p:cNvPr id="28" name="文本占位符 20"/>
            <p:cNvSpPr txBox="1"/>
            <p:nvPr/>
          </p:nvSpPr>
          <p:spPr>
            <a:xfrm>
              <a:off x="6147269" y="2844265"/>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b="0" i="0" u="none" strike="noStrike" kern="1200" cap="none" spc="0" normalizeH="0" baseline="0" noProof="0" dirty="0">
                  <a:ln>
                    <a:noFill/>
                  </a:ln>
                  <a:effectLst/>
                  <a:uLnTx/>
                  <a:uFillTx/>
                  <a:latin typeface="Arial" panose="020B0604020202020204" pitchFamily="34" charset="0"/>
                  <a:ea typeface="思源黑体 CN Medium" panose="020B0600000000000000" pitchFamily="34" charset="-122"/>
                  <a:cs typeface="+mn-ea"/>
                  <a:sym typeface="Arial" panose="020B0604020202020204" pitchFamily="34" charset="0"/>
                </a:rPr>
                <a:t>第</a:t>
              </a:r>
              <a:r>
                <a:rPr lang="en-US" altLang="zh-CN" noProof="0" dirty="0">
                  <a:latin typeface="Arial" panose="020B0604020202020204" pitchFamily="34" charset="0"/>
                  <a:ea typeface="思源黑体 CN Medium" panose="020B0600000000000000" pitchFamily="34" charset="-122"/>
                  <a:cs typeface="+mn-ea"/>
                  <a:sym typeface="Arial" panose="020B0604020202020204" pitchFamily="34" charset="0"/>
                </a:rPr>
                <a:t>4</a:t>
              </a:r>
              <a:r>
                <a:rPr kumimoji="0" lang="zh-CN" altLang="en-US" b="0" i="0" u="none" strike="noStrike" kern="1200" cap="none" spc="0" normalizeH="0" baseline="0" noProof="0" dirty="0">
                  <a:ln>
                    <a:noFill/>
                  </a:ln>
                  <a:effectLst/>
                  <a:uLnTx/>
                  <a:uFillTx/>
                  <a:latin typeface="Arial" panose="020B0604020202020204" pitchFamily="34" charset="0"/>
                  <a:ea typeface="思源黑体 CN Medium" panose="020B0600000000000000" pitchFamily="34" charset="-122"/>
                  <a:cs typeface="+mn-ea"/>
                  <a:sym typeface="Arial" panose="020B0604020202020204" pitchFamily="34" charset="0"/>
                </a:rPr>
                <a:t>章 生命中的基础有机化学物质 </a:t>
              </a:r>
            </a:p>
          </p:txBody>
        </p:sp>
      </p:grpSp>
      <p:sp>
        <p:nvSpPr>
          <p:cNvPr id="34" name="矩形 33"/>
          <p:cNvSpPr/>
          <p:nvPr/>
        </p:nvSpPr>
        <p:spPr>
          <a:xfrm>
            <a:off x="-1365566" y="502641"/>
            <a:ext cx="4062342" cy="300975"/>
          </a:xfrm>
          <a:prstGeom prst="rect">
            <a:avLst/>
          </a:prstGeom>
          <a:solidFill>
            <a:srgbClr val="ABA067"/>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marL="0" marR="0" lvl="0" indent="0" algn="r" defTabSz="1151890" rtl="0" eaLnBrk="1" fontAlgn="auto" latinLnBrk="1" hangingPunct="1">
              <a:lnSpc>
                <a:spcPct val="100000"/>
              </a:lnSpc>
              <a:spcBef>
                <a:spcPts val="0"/>
              </a:spcBef>
              <a:spcAft>
                <a:spcPts val="0"/>
              </a:spcAft>
              <a:buClrTx/>
              <a:buSzTx/>
              <a:buFontTx/>
              <a:buNone/>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人教版高中选修五化学课件</a:t>
            </a:r>
          </a:p>
        </p:txBody>
      </p:sp>
      <p:sp>
        <p:nvSpPr>
          <p:cNvPr id="35" name="椭圆 34"/>
          <p:cNvSpPr/>
          <p:nvPr/>
        </p:nvSpPr>
        <p:spPr>
          <a:xfrm>
            <a:off x="6214200" y="328617"/>
            <a:ext cx="867661" cy="867661"/>
          </a:xfrm>
          <a:prstGeom prst="ellipse">
            <a:avLst/>
          </a:prstGeom>
          <a:solidFill>
            <a:srgbClr val="ABA067">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Medium" panose="020B0600000000000000" pitchFamily="34" charset="-122"/>
              <a:sym typeface="Arial" panose="020B0604020202020204" pitchFamily="34" charset="0"/>
            </a:endParaRPr>
          </a:p>
        </p:txBody>
      </p:sp>
      <p:sp>
        <p:nvSpPr>
          <p:cNvPr id="36" name="椭圆 35"/>
          <p:cNvSpPr/>
          <p:nvPr/>
        </p:nvSpPr>
        <p:spPr>
          <a:xfrm>
            <a:off x="4235465" y="6001582"/>
            <a:ext cx="1998604" cy="1998604"/>
          </a:xfrm>
          <a:prstGeom prst="ellipse">
            <a:avLst/>
          </a:prstGeom>
          <a:solidFill>
            <a:srgbClr val="ABA067">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4294967295"/>
          </p:nvPr>
        </p:nvSpPr>
        <p:spPr>
          <a:xfrm>
            <a:off x="660400" y="1316440"/>
            <a:ext cx="9599612" cy="611187"/>
          </a:xfrm>
        </p:spPr>
        <p:txBody>
          <a:bodyPr>
            <a:normAutofit/>
          </a:bodyPr>
          <a:lstStyle/>
          <a:p>
            <a:pPr>
              <a:buFont typeface="Arial" panose="020B0604020202020204" pitchFamily="34" charset="0"/>
              <a:buNone/>
              <a:defRPr/>
            </a:pPr>
            <a:r>
              <a:rPr lang="en-US" altLang="zh-CN" sz="2400" dirty="0">
                <a:latin typeface="Arial" panose="020B0604020202020204" pitchFamily="34" charset="0"/>
                <a:ea typeface="思源黑体 CN Medium" panose="020B0600000000000000" pitchFamily="34" charset="-122"/>
                <a:sym typeface="Arial" panose="020B0604020202020204" pitchFamily="34" charset="0"/>
              </a:rPr>
              <a:t>5. </a:t>
            </a:r>
            <a:r>
              <a:rPr lang="zh-CN" altLang="en-US" sz="2400" dirty="0">
                <a:latin typeface="Arial" panose="020B0604020202020204" pitchFamily="34" charset="0"/>
                <a:ea typeface="思源黑体 CN Medium" panose="020B0600000000000000" pitchFamily="34" charset="-122"/>
                <a:sym typeface="Arial" panose="020B0604020202020204" pitchFamily="34" charset="0"/>
              </a:rPr>
              <a:t>果糖的化学性质</a:t>
            </a:r>
          </a:p>
        </p:txBody>
      </p:sp>
      <p:graphicFrame>
        <p:nvGraphicFramePr>
          <p:cNvPr id="5" name="图示 4"/>
          <p:cNvGraphicFramePr/>
          <p:nvPr/>
        </p:nvGraphicFramePr>
        <p:xfrm>
          <a:off x="1294633" y="2148699"/>
          <a:ext cx="9600000" cy="34072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ext Box 2"/>
          <p:cNvSpPr txBox="1">
            <a:spLocks noChangeArrowheads="1"/>
          </p:cNvSpPr>
          <p:nvPr/>
        </p:nvSpPr>
        <p:spPr bwMode="auto">
          <a:xfrm>
            <a:off x="614262" y="1243632"/>
            <a:ext cx="5280025" cy="461665"/>
          </a:xfrm>
          <a:prstGeom prst="rect">
            <a:avLst/>
          </a:prstGeom>
          <a:noFill/>
          <a:ln w="9525" algn="ctr">
            <a:noFill/>
            <a:miter lim="800000"/>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b="0" i="0" u="none" strike="noStrike" kern="0" cap="none" spc="0" normalizeH="0" baseline="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小结：</a:t>
            </a:r>
          </a:p>
        </p:txBody>
      </p:sp>
      <p:grpSp>
        <p:nvGrpSpPr>
          <p:cNvPr id="15374" name="Group 28"/>
          <p:cNvGrpSpPr/>
          <p:nvPr/>
        </p:nvGrpSpPr>
        <p:grpSpPr bwMode="auto">
          <a:xfrm>
            <a:off x="614262" y="1611025"/>
            <a:ext cx="8356600" cy="2468563"/>
            <a:chOff x="406" y="605"/>
            <a:chExt cx="3948" cy="1555"/>
          </a:xfrm>
        </p:grpSpPr>
        <p:sp>
          <p:nvSpPr>
            <p:cNvPr id="15376" name="Rectangle 4"/>
            <p:cNvSpPr>
              <a:spLocks noChangeArrowheads="1"/>
            </p:cNvSpPr>
            <p:nvPr/>
          </p:nvSpPr>
          <p:spPr bwMode="auto">
            <a:xfrm>
              <a:off x="2072" y="800"/>
              <a:ext cx="96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①</a:t>
              </a:r>
              <a:r>
                <a:rPr kumimoji="0"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羟基的性质</a:t>
              </a:r>
            </a:p>
          </p:txBody>
        </p:sp>
        <p:sp>
          <p:nvSpPr>
            <p:cNvPr id="15377" name="Rectangle 5"/>
            <p:cNvSpPr>
              <a:spLocks noChangeArrowheads="1"/>
            </p:cNvSpPr>
            <p:nvPr/>
          </p:nvSpPr>
          <p:spPr bwMode="auto">
            <a:xfrm>
              <a:off x="2082" y="1115"/>
              <a:ext cx="96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②</a:t>
              </a:r>
              <a:r>
                <a:rPr kumimoji="0"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醛基的性质</a:t>
              </a:r>
            </a:p>
          </p:txBody>
        </p:sp>
        <p:sp>
          <p:nvSpPr>
            <p:cNvPr id="15378" name="Text Box 6"/>
            <p:cNvSpPr txBox="1">
              <a:spLocks noChangeArrowheads="1"/>
            </p:cNvSpPr>
            <p:nvPr/>
          </p:nvSpPr>
          <p:spPr bwMode="auto">
            <a:xfrm>
              <a:off x="2086" y="1488"/>
              <a:ext cx="226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③</a:t>
              </a:r>
              <a:r>
                <a:rPr kumimoji="0"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人体内氧化反应</a:t>
              </a:r>
            </a:p>
          </p:txBody>
        </p:sp>
        <p:sp>
          <p:nvSpPr>
            <p:cNvPr id="15379" name="Rectangle 7"/>
            <p:cNvSpPr>
              <a:spLocks noChangeArrowheads="1"/>
            </p:cNvSpPr>
            <p:nvPr/>
          </p:nvSpPr>
          <p:spPr bwMode="auto">
            <a:xfrm>
              <a:off x="2101" y="1869"/>
              <a:ext cx="110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④</a:t>
              </a:r>
              <a:r>
                <a:rPr kumimoji="0"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发酵生成酒精</a:t>
              </a:r>
            </a:p>
          </p:txBody>
        </p:sp>
        <p:grpSp>
          <p:nvGrpSpPr>
            <p:cNvPr id="15380" name="Group 8"/>
            <p:cNvGrpSpPr/>
            <p:nvPr/>
          </p:nvGrpSpPr>
          <p:grpSpPr bwMode="auto">
            <a:xfrm>
              <a:off x="406" y="605"/>
              <a:ext cx="2082" cy="1030"/>
              <a:chOff x="406" y="605"/>
              <a:chExt cx="2082" cy="1030"/>
            </a:xfrm>
          </p:grpSpPr>
          <p:sp>
            <p:nvSpPr>
              <p:cNvPr id="15382" name="Rectangle 9"/>
              <p:cNvSpPr>
                <a:spLocks noChangeArrowheads="1"/>
              </p:cNvSpPr>
              <p:nvPr/>
            </p:nvSpPr>
            <p:spPr bwMode="auto">
              <a:xfrm>
                <a:off x="406" y="954"/>
                <a:ext cx="52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葡萄糖</a:t>
                </a:r>
              </a:p>
            </p:txBody>
          </p:sp>
          <p:sp>
            <p:nvSpPr>
              <p:cNvPr id="15383" name="Rectangle 10"/>
              <p:cNvSpPr>
                <a:spLocks noChangeArrowheads="1"/>
              </p:cNvSpPr>
              <p:nvPr/>
            </p:nvSpPr>
            <p:spPr bwMode="auto">
              <a:xfrm>
                <a:off x="1243" y="605"/>
                <a:ext cx="66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结构简式</a:t>
                </a:r>
              </a:p>
            </p:txBody>
          </p:sp>
          <p:sp>
            <p:nvSpPr>
              <p:cNvPr id="15384" name="Text Box 11"/>
              <p:cNvSpPr txBox="1">
                <a:spLocks noChangeArrowheads="1"/>
              </p:cNvSpPr>
              <p:nvPr/>
            </p:nvSpPr>
            <p:spPr bwMode="auto">
              <a:xfrm>
                <a:off x="1264" y="1344"/>
                <a:ext cx="122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化学性质</a:t>
                </a:r>
              </a:p>
            </p:txBody>
          </p:sp>
          <p:sp>
            <p:nvSpPr>
              <p:cNvPr id="15385" name="AutoShape 12"/>
              <p:cNvSpPr/>
              <p:nvPr/>
            </p:nvSpPr>
            <p:spPr bwMode="auto">
              <a:xfrm>
                <a:off x="1030" y="777"/>
                <a:ext cx="141" cy="629"/>
              </a:xfrm>
              <a:prstGeom prst="leftBrace">
                <a:avLst>
                  <a:gd name="adj1" fmla="val 139674"/>
                  <a:gd name="adj2" fmla="val 50000"/>
                </a:avLst>
              </a:prstGeom>
              <a:noFill/>
              <a:ln w="38100">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5381" name="AutoShape 13"/>
            <p:cNvSpPr/>
            <p:nvPr/>
          </p:nvSpPr>
          <p:spPr bwMode="auto">
            <a:xfrm>
              <a:off x="1897" y="949"/>
              <a:ext cx="195" cy="1081"/>
            </a:xfrm>
            <a:prstGeom prst="leftBrace">
              <a:avLst>
                <a:gd name="adj1" fmla="val 134352"/>
                <a:gd name="adj2" fmla="val 50000"/>
              </a:avLst>
            </a:prstGeom>
            <a:noFill/>
            <a:ln w="38100">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5" name="Group 32"/>
          <p:cNvGrpSpPr/>
          <p:nvPr/>
        </p:nvGrpSpPr>
        <p:grpSpPr bwMode="auto">
          <a:xfrm>
            <a:off x="660400" y="4128304"/>
            <a:ext cx="10717314" cy="2008188"/>
            <a:chOff x="204" y="2418"/>
            <a:chExt cx="5063" cy="1265"/>
          </a:xfrm>
        </p:grpSpPr>
        <p:sp>
          <p:nvSpPr>
            <p:cNvPr id="15366" name="Text Box 17"/>
            <p:cNvSpPr txBox="1">
              <a:spLocks noChangeArrowheads="1"/>
            </p:cNvSpPr>
            <p:nvPr/>
          </p:nvSpPr>
          <p:spPr bwMode="auto">
            <a:xfrm>
              <a:off x="204" y="2713"/>
              <a:ext cx="117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果  糖</a:t>
              </a:r>
            </a:p>
          </p:txBody>
        </p:sp>
        <p:sp>
          <p:nvSpPr>
            <p:cNvPr id="233492" name="AutoShape 20"/>
            <p:cNvSpPr/>
            <p:nvPr/>
          </p:nvSpPr>
          <p:spPr bwMode="auto">
            <a:xfrm>
              <a:off x="682" y="2418"/>
              <a:ext cx="114" cy="946"/>
            </a:xfrm>
            <a:prstGeom prst="leftBrace">
              <a:avLst>
                <a:gd name="adj1" fmla="val 188949"/>
                <a:gd name="adj2" fmla="val 50000"/>
              </a:avLst>
            </a:prstGeom>
            <a:noFill/>
            <a:ln w="38100">
              <a:solidFill>
                <a:srgbClr val="0000FF"/>
              </a:solidFill>
              <a:round/>
            </a:ln>
            <a:effec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思源黑体 CN Medium" panose="020B0600000000000000" pitchFamily="34" charset="-122"/>
                  <a:sym typeface="Arial" panose="020B0604020202020204" pitchFamily="34" charset="0"/>
                </a:rPr>
                <a:t> </a:t>
              </a:r>
            </a:p>
          </p:txBody>
        </p:sp>
        <p:grpSp>
          <p:nvGrpSpPr>
            <p:cNvPr id="15368" name="Group 29"/>
            <p:cNvGrpSpPr/>
            <p:nvPr/>
          </p:nvGrpSpPr>
          <p:grpSpPr bwMode="auto">
            <a:xfrm>
              <a:off x="821" y="2700"/>
              <a:ext cx="4446" cy="983"/>
              <a:chOff x="821" y="2700"/>
              <a:chExt cx="4446" cy="983"/>
            </a:xfrm>
          </p:grpSpPr>
          <p:sp>
            <p:nvSpPr>
              <p:cNvPr id="15369" name="Rectangle 15"/>
              <p:cNvSpPr>
                <a:spLocks noChangeArrowheads="1"/>
              </p:cNvSpPr>
              <p:nvPr/>
            </p:nvSpPr>
            <p:spPr bwMode="auto">
              <a:xfrm>
                <a:off x="1648" y="3392"/>
                <a:ext cx="361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③</a:t>
                </a:r>
                <a:r>
                  <a:rPr kumimoji="0" lang="zh-CN" altLang="en-US"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碱性条件下，能被银氨溶液和新制氢氧化铜氧化</a:t>
                </a:r>
              </a:p>
            </p:txBody>
          </p:sp>
          <p:sp>
            <p:nvSpPr>
              <p:cNvPr id="15370" name="Text Box 19"/>
              <p:cNvSpPr txBox="1">
                <a:spLocks noChangeArrowheads="1"/>
              </p:cNvSpPr>
              <p:nvPr/>
            </p:nvSpPr>
            <p:spPr bwMode="auto">
              <a:xfrm>
                <a:off x="821" y="3152"/>
                <a:ext cx="122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化学性质</a:t>
                </a:r>
              </a:p>
            </p:txBody>
          </p:sp>
          <p:sp>
            <p:nvSpPr>
              <p:cNvPr id="15371" name="Text Box 21"/>
              <p:cNvSpPr txBox="1">
                <a:spLocks noChangeArrowheads="1"/>
              </p:cNvSpPr>
              <p:nvPr/>
            </p:nvSpPr>
            <p:spPr bwMode="auto">
              <a:xfrm>
                <a:off x="1670" y="3006"/>
                <a:ext cx="145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②</a:t>
                </a:r>
                <a:r>
                  <a:rPr kumimoji="0"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羰基的性质</a:t>
                </a:r>
              </a:p>
            </p:txBody>
          </p:sp>
          <p:sp>
            <p:nvSpPr>
              <p:cNvPr id="15372" name="Text Box 22"/>
              <p:cNvSpPr txBox="1">
                <a:spLocks noChangeArrowheads="1"/>
              </p:cNvSpPr>
              <p:nvPr/>
            </p:nvSpPr>
            <p:spPr bwMode="auto">
              <a:xfrm>
                <a:off x="1678" y="2700"/>
                <a:ext cx="140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①</a:t>
                </a:r>
                <a:r>
                  <a:rPr kumimoji="0"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羟基的性质</a:t>
                </a:r>
              </a:p>
            </p:txBody>
          </p:sp>
          <p:sp>
            <p:nvSpPr>
              <p:cNvPr id="15373" name="AutoShape 23"/>
              <p:cNvSpPr/>
              <p:nvPr/>
            </p:nvSpPr>
            <p:spPr bwMode="auto">
              <a:xfrm>
                <a:off x="1524" y="2849"/>
                <a:ext cx="124" cy="817"/>
              </a:xfrm>
              <a:prstGeom prst="leftBrace">
                <a:avLst>
                  <a:gd name="adj1" fmla="val 176481"/>
                  <a:gd name="adj2" fmla="val 50000"/>
                </a:avLst>
              </a:prstGeom>
              <a:noFill/>
              <a:ln w="38100">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sp>
        <p:nvSpPr>
          <p:cNvPr id="2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糖</a:t>
            </a:r>
          </a:p>
        </p:txBody>
      </p:sp>
      <p:sp>
        <p:nvSpPr>
          <p:cNvPr id="27" name="Rectangle 18"/>
          <p:cNvSpPr>
            <a:spLocks noChangeArrowheads="1"/>
          </p:cNvSpPr>
          <p:nvPr/>
        </p:nvSpPr>
        <p:spPr bwMode="auto">
          <a:xfrm>
            <a:off x="1908248" y="3957702"/>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结构简式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33474"/>
                                        </p:tgtEl>
                                        <p:attrNameLst>
                                          <p:attrName>style.visibility</p:attrName>
                                        </p:attrNameLst>
                                      </p:cBhvr>
                                      <p:to>
                                        <p:strVal val="visible"/>
                                      </p:to>
                                    </p:set>
                                    <p:anim calcmode="lin" valueType="num">
                                      <p:cBhvr additive="base">
                                        <p:cTn id="12" dur="500" fill="hold"/>
                                        <p:tgtEl>
                                          <p:spTgt spid="233474"/>
                                        </p:tgtEl>
                                        <p:attrNameLst>
                                          <p:attrName>ppt_x</p:attrName>
                                        </p:attrNameLst>
                                      </p:cBhvr>
                                      <p:tavLst>
                                        <p:tav tm="0">
                                          <p:val>
                                            <p:strVal val="#ppt_x"/>
                                          </p:val>
                                        </p:tav>
                                        <p:tav tm="100000">
                                          <p:val>
                                            <p:strVal val="#ppt_x"/>
                                          </p:val>
                                        </p:tav>
                                      </p:tavLst>
                                    </p:anim>
                                    <p:anim calcmode="lin" valueType="num">
                                      <p:cBhvr additive="base">
                                        <p:cTn id="13" dur="500" fill="hold"/>
                                        <p:tgtEl>
                                          <p:spTgt spid="23347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5374"/>
                                        </p:tgtEl>
                                        <p:attrNameLst>
                                          <p:attrName>style.visibility</p:attrName>
                                        </p:attrNameLst>
                                      </p:cBhvr>
                                      <p:to>
                                        <p:strVal val="visible"/>
                                      </p:to>
                                    </p:set>
                                    <p:anim calcmode="lin" valueType="num">
                                      <p:cBhvr additive="base">
                                        <p:cTn id="17" dur="500" fill="hold"/>
                                        <p:tgtEl>
                                          <p:spTgt spid="15374"/>
                                        </p:tgtEl>
                                        <p:attrNameLst>
                                          <p:attrName>ppt_x</p:attrName>
                                        </p:attrNameLst>
                                      </p:cBhvr>
                                      <p:tavLst>
                                        <p:tav tm="0">
                                          <p:val>
                                            <p:strVal val="#ppt_x"/>
                                          </p:val>
                                        </p:tav>
                                        <p:tav tm="100000">
                                          <p:val>
                                            <p:strVal val="#ppt_x"/>
                                          </p:val>
                                        </p:tav>
                                      </p:tavLst>
                                    </p:anim>
                                    <p:anim calcmode="lin" valueType="num">
                                      <p:cBhvr additive="base">
                                        <p:cTn id="18" dur="500" fill="hold"/>
                                        <p:tgtEl>
                                          <p:spTgt spid="1537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fill="hold"/>
                                        <p:tgtEl>
                                          <p:spTgt spid="27"/>
                                        </p:tgtEl>
                                        <p:attrNameLst>
                                          <p:attrName>ppt_x</p:attrName>
                                        </p:attrNameLst>
                                      </p:cBhvr>
                                      <p:tavLst>
                                        <p:tav tm="0">
                                          <p:val>
                                            <p:strVal val="#ppt_x"/>
                                          </p:val>
                                        </p:tav>
                                        <p:tav tm="100000">
                                          <p:val>
                                            <p:strVal val="#ppt_x"/>
                                          </p:val>
                                        </p:tav>
                                      </p:tavLst>
                                    </p:anim>
                                    <p:anim calcmode="lin" valueType="num">
                                      <p:cBhvr additive="base">
                                        <p:cTn id="2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4"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1"/>
          <p:cNvSpPr>
            <a:spLocks noChangeArrowheads="1"/>
          </p:cNvSpPr>
          <p:nvPr/>
        </p:nvSpPr>
        <p:spPr bwMode="auto">
          <a:xfrm>
            <a:off x="8496300" y="6453188"/>
            <a:ext cx="1824038" cy="404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17110" name="Text Box 22"/>
          <p:cNvSpPr txBox="1">
            <a:spLocks noChangeArrowheads="1"/>
          </p:cNvSpPr>
          <p:nvPr/>
        </p:nvSpPr>
        <p:spPr bwMode="auto">
          <a:xfrm>
            <a:off x="660400" y="1317625"/>
            <a:ext cx="11664950" cy="3540777"/>
          </a:xfrm>
          <a:prstGeom prst="rect">
            <a:avLst/>
          </a:prstGeom>
          <a:noFill/>
          <a:ln w="9525" algn="ctr">
            <a:noFill/>
            <a:miter lim="800000"/>
          </a:ln>
          <a:effectLst/>
        </p:spPr>
        <p:txBody>
          <a:bodyPr>
            <a:spAutoFit/>
          </a:bodyPr>
          <a:lstStyle/>
          <a:p>
            <a:pPr marL="0" marR="0" lvl="0" indent="0" defTabSz="914400" eaLnBrk="1" fontAlgn="auto" latinLnBrk="0" hangingPunct="1">
              <a:lnSpc>
                <a:spcPct val="150000"/>
              </a:lnSpc>
              <a:spcBef>
                <a:spcPct val="50000"/>
              </a:spcBef>
              <a:spcAft>
                <a:spcPts val="0"/>
              </a:spcAft>
              <a:buClrTx/>
              <a:buSzTx/>
              <a:buFontTx/>
              <a:buNone/>
              <a:defRPr/>
            </a:pPr>
            <a:r>
              <a:rPr kumimoji="0" lang="en-US" altLang="zh-CN"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、下列有关糖类物质的叙述正确的是（             ）</a:t>
            </a:r>
          </a:p>
          <a:p>
            <a:pPr marL="0" marR="0" lvl="0" indent="0" defTabSz="914400" eaLnBrk="1" fontAlgn="auto" latinLnBrk="0" hangingPunct="1">
              <a:lnSpc>
                <a:spcPct val="150000"/>
              </a:lnSpc>
              <a:spcBef>
                <a:spcPct val="50000"/>
              </a:spcBef>
              <a:spcAft>
                <a:spcPts val="0"/>
              </a:spcAft>
              <a:buClrTx/>
              <a:buSzTx/>
              <a:buFontTx/>
              <a:buNone/>
              <a:defRPr/>
            </a:pPr>
            <a:r>
              <a:rPr kumimoji="0" lang="en-US" altLang="zh-CN"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A</a:t>
            </a:r>
            <a:r>
              <a:rPr kumimoji="0" lang="zh-CN" altLang="en-US"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、糖类是具有甜味的物质</a:t>
            </a:r>
          </a:p>
          <a:p>
            <a:pPr marL="0" marR="0" lvl="0" indent="0" defTabSz="914400" eaLnBrk="1" fontAlgn="auto" latinLnBrk="0" hangingPunct="1">
              <a:lnSpc>
                <a:spcPct val="150000"/>
              </a:lnSpc>
              <a:spcBef>
                <a:spcPct val="50000"/>
              </a:spcBef>
              <a:spcAft>
                <a:spcPts val="0"/>
              </a:spcAft>
              <a:buClrTx/>
              <a:buSzTx/>
              <a:buFontTx/>
              <a:buNone/>
              <a:defRPr/>
            </a:pPr>
            <a:r>
              <a:rPr kumimoji="0" lang="en-US" altLang="zh-CN"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B</a:t>
            </a:r>
            <a:r>
              <a:rPr kumimoji="0" lang="zh-CN" altLang="en-US"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、糖类是具有</a:t>
            </a:r>
            <a:r>
              <a:rPr kumimoji="0" lang="en-US" altLang="zh-CN" sz="2400" b="0" i="0" u="none" strike="noStrike" kern="0" cap="none" spc="0" normalizeH="0" baseline="0" noProof="0" dirty="0" err="1">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Cn</a:t>
            </a:r>
            <a:r>
              <a:rPr kumimoji="0" lang="en-US" altLang="zh-CN"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(H2O)m</a:t>
            </a:r>
            <a:r>
              <a:rPr kumimoji="0" lang="zh-CN" altLang="en-US"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通式的物质</a:t>
            </a:r>
          </a:p>
          <a:p>
            <a:pPr marL="0" marR="0" lvl="0" indent="0" defTabSz="914400" eaLnBrk="1" fontAlgn="auto" latinLnBrk="0" hangingPunct="1">
              <a:lnSpc>
                <a:spcPct val="150000"/>
              </a:lnSpc>
              <a:spcBef>
                <a:spcPct val="50000"/>
              </a:spcBef>
              <a:spcAft>
                <a:spcPts val="0"/>
              </a:spcAft>
              <a:buClrTx/>
              <a:buSzTx/>
              <a:buFontTx/>
              <a:buNone/>
              <a:defRPr/>
            </a:pPr>
            <a:r>
              <a:rPr kumimoji="0" lang="en-US" altLang="zh-CN"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en-US"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、糖类是含有醛基或羰基的物质</a:t>
            </a:r>
          </a:p>
          <a:p>
            <a:pPr marL="0" marR="0" lvl="0" indent="0" defTabSz="914400" eaLnBrk="1" fontAlgn="auto" latinLnBrk="0" hangingPunct="1">
              <a:lnSpc>
                <a:spcPct val="150000"/>
              </a:lnSpc>
              <a:spcBef>
                <a:spcPct val="50000"/>
              </a:spcBef>
              <a:spcAft>
                <a:spcPts val="0"/>
              </a:spcAft>
              <a:buClrTx/>
              <a:buSzTx/>
              <a:buFontTx/>
              <a:buNone/>
              <a:defRPr/>
            </a:pPr>
            <a:r>
              <a:rPr kumimoji="0" lang="en-US" altLang="zh-CN"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D</a:t>
            </a:r>
            <a:r>
              <a:rPr kumimoji="0" lang="zh-CN" altLang="en-US"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、糖类是多羟基醛或多羟基酮及它们多个分子脱水而形成的高分子物质</a:t>
            </a:r>
          </a:p>
        </p:txBody>
      </p:sp>
      <p:sp>
        <p:nvSpPr>
          <p:cNvPr id="217111" name="Text Box 23"/>
          <p:cNvSpPr txBox="1">
            <a:spLocks noChangeArrowheads="1"/>
          </p:cNvSpPr>
          <p:nvPr/>
        </p:nvSpPr>
        <p:spPr bwMode="auto">
          <a:xfrm>
            <a:off x="6377993" y="1244727"/>
            <a:ext cx="1728787" cy="762000"/>
          </a:xfrm>
          <a:prstGeom prst="rect">
            <a:avLst/>
          </a:prstGeom>
          <a:noFill/>
          <a:ln w="9525" algn="ctr">
            <a:noFill/>
            <a:miter lim="800000"/>
          </a:ln>
          <a:effec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4400" b="0" i="0" u="none" strike="noStrike" kern="0" cap="none" spc="0" normalizeH="0" baseline="0" noProof="0">
                <a:ln>
                  <a:noFill/>
                </a:ln>
                <a:solidFill>
                  <a:srgbClr val="FF0000"/>
                </a:solidFill>
                <a:effectLst>
                  <a:outerShdw blurRad="38100" dist="38100" dir="2700000" algn="tl">
                    <a:srgbClr val="C0C0C0"/>
                  </a:outerShdw>
                </a:effectLst>
                <a:uLnTx/>
                <a:uFillTx/>
                <a:latin typeface="Arial" panose="020B0604020202020204" pitchFamily="34" charset="0"/>
                <a:ea typeface="思源黑体 CN Medium" panose="020B0600000000000000" pitchFamily="34" charset="-122"/>
                <a:sym typeface="Arial" panose="020B0604020202020204" pitchFamily="34" charset="0"/>
              </a:rPr>
              <a:t>D</a:t>
            </a:r>
          </a:p>
        </p:txBody>
      </p:sp>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7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20" name="Rectangle 4"/>
          <p:cNvSpPr>
            <a:spLocks noChangeArrowheads="1"/>
          </p:cNvSpPr>
          <p:nvPr/>
        </p:nvSpPr>
        <p:spPr bwMode="auto">
          <a:xfrm>
            <a:off x="660400" y="1130300"/>
            <a:ext cx="10671215" cy="3046988"/>
          </a:xfrm>
          <a:prstGeom prst="rect">
            <a:avLst/>
          </a:prstGeom>
          <a:noFill/>
          <a:ln w="9525" algn="ctr">
            <a:noFill/>
            <a:miter lim="800000"/>
          </a:ln>
          <a:effectLst/>
        </p:spPr>
        <p:txBody>
          <a:bodyPr wrap="square">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、把</a:t>
            </a:r>
            <a:r>
              <a:rPr kumimoji="0" lang="en-US" altLang="zh-CN" sz="2400" b="0" i="0" u="none" strike="noStrike" kern="0" cap="none" spc="0" normalizeH="0" baseline="0" noProof="0" dirty="0" err="1">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NaOH</a:t>
            </a:r>
            <a:r>
              <a:rPr kumimoji="0" lang="zh-CN" altLang="en-US"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溶液和</a:t>
            </a:r>
            <a:r>
              <a:rPr kumimoji="0" lang="en-US" altLang="zh-CN"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CuSO4</a:t>
            </a:r>
            <a:r>
              <a:rPr kumimoji="0" lang="zh-CN" altLang="en-US"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溶液加入某病人的尿液中，微热时，如果观察到红色沉淀，说明该尿液中含有（         ）</a:t>
            </a:r>
          </a:p>
          <a:p>
            <a:pPr marL="0" marR="0" lvl="0" indent="0" defTabSz="914400" eaLnBrk="1" fontAlgn="auto" latinLnBrk="0" hangingPunct="1">
              <a:lnSpc>
                <a:spcPct val="200000"/>
              </a:lnSpc>
              <a:spcBef>
                <a:spcPts val="0"/>
              </a:spcBef>
              <a:spcAft>
                <a:spcPts val="0"/>
              </a:spcAft>
              <a:buClrTx/>
              <a:buSzTx/>
              <a:buFontTx/>
              <a:buNone/>
              <a:defRPr/>
            </a:pPr>
            <a:r>
              <a:rPr kumimoji="0" lang="en-US" altLang="zh-CN"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A.</a:t>
            </a:r>
            <a:r>
              <a:rPr kumimoji="0" lang="zh-CN" altLang="en-US"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食醋              </a:t>
            </a:r>
            <a:r>
              <a:rPr kumimoji="0" lang="en-US" altLang="zh-CN"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B.</a:t>
            </a:r>
            <a:r>
              <a:rPr kumimoji="0" lang="zh-CN" altLang="en-US"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白酒     </a:t>
            </a:r>
          </a:p>
          <a:p>
            <a:pPr marL="0" marR="0" lvl="0" indent="0" defTabSz="914400" eaLnBrk="1" fontAlgn="auto" latinLnBrk="0" hangingPunct="1">
              <a:lnSpc>
                <a:spcPct val="200000"/>
              </a:lnSpc>
              <a:spcBef>
                <a:spcPts val="0"/>
              </a:spcBef>
              <a:spcAft>
                <a:spcPts val="0"/>
              </a:spcAft>
              <a:buClrTx/>
              <a:buSzTx/>
              <a:buFontTx/>
              <a:buNone/>
              <a:defRPr/>
            </a:pPr>
            <a:r>
              <a:rPr kumimoji="0" lang="en-US" altLang="zh-CN"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en-US"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食盐              </a:t>
            </a:r>
            <a:r>
              <a:rPr kumimoji="0" lang="en-US" altLang="zh-CN"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D.</a:t>
            </a:r>
            <a:r>
              <a:rPr kumimoji="0" lang="zh-CN" altLang="en-US" sz="2400" b="0" i="0" u="none" strike="noStrike" kern="0" cap="none" spc="0" normalizeH="0" baseline="0" noProof="0" dirty="0">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葡萄糖</a:t>
            </a:r>
          </a:p>
        </p:txBody>
      </p:sp>
      <p:sp>
        <p:nvSpPr>
          <p:cNvPr id="239621" name="Text Box 5"/>
          <p:cNvSpPr txBox="1">
            <a:spLocks noChangeArrowheads="1"/>
          </p:cNvSpPr>
          <p:nvPr/>
        </p:nvSpPr>
        <p:spPr bwMode="auto">
          <a:xfrm>
            <a:off x="4833154" y="1952119"/>
            <a:ext cx="1631950" cy="701675"/>
          </a:xfrm>
          <a:prstGeom prst="rect">
            <a:avLst/>
          </a:prstGeom>
          <a:noFill/>
          <a:ln w="9525" algn="ctr">
            <a:noFill/>
            <a:miter lim="800000"/>
          </a:ln>
          <a:effec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4000" b="0" i="0" u="none" strike="noStrike" kern="0" cap="none" spc="0" normalizeH="0" baseline="0" noProof="0">
                <a:ln>
                  <a:noFill/>
                </a:ln>
                <a:solidFill>
                  <a:srgbClr val="FF0000"/>
                </a:solidFill>
                <a:effectLst>
                  <a:outerShdw blurRad="38100" dist="38100" dir="2700000" algn="tl">
                    <a:srgbClr val="C0C0C0"/>
                  </a:outerShdw>
                </a:effectLst>
                <a:uLnTx/>
                <a:uFillTx/>
                <a:latin typeface="Arial" panose="020B0604020202020204" pitchFamily="34" charset="0"/>
                <a:ea typeface="思源黑体 CN Medium" panose="020B0600000000000000" pitchFamily="34" charset="-122"/>
                <a:sym typeface="Arial" panose="020B0604020202020204" pitchFamily="34" charset="0"/>
              </a:rPr>
              <a:t>D</a:t>
            </a:r>
          </a:p>
        </p:txBody>
      </p:sp>
      <p:sp>
        <p:nvSpPr>
          <p:cNvPr id="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96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8298" y="1311657"/>
            <a:ext cx="3646487"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19156" y="1311657"/>
            <a:ext cx="2179275" cy="133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0554" y="2977553"/>
            <a:ext cx="2360464" cy="918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68895" y="4412766"/>
            <a:ext cx="2663781" cy="124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Oval 6"/>
          <p:cNvSpPr>
            <a:spLocks noChangeArrowheads="1"/>
          </p:cNvSpPr>
          <p:nvPr/>
        </p:nvSpPr>
        <p:spPr bwMode="auto">
          <a:xfrm>
            <a:off x="3633848" y="1600582"/>
            <a:ext cx="258762" cy="519112"/>
          </a:xfrm>
          <a:prstGeom prst="ellipse">
            <a:avLst/>
          </a:prstGeom>
          <a:noFill/>
          <a:ln w="28575" cmpd="sng">
            <a:solidFill>
              <a:srgbClr val="FF00FF"/>
            </a:solidFill>
            <a:round/>
          </a:ln>
          <a:effectLst>
            <a:outerShdw dist="35921" dir="2700000" algn="ctr" rotWithShape="0">
              <a:schemeClr val="bg1"/>
            </a:outerShdw>
          </a:effec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5607" name="Oval 7"/>
          <p:cNvSpPr>
            <a:spLocks noChangeArrowheads="1"/>
          </p:cNvSpPr>
          <p:nvPr/>
        </p:nvSpPr>
        <p:spPr bwMode="auto">
          <a:xfrm>
            <a:off x="3057585" y="1240219"/>
            <a:ext cx="576263" cy="519113"/>
          </a:xfrm>
          <a:prstGeom prst="ellipse">
            <a:avLst/>
          </a:prstGeom>
          <a:noFill/>
          <a:ln w="28575" cmpd="sng">
            <a:solidFill>
              <a:srgbClr val="0000FF"/>
            </a:solidFill>
            <a:round/>
          </a:ln>
          <a:effectLst>
            <a:outerShdw dist="35921" dir="2700000" algn="ctr" rotWithShape="0">
              <a:schemeClr val="bg1"/>
            </a:outerShdw>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5608" name="Oval 8"/>
          <p:cNvSpPr>
            <a:spLocks noChangeArrowheads="1"/>
          </p:cNvSpPr>
          <p:nvPr/>
        </p:nvSpPr>
        <p:spPr bwMode="auto">
          <a:xfrm>
            <a:off x="944623" y="1600582"/>
            <a:ext cx="2016125" cy="519112"/>
          </a:xfrm>
          <a:prstGeom prst="ellipse">
            <a:avLst/>
          </a:prstGeom>
          <a:noFill/>
          <a:ln w="28575" cmpd="sng">
            <a:solidFill>
              <a:srgbClr val="008000"/>
            </a:solidFill>
            <a:round/>
          </a:ln>
          <a:effectLst>
            <a:outerShdw dist="35921" dir="2700000" algn="ctr" rotWithShape="0">
              <a:schemeClr val="bg1"/>
            </a:outerShdw>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5609" name="Oval 9"/>
          <p:cNvSpPr>
            <a:spLocks noChangeArrowheads="1"/>
          </p:cNvSpPr>
          <p:nvPr/>
        </p:nvSpPr>
        <p:spPr bwMode="auto">
          <a:xfrm>
            <a:off x="2865498" y="2175257"/>
            <a:ext cx="1150937" cy="519112"/>
          </a:xfrm>
          <a:prstGeom prst="ellipse">
            <a:avLst/>
          </a:prstGeom>
          <a:noFill/>
          <a:ln w="28575" cmpd="sng">
            <a:solidFill>
              <a:srgbClr val="800000"/>
            </a:solidFill>
            <a:round/>
          </a:ln>
          <a:effectLst>
            <a:outerShdw dist="35921" dir="2700000" algn="ctr" rotWithShape="0">
              <a:schemeClr val="bg1"/>
            </a:outerShdw>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pic>
        <p:nvPicPr>
          <p:cNvPr id="18442"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3790" y="3276210"/>
            <a:ext cx="5680115" cy="2857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5606"/>
                                        </p:tgtEl>
                                        <p:attrNameLst>
                                          <p:attrName>style.visibility</p:attrName>
                                        </p:attrNameLst>
                                      </p:cBhvr>
                                      <p:to>
                                        <p:strVal val="visible"/>
                                      </p:to>
                                    </p:set>
                                    <p:animEffect transition="in" filter="wipe(down)">
                                      <p:cBhvr>
                                        <p:cTn id="7" dur="580">
                                          <p:stCondLst>
                                            <p:cond delay="0"/>
                                          </p:stCondLst>
                                        </p:cTn>
                                        <p:tgtEl>
                                          <p:spTgt spid="25606"/>
                                        </p:tgtEl>
                                      </p:cBhvr>
                                    </p:animEffect>
                                    <p:anim calcmode="lin" valueType="num">
                                      <p:cBhvr>
                                        <p:cTn id="8" dur="1822" tmFilter="0,0; 0.14,0.36; 0.43,0.73; 0.71,0.91; 1.0,1.0">
                                          <p:stCondLst>
                                            <p:cond delay="0"/>
                                          </p:stCondLst>
                                        </p:cTn>
                                        <p:tgtEl>
                                          <p:spTgt spid="2560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560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560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560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5606"/>
                                        </p:tgtEl>
                                        <p:attrNameLst>
                                          <p:attrName>ppt_y</p:attrName>
                                        </p:attrNameLst>
                                      </p:cBhvr>
                                      <p:tavLst>
                                        <p:tav tm="0" fmla="#ppt_y-sin(pi*$)/81">
                                          <p:val>
                                            <p:fltVal val="0"/>
                                          </p:val>
                                        </p:tav>
                                        <p:tav tm="100000">
                                          <p:val>
                                            <p:fltVal val="1"/>
                                          </p:val>
                                        </p:tav>
                                      </p:tavLst>
                                    </p:anim>
                                    <p:animScale>
                                      <p:cBhvr>
                                        <p:cTn id="13" dur="26">
                                          <p:stCondLst>
                                            <p:cond delay="650"/>
                                          </p:stCondLst>
                                        </p:cTn>
                                        <p:tgtEl>
                                          <p:spTgt spid="25606"/>
                                        </p:tgtEl>
                                      </p:cBhvr>
                                      <p:to x="100000" y="60000"/>
                                    </p:animScale>
                                    <p:animScale>
                                      <p:cBhvr>
                                        <p:cTn id="14" dur="166" decel="50000">
                                          <p:stCondLst>
                                            <p:cond delay="676"/>
                                          </p:stCondLst>
                                        </p:cTn>
                                        <p:tgtEl>
                                          <p:spTgt spid="25606"/>
                                        </p:tgtEl>
                                      </p:cBhvr>
                                      <p:to x="100000" y="100000"/>
                                    </p:animScale>
                                    <p:animScale>
                                      <p:cBhvr>
                                        <p:cTn id="15" dur="26">
                                          <p:stCondLst>
                                            <p:cond delay="1312"/>
                                          </p:stCondLst>
                                        </p:cTn>
                                        <p:tgtEl>
                                          <p:spTgt spid="25606"/>
                                        </p:tgtEl>
                                      </p:cBhvr>
                                      <p:to x="100000" y="80000"/>
                                    </p:animScale>
                                    <p:animScale>
                                      <p:cBhvr>
                                        <p:cTn id="16" dur="166" decel="50000">
                                          <p:stCondLst>
                                            <p:cond delay="1338"/>
                                          </p:stCondLst>
                                        </p:cTn>
                                        <p:tgtEl>
                                          <p:spTgt spid="25606"/>
                                        </p:tgtEl>
                                      </p:cBhvr>
                                      <p:to x="100000" y="100000"/>
                                    </p:animScale>
                                    <p:animScale>
                                      <p:cBhvr>
                                        <p:cTn id="17" dur="26">
                                          <p:stCondLst>
                                            <p:cond delay="1642"/>
                                          </p:stCondLst>
                                        </p:cTn>
                                        <p:tgtEl>
                                          <p:spTgt spid="25606"/>
                                        </p:tgtEl>
                                      </p:cBhvr>
                                      <p:to x="100000" y="90000"/>
                                    </p:animScale>
                                    <p:animScale>
                                      <p:cBhvr>
                                        <p:cTn id="18" dur="166" decel="50000">
                                          <p:stCondLst>
                                            <p:cond delay="1668"/>
                                          </p:stCondLst>
                                        </p:cTn>
                                        <p:tgtEl>
                                          <p:spTgt spid="25606"/>
                                        </p:tgtEl>
                                      </p:cBhvr>
                                      <p:to x="100000" y="100000"/>
                                    </p:animScale>
                                    <p:animScale>
                                      <p:cBhvr>
                                        <p:cTn id="19" dur="26">
                                          <p:stCondLst>
                                            <p:cond delay="1808"/>
                                          </p:stCondLst>
                                        </p:cTn>
                                        <p:tgtEl>
                                          <p:spTgt spid="25606"/>
                                        </p:tgtEl>
                                      </p:cBhvr>
                                      <p:to x="100000" y="95000"/>
                                    </p:animScale>
                                    <p:animScale>
                                      <p:cBhvr>
                                        <p:cTn id="20" dur="166" decel="50000">
                                          <p:stCondLst>
                                            <p:cond delay="1834"/>
                                          </p:stCondLst>
                                        </p:cTn>
                                        <p:tgtEl>
                                          <p:spTgt spid="25606"/>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5607"/>
                                        </p:tgtEl>
                                        <p:attrNameLst>
                                          <p:attrName>style.visibility</p:attrName>
                                        </p:attrNameLst>
                                      </p:cBhvr>
                                      <p:to>
                                        <p:strVal val="visible"/>
                                      </p:to>
                                    </p:set>
                                    <p:animEffect transition="in" filter="wipe(down)">
                                      <p:cBhvr>
                                        <p:cTn id="23" dur="580">
                                          <p:stCondLst>
                                            <p:cond delay="0"/>
                                          </p:stCondLst>
                                        </p:cTn>
                                        <p:tgtEl>
                                          <p:spTgt spid="25607"/>
                                        </p:tgtEl>
                                      </p:cBhvr>
                                    </p:animEffect>
                                    <p:anim calcmode="lin" valueType="num">
                                      <p:cBhvr>
                                        <p:cTn id="24" dur="1822" tmFilter="0,0; 0.14,0.36; 0.43,0.73; 0.71,0.91; 1.0,1.0">
                                          <p:stCondLst>
                                            <p:cond delay="0"/>
                                          </p:stCondLst>
                                        </p:cTn>
                                        <p:tgtEl>
                                          <p:spTgt spid="2560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560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560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560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5607"/>
                                        </p:tgtEl>
                                        <p:attrNameLst>
                                          <p:attrName>ppt_y</p:attrName>
                                        </p:attrNameLst>
                                      </p:cBhvr>
                                      <p:tavLst>
                                        <p:tav tm="0" fmla="#ppt_y-sin(pi*$)/81">
                                          <p:val>
                                            <p:fltVal val="0"/>
                                          </p:val>
                                        </p:tav>
                                        <p:tav tm="100000">
                                          <p:val>
                                            <p:fltVal val="1"/>
                                          </p:val>
                                        </p:tav>
                                      </p:tavLst>
                                    </p:anim>
                                    <p:animScale>
                                      <p:cBhvr>
                                        <p:cTn id="29" dur="26">
                                          <p:stCondLst>
                                            <p:cond delay="650"/>
                                          </p:stCondLst>
                                        </p:cTn>
                                        <p:tgtEl>
                                          <p:spTgt spid="25607"/>
                                        </p:tgtEl>
                                      </p:cBhvr>
                                      <p:to x="100000" y="60000"/>
                                    </p:animScale>
                                    <p:animScale>
                                      <p:cBhvr>
                                        <p:cTn id="30" dur="166" decel="50000">
                                          <p:stCondLst>
                                            <p:cond delay="676"/>
                                          </p:stCondLst>
                                        </p:cTn>
                                        <p:tgtEl>
                                          <p:spTgt spid="25607"/>
                                        </p:tgtEl>
                                      </p:cBhvr>
                                      <p:to x="100000" y="100000"/>
                                    </p:animScale>
                                    <p:animScale>
                                      <p:cBhvr>
                                        <p:cTn id="31" dur="26">
                                          <p:stCondLst>
                                            <p:cond delay="1312"/>
                                          </p:stCondLst>
                                        </p:cTn>
                                        <p:tgtEl>
                                          <p:spTgt spid="25607"/>
                                        </p:tgtEl>
                                      </p:cBhvr>
                                      <p:to x="100000" y="80000"/>
                                    </p:animScale>
                                    <p:animScale>
                                      <p:cBhvr>
                                        <p:cTn id="32" dur="166" decel="50000">
                                          <p:stCondLst>
                                            <p:cond delay="1338"/>
                                          </p:stCondLst>
                                        </p:cTn>
                                        <p:tgtEl>
                                          <p:spTgt spid="25607"/>
                                        </p:tgtEl>
                                      </p:cBhvr>
                                      <p:to x="100000" y="100000"/>
                                    </p:animScale>
                                    <p:animScale>
                                      <p:cBhvr>
                                        <p:cTn id="33" dur="26">
                                          <p:stCondLst>
                                            <p:cond delay="1642"/>
                                          </p:stCondLst>
                                        </p:cTn>
                                        <p:tgtEl>
                                          <p:spTgt spid="25607"/>
                                        </p:tgtEl>
                                      </p:cBhvr>
                                      <p:to x="100000" y="90000"/>
                                    </p:animScale>
                                    <p:animScale>
                                      <p:cBhvr>
                                        <p:cTn id="34" dur="166" decel="50000">
                                          <p:stCondLst>
                                            <p:cond delay="1668"/>
                                          </p:stCondLst>
                                        </p:cTn>
                                        <p:tgtEl>
                                          <p:spTgt spid="25607"/>
                                        </p:tgtEl>
                                      </p:cBhvr>
                                      <p:to x="100000" y="100000"/>
                                    </p:animScale>
                                    <p:animScale>
                                      <p:cBhvr>
                                        <p:cTn id="35" dur="26">
                                          <p:stCondLst>
                                            <p:cond delay="1808"/>
                                          </p:stCondLst>
                                        </p:cTn>
                                        <p:tgtEl>
                                          <p:spTgt spid="25607"/>
                                        </p:tgtEl>
                                      </p:cBhvr>
                                      <p:to x="100000" y="95000"/>
                                    </p:animScale>
                                    <p:animScale>
                                      <p:cBhvr>
                                        <p:cTn id="36" dur="166" decel="50000">
                                          <p:stCondLst>
                                            <p:cond delay="1834"/>
                                          </p:stCondLst>
                                        </p:cTn>
                                        <p:tgtEl>
                                          <p:spTgt spid="25607"/>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25608"/>
                                        </p:tgtEl>
                                        <p:attrNameLst>
                                          <p:attrName>style.visibility</p:attrName>
                                        </p:attrNameLst>
                                      </p:cBhvr>
                                      <p:to>
                                        <p:strVal val="visible"/>
                                      </p:to>
                                    </p:set>
                                    <p:animEffect transition="in" filter="wipe(down)">
                                      <p:cBhvr>
                                        <p:cTn id="39" dur="580">
                                          <p:stCondLst>
                                            <p:cond delay="0"/>
                                          </p:stCondLst>
                                        </p:cTn>
                                        <p:tgtEl>
                                          <p:spTgt spid="25608"/>
                                        </p:tgtEl>
                                      </p:cBhvr>
                                    </p:animEffect>
                                    <p:anim calcmode="lin" valueType="num">
                                      <p:cBhvr>
                                        <p:cTn id="40" dur="1822" tmFilter="0,0; 0.14,0.36; 0.43,0.73; 0.71,0.91; 1.0,1.0">
                                          <p:stCondLst>
                                            <p:cond delay="0"/>
                                          </p:stCondLst>
                                        </p:cTn>
                                        <p:tgtEl>
                                          <p:spTgt spid="2560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560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560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560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5608"/>
                                        </p:tgtEl>
                                        <p:attrNameLst>
                                          <p:attrName>ppt_y</p:attrName>
                                        </p:attrNameLst>
                                      </p:cBhvr>
                                      <p:tavLst>
                                        <p:tav tm="0" fmla="#ppt_y-sin(pi*$)/81">
                                          <p:val>
                                            <p:fltVal val="0"/>
                                          </p:val>
                                        </p:tav>
                                        <p:tav tm="100000">
                                          <p:val>
                                            <p:fltVal val="1"/>
                                          </p:val>
                                        </p:tav>
                                      </p:tavLst>
                                    </p:anim>
                                    <p:animScale>
                                      <p:cBhvr>
                                        <p:cTn id="45" dur="26">
                                          <p:stCondLst>
                                            <p:cond delay="650"/>
                                          </p:stCondLst>
                                        </p:cTn>
                                        <p:tgtEl>
                                          <p:spTgt spid="25608"/>
                                        </p:tgtEl>
                                      </p:cBhvr>
                                      <p:to x="100000" y="60000"/>
                                    </p:animScale>
                                    <p:animScale>
                                      <p:cBhvr>
                                        <p:cTn id="46" dur="166" decel="50000">
                                          <p:stCondLst>
                                            <p:cond delay="676"/>
                                          </p:stCondLst>
                                        </p:cTn>
                                        <p:tgtEl>
                                          <p:spTgt spid="25608"/>
                                        </p:tgtEl>
                                      </p:cBhvr>
                                      <p:to x="100000" y="100000"/>
                                    </p:animScale>
                                    <p:animScale>
                                      <p:cBhvr>
                                        <p:cTn id="47" dur="26">
                                          <p:stCondLst>
                                            <p:cond delay="1312"/>
                                          </p:stCondLst>
                                        </p:cTn>
                                        <p:tgtEl>
                                          <p:spTgt spid="25608"/>
                                        </p:tgtEl>
                                      </p:cBhvr>
                                      <p:to x="100000" y="80000"/>
                                    </p:animScale>
                                    <p:animScale>
                                      <p:cBhvr>
                                        <p:cTn id="48" dur="166" decel="50000">
                                          <p:stCondLst>
                                            <p:cond delay="1338"/>
                                          </p:stCondLst>
                                        </p:cTn>
                                        <p:tgtEl>
                                          <p:spTgt spid="25608"/>
                                        </p:tgtEl>
                                      </p:cBhvr>
                                      <p:to x="100000" y="100000"/>
                                    </p:animScale>
                                    <p:animScale>
                                      <p:cBhvr>
                                        <p:cTn id="49" dur="26">
                                          <p:stCondLst>
                                            <p:cond delay="1642"/>
                                          </p:stCondLst>
                                        </p:cTn>
                                        <p:tgtEl>
                                          <p:spTgt spid="25608"/>
                                        </p:tgtEl>
                                      </p:cBhvr>
                                      <p:to x="100000" y="90000"/>
                                    </p:animScale>
                                    <p:animScale>
                                      <p:cBhvr>
                                        <p:cTn id="50" dur="166" decel="50000">
                                          <p:stCondLst>
                                            <p:cond delay="1668"/>
                                          </p:stCondLst>
                                        </p:cTn>
                                        <p:tgtEl>
                                          <p:spTgt spid="25608"/>
                                        </p:tgtEl>
                                      </p:cBhvr>
                                      <p:to x="100000" y="100000"/>
                                    </p:animScale>
                                    <p:animScale>
                                      <p:cBhvr>
                                        <p:cTn id="51" dur="26">
                                          <p:stCondLst>
                                            <p:cond delay="1808"/>
                                          </p:stCondLst>
                                        </p:cTn>
                                        <p:tgtEl>
                                          <p:spTgt spid="25608"/>
                                        </p:tgtEl>
                                      </p:cBhvr>
                                      <p:to x="100000" y="95000"/>
                                    </p:animScale>
                                    <p:animScale>
                                      <p:cBhvr>
                                        <p:cTn id="52" dur="166" decel="50000">
                                          <p:stCondLst>
                                            <p:cond delay="1834"/>
                                          </p:stCondLst>
                                        </p:cTn>
                                        <p:tgtEl>
                                          <p:spTgt spid="25608"/>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25609"/>
                                        </p:tgtEl>
                                        <p:attrNameLst>
                                          <p:attrName>style.visibility</p:attrName>
                                        </p:attrNameLst>
                                      </p:cBhvr>
                                      <p:to>
                                        <p:strVal val="visible"/>
                                      </p:to>
                                    </p:set>
                                    <p:animEffect transition="in" filter="wipe(down)">
                                      <p:cBhvr>
                                        <p:cTn id="55" dur="580">
                                          <p:stCondLst>
                                            <p:cond delay="0"/>
                                          </p:stCondLst>
                                        </p:cTn>
                                        <p:tgtEl>
                                          <p:spTgt spid="25609"/>
                                        </p:tgtEl>
                                      </p:cBhvr>
                                    </p:animEffect>
                                    <p:anim calcmode="lin" valueType="num">
                                      <p:cBhvr>
                                        <p:cTn id="56" dur="1822" tmFilter="0,0; 0.14,0.36; 0.43,0.73; 0.71,0.91; 1.0,1.0">
                                          <p:stCondLst>
                                            <p:cond delay="0"/>
                                          </p:stCondLst>
                                        </p:cTn>
                                        <p:tgtEl>
                                          <p:spTgt spid="25609"/>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5609"/>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5609"/>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5609"/>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5609"/>
                                        </p:tgtEl>
                                        <p:attrNameLst>
                                          <p:attrName>ppt_y</p:attrName>
                                        </p:attrNameLst>
                                      </p:cBhvr>
                                      <p:tavLst>
                                        <p:tav tm="0" fmla="#ppt_y-sin(pi*$)/81">
                                          <p:val>
                                            <p:fltVal val="0"/>
                                          </p:val>
                                        </p:tav>
                                        <p:tav tm="100000">
                                          <p:val>
                                            <p:fltVal val="1"/>
                                          </p:val>
                                        </p:tav>
                                      </p:tavLst>
                                    </p:anim>
                                    <p:animScale>
                                      <p:cBhvr>
                                        <p:cTn id="61" dur="26">
                                          <p:stCondLst>
                                            <p:cond delay="650"/>
                                          </p:stCondLst>
                                        </p:cTn>
                                        <p:tgtEl>
                                          <p:spTgt spid="25609"/>
                                        </p:tgtEl>
                                      </p:cBhvr>
                                      <p:to x="100000" y="60000"/>
                                    </p:animScale>
                                    <p:animScale>
                                      <p:cBhvr>
                                        <p:cTn id="62" dur="166" decel="50000">
                                          <p:stCondLst>
                                            <p:cond delay="676"/>
                                          </p:stCondLst>
                                        </p:cTn>
                                        <p:tgtEl>
                                          <p:spTgt spid="25609"/>
                                        </p:tgtEl>
                                      </p:cBhvr>
                                      <p:to x="100000" y="100000"/>
                                    </p:animScale>
                                    <p:animScale>
                                      <p:cBhvr>
                                        <p:cTn id="63" dur="26">
                                          <p:stCondLst>
                                            <p:cond delay="1312"/>
                                          </p:stCondLst>
                                        </p:cTn>
                                        <p:tgtEl>
                                          <p:spTgt spid="25609"/>
                                        </p:tgtEl>
                                      </p:cBhvr>
                                      <p:to x="100000" y="80000"/>
                                    </p:animScale>
                                    <p:animScale>
                                      <p:cBhvr>
                                        <p:cTn id="64" dur="166" decel="50000">
                                          <p:stCondLst>
                                            <p:cond delay="1338"/>
                                          </p:stCondLst>
                                        </p:cTn>
                                        <p:tgtEl>
                                          <p:spTgt spid="25609"/>
                                        </p:tgtEl>
                                      </p:cBhvr>
                                      <p:to x="100000" y="100000"/>
                                    </p:animScale>
                                    <p:animScale>
                                      <p:cBhvr>
                                        <p:cTn id="65" dur="26">
                                          <p:stCondLst>
                                            <p:cond delay="1642"/>
                                          </p:stCondLst>
                                        </p:cTn>
                                        <p:tgtEl>
                                          <p:spTgt spid="25609"/>
                                        </p:tgtEl>
                                      </p:cBhvr>
                                      <p:to x="100000" y="90000"/>
                                    </p:animScale>
                                    <p:animScale>
                                      <p:cBhvr>
                                        <p:cTn id="66" dur="166" decel="50000">
                                          <p:stCondLst>
                                            <p:cond delay="1668"/>
                                          </p:stCondLst>
                                        </p:cTn>
                                        <p:tgtEl>
                                          <p:spTgt spid="25609"/>
                                        </p:tgtEl>
                                      </p:cBhvr>
                                      <p:to x="100000" y="100000"/>
                                    </p:animScale>
                                    <p:animScale>
                                      <p:cBhvr>
                                        <p:cTn id="67" dur="26">
                                          <p:stCondLst>
                                            <p:cond delay="1808"/>
                                          </p:stCondLst>
                                        </p:cTn>
                                        <p:tgtEl>
                                          <p:spTgt spid="25609"/>
                                        </p:tgtEl>
                                      </p:cBhvr>
                                      <p:to x="100000" y="95000"/>
                                    </p:animScale>
                                    <p:animScale>
                                      <p:cBhvr>
                                        <p:cTn id="68" dur="166" decel="50000">
                                          <p:stCondLst>
                                            <p:cond delay="1834"/>
                                          </p:stCondLst>
                                        </p:cTn>
                                        <p:tgtEl>
                                          <p:spTgt spid="25609"/>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35" presetClass="emph" presetSubtype="0" fill="hold" grpId="1" nodeType="clickEffect">
                                  <p:stCondLst>
                                    <p:cond delay="0"/>
                                  </p:stCondLst>
                                  <p:childTnLst>
                                    <p:anim calcmode="discrete" valueType="str">
                                      <p:cBhvr>
                                        <p:cTn id="72" dur="1000" fill="hold"/>
                                        <p:tgtEl>
                                          <p:spTgt spid="25606"/>
                                        </p:tgtEl>
                                        <p:attrNameLst>
                                          <p:attrName>style.visibility</p:attrName>
                                        </p:attrNameLst>
                                      </p:cBhvr>
                                      <p:tavLst>
                                        <p:tav tm="0">
                                          <p:val>
                                            <p:strVal val="hidden"/>
                                          </p:val>
                                        </p:tav>
                                        <p:tav tm="50000">
                                          <p:val>
                                            <p:strVal val="visible"/>
                                          </p:val>
                                        </p:tav>
                                      </p:tavLst>
                                    </p:anim>
                                  </p:childTnLst>
                                </p:cTn>
                              </p:par>
                              <p:par>
                                <p:cTn id="73" presetID="35" presetClass="emph" presetSubtype="0" fill="hold" grpId="1" nodeType="withEffect">
                                  <p:stCondLst>
                                    <p:cond delay="0"/>
                                  </p:stCondLst>
                                  <p:childTnLst>
                                    <p:anim calcmode="discrete" valueType="str">
                                      <p:cBhvr>
                                        <p:cTn id="74" dur="1000" fill="hold"/>
                                        <p:tgtEl>
                                          <p:spTgt spid="25607"/>
                                        </p:tgtEl>
                                        <p:attrNameLst>
                                          <p:attrName>style.visibility</p:attrName>
                                        </p:attrNameLst>
                                      </p:cBhvr>
                                      <p:tavLst>
                                        <p:tav tm="0">
                                          <p:val>
                                            <p:strVal val="hidden"/>
                                          </p:val>
                                        </p:tav>
                                        <p:tav tm="50000">
                                          <p:val>
                                            <p:strVal val="visible"/>
                                          </p:val>
                                        </p:tav>
                                      </p:tavLst>
                                    </p:anim>
                                  </p:childTnLst>
                                </p:cTn>
                              </p:par>
                              <p:par>
                                <p:cTn id="75" presetID="35" presetClass="emph" presetSubtype="0" fill="hold" grpId="1" nodeType="withEffect">
                                  <p:stCondLst>
                                    <p:cond delay="0"/>
                                  </p:stCondLst>
                                  <p:childTnLst>
                                    <p:anim calcmode="discrete" valueType="str">
                                      <p:cBhvr>
                                        <p:cTn id="76" dur="1000" fill="hold"/>
                                        <p:tgtEl>
                                          <p:spTgt spid="25608"/>
                                        </p:tgtEl>
                                        <p:attrNameLst>
                                          <p:attrName>style.visibility</p:attrName>
                                        </p:attrNameLst>
                                      </p:cBhvr>
                                      <p:tavLst>
                                        <p:tav tm="0">
                                          <p:val>
                                            <p:strVal val="hidden"/>
                                          </p:val>
                                        </p:tav>
                                        <p:tav tm="50000">
                                          <p:val>
                                            <p:strVal val="visible"/>
                                          </p:val>
                                        </p:tav>
                                      </p:tavLst>
                                    </p:anim>
                                  </p:childTnLst>
                                </p:cTn>
                              </p:par>
                              <p:par>
                                <p:cTn id="77" presetID="35" presetClass="emph" presetSubtype="0" fill="hold" grpId="1" nodeType="withEffect">
                                  <p:stCondLst>
                                    <p:cond delay="0"/>
                                  </p:stCondLst>
                                  <p:childTnLst>
                                    <p:anim calcmode="discrete" valueType="str">
                                      <p:cBhvr>
                                        <p:cTn id="78" dur="1000" fill="hold"/>
                                        <p:tgtEl>
                                          <p:spTgt spid="25609"/>
                                        </p:tgtEl>
                                        <p:attrNameLst>
                                          <p:attrName>style.visibility</p:attrName>
                                        </p:attrNameLst>
                                      </p:cBhvr>
                                      <p:tavLst>
                                        <p:tav tm="0">
                                          <p:val>
                                            <p:strVal val="hidden"/>
                                          </p:val>
                                        </p:tav>
                                        <p:tav tm="50000">
                                          <p:val>
                                            <p:strVal val="visible"/>
                                          </p:val>
                                        </p:tav>
                                      </p:tavLst>
                                    </p:anim>
                                  </p:childTnLst>
                                </p:cTn>
                              </p:par>
                            </p:childTnLst>
                          </p:cTn>
                        </p:par>
                      </p:childTnLst>
                    </p:cTn>
                  </p:par>
                  <p:par>
                    <p:cTn id="79" fill="hold">
                      <p:stCondLst>
                        <p:cond delay="indefinite"/>
                      </p:stCondLst>
                      <p:childTnLst>
                        <p:par>
                          <p:cTn id="80" fill="hold">
                            <p:stCondLst>
                              <p:cond delay="0"/>
                            </p:stCondLst>
                            <p:childTnLst>
                              <p:par>
                                <p:cTn id="81" presetID="8" presetClass="emph" presetSubtype="0" fill="hold" grpId="2" nodeType="clickEffect">
                                  <p:stCondLst>
                                    <p:cond delay="0"/>
                                  </p:stCondLst>
                                  <p:childTnLst>
                                    <p:animRot by="21600000">
                                      <p:cBhvr>
                                        <p:cTn id="82" dur="2000" fill="hold"/>
                                        <p:tgtEl>
                                          <p:spTgt spid="25606"/>
                                        </p:tgtEl>
                                        <p:attrNameLst>
                                          <p:attrName>r</p:attrName>
                                        </p:attrNameLst>
                                      </p:cBhvr>
                                    </p:animRot>
                                  </p:childTnLst>
                                </p:cTn>
                              </p:par>
                              <p:par>
                                <p:cTn id="83" presetID="8" presetClass="emph" presetSubtype="0" fill="hold" grpId="2" nodeType="withEffect">
                                  <p:stCondLst>
                                    <p:cond delay="0"/>
                                  </p:stCondLst>
                                  <p:childTnLst>
                                    <p:animRot by="21600000">
                                      <p:cBhvr>
                                        <p:cTn id="84" dur="2000" fill="hold"/>
                                        <p:tgtEl>
                                          <p:spTgt spid="25607"/>
                                        </p:tgtEl>
                                        <p:attrNameLst>
                                          <p:attrName>r</p:attrName>
                                        </p:attrNameLst>
                                      </p:cBhvr>
                                    </p:animRot>
                                  </p:childTnLst>
                                </p:cTn>
                              </p:par>
                              <p:par>
                                <p:cTn id="85" presetID="8" presetClass="emph" presetSubtype="0" fill="hold" grpId="2" nodeType="withEffect">
                                  <p:stCondLst>
                                    <p:cond delay="0"/>
                                  </p:stCondLst>
                                  <p:childTnLst>
                                    <p:animRot by="21600000">
                                      <p:cBhvr>
                                        <p:cTn id="86" dur="2000" fill="hold"/>
                                        <p:tgtEl>
                                          <p:spTgt spid="25608"/>
                                        </p:tgtEl>
                                        <p:attrNameLst>
                                          <p:attrName>r</p:attrName>
                                        </p:attrNameLst>
                                      </p:cBhvr>
                                    </p:animRot>
                                  </p:childTnLst>
                                </p:cTn>
                              </p:par>
                              <p:par>
                                <p:cTn id="87" presetID="8" presetClass="emph" presetSubtype="0" fill="hold" grpId="2" nodeType="withEffect">
                                  <p:stCondLst>
                                    <p:cond delay="0"/>
                                  </p:stCondLst>
                                  <p:childTnLst>
                                    <p:animRot by="21600000">
                                      <p:cBhvr>
                                        <p:cTn id="88" dur="2000" fill="hold"/>
                                        <p:tgtEl>
                                          <p:spTgt spid="2560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animBg="1"/>
      <p:bldP spid="25606" grpId="1" animBg="1"/>
      <p:bldP spid="25606" grpId="2" animBg="1"/>
      <p:bldP spid="25607" grpId="0" animBg="1"/>
      <p:bldP spid="25607" grpId="1" animBg="1"/>
      <p:bldP spid="25607" grpId="2" animBg="1"/>
      <p:bldP spid="25608" grpId="0" animBg="1"/>
      <p:bldP spid="25608" grpId="1" animBg="1"/>
      <p:bldP spid="25608" grpId="2" animBg="1"/>
      <p:bldP spid="25609" grpId="0" animBg="1"/>
      <p:bldP spid="25609" grpId="1" animBg="1"/>
      <p:bldP spid="25609" grpId="2"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050" y="3928259"/>
            <a:ext cx="10991850"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160" y="1248497"/>
            <a:ext cx="5694524" cy="241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circle(in)">
                                      <p:cBhvr>
                                        <p:cTn id="7" dur="20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4294967295"/>
          </p:nvPr>
        </p:nvSpPr>
        <p:spPr>
          <a:xfrm>
            <a:off x="660400" y="1279113"/>
            <a:ext cx="9601200" cy="611187"/>
          </a:xfrm>
        </p:spPr>
        <p:txBody>
          <a:bodyPr>
            <a:normAutofit/>
          </a:bodyPr>
          <a:lstStyle/>
          <a:p>
            <a:pPr>
              <a:buFont typeface="Arial" panose="020B0604020202020204" pitchFamily="34" charset="0"/>
              <a:buNone/>
              <a:defRPr/>
            </a:pPr>
            <a:r>
              <a:rPr lang="en-US" altLang="zh-CN" sz="2400" dirty="0">
                <a:latin typeface="Arial" panose="020B0604020202020204" pitchFamily="34" charset="0"/>
                <a:ea typeface="思源黑体 CN Medium" panose="020B0600000000000000" pitchFamily="34" charset="-122"/>
                <a:sym typeface="Arial" panose="020B0604020202020204" pitchFamily="34" charset="0"/>
              </a:rPr>
              <a:t>1. </a:t>
            </a:r>
            <a:r>
              <a:rPr lang="zh-CN" altLang="en-US" sz="2400" dirty="0">
                <a:latin typeface="Arial" panose="020B0604020202020204" pitchFamily="34" charset="0"/>
                <a:ea typeface="思源黑体 CN Medium" panose="020B0600000000000000" pitchFamily="34" charset="-122"/>
                <a:sym typeface="Arial" panose="020B0604020202020204" pitchFamily="34" charset="0"/>
              </a:rPr>
              <a:t>存在、组成及用途</a:t>
            </a:r>
          </a:p>
        </p:txBody>
      </p:sp>
      <p:graphicFrame>
        <p:nvGraphicFramePr>
          <p:cNvPr id="4" name="表格 3"/>
          <p:cNvGraphicFramePr>
            <a:graphicFrameLocks noGrp="1"/>
          </p:cNvGraphicFramePr>
          <p:nvPr/>
        </p:nvGraphicFramePr>
        <p:xfrm>
          <a:off x="1413357" y="1890300"/>
          <a:ext cx="9264650" cy="2376488"/>
        </p:xfrm>
        <a:graphic>
          <a:graphicData uri="http://schemas.openxmlformats.org/drawingml/2006/table">
            <a:tbl>
              <a:tblPr firstRow="1" bandRow="1"/>
              <a:tblGrid>
                <a:gridCol w="1488104">
                  <a:extLst>
                    <a:ext uri="{9D8B030D-6E8A-4147-A177-3AD203B41FA5}">
                      <a16:colId xmlns:a16="http://schemas.microsoft.com/office/drawing/2014/main" val="20000"/>
                    </a:ext>
                  </a:extLst>
                </a:gridCol>
                <a:gridCol w="2304162">
                  <a:extLst>
                    <a:ext uri="{9D8B030D-6E8A-4147-A177-3AD203B41FA5}">
                      <a16:colId xmlns:a16="http://schemas.microsoft.com/office/drawing/2014/main" val="20001"/>
                    </a:ext>
                  </a:extLst>
                </a:gridCol>
                <a:gridCol w="2304162">
                  <a:extLst>
                    <a:ext uri="{9D8B030D-6E8A-4147-A177-3AD203B41FA5}">
                      <a16:colId xmlns:a16="http://schemas.microsoft.com/office/drawing/2014/main" val="20002"/>
                    </a:ext>
                  </a:extLst>
                </a:gridCol>
                <a:gridCol w="2064145">
                  <a:extLst>
                    <a:ext uri="{9D8B030D-6E8A-4147-A177-3AD203B41FA5}">
                      <a16:colId xmlns:a16="http://schemas.microsoft.com/office/drawing/2014/main" val="20003"/>
                    </a:ext>
                  </a:extLst>
                </a:gridCol>
                <a:gridCol w="1104077">
                  <a:extLst>
                    <a:ext uri="{9D8B030D-6E8A-4147-A177-3AD203B41FA5}">
                      <a16:colId xmlns:a16="http://schemas.microsoft.com/office/drawing/2014/main" val="20004"/>
                    </a:ext>
                  </a:extLst>
                </a:gridCol>
              </a:tblGrid>
              <a:tr h="576118">
                <a:tc>
                  <a:txBody>
                    <a:bodyPr/>
                    <a:lstStyle/>
                    <a:p>
                      <a:pPr algn="ctr"/>
                      <a:r>
                        <a:rPr lang="zh-CN" altLang="en-US" sz="2400" b="0" dirty="0">
                          <a:latin typeface="Arial" panose="020B0604020202020204" pitchFamily="34" charset="0"/>
                          <a:ea typeface="思源黑体 CN Medium" panose="020B0600000000000000" pitchFamily="34" charset="-122"/>
                          <a:sym typeface="Arial" panose="020B0604020202020204" pitchFamily="34" charset="0"/>
                        </a:rPr>
                        <a:t>名称</a:t>
                      </a:r>
                    </a:p>
                  </a:txBody>
                  <a:tcPr marL="121929" marR="121929" marT="45729" marB="45729" anchor="ctr">
                    <a:lnL w="19050" cap="flat" cmpd="sng" algn="ctr">
                      <a:solidFill>
                        <a:schemeClr val="accent3"/>
                      </a:solidFill>
                      <a:prstDash val="solid"/>
                      <a:round/>
                      <a:headEnd type="none" w="med" len="med"/>
                      <a:tailEnd type="none" w="med" len="med"/>
                    </a:lnL>
                    <a:lnR w="9525"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CN" altLang="en-US" sz="2400" b="0" dirty="0">
                          <a:latin typeface="Arial" panose="020B0604020202020204" pitchFamily="34" charset="0"/>
                          <a:ea typeface="思源黑体 CN Medium" panose="020B0600000000000000" pitchFamily="34" charset="-122"/>
                          <a:sym typeface="Arial" panose="020B0604020202020204" pitchFamily="34" charset="0"/>
                        </a:rPr>
                        <a:t>存在</a:t>
                      </a:r>
                    </a:p>
                  </a:txBody>
                  <a:tcPr marL="121929" marR="121929" marT="45729" marB="45729" anchor="ctr">
                    <a:lnL w="9525" cap="flat" cmpd="sng" algn="ctr">
                      <a:solidFill>
                        <a:schemeClr val="accent3"/>
                      </a:solidFill>
                      <a:prstDash val="solid"/>
                      <a:round/>
                      <a:headEnd type="none" w="med" len="med"/>
                      <a:tailEnd type="none" w="med" len="med"/>
                    </a:lnL>
                    <a:lnR w="9525"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CN" altLang="en-US" sz="2400" b="0" dirty="0">
                          <a:latin typeface="Arial" panose="020B0604020202020204" pitchFamily="34" charset="0"/>
                          <a:ea typeface="思源黑体 CN Medium" panose="020B0600000000000000" pitchFamily="34" charset="-122"/>
                          <a:sym typeface="Arial" panose="020B0604020202020204" pitchFamily="34" charset="0"/>
                        </a:rPr>
                        <a:t>常见物质</a:t>
                      </a:r>
                    </a:p>
                  </a:txBody>
                  <a:tcPr marL="121929" marR="121929" marT="45729" marB="45729" anchor="ctr">
                    <a:lnL w="9525" cap="flat" cmpd="sng" algn="ctr">
                      <a:solidFill>
                        <a:schemeClr val="accent3"/>
                      </a:solidFill>
                      <a:prstDash val="solid"/>
                      <a:round/>
                      <a:headEnd type="none" w="med" len="med"/>
                      <a:tailEnd type="none" w="med" len="med"/>
                    </a:lnL>
                    <a:lnR w="9525"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CN" altLang="en-US" sz="2400" b="0" dirty="0">
                          <a:latin typeface="Arial" panose="020B0604020202020204" pitchFamily="34" charset="0"/>
                          <a:ea typeface="思源黑体 CN Medium" panose="020B0600000000000000" pitchFamily="34" charset="-122"/>
                          <a:sym typeface="Arial" panose="020B0604020202020204" pitchFamily="34" charset="0"/>
                        </a:rPr>
                        <a:t>分子式</a:t>
                      </a:r>
                    </a:p>
                  </a:txBody>
                  <a:tcPr marL="121929" marR="121929" marT="45729" marB="45729" anchor="ctr">
                    <a:lnL w="9525" cap="flat" cmpd="sng" algn="ctr">
                      <a:solidFill>
                        <a:schemeClr val="accent3"/>
                      </a:solidFill>
                      <a:prstDash val="solid"/>
                      <a:round/>
                      <a:headEnd type="none" w="med" len="med"/>
                      <a:tailEnd type="none" w="med" len="med"/>
                    </a:lnL>
                    <a:lnR w="9525"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CN" altLang="en-US" sz="2400" b="0" dirty="0">
                          <a:latin typeface="Arial" panose="020B0604020202020204" pitchFamily="34" charset="0"/>
                          <a:ea typeface="思源黑体 CN Medium" panose="020B0600000000000000" pitchFamily="34" charset="-122"/>
                          <a:sym typeface="Arial" panose="020B0604020202020204" pitchFamily="34" charset="0"/>
                        </a:rPr>
                        <a:t>用途</a:t>
                      </a:r>
                    </a:p>
                  </a:txBody>
                  <a:tcPr marL="121929" marR="121929" marT="45729" marB="45729" anchor="ctr">
                    <a:lnL w="9525"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900185">
                <a:tc>
                  <a:txBody>
                    <a:bodyPr/>
                    <a:lstStyle/>
                    <a:p>
                      <a:pPr algn="ctr"/>
                      <a:r>
                        <a:rPr lang="zh-CN" altLang="en-US" sz="2400" b="0" dirty="0">
                          <a:latin typeface="Arial" panose="020B0604020202020204" pitchFamily="34" charset="0"/>
                          <a:ea typeface="思源黑体 CN Medium" panose="020B0600000000000000" pitchFamily="34" charset="-122"/>
                          <a:sym typeface="Arial" panose="020B0604020202020204" pitchFamily="34" charset="0"/>
                        </a:rPr>
                        <a:t>蔗糖</a:t>
                      </a:r>
                    </a:p>
                  </a:txBody>
                  <a:tcPr marL="121929" marR="121929" marT="45729" marB="45729" anchor="ctr">
                    <a:lnL w="19050" cap="flat" cmpd="sng" algn="ctr">
                      <a:solidFill>
                        <a:schemeClr val="accent3"/>
                      </a:solidFill>
                      <a:prstDash val="solid"/>
                      <a:round/>
                      <a:headEnd type="none" w="med" len="med"/>
                      <a:tailEnd type="none" w="med" len="med"/>
                    </a:lnL>
                    <a:lnR w="9525" cap="flat" cmpd="sng" algn="ctr">
                      <a:solidFill>
                        <a:schemeClr val="accent3"/>
                      </a:solidFill>
                      <a:prstDash val="solid"/>
                      <a:round/>
                      <a:headEnd type="none" w="med" len="med"/>
                      <a:tailEnd type="none" w="med" len="med"/>
                    </a:lnR>
                    <a:lnT w="9525"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CN" altLang="en-US" sz="2400" b="0" dirty="0">
                          <a:latin typeface="Arial" panose="020B0604020202020204" pitchFamily="34" charset="0"/>
                          <a:ea typeface="思源黑体 CN Medium" panose="020B0600000000000000" pitchFamily="34" charset="-122"/>
                          <a:sym typeface="Arial" panose="020B0604020202020204" pitchFamily="34" charset="0"/>
                        </a:rPr>
                        <a:t>甜菜、甘蔗</a:t>
                      </a:r>
                    </a:p>
                  </a:txBody>
                  <a:tcPr marL="121929" marR="121929" marT="45729" marB="45729" anchor="ctr">
                    <a:lnL w="9525" cap="flat" cmpd="sng" algn="ctr">
                      <a:solidFill>
                        <a:schemeClr val="accent3"/>
                      </a:solidFill>
                      <a:prstDash val="solid"/>
                      <a:round/>
                      <a:headEnd type="none" w="med" len="med"/>
                      <a:tailEnd type="none" w="med" len="med"/>
                    </a:lnL>
                    <a:lnR w="9525" cap="flat" cmpd="sng" algn="ctr">
                      <a:solidFill>
                        <a:schemeClr val="accent3"/>
                      </a:solidFill>
                      <a:prstDash val="solid"/>
                      <a:round/>
                      <a:headEnd type="none" w="med" len="med"/>
                      <a:tailEnd type="none" w="med" len="med"/>
                    </a:lnR>
                    <a:lnT w="9525"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CN" altLang="en-US" sz="2400" b="0" dirty="0">
                          <a:latin typeface="Arial" panose="020B0604020202020204" pitchFamily="34" charset="0"/>
                          <a:ea typeface="思源黑体 CN Medium" panose="020B0600000000000000" pitchFamily="34" charset="-122"/>
                          <a:sym typeface="Arial" panose="020B0604020202020204" pitchFamily="34" charset="0"/>
                        </a:rPr>
                        <a:t>红糖、白糖</a:t>
                      </a:r>
                    </a:p>
                  </a:txBody>
                  <a:tcPr marL="121929" marR="121929" marT="45729" marB="45729" anchor="ctr">
                    <a:lnL w="9525" cap="flat" cmpd="sng" algn="ctr">
                      <a:solidFill>
                        <a:schemeClr val="accent3"/>
                      </a:solidFill>
                      <a:prstDash val="solid"/>
                      <a:round/>
                      <a:headEnd type="none" w="med" len="med"/>
                      <a:tailEnd type="none" w="med" len="med"/>
                    </a:lnL>
                    <a:lnR w="9525" cap="flat" cmpd="sng" algn="ctr">
                      <a:solidFill>
                        <a:schemeClr val="accent3"/>
                      </a:solidFill>
                      <a:prstDash val="solid"/>
                      <a:round/>
                      <a:headEnd type="none" w="med" len="med"/>
                      <a:tailEnd type="none" w="med" len="med"/>
                    </a:lnR>
                    <a:lnT w="9525"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zh-CN" sz="2400" b="0" dirty="0">
                          <a:latin typeface="Arial" panose="020B0604020202020204" pitchFamily="34" charset="0"/>
                          <a:ea typeface="思源黑体 CN Medium" panose="020B0600000000000000" pitchFamily="34" charset="-122"/>
                          <a:sym typeface="Arial" panose="020B0604020202020204" pitchFamily="34" charset="0"/>
                        </a:rPr>
                        <a:t>C</a:t>
                      </a:r>
                      <a:r>
                        <a:rPr lang="en-US" altLang="zh-CN" sz="2400" b="0" baseline="-25000" dirty="0">
                          <a:latin typeface="Arial" panose="020B0604020202020204" pitchFamily="34" charset="0"/>
                          <a:ea typeface="思源黑体 CN Medium" panose="020B0600000000000000" pitchFamily="34" charset="-122"/>
                          <a:sym typeface="Arial" panose="020B0604020202020204" pitchFamily="34" charset="0"/>
                        </a:rPr>
                        <a:t>12</a:t>
                      </a:r>
                      <a:r>
                        <a:rPr lang="en-US" altLang="zh-CN" sz="2400" b="0" dirty="0">
                          <a:latin typeface="Arial" panose="020B0604020202020204" pitchFamily="34" charset="0"/>
                          <a:ea typeface="思源黑体 CN Medium" panose="020B0600000000000000" pitchFamily="34" charset="-122"/>
                          <a:sym typeface="Arial" panose="020B0604020202020204" pitchFamily="34" charset="0"/>
                        </a:rPr>
                        <a:t>H</a:t>
                      </a:r>
                      <a:r>
                        <a:rPr lang="en-US" altLang="zh-CN" sz="2400" b="0" baseline="-25000" dirty="0">
                          <a:latin typeface="Arial" panose="020B0604020202020204" pitchFamily="34" charset="0"/>
                          <a:ea typeface="思源黑体 CN Medium" panose="020B0600000000000000" pitchFamily="34" charset="-122"/>
                          <a:sym typeface="Arial" panose="020B0604020202020204" pitchFamily="34" charset="0"/>
                        </a:rPr>
                        <a:t>22</a:t>
                      </a:r>
                      <a:r>
                        <a:rPr lang="en-US" altLang="zh-CN" sz="2400" b="0" dirty="0">
                          <a:latin typeface="Arial" panose="020B0604020202020204" pitchFamily="34" charset="0"/>
                          <a:ea typeface="思源黑体 CN Medium" panose="020B0600000000000000" pitchFamily="34" charset="-122"/>
                          <a:sym typeface="Arial" panose="020B0604020202020204" pitchFamily="34" charset="0"/>
                        </a:rPr>
                        <a:t>O</a:t>
                      </a:r>
                      <a:r>
                        <a:rPr lang="en-US" altLang="zh-CN" sz="2400" b="0" baseline="-25000" dirty="0">
                          <a:latin typeface="Arial" panose="020B0604020202020204" pitchFamily="34" charset="0"/>
                          <a:ea typeface="思源黑体 CN Medium" panose="020B0600000000000000" pitchFamily="34" charset="-122"/>
                          <a:sym typeface="Arial" panose="020B0604020202020204" pitchFamily="34" charset="0"/>
                        </a:rPr>
                        <a:t>11</a:t>
                      </a:r>
                      <a:endParaRPr lang="zh-CN" altLang="en-US" sz="2400" b="0" baseline="-25000" dirty="0">
                        <a:latin typeface="Arial" panose="020B0604020202020204" pitchFamily="34" charset="0"/>
                        <a:ea typeface="思源黑体 CN Medium" panose="020B0600000000000000" pitchFamily="34" charset="-122"/>
                        <a:sym typeface="Arial" panose="020B0604020202020204" pitchFamily="34" charset="0"/>
                      </a:endParaRPr>
                    </a:p>
                  </a:txBody>
                  <a:tcPr marL="121929" marR="121929" marT="45729" marB="45729" anchor="ctr">
                    <a:lnL w="9525" cap="flat" cmpd="sng" algn="ctr">
                      <a:solidFill>
                        <a:schemeClr val="accent3"/>
                      </a:solidFill>
                      <a:prstDash val="solid"/>
                      <a:round/>
                      <a:headEnd type="none" w="med" len="med"/>
                      <a:tailEnd type="none" w="med" len="med"/>
                    </a:lnL>
                    <a:lnR w="9525" cap="flat" cmpd="sng" algn="ctr">
                      <a:solidFill>
                        <a:schemeClr val="accent3"/>
                      </a:solidFill>
                      <a:prstDash val="solid"/>
                      <a:round/>
                      <a:headEnd type="none" w="med" len="med"/>
                      <a:tailEnd type="none" w="med" len="med"/>
                    </a:lnR>
                    <a:lnT w="9525"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CN" altLang="en-US" sz="2400" b="0" dirty="0">
                          <a:latin typeface="Arial" panose="020B0604020202020204" pitchFamily="34" charset="0"/>
                          <a:ea typeface="思源黑体 CN Medium" panose="020B0600000000000000" pitchFamily="34" charset="-122"/>
                          <a:sym typeface="Arial" panose="020B0604020202020204" pitchFamily="34" charset="0"/>
                        </a:rPr>
                        <a:t>甜味食品</a:t>
                      </a:r>
                    </a:p>
                  </a:txBody>
                  <a:tcPr marL="121929" marR="121929" marT="45729" marB="45729" anchor="ctr">
                    <a:lnL w="9525"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9525"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900185">
                <a:tc>
                  <a:txBody>
                    <a:bodyPr/>
                    <a:lstStyle/>
                    <a:p>
                      <a:pPr algn="ctr"/>
                      <a:r>
                        <a:rPr lang="zh-CN" altLang="en-US" sz="2400" b="0" dirty="0">
                          <a:latin typeface="Arial" panose="020B0604020202020204" pitchFamily="34" charset="0"/>
                          <a:ea typeface="思源黑体 CN Medium" panose="020B0600000000000000" pitchFamily="34" charset="-122"/>
                          <a:sym typeface="Arial" panose="020B0604020202020204" pitchFamily="34" charset="0"/>
                        </a:rPr>
                        <a:t>麦芽糖</a:t>
                      </a:r>
                    </a:p>
                  </a:txBody>
                  <a:tcPr marL="121929" marR="121929" marT="45729" marB="45729" anchor="ctr">
                    <a:lnL w="19050" cap="flat" cmpd="sng" algn="ctr">
                      <a:solidFill>
                        <a:schemeClr val="accent3"/>
                      </a:solidFill>
                      <a:prstDash val="solid"/>
                      <a:round/>
                      <a:headEnd type="none" w="med" len="med"/>
                      <a:tailEnd type="none" w="med" len="med"/>
                    </a:lnL>
                    <a:lnR w="9525" cap="flat" cmpd="sng" algn="ctr">
                      <a:solidFill>
                        <a:schemeClr val="accent3"/>
                      </a:solidFill>
                      <a:prstDash val="solid"/>
                      <a:round/>
                      <a:headEnd type="none" w="med" len="med"/>
                      <a:tailEnd type="none" w="med" len="med"/>
                    </a:lnR>
                    <a:lnT w="9525"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CN" altLang="en-US" sz="2400" b="0" dirty="0">
                          <a:latin typeface="Arial" panose="020B0604020202020204" pitchFamily="34" charset="0"/>
                          <a:ea typeface="思源黑体 CN Medium" panose="020B0600000000000000" pitchFamily="34" charset="-122"/>
                          <a:sym typeface="Arial" panose="020B0604020202020204" pitchFamily="34" charset="0"/>
                        </a:rPr>
                        <a:t>发芽的谷粒</a:t>
                      </a:r>
                      <a:endParaRPr lang="en-US" altLang="zh-CN" sz="2400" b="0" dirty="0">
                        <a:latin typeface="Arial" panose="020B0604020202020204" pitchFamily="34" charset="0"/>
                        <a:ea typeface="思源黑体 CN Medium" panose="020B0600000000000000" pitchFamily="34" charset="-122"/>
                        <a:sym typeface="Arial" panose="020B0604020202020204" pitchFamily="34" charset="0"/>
                      </a:endParaRPr>
                    </a:p>
                    <a:p>
                      <a:pPr algn="ctr"/>
                      <a:r>
                        <a:rPr lang="zh-CN" altLang="en-US" sz="2400" b="0" dirty="0">
                          <a:latin typeface="Arial" panose="020B0604020202020204" pitchFamily="34" charset="0"/>
                          <a:ea typeface="思源黑体 CN Medium" panose="020B0600000000000000" pitchFamily="34" charset="-122"/>
                          <a:sym typeface="Arial" panose="020B0604020202020204" pitchFamily="34" charset="0"/>
                        </a:rPr>
                        <a:t>麦芽</a:t>
                      </a:r>
                    </a:p>
                  </a:txBody>
                  <a:tcPr marL="121929" marR="121929" marT="45729" marB="45729" anchor="ctr">
                    <a:lnL w="9525" cap="flat" cmpd="sng" algn="ctr">
                      <a:solidFill>
                        <a:schemeClr val="accent3"/>
                      </a:solidFill>
                      <a:prstDash val="solid"/>
                      <a:round/>
                      <a:headEnd type="none" w="med" len="med"/>
                      <a:tailEnd type="none" w="med" len="med"/>
                    </a:lnL>
                    <a:lnR w="9525" cap="flat" cmpd="sng" algn="ctr">
                      <a:solidFill>
                        <a:schemeClr val="accent3"/>
                      </a:solidFill>
                      <a:prstDash val="solid"/>
                      <a:round/>
                      <a:headEnd type="none" w="med" len="med"/>
                      <a:tailEnd type="none" w="med" len="med"/>
                    </a:lnR>
                    <a:lnT w="9525"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CN" altLang="en-US" sz="2400" b="0" dirty="0">
                          <a:latin typeface="Arial" panose="020B0604020202020204" pitchFamily="34" charset="0"/>
                          <a:ea typeface="思源黑体 CN Medium" panose="020B0600000000000000" pitchFamily="34" charset="-122"/>
                          <a:sym typeface="Arial" panose="020B0604020202020204" pitchFamily="34" charset="0"/>
                        </a:rPr>
                        <a:t>饴糖</a:t>
                      </a:r>
                    </a:p>
                  </a:txBody>
                  <a:tcPr marL="121929" marR="121929" marT="45729" marB="45729" anchor="ctr">
                    <a:lnL w="9525" cap="flat" cmpd="sng" algn="ctr">
                      <a:solidFill>
                        <a:schemeClr val="accent3"/>
                      </a:solidFill>
                      <a:prstDash val="solid"/>
                      <a:round/>
                      <a:headEnd type="none" w="med" len="med"/>
                      <a:tailEnd type="none" w="med" len="med"/>
                    </a:lnL>
                    <a:lnR w="9525" cap="flat" cmpd="sng" algn="ctr">
                      <a:solidFill>
                        <a:schemeClr val="accent3"/>
                      </a:solidFill>
                      <a:prstDash val="solid"/>
                      <a:round/>
                      <a:headEnd type="none" w="med" len="med"/>
                      <a:tailEnd type="none" w="med" len="med"/>
                    </a:lnR>
                    <a:lnT w="9525"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dirty="0">
                          <a:latin typeface="Arial" panose="020B0604020202020204" pitchFamily="34" charset="0"/>
                          <a:ea typeface="思源黑体 CN Medium" panose="020B0600000000000000" pitchFamily="34" charset="-122"/>
                          <a:sym typeface="Arial" panose="020B0604020202020204" pitchFamily="34" charset="0"/>
                        </a:rPr>
                        <a:t>C</a:t>
                      </a:r>
                      <a:r>
                        <a:rPr lang="en-US" altLang="zh-CN" sz="2400" b="0" baseline="-25000" dirty="0">
                          <a:latin typeface="Arial" panose="020B0604020202020204" pitchFamily="34" charset="0"/>
                          <a:ea typeface="思源黑体 CN Medium" panose="020B0600000000000000" pitchFamily="34" charset="-122"/>
                          <a:sym typeface="Arial" panose="020B0604020202020204" pitchFamily="34" charset="0"/>
                        </a:rPr>
                        <a:t>12</a:t>
                      </a:r>
                      <a:r>
                        <a:rPr lang="en-US" altLang="zh-CN" sz="2400" b="0" dirty="0">
                          <a:latin typeface="Arial" panose="020B0604020202020204" pitchFamily="34" charset="0"/>
                          <a:ea typeface="思源黑体 CN Medium" panose="020B0600000000000000" pitchFamily="34" charset="-122"/>
                          <a:sym typeface="Arial" panose="020B0604020202020204" pitchFamily="34" charset="0"/>
                        </a:rPr>
                        <a:t>H</a:t>
                      </a:r>
                      <a:r>
                        <a:rPr lang="en-US" altLang="zh-CN" sz="2400" b="0" baseline="-25000" dirty="0">
                          <a:latin typeface="Arial" panose="020B0604020202020204" pitchFamily="34" charset="0"/>
                          <a:ea typeface="思源黑体 CN Medium" panose="020B0600000000000000" pitchFamily="34" charset="-122"/>
                          <a:sym typeface="Arial" panose="020B0604020202020204" pitchFamily="34" charset="0"/>
                        </a:rPr>
                        <a:t>22</a:t>
                      </a:r>
                      <a:r>
                        <a:rPr lang="en-US" altLang="zh-CN" sz="2400" b="0" dirty="0">
                          <a:latin typeface="Arial" panose="020B0604020202020204" pitchFamily="34" charset="0"/>
                          <a:ea typeface="思源黑体 CN Medium" panose="020B0600000000000000" pitchFamily="34" charset="-122"/>
                          <a:sym typeface="Arial" panose="020B0604020202020204" pitchFamily="34" charset="0"/>
                        </a:rPr>
                        <a:t>O</a:t>
                      </a:r>
                      <a:r>
                        <a:rPr lang="en-US" altLang="zh-CN" sz="2400" b="0" baseline="-25000" dirty="0">
                          <a:latin typeface="Arial" panose="020B0604020202020204" pitchFamily="34" charset="0"/>
                          <a:ea typeface="思源黑体 CN Medium" panose="020B0600000000000000" pitchFamily="34" charset="-122"/>
                          <a:sym typeface="Arial" panose="020B0604020202020204" pitchFamily="34" charset="0"/>
                        </a:rPr>
                        <a:t>11</a:t>
                      </a:r>
                      <a:endParaRPr lang="zh-CN" altLang="en-US" sz="2400" b="0" baseline="-25000" dirty="0">
                        <a:latin typeface="Arial" panose="020B0604020202020204" pitchFamily="34" charset="0"/>
                        <a:ea typeface="思源黑体 CN Medium" panose="020B0600000000000000" pitchFamily="34" charset="-122"/>
                        <a:sym typeface="Arial" panose="020B0604020202020204" pitchFamily="34" charset="0"/>
                      </a:endParaRPr>
                    </a:p>
                  </a:txBody>
                  <a:tcPr marL="121929" marR="121929" marT="45729" marB="45729" anchor="ctr">
                    <a:lnL w="9525" cap="flat" cmpd="sng" algn="ctr">
                      <a:solidFill>
                        <a:schemeClr val="accent3"/>
                      </a:solidFill>
                      <a:prstDash val="solid"/>
                      <a:round/>
                      <a:headEnd type="none" w="med" len="med"/>
                      <a:tailEnd type="none" w="med" len="med"/>
                    </a:lnL>
                    <a:lnR w="9525" cap="flat" cmpd="sng" algn="ctr">
                      <a:solidFill>
                        <a:schemeClr val="accent3"/>
                      </a:solidFill>
                      <a:prstDash val="solid"/>
                      <a:round/>
                      <a:headEnd type="none" w="med" len="med"/>
                      <a:tailEnd type="none" w="med" len="med"/>
                    </a:lnR>
                    <a:lnT w="9525"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dirty="0">
                          <a:latin typeface="Arial" panose="020B0604020202020204" pitchFamily="34" charset="0"/>
                          <a:ea typeface="思源黑体 CN Medium" panose="020B0600000000000000" pitchFamily="34" charset="-122"/>
                          <a:sym typeface="Arial" panose="020B0604020202020204" pitchFamily="34" charset="0"/>
                        </a:rPr>
                        <a:t>甜味食品</a:t>
                      </a:r>
                    </a:p>
                  </a:txBody>
                  <a:tcPr marL="121929" marR="121929" marT="45729" marB="45729" anchor="ctr">
                    <a:lnL w="9525"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9525"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二、蔗糖与麦芽糖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656741" y="1273718"/>
            <a:ext cx="2339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b="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sym typeface="Arial" panose="020B0604020202020204" pitchFamily="34" charset="0"/>
              </a:rPr>
              <a:t>演示对比实验：</a:t>
            </a:r>
          </a:p>
        </p:txBody>
      </p:sp>
      <p:sp>
        <p:nvSpPr>
          <p:cNvPr id="27651" name="Text Box 3"/>
          <p:cNvSpPr txBox="1">
            <a:spLocks noChangeArrowheads="1"/>
          </p:cNvSpPr>
          <p:nvPr/>
        </p:nvSpPr>
        <p:spPr bwMode="auto">
          <a:xfrm>
            <a:off x="559504" y="4849548"/>
            <a:ext cx="10648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结论：蔗糖无还原性,（麦芽糖具有还原性）; 蔗糖水解有葡萄糖生成</a:t>
            </a:r>
          </a:p>
        </p:txBody>
      </p:sp>
      <p:pic>
        <p:nvPicPr>
          <p:cNvPr id="276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132" y="2045625"/>
            <a:ext cx="24003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0719" y="1678912"/>
            <a:ext cx="5435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46319" y="1735383"/>
            <a:ext cx="318770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6741" y="3653862"/>
            <a:ext cx="24003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6179" y="3318105"/>
            <a:ext cx="5435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7"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01779" y="3416529"/>
            <a:ext cx="2881313"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二、蔗糖与麦芽糖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7650"/>
                                        </p:tgtEl>
                                        <p:attrNameLst>
                                          <p:attrName>style.visibility</p:attrName>
                                        </p:attrNameLst>
                                      </p:cBhvr>
                                      <p:to>
                                        <p:strVal val="visible"/>
                                      </p:to>
                                    </p:set>
                                    <p:anim calcmode="discrete" valueType="clr">
                                      <p:cBhvr override="childStyle">
                                        <p:cTn id="7" dur="80"/>
                                        <p:tgtEl>
                                          <p:spTgt spid="2765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650"/>
                                        </p:tgtEl>
                                        <p:attrNameLst>
                                          <p:attrName>fillcolor</p:attrName>
                                        </p:attrNameLst>
                                      </p:cBhvr>
                                      <p:tavLst>
                                        <p:tav tm="0">
                                          <p:val>
                                            <p:clrVal>
                                              <a:schemeClr val="accent2"/>
                                            </p:clrVal>
                                          </p:val>
                                        </p:tav>
                                        <p:tav tm="50000">
                                          <p:val>
                                            <p:clrVal>
                                              <a:schemeClr val="hlink"/>
                                            </p:clrVal>
                                          </p:val>
                                        </p:tav>
                                      </p:tavLst>
                                    </p:anim>
                                    <p:set>
                                      <p:cBhvr>
                                        <p:cTn id="9" dur="80"/>
                                        <p:tgtEl>
                                          <p:spTgt spid="2765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27652"/>
                                        </p:tgtEl>
                                        <p:attrNameLst>
                                          <p:attrName>style.visibility</p:attrName>
                                        </p:attrNameLst>
                                      </p:cBhvr>
                                      <p:to>
                                        <p:strVal val="visible"/>
                                      </p:to>
                                    </p:set>
                                    <p:animEffect transition="in" filter="diamond(in)">
                                      <p:cBhvr>
                                        <p:cTn id="14" dur="2000"/>
                                        <p:tgtEl>
                                          <p:spTgt spid="27652"/>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27653"/>
                                        </p:tgtEl>
                                        <p:attrNameLst>
                                          <p:attrName>style.visibility</p:attrName>
                                        </p:attrNameLst>
                                      </p:cBhvr>
                                      <p:to>
                                        <p:strVal val="visible"/>
                                      </p:to>
                                    </p:set>
                                    <p:animEffect transition="in" filter="blinds(horizontal)">
                                      <p:cBhvr>
                                        <p:cTn id="19" dur="500"/>
                                        <p:tgtEl>
                                          <p:spTgt spid="27653"/>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27654"/>
                                        </p:tgtEl>
                                        <p:attrNameLst>
                                          <p:attrName>style.visibility</p:attrName>
                                        </p:attrNameLst>
                                      </p:cBhvr>
                                      <p:to>
                                        <p:strVal val="visible"/>
                                      </p:to>
                                    </p:set>
                                    <p:anim calcmode="lin" valueType="num">
                                      <p:cBhvr>
                                        <p:cTn id="24" dur="500" fill="hold"/>
                                        <p:tgtEl>
                                          <p:spTgt spid="27654"/>
                                        </p:tgtEl>
                                        <p:attrNameLst>
                                          <p:attrName>ppt_w</p:attrName>
                                        </p:attrNameLst>
                                      </p:cBhvr>
                                      <p:tavLst>
                                        <p:tav tm="0">
                                          <p:val>
                                            <p:fltVal val="0"/>
                                          </p:val>
                                        </p:tav>
                                        <p:tav tm="100000">
                                          <p:val>
                                            <p:strVal val="#ppt_w"/>
                                          </p:val>
                                        </p:tav>
                                      </p:tavLst>
                                    </p:anim>
                                    <p:anim calcmode="lin" valueType="num">
                                      <p:cBhvr>
                                        <p:cTn id="25" dur="500" fill="hold"/>
                                        <p:tgtEl>
                                          <p:spTgt spid="27654"/>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27655"/>
                                        </p:tgtEl>
                                        <p:attrNameLst>
                                          <p:attrName>style.visibility</p:attrName>
                                        </p:attrNameLst>
                                      </p:cBhvr>
                                      <p:to>
                                        <p:strVal val="visible"/>
                                      </p:to>
                                    </p:set>
                                    <p:animEffect transition="in" filter="box(in)">
                                      <p:cBhvr>
                                        <p:cTn id="30" dur="500"/>
                                        <p:tgtEl>
                                          <p:spTgt spid="27655"/>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7656"/>
                                        </p:tgtEl>
                                        <p:attrNameLst>
                                          <p:attrName>style.visibility</p:attrName>
                                        </p:attrNameLst>
                                      </p:cBhvr>
                                      <p:to>
                                        <p:strVal val="visible"/>
                                      </p:to>
                                    </p:set>
                                    <p:animEffect transition="in" filter="blinds(horizontal)">
                                      <p:cBhvr>
                                        <p:cTn id="35" dur="500"/>
                                        <p:tgtEl>
                                          <p:spTgt spid="27656"/>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7657"/>
                                        </p:tgtEl>
                                        <p:attrNameLst>
                                          <p:attrName>style.visibility</p:attrName>
                                        </p:attrNameLst>
                                      </p:cBhvr>
                                      <p:to>
                                        <p:strVal val="visible"/>
                                      </p:to>
                                    </p:set>
                                    <p:animEffect transition="in" filter="blinds(horizontal)">
                                      <p:cBhvr>
                                        <p:cTn id="40" dur="500"/>
                                        <p:tgtEl>
                                          <p:spTgt spid="27657"/>
                                        </p:tgtEl>
                                      </p:cBhvr>
                                    </p:animEffect>
                                  </p:childTnLst>
                                </p:cTn>
                              </p:par>
                            </p:childTnLst>
                          </p:cTn>
                        </p:par>
                      </p:childTnLst>
                    </p:cTn>
                  </p:par>
                  <p:par>
                    <p:cTn id="41" fill="hold">
                      <p:stCondLst>
                        <p:cond delay="indefinite"/>
                      </p:stCondLst>
                      <p:childTnLst>
                        <p:par>
                          <p:cTn id="42" fill="hold">
                            <p:stCondLst>
                              <p:cond delay="0"/>
                            </p:stCondLst>
                            <p:childTnLst>
                              <p:par>
                                <p:cTn id="43" presetID="27" presetClass="entr" presetSubtype="0" fill="hold" grpId="0" nodeType="clickEffect">
                                  <p:stCondLst>
                                    <p:cond delay="0"/>
                                  </p:stCondLst>
                                  <p:iterate type="lt">
                                    <p:tmPct val="50000"/>
                                  </p:iterate>
                                  <p:childTnLst>
                                    <p:set>
                                      <p:cBhvr>
                                        <p:cTn id="44" dur="1" fill="hold">
                                          <p:stCondLst>
                                            <p:cond delay="0"/>
                                          </p:stCondLst>
                                        </p:cTn>
                                        <p:tgtEl>
                                          <p:spTgt spid="27651"/>
                                        </p:tgtEl>
                                        <p:attrNameLst>
                                          <p:attrName>style.visibility</p:attrName>
                                        </p:attrNameLst>
                                      </p:cBhvr>
                                      <p:to>
                                        <p:strVal val="visible"/>
                                      </p:to>
                                    </p:set>
                                    <p:anim calcmode="discrete" valueType="clr">
                                      <p:cBhvr override="childStyle">
                                        <p:cTn id="45" dur="80"/>
                                        <p:tgtEl>
                                          <p:spTgt spid="27651"/>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27651"/>
                                        </p:tgtEl>
                                        <p:attrNameLst>
                                          <p:attrName>fillcolor</p:attrName>
                                        </p:attrNameLst>
                                      </p:cBhvr>
                                      <p:tavLst>
                                        <p:tav tm="0">
                                          <p:val>
                                            <p:clrVal>
                                              <a:schemeClr val="accent2"/>
                                            </p:clrVal>
                                          </p:val>
                                        </p:tav>
                                        <p:tav tm="50000">
                                          <p:val>
                                            <p:clrVal>
                                              <a:schemeClr val="hlink"/>
                                            </p:clrVal>
                                          </p:val>
                                        </p:tav>
                                      </p:tavLst>
                                    </p:anim>
                                    <p:set>
                                      <p:cBhvr>
                                        <p:cTn id="47" dur="80"/>
                                        <p:tgtEl>
                                          <p:spTgt spid="2765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1"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Group 2"/>
          <p:cNvGraphicFramePr>
            <a:graphicFrameLocks noGrp="1"/>
          </p:cNvGraphicFramePr>
          <p:nvPr/>
        </p:nvGraphicFramePr>
        <p:xfrm>
          <a:off x="660400" y="1798289"/>
          <a:ext cx="10775387" cy="4572031"/>
        </p:xfrm>
        <a:graphic>
          <a:graphicData uri="http://schemas.openxmlformats.org/drawingml/2006/table">
            <a:tbl>
              <a:tblPr/>
              <a:tblGrid>
                <a:gridCol w="1768866">
                  <a:extLst>
                    <a:ext uri="{9D8B030D-6E8A-4147-A177-3AD203B41FA5}">
                      <a16:colId xmlns:a16="http://schemas.microsoft.com/office/drawing/2014/main" val="20000"/>
                    </a:ext>
                  </a:extLst>
                </a:gridCol>
                <a:gridCol w="4673086">
                  <a:extLst>
                    <a:ext uri="{9D8B030D-6E8A-4147-A177-3AD203B41FA5}">
                      <a16:colId xmlns:a16="http://schemas.microsoft.com/office/drawing/2014/main" val="20001"/>
                    </a:ext>
                  </a:extLst>
                </a:gridCol>
                <a:gridCol w="4333435">
                  <a:extLst>
                    <a:ext uri="{9D8B030D-6E8A-4147-A177-3AD203B41FA5}">
                      <a16:colId xmlns:a16="http://schemas.microsoft.com/office/drawing/2014/main" val="20002"/>
                    </a:ext>
                  </a:extLst>
                </a:gridCol>
              </a:tblGrid>
              <a:tr h="440338">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18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15" marR="1219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zh-CN" sz="18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                 </a:t>
                      </a:r>
                      <a:r>
                        <a:rPr kumimoji="0" lang="zh-CN" sz="18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蔗糖</a:t>
                      </a:r>
                    </a:p>
                  </a:txBody>
                  <a:tcPr marL="121915" marR="1219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zh-CN" sz="18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            </a:t>
                      </a:r>
                      <a:r>
                        <a:rPr kumimoji="0" lang="zh-CN" sz="18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麦芽糖</a:t>
                      </a:r>
                    </a:p>
                  </a:txBody>
                  <a:tcPr marL="121915" marR="1219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41512">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18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分子式</a:t>
                      </a:r>
                    </a:p>
                  </a:txBody>
                  <a:tcPr marL="121915" marR="1219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1800" b="0" i="0" u="none" strike="noStrike" cap="none" normalizeH="0" baseline="-2500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15" marR="1219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15" marR="1219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718629">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18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物理性质</a:t>
                      </a:r>
                    </a:p>
                  </a:txBody>
                  <a:tcPr marL="121915" marR="1219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15" marR="1219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15" marR="1219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609427">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18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是否含醛基</a:t>
                      </a:r>
                    </a:p>
                  </a:txBody>
                  <a:tcPr marL="121915" marR="1219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15" marR="1219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15" marR="1219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140907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18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化学性质</a:t>
                      </a:r>
                    </a:p>
                  </a:txBody>
                  <a:tcPr marL="121915" marR="1219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15" marR="1219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15" marR="1219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5090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18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重要用途</a:t>
                      </a:r>
                    </a:p>
                  </a:txBody>
                  <a:tcPr marL="121915" marR="1219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15" marR="1219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18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15" marR="1219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502142">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18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二者关系</a:t>
                      </a:r>
                    </a:p>
                  </a:txBody>
                  <a:tcPr marL="121915" marR="1219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18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15" marR="1219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zh-CN"/>
                    </a:p>
                  </a:txBody>
                  <a:tcPr/>
                </a:tc>
                <a:extLst>
                  <a:ext uri="{0D108BD9-81ED-4DB2-BD59-A6C34878D82A}">
                    <a16:rowId xmlns:a16="http://schemas.microsoft.com/office/drawing/2014/main" val="10006"/>
                  </a:ext>
                </a:extLst>
              </a:tr>
            </a:tbl>
          </a:graphicData>
        </a:graphic>
      </p:graphicFrame>
      <p:sp>
        <p:nvSpPr>
          <p:cNvPr id="29731" name="Text Box 35"/>
          <p:cNvSpPr txBox="1">
            <a:spLocks noChangeArrowheads="1"/>
          </p:cNvSpPr>
          <p:nvPr/>
        </p:nvSpPr>
        <p:spPr bwMode="auto">
          <a:xfrm>
            <a:off x="3860800" y="2252226"/>
            <a:ext cx="304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zh-CN" sz="2400" b="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12</a:t>
            </a:r>
            <a:r>
              <a:rPr kumimoji="0" lang="zh-CN"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zh-CN" altLang="zh-CN" sz="2400" b="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22</a:t>
            </a:r>
            <a:r>
              <a:rPr kumimoji="0" lang="zh-CN"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r>
              <a:rPr kumimoji="0" lang="zh-CN" altLang="zh-CN" sz="2400" b="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11</a:t>
            </a:r>
          </a:p>
        </p:txBody>
      </p:sp>
      <p:sp>
        <p:nvSpPr>
          <p:cNvPr id="29732" name="Text Box 36"/>
          <p:cNvSpPr txBox="1">
            <a:spLocks noChangeArrowheads="1"/>
          </p:cNvSpPr>
          <p:nvPr/>
        </p:nvSpPr>
        <p:spPr bwMode="auto">
          <a:xfrm>
            <a:off x="8740847" y="2252226"/>
            <a:ext cx="264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zh-CN" sz="2400" b="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12</a:t>
            </a:r>
            <a:r>
              <a:rPr kumimoji="0" lang="zh-CN"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zh-CN" altLang="zh-CN" sz="2400" b="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22</a:t>
            </a:r>
            <a:r>
              <a:rPr kumimoji="0" lang="zh-CN"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r>
              <a:rPr kumimoji="0" lang="zh-CN" altLang="zh-CN" sz="2400" b="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11</a:t>
            </a:r>
          </a:p>
        </p:txBody>
      </p:sp>
      <p:sp>
        <p:nvSpPr>
          <p:cNvPr id="29733" name="Text Box 37"/>
          <p:cNvSpPr txBox="1">
            <a:spLocks noChangeArrowheads="1"/>
          </p:cNvSpPr>
          <p:nvPr/>
        </p:nvSpPr>
        <p:spPr bwMode="auto">
          <a:xfrm>
            <a:off x="2944848" y="2814995"/>
            <a:ext cx="4416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白色晶体，溶于水，有甜味</a:t>
            </a:r>
          </a:p>
        </p:txBody>
      </p:sp>
      <p:sp>
        <p:nvSpPr>
          <p:cNvPr id="29734" name="Text Box 38"/>
          <p:cNvSpPr txBox="1">
            <a:spLocks noChangeArrowheads="1"/>
          </p:cNvSpPr>
          <p:nvPr/>
        </p:nvSpPr>
        <p:spPr bwMode="auto">
          <a:xfrm>
            <a:off x="7168587" y="2782281"/>
            <a:ext cx="426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无色晶体，易溶于水，有甜味</a:t>
            </a:r>
          </a:p>
        </p:txBody>
      </p:sp>
      <p:sp>
        <p:nvSpPr>
          <p:cNvPr id="29735" name="Text Box 39"/>
          <p:cNvSpPr txBox="1">
            <a:spLocks noChangeArrowheads="1"/>
          </p:cNvSpPr>
          <p:nvPr/>
        </p:nvSpPr>
        <p:spPr bwMode="auto">
          <a:xfrm>
            <a:off x="3069431" y="3438882"/>
            <a:ext cx="314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不含醛基</a:t>
            </a:r>
            <a:r>
              <a:rPr kumimoji="0" lang="zh-CN" altLang="zh-CN" sz="2400" b="0" i="0" u="none" strike="noStrike" kern="0" cap="none" spc="0" normalizeH="0" baseline="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(非还原性糖)</a:t>
            </a:r>
          </a:p>
        </p:txBody>
      </p:sp>
      <p:sp>
        <p:nvSpPr>
          <p:cNvPr id="29736" name="Text Box 40"/>
          <p:cNvSpPr txBox="1">
            <a:spLocks noChangeArrowheads="1"/>
          </p:cNvSpPr>
          <p:nvPr/>
        </p:nvSpPr>
        <p:spPr bwMode="auto">
          <a:xfrm>
            <a:off x="7758906" y="3438882"/>
            <a:ext cx="25257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含醛基</a:t>
            </a:r>
            <a:r>
              <a:rPr kumimoji="0" lang="zh-CN" altLang="zh-CN" sz="2400" b="0" i="0" u="none" strike="noStrike" kern="0" cap="none" spc="0" normalizeH="0" baseline="0" noProof="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(还原性糖)</a:t>
            </a:r>
          </a:p>
        </p:txBody>
      </p:sp>
      <p:sp>
        <p:nvSpPr>
          <p:cNvPr id="29737" name="Text Box 41"/>
          <p:cNvSpPr txBox="1">
            <a:spLocks noChangeArrowheads="1"/>
          </p:cNvSpPr>
          <p:nvPr/>
        </p:nvSpPr>
        <p:spPr bwMode="auto">
          <a:xfrm>
            <a:off x="3702050" y="5416884"/>
            <a:ext cx="2032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可做甜味食物</a:t>
            </a:r>
          </a:p>
        </p:txBody>
      </p:sp>
      <p:sp>
        <p:nvSpPr>
          <p:cNvPr id="29738" name="Text Box 42"/>
          <p:cNvSpPr txBox="1">
            <a:spLocks noChangeArrowheads="1"/>
          </p:cNvSpPr>
          <p:nvPr/>
        </p:nvSpPr>
        <p:spPr bwMode="auto">
          <a:xfrm>
            <a:off x="7863605" y="5433211"/>
            <a:ext cx="2032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可做甜味食物</a:t>
            </a:r>
          </a:p>
        </p:txBody>
      </p:sp>
      <p:sp>
        <p:nvSpPr>
          <p:cNvPr id="29739" name="Text Box 43"/>
          <p:cNvSpPr txBox="1">
            <a:spLocks noChangeArrowheads="1"/>
          </p:cNvSpPr>
          <p:nvPr/>
        </p:nvSpPr>
        <p:spPr bwMode="auto">
          <a:xfrm>
            <a:off x="5378495" y="5893602"/>
            <a:ext cx="23399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互为同分异构体</a:t>
            </a:r>
          </a:p>
        </p:txBody>
      </p:sp>
      <p:pic>
        <p:nvPicPr>
          <p:cNvPr id="29740" name="Picture 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3971" y="4704939"/>
            <a:ext cx="3341657" cy="520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41" name="Picture 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23075" y="4794473"/>
            <a:ext cx="2545061" cy="41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42" name="Rectangle 46"/>
          <p:cNvSpPr>
            <a:spLocks noChangeArrowheads="1"/>
          </p:cNvSpPr>
          <p:nvPr/>
        </p:nvSpPr>
        <p:spPr bwMode="auto">
          <a:xfrm>
            <a:off x="2358231" y="4721019"/>
            <a:ext cx="2687638" cy="396875"/>
          </a:xfrm>
          <a:prstGeom prst="rect">
            <a:avLst/>
          </a:prstGeom>
          <a:noFill/>
          <a:ln w="9525">
            <a:noFill/>
            <a:miter lim="800000"/>
          </a:ln>
          <a:effectLst>
            <a:outerShdw dist="35921" dir="2700000" algn="ctr" rotWithShape="0">
              <a:schemeClr val="bg1"/>
            </a:outerShdw>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②</a:t>
            </a:r>
            <a:r>
              <a:rPr kumimoji="0" lang="zh-CN" sz="2000" b="0" i="0" u="none" strike="noStrike" kern="0" cap="none" spc="0" normalizeH="0" baseline="0" noProof="0" dirty="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水解反应</a:t>
            </a:r>
          </a:p>
        </p:txBody>
      </p:sp>
      <p:sp>
        <p:nvSpPr>
          <p:cNvPr id="29743" name="Text Box 47"/>
          <p:cNvSpPr txBox="1">
            <a:spLocks noChangeArrowheads="1"/>
          </p:cNvSpPr>
          <p:nvPr/>
        </p:nvSpPr>
        <p:spPr bwMode="auto">
          <a:xfrm>
            <a:off x="2803401" y="4071969"/>
            <a:ext cx="4551522" cy="707886"/>
          </a:xfrm>
          <a:prstGeom prst="rect">
            <a:avLst/>
          </a:prstGeom>
          <a:noFill/>
          <a:ln w="9525">
            <a:noFill/>
            <a:miter lim="800000"/>
          </a:ln>
          <a:effectLst>
            <a:outerShdw dist="35921" dir="2700000" algn="ctr" rotWithShape="0">
              <a:schemeClr val="bg1"/>
            </a:outerShdw>
          </a:effec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①</a:t>
            </a:r>
            <a:r>
              <a:rPr kumimoji="0" 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不能发生银镜反应和与新制    </a:t>
            </a:r>
            <a:r>
              <a:rPr kumimoji="0" lang="zh-CN"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Cu(OH)</a:t>
            </a:r>
            <a:r>
              <a:rPr kumimoji="0" lang="zh-CN" altLang="zh-CN" sz="2000" b="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反应</a:t>
            </a:r>
          </a:p>
        </p:txBody>
      </p:sp>
      <p:sp>
        <p:nvSpPr>
          <p:cNvPr id="29744" name="Text Box 48"/>
          <p:cNvSpPr txBox="1">
            <a:spLocks noChangeArrowheads="1"/>
          </p:cNvSpPr>
          <p:nvPr/>
        </p:nvSpPr>
        <p:spPr bwMode="auto">
          <a:xfrm>
            <a:off x="7361273" y="4041348"/>
            <a:ext cx="4026218" cy="707886"/>
          </a:xfrm>
          <a:prstGeom prst="rect">
            <a:avLst/>
          </a:prstGeom>
          <a:noFill/>
          <a:ln w="9525">
            <a:noFill/>
            <a:miter lim="800000"/>
          </a:ln>
          <a:effectLst>
            <a:outerShdw dist="35921" dir="2700000" algn="ctr" rotWithShape="0">
              <a:schemeClr val="bg1"/>
            </a:outerShdw>
          </a:effec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①</a:t>
            </a:r>
            <a:r>
              <a:rPr kumimoji="0" 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能发生银镜反应和与新制</a:t>
            </a:r>
            <a:r>
              <a:rPr kumimoji="0" lang="zh-CN"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Cu(OH)</a:t>
            </a:r>
            <a:r>
              <a:rPr kumimoji="0" lang="zh-CN" altLang="zh-CN" sz="2000" b="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反应</a:t>
            </a:r>
          </a:p>
        </p:txBody>
      </p:sp>
      <p:sp>
        <p:nvSpPr>
          <p:cNvPr id="29745" name="Rectangle 49"/>
          <p:cNvSpPr>
            <a:spLocks noChangeArrowheads="1"/>
          </p:cNvSpPr>
          <p:nvPr/>
        </p:nvSpPr>
        <p:spPr bwMode="auto">
          <a:xfrm>
            <a:off x="7055628" y="4766639"/>
            <a:ext cx="2690812" cy="396875"/>
          </a:xfrm>
          <a:prstGeom prst="rect">
            <a:avLst/>
          </a:prstGeom>
          <a:noFill/>
          <a:ln w="9525">
            <a:noFill/>
            <a:miter lim="800000"/>
          </a:ln>
          <a:effectLst>
            <a:outerShdw dist="35921" dir="2700000" algn="ctr" rotWithShape="0">
              <a:schemeClr val="bg1"/>
            </a:outerShdw>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②</a:t>
            </a:r>
            <a:r>
              <a:rPr kumimoji="0" lang="zh-CN" sz="2000" b="0" i="0" u="none" strike="noStrike" kern="0" cap="none" spc="0" normalizeH="0" baseline="0" noProof="0" dirty="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水解反应</a:t>
            </a:r>
          </a:p>
        </p:txBody>
      </p:sp>
      <p:sp>
        <p:nvSpPr>
          <p:cNvPr id="29746" name="Rectangle 50"/>
          <p:cNvSpPr>
            <a:spLocks noChangeArrowheads="1"/>
          </p:cNvSpPr>
          <p:nvPr/>
        </p:nvSpPr>
        <p:spPr bwMode="auto">
          <a:xfrm>
            <a:off x="568324" y="1208603"/>
            <a:ext cx="2314575" cy="369888"/>
          </a:xfrm>
          <a:prstGeom prst="rect">
            <a:avLst/>
          </a:prstGeom>
          <a:noFill/>
          <a:ln w="9525">
            <a:noFill/>
            <a:miter lim="800000"/>
          </a:ln>
          <a:effectLst>
            <a:outerShdw dist="35921" dir="2700000" algn="ctr" rotWithShape="0">
              <a:schemeClr val="bg1"/>
            </a:outerShdw>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sz="18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蔗糖 与麦芽糖的比较</a:t>
            </a:r>
          </a:p>
        </p:txBody>
      </p:sp>
      <p:sp>
        <p:nvSpPr>
          <p:cNvPr id="1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二、蔗糖与麦芽糖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7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7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97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97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97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97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grpId="0" nodeType="clickEffect">
                                  <p:stCondLst>
                                    <p:cond delay="0"/>
                                  </p:stCondLst>
                                  <p:iterate type="lt">
                                    <p:tmPct val="50000"/>
                                  </p:iterate>
                                  <p:childTnLst>
                                    <p:set>
                                      <p:cBhvr>
                                        <p:cTn id="30" dur="1" fill="hold">
                                          <p:stCondLst>
                                            <p:cond delay="0"/>
                                          </p:stCondLst>
                                        </p:cTn>
                                        <p:tgtEl>
                                          <p:spTgt spid="29743"/>
                                        </p:tgtEl>
                                        <p:attrNameLst>
                                          <p:attrName>style.visibility</p:attrName>
                                        </p:attrNameLst>
                                      </p:cBhvr>
                                      <p:to>
                                        <p:strVal val="visible"/>
                                      </p:to>
                                    </p:set>
                                    <p:anim calcmode="discrete" valueType="clr">
                                      <p:cBhvr override="childStyle">
                                        <p:cTn id="31" dur="80"/>
                                        <p:tgtEl>
                                          <p:spTgt spid="29743"/>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29743"/>
                                        </p:tgtEl>
                                        <p:attrNameLst>
                                          <p:attrName>fillcolor</p:attrName>
                                        </p:attrNameLst>
                                      </p:cBhvr>
                                      <p:tavLst>
                                        <p:tav tm="0">
                                          <p:val>
                                            <p:clrVal>
                                              <a:schemeClr val="accent2"/>
                                            </p:clrVal>
                                          </p:val>
                                        </p:tav>
                                        <p:tav tm="50000">
                                          <p:val>
                                            <p:clrVal>
                                              <a:schemeClr val="hlink"/>
                                            </p:clrVal>
                                          </p:val>
                                        </p:tav>
                                      </p:tavLst>
                                    </p:anim>
                                    <p:set>
                                      <p:cBhvr>
                                        <p:cTn id="33" dur="80"/>
                                        <p:tgtEl>
                                          <p:spTgt spid="29743"/>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grpId="0" nodeType="clickEffect">
                                  <p:stCondLst>
                                    <p:cond delay="0"/>
                                  </p:stCondLst>
                                  <p:iterate type="lt">
                                    <p:tmPct val="50000"/>
                                  </p:iterate>
                                  <p:childTnLst>
                                    <p:set>
                                      <p:cBhvr>
                                        <p:cTn id="37" dur="1" fill="hold">
                                          <p:stCondLst>
                                            <p:cond delay="0"/>
                                          </p:stCondLst>
                                        </p:cTn>
                                        <p:tgtEl>
                                          <p:spTgt spid="29744"/>
                                        </p:tgtEl>
                                        <p:attrNameLst>
                                          <p:attrName>style.visibility</p:attrName>
                                        </p:attrNameLst>
                                      </p:cBhvr>
                                      <p:to>
                                        <p:strVal val="visible"/>
                                      </p:to>
                                    </p:set>
                                    <p:anim calcmode="discrete" valueType="clr">
                                      <p:cBhvr override="childStyle">
                                        <p:cTn id="38" dur="80"/>
                                        <p:tgtEl>
                                          <p:spTgt spid="29744"/>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29744"/>
                                        </p:tgtEl>
                                        <p:attrNameLst>
                                          <p:attrName>fillcolor</p:attrName>
                                        </p:attrNameLst>
                                      </p:cBhvr>
                                      <p:tavLst>
                                        <p:tav tm="0">
                                          <p:val>
                                            <p:clrVal>
                                              <a:schemeClr val="accent2"/>
                                            </p:clrVal>
                                          </p:val>
                                        </p:tav>
                                        <p:tav tm="50000">
                                          <p:val>
                                            <p:clrVal>
                                              <a:schemeClr val="hlink"/>
                                            </p:clrVal>
                                          </p:val>
                                        </p:tav>
                                      </p:tavLst>
                                    </p:anim>
                                    <p:set>
                                      <p:cBhvr>
                                        <p:cTn id="40" dur="80"/>
                                        <p:tgtEl>
                                          <p:spTgt spid="29744"/>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29742"/>
                                        </p:tgtEl>
                                        <p:attrNameLst>
                                          <p:attrName>style.visibility</p:attrName>
                                        </p:attrNameLst>
                                      </p:cBhvr>
                                      <p:to>
                                        <p:strVal val="visible"/>
                                      </p:to>
                                    </p:set>
                                    <p:animEffect transition="in" filter="circle(in)">
                                      <p:cBhvr>
                                        <p:cTn id="45" dur="2000"/>
                                        <p:tgtEl>
                                          <p:spTgt spid="29742"/>
                                        </p:tgtEl>
                                      </p:cBhvr>
                                    </p:animEffect>
                                  </p:childTnLst>
                                </p:cTn>
                              </p:par>
                              <p:par>
                                <p:cTn id="46" presetID="6" presetClass="entr" presetSubtype="16" fill="hold" nodeType="withEffect">
                                  <p:stCondLst>
                                    <p:cond delay="0"/>
                                  </p:stCondLst>
                                  <p:childTnLst>
                                    <p:set>
                                      <p:cBhvr>
                                        <p:cTn id="47" dur="1" fill="hold">
                                          <p:stCondLst>
                                            <p:cond delay="0"/>
                                          </p:stCondLst>
                                        </p:cTn>
                                        <p:tgtEl>
                                          <p:spTgt spid="29740"/>
                                        </p:tgtEl>
                                        <p:attrNameLst>
                                          <p:attrName>style.visibility</p:attrName>
                                        </p:attrNameLst>
                                      </p:cBhvr>
                                      <p:to>
                                        <p:strVal val="visible"/>
                                      </p:to>
                                    </p:set>
                                    <p:animEffect transition="in" filter="circle(in)">
                                      <p:cBhvr>
                                        <p:cTn id="48" dur="2000"/>
                                        <p:tgtEl>
                                          <p:spTgt spid="29740"/>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29745"/>
                                        </p:tgtEl>
                                        <p:attrNameLst>
                                          <p:attrName>style.visibility</p:attrName>
                                        </p:attrNameLst>
                                      </p:cBhvr>
                                      <p:to>
                                        <p:strVal val="visible"/>
                                      </p:to>
                                    </p:set>
                                    <p:animEffect transition="in" filter="circle(in)">
                                      <p:cBhvr>
                                        <p:cTn id="53" dur="2000"/>
                                        <p:tgtEl>
                                          <p:spTgt spid="29745"/>
                                        </p:tgtEl>
                                      </p:cBhvr>
                                    </p:animEffect>
                                  </p:childTnLst>
                                </p:cTn>
                              </p:par>
                              <p:par>
                                <p:cTn id="54" presetID="6" presetClass="entr" presetSubtype="16" fill="hold" nodeType="withEffect">
                                  <p:stCondLst>
                                    <p:cond delay="0"/>
                                  </p:stCondLst>
                                  <p:childTnLst>
                                    <p:set>
                                      <p:cBhvr>
                                        <p:cTn id="55" dur="1" fill="hold">
                                          <p:stCondLst>
                                            <p:cond delay="0"/>
                                          </p:stCondLst>
                                        </p:cTn>
                                        <p:tgtEl>
                                          <p:spTgt spid="29741"/>
                                        </p:tgtEl>
                                        <p:attrNameLst>
                                          <p:attrName>style.visibility</p:attrName>
                                        </p:attrNameLst>
                                      </p:cBhvr>
                                      <p:to>
                                        <p:strVal val="visible"/>
                                      </p:to>
                                    </p:set>
                                    <p:animEffect transition="in" filter="circle(in)">
                                      <p:cBhvr>
                                        <p:cTn id="56" dur="2000"/>
                                        <p:tgtEl>
                                          <p:spTgt spid="29741"/>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499"/>
                                          </p:stCondLst>
                                        </p:cTn>
                                        <p:tgtEl>
                                          <p:spTgt spid="297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499"/>
                                          </p:stCondLst>
                                        </p:cTn>
                                        <p:tgtEl>
                                          <p:spTgt spid="2973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499"/>
                                          </p:stCondLst>
                                        </p:cTn>
                                        <p:tgtEl>
                                          <p:spTgt spid="297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31" grpId="0" autoUpdateAnimBg="0"/>
      <p:bldP spid="29732" grpId="0" autoUpdateAnimBg="0"/>
      <p:bldP spid="29733" grpId="0" autoUpdateAnimBg="0"/>
      <p:bldP spid="29734" grpId="0" autoUpdateAnimBg="0"/>
      <p:bldP spid="29735" grpId="0" autoUpdateAnimBg="0"/>
      <p:bldP spid="29736" grpId="0" autoUpdateAnimBg="0"/>
      <p:bldP spid="29737" grpId="0" autoUpdateAnimBg="0"/>
      <p:bldP spid="29738" grpId="0" autoUpdateAnimBg="0"/>
      <p:bldP spid="29739" grpId="0" autoUpdateAnimBg="0"/>
      <p:bldP spid="29742" grpId="0" autoUpdateAnimBg="0"/>
      <p:bldP spid="29743" grpId="0" autoUpdateAnimBg="0"/>
      <p:bldP spid="29744" grpId="0" autoUpdateAnimBg="0"/>
      <p:bldP spid="29745"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559916" y="2809507"/>
            <a:ext cx="2307361" cy="1538241"/>
          </a:xfrm>
          <a:prstGeom prst="rect">
            <a:avLst/>
          </a:prstGeom>
          <a:noFill/>
          <a:ln w="9525" cmpd="sng">
            <a:noFill/>
            <a:miter lim="800000"/>
            <a:headEnd/>
            <a:tailEnd/>
          </a:ln>
          <a:effectLst>
            <a:outerShdw dist="17961" dir="2700000" algn="ctr" rotWithShape="0">
              <a:srgbClr val="FFFF00"/>
            </a:outerShdw>
          </a:effectLst>
        </p:spPr>
      </p:pic>
      <p:pic>
        <p:nvPicPr>
          <p:cNvPr id="23559" name="Picture 7"/>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7353522" y="2809507"/>
            <a:ext cx="2506906" cy="1538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7" name="Rectangle 9"/>
          <p:cNvSpPr>
            <a:spLocks noChangeArrowheads="1"/>
          </p:cNvSpPr>
          <p:nvPr/>
        </p:nvSpPr>
        <p:spPr bwMode="auto">
          <a:xfrm>
            <a:off x="618641" y="1558255"/>
            <a:ext cx="3454400" cy="523220"/>
          </a:xfrm>
          <a:prstGeom prst="rect">
            <a:avLst/>
          </a:prstGeom>
          <a:noFill/>
          <a:ln w="9525">
            <a:noFill/>
            <a:miter lim="800000"/>
          </a:ln>
          <a:effectLst>
            <a:outerShdw dist="17961" dir="2700000" algn="ctr" rotWithShape="0">
              <a:srgbClr val="FFFF00"/>
            </a:outerShdw>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8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zh-CN" sz="2800" b="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6</a:t>
            </a:r>
            <a:r>
              <a:rPr kumimoji="0" lang="zh-CN" altLang="zh-CN" sz="28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zh-CN" altLang="zh-CN" sz="2800" b="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10</a:t>
            </a:r>
            <a:r>
              <a:rPr kumimoji="0" lang="zh-CN" altLang="zh-CN" sz="28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r>
              <a:rPr kumimoji="0" lang="zh-CN" altLang="zh-CN" sz="2800" b="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5</a:t>
            </a:r>
            <a:r>
              <a:rPr kumimoji="0" lang="zh-CN" altLang="zh-CN" sz="28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800" b="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n</a:t>
            </a:r>
          </a:p>
        </p:txBody>
      </p:sp>
      <p:sp>
        <p:nvSpPr>
          <p:cNvPr id="1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三、淀粉与纤维素</a:t>
            </a:r>
            <a:r>
              <a:rPr lang="en-US" altLang="zh-CN"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a:t>
            </a: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多糖</a:t>
            </a:r>
            <a:r>
              <a:rPr lang="en-US" altLang="zh-CN"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1"/>
                                        </p:tgtEl>
                                        <p:attrNameLst>
                                          <p:attrName>style.visibility</p:attrName>
                                        </p:attrNameLst>
                                      </p:cBhvr>
                                      <p:to>
                                        <p:strVal val="visible"/>
                                      </p:to>
                                    </p:set>
                                    <p:anim calcmode="lin" valueType="num">
                                      <p:cBhvr additive="base">
                                        <p:cTn id="7" dur="500" fill="hold"/>
                                        <p:tgtEl>
                                          <p:spTgt spid="32771"/>
                                        </p:tgtEl>
                                        <p:attrNameLst>
                                          <p:attrName>ppt_x</p:attrName>
                                        </p:attrNameLst>
                                      </p:cBhvr>
                                      <p:tavLst>
                                        <p:tav tm="0">
                                          <p:val>
                                            <p:strVal val="#ppt_x"/>
                                          </p:val>
                                        </p:tav>
                                        <p:tav tm="100000">
                                          <p:val>
                                            <p:strVal val="#ppt_x"/>
                                          </p:val>
                                        </p:tav>
                                      </p:tavLst>
                                    </p:anim>
                                    <p:anim calcmode="lin" valueType="num">
                                      <p:cBhvr additive="base">
                                        <p:cTn id="8" dur="500" fill="hold"/>
                                        <p:tgtEl>
                                          <p:spTgt spid="3277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559"/>
                                        </p:tgtEl>
                                        <p:attrNameLst>
                                          <p:attrName>style.visibility</p:attrName>
                                        </p:attrNameLst>
                                      </p:cBhvr>
                                      <p:to>
                                        <p:strVal val="visible"/>
                                      </p:to>
                                    </p:set>
                                    <p:anim calcmode="lin" valueType="num">
                                      <p:cBhvr additive="base">
                                        <p:cTn id="11" dur="500" fill="hold"/>
                                        <p:tgtEl>
                                          <p:spTgt spid="23559"/>
                                        </p:tgtEl>
                                        <p:attrNameLst>
                                          <p:attrName>ppt_x</p:attrName>
                                        </p:attrNameLst>
                                      </p:cBhvr>
                                      <p:tavLst>
                                        <p:tav tm="0">
                                          <p:val>
                                            <p:strVal val="#ppt_x"/>
                                          </p:val>
                                        </p:tav>
                                        <p:tav tm="100000">
                                          <p:val>
                                            <p:strVal val="#ppt_x"/>
                                          </p:val>
                                        </p:tav>
                                      </p:tavLst>
                                    </p:anim>
                                    <p:anim calcmode="lin" valueType="num">
                                      <p:cBhvr additive="base">
                                        <p:cTn id="12" dur="500" fill="hold"/>
                                        <p:tgtEl>
                                          <p:spTgt spid="2355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2777"/>
                                        </p:tgtEl>
                                        <p:attrNameLst>
                                          <p:attrName>style.visibility</p:attrName>
                                        </p:attrNameLst>
                                      </p:cBhvr>
                                      <p:to>
                                        <p:strVal val="visible"/>
                                      </p:to>
                                    </p:set>
                                    <p:anim calcmode="lin" valueType="num">
                                      <p:cBhvr additive="base">
                                        <p:cTn id="15" dur="500" fill="hold"/>
                                        <p:tgtEl>
                                          <p:spTgt spid="32777"/>
                                        </p:tgtEl>
                                        <p:attrNameLst>
                                          <p:attrName>ppt_x</p:attrName>
                                        </p:attrNameLst>
                                      </p:cBhvr>
                                      <p:tavLst>
                                        <p:tav tm="0">
                                          <p:val>
                                            <p:strVal val="#ppt_x"/>
                                          </p:val>
                                        </p:tav>
                                        <p:tav tm="100000">
                                          <p:val>
                                            <p:strVal val="#ppt_x"/>
                                          </p:val>
                                        </p:tav>
                                      </p:tavLst>
                                    </p:anim>
                                    <p:anim calcmode="lin" valueType="num">
                                      <p:cBhvr additive="base">
                                        <p:cTn id="16" dur="500" fill="hold"/>
                                        <p:tgtEl>
                                          <p:spTgt spid="327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Text Box 3"/>
          <p:cNvSpPr txBox="1">
            <a:spLocks noChangeArrowheads="1"/>
          </p:cNvSpPr>
          <p:nvPr/>
        </p:nvSpPr>
        <p:spPr bwMode="auto">
          <a:xfrm>
            <a:off x="660400" y="1453198"/>
            <a:ext cx="11488738" cy="1647952"/>
          </a:xfrm>
          <a:prstGeom prst="rect">
            <a:avLst/>
          </a:prstGeom>
          <a:noFill/>
          <a:ln w="9525" algn="ctr">
            <a:noFill/>
            <a:miter lim="800000"/>
          </a:ln>
          <a:effectLst/>
        </p:spPr>
        <p:txBody>
          <a:bodyPr>
            <a:spAutoFit/>
          </a:bodyPr>
          <a:lstStyle/>
          <a:p>
            <a:pPr marL="0" marR="0" lvl="0" indent="0" defTabSz="914400" eaLnBrk="1" fontAlgn="b" latinLnBrk="0" hangingPunct="1">
              <a:lnSpc>
                <a:spcPct val="200000"/>
              </a:lnSpc>
              <a:spcBef>
                <a:spcPct val="50000"/>
              </a:spcBef>
              <a:spcAft>
                <a:spcPts val="0"/>
              </a:spcAft>
              <a:buClrTx/>
              <a:buSzTx/>
              <a:buFontTx/>
              <a:buNone/>
              <a:defRPr/>
            </a:pPr>
            <a:r>
              <a:rPr kumimoji="0" lang="en-US" altLang="zh-CN" sz="2400" b="0" i="0" u="none" strike="noStrike" kern="0" cap="none" spc="0" normalizeH="0" baseline="0" noProof="0" dirty="0">
                <a:ln>
                  <a:noFill/>
                </a:ln>
                <a:solidFill>
                  <a:srgbClr val="0000FF"/>
                </a:solidFill>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b="0" i="0" u="none" strike="noStrike" kern="0" cap="none" spc="0" normalizeH="0" baseline="0" noProof="0" dirty="0">
                <a:ln>
                  <a:noFill/>
                </a:ln>
                <a:solidFill>
                  <a:srgbClr val="0000FF"/>
                </a:solidFill>
                <a:uLnTx/>
                <a:uFillTx/>
                <a:latin typeface="Arial" panose="020B0604020202020204" pitchFamily="34" charset="0"/>
                <a:ea typeface="思源黑体 CN Medium" panose="020B0600000000000000" pitchFamily="34" charset="-122"/>
                <a:sym typeface="Arial" panose="020B0604020202020204" pitchFamily="34" charset="0"/>
              </a:rPr>
              <a:t>、了解糖类的组成和分类</a:t>
            </a:r>
          </a:p>
          <a:p>
            <a:pPr marL="0" marR="0" lvl="0" indent="0" defTabSz="914400" eaLnBrk="1" fontAlgn="auto" latinLnBrk="0" hangingPunct="1">
              <a:lnSpc>
                <a:spcPct val="200000"/>
              </a:lnSpc>
              <a:spcBef>
                <a:spcPct val="50000"/>
              </a:spcBef>
              <a:spcAft>
                <a:spcPts val="0"/>
              </a:spcAft>
              <a:buClrTx/>
              <a:buSzTx/>
              <a:buFontTx/>
              <a:buNone/>
              <a:defRPr/>
            </a:pPr>
            <a:r>
              <a:rPr kumimoji="0" lang="en-US" altLang="zh-CN" sz="2400" b="0" i="0" u="none" strike="noStrike" kern="0" cap="none" spc="0" normalizeH="0" baseline="0" noProof="0" dirty="0">
                <a:ln>
                  <a:noFill/>
                </a:ln>
                <a:solidFill>
                  <a:srgbClr val="0000FF"/>
                </a:solidFill>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b="0" i="0" u="none" strike="noStrike" kern="0" cap="none" spc="0" normalizeH="0" baseline="0" noProof="0" dirty="0">
                <a:ln>
                  <a:noFill/>
                </a:ln>
                <a:solidFill>
                  <a:srgbClr val="0000FF"/>
                </a:solidFill>
                <a:uLnTx/>
                <a:uFillTx/>
                <a:latin typeface="Arial" panose="020B0604020202020204" pitchFamily="34" charset="0"/>
                <a:ea typeface="思源黑体 CN Medium" panose="020B0600000000000000" pitchFamily="34" charset="-122"/>
                <a:sym typeface="Arial" panose="020B0604020202020204" pitchFamily="34" charset="0"/>
              </a:rPr>
              <a:t>、掌握葡萄糖、果糖的结构、化学性质和用途。</a:t>
            </a:r>
          </a:p>
        </p:txBody>
      </p:sp>
      <p:sp>
        <p:nvSpPr>
          <p:cNvPr id="6148" name="Rectangle 4"/>
          <p:cNvSpPr>
            <a:spLocks noChangeArrowheads="1"/>
          </p:cNvSpPr>
          <p:nvPr/>
        </p:nvSpPr>
        <p:spPr bwMode="auto">
          <a:xfrm>
            <a:off x="8496300" y="6453188"/>
            <a:ext cx="1824038" cy="404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学习目标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23235"/>
                                        </p:tgtEl>
                                        <p:attrNameLst>
                                          <p:attrName>style.visibility</p:attrName>
                                        </p:attrNameLst>
                                      </p:cBhvr>
                                      <p:to>
                                        <p:strVal val="visible"/>
                                      </p:to>
                                    </p:set>
                                    <p:anim calcmode="lin" valueType="num">
                                      <p:cBhvr additive="base">
                                        <p:cTn id="7" dur="500" fill="hold"/>
                                        <p:tgtEl>
                                          <p:spTgt spid="223235"/>
                                        </p:tgtEl>
                                        <p:attrNameLst>
                                          <p:attrName>ppt_x</p:attrName>
                                        </p:attrNameLst>
                                      </p:cBhvr>
                                      <p:tavLst>
                                        <p:tav tm="0">
                                          <p:val>
                                            <p:strVal val="#ppt_x"/>
                                          </p:val>
                                        </p:tav>
                                        <p:tav tm="100000">
                                          <p:val>
                                            <p:strVal val="#ppt_x"/>
                                          </p:val>
                                        </p:tav>
                                      </p:tavLst>
                                    </p:anim>
                                    <p:anim calcmode="lin" valueType="num">
                                      <p:cBhvr additive="base">
                                        <p:cTn id="8" dur="500" fill="hold"/>
                                        <p:tgtEl>
                                          <p:spTgt spid="2232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4" name="Group 2"/>
          <p:cNvGraphicFramePr>
            <a:graphicFrameLocks noGrp="1"/>
          </p:cNvGraphicFramePr>
          <p:nvPr/>
        </p:nvGraphicFramePr>
        <p:xfrm>
          <a:off x="714057" y="1834396"/>
          <a:ext cx="10758806" cy="4173270"/>
        </p:xfrm>
        <a:graphic>
          <a:graphicData uri="http://schemas.openxmlformats.org/drawingml/2006/table">
            <a:tbl>
              <a:tblPr/>
              <a:tblGrid>
                <a:gridCol w="2326229">
                  <a:extLst>
                    <a:ext uri="{9D8B030D-6E8A-4147-A177-3AD203B41FA5}">
                      <a16:colId xmlns:a16="http://schemas.microsoft.com/office/drawing/2014/main" val="20000"/>
                    </a:ext>
                  </a:extLst>
                </a:gridCol>
                <a:gridCol w="4474758">
                  <a:extLst>
                    <a:ext uri="{9D8B030D-6E8A-4147-A177-3AD203B41FA5}">
                      <a16:colId xmlns:a16="http://schemas.microsoft.com/office/drawing/2014/main" val="20001"/>
                    </a:ext>
                  </a:extLst>
                </a:gridCol>
                <a:gridCol w="3957819">
                  <a:extLst>
                    <a:ext uri="{9D8B030D-6E8A-4147-A177-3AD203B41FA5}">
                      <a16:colId xmlns:a16="http://schemas.microsoft.com/office/drawing/2014/main" val="20002"/>
                    </a:ext>
                  </a:extLst>
                </a:gridCol>
              </a:tblGrid>
              <a:tr h="503692">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3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00194" marR="100194" marT="37573" marB="3757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3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00194" marR="100194" marT="37573" marB="3757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3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00194" marR="100194" marT="37573" marB="3757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2438">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3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00194" marR="100194" marT="37573" marB="3757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3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00194" marR="100194" marT="37573" marB="3757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3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00194" marR="100194" marT="37573" marB="3757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3656">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3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00194" marR="100194" marT="37573" marB="3757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3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00194" marR="100194" marT="37573" marB="3757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3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00194" marR="100194" marT="37573" marB="3757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3689">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3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00194" marR="100194" marT="37573" marB="3757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3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00194" marR="100194" marT="37573" marB="3757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3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00194" marR="100194" marT="37573" marB="3757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66174">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3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00194" marR="100194" marT="37573" marB="3757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3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00194" marR="100194" marT="37573" marB="3757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p>
                  </a:txBody>
                  <a:tcPr/>
                </a:tc>
                <a:extLst>
                  <a:ext uri="{0D108BD9-81ED-4DB2-BD59-A6C34878D82A}">
                    <a16:rowId xmlns:a16="http://schemas.microsoft.com/office/drawing/2014/main" val="10004"/>
                  </a:ext>
                </a:extLst>
              </a:tr>
              <a:tr h="1113621">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3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00194" marR="100194" marT="37573" marB="3757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300" b="1"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00194" marR="100194" marT="37573" marB="3757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3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00194" marR="100194" marT="37573" marB="3757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4608" name="Rectangle 32"/>
          <p:cNvSpPr>
            <a:spLocks noChangeArrowheads="1"/>
          </p:cNvSpPr>
          <p:nvPr/>
        </p:nvSpPr>
        <p:spPr bwMode="auto">
          <a:xfrm>
            <a:off x="568960" y="1178560"/>
            <a:ext cx="99869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1、淀粉、纤维素的结构和物理性质比较</a:t>
            </a:r>
            <a:r>
              <a:rPr kumimoji="0" lang="zh-CN"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p:txBody>
      </p:sp>
      <p:sp>
        <p:nvSpPr>
          <p:cNvPr id="24609" name="Rectangle 33"/>
          <p:cNvSpPr>
            <a:spLocks noChangeArrowheads="1"/>
          </p:cNvSpPr>
          <p:nvPr/>
        </p:nvSpPr>
        <p:spPr bwMode="auto">
          <a:xfrm>
            <a:off x="4876800" y="1884645"/>
            <a:ext cx="7315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淀粉     </a:t>
            </a:r>
            <a:r>
              <a:rPr kumimoji="0" lang="en-US"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纤维素</a:t>
            </a:r>
          </a:p>
        </p:txBody>
      </p:sp>
      <p:sp>
        <p:nvSpPr>
          <p:cNvPr id="33826" name="Rectangle 34"/>
          <p:cNvSpPr>
            <a:spLocks noChangeArrowheads="1"/>
          </p:cNvSpPr>
          <p:nvPr/>
        </p:nvSpPr>
        <p:spPr bwMode="auto">
          <a:xfrm>
            <a:off x="4325938" y="2430778"/>
            <a:ext cx="7721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zh-CN" sz="2000" b="0" i="0" u="none" strike="noStrike" kern="0" cap="none" spc="0" normalizeH="0" baseline="-3000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6</a:t>
            </a:r>
            <a:r>
              <a:rPr kumimoji="0" lang="zh-CN" altLang="zh-CN" sz="2000" b="0" i="0" u="none" strike="noStrike" kern="0" cap="none" spc="0" normalizeH="0" baseline="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zh-CN" altLang="zh-CN" sz="2000" b="0" i="0" u="none" strike="noStrike" kern="0" cap="none" spc="0" normalizeH="0" baseline="-3000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10</a:t>
            </a:r>
            <a:r>
              <a:rPr kumimoji="0" lang="zh-CN" altLang="zh-CN" sz="2000" b="0" i="0" u="none" strike="noStrike" kern="0" cap="none" spc="0" normalizeH="0" baseline="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r>
              <a:rPr kumimoji="0" lang="zh-CN" altLang="zh-CN" sz="2000" b="0" i="0" u="none" strike="noStrike" kern="0" cap="none" spc="0" normalizeH="0" baseline="-3000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5</a:t>
            </a:r>
            <a:r>
              <a:rPr kumimoji="0" lang="zh-CN" altLang="zh-CN" sz="2000" b="0" i="0" u="none" strike="noStrike" kern="0" cap="none" spc="0" normalizeH="0" baseline="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）n        </a:t>
            </a:r>
            <a:r>
              <a:rPr kumimoji="0" lang="en-US" altLang="zh-CN" sz="2000" b="0" i="0" u="none" strike="noStrike" kern="0" cap="none" spc="0" normalizeH="0" baseline="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zh-CN" sz="2000" b="0" i="0" u="none" strike="noStrike" kern="0" cap="none" spc="0" normalizeH="0" baseline="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               （C</a:t>
            </a:r>
            <a:r>
              <a:rPr kumimoji="0" lang="zh-CN" altLang="zh-CN" sz="2000" b="0" i="0" u="none" strike="noStrike" kern="0" cap="none" spc="0" normalizeH="0" baseline="-3000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6</a:t>
            </a:r>
            <a:r>
              <a:rPr kumimoji="0" lang="zh-CN" altLang="zh-CN" sz="2000" b="0" i="0" u="none" strike="noStrike" kern="0" cap="none" spc="0" normalizeH="0" baseline="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zh-CN" altLang="zh-CN" sz="2000" b="0" i="0" u="none" strike="noStrike" kern="0" cap="none" spc="0" normalizeH="0" baseline="-3000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10</a:t>
            </a:r>
            <a:r>
              <a:rPr kumimoji="0" lang="zh-CN" altLang="zh-CN" sz="2000" b="0" i="0" u="none" strike="noStrike" kern="0" cap="none" spc="0" normalizeH="0" baseline="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r>
              <a:rPr kumimoji="0" lang="zh-CN" altLang="zh-CN" sz="2000" b="0" i="0" u="none" strike="noStrike" kern="0" cap="none" spc="0" normalizeH="0" baseline="-3000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5</a:t>
            </a:r>
            <a:r>
              <a:rPr kumimoji="0" lang="zh-CN" altLang="zh-CN" sz="2000" b="0" i="0" u="none" strike="noStrike" kern="0" cap="none" spc="0" normalizeH="0" baseline="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）n</a:t>
            </a:r>
          </a:p>
        </p:txBody>
      </p:sp>
      <p:sp>
        <p:nvSpPr>
          <p:cNvPr id="33827" name="Rectangle 35"/>
          <p:cNvSpPr>
            <a:spLocks noChangeArrowheads="1"/>
          </p:cNvSpPr>
          <p:nvPr/>
        </p:nvSpPr>
        <p:spPr bwMode="auto">
          <a:xfrm>
            <a:off x="4165600" y="2976911"/>
            <a:ext cx="8737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n值由几百～几千  </a:t>
            </a:r>
            <a:r>
              <a:rPr kumimoji="0" lang="en-US"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几千个</a:t>
            </a:r>
            <a:r>
              <a:rPr kumimoji="0" lang="zh-CN" altLang="zh-CN" sz="2000" b="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葡萄糖单元</a:t>
            </a:r>
          </a:p>
          <a:p>
            <a:pPr marL="0" marR="0" lvl="0" indent="0" algn="just"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zh-CN" sz="2000" b="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葡萄糖单元</a:t>
            </a:r>
          </a:p>
        </p:txBody>
      </p:sp>
      <p:sp>
        <p:nvSpPr>
          <p:cNvPr id="33828" name="Rectangle 36"/>
          <p:cNvSpPr>
            <a:spLocks noChangeArrowheads="1"/>
          </p:cNvSpPr>
          <p:nvPr/>
        </p:nvSpPr>
        <p:spPr bwMode="auto">
          <a:xfrm>
            <a:off x="7577243" y="4991666"/>
            <a:ext cx="3726174"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003399"/>
                </a:solidFill>
                <a:effectLst/>
                <a:uLnTx/>
                <a:uFillTx/>
                <a:latin typeface="Arial" panose="020B0604020202020204" pitchFamily="34" charset="0"/>
                <a:ea typeface="思源黑体 CN Medium" panose="020B0600000000000000" pitchFamily="34" charset="-122"/>
                <a:sym typeface="Arial" panose="020B0604020202020204" pitchFamily="34" charset="0"/>
              </a:rPr>
              <a:t>白色无味纤维状物质，不溶于水也不溶于 一般有机溶剂，但会溶于某些酸、碱、盐水溶液。</a:t>
            </a:r>
          </a:p>
        </p:txBody>
      </p:sp>
      <p:sp>
        <p:nvSpPr>
          <p:cNvPr id="33829" name="Rectangle 37"/>
          <p:cNvSpPr>
            <a:spLocks noChangeArrowheads="1"/>
          </p:cNvSpPr>
          <p:nvPr/>
        </p:nvSpPr>
        <p:spPr bwMode="auto">
          <a:xfrm>
            <a:off x="4325938" y="3742752"/>
            <a:ext cx="8128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十几万→几十万       </a:t>
            </a:r>
            <a:r>
              <a:rPr kumimoji="0" lang="en-US"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几十万→几百万</a:t>
            </a:r>
          </a:p>
        </p:txBody>
      </p:sp>
      <p:sp>
        <p:nvSpPr>
          <p:cNvPr id="33830" name="Rectangle 38"/>
          <p:cNvSpPr>
            <a:spLocks noChangeArrowheads="1"/>
          </p:cNvSpPr>
          <p:nvPr/>
        </p:nvSpPr>
        <p:spPr bwMode="auto">
          <a:xfrm>
            <a:off x="3277987" y="4263256"/>
            <a:ext cx="7620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①不是同分异构体     ②不是同系物</a:t>
            </a:r>
            <a:r>
              <a:rPr kumimoji="0" lang="en-US" altLang="zh-CN" sz="2000" b="0" i="0" u="none" strike="noStrike" kern="0" cap="none" spc="0" normalizeH="0" baseline="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zh-CN" sz="2000" b="0" i="0" u="none" strike="noStrike" kern="0" cap="none" spc="0" normalizeH="0" baseline="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③均属天然高分子化合物</a:t>
            </a:r>
          </a:p>
        </p:txBody>
      </p:sp>
      <p:sp>
        <p:nvSpPr>
          <p:cNvPr id="24615" name="Rectangle 39"/>
          <p:cNvSpPr>
            <a:spLocks noChangeArrowheads="1"/>
          </p:cNvSpPr>
          <p:nvPr/>
        </p:nvSpPr>
        <p:spPr bwMode="auto">
          <a:xfrm>
            <a:off x="947003" y="3801555"/>
            <a:ext cx="14670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相对分子量</a:t>
            </a:r>
          </a:p>
        </p:txBody>
      </p:sp>
      <p:sp>
        <p:nvSpPr>
          <p:cNvPr id="24616" name="Rectangle 40"/>
          <p:cNvSpPr>
            <a:spLocks noChangeArrowheads="1"/>
          </p:cNvSpPr>
          <p:nvPr/>
        </p:nvSpPr>
        <p:spPr bwMode="auto">
          <a:xfrm>
            <a:off x="1075243" y="4353387"/>
            <a:ext cx="12105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相互关系</a:t>
            </a:r>
          </a:p>
        </p:txBody>
      </p:sp>
      <p:sp>
        <p:nvSpPr>
          <p:cNvPr id="24617" name="Rectangle 41"/>
          <p:cNvSpPr>
            <a:spLocks noChangeArrowheads="1"/>
          </p:cNvSpPr>
          <p:nvPr/>
        </p:nvSpPr>
        <p:spPr bwMode="auto">
          <a:xfrm>
            <a:off x="1075243" y="5229764"/>
            <a:ext cx="12105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物理性质</a:t>
            </a:r>
          </a:p>
        </p:txBody>
      </p:sp>
      <p:sp>
        <p:nvSpPr>
          <p:cNvPr id="24618" name="Rectangle 42"/>
          <p:cNvSpPr>
            <a:spLocks noChangeArrowheads="1"/>
          </p:cNvSpPr>
          <p:nvPr/>
        </p:nvSpPr>
        <p:spPr bwMode="auto">
          <a:xfrm>
            <a:off x="1229838" y="2401245"/>
            <a:ext cx="1625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通   式</a:t>
            </a:r>
          </a:p>
        </p:txBody>
      </p:sp>
      <p:sp>
        <p:nvSpPr>
          <p:cNvPr id="24619" name="Rectangle 43"/>
          <p:cNvSpPr>
            <a:spLocks noChangeArrowheads="1"/>
          </p:cNvSpPr>
          <p:nvPr/>
        </p:nvSpPr>
        <p:spPr bwMode="auto">
          <a:xfrm>
            <a:off x="1172123" y="3101400"/>
            <a:ext cx="90922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结  </a:t>
            </a:r>
            <a:r>
              <a:rPr kumimoji="0" lang="en-US"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构</a:t>
            </a:r>
          </a:p>
        </p:txBody>
      </p:sp>
      <p:sp>
        <p:nvSpPr>
          <p:cNvPr id="33836" name="Rectangle 44"/>
          <p:cNvSpPr>
            <a:spLocks noChangeArrowheads="1"/>
          </p:cNvSpPr>
          <p:nvPr/>
        </p:nvSpPr>
        <p:spPr bwMode="auto">
          <a:xfrm>
            <a:off x="3092048" y="5075876"/>
            <a:ext cx="431574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003399"/>
                </a:solidFill>
                <a:effectLst/>
                <a:uLnTx/>
                <a:uFillTx/>
                <a:latin typeface="Arial" panose="020B0604020202020204" pitchFamily="34" charset="0"/>
                <a:ea typeface="思源黑体 CN Medium" panose="020B0600000000000000" pitchFamily="34" charset="-122"/>
                <a:sym typeface="Arial" panose="020B0604020202020204" pitchFamily="34" charset="0"/>
              </a:rPr>
              <a:t>白色无味粉末物质，不溶于冷水，热水糊化 ，部分溶解。 </a:t>
            </a:r>
          </a:p>
        </p:txBody>
      </p:sp>
      <p:sp>
        <p:nvSpPr>
          <p:cNvPr id="1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三、淀粉与纤维素</a:t>
            </a:r>
            <a:r>
              <a:rPr lang="en-US" altLang="zh-CN"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a:t>
            </a: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多糖</a:t>
            </a:r>
            <a:r>
              <a:rPr lang="en-US" altLang="zh-CN"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826"/>
                                        </p:tgtEl>
                                        <p:attrNameLst>
                                          <p:attrName>style.visibility</p:attrName>
                                        </p:attrNameLst>
                                      </p:cBhvr>
                                      <p:to>
                                        <p:strVal val="visible"/>
                                      </p:to>
                                    </p:set>
                                    <p:anim calcmode="lin" valueType="num">
                                      <p:cBhvr additive="base">
                                        <p:cTn id="7" dur="500" fill="hold"/>
                                        <p:tgtEl>
                                          <p:spTgt spid="33826"/>
                                        </p:tgtEl>
                                        <p:attrNameLst>
                                          <p:attrName>ppt_x</p:attrName>
                                        </p:attrNameLst>
                                      </p:cBhvr>
                                      <p:tavLst>
                                        <p:tav tm="0">
                                          <p:val>
                                            <p:strVal val="0-#ppt_w/2"/>
                                          </p:val>
                                        </p:tav>
                                        <p:tav tm="100000">
                                          <p:val>
                                            <p:strVal val="#ppt_x"/>
                                          </p:val>
                                        </p:tav>
                                      </p:tavLst>
                                    </p:anim>
                                    <p:anim calcmode="lin" valueType="num">
                                      <p:cBhvr additive="base">
                                        <p:cTn id="8" dur="500" fill="hold"/>
                                        <p:tgtEl>
                                          <p:spTgt spid="338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827"/>
                                        </p:tgtEl>
                                        <p:attrNameLst>
                                          <p:attrName>style.visibility</p:attrName>
                                        </p:attrNameLst>
                                      </p:cBhvr>
                                      <p:to>
                                        <p:strVal val="visible"/>
                                      </p:to>
                                    </p:set>
                                    <p:anim calcmode="lin" valueType="num">
                                      <p:cBhvr additive="base">
                                        <p:cTn id="13" dur="500" fill="hold"/>
                                        <p:tgtEl>
                                          <p:spTgt spid="33827"/>
                                        </p:tgtEl>
                                        <p:attrNameLst>
                                          <p:attrName>ppt_x</p:attrName>
                                        </p:attrNameLst>
                                      </p:cBhvr>
                                      <p:tavLst>
                                        <p:tav tm="0">
                                          <p:val>
                                            <p:strVal val="0-#ppt_w/2"/>
                                          </p:val>
                                        </p:tav>
                                        <p:tav tm="100000">
                                          <p:val>
                                            <p:strVal val="#ppt_x"/>
                                          </p:val>
                                        </p:tav>
                                      </p:tavLst>
                                    </p:anim>
                                    <p:anim calcmode="lin" valueType="num">
                                      <p:cBhvr additive="base">
                                        <p:cTn id="14" dur="500" fill="hold"/>
                                        <p:tgtEl>
                                          <p:spTgt spid="3382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3829"/>
                                        </p:tgtEl>
                                        <p:attrNameLst>
                                          <p:attrName>style.visibility</p:attrName>
                                        </p:attrNameLst>
                                      </p:cBhvr>
                                      <p:to>
                                        <p:strVal val="visible"/>
                                      </p:to>
                                    </p:set>
                                    <p:anim calcmode="lin" valueType="num">
                                      <p:cBhvr additive="base">
                                        <p:cTn id="19" dur="500" fill="hold"/>
                                        <p:tgtEl>
                                          <p:spTgt spid="33829"/>
                                        </p:tgtEl>
                                        <p:attrNameLst>
                                          <p:attrName>ppt_x</p:attrName>
                                        </p:attrNameLst>
                                      </p:cBhvr>
                                      <p:tavLst>
                                        <p:tav tm="0">
                                          <p:val>
                                            <p:strVal val="0-#ppt_w/2"/>
                                          </p:val>
                                        </p:tav>
                                        <p:tav tm="100000">
                                          <p:val>
                                            <p:strVal val="#ppt_x"/>
                                          </p:val>
                                        </p:tav>
                                      </p:tavLst>
                                    </p:anim>
                                    <p:anim calcmode="lin" valueType="num">
                                      <p:cBhvr additive="base">
                                        <p:cTn id="20" dur="500" fill="hold"/>
                                        <p:tgtEl>
                                          <p:spTgt spid="3382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3830"/>
                                        </p:tgtEl>
                                        <p:attrNameLst>
                                          <p:attrName>style.visibility</p:attrName>
                                        </p:attrNameLst>
                                      </p:cBhvr>
                                      <p:to>
                                        <p:strVal val="visible"/>
                                      </p:to>
                                    </p:set>
                                    <p:anim calcmode="lin" valueType="num">
                                      <p:cBhvr additive="base">
                                        <p:cTn id="25" dur="500" fill="hold"/>
                                        <p:tgtEl>
                                          <p:spTgt spid="33830"/>
                                        </p:tgtEl>
                                        <p:attrNameLst>
                                          <p:attrName>ppt_x</p:attrName>
                                        </p:attrNameLst>
                                      </p:cBhvr>
                                      <p:tavLst>
                                        <p:tav tm="0">
                                          <p:val>
                                            <p:strVal val="0-#ppt_w/2"/>
                                          </p:val>
                                        </p:tav>
                                        <p:tav tm="100000">
                                          <p:val>
                                            <p:strVal val="#ppt_x"/>
                                          </p:val>
                                        </p:tav>
                                      </p:tavLst>
                                    </p:anim>
                                    <p:anim calcmode="lin" valueType="num">
                                      <p:cBhvr additive="base">
                                        <p:cTn id="26" dur="500" fill="hold"/>
                                        <p:tgtEl>
                                          <p:spTgt spid="3383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33836"/>
                                        </p:tgtEl>
                                        <p:attrNameLst>
                                          <p:attrName>style.visibility</p:attrName>
                                        </p:attrNameLst>
                                      </p:cBhvr>
                                      <p:to>
                                        <p:strVal val="visible"/>
                                      </p:to>
                                    </p:set>
                                    <p:animEffect transition="in" filter="box(in)">
                                      <p:cBhvr>
                                        <p:cTn id="31" dur="500"/>
                                        <p:tgtEl>
                                          <p:spTgt spid="33836"/>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3828"/>
                                        </p:tgtEl>
                                        <p:attrNameLst>
                                          <p:attrName>style.visibility</p:attrName>
                                        </p:attrNameLst>
                                      </p:cBhvr>
                                      <p:to>
                                        <p:strVal val="visible"/>
                                      </p:to>
                                    </p:set>
                                    <p:anim calcmode="lin" valueType="num">
                                      <p:cBhvr additive="base">
                                        <p:cTn id="36" dur="500" fill="hold"/>
                                        <p:tgtEl>
                                          <p:spTgt spid="33828"/>
                                        </p:tgtEl>
                                        <p:attrNameLst>
                                          <p:attrName>ppt_x</p:attrName>
                                        </p:attrNameLst>
                                      </p:cBhvr>
                                      <p:tavLst>
                                        <p:tav tm="0">
                                          <p:val>
                                            <p:strVal val="0-#ppt_w/2"/>
                                          </p:val>
                                        </p:tav>
                                        <p:tav tm="100000">
                                          <p:val>
                                            <p:strVal val="#ppt_x"/>
                                          </p:val>
                                        </p:tav>
                                      </p:tavLst>
                                    </p:anim>
                                    <p:anim calcmode="lin" valueType="num">
                                      <p:cBhvr additive="base">
                                        <p:cTn id="37" dur="500" fill="hold"/>
                                        <p:tgtEl>
                                          <p:spTgt spid="338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26" grpId="0" autoUpdateAnimBg="0"/>
      <p:bldP spid="33827" grpId="0" autoUpdateAnimBg="0"/>
      <p:bldP spid="33828" grpId="0" autoUpdateAnimBg="0"/>
      <p:bldP spid="33829" grpId="0" autoUpdateAnimBg="0"/>
      <p:bldP spid="33830" grpId="0" autoUpdateAnimBg="0"/>
      <p:bldP spid="3383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60400" y="1176575"/>
            <a:ext cx="83534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zh-CN" sz="2400" b="0" i="0" u="none" strike="noStrike" kern="0" cap="none" spc="0" normalizeH="0" baseline="0" noProof="0" dirty="0">
                <a:ln>
                  <a:noFill/>
                </a:ln>
                <a:solidFill>
                  <a:schemeClr val="accent2"/>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zh-CN"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淀粉、纤维素的化学性质比较</a:t>
            </a:r>
          </a:p>
        </p:txBody>
      </p:sp>
      <p:graphicFrame>
        <p:nvGraphicFramePr>
          <p:cNvPr id="34819" name="Group 3"/>
          <p:cNvGraphicFramePr>
            <a:graphicFrameLocks noGrp="1"/>
          </p:cNvGraphicFramePr>
          <p:nvPr/>
        </p:nvGraphicFramePr>
        <p:xfrm>
          <a:off x="972838" y="1826277"/>
          <a:ext cx="10182842" cy="3594914"/>
        </p:xfrm>
        <a:graphic>
          <a:graphicData uri="http://schemas.openxmlformats.org/drawingml/2006/table">
            <a:tbl>
              <a:tblPr/>
              <a:tblGrid>
                <a:gridCol w="1074336">
                  <a:extLst>
                    <a:ext uri="{9D8B030D-6E8A-4147-A177-3AD203B41FA5}">
                      <a16:colId xmlns:a16="http://schemas.microsoft.com/office/drawing/2014/main" val="20000"/>
                    </a:ext>
                  </a:extLst>
                </a:gridCol>
                <a:gridCol w="2802617">
                  <a:extLst>
                    <a:ext uri="{9D8B030D-6E8A-4147-A177-3AD203B41FA5}">
                      <a16:colId xmlns:a16="http://schemas.microsoft.com/office/drawing/2014/main" val="20001"/>
                    </a:ext>
                  </a:extLst>
                </a:gridCol>
                <a:gridCol w="3409851">
                  <a:extLst>
                    <a:ext uri="{9D8B030D-6E8A-4147-A177-3AD203B41FA5}">
                      <a16:colId xmlns:a16="http://schemas.microsoft.com/office/drawing/2014/main" val="20002"/>
                    </a:ext>
                  </a:extLst>
                </a:gridCol>
                <a:gridCol w="2896038">
                  <a:extLst>
                    <a:ext uri="{9D8B030D-6E8A-4147-A177-3AD203B41FA5}">
                      <a16:colId xmlns:a16="http://schemas.microsoft.com/office/drawing/2014/main" val="20003"/>
                    </a:ext>
                  </a:extLst>
                </a:gridCol>
              </a:tblGrid>
              <a:tr h="650047">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20" marR="1219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结构特征</a:t>
                      </a: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化学性质</a:t>
                      </a: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用途</a:t>
                      </a:r>
                    </a:p>
                  </a:txBody>
                  <a:tcPr marL="121920" marR="1219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31208">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淀</a:t>
                      </a:r>
                    </a:p>
                    <a:p>
                      <a:pPr marL="0" marR="0" lvl="0" indent="0" algn="ctr" defTabSz="914400" rtl="0" eaLnBrk="1" fontAlgn="base" latinLnBrk="0" hangingPunct="1">
                        <a:lnSpc>
                          <a:spcPct val="100000"/>
                        </a:lnSpc>
                        <a:spcBef>
                          <a:spcPct val="20000"/>
                        </a:spcBef>
                        <a:spcAft>
                          <a:spcPct val="0"/>
                        </a:spcAft>
                        <a:buClrTx/>
                        <a:buSzTx/>
                        <a:buFontTx/>
                        <a:buNone/>
                      </a:pPr>
                      <a:r>
                        <a:rPr kumimoji="0" 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粉 </a:t>
                      </a:r>
                    </a:p>
                  </a:txBody>
                  <a:tcPr marL="121920" marR="1219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20" marR="1219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13659">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纤</a:t>
                      </a:r>
                    </a:p>
                    <a:p>
                      <a:pPr marL="0" marR="0" lvl="0" indent="0" algn="ctr" defTabSz="914400" rtl="0" eaLnBrk="1" fontAlgn="base" latinLnBrk="0" hangingPunct="1">
                        <a:lnSpc>
                          <a:spcPct val="100000"/>
                        </a:lnSpc>
                        <a:spcBef>
                          <a:spcPct val="20000"/>
                        </a:spcBef>
                        <a:spcAft>
                          <a:spcPct val="0"/>
                        </a:spcAft>
                        <a:buClrTx/>
                        <a:buSzTx/>
                        <a:buFontTx/>
                        <a:buNone/>
                      </a:pPr>
                      <a:r>
                        <a:rPr kumimoji="0" 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维</a:t>
                      </a:r>
                    </a:p>
                    <a:p>
                      <a:pPr marL="0" marR="0" lvl="0" indent="0" algn="ctr" defTabSz="914400" rtl="0" eaLnBrk="1" fontAlgn="base" latinLnBrk="0" hangingPunct="1">
                        <a:lnSpc>
                          <a:spcPct val="100000"/>
                        </a:lnSpc>
                        <a:spcBef>
                          <a:spcPct val="20000"/>
                        </a:spcBef>
                        <a:spcAft>
                          <a:spcPct val="0"/>
                        </a:spcAft>
                        <a:buClrTx/>
                        <a:buSzTx/>
                        <a:buFontTx/>
                        <a:buNone/>
                      </a:pPr>
                      <a:r>
                        <a:rPr kumimoji="0" 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素 </a:t>
                      </a:r>
                    </a:p>
                  </a:txBody>
                  <a:tcPr marL="121920" marR="1219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20" marR="121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20" marR="1219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4841" name="Rectangle 25"/>
          <p:cNvSpPr>
            <a:spLocks noChangeArrowheads="1"/>
          </p:cNvSpPr>
          <p:nvPr/>
        </p:nvSpPr>
        <p:spPr bwMode="auto">
          <a:xfrm>
            <a:off x="2105049" y="2825767"/>
            <a:ext cx="31686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无醛基 </a:t>
            </a:r>
          </a:p>
          <a:p>
            <a:pPr marL="0" marR="0" lvl="0" indent="0"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每个单元中有三个羟基</a:t>
            </a:r>
          </a:p>
        </p:txBody>
      </p:sp>
      <p:sp>
        <p:nvSpPr>
          <p:cNvPr id="34842" name="Rectangle 26"/>
          <p:cNvSpPr>
            <a:spLocks noChangeArrowheads="1"/>
          </p:cNvSpPr>
          <p:nvPr/>
        </p:nvSpPr>
        <p:spPr bwMode="auto">
          <a:xfrm>
            <a:off x="2138142" y="4476750"/>
            <a:ext cx="2844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无醛基</a:t>
            </a:r>
          </a:p>
          <a:p>
            <a:pPr marL="0" marR="0" lvl="0" indent="0"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800080"/>
                </a:solidFill>
                <a:effectLst/>
                <a:uLnTx/>
                <a:uFillTx/>
                <a:latin typeface="Arial" panose="020B0604020202020204" pitchFamily="34" charset="0"/>
                <a:ea typeface="思源黑体 CN Medium" panose="020B0600000000000000" pitchFamily="34" charset="-122"/>
                <a:sym typeface="Arial" panose="020B0604020202020204" pitchFamily="34" charset="0"/>
              </a:rPr>
              <a:t>每个单元中有三个羟基 </a:t>
            </a:r>
          </a:p>
        </p:txBody>
      </p:sp>
      <p:sp>
        <p:nvSpPr>
          <p:cNvPr id="34843" name="Rectangle 27"/>
          <p:cNvSpPr>
            <a:spLocks noChangeArrowheads="1"/>
          </p:cNvSpPr>
          <p:nvPr/>
        </p:nvSpPr>
        <p:spPr bwMode="auto">
          <a:xfrm>
            <a:off x="5220041" y="2517990"/>
            <a:ext cx="3454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1.遇碘单质呈蓝色</a:t>
            </a:r>
          </a:p>
          <a:p>
            <a:pPr marL="0" marR="0" lvl="0" indent="0" algn="just"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2.无还原性</a:t>
            </a:r>
          </a:p>
          <a:p>
            <a:pPr marL="0" marR="0" lvl="0" indent="0"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3.能水解成葡萄糖</a:t>
            </a:r>
          </a:p>
          <a:p>
            <a:pPr marL="0" marR="0" lvl="0" indent="0"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4.发酵成酒精 </a:t>
            </a:r>
          </a:p>
        </p:txBody>
      </p:sp>
      <p:sp>
        <p:nvSpPr>
          <p:cNvPr id="34844" name="Rectangle 28"/>
          <p:cNvSpPr>
            <a:spLocks noChangeArrowheads="1"/>
          </p:cNvSpPr>
          <p:nvPr/>
        </p:nvSpPr>
        <p:spPr bwMode="auto">
          <a:xfrm>
            <a:off x="5064962" y="4097752"/>
            <a:ext cx="310159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1.无还原性</a:t>
            </a:r>
          </a:p>
          <a:p>
            <a:pPr marL="0" marR="0" lvl="0" indent="0" algn="just"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2.能水解成葡萄糖（比淀粉难）</a:t>
            </a:r>
          </a:p>
          <a:p>
            <a:pPr marL="0" marR="0" lvl="0" indent="0"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3.酯化反应 </a:t>
            </a:r>
          </a:p>
        </p:txBody>
      </p:sp>
      <p:sp>
        <p:nvSpPr>
          <p:cNvPr id="34845" name="Rectangle 29"/>
          <p:cNvSpPr>
            <a:spLocks noChangeArrowheads="1"/>
          </p:cNvSpPr>
          <p:nvPr/>
        </p:nvSpPr>
        <p:spPr bwMode="auto">
          <a:xfrm>
            <a:off x="8775700" y="2769365"/>
            <a:ext cx="263366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800000"/>
                </a:solidFill>
                <a:effectLst/>
                <a:uLnTx/>
                <a:uFillTx/>
                <a:latin typeface="Arial" panose="020B0604020202020204" pitchFamily="34" charset="0"/>
                <a:ea typeface="思源黑体 CN Medium" panose="020B0600000000000000" pitchFamily="34" charset="-122"/>
                <a:sym typeface="Arial" panose="020B0604020202020204" pitchFamily="34" charset="0"/>
              </a:rPr>
              <a:t>食用</a:t>
            </a:r>
          </a:p>
          <a:p>
            <a:pPr marL="0" marR="0" lvl="0" indent="0"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800000"/>
                </a:solidFill>
                <a:effectLst/>
                <a:uLnTx/>
                <a:uFillTx/>
                <a:latin typeface="Arial" panose="020B0604020202020204" pitchFamily="34" charset="0"/>
                <a:ea typeface="思源黑体 CN Medium" panose="020B0600000000000000" pitchFamily="34" charset="-122"/>
                <a:sym typeface="Arial" panose="020B0604020202020204" pitchFamily="34" charset="0"/>
              </a:rPr>
              <a:t>制葡萄糖和酒精 </a:t>
            </a:r>
          </a:p>
        </p:txBody>
      </p:sp>
      <p:sp>
        <p:nvSpPr>
          <p:cNvPr id="34846" name="Rectangle 30"/>
          <p:cNvSpPr>
            <a:spLocks noChangeArrowheads="1"/>
          </p:cNvSpPr>
          <p:nvPr/>
        </p:nvSpPr>
        <p:spPr bwMode="auto">
          <a:xfrm>
            <a:off x="8775700" y="4092044"/>
            <a:ext cx="2743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800000"/>
                </a:solidFill>
                <a:effectLst/>
                <a:uLnTx/>
                <a:uFillTx/>
                <a:latin typeface="Arial" panose="020B0604020202020204" pitchFamily="34" charset="0"/>
                <a:ea typeface="思源黑体 CN Medium" panose="020B0600000000000000" pitchFamily="34" charset="-122"/>
                <a:sym typeface="Arial" panose="020B0604020202020204" pitchFamily="34" charset="0"/>
              </a:rPr>
              <a:t>硝酸纤维</a:t>
            </a:r>
          </a:p>
          <a:p>
            <a:pPr marL="0" marR="0" lvl="0" indent="0" algn="just"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800000"/>
                </a:solidFill>
                <a:effectLst/>
                <a:uLnTx/>
                <a:uFillTx/>
                <a:latin typeface="Arial" panose="020B0604020202020204" pitchFamily="34" charset="0"/>
                <a:ea typeface="思源黑体 CN Medium" panose="020B0600000000000000" pitchFamily="34" charset="-122"/>
                <a:sym typeface="Arial" panose="020B0604020202020204" pitchFamily="34" charset="0"/>
              </a:rPr>
              <a:t>醋酸纤维</a:t>
            </a:r>
          </a:p>
          <a:p>
            <a:pPr marL="0" marR="0" lvl="0" indent="0" algn="just"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800000"/>
                </a:solidFill>
                <a:effectLst/>
                <a:uLnTx/>
                <a:uFillTx/>
                <a:latin typeface="Arial" panose="020B0604020202020204" pitchFamily="34" charset="0"/>
                <a:ea typeface="思源黑体 CN Medium" panose="020B0600000000000000" pitchFamily="34" charset="-122"/>
                <a:sym typeface="Arial" panose="020B0604020202020204" pitchFamily="34" charset="0"/>
              </a:rPr>
              <a:t>粘胶纤维</a:t>
            </a:r>
          </a:p>
          <a:p>
            <a:pPr marL="0" marR="0" lvl="0" indent="0" defTabSz="914400" eaLnBrk="1" fontAlgn="auto" latinLnBrk="0" hangingPunct="1">
              <a:lnSpc>
                <a:spcPct val="100000"/>
              </a:lnSpc>
              <a:spcBef>
                <a:spcPts val="0"/>
              </a:spcBef>
              <a:spcAft>
                <a:spcPts val="0"/>
              </a:spcAft>
              <a:buClrTx/>
              <a:buSzTx/>
              <a:buFontTx/>
              <a:buNone/>
              <a:defRPr/>
            </a:pPr>
            <a:r>
              <a:rPr kumimoji="0" lang="zh-CN" altLang="zh-CN" sz="2000" b="0" i="0" u="none" strike="noStrike" kern="0" cap="none" spc="0" normalizeH="0" baseline="0" noProof="0" dirty="0">
                <a:ln>
                  <a:noFill/>
                </a:ln>
                <a:solidFill>
                  <a:srgbClr val="800000"/>
                </a:solidFill>
                <a:effectLst/>
                <a:uLnTx/>
                <a:uFillTx/>
                <a:latin typeface="Arial" panose="020B0604020202020204" pitchFamily="34" charset="0"/>
                <a:ea typeface="思源黑体 CN Medium" panose="020B0600000000000000" pitchFamily="34" charset="-122"/>
                <a:sym typeface="Arial" panose="020B0604020202020204" pitchFamily="34" charset="0"/>
              </a:rPr>
              <a:t>造纸 </a:t>
            </a:r>
            <a:r>
              <a:rPr kumimoji="0" lang="en-US" altLang="zh-CN" sz="2000" b="0" i="0" u="none" strike="noStrike" kern="0" cap="none" spc="0" normalizeH="0" noProof="0" dirty="0">
                <a:ln>
                  <a:noFill/>
                </a:ln>
                <a:solidFill>
                  <a:srgbClr val="8000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zh-CN" sz="2000" b="0" i="0" u="none" strike="noStrike" kern="0" cap="none" spc="0" normalizeH="0" baseline="0" noProof="0" dirty="0">
                <a:ln>
                  <a:noFill/>
                </a:ln>
                <a:solidFill>
                  <a:srgbClr val="800000"/>
                </a:solidFill>
                <a:effectLst/>
                <a:uLnTx/>
                <a:uFillTx/>
                <a:latin typeface="Arial" panose="020B0604020202020204" pitchFamily="34" charset="0"/>
                <a:ea typeface="思源黑体 CN Medium" panose="020B0600000000000000" pitchFamily="34" charset="-122"/>
                <a:sym typeface="Arial" panose="020B0604020202020204" pitchFamily="34" charset="0"/>
              </a:rPr>
              <a:t>食用</a:t>
            </a:r>
          </a:p>
        </p:txBody>
      </p:sp>
      <p:pic>
        <p:nvPicPr>
          <p:cNvPr id="34847"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692" y="5573093"/>
            <a:ext cx="3187700" cy="481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48" name="Picture 32"/>
          <p:cNvPicPr>
            <a:picLocks noChangeAspect="1" noChangeArrowheads="1"/>
          </p:cNvPicPr>
          <p:nvPr/>
        </p:nvPicPr>
        <p:blipFill>
          <a:blip r:embed="rId4">
            <a:biLevel thresh="75000"/>
            <a:extLst>
              <a:ext uri="{28A0092B-C50C-407E-A947-70E740481C1C}">
                <a14:useLocalDpi xmlns:a14="http://schemas.microsoft.com/office/drawing/2010/main" val="0"/>
              </a:ext>
            </a:extLst>
          </a:blip>
          <a:srcRect/>
          <a:stretch>
            <a:fillRect/>
          </a:stretch>
        </p:blipFill>
        <p:spPr bwMode="auto">
          <a:xfrm>
            <a:off x="5943950" y="5552880"/>
            <a:ext cx="1882755" cy="702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49" name="Text Box 33"/>
          <p:cNvSpPr txBox="1">
            <a:spLocks noChangeArrowheads="1"/>
          </p:cNvSpPr>
          <p:nvPr/>
        </p:nvSpPr>
        <p:spPr bwMode="auto">
          <a:xfrm>
            <a:off x="5272438" y="5719075"/>
            <a:ext cx="67151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zh-CN" sz="20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或</a:t>
            </a:r>
          </a:p>
        </p:txBody>
      </p:sp>
      <p:sp>
        <p:nvSpPr>
          <p:cNvPr id="34850" name="Rectangle 34"/>
          <p:cNvSpPr>
            <a:spLocks noChangeArrowheads="1"/>
          </p:cNvSpPr>
          <p:nvPr/>
        </p:nvSpPr>
        <p:spPr bwMode="auto">
          <a:xfrm>
            <a:off x="5473700" y="1172532"/>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b="0" i="0" u="none" strike="noStrike" kern="0" cap="none" spc="0" normalizeH="0" baseline="0" noProof="0">
                <a:ln>
                  <a:noFill/>
                </a:ln>
                <a:solidFill>
                  <a:srgbClr val="990099"/>
                </a:solidFill>
                <a:effectLst/>
                <a:uLnTx/>
                <a:uFillTx/>
                <a:latin typeface="Arial" panose="020B0604020202020204" pitchFamily="34" charset="0"/>
                <a:ea typeface="思源黑体 CN Medium" panose="020B0600000000000000" pitchFamily="34" charset="-122"/>
                <a:sym typeface="Arial" panose="020B0604020202020204" pitchFamily="34" charset="0"/>
              </a:rPr>
              <a:t>——性质稳定</a:t>
            </a:r>
          </a:p>
        </p:txBody>
      </p:sp>
      <p:sp>
        <p:nvSpPr>
          <p:cNvPr id="1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三、淀粉与纤维素</a:t>
            </a:r>
            <a:r>
              <a:rPr lang="en-US" altLang="zh-CN"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a:t>
            </a: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多糖</a:t>
            </a:r>
            <a:r>
              <a:rPr lang="en-US" altLang="zh-CN"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4850"/>
                                        </p:tgtEl>
                                        <p:attrNameLst>
                                          <p:attrName>style.visibility</p:attrName>
                                        </p:attrNameLst>
                                      </p:cBhvr>
                                      <p:to>
                                        <p:strVal val="visible"/>
                                      </p:to>
                                    </p:set>
                                    <p:animEffect transition="in" filter="plus(in)">
                                      <p:cBhvr>
                                        <p:cTn id="7" dur="2000"/>
                                        <p:tgtEl>
                                          <p:spTgt spid="3485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481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34841"/>
                                        </p:tgtEl>
                                        <p:attrNameLst>
                                          <p:attrName>style.visibility</p:attrName>
                                        </p:attrNameLst>
                                      </p:cBhvr>
                                      <p:to>
                                        <p:strVal val="visible"/>
                                      </p:to>
                                    </p:set>
                                    <p:anim calcmode="lin" valueType="num">
                                      <p:cBhvr additive="base">
                                        <p:cTn id="16" dur="500" fill="hold"/>
                                        <p:tgtEl>
                                          <p:spTgt spid="34841"/>
                                        </p:tgtEl>
                                        <p:attrNameLst>
                                          <p:attrName>ppt_x</p:attrName>
                                        </p:attrNameLst>
                                      </p:cBhvr>
                                      <p:tavLst>
                                        <p:tav tm="0">
                                          <p:val>
                                            <p:strVal val="0-#ppt_w/2"/>
                                          </p:val>
                                        </p:tav>
                                        <p:tav tm="100000">
                                          <p:val>
                                            <p:strVal val="#ppt_x"/>
                                          </p:val>
                                        </p:tav>
                                      </p:tavLst>
                                    </p:anim>
                                    <p:anim calcmode="lin" valueType="num">
                                      <p:cBhvr additive="base">
                                        <p:cTn id="17" dur="500" fill="hold"/>
                                        <p:tgtEl>
                                          <p:spTgt spid="34841"/>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34842"/>
                                        </p:tgtEl>
                                        <p:attrNameLst>
                                          <p:attrName>style.visibility</p:attrName>
                                        </p:attrNameLst>
                                      </p:cBhvr>
                                      <p:to>
                                        <p:strVal val="visible"/>
                                      </p:to>
                                    </p:set>
                                    <p:anim calcmode="lin" valueType="num">
                                      <p:cBhvr additive="base">
                                        <p:cTn id="22" dur="500" fill="hold"/>
                                        <p:tgtEl>
                                          <p:spTgt spid="34842"/>
                                        </p:tgtEl>
                                        <p:attrNameLst>
                                          <p:attrName>ppt_x</p:attrName>
                                        </p:attrNameLst>
                                      </p:cBhvr>
                                      <p:tavLst>
                                        <p:tav tm="0">
                                          <p:val>
                                            <p:strVal val="0-#ppt_w/2"/>
                                          </p:val>
                                        </p:tav>
                                        <p:tav tm="100000">
                                          <p:val>
                                            <p:strVal val="#ppt_x"/>
                                          </p:val>
                                        </p:tav>
                                      </p:tavLst>
                                    </p:anim>
                                    <p:anim calcmode="lin" valueType="num">
                                      <p:cBhvr additive="base">
                                        <p:cTn id="23" dur="500" fill="hold"/>
                                        <p:tgtEl>
                                          <p:spTgt spid="34842"/>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4847"/>
                                        </p:tgtEl>
                                        <p:attrNameLst>
                                          <p:attrName>style.visibility</p:attrName>
                                        </p:attrNameLst>
                                      </p:cBhvr>
                                      <p:to>
                                        <p:strVal val="visible"/>
                                      </p:to>
                                    </p:set>
                                    <p:animEffect transition="in" filter="checkerboard(across)">
                                      <p:cBhvr>
                                        <p:cTn id="28" dur="500"/>
                                        <p:tgtEl>
                                          <p:spTgt spid="34847"/>
                                        </p:tgtEl>
                                      </p:cBhvr>
                                    </p:animEffect>
                                  </p:childTnLst>
                                </p:cTn>
                              </p:par>
                              <p:par>
                                <p:cTn id="29" presetID="5" presetClass="entr" presetSubtype="10" fill="hold" nodeType="withEffect">
                                  <p:stCondLst>
                                    <p:cond delay="0"/>
                                  </p:stCondLst>
                                  <p:childTnLst>
                                    <p:set>
                                      <p:cBhvr>
                                        <p:cTn id="30" dur="1" fill="hold">
                                          <p:stCondLst>
                                            <p:cond delay="0"/>
                                          </p:stCondLst>
                                        </p:cTn>
                                        <p:tgtEl>
                                          <p:spTgt spid="34848"/>
                                        </p:tgtEl>
                                        <p:attrNameLst>
                                          <p:attrName>style.visibility</p:attrName>
                                        </p:attrNameLst>
                                      </p:cBhvr>
                                      <p:to>
                                        <p:strVal val="visible"/>
                                      </p:to>
                                    </p:set>
                                    <p:animEffect transition="in" filter="checkerboard(across)">
                                      <p:cBhvr>
                                        <p:cTn id="31" dur="500"/>
                                        <p:tgtEl>
                                          <p:spTgt spid="34848"/>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34849"/>
                                        </p:tgtEl>
                                        <p:attrNameLst>
                                          <p:attrName>style.visibility</p:attrName>
                                        </p:attrNameLst>
                                      </p:cBhvr>
                                      <p:to>
                                        <p:strVal val="visible"/>
                                      </p:to>
                                    </p:set>
                                    <p:animEffect transition="in" filter="checkerboard(across)">
                                      <p:cBhvr>
                                        <p:cTn id="34" dur="500"/>
                                        <p:tgtEl>
                                          <p:spTgt spid="34849"/>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4843"/>
                                        </p:tgtEl>
                                        <p:attrNameLst>
                                          <p:attrName>style.visibility</p:attrName>
                                        </p:attrNameLst>
                                      </p:cBhvr>
                                      <p:to>
                                        <p:strVal val="visible"/>
                                      </p:to>
                                    </p:set>
                                    <p:anim calcmode="lin" valueType="num">
                                      <p:cBhvr additive="base">
                                        <p:cTn id="39" dur="500" fill="hold"/>
                                        <p:tgtEl>
                                          <p:spTgt spid="34843"/>
                                        </p:tgtEl>
                                        <p:attrNameLst>
                                          <p:attrName>ppt_x</p:attrName>
                                        </p:attrNameLst>
                                      </p:cBhvr>
                                      <p:tavLst>
                                        <p:tav tm="0">
                                          <p:val>
                                            <p:strVal val="0-#ppt_w/2"/>
                                          </p:val>
                                        </p:tav>
                                        <p:tav tm="100000">
                                          <p:val>
                                            <p:strVal val="#ppt_x"/>
                                          </p:val>
                                        </p:tav>
                                      </p:tavLst>
                                    </p:anim>
                                    <p:anim calcmode="lin" valueType="num">
                                      <p:cBhvr additive="base">
                                        <p:cTn id="40" dur="500" fill="hold"/>
                                        <p:tgtEl>
                                          <p:spTgt spid="34843"/>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34844"/>
                                        </p:tgtEl>
                                        <p:attrNameLst>
                                          <p:attrName>style.visibility</p:attrName>
                                        </p:attrNameLst>
                                      </p:cBhvr>
                                      <p:to>
                                        <p:strVal val="visible"/>
                                      </p:to>
                                    </p:set>
                                    <p:anim calcmode="lin" valueType="num">
                                      <p:cBhvr additive="base">
                                        <p:cTn id="45" dur="500" fill="hold"/>
                                        <p:tgtEl>
                                          <p:spTgt spid="34844"/>
                                        </p:tgtEl>
                                        <p:attrNameLst>
                                          <p:attrName>ppt_x</p:attrName>
                                        </p:attrNameLst>
                                      </p:cBhvr>
                                      <p:tavLst>
                                        <p:tav tm="0">
                                          <p:val>
                                            <p:strVal val="0-#ppt_w/2"/>
                                          </p:val>
                                        </p:tav>
                                        <p:tav tm="100000">
                                          <p:val>
                                            <p:strVal val="#ppt_x"/>
                                          </p:val>
                                        </p:tav>
                                      </p:tavLst>
                                    </p:anim>
                                    <p:anim calcmode="lin" valueType="num">
                                      <p:cBhvr additive="base">
                                        <p:cTn id="46" dur="500" fill="hold"/>
                                        <p:tgtEl>
                                          <p:spTgt spid="34844"/>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34845"/>
                                        </p:tgtEl>
                                        <p:attrNameLst>
                                          <p:attrName>style.visibility</p:attrName>
                                        </p:attrNameLst>
                                      </p:cBhvr>
                                      <p:to>
                                        <p:strVal val="visible"/>
                                      </p:to>
                                    </p:set>
                                    <p:anim calcmode="lin" valueType="num">
                                      <p:cBhvr additive="base">
                                        <p:cTn id="51" dur="500" fill="hold"/>
                                        <p:tgtEl>
                                          <p:spTgt spid="34845"/>
                                        </p:tgtEl>
                                        <p:attrNameLst>
                                          <p:attrName>ppt_x</p:attrName>
                                        </p:attrNameLst>
                                      </p:cBhvr>
                                      <p:tavLst>
                                        <p:tav tm="0">
                                          <p:val>
                                            <p:strVal val="0-#ppt_w/2"/>
                                          </p:val>
                                        </p:tav>
                                        <p:tav tm="100000">
                                          <p:val>
                                            <p:strVal val="#ppt_x"/>
                                          </p:val>
                                        </p:tav>
                                      </p:tavLst>
                                    </p:anim>
                                    <p:anim calcmode="lin" valueType="num">
                                      <p:cBhvr additive="base">
                                        <p:cTn id="52" dur="500" fill="hold"/>
                                        <p:tgtEl>
                                          <p:spTgt spid="34845"/>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34846"/>
                                        </p:tgtEl>
                                        <p:attrNameLst>
                                          <p:attrName>style.visibility</p:attrName>
                                        </p:attrNameLst>
                                      </p:cBhvr>
                                      <p:to>
                                        <p:strVal val="visible"/>
                                      </p:to>
                                    </p:set>
                                    <p:anim calcmode="lin" valueType="num">
                                      <p:cBhvr additive="base">
                                        <p:cTn id="57" dur="500" fill="hold"/>
                                        <p:tgtEl>
                                          <p:spTgt spid="34846"/>
                                        </p:tgtEl>
                                        <p:attrNameLst>
                                          <p:attrName>ppt_x</p:attrName>
                                        </p:attrNameLst>
                                      </p:cBhvr>
                                      <p:tavLst>
                                        <p:tav tm="0">
                                          <p:val>
                                            <p:strVal val="0-#ppt_w/2"/>
                                          </p:val>
                                        </p:tav>
                                        <p:tav tm="100000">
                                          <p:val>
                                            <p:strVal val="#ppt_x"/>
                                          </p:val>
                                        </p:tav>
                                      </p:tavLst>
                                    </p:anim>
                                    <p:anim calcmode="lin" valueType="num">
                                      <p:cBhvr additive="base">
                                        <p:cTn id="58" dur="500" fill="hold"/>
                                        <p:tgtEl>
                                          <p:spTgt spid="348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41" grpId="0" autoUpdateAnimBg="0"/>
      <p:bldP spid="34842" grpId="0" autoUpdateAnimBg="0"/>
      <p:bldP spid="34843" grpId="0" autoUpdateAnimBg="0"/>
      <p:bldP spid="34844" grpId="0" autoUpdateAnimBg="0"/>
      <p:bldP spid="34845" grpId="0" autoUpdateAnimBg="0"/>
      <p:bldP spid="34846" grpId="0" autoUpdateAnimBg="0"/>
      <p:bldP spid="34849" grpId="0" autoUpdateAnimBg="0"/>
      <p:bldP spid="34850"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393" y="2216746"/>
            <a:ext cx="883285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6849" y="3440708"/>
            <a:ext cx="7586663"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ext Box 4"/>
          <p:cNvSpPr txBox="1">
            <a:spLocks noChangeArrowheads="1"/>
          </p:cNvSpPr>
          <p:nvPr/>
        </p:nvSpPr>
        <p:spPr bwMode="auto">
          <a:xfrm>
            <a:off x="1691640" y="4664670"/>
            <a:ext cx="3840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800" b="0" i="0" u="none" strike="noStrike" kern="0" cap="none" spc="0" normalizeH="0" baseline="0" noProof="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800" b="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纤维素</a:t>
            </a:r>
            <a:r>
              <a:rPr kumimoji="0" lang="zh-CN" altLang="zh-CN" sz="2800" b="0" i="0" u="none" strike="noStrike" kern="0" cap="none" spc="0" normalizeH="0" baseline="0" noProof="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26629" name="Text Box 5"/>
          <p:cNvSpPr txBox="1">
            <a:spLocks noChangeArrowheads="1"/>
          </p:cNvSpPr>
          <p:nvPr/>
        </p:nvSpPr>
        <p:spPr bwMode="auto">
          <a:xfrm>
            <a:off x="7194218" y="4567833"/>
            <a:ext cx="41275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800" b="0" i="0" u="none" strike="noStrike" kern="0" cap="none" spc="0" normalizeH="0" baseline="0" noProof="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（葡萄糖）</a:t>
            </a:r>
          </a:p>
        </p:txBody>
      </p:sp>
      <p:sp>
        <p:nvSpPr>
          <p:cNvPr id="26630" name="Rectangle 6"/>
          <p:cNvSpPr>
            <a:spLocks noChangeArrowheads="1"/>
          </p:cNvSpPr>
          <p:nvPr/>
        </p:nvSpPr>
        <p:spPr bwMode="auto">
          <a:xfrm>
            <a:off x="660400" y="1357610"/>
            <a:ext cx="35702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b="0" i="0" u="none" strike="noStrike" kern="0" cap="none" spc="0" normalizeH="0" baseline="0" noProof="0" dirty="0">
                <a:ln>
                  <a:noFill/>
                </a:ln>
                <a:solidFill>
                  <a:srgbClr val="990099"/>
                </a:solidFill>
                <a:effectLst/>
                <a:uLnTx/>
                <a:uFillTx/>
                <a:latin typeface="Arial" panose="020B0604020202020204" pitchFamily="34" charset="0"/>
                <a:ea typeface="思源黑体 CN Medium" panose="020B0600000000000000" pitchFamily="34" charset="-122"/>
                <a:sym typeface="Arial" panose="020B0604020202020204" pitchFamily="34" charset="0"/>
              </a:rPr>
              <a:t>淀粉、纤维素水解反应：</a:t>
            </a:r>
          </a:p>
        </p:txBody>
      </p:sp>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三、淀粉与纤维素</a:t>
            </a:r>
            <a:r>
              <a:rPr lang="en-US" altLang="zh-CN"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a:t>
            </a: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多糖</a:t>
            </a:r>
            <a:r>
              <a:rPr lang="en-US" altLang="zh-CN"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ppt_x"/>
                                          </p:val>
                                        </p:tav>
                                        <p:tav tm="100000">
                                          <p:val>
                                            <p:strVal val="#ppt_x"/>
                                          </p:val>
                                        </p:tav>
                                      </p:tavLst>
                                    </p:anim>
                                    <p:anim calcmode="lin" valueType="num">
                                      <p:cBhvr additive="base">
                                        <p:cTn id="8" dur="500" fill="hold"/>
                                        <p:tgtEl>
                                          <p:spTgt spid="2662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6627"/>
                                        </p:tgtEl>
                                        <p:attrNameLst>
                                          <p:attrName>style.visibility</p:attrName>
                                        </p:attrNameLst>
                                      </p:cBhvr>
                                      <p:to>
                                        <p:strVal val="visible"/>
                                      </p:to>
                                    </p:set>
                                    <p:anim calcmode="lin" valueType="num">
                                      <p:cBhvr additive="base">
                                        <p:cTn id="11" dur="500" fill="hold"/>
                                        <p:tgtEl>
                                          <p:spTgt spid="26627"/>
                                        </p:tgtEl>
                                        <p:attrNameLst>
                                          <p:attrName>ppt_x</p:attrName>
                                        </p:attrNameLst>
                                      </p:cBhvr>
                                      <p:tavLst>
                                        <p:tav tm="0">
                                          <p:val>
                                            <p:strVal val="#ppt_x"/>
                                          </p:val>
                                        </p:tav>
                                        <p:tav tm="100000">
                                          <p:val>
                                            <p:strVal val="#ppt_x"/>
                                          </p:val>
                                        </p:tav>
                                      </p:tavLst>
                                    </p:anim>
                                    <p:anim calcmode="lin" valueType="num">
                                      <p:cBhvr additive="base">
                                        <p:cTn id="12" dur="500" fill="hold"/>
                                        <p:tgtEl>
                                          <p:spTgt spid="2662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630"/>
                                        </p:tgtEl>
                                        <p:attrNameLst>
                                          <p:attrName>style.visibility</p:attrName>
                                        </p:attrNameLst>
                                      </p:cBhvr>
                                      <p:to>
                                        <p:strVal val="visible"/>
                                      </p:to>
                                    </p:set>
                                    <p:anim calcmode="lin" valueType="num">
                                      <p:cBhvr additive="base">
                                        <p:cTn id="15" dur="500" fill="hold"/>
                                        <p:tgtEl>
                                          <p:spTgt spid="26630"/>
                                        </p:tgtEl>
                                        <p:attrNameLst>
                                          <p:attrName>ppt_x</p:attrName>
                                        </p:attrNameLst>
                                      </p:cBhvr>
                                      <p:tavLst>
                                        <p:tav tm="0">
                                          <p:val>
                                            <p:strVal val="#ppt_x"/>
                                          </p:val>
                                        </p:tav>
                                        <p:tav tm="100000">
                                          <p:val>
                                            <p:strVal val="#ppt_x"/>
                                          </p:val>
                                        </p:tav>
                                      </p:tavLst>
                                    </p:anim>
                                    <p:anim calcmode="lin" valueType="num">
                                      <p:cBhvr additive="base">
                                        <p:cTn id="16" dur="500" fill="hold"/>
                                        <p:tgtEl>
                                          <p:spTgt spid="2663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6628"/>
                                        </p:tgtEl>
                                        <p:attrNameLst>
                                          <p:attrName>style.visibility</p:attrName>
                                        </p:attrNameLst>
                                      </p:cBhvr>
                                      <p:to>
                                        <p:strVal val="visible"/>
                                      </p:to>
                                    </p:set>
                                    <p:anim calcmode="lin" valueType="num">
                                      <p:cBhvr additive="base">
                                        <p:cTn id="19" dur="500" fill="hold"/>
                                        <p:tgtEl>
                                          <p:spTgt spid="26628"/>
                                        </p:tgtEl>
                                        <p:attrNameLst>
                                          <p:attrName>ppt_x</p:attrName>
                                        </p:attrNameLst>
                                      </p:cBhvr>
                                      <p:tavLst>
                                        <p:tav tm="0">
                                          <p:val>
                                            <p:strVal val="#ppt_x"/>
                                          </p:val>
                                        </p:tav>
                                        <p:tav tm="100000">
                                          <p:val>
                                            <p:strVal val="#ppt_x"/>
                                          </p:val>
                                        </p:tav>
                                      </p:tavLst>
                                    </p:anim>
                                    <p:anim calcmode="lin" valueType="num">
                                      <p:cBhvr additive="base">
                                        <p:cTn id="20" dur="500" fill="hold"/>
                                        <p:tgtEl>
                                          <p:spTgt spid="2662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629"/>
                                        </p:tgtEl>
                                        <p:attrNameLst>
                                          <p:attrName>style.visibility</p:attrName>
                                        </p:attrNameLst>
                                      </p:cBhvr>
                                      <p:to>
                                        <p:strVal val="visible"/>
                                      </p:to>
                                    </p:set>
                                    <p:anim calcmode="lin" valueType="num">
                                      <p:cBhvr additive="base">
                                        <p:cTn id="23" dur="500" fill="hold"/>
                                        <p:tgtEl>
                                          <p:spTgt spid="26629"/>
                                        </p:tgtEl>
                                        <p:attrNameLst>
                                          <p:attrName>ppt_x</p:attrName>
                                        </p:attrNameLst>
                                      </p:cBhvr>
                                      <p:tavLst>
                                        <p:tav tm="0">
                                          <p:val>
                                            <p:strVal val="#ppt_x"/>
                                          </p:val>
                                        </p:tav>
                                        <p:tav tm="100000">
                                          <p:val>
                                            <p:strVal val="#ppt_x"/>
                                          </p:val>
                                        </p:tav>
                                      </p:tavLst>
                                    </p:anim>
                                    <p:anim calcmode="lin" valueType="num">
                                      <p:cBhvr additive="base">
                                        <p:cTn id="24" dur="500" fill="hold"/>
                                        <p:tgtEl>
                                          <p:spTgt spid="266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26629" grpId="0"/>
      <p:bldP spid="2663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20725" y="1260475"/>
            <a:ext cx="10750550" cy="4524315"/>
          </a:xfrm>
          <a:prstGeom prst="rect">
            <a:avLst/>
          </a:prstGeom>
        </p:spPr>
        <p:txBody>
          <a:bodyPr>
            <a:spAutoFit/>
          </a:bodyPr>
          <a:lstStyle/>
          <a:p>
            <a:pPr marL="0" marR="0" lvl="0" indent="0" algn="just" defTabSz="914400" eaLnBrk="1" fontAlgn="auto" latinLnBrk="0" hangingPunct="1">
              <a:lnSpc>
                <a:spcPct val="200000"/>
              </a:lnSpc>
              <a:spcBef>
                <a:spcPts val="0"/>
              </a:spcBef>
              <a:spcAft>
                <a:spcPts val="0"/>
              </a:spcAft>
              <a:buClrTx/>
              <a:buSzTx/>
              <a:buFontTx/>
              <a:buNone/>
              <a:defRPr/>
            </a:pP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．下列物质中，在一定条件下既能发生水解反应，又能发生银镜反应的是</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514350" marR="0" lvl="0" indent="-514350" algn="just" defTabSz="914400" eaLnBrk="1" fontAlgn="auto" latinLnBrk="0" hangingPunct="1">
              <a:lnSpc>
                <a:spcPct val="200000"/>
              </a:lnSpc>
              <a:spcBef>
                <a:spcPts val="0"/>
              </a:spcBef>
              <a:spcAft>
                <a:spcPts val="0"/>
              </a:spcAft>
              <a:buClrTx/>
              <a:buSzTx/>
              <a:buFont typeface="+mj-lt"/>
              <a:buAutoNum type="alphaUcPeriod"/>
              <a:defRPr/>
            </a:pP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蔗糖</a:t>
            </a:r>
            <a:endPar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514350" marR="0" lvl="0" indent="-514350" algn="just" defTabSz="914400" eaLnBrk="1" fontAlgn="auto" latinLnBrk="0" hangingPunct="1">
              <a:lnSpc>
                <a:spcPct val="200000"/>
              </a:lnSpc>
              <a:spcBef>
                <a:spcPts val="0"/>
              </a:spcBef>
              <a:spcAft>
                <a:spcPts val="0"/>
              </a:spcAft>
              <a:buClrTx/>
              <a:buSzTx/>
              <a:buFont typeface="+mj-lt"/>
              <a:buAutoNum type="alphaUcPeriod"/>
              <a:defRPr/>
            </a:pP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葡萄糖</a:t>
            </a:r>
          </a:p>
          <a:p>
            <a:pPr marL="514350" marR="0" lvl="0" indent="-514350" algn="just" defTabSz="914400" eaLnBrk="1" fontAlgn="auto" latinLnBrk="0" hangingPunct="1">
              <a:lnSpc>
                <a:spcPct val="200000"/>
              </a:lnSpc>
              <a:spcBef>
                <a:spcPts val="0"/>
              </a:spcBef>
              <a:spcAft>
                <a:spcPts val="0"/>
              </a:spcAft>
              <a:buClrTx/>
              <a:buSzTx/>
              <a:buFont typeface="+mj-lt"/>
              <a:buAutoNum type="alphaUcPeriod"/>
              <a:defRPr/>
            </a:pP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乙酸乙酯</a:t>
            </a:r>
            <a:endPar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514350" marR="0" lvl="0" indent="-514350" algn="just" defTabSz="914400" eaLnBrk="1" fontAlgn="auto" latinLnBrk="0" hangingPunct="1">
              <a:lnSpc>
                <a:spcPct val="200000"/>
              </a:lnSpc>
              <a:spcBef>
                <a:spcPts val="0"/>
              </a:spcBef>
              <a:spcAft>
                <a:spcPts val="0"/>
              </a:spcAft>
              <a:buClrTx/>
              <a:buSzTx/>
              <a:buFont typeface="+mj-lt"/>
              <a:buAutoNum type="alphaUcPeriod"/>
              <a:defRPr/>
            </a:pP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麦芽糖</a:t>
            </a:r>
          </a:p>
        </p:txBody>
      </p:sp>
      <p:sp>
        <p:nvSpPr>
          <p:cNvPr id="5" name="矩形 4"/>
          <p:cNvSpPr>
            <a:spLocks noChangeArrowheads="1"/>
          </p:cNvSpPr>
          <p:nvPr/>
        </p:nvSpPr>
        <p:spPr bwMode="auto">
          <a:xfrm>
            <a:off x="1072497" y="2274888"/>
            <a:ext cx="4443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D</a:t>
            </a:r>
            <a:endParaRPr kumimoji="0" lang="zh-CN" altLang="en-US" sz="28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60400" y="1130300"/>
            <a:ext cx="10750550" cy="4417941"/>
          </a:xfrm>
          <a:prstGeom prst="rect">
            <a:avLst/>
          </a:prstGeom>
        </p:spPr>
        <p:txBody>
          <a:bodyPr>
            <a:spAutoFit/>
          </a:bodyPr>
          <a:lstStyle/>
          <a:p>
            <a:pPr marL="0" marR="0" lvl="0" indent="0" algn="just" defTabSz="914400" eaLnBrk="1" fontAlgn="auto" latinLnBrk="0" hangingPunct="1">
              <a:lnSpc>
                <a:spcPct val="200000"/>
              </a:lnSpc>
              <a:spcBef>
                <a:spcPts val="0"/>
              </a:spcBef>
              <a:spcAft>
                <a:spcPts val="0"/>
              </a:spcAft>
              <a:buClrTx/>
              <a:buSzTx/>
              <a:buFontTx/>
              <a:buNone/>
              <a:defRPr/>
            </a:pPr>
            <a:r>
              <a:rPr kumimoji="0" lang="en-US" altLang="zh-CN" sz="240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．乙醇、乙酸和葡萄糖三种溶液，只用一种试剂就能将它们区别开来，该试剂是</a:t>
            </a:r>
            <a:r>
              <a:rPr kumimoji="0" lang="en-US" altLang="zh-CN" sz="240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514350" marR="0" lvl="0" indent="-514350" algn="just" defTabSz="914400" eaLnBrk="1" fontAlgn="auto" latinLnBrk="0" hangingPunct="1">
              <a:lnSpc>
                <a:spcPct val="200000"/>
              </a:lnSpc>
              <a:spcBef>
                <a:spcPts val="0"/>
              </a:spcBef>
              <a:spcAft>
                <a:spcPts val="0"/>
              </a:spcAft>
              <a:buClrTx/>
              <a:buSzTx/>
              <a:buFont typeface="+mj-lt"/>
              <a:buAutoNum type="alphaUcPeriod"/>
              <a:defRPr/>
            </a:pPr>
            <a:r>
              <a:rPr kumimoji="0" lang="zh-CN" altLang="en-US" sz="240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金属钠</a:t>
            </a:r>
            <a:endParaRPr kumimoji="0" lang="en-US" altLang="zh-CN" sz="240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514350" marR="0" lvl="0" indent="-514350" algn="just" defTabSz="914400" eaLnBrk="1" fontAlgn="auto" latinLnBrk="0" hangingPunct="1">
              <a:lnSpc>
                <a:spcPct val="200000"/>
              </a:lnSpc>
              <a:spcBef>
                <a:spcPts val="0"/>
              </a:spcBef>
              <a:spcAft>
                <a:spcPts val="0"/>
              </a:spcAft>
              <a:buClrTx/>
              <a:buSzTx/>
              <a:buFont typeface="+mj-lt"/>
              <a:buAutoNum type="alphaUcPeriod"/>
              <a:defRPr/>
            </a:pPr>
            <a:r>
              <a:rPr kumimoji="0" lang="zh-CN" altLang="en-US" sz="240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石蕊溶液</a:t>
            </a:r>
          </a:p>
          <a:p>
            <a:pPr marL="514350" marR="0" lvl="0" indent="-514350" algn="just" defTabSz="914400" eaLnBrk="1" fontAlgn="auto" latinLnBrk="0" hangingPunct="1">
              <a:lnSpc>
                <a:spcPct val="200000"/>
              </a:lnSpc>
              <a:spcBef>
                <a:spcPts val="0"/>
              </a:spcBef>
              <a:spcAft>
                <a:spcPts val="0"/>
              </a:spcAft>
              <a:buClrTx/>
              <a:buSzTx/>
              <a:buFont typeface="+mj-lt"/>
              <a:buAutoNum type="alphaUcPeriod"/>
              <a:defRPr/>
            </a:pPr>
            <a:r>
              <a:rPr kumimoji="0" lang="zh-CN" altLang="en-US" sz="240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新制氢氧化铜悬浊液</a:t>
            </a:r>
            <a:endParaRPr kumimoji="0" lang="en-US" altLang="zh-CN" sz="240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514350" marR="0" lvl="0" indent="-514350" algn="just" defTabSz="914400" eaLnBrk="1" fontAlgn="auto" latinLnBrk="0" hangingPunct="1">
              <a:lnSpc>
                <a:spcPct val="200000"/>
              </a:lnSpc>
              <a:spcBef>
                <a:spcPts val="0"/>
              </a:spcBef>
              <a:spcAft>
                <a:spcPts val="0"/>
              </a:spcAft>
              <a:buClrTx/>
              <a:buSzTx/>
              <a:buFont typeface="+mj-lt"/>
              <a:buAutoNum type="alphaUcPeriod"/>
              <a:defRPr/>
            </a:pPr>
            <a:r>
              <a:rPr kumimoji="0" lang="en-US" altLang="zh-CN" sz="240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NaHCO</a:t>
            </a:r>
            <a:r>
              <a:rPr kumimoji="0" lang="en-US" altLang="zh-CN" sz="240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溶液</a:t>
            </a:r>
          </a:p>
        </p:txBody>
      </p:sp>
      <p:sp>
        <p:nvSpPr>
          <p:cNvPr id="5" name="矩形 4"/>
          <p:cNvSpPr>
            <a:spLocks noChangeArrowheads="1"/>
          </p:cNvSpPr>
          <p:nvPr/>
        </p:nvSpPr>
        <p:spPr bwMode="auto">
          <a:xfrm>
            <a:off x="1235681" y="2110607"/>
            <a:ext cx="4443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endParaRPr kumimoji="0" lang="zh-CN" altLang="en-US" sz="28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60400" y="1256481"/>
            <a:ext cx="10750550" cy="4417941"/>
          </a:xfrm>
          <a:prstGeom prst="rect">
            <a:avLst/>
          </a:prstGeom>
        </p:spPr>
        <p:txBody>
          <a:bodyPr>
            <a:spAutoFit/>
          </a:bodyPr>
          <a:lstStyle/>
          <a:p>
            <a:pPr marL="0" marR="0" lvl="0" indent="0" algn="just" defTabSz="914400" eaLnBrk="1" fontAlgn="auto" latinLnBrk="0" hangingPunct="1">
              <a:lnSpc>
                <a:spcPct val="200000"/>
              </a:lnSpc>
              <a:spcBef>
                <a:spcPts val="0"/>
              </a:spcBef>
              <a:spcAft>
                <a:spcPts val="0"/>
              </a:spcAft>
              <a:buClrTx/>
              <a:buSzTx/>
              <a:buFontTx/>
              <a:buNone/>
              <a:defRPr/>
            </a:pP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．中国酒文化源远流长，很多地方至今仍用传统工艺来制作米酒。家酿米酒的转化过程为</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514350" marR="0" lvl="0" indent="-514350" algn="just" defTabSz="914400" eaLnBrk="1" fontAlgn="auto" latinLnBrk="0" hangingPunct="1">
              <a:lnSpc>
                <a:spcPct val="200000"/>
              </a:lnSpc>
              <a:spcBef>
                <a:spcPts val="0"/>
              </a:spcBef>
              <a:spcAft>
                <a:spcPts val="0"/>
              </a:spcAft>
              <a:buClrTx/>
              <a:buSzTx/>
              <a:buFont typeface="+mj-lt"/>
              <a:buAutoNum type="alphaUcPeriod"/>
              <a:defRPr/>
            </a:pP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淀粉→蔗糖→葡萄糖→酒</a:t>
            </a:r>
          </a:p>
          <a:p>
            <a:pPr marL="514350" marR="0" lvl="0" indent="-514350" algn="just" defTabSz="914400" eaLnBrk="1" fontAlgn="auto" latinLnBrk="0" hangingPunct="1">
              <a:lnSpc>
                <a:spcPct val="200000"/>
              </a:lnSpc>
              <a:spcBef>
                <a:spcPts val="0"/>
              </a:spcBef>
              <a:spcAft>
                <a:spcPts val="0"/>
              </a:spcAft>
              <a:buClrTx/>
              <a:buSzTx/>
              <a:buFont typeface="+mj-lt"/>
              <a:buAutoNum type="alphaUcPeriod"/>
              <a:defRPr/>
            </a:pP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淀粉→麦芽糖→葡萄糖→酒</a:t>
            </a:r>
          </a:p>
          <a:p>
            <a:pPr marL="514350" marR="0" lvl="0" indent="-514350" algn="just" defTabSz="914400" eaLnBrk="1" fontAlgn="auto" latinLnBrk="0" hangingPunct="1">
              <a:lnSpc>
                <a:spcPct val="200000"/>
              </a:lnSpc>
              <a:spcBef>
                <a:spcPts val="0"/>
              </a:spcBef>
              <a:spcAft>
                <a:spcPts val="0"/>
              </a:spcAft>
              <a:buClrTx/>
              <a:buSzTx/>
              <a:buFont typeface="+mj-lt"/>
              <a:buAutoNum type="alphaUcPeriod"/>
              <a:defRPr/>
            </a:pP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淀粉→麦芽糖→果糖→酒</a:t>
            </a:r>
          </a:p>
          <a:p>
            <a:pPr marL="514350" marR="0" lvl="0" indent="-514350" algn="just" defTabSz="914400" eaLnBrk="1" fontAlgn="auto" latinLnBrk="0" hangingPunct="1">
              <a:lnSpc>
                <a:spcPct val="200000"/>
              </a:lnSpc>
              <a:spcBef>
                <a:spcPts val="0"/>
              </a:spcBef>
              <a:spcAft>
                <a:spcPts val="0"/>
              </a:spcAft>
              <a:buClrTx/>
              <a:buSzTx/>
              <a:buFont typeface="+mj-lt"/>
              <a:buAutoNum type="alphaUcPeriod"/>
              <a:defRPr/>
            </a:pP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淀粉→蔗糖→果糖→酒</a:t>
            </a:r>
          </a:p>
        </p:txBody>
      </p:sp>
      <p:sp>
        <p:nvSpPr>
          <p:cNvPr id="5" name="矩形 4"/>
          <p:cNvSpPr/>
          <p:nvPr/>
        </p:nvSpPr>
        <p:spPr>
          <a:xfrm>
            <a:off x="2473120" y="2230233"/>
            <a:ext cx="42351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B</a:t>
            </a:r>
            <a:endParaRPr kumimoji="0" lang="zh-CN" altLang="en-US" sz="28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60400" y="905278"/>
            <a:ext cx="10750550" cy="5262979"/>
          </a:xfrm>
          <a:prstGeom prst="rect">
            <a:avLst/>
          </a:prstGeom>
        </p:spPr>
        <p:txBody>
          <a:bodyPr>
            <a:spAutoFit/>
          </a:bodyPr>
          <a:lstStyle/>
          <a:p>
            <a:pPr marL="0" marR="0" lvl="0" indent="0" algn="just" defTabSz="914400" eaLnBrk="1" fontAlgn="ctr" latinLnBrk="0" hangingPunct="1">
              <a:lnSpc>
                <a:spcPct val="200000"/>
              </a:lnSpc>
              <a:spcBef>
                <a:spcPts val="0"/>
              </a:spcBef>
              <a:spcAft>
                <a:spcPts val="0"/>
              </a:spcAft>
              <a:buClrTx/>
              <a:buSzTx/>
              <a:buFontTx/>
              <a:buNone/>
              <a:tabLst>
                <a:tab pos="4800600" algn="l"/>
              </a:tabLst>
              <a:defRPr/>
            </a:pP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4</a:t>
            </a: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．某学生做葡萄糖的还原性实验，将</a:t>
            </a: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4 mL 0.5 </a:t>
            </a:r>
            <a:r>
              <a:rPr kumimoji="0" lang="en-US" altLang="zh-CN" sz="2400" i="0" u="none" strike="noStrike" kern="100" cap="none" spc="0" normalizeH="0" baseline="0" noProof="0" dirty="0" err="1">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mol·L</a:t>
            </a:r>
            <a:r>
              <a:rPr kumimoji="0" lang="zh-CN" altLang="zh-CN" sz="2400" i="0" u="none" strike="noStrike" kern="100" cap="none" spc="0" normalizeH="0" baseline="30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a:t>
            </a:r>
            <a:r>
              <a:rPr kumimoji="0" lang="en-US" altLang="zh-CN" sz="2400" i="0" u="none" strike="noStrike" kern="100" cap="none" spc="0" normalizeH="0" baseline="30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1</a:t>
            </a: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的</a:t>
            </a: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CuSO</a:t>
            </a:r>
            <a:r>
              <a:rPr kumimoji="0" lang="en-US" altLang="zh-CN" sz="2400" i="0" u="none" strike="noStrike" kern="10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4</a:t>
            </a: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溶液和</a:t>
            </a: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4 mL 0.5 </a:t>
            </a:r>
            <a:r>
              <a:rPr kumimoji="0" lang="en-US" altLang="zh-CN" sz="2400" i="0" u="none" strike="noStrike" kern="100" cap="none" spc="0" normalizeH="0" baseline="0" noProof="0" dirty="0" err="1">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mol·L</a:t>
            </a:r>
            <a:r>
              <a:rPr kumimoji="0" lang="zh-CN" altLang="zh-CN" sz="2400" i="0" u="none" strike="noStrike" kern="100" cap="none" spc="0" normalizeH="0" baseline="30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a:t>
            </a:r>
            <a:r>
              <a:rPr kumimoji="0" lang="en-US" altLang="zh-CN" sz="2400" i="0" u="none" strike="noStrike" kern="100" cap="none" spc="0" normalizeH="0" baseline="30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1</a:t>
            </a: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的</a:t>
            </a: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NaOH</a:t>
            </a: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溶液混合后，滴入</a:t>
            </a: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1.0 mL</a:t>
            </a: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的</a:t>
            </a: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10%</a:t>
            </a: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的葡萄糖，加热煮沸，结果没有看到砖红色沉淀生成。这是因为</a:t>
            </a: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a:t>
            </a: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　</a:t>
            </a:r>
            <a:r>
              <a:rPr kumimoji="0" lang="zh-CN" altLang="zh-CN" sz="2400" i="0" u="none" strike="noStrike" kern="10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　</a:t>
            </a: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a:t>
            </a:r>
            <a:endPar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endParaRPr>
          </a:p>
          <a:p>
            <a:pPr marL="514350" marR="0" lvl="0" indent="-514350" algn="just" defTabSz="914400" eaLnBrk="1" fontAlgn="ctr" latinLnBrk="0" hangingPunct="1">
              <a:lnSpc>
                <a:spcPct val="200000"/>
              </a:lnSpc>
              <a:spcBef>
                <a:spcPts val="0"/>
              </a:spcBef>
              <a:spcAft>
                <a:spcPts val="0"/>
              </a:spcAft>
              <a:buClrTx/>
              <a:buSzTx/>
              <a:buFont typeface="+mj-lt"/>
              <a:buAutoNum type="alphaUcPeriod"/>
              <a:tabLst>
                <a:tab pos="4800600" algn="l"/>
              </a:tabLst>
              <a:defRPr/>
            </a:pP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葡萄糖浓度太大</a:t>
            </a:r>
            <a:endPar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endParaRPr>
          </a:p>
          <a:p>
            <a:pPr marL="514350" marR="0" lvl="0" indent="-514350" algn="just" defTabSz="914400" eaLnBrk="1" fontAlgn="ctr" latinLnBrk="0" hangingPunct="1">
              <a:lnSpc>
                <a:spcPct val="200000"/>
              </a:lnSpc>
              <a:spcBef>
                <a:spcPts val="0"/>
              </a:spcBef>
              <a:spcAft>
                <a:spcPts val="0"/>
              </a:spcAft>
              <a:buClrTx/>
              <a:buSzTx/>
              <a:buFont typeface="+mj-lt"/>
              <a:buAutoNum type="alphaUcPeriod"/>
              <a:tabLst>
                <a:tab pos="4800600" algn="l"/>
              </a:tabLst>
              <a:defRPr/>
            </a:pP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加热时间不够</a:t>
            </a:r>
          </a:p>
          <a:p>
            <a:pPr marL="514350" marR="0" lvl="0" indent="-514350" algn="just" defTabSz="914400" eaLnBrk="1" fontAlgn="ctr" latinLnBrk="0" hangingPunct="1">
              <a:lnSpc>
                <a:spcPct val="200000"/>
              </a:lnSpc>
              <a:spcBef>
                <a:spcPts val="0"/>
              </a:spcBef>
              <a:spcAft>
                <a:spcPts val="0"/>
              </a:spcAft>
              <a:buClrTx/>
              <a:buSzTx/>
              <a:buFont typeface="+mj-lt"/>
              <a:buAutoNum type="alphaUcPeriod"/>
              <a:tabLst>
                <a:tab pos="4800600" algn="l"/>
              </a:tabLst>
              <a:defRPr/>
            </a:pP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CuSO</a:t>
            </a:r>
            <a:r>
              <a:rPr kumimoji="0" lang="en-US" altLang="zh-CN" sz="2400" i="0" u="none" strike="noStrike" kern="10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4</a:t>
            </a: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溶液的量不够</a:t>
            </a:r>
            <a:endPar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endParaRPr>
          </a:p>
          <a:p>
            <a:pPr marL="514350" marR="0" lvl="0" indent="-514350" algn="just" defTabSz="914400" eaLnBrk="1" fontAlgn="ctr" latinLnBrk="0" hangingPunct="1">
              <a:lnSpc>
                <a:spcPct val="200000"/>
              </a:lnSpc>
              <a:spcBef>
                <a:spcPts val="0"/>
              </a:spcBef>
              <a:spcAft>
                <a:spcPts val="0"/>
              </a:spcAft>
              <a:buClrTx/>
              <a:buSzTx/>
              <a:buFont typeface="+mj-lt"/>
              <a:buAutoNum type="alphaUcPeriod"/>
              <a:tabLst>
                <a:tab pos="4800600" algn="l"/>
              </a:tabLst>
              <a:defRPr/>
            </a:pP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NaOH</a:t>
            </a: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溶液的量不够</a:t>
            </a:r>
            <a:endPar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endParaRPr>
          </a:p>
        </p:txBody>
      </p:sp>
      <p:sp>
        <p:nvSpPr>
          <p:cNvPr id="5" name="矩形 4"/>
          <p:cNvSpPr/>
          <p:nvPr/>
        </p:nvSpPr>
        <p:spPr>
          <a:xfrm>
            <a:off x="6184882" y="2717351"/>
            <a:ext cx="44435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D</a:t>
            </a:r>
            <a:endParaRPr kumimoji="0" lang="zh-CN" altLang="en-US" sz="28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954312" y="0"/>
            <a:ext cx="2244899" cy="6858000"/>
          </a:xfrm>
          <a:prstGeom prst="rect">
            <a:avLst/>
          </a:prstGeom>
          <a:solidFill>
            <a:srgbClr val="88772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pic>
        <p:nvPicPr>
          <p:cNvPr id="37" name="图片 36"/>
          <p:cNvPicPr>
            <a:picLocks noChangeAspect="1"/>
          </p:cNvPicPr>
          <p:nvPr/>
        </p:nvPicPr>
        <p:blipFill>
          <a:blip r:embed="rId3" cstate="print">
            <a:extLst>
              <a:ext uri="{28A0092B-C50C-407E-A947-70E740481C1C}">
                <a14:useLocalDpi xmlns:a14="http://schemas.microsoft.com/office/drawing/2010/main" val="0"/>
              </a:ext>
            </a:extLst>
          </a:blip>
          <a:srcRect l="42433" t="1713" r="27221" b="52899"/>
          <a:stretch>
            <a:fillRect/>
          </a:stretch>
        </p:blipFill>
        <p:spPr>
          <a:xfrm>
            <a:off x="7749278" y="440294"/>
            <a:ext cx="2957937" cy="2958440"/>
          </a:xfrm>
          <a:custGeom>
            <a:avLst/>
            <a:gdLst>
              <a:gd name="connsiteX0" fmla="*/ 1492686 w 2957937"/>
              <a:gd name="connsiteY0" fmla="*/ 0 h 2958440"/>
              <a:gd name="connsiteX1" fmla="*/ 2957937 w 2957937"/>
              <a:gd name="connsiteY1" fmla="*/ 1509744 h 2958440"/>
              <a:gd name="connsiteX2" fmla="*/ 1465251 w 2957937"/>
              <a:gd name="connsiteY2" fmla="*/ 2958440 h 2958440"/>
              <a:gd name="connsiteX3" fmla="*/ 0 w 2957937"/>
              <a:gd name="connsiteY3" fmla="*/ 1448695 h 2958440"/>
              <a:gd name="connsiteX4" fmla="*/ 1492686 w 2957937"/>
              <a:gd name="connsiteY4" fmla="*/ 0 h 2958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7937" h="2958440">
                <a:moveTo>
                  <a:pt x="1492686" y="0"/>
                </a:moveTo>
                <a:lnTo>
                  <a:pt x="2957937" y="1509744"/>
                </a:lnTo>
                <a:lnTo>
                  <a:pt x="1465251" y="2958440"/>
                </a:lnTo>
                <a:lnTo>
                  <a:pt x="0" y="1448695"/>
                </a:lnTo>
                <a:lnTo>
                  <a:pt x="1492686" y="0"/>
                </a:lnTo>
                <a:close/>
              </a:path>
            </a:pathLst>
          </a:custGeom>
        </p:spPr>
      </p:pic>
      <p:pic>
        <p:nvPicPr>
          <p:cNvPr id="25" name="图片 24"/>
          <p:cNvPicPr>
            <a:picLocks noChangeAspect="1"/>
          </p:cNvPicPr>
          <p:nvPr/>
        </p:nvPicPr>
        <p:blipFill>
          <a:blip r:embed="rId3" cstate="print">
            <a:extLst>
              <a:ext uri="{28A0092B-C50C-407E-A947-70E740481C1C}">
                <a14:useLocalDpi xmlns:a14="http://schemas.microsoft.com/office/drawing/2010/main" val="0"/>
              </a:ext>
            </a:extLst>
          </a:blip>
          <a:srcRect l="26685" t="24561" r="42969" b="30051"/>
          <a:stretch>
            <a:fillRect/>
          </a:stretch>
        </p:blipFill>
        <p:spPr>
          <a:xfrm>
            <a:off x="6214201" y="1929567"/>
            <a:ext cx="2957937" cy="2958440"/>
          </a:xfrm>
          <a:custGeom>
            <a:avLst/>
            <a:gdLst>
              <a:gd name="connsiteX0" fmla="*/ 1492686 w 2957937"/>
              <a:gd name="connsiteY0" fmla="*/ 0 h 2958440"/>
              <a:gd name="connsiteX1" fmla="*/ 2957937 w 2957937"/>
              <a:gd name="connsiteY1" fmla="*/ 1509744 h 2958440"/>
              <a:gd name="connsiteX2" fmla="*/ 1465252 w 2957937"/>
              <a:gd name="connsiteY2" fmla="*/ 2958440 h 2958440"/>
              <a:gd name="connsiteX3" fmla="*/ 0 w 2957937"/>
              <a:gd name="connsiteY3" fmla="*/ 1448695 h 2958440"/>
              <a:gd name="connsiteX4" fmla="*/ 1492686 w 2957937"/>
              <a:gd name="connsiteY4" fmla="*/ 0 h 2958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7937" h="2958440">
                <a:moveTo>
                  <a:pt x="1492686" y="0"/>
                </a:moveTo>
                <a:lnTo>
                  <a:pt x="2957937" y="1509744"/>
                </a:lnTo>
                <a:lnTo>
                  <a:pt x="1465252" y="2958440"/>
                </a:lnTo>
                <a:lnTo>
                  <a:pt x="0" y="1448695"/>
                </a:lnTo>
                <a:lnTo>
                  <a:pt x="1492686" y="0"/>
                </a:lnTo>
                <a:close/>
              </a:path>
            </a:pathLst>
          </a:custGeom>
        </p:spPr>
      </p:pic>
      <p:pic>
        <p:nvPicPr>
          <p:cNvPr id="24" name="图片 23"/>
          <p:cNvPicPr>
            <a:picLocks noChangeAspect="1"/>
          </p:cNvPicPr>
          <p:nvPr/>
        </p:nvPicPr>
        <p:blipFill>
          <a:blip r:embed="rId3" cstate="print">
            <a:extLst>
              <a:ext uri="{28A0092B-C50C-407E-A947-70E740481C1C}">
                <a14:useLocalDpi xmlns:a14="http://schemas.microsoft.com/office/drawing/2010/main" val="0"/>
              </a:ext>
            </a:extLst>
          </a:blip>
          <a:srcRect l="57740" t="25463" r="11914" b="29150"/>
          <a:stretch>
            <a:fillRect/>
          </a:stretch>
        </p:blipFill>
        <p:spPr>
          <a:xfrm>
            <a:off x="9241274" y="1988326"/>
            <a:ext cx="2957937" cy="2958440"/>
          </a:xfrm>
          <a:custGeom>
            <a:avLst/>
            <a:gdLst>
              <a:gd name="connsiteX0" fmla="*/ 1492686 w 2957937"/>
              <a:gd name="connsiteY0" fmla="*/ 0 h 2958440"/>
              <a:gd name="connsiteX1" fmla="*/ 2957937 w 2957937"/>
              <a:gd name="connsiteY1" fmla="*/ 1509744 h 2958440"/>
              <a:gd name="connsiteX2" fmla="*/ 1465251 w 2957937"/>
              <a:gd name="connsiteY2" fmla="*/ 2958440 h 2958440"/>
              <a:gd name="connsiteX3" fmla="*/ 0 w 2957937"/>
              <a:gd name="connsiteY3" fmla="*/ 1448695 h 2958440"/>
              <a:gd name="connsiteX4" fmla="*/ 1492686 w 2957937"/>
              <a:gd name="connsiteY4" fmla="*/ 0 h 2958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7937" h="2958440">
                <a:moveTo>
                  <a:pt x="1492686" y="0"/>
                </a:moveTo>
                <a:lnTo>
                  <a:pt x="2957937" y="1509744"/>
                </a:lnTo>
                <a:lnTo>
                  <a:pt x="1465251" y="2958440"/>
                </a:lnTo>
                <a:lnTo>
                  <a:pt x="0" y="1448695"/>
                </a:lnTo>
                <a:lnTo>
                  <a:pt x="1492686" y="0"/>
                </a:lnTo>
                <a:close/>
              </a:path>
            </a:pathLst>
          </a:custGeom>
        </p:spPr>
      </p:pic>
      <p:pic>
        <p:nvPicPr>
          <p:cNvPr id="23" name="图片 22"/>
          <p:cNvPicPr>
            <a:picLocks noChangeAspect="1"/>
          </p:cNvPicPr>
          <p:nvPr/>
        </p:nvPicPr>
        <p:blipFill>
          <a:blip r:embed="rId3" cstate="print">
            <a:extLst>
              <a:ext uri="{28A0092B-C50C-407E-A947-70E740481C1C}">
                <a14:useLocalDpi xmlns:a14="http://schemas.microsoft.com/office/drawing/2010/main" val="0"/>
              </a:ext>
            </a:extLst>
          </a:blip>
          <a:srcRect l="42078" t="48311" r="27576" b="6302"/>
          <a:stretch>
            <a:fillRect/>
          </a:stretch>
        </p:blipFill>
        <p:spPr>
          <a:xfrm>
            <a:off x="7714630" y="3477600"/>
            <a:ext cx="2957937" cy="2958440"/>
          </a:xfrm>
          <a:custGeom>
            <a:avLst/>
            <a:gdLst>
              <a:gd name="connsiteX0" fmla="*/ 1492686 w 2957937"/>
              <a:gd name="connsiteY0" fmla="*/ 0 h 2958440"/>
              <a:gd name="connsiteX1" fmla="*/ 2957937 w 2957937"/>
              <a:gd name="connsiteY1" fmla="*/ 1509744 h 2958440"/>
              <a:gd name="connsiteX2" fmla="*/ 1465251 w 2957937"/>
              <a:gd name="connsiteY2" fmla="*/ 2958440 h 2958440"/>
              <a:gd name="connsiteX3" fmla="*/ 0 w 2957937"/>
              <a:gd name="connsiteY3" fmla="*/ 1448695 h 2958440"/>
              <a:gd name="connsiteX4" fmla="*/ 1492686 w 2957937"/>
              <a:gd name="connsiteY4" fmla="*/ 0 h 2958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7937" h="2958440">
                <a:moveTo>
                  <a:pt x="1492686" y="0"/>
                </a:moveTo>
                <a:lnTo>
                  <a:pt x="2957937" y="1509744"/>
                </a:lnTo>
                <a:lnTo>
                  <a:pt x="1465251" y="2958440"/>
                </a:lnTo>
                <a:lnTo>
                  <a:pt x="0" y="1448695"/>
                </a:lnTo>
                <a:lnTo>
                  <a:pt x="1492686" y="0"/>
                </a:lnTo>
                <a:close/>
              </a:path>
            </a:pathLst>
          </a:custGeom>
        </p:spPr>
      </p:pic>
      <p:grpSp>
        <p:nvGrpSpPr>
          <p:cNvPr id="26" name="组合 25"/>
          <p:cNvGrpSpPr/>
          <p:nvPr/>
        </p:nvGrpSpPr>
        <p:grpSpPr>
          <a:xfrm>
            <a:off x="644142" y="2314916"/>
            <a:ext cx="5937982" cy="2641902"/>
            <a:chOff x="6147269" y="2844265"/>
            <a:chExt cx="5112385" cy="2076459"/>
          </a:xfrm>
        </p:grpSpPr>
        <p:grpSp>
          <p:nvGrpSpPr>
            <p:cNvPr id="27" name="组合 26"/>
            <p:cNvGrpSpPr/>
            <p:nvPr/>
          </p:nvGrpSpPr>
          <p:grpSpPr>
            <a:xfrm>
              <a:off x="6147269" y="3331609"/>
              <a:ext cx="5033249" cy="1589115"/>
              <a:chOff x="-4714868" y="2110674"/>
              <a:chExt cx="5033249" cy="1589115"/>
            </a:xfrm>
          </p:grpSpPr>
          <p:sp>
            <p:nvSpPr>
              <p:cNvPr id="29" name="矩形: 圆角 21"/>
              <p:cNvSpPr/>
              <p:nvPr/>
            </p:nvSpPr>
            <p:spPr>
              <a:xfrm>
                <a:off x="-4648332" y="3345066"/>
                <a:ext cx="3562392" cy="354723"/>
              </a:xfrm>
              <a:prstGeom prst="roundRect">
                <a:avLst>
                  <a:gd name="adj" fmla="val 50000"/>
                </a:avLst>
              </a:prstGeom>
              <a:solidFill>
                <a:srgbClr val="ABA067"/>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讲解人：</a:t>
                </a:r>
                <a:r>
                  <a:rPr kumimoji="0" lang="en-US" altLang="zh-CN"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xippt  </a:t>
                </a:r>
                <a:r>
                  <a:rPr kumimoji="0" lang="zh-CN" altLang="en-US"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时间：</a:t>
                </a:r>
                <a:r>
                  <a:rPr kumimoji="0" lang="en-US" altLang="zh-CN"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2020.6.1</a:t>
                </a: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30" name="组合 29"/>
              <p:cNvGrpSpPr/>
              <p:nvPr/>
            </p:nvGrpSpPr>
            <p:grpSpPr>
              <a:xfrm>
                <a:off x="-4714868" y="2110674"/>
                <a:ext cx="5033249" cy="961364"/>
                <a:chOff x="-4714868" y="2110674"/>
                <a:chExt cx="5033249" cy="961364"/>
              </a:xfrm>
            </p:grpSpPr>
            <p:sp>
              <p:nvSpPr>
                <p:cNvPr id="31" name="文本框 30"/>
                <p:cNvSpPr txBox="1"/>
                <p:nvPr/>
              </p:nvSpPr>
              <p:spPr>
                <a:xfrm>
                  <a:off x="-4714868" y="2808615"/>
                  <a:ext cx="5033249" cy="263423"/>
                </a:xfrm>
                <a:prstGeom prst="rect">
                  <a:avLst/>
                </a:prstGeom>
                <a:noFill/>
              </p:spPr>
              <p:txBody>
                <a:bodyPr wrap="square" rtlCol="0">
                  <a:spAutoFit/>
                </a:bodyPr>
                <a:lstStyle/>
                <a:p>
                  <a:pPr marL="0" marR="0" lvl="0" indent="0" algn="dist"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MENTAL HEALTH COUNSELING PPT</a:t>
                  </a:r>
                </a:p>
              </p:txBody>
            </p:sp>
            <p:cxnSp>
              <p:nvCxnSpPr>
                <p:cNvPr id="32" name="直接连接符 31"/>
                <p:cNvCxnSpPr/>
                <p:nvPr/>
              </p:nvCxnSpPr>
              <p:spPr>
                <a:xfrm>
                  <a:off x="-4634728" y="2789746"/>
                  <a:ext cx="4953109" cy="0"/>
                </a:xfrm>
                <a:prstGeom prst="line">
                  <a:avLst/>
                </a:prstGeom>
                <a:noFill/>
                <a:ln w="6350" cap="flat" cmpd="sng" algn="ctr">
                  <a:solidFill>
                    <a:sysClr val="windowText" lastClr="000000">
                      <a:lumMod val="65000"/>
                      <a:lumOff val="35000"/>
                    </a:sysClr>
                  </a:solidFill>
                  <a:prstDash val="solid"/>
                  <a:miter lim="800000"/>
                </a:ln>
                <a:effectLst/>
              </p:spPr>
            </p:cxnSp>
            <p:sp>
              <p:nvSpPr>
                <p:cNvPr id="33" name="文本占位符 19"/>
                <p:cNvSpPr txBox="1"/>
                <p:nvPr/>
              </p:nvSpPr>
              <p:spPr>
                <a:xfrm>
                  <a:off x="-4708854" y="2110674"/>
                  <a:ext cx="4489050" cy="6602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4400" b="1" dirty="0">
                      <a:solidFill>
                        <a:srgbClr val="ABA067"/>
                      </a:solidFill>
                      <a:latin typeface="Arial" panose="020B0604020202020204" pitchFamily="34" charset="0"/>
                      <a:ea typeface="思源黑体 CN Medium" panose="020B0600000000000000" pitchFamily="34" charset="-122"/>
                      <a:cs typeface="+mn-ea"/>
                      <a:sym typeface="Arial" panose="020B0604020202020204" pitchFamily="34" charset="0"/>
                    </a:rPr>
                    <a:t>感谢各位的聆听</a:t>
                  </a:r>
                </a:p>
              </p:txBody>
            </p:sp>
          </p:grpSp>
        </p:grpSp>
        <p:sp>
          <p:nvSpPr>
            <p:cNvPr id="28" name="文本占位符 20"/>
            <p:cNvSpPr txBox="1"/>
            <p:nvPr/>
          </p:nvSpPr>
          <p:spPr>
            <a:xfrm>
              <a:off x="6147269" y="2844265"/>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latin typeface="Arial" panose="020B0604020202020204" pitchFamily="34" charset="0"/>
                  <a:ea typeface="思源黑体 CN Medium" panose="020B0600000000000000" pitchFamily="34" charset="-122"/>
                  <a:cs typeface="+mn-ea"/>
                  <a:sym typeface="Arial" panose="020B0604020202020204" pitchFamily="34" charset="0"/>
                </a:rPr>
                <a:t>第</a:t>
              </a:r>
              <a:r>
                <a:rPr lang="en-US" altLang="zh-CN" dirty="0">
                  <a:latin typeface="Arial" panose="020B0604020202020204" pitchFamily="34" charset="0"/>
                  <a:ea typeface="思源黑体 CN Medium" panose="020B0600000000000000" pitchFamily="34" charset="-122"/>
                  <a:cs typeface="+mn-ea"/>
                  <a:sym typeface="Arial" panose="020B0604020202020204" pitchFamily="34" charset="0"/>
                </a:rPr>
                <a:t>4</a:t>
              </a:r>
              <a:r>
                <a:rPr lang="zh-CN" altLang="en-US" dirty="0">
                  <a:latin typeface="Arial" panose="020B0604020202020204" pitchFamily="34" charset="0"/>
                  <a:ea typeface="思源黑体 CN Medium" panose="020B0600000000000000" pitchFamily="34" charset="-122"/>
                  <a:cs typeface="+mn-ea"/>
                  <a:sym typeface="Arial" panose="020B0604020202020204" pitchFamily="34" charset="0"/>
                </a:rPr>
                <a:t>章 生命中的基础有机化学物质 </a:t>
              </a:r>
            </a:p>
          </p:txBody>
        </p:sp>
      </p:grpSp>
      <p:sp>
        <p:nvSpPr>
          <p:cNvPr id="34" name="矩形 33"/>
          <p:cNvSpPr/>
          <p:nvPr/>
        </p:nvSpPr>
        <p:spPr>
          <a:xfrm>
            <a:off x="-1365566" y="502641"/>
            <a:ext cx="4062342" cy="300975"/>
          </a:xfrm>
          <a:prstGeom prst="rect">
            <a:avLst/>
          </a:prstGeom>
          <a:solidFill>
            <a:srgbClr val="ABA067"/>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marL="0" marR="0" lvl="0" indent="0" algn="r" defTabSz="1151890" rtl="0" eaLnBrk="1" fontAlgn="auto" latinLnBrk="1" hangingPunct="1">
              <a:lnSpc>
                <a:spcPct val="100000"/>
              </a:lnSpc>
              <a:spcBef>
                <a:spcPts val="0"/>
              </a:spcBef>
              <a:spcAft>
                <a:spcPts val="0"/>
              </a:spcAft>
              <a:buClrTx/>
              <a:buSzTx/>
              <a:buFontTx/>
              <a:buNone/>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人教版高中选修五化学课件</a:t>
            </a:r>
          </a:p>
        </p:txBody>
      </p:sp>
      <p:sp>
        <p:nvSpPr>
          <p:cNvPr id="35" name="椭圆 34"/>
          <p:cNvSpPr/>
          <p:nvPr/>
        </p:nvSpPr>
        <p:spPr>
          <a:xfrm>
            <a:off x="6214200" y="328617"/>
            <a:ext cx="867661" cy="867661"/>
          </a:xfrm>
          <a:prstGeom prst="ellipse">
            <a:avLst/>
          </a:prstGeom>
          <a:solidFill>
            <a:srgbClr val="ABA067">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Medium" panose="020B0600000000000000" pitchFamily="34" charset="-122"/>
              <a:sym typeface="Arial" panose="020B0604020202020204" pitchFamily="34" charset="0"/>
            </a:endParaRPr>
          </a:p>
        </p:txBody>
      </p:sp>
      <p:sp>
        <p:nvSpPr>
          <p:cNvPr id="36" name="椭圆 35"/>
          <p:cNvSpPr/>
          <p:nvPr/>
        </p:nvSpPr>
        <p:spPr>
          <a:xfrm>
            <a:off x="4235465" y="6001582"/>
            <a:ext cx="1998604" cy="1998604"/>
          </a:xfrm>
          <a:prstGeom prst="ellipse">
            <a:avLst/>
          </a:prstGeom>
          <a:solidFill>
            <a:srgbClr val="ABA067">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a:spLocks noChangeArrowheads="1"/>
          </p:cNvSpPr>
          <p:nvPr/>
        </p:nvSpPr>
        <p:spPr bwMode="auto">
          <a:xfrm>
            <a:off x="622133" y="1695232"/>
            <a:ext cx="119522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 typeface="宋体" panose="02010600030101010101" pitchFamily="2" charset="-122"/>
              <a:buNone/>
              <a:defRPr/>
            </a:pPr>
            <a:r>
              <a:rPr kumimoji="0"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、什么是糖？</a:t>
            </a:r>
          </a:p>
        </p:txBody>
      </p:sp>
      <p:sp>
        <p:nvSpPr>
          <p:cNvPr id="7171" name="Rectangle 14"/>
          <p:cNvSpPr>
            <a:spLocks noChangeArrowheads="1"/>
          </p:cNvSpPr>
          <p:nvPr/>
        </p:nvSpPr>
        <p:spPr bwMode="auto">
          <a:xfrm>
            <a:off x="622133" y="2715826"/>
            <a:ext cx="11137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 typeface="宋体" panose="02010600030101010101" pitchFamily="2" charset="-122"/>
              <a:buNone/>
              <a:defRPr/>
            </a:pPr>
            <a:r>
              <a:rPr kumimoji="0" lang="en-US" altLang="zh-CN" sz="2400" b="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b="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、糖是怎样分类的？</a:t>
            </a:r>
          </a:p>
        </p:txBody>
      </p:sp>
      <p:sp>
        <p:nvSpPr>
          <p:cNvPr id="7172" name="Text Box 15"/>
          <p:cNvSpPr txBox="1">
            <a:spLocks noChangeArrowheads="1"/>
          </p:cNvSpPr>
          <p:nvPr/>
        </p:nvSpPr>
        <p:spPr bwMode="auto">
          <a:xfrm>
            <a:off x="622134" y="1195686"/>
            <a:ext cx="11664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阅读</a:t>
            </a:r>
            <a:r>
              <a:rPr kumimoji="0" lang="en-US" altLang="zh-CN"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P79</a:t>
            </a:r>
            <a:r>
              <a:rPr kumimoji="0" lang="zh-CN" altLang="en-US"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页</a:t>
            </a:r>
            <a:r>
              <a:rPr kumimoji="0" lang="en-US" altLang="zh-CN"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段和资料卡片</a:t>
            </a:r>
            <a:r>
              <a:rPr kumimoji="0" lang="en-US" altLang="zh-CN"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思考下列问题：</a:t>
            </a:r>
          </a:p>
        </p:txBody>
      </p:sp>
      <p:sp>
        <p:nvSpPr>
          <p:cNvPr id="207888" name="Text Box 16"/>
          <p:cNvSpPr txBox="1">
            <a:spLocks noChangeArrowheads="1"/>
          </p:cNvSpPr>
          <p:nvPr/>
        </p:nvSpPr>
        <p:spPr bwMode="auto">
          <a:xfrm>
            <a:off x="622133" y="2201774"/>
            <a:ext cx="114252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从分子结构上看，糖类可定义为多羟基醛或多羟基酮，或者它们的脱水缩合物。</a:t>
            </a:r>
          </a:p>
        </p:txBody>
      </p:sp>
      <p:sp>
        <p:nvSpPr>
          <p:cNvPr id="7174" name="Text Box 18"/>
          <p:cNvSpPr txBox="1">
            <a:spLocks noChangeArrowheads="1"/>
          </p:cNvSpPr>
          <p:nvPr/>
        </p:nvSpPr>
        <p:spPr bwMode="auto">
          <a:xfrm>
            <a:off x="622133" y="4345863"/>
            <a:ext cx="106568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b="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b="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、糖类就是碳水化合物吗？</a:t>
            </a:r>
          </a:p>
        </p:txBody>
      </p:sp>
      <p:grpSp>
        <p:nvGrpSpPr>
          <p:cNvPr id="2" name="Group 27"/>
          <p:cNvGrpSpPr/>
          <p:nvPr/>
        </p:nvGrpSpPr>
        <p:grpSpPr bwMode="auto">
          <a:xfrm>
            <a:off x="632916" y="3073024"/>
            <a:ext cx="9181153" cy="1549400"/>
            <a:chOff x="59" y="1797"/>
            <a:chExt cx="4338" cy="976"/>
          </a:xfrm>
        </p:grpSpPr>
        <p:sp>
          <p:nvSpPr>
            <p:cNvPr id="7178" name="Rectangle 20"/>
            <p:cNvSpPr>
              <a:spLocks noChangeArrowheads="1"/>
            </p:cNvSpPr>
            <p:nvPr/>
          </p:nvSpPr>
          <p:spPr bwMode="auto">
            <a:xfrm>
              <a:off x="59" y="1861"/>
              <a:ext cx="4173"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①</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单糖</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不能水解的糖</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0" hangingPunct="1">
                <a:lnSpc>
                  <a:spcPct val="100000"/>
                </a:lnSpc>
                <a:spcBef>
                  <a:spcPts val="0"/>
                </a:spcBef>
                <a:spcAft>
                  <a:spcPts val="0"/>
                </a:spcAft>
                <a:buClrTx/>
                <a:buSzTx/>
                <a:buFontTx/>
                <a:buNone/>
                <a:defRPr/>
              </a:pP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②</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低聚糖</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(1mol</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水解产生</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2-10mol</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单糖</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0" hangingPunct="1">
                <a:lnSpc>
                  <a:spcPct val="100000"/>
                </a:lnSpc>
                <a:spcBef>
                  <a:spcPts val="0"/>
                </a:spcBef>
                <a:spcAft>
                  <a:spcPts val="0"/>
                </a:spcAft>
                <a:buClrTx/>
                <a:buSzTx/>
                <a:buFontTx/>
                <a:buNone/>
                <a:defRPr/>
              </a:pP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③</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多糖</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(1mol</a:t>
              </a:r>
              <a:r>
                <a:rPr kumimoji="1" lang="zh-CN" altLang="en-US"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水解产生多摩尔单糖</a:t>
              </a:r>
              <a:r>
                <a:rPr kumimoji="1" lang="en-US"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grpSp>
          <p:nvGrpSpPr>
            <p:cNvPr id="7179" name="Group 26"/>
            <p:cNvGrpSpPr/>
            <p:nvPr/>
          </p:nvGrpSpPr>
          <p:grpSpPr bwMode="auto">
            <a:xfrm>
              <a:off x="3243" y="1797"/>
              <a:ext cx="1154" cy="976"/>
              <a:chOff x="3243" y="1797"/>
              <a:chExt cx="1154" cy="976"/>
            </a:xfrm>
          </p:grpSpPr>
          <p:sp>
            <p:nvSpPr>
              <p:cNvPr id="7180" name="Rectangle 21"/>
              <p:cNvSpPr>
                <a:spLocks noChangeArrowheads="1"/>
              </p:cNvSpPr>
              <p:nvPr/>
            </p:nvSpPr>
            <p:spPr bwMode="auto">
              <a:xfrm>
                <a:off x="3243" y="1797"/>
                <a:ext cx="110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b="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－葡萄糖、果糖</a:t>
                </a:r>
              </a:p>
            </p:txBody>
          </p:sp>
          <p:sp>
            <p:nvSpPr>
              <p:cNvPr id="7181" name="Rectangle 22"/>
              <p:cNvSpPr>
                <a:spLocks noChangeArrowheads="1"/>
              </p:cNvSpPr>
              <p:nvPr/>
            </p:nvSpPr>
            <p:spPr bwMode="auto">
              <a:xfrm>
                <a:off x="3289" y="2158"/>
                <a:ext cx="110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b="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－麦芽糖、蔗糖</a:t>
                </a:r>
              </a:p>
            </p:txBody>
          </p:sp>
          <p:sp>
            <p:nvSpPr>
              <p:cNvPr id="7182" name="Rectangle 23"/>
              <p:cNvSpPr>
                <a:spLocks noChangeArrowheads="1"/>
              </p:cNvSpPr>
              <p:nvPr/>
            </p:nvSpPr>
            <p:spPr bwMode="auto">
              <a:xfrm>
                <a:off x="3292" y="2482"/>
                <a:ext cx="110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b="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－淀粉、纤维素</a:t>
                </a:r>
              </a:p>
            </p:txBody>
          </p:sp>
        </p:grpSp>
      </p:grpSp>
      <p:sp>
        <p:nvSpPr>
          <p:cNvPr id="207897" name="Text Box 25"/>
          <p:cNvSpPr txBox="1">
            <a:spLocks noChangeArrowheads="1"/>
          </p:cNvSpPr>
          <p:nvPr/>
        </p:nvSpPr>
        <p:spPr bwMode="auto">
          <a:xfrm>
            <a:off x="622133" y="4794780"/>
            <a:ext cx="1099312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ct val="50000"/>
              </a:spcBef>
              <a:spcAft>
                <a:spcPts val="0"/>
              </a:spcAft>
              <a:buClrTx/>
              <a:buSzTx/>
              <a:buFontTx/>
              <a:buNone/>
              <a:defRPr/>
            </a:pP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符合</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Cm</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H2O</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n</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通式的不一定是糖，例如：乙酸</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C2H4O2</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、乳酸</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C3H6O3</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；有的糖不一定符合</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Cm</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H2O</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n</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通式，例如：脱氧核糖</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C5H10O4</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1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78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78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88" grpId="0"/>
      <p:bldP spid="20789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 y="1215982"/>
            <a:ext cx="6826250" cy="4505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724" name="Group 204"/>
          <p:cNvGraphicFramePr>
            <a:graphicFrameLocks noGrp="1"/>
          </p:cNvGraphicFramePr>
          <p:nvPr/>
        </p:nvGraphicFramePr>
        <p:xfrm>
          <a:off x="889936" y="1810715"/>
          <a:ext cx="10473170" cy="3519591"/>
        </p:xfrm>
        <a:graphic>
          <a:graphicData uri="http://schemas.openxmlformats.org/drawingml/2006/table">
            <a:tbl>
              <a:tblPr/>
              <a:tblGrid>
                <a:gridCol w="2359492">
                  <a:extLst>
                    <a:ext uri="{9D8B030D-6E8A-4147-A177-3AD203B41FA5}">
                      <a16:colId xmlns:a16="http://schemas.microsoft.com/office/drawing/2014/main" val="20000"/>
                    </a:ext>
                  </a:extLst>
                </a:gridCol>
                <a:gridCol w="3697070">
                  <a:extLst>
                    <a:ext uri="{9D8B030D-6E8A-4147-A177-3AD203B41FA5}">
                      <a16:colId xmlns:a16="http://schemas.microsoft.com/office/drawing/2014/main" val="20001"/>
                    </a:ext>
                  </a:extLst>
                </a:gridCol>
                <a:gridCol w="4416608">
                  <a:extLst>
                    <a:ext uri="{9D8B030D-6E8A-4147-A177-3AD203B41FA5}">
                      <a16:colId xmlns:a16="http://schemas.microsoft.com/office/drawing/2014/main" val="20002"/>
                    </a:ext>
                  </a:extLst>
                </a:gridCol>
              </a:tblGrid>
              <a:tr h="775493">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000" b="0" i="0" u="none" strike="noStrike" cap="none" normalizeH="0" baseline="0" dirty="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rPr>
                        <a:t>物质</a:t>
                      </a:r>
                      <a:endParaRPr kumimoji="0" lang="en-US" altLang="zh-CN" sz="2000" b="0" i="0" u="none" strike="noStrike" cap="none" normalizeH="0" baseline="0" dirty="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rPr>
                        <a:t>性质</a:t>
                      </a: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000" b="0" i="0" u="none" strike="noStrike" cap="none" normalizeH="0" baseline="0" dirty="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rPr>
                        <a:t>葡萄糖</a:t>
                      </a: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rPr>
                        <a:t>果糖</a:t>
                      </a: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1626">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rPr>
                        <a:t>存在</a:t>
                      </a: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1626">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rPr>
                        <a:t>色、态</a:t>
                      </a: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1626">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rPr>
                        <a:t>熔点</a:t>
                      </a: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1626">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rPr>
                        <a:t>味道</a:t>
                      </a: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rPr>
                        <a:t>   </a:t>
                      </a:r>
                      <a:endParaRPr kumimoji="0" lang="zh-CN" altLang="zh-CN" sz="2000" b="0" i="0" u="none" strike="noStrike" cap="none" normalizeH="0" baseline="0" dirty="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1626">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rPr>
                        <a:t>溶解性</a:t>
                      </a: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1626">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rPr>
                        <a:t>分子式</a:t>
                      </a: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dirty="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41626">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rPr>
                        <a:t>结构简式</a:t>
                      </a: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rPr>
                        <a:t>探究一</a:t>
                      </a: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dirty="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6289" marR="116289" marT="43607" marB="43607"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9256" name="Line 166"/>
          <p:cNvSpPr>
            <a:spLocks noChangeShapeType="1"/>
          </p:cNvSpPr>
          <p:nvPr/>
        </p:nvSpPr>
        <p:spPr bwMode="auto">
          <a:xfrm>
            <a:off x="889936" y="1854688"/>
            <a:ext cx="2365490" cy="694945"/>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2" name="Group 205"/>
          <p:cNvGrpSpPr/>
          <p:nvPr/>
        </p:nvGrpSpPr>
        <p:grpSpPr bwMode="auto">
          <a:xfrm>
            <a:off x="3544077" y="2582971"/>
            <a:ext cx="6459004" cy="400050"/>
            <a:chOff x="1450" y="820"/>
            <a:chExt cx="3052" cy="252"/>
          </a:xfrm>
        </p:grpSpPr>
        <p:sp>
          <p:nvSpPr>
            <p:cNvPr id="235687" name="Text Box 167"/>
            <p:cNvSpPr txBox="1">
              <a:spLocks noChangeArrowheads="1"/>
            </p:cNvSpPr>
            <p:nvPr/>
          </p:nvSpPr>
          <p:spPr bwMode="auto">
            <a:xfrm>
              <a:off x="1450" y="820"/>
              <a:ext cx="1608" cy="252"/>
            </a:xfrm>
            <a:prstGeom prst="rect">
              <a:avLst/>
            </a:prstGeom>
            <a:noFill/>
            <a:ln w="9525" algn="ctr">
              <a:noFill/>
              <a:miter lim="800000"/>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b="0" i="0" u="none" strike="noStrike" kern="0" cap="none" spc="0" normalizeH="0" baseline="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水果、蜂蜜、动物、人体内</a:t>
              </a:r>
            </a:p>
          </p:txBody>
        </p:sp>
        <p:sp>
          <p:nvSpPr>
            <p:cNvPr id="235688" name="Text Box 168"/>
            <p:cNvSpPr txBox="1">
              <a:spLocks noChangeArrowheads="1"/>
            </p:cNvSpPr>
            <p:nvPr/>
          </p:nvSpPr>
          <p:spPr bwMode="auto">
            <a:xfrm>
              <a:off x="3688" y="820"/>
              <a:ext cx="814" cy="252"/>
            </a:xfrm>
            <a:prstGeom prst="rect">
              <a:avLst/>
            </a:prstGeom>
            <a:noFill/>
            <a:ln w="9525" algn="ctr">
              <a:noFill/>
              <a:miter lim="800000"/>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b="0" i="0" u="none" strike="noStrike" kern="0" cap="none" spc="0" normalizeH="0" baseline="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水果、蜂蜜中</a:t>
              </a:r>
            </a:p>
          </p:txBody>
        </p:sp>
      </p:grpSp>
      <p:grpSp>
        <p:nvGrpSpPr>
          <p:cNvPr id="3" name="Group 206"/>
          <p:cNvGrpSpPr/>
          <p:nvPr/>
        </p:nvGrpSpPr>
        <p:grpSpPr bwMode="auto">
          <a:xfrm>
            <a:off x="4007470" y="2982866"/>
            <a:ext cx="7482417" cy="415925"/>
            <a:chOff x="2426" y="-1556"/>
            <a:chExt cx="3535" cy="262"/>
          </a:xfrm>
        </p:grpSpPr>
        <p:sp>
          <p:nvSpPr>
            <p:cNvPr id="235689" name="Text Box 169"/>
            <p:cNvSpPr txBox="1">
              <a:spLocks noChangeArrowheads="1"/>
            </p:cNvSpPr>
            <p:nvPr/>
          </p:nvSpPr>
          <p:spPr bwMode="auto">
            <a:xfrm>
              <a:off x="2426" y="-1556"/>
              <a:ext cx="1270" cy="252"/>
            </a:xfrm>
            <a:prstGeom prst="rect">
              <a:avLst/>
            </a:prstGeom>
            <a:noFill/>
            <a:ln w="9525" algn="ctr">
              <a:noFill/>
              <a:miter lim="800000"/>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000" b="0" i="0" u="none" strike="noStrike" kern="0" cap="none" spc="0" normalizeH="0" baseline="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无色晶体</a:t>
              </a:r>
            </a:p>
          </p:txBody>
        </p:sp>
        <p:sp>
          <p:nvSpPr>
            <p:cNvPr id="235690" name="Text Box 170"/>
            <p:cNvSpPr txBox="1">
              <a:spLocks noChangeArrowheads="1"/>
            </p:cNvSpPr>
            <p:nvPr/>
          </p:nvSpPr>
          <p:spPr bwMode="auto">
            <a:xfrm>
              <a:off x="3784" y="-1546"/>
              <a:ext cx="2177" cy="252"/>
            </a:xfrm>
            <a:prstGeom prst="rect">
              <a:avLst/>
            </a:prstGeom>
            <a:noFill/>
            <a:ln w="9525" algn="ctr">
              <a:noFill/>
              <a:miter lim="800000"/>
            </a:ln>
            <a:effec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000" b="0" i="0" u="none" strike="noStrike" kern="0" cap="none" spc="0" normalizeH="0" baseline="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无色晶体，不易结晶，通常为黏稠液体</a:t>
              </a:r>
            </a:p>
          </p:txBody>
        </p:sp>
      </p:grpSp>
      <p:grpSp>
        <p:nvGrpSpPr>
          <p:cNvPr id="4" name="Group 207"/>
          <p:cNvGrpSpPr/>
          <p:nvPr/>
        </p:nvGrpSpPr>
        <p:grpSpPr bwMode="auto">
          <a:xfrm>
            <a:off x="4199557" y="3382915"/>
            <a:ext cx="5816600" cy="465138"/>
            <a:chOff x="2517" y="-1304"/>
            <a:chExt cx="2748" cy="293"/>
          </a:xfrm>
        </p:grpSpPr>
        <p:sp>
          <p:nvSpPr>
            <p:cNvPr id="235692" name="Text Box 172"/>
            <p:cNvSpPr txBox="1">
              <a:spLocks noChangeArrowheads="1"/>
            </p:cNvSpPr>
            <p:nvPr/>
          </p:nvSpPr>
          <p:spPr bwMode="auto">
            <a:xfrm>
              <a:off x="2517" y="-1302"/>
              <a:ext cx="489" cy="291"/>
            </a:xfrm>
            <a:prstGeom prst="rect">
              <a:avLst/>
            </a:prstGeom>
            <a:noFill/>
            <a:ln w="9525" algn="ctr">
              <a:noFill/>
              <a:miter lim="800000"/>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146</a:t>
              </a:r>
              <a:r>
                <a:rPr kumimoji="0" lang="en-US" altLang="zh-CN" sz="2400" b="0" i="0" u="none" strike="noStrike" kern="0" cap="none" spc="0" normalizeH="0" baseline="3000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0</a:t>
              </a:r>
              <a:r>
                <a:rPr kumimoji="0" lang="en-US" altLang="zh-CN" sz="2400" b="0" i="0" u="none" strike="noStrike" kern="0" cap="none" spc="0" normalizeH="0" baseline="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C</a:t>
              </a:r>
            </a:p>
          </p:txBody>
        </p:sp>
        <p:sp>
          <p:nvSpPr>
            <p:cNvPr id="235693" name="Text Box 173"/>
            <p:cNvSpPr txBox="1">
              <a:spLocks noChangeArrowheads="1"/>
            </p:cNvSpPr>
            <p:nvPr/>
          </p:nvSpPr>
          <p:spPr bwMode="auto">
            <a:xfrm>
              <a:off x="4341" y="-1304"/>
              <a:ext cx="924" cy="291"/>
            </a:xfrm>
            <a:prstGeom prst="rect">
              <a:avLst/>
            </a:prstGeom>
            <a:noFill/>
            <a:ln w="9525" algn="ctr">
              <a:noFill/>
              <a:miter lim="800000"/>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103</a:t>
              </a:r>
              <a:r>
                <a:rPr kumimoji="0" lang="en-US" altLang="zh-CN" sz="2400" b="0" i="0" u="none" strike="noStrike" kern="0" cap="none" spc="0" normalizeH="0" baseline="3000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0</a:t>
              </a:r>
              <a:r>
                <a:rPr kumimoji="0" lang="en-US" altLang="zh-CN" sz="2400" b="0" i="0" u="none" strike="noStrike" kern="0" cap="none" spc="0" normalizeH="0" baseline="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1600" b="0" i="0" u="none" strike="noStrike" kern="0" cap="none" spc="0" normalizeH="0" baseline="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b="0" i="0" u="none" strike="noStrike" kern="0" cap="none" spc="0" normalizeH="0" baseline="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105</a:t>
              </a:r>
              <a:r>
                <a:rPr kumimoji="0" lang="en-US" altLang="zh-CN" sz="2400" b="0" i="0" u="none" strike="noStrike" kern="0" cap="none" spc="0" normalizeH="0" baseline="3000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0</a:t>
              </a:r>
              <a:r>
                <a:rPr kumimoji="0" lang="en-US" altLang="zh-CN" sz="2400" b="0" i="0" u="none" strike="noStrike" kern="0" cap="none" spc="0" normalizeH="0" baseline="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C</a:t>
              </a:r>
            </a:p>
          </p:txBody>
        </p:sp>
      </p:grpSp>
      <p:grpSp>
        <p:nvGrpSpPr>
          <p:cNvPr id="5" name="Group 208"/>
          <p:cNvGrpSpPr/>
          <p:nvPr/>
        </p:nvGrpSpPr>
        <p:grpSpPr bwMode="auto">
          <a:xfrm>
            <a:off x="4199557" y="3784645"/>
            <a:ext cx="5291160" cy="400050"/>
            <a:chOff x="1791" y="2251"/>
            <a:chExt cx="2500" cy="252"/>
          </a:xfrm>
        </p:grpSpPr>
        <p:sp>
          <p:nvSpPr>
            <p:cNvPr id="235694" name="Text Box 174"/>
            <p:cNvSpPr txBox="1">
              <a:spLocks noChangeArrowheads="1"/>
            </p:cNvSpPr>
            <p:nvPr/>
          </p:nvSpPr>
          <p:spPr bwMode="auto">
            <a:xfrm>
              <a:off x="1791" y="2251"/>
              <a:ext cx="451" cy="252"/>
            </a:xfrm>
            <a:prstGeom prst="rect">
              <a:avLst/>
            </a:prstGeom>
            <a:noFill/>
            <a:ln w="9525" algn="ctr">
              <a:noFill/>
              <a:miter lim="800000"/>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b="0" i="0" u="none" strike="noStrike" kern="0" cap="none" spc="0" normalizeH="0" baseline="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有甜味</a:t>
              </a:r>
            </a:p>
          </p:txBody>
        </p:sp>
        <p:sp>
          <p:nvSpPr>
            <p:cNvPr id="235695" name="Text Box 175"/>
            <p:cNvSpPr txBox="1">
              <a:spLocks noChangeArrowheads="1"/>
            </p:cNvSpPr>
            <p:nvPr/>
          </p:nvSpPr>
          <p:spPr bwMode="auto">
            <a:xfrm>
              <a:off x="3719" y="2251"/>
              <a:ext cx="572" cy="252"/>
            </a:xfrm>
            <a:prstGeom prst="rect">
              <a:avLst/>
            </a:prstGeom>
            <a:noFill/>
            <a:ln w="9525" algn="ctr">
              <a:noFill/>
              <a:miter lim="800000"/>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b="0" i="0" u="none" strike="noStrike" kern="0" cap="none" spc="0" normalizeH="0" baseline="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最甜的糖</a:t>
              </a:r>
            </a:p>
          </p:txBody>
        </p:sp>
      </p:grpSp>
      <p:grpSp>
        <p:nvGrpSpPr>
          <p:cNvPr id="6" name="Group 211"/>
          <p:cNvGrpSpPr/>
          <p:nvPr/>
        </p:nvGrpSpPr>
        <p:grpSpPr bwMode="auto">
          <a:xfrm>
            <a:off x="3198685" y="4199150"/>
            <a:ext cx="8833403" cy="404813"/>
            <a:chOff x="1863" y="1415"/>
            <a:chExt cx="4173" cy="255"/>
          </a:xfrm>
        </p:grpSpPr>
        <p:sp>
          <p:nvSpPr>
            <p:cNvPr id="235696" name="Text Box 176"/>
            <p:cNvSpPr txBox="1">
              <a:spLocks noChangeArrowheads="1"/>
            </p:cNvSpPr>
            <p:nvPr/>
          </p:nvSpPr>
          <p:spPr bwMode="auto">
            <a:xfrm>
              <a:off x="1863" y="1437"/>
              <a:ext cx="2446" cy="233"/>
            </a:xfrm>
            <a:prstGeom prst="rect">
              <a:avLst/>
            </a:prstGeom>
            <a:noFill/>
            <a:ln w="9525" algn="ctr">
              <a:noFill/>
              <a:miter lim="800000"/>
            </a:ln>
            <a:effec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b="0" i="0" u="none" strike="noStrike" kern="0" cap="none" spc="0" normalizeH="0" baseline="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易溶于水，稍溶于乙醇，不溶于乙醚</a:t>
              </a:r>
            </a:p>
          </p:txBody>
        </p:sp>
        <p:sp>
          <p:nvSpPr>
            <p:cNvPr id="235698" name="Text Box 178"/>
            <p:cNvSpPr txBox="1">
              <a:spLocks noChangeArrowheads="1"/>
            </p:cNvSpPr>
            <p:nvPr/>
          </p:nvSpPr>
          <p:spPr bwMode="auto">
            <a:xfrm>
              <a:off x="3859" y="1415"/>
              <a:ext cx="2177" cy="252"/>
            </a:xfrm>
            <a:prstGeom prst="rect">
              <a:avLst/>
            </a:prstGeom>
            <a:noFill/>
            <a:ln w="9525" algn="ctr">
              <a:noFill/>
              <a:miter lim="800000"/>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000" b="0" i="0" u="none" strike="noStrike" kern="0" cap="none" spc="0" normalizeH="0" baseline="0" noProof="0" dirty="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易溶于水、乙醇、乙醚</a:t>
              </a:r>
            </a:p>
          </p:txBody>
        </p:sp>
      </p:grpSp>
      <p:grpSp>
        <p:nvGrpSpPr>
          <p:cNvPr id="7" name="Group 212"/>
          <p:cNvGrpSpPr/>
          <p:nvPr/>
        </p:nvGrpSpPr>
        <p:grpSpPr bwMode="auto">
          <a:xfrm>
            <a:off x="4152726" y="4570549"/>
            <a:ext cx="5458353" cy="400050"/>
            <a:chOff x="1863" y="3158"/>
            <a:chExt cx="2579" cy="252"/>
          </a:xfrm>
        </p:grpSpPr>
        <p:sp>
          <p:nvSpPr>
            <p:cNvPr id="235699" name="Text Box 179"/>
            <p:cNvSpPr txBox="1">
              <a:spLocks noChangeArrowheads="1"/>
            </p:cNvSpPr>
            <p:nvPr/>
          </p:nvSpPr>
          <p:spPr bwMode="auto">
            <a:xfrm>
              <a:off x="1863" y="3158"/>
              <a:ext cx="627" cy="252"/>
            </a:xfrm>
            <a:prstGeom prst="rect">
              <a:avLst/>
            </a:prstGeom>
            <a:noFill/>
            <a:ln w="9525" algn="ctr">
              <a:noFill/>
              <a:miter lim="800000"/>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0" i="0" u="none" strike="noStrike" kern="0" cap="none" spc="0" normalizeH="0" baseline="0" noProof="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C6H12O6</a:t>
              </a:r>
            </a:p>
          </p:txBody>
        </p:sp>
        <p:sp>
          <p:nvSpPr>
            <p:cNvPr id="235700" name="Text Box 180"/>
            <p:cNvSpPr txBox="1">
              <a:spLocks noChangeArrowheads="1"/>
            </p:cNvSpPr>
            <p:nvPr/>
          </p:nvSpPr>
          <p:spPr bwMode="auto">
            <a:xfrm>
              <a:off x="3815" y="3158"/>
              <a:ext cx="627" cy="252"/>
            </a:xfrm>
            <a:prstGeom prst="rect">
              <a:avLst/>
            </a:prstGeom>
            <a:noFill/>
            <a:ln w="9525" algn="ctr">
              <a:noFill/>
              <a:miter lim="800000"/>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0" i="0" u="none" strike="noStrike" kern="0" cap="none" spc="0" normalizeH="0" baseline="0" noProof="0">
                  <a:ln>
                    <a:noFill/>
                  </a:ln>
                  <a:solidFill>
                    <a:srgbClr val="FF0000"/>
                  </a:solidFill>
                  <a:uLnTx/>
                  <a:uFillTx/>
                  <a:latin typeface="Arial" panose="020B0604020202020204" pitchFamily="34" charset="0"/>
                  <a:ea typeface="思源黑体 CN Medium" panose="020B0600000000000000" pitchFamily="34" charset="-122"/>
                  <a:sym typeface="Arial" panose="020B0604020202020204" pitchFamily="34" charset="0"/>
                </a:rPr>
                <a:t>C6H12O6</a:t>
              </a:r>
            </a:p>
          </p:txBody>
        </p:sp>
      </p:grpSp>
      <p:grpSp>
        <p:nvGrpSpPr>
          <p:cNvPr id="8" name="Group 200"/>
          <p:cNvGrpSpPr/>
          <p:nvPr/>
        </p:nvGrpSpPr>
        <p:grpSpPr bwMode="auto">
          <a:xfrm>
            <a:off x="2370228" y="2549633"/>
            <a:ext cx="9023350" cy="2374900"/>
            <a:chOff x="1293" y="2569"/>
            <a:chExt cx="4263" cy="1496"/>
          </a:xfrm>
        </p:grpSpPr>
        <p:grpSp>
          <p:nvGrpSpPr>
            <p:cNvPr id="9265" name="Group 185"/>
            <p:cNvGrpSpPr/>
            <p:nvPr/>
          </p:nvGrpSpPr>
          <p:grpSpPr bwMode="auto">
            <a:xfrm>
              <a:off x="1293" y="2578"/>
              <a:ext cx="4263" cy="1442"/>
              <a:chOff x="930" y="2750"/>
              <a:chExt cx="4263" cy="1442"/>
            </a:xfrm>
          </p:grpSpPr>
          <p:sp>
            <p:nvSpPr>
              <p:cNvPr id="9267" name="Text Box 186"/>
              <p:cNvSpPr txBox="1">
                <a:spLocks noChangeArrowheads="1"/>
              </p:cNvSpPr>
              <p:nvPr/>
            </p:nvSpPr>
            <p:spPr bwMode="auto">
              <a:xfrm>
                <a:off x="930" y="2750"/>
                <a:ext cx="4263" cy="144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3600" b="0" i="0" u="none" strike="noStrike" kern="0" cap="none" spc="0" normalizeH="0" baseline="0" noProof="0" dirty="0">
                    <a:ln>
                      <a:noFill/>
                    </a:ln>
                    <a:solidFill>
                      <a:srgbClr val="FFFFFF"/>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3600" b="0" i="0" u="none" strike="noStrike" kern="0" cap="none" spc="0" normalizeH="0" baseline="0" noProof="0" dirty="0">
                    <a:ln>
                      <a:noFill/>
                    </a:ln>
                    <a:solidFill>
                      <a:srgbClr val="66FF33"/>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r>
                  <a:rPr kumimoji="0" lang="en-US" altLang="zh-CN" sz="3600" b="0" i="0" u="none" strike="noStrike" kern="0" cap="none" spc="0" normalizeH="0" baseline="0" noProof="0" dirty="0">
                    <a:ln>
                      <a:noFill/>
                    </a:ln>
                    <a:solidFill>
                      <a:srgbClr val="FFFFFF"/>
                    </a:solidFill>
                    <a:effectLst/>
                    <a:uLnTx/>
                    <a:uFillTx/>
                    <a:latin typeface="Arial" panose="020B0604020202020204" pitchFamily="34" charset="0"/>
                    <a:ea typeface="思源黑体 CN Medium" panose="020B0600000000000000" pitchFamily="34" charset="-122"/>
                    <a:sym typeface="Arial" panose="020B0604020202020204" pitchFamily="34" charset="0"/>
                  </a:rPr>
                  <a:t> H   </a:t>
                </a:r>
                <a:r>
                  <a:rPr kumimoji="0" lang="en-US" altLang="zh-CN" sz="3600" b="0" i="0" u="none" strike="noStrike" kern="0" cap="none" spc="0" normalizeH="0" baseline="0" noProof="0" dirty="0">
                    <a:ln>
                      <a:noFill/>
                    </a:ln>
                    <a:solidFill>
                      <a:srgbClr val="66FF33"/>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r>
                  <a:rPr kumimoji="0" lang="en-US" altLang="zh-CN" sz="3600" b="0" i="0" u="none" strike="noStrike" kern="0" cap="none" spc="0" normalizeH="0" baseline="0" noProof="0" dirty="0">
                    <a:ln>
                      <a:noFill/>
                    </a:ln>
                    <a:solidFill>
                      <a:srgbClr val="FFFFFF"/>
                    </a:solidFill>
                    <a:effectLst/>
                    <a:uLnTx/>
                    <a:uFillTx/>
                    <a:latin typeface="Arial" panose="020B0604020202020204" pitchFamily="34" charset="0"/>
                    <a:ea typeface="思源黑体 CN Medium" panose="020B0600000000000000" pitchFamily="34" charset="-122"/>
                    <a:sym typeface="Arial" panose="020B0604020202020204" pitchFamily="34" charset="0"/>
                  </a:rPr>
                  <a:t> H    </a:t>
                </a:r>
                <a:r>
                  <a:rPr kumimoji="0" lang="en-US" altLang="zh-CN" sz="3600" b="0" i="0" u="none" strike="noStrike" kern="0" cap="none" spc="0" normalizeH="0" baseline="0" noProof="0" dirty="0">
                    <a:ln>
                      <a:noFill/>
                    </a:ln>
                    <a:solidFill>
                      <a:srgbClr val="66FF33"/>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r>
                  <a:rPr kumimoji="0" lang="en-US" altLang="zh-CN" sz="3600" b="0" i="0" u="none" strike="noStrike" kern="0" cap="none" spc="0" normalizeH="0" baseline="0" noProof="0" dirty="0">
                    <a:ln>
                      <a:noFill/>
                    </a:ln>
                    <a:solidFill>
                      <a:srgbClr val="FFFFFF"/>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3600" b="0" i="0" u="none" strike="noStrike" kern="0" cap="none" spc="0" normalizeH="0" baseline="0" noProof="0" dirty="0">
                    <a:ln>
                      <a:noFill/>
                    </a:ln>
                    <a:solidFill>
                      <a:srgbClr val="66FF33"/>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3600" b="0" i="0" u="none" strike="noStrike" kern="0" cap="none" spc="0" normalizeH="0" baseline="0" noProof="0" dirty="0">
                    <a:ln>
                      <a:noFill/>
                    </a:ln>
                    <a:solidFill>
                      <a:srgbClr val="FFFFFF"/>
                    </a:solidFill>
                    <a:effectLst/>
                    <a:uLnTx/>
                    <a:uFillTx/>
                    <a:latin typeface="Arial" panose="020B0604020202020204" pitchFamily="34" charset="0"/>
                    <a:ea typeface="思源黑体 CN Medium" panose="020B0600000000000000" pitchFamily="34" charset="-122"/>
                    <a:sym typeface="Arial" panose="020B0604020202020204" pitchFamily="34" charset="0"/>
                  </a:rPr>
                  <a:t>H—C—C—C—C—</a:t>
                </a:r>
                <a:r>
                  <a:rPr kumimoji="0" lang="en-US" altLang="zh-CN" sz="3600" b="0" i="0" u="none" strike="noStrike" kern="0" cap="none" spc="0" normalizeH="0" baseline="0" noProof="0" dirty="0">
                    <a:ln>
                      <a:noFill/>
                    </a:ln>
                    <a:solidFill>
                      <a:srgbClr val="66FF33"/>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3600" b="0" i="0" u="none" strike="noStrike" kern="0" cap="none" spc="0" normalizeH="0" baseline="0" noProof="0" dirty="0">
                    <a:ln>
                      <a:noFill/>
                    </a:ln>
                    <a:solidFill>
                      <a:srgbClr val="FFFFFF"/>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p>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3600" b="0" i="0" u="none" strike="noStrike" kern="0" cap="none" spc="0" normalizeH="0" baseline="0" noProof="0" dirty="0">
                    <a:ln>
                      <a:noFill/>
                    </a:ln>
                    <a:solidFill>
                      <a:srgbClr val="FFFFFF"/>
                    </a:solidFill>
                    <a:effectLst/>
                    <a:uLnTx/>
                    <a:uFillTx/>
                    <a:latin typeface="Arial" panose="020B0604020202020204" pitchFamily="34" charset="0"/>
                    <a:ea typeface="思源黑体 CN Medium" panose="020B0600000000000000" pitchFamily="34" charset="-122"/>
                    <a:sym typeface="Arial" panose="020B0604020202020204" pitchFamily="34" charset="0"/>
                  </a:rPr>
                  <a:t>       H    </a:t>
                </a:r>
                <a:r>
                  <a:rPr kumimoji="0" lang="en-US" altLang="zh-CN" sz="3600" b="0" i="0" u="none" strike="noStrike" kern="0" cap="none" spc="0" normalizeH="0" baseline="0" noProof="0" dirty="0">
                    <a:ln>
                      <a:noFill/>
                    </a:ln>
                    <a:solidFill>
                      <a:srgbClr val="66FF33"/>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r>
                  <a:rPr kumimoji="0" lang="en-US" altLang="zh-CN" sz="3600" b="0" i="0" u="none" strike="noStrike" kern="0" cap="none" spc="0" normalizeH="0" baseline="0" noProof="0" dirty="0">
                    <a:ln>
                      <a:noFill/>
                    </a:ln>
                    <a:solidFill>
                      <a:srgbClr val="FFFFFF"/>
                    </a:solidFill>
                    <a:effectLst/>
                    <a:uLnTx/>
                    <a:uFillTx/>
                    <a:latin typeface="Arial" panose="020B0604020202020204" pitchFamily="34" charset="0"/>
                    <a:ea typeface="思源黑体 CN Medium" panose="020B0600000000000000" pitchFamily="34" charset="-122"/>
                    <a:sym typeface="Arial" panose="020B0604020202020204" pitchFamily="34" charset="0"/>
                  </a:rPr>
                  <a:t> H   </a:t>
                </a:r>
                <a:r>
                  <a:rPr kumimoji="0" lang="en-US" altLang="zh-CN" sz="3600" b="0" i="0" u="none" strike="noStrike" kern="0" cap="none" spc="0" normalizeH="0" baseline="0" noProof="0" dirty="0">
                    <a:ln>
                      <a:noFill/>
                    </a:ln>
                    <a:solidFill>
                      <a:srgbClr val="66FF33"/>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r>
                  <a:rPr kumimoji="0" lang="en-US" altLang="zh-CN" sz="3600" b="0" i="0" u="none" strike="noStrike" kern="0" cap="none" spc="0" normalizeH="0" baseline="0" noProof="0" dirty="0">
                    <a:ln>
                      <a:noFill/>
                    </a:ln>
                    <a:solidFill>
                      <a:srgbClr val="FFFFFF"/>
                    </a:solidFill>
                    <a:effectLst/>
                    <a:uLnTx/>
                    <a:uFillTx/>
                    <a:latin typeface="Arial" panose="020B0604020202020204" pitchFamily="34" charset="0"/>
                    <a:ea typeface="思源黑体 CN Medium" panose="020B0600000000000000" pitchFamily="34" charset="-122"/>
                    <a:sym typeface="Arial" panose="020B0604020202020204" pitchFamily="34" charset="0"/>
                  </a:rPr>
                  <a:t>        H</a:t>
                </a:r>
              </a:p>
            </p:txBody>
          </p:sp>
          <p:sp>
            <p:nvSpPr>
              <p:cNvPr id="9268" name="Line 187"/>
              <p:cNvSpPr>
                <a:spLocks noChangeShapeType="1"/>
              </p:cNvSpPr>
              <p:nvPr/>
            </p:nvSpPr>
            <p:spPr bwMode="auto">
              <a:xfrm>
                <a:off x="1610" y="3158"/>
                <a:ext cx="0" cy="182"/>
              </a:xfrm>
              <a:prstGeom prst="line">
                <a:avLst/>
              </a:prstGeom>
              <a:noFill/>
              <a:ln w="38100">
                <a:solidFill>
                  <a:srgbClr val="FFFF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9269" name="Line 188"/>
              <p:cNvSpPr>
                <a:spLocks noChangeShapeType="1"/>
              </p:cNvSpPr>
              <p:nvPr/>
            </p:nvSpPr>
            <p:spPr bwMode="auto">
              <a:xfrm>
                <a:off x="2109" y="3158"/>
                <a:ext cx="0" cy="182"/>
              </a:xfrm>
              <a:prstGeom prst="line">
                <a:avLst/>
              </a:prstGeom>
              <a:noFill/>
              <a:ln w="38100">
                <a:solidFill>
                  <a:srgbClr val="FFFF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9270" name="Line 189"/>
              <p:cNvSpPr>
                <a:spLocks noChangeShapeType="1"/>
              </p:cNvSpPr>
              <p:nvPr/>
            </p:nvSpPr>
            <p:spPr bwMode="auto">
              <a:xfrm>
                <a:off x="1610" y="3656"/>
                <a:ext cx="0" cy="182"/>
              </a:xfrm>
              <a:prstGeom prst="line">
                <a:avLst/>
              </a:prstGeom>
              <a:noFill/>
              <a:ln w="38100">
                <a:solidFill>
                  <a:srgbClr val="FFFF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9271" name="Line 190"/>
              <p:cNvSpPr>
                <a:spLocks noChangeShapeType="1"/>
              </p:cNvSpPr>
              <p:nvPr/>
            </p:nvSpPr>
            <p:spPr bwMode="auto">
              <a:xfrm>
                <a:off x="2109" y="3656"/>
                <a:ext cx="0" cy="182"/>
              </a:xfrm>
              <a:prstGeom prst="line">
                <a:avLst/>
              </a:prstGeom>
              <a:noFill/>
              <a:ln w="38100">
                <a:solidFill>
                  <a:srgbClr val="FFFF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9272" name="Line 191"/>
              <p:cNvSpPr>
                <a:spLocks noChangeShapeType="1"/>
              </p:cNvSpPr>
              <p:nvPr/>
            </p:nvSpPr>
            <p:spPr bwMode="auto">
              <a:xfrm>
                <a:off x="2608" y="3158"/>
                <a:ext cx="0" cy="182"/>
              </a:xfrm>
              <a:prstGeom prst="line">
                <a:avLst/>
              </a:prstGeom>
              <a:noFill/>
              <a:ln w="38100">
                <a:solidFill>
                  <a:srgbClr val="FFFF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9273" name="Line 192"/>
              <p:cNvSpPr>
                <a:spLocks noChangeShapeType="1"/>
              </p:cNvSpPr>
              <p:nvPr/>
            </p:nvSpPr>
            <p:spPr bwMode="auto">
              <a:xfrm>
                <a:off x="2608" y="3656"/>
                <a:ext cx="0" cy="182"/>
              </a:xfrm>
              <a:prstGeom prst="line">
                <a:avLst/>
              </a:prstGeom>
              <a:noFill/>
              <a:ln w="38100">
                <a:solidFill>
                  <a:srgbClr val="FFFF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9274" name="Line 193"/>
              <p:cNvSpPr>
                <a:spLocks noChangeShapeType="1"/>
              </p:cNvSpPr>
              <p:nvPr/>
            </p:nvSpPr>
            <p:spPr bwMode="auto">
              <a:xfrm>
                <a:off x="3107" y="3158"/>
                <a:ext cx="0" cy="182"/>
              </a:xfrm>
              <a:prstGeom prst="line">
                <a:avLst/>
              </a:prstGeom>
              <a:noFill/>
              <a:ln w="38100">
                <a:solidFill>
                  <a:srgbClr val="FFFF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9275" name="Line 194"/>
              <p:cNvSpPr>
                <a:spLocks noChangeShapeType="1"/>
              </p:cNvSpPr>
              <p:nvPr/>
            </p:nvSpPr>
            <p:spPr bwMode="auto">
              <a:xfrm>
                <a:off x="3606" y="3157"/>
                <a:ext cx="0" cy="182"/>
              </a:xfrm>
              <a:prstGeom prst="line">
                <a:avLst/>
              </a:prstGeom>
              <a:noFill/>
              <a:ln w="38100">
                <a:solidFill>
                  <a:srgbClr val="66FF33"/>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9276" name="Line 195"/>
              <p:cNvSpPr>
                <a:spLocks noChangeShapeType="1"/>
              </p:cNvSpPr>
              <p:nvPr/>
            </p:nvSpPr>
            <p:spPr bwMode="auto">
              <a:xfrm>
                <a:off x="4105" y="3656"/>
                <a:ext cx="0" cy="182"/>
              </a:xfrm>
              <a:prstGeom prst="line">
                <a:avLst/>
              </a:prstGeom>
              <a:noFill/>
              <a:ln w="38100">
                <a:solidFill>
                  <a:srgbClr val="FFFF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9277" name="Line 196"/>
              <p:cNvSpPr>
                <a:spLocks noChangeShapeType="1"/>
              </p:cNvSpPr>
              <p:nvPr/>
            </p:nvSpPr>
            <p:spPr bwMode="auto">
              <a:xfrm>
                <a:off x="4105" y="3158"/>
                <a:ext cx="0" cy="182"/>
              </a:xfrm>
              <a:prstGeom prst="line">
                <a:avLst/>
              </a:prstGeom>
              <a:noFill/>
              <a:ln w="38100">
                <a:solidFill>
                  <a:srgbClr val="FFFF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9278" name="Line 197"/>
              <p:cNvSpPr>
                <a:spLocks noChangeShapeType="1"/>
              </p:cNvSpPr>
              <p:nvPr/>
            </p:nvSpPr>
            <p:spPr bwMode="auto">
              <a:xfrm>
                <a:off x="3561" y="3157"/>
                <a:ext cx="0" cy="182"/>
              </a:xfrm>
              <a:prstGeom prst="line">
                <a:avLst/>
              </a:prstGeom>
              <a:noFill/>
              <a:ln w="38100">
                <a:solidFill>
                  <a:srgbClr val="66FF33"/>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9279" name="Line 198"/>
              <p:cNvSpPr>
                <a:spLocks noChangeShapeType="1"/>
              </p:cNvSpPr>
              <p:nvPr/>
            </p:nvSpPr>
            <p:spPr bwMode="auto">
              <a:xfrm>
                <a:off x="3107" y="3657"/>
                <a:ext cx="0" cy="182"/>
              </a:xfrm>
              <a:prstGeom prst="line">
                <a:avLst/>
              </a:prstGeom>
              <a:noFill/>
              <a:ln w="38100">
                <a:solidFill>
                  <a:srgbClr val="FFFF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235719" name="Text Box 199"/>
            <p:cNvSpPr txBox="1">
              <a:spLocks noChangeArrowheads="1"/>
            </p:cNvSpPr>
            <p:nvPr/>
          </p:nvSpPr>
          <p:spPr bwMode="auto">
            <a:xfrm>
              <a:off x="5220" y="2569"/>
              <a:ext cx="291" cy="1496"/>
            </a:xfrm>
            <a:prstGeom prst="rect">
              <a:avLst/>
            </a:prstGeom>
            <a:noFill/>
            <a:ln w="9525" algn="ctr">
              <a:noFill/>
              <a:miter lim="800000"/>
            </a:ln>
            <a:effectLst/>
          </p:spPr>
          <p:txBody>
            <a:bodyPr vert="eaVert">
              <a:spAutoFit/>
            </a:body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800" b="0" i="0" u="none" strike="noStrike" kern="0" cap="none" spc="0" normalizeH="0" baseline="0" noProof="0">
                  <a:ln>
                    <a:noFill/>
                  </a:ln>
                  <a:solidFill>
                    <a:schemeClr val="bg1"/>
                  </a:solidFill>
                  <a:effectLst>
                    <a:outerShdw blurRad="38100" dist="38100" dir="2700000" algn="tl">
                      <a:srgbClr val="C0C0C0"/>
                    </a:outerShdw>
                  </a:effectLst>
                  <a:uLnTx/>
                  <a:uFillTx/>
                  <a:latin typeface="Arial" panose="020B0604020202020204" pitchFamily="34" charset="0"/>
                  <a:ea typeface="思源黑体 CN Medium" panose="020B0600000000000000" pitchFamily="34" charset="-122"/>
                  <a:sym typeface="Arial" panose="020B0604020202020204" pitchFamily="34" charset="0"/>
                </a:rPr>
                <a:t>属于多羟基酮</a:t>
              </a:r>
            </a:p>
          </p:txBody>
        </p:sp>
      </p:grpSp>
      <p:sp>
        <p:nvSpPr>
          <p:cNvPr id="3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5"/>
          <p:cNvSpPr txBox="1">
            <a:spLocks noChangeArrowheads="1"/>
          </p:cNvSpPr>
          <p:nvPr/>
        </p:nvSpPr>
        <p:spPr bwMode="auto">
          <a:xfrm>
            <a:off x="573088" y="1304484"/>
            <a:ext cx="11137900" cy="295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55000"/>
              </a:lnSpc>
              <a:spcBef>
                <a:spcPct val="50000"/>
              </a:spcBef>
              <a:spcAft>
                <a:spcPts val="0"/>
              </a:spcAft>
              <a:buClrTx/>
              <a:buSzTx/>
              <a:buFontTx/>
              <a:buNone/>
              <a:defRPr/>
            </a:pPr>
            <a:r>
              <a:rPr kumimoji="1" lang="zh-CN" altLang="en-US" sz="2400" b="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探究一：根据下列信息推出葡萄糖的分子结构</a:t>
            </a:r>
          </a:p>
        </p:txBody>
      </p:sp>
      <p:sp>
        <p:nvSpPr>
          <p:cNvPr id="10244" name="Text Box 9"/>
          <p:cNvSpPr txBox="1">
            <a:spLocks noChangeArrowheads="1"/>
          </p:cNvSpPr>
          <p:nvPr/>
        </p:nvSpPr>
        <p:spPr bwMode="auto">
          <a:xfrm>
            <a:off x="573088" y="1646841"/>
            <a:ext cx="11137900" cy="4081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marR="0" lvl="0" indent="-342900" defTabSz="914400" eaLnBrk="1" fontAlgn="auto" latinLnBrk="0" hangingPunct="1">
              <a:lnSpc>
                <a:spcPct val="100000"/>
              </a:lnSpc>
              <a:spcBef>
                <a:spcPts val="0"/>
              </a:spcBef>
              <a:spcAft>
                <a:spcPts val="0"/>
              </a:spcAft>
              <a:buClrTx/>
              <a:buSzTx/>
              <a:buFont typeface="Wingdings" panose="05000000000000000000" pitchFamily="2" charset="2"/>
              <a:buNone/>
              <a:defRPr/>
            </a:pP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P80</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实验</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4—1 </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，认真观察现象，由实验现象分析葡萄糖具有什么官能团？</a:t>
            </a:r>
            <a:endPar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Wingdings" panose="05000000000000000000" pitchFamily="2" charset="2"/>
              <a:buNone/>
              <a:defRPr/>
            </a:pPr>
            <a:endPar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342900" marR="0" lvl="0" indent="-342900" defTabSz="914400" eaLnBrk="1" fontAlgn="auto" latinLnBrk="0" hangingPunct="1">
              <a:lnSpc>
                <a:spcPct val="110000"/>
              </a:lnSpc>
              <a:spcBef>
                <a:spcPts val="0"/>
              </a:spcBef>
              <a:spcAft>
                <a:spcPts val="0"/>
              </a:spcAft>
              <a:buClrTx/>
              <a:buSzTx/>
              <a:buFontTx/>
              <a:buNone/>
              <a:defRPr/>
            </a:pPr>
            <a:endPar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342900" marR="0" lvl="0" indent="-342900" defTabSz="914400" eaLnBrk="1" fontAlgn="auto" latinLnBrk="0" hangingPunct="1">
              <a:lnSpc>
                <a:spcPct val="110000"/>
              </a:lnSpc>
              <a:spcBef>
                <a:spcPts val="0"/>
              </a:spcBef>
              <a:spcAft>
                <a:spcPts val="0"/>
              </a:spcAft>
              <a:buClrTx/>
              <a:buSzTx/>
              <a:buFontTx/>
              <a:buNone/>
              <a:defRPr/>
            </a:pP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、在一定条件下，</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1mol</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葡萄糖与</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1molH</a:t>
            </a:r>
            <a:r>
              <a:rPr kumimoji="1" lang="en-US" altLang="zh-CN" sz="2400" b="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反应，还原成己六醇。</a:t>
            </a:r>
          </a:p>
          <a:p>
            <a:pPr marL="342900" marR="0" lvl="0" indent="-342900" defTabSz="914400" eaLnBrk="1" fontAlgn="auto" latinLnBrk="0" hangingPunct="1">
              <a:lnSpc>
                <a:spcPct val="110000"/>
              </a:lnSpc>
              <a:spcBef>
                <a:spcPts val="0"/>
              </a:spcBef>
              <a:spcAft>
                <a:spcPts val="0"/>
              </a:spcAft>
              <a:buClrTx/>
              <a:buSzTx/>
              <a:buFontTx/>
              <a:buNone/>
              <a:defRPr/>
            </a:pPr>
            <a:endPar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342900" marR="0" lvl="0" indent="-342900" defTabSz="914400" eaLnBrk="1" fontAlgn="auto" latinLnBrk="0" hangingPunct="1">
              <a:lnSpc>
                <a:spcPct val="110000"/>
              </a:lnSpc>
              <a:spcBef>
                <a:spcPts val="0"/>
              </a:spcBef>
              <a:spcAft>
                <a:spcPts val="0"/>
              </a:spcAft>
              <a:buClrTx/>
              <a:buSzTx/>
              <a:buFontTx/>
              <a:buNone/>
              <a:defRPr/>
            </a:pPr>
            <a:endPar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342900" marR="0" lvl="0" indent="-342900" defTabSz="914400" eaLnBrk="1" fontAlgn="auto" latinLnBrk="0" hangingPunct="1">
              <a:lnSpc>
                <a:spcPct val="110000"/>
              </a:lnSpc>
              <a:spcBef>
                <a:spcPts val="0"/>
              </a:spcBef>
              <a:spcAft>
                <a:spcPts val="0"/>
              </a:spcAft>
              <a:buClrTx/>
              <a:buSzTx/>
              <a:buFontTx/>
              <a:buNone/>
              <a:defRPr/>
            </a:pP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、葡萄糖能发生酯化反应生成五乙酸葡萄糖。（提示：同一个</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原子上连接</a:t>
            </a:r>
            <a:r>
              <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个羟基不稳定）</a:t>
            </a:r>
          </a:p>
          <a:p>
            <a:pPr marL="342900" marR="0" lvl="0" indent="-342900" defTabSz="914400" eaLnBrk="1" fontAlgn="auto" latinLnBrk="0" hangingPunct="1">
              <a:lnSpc>
                <a:spcPct val="110000"/>
              </a:lnSpc>
              <a:spcBef>
                <a:spcPts val="0"/>
              </a:spcBef>
              <a:spcAft>
                <a:spcPts val="0"/>
              </a:spcAft>
              <a:buClrTx/>
              <a:buSzTx/>
              <a:buFontTx/>
              <a:buNone/>
              <a:defRPr/>
            </a:pPr>
            <a:endParaRPr kumimoji="1"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342900" marR="0" lvl="0" indent="-342900" defTabSz="914400" eaLnBrk="1" fontAlgn="auto" latinLnBrk="0" hangingPunct="1">
              <a:lnSpc>
                <a:spcPct val="110000"/>
              </a:lnSpc>
              <a:spcBef>
                <a:spcPts val="0"/>
              </a:spcBef>
              <a:spcAft>
                <a:spcPts val="0"/>
              </a:spcAft>
              <a:buClrTx/>
              <a:buSzTx/>
              <a:buFontTx/>
              <a:buNone/>
              <a:defRPr/>
            </a:pPr>
            <a:endParaRPr kumimoji="1"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21194" name="Text Box 10"/>
          <p:cNvSpPr txBox="1">
            <a:spLocks noChangeArrowheads="1"/>
          </p:cNvSpPr>
          <p:nvPr/>
        </p:nvSpPr>
        <p:spPr bwMode="auto">
          <a:xfrm>
            <a:off x="573088" y="3325681"/>
            <a:ext cx="113256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说明分子中有一个双键（即一个</a:t>
            </a:r>
            <a:r>
              <a:rPr kumimoji="1"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—CHO</a:t>
            </a:r>
            <a:r>
              <a:rPr kumimoji="1"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），也说明</a:t>
            </a:r>
            <a:r>
              <a:rPr kumimoji="1"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6</a:t>
            </a:r>
            <a:r>
              <a:rPr kumimoji="1"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个</a:t>
            </a:r>
            <a:r>
              <a:rPr kumimoji="1"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1"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是一条直链。</a:t>
            </a:r>
          </a:p>
        </p:txBody>
      </p:sp>
      <p:sp>
        <p:nvSpPr>
          <p:cNvPr id="221195" name="Text Box 11"/>
          <p:cNvSpPr txBox="1">
            <a:spLocks noChangeArrowheads="1"/>
          </p:cNvSpPr>
          <p:nvPr/>
        </p:nvSpPr>
        <p:spPr bwMode="auto">
          <a:xfrm>
            <a:off x="573088" y="5004521"/>
            <a:ext cx="10648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说明葡萄糖分子中有</a:t>
            </a:r>
            <a:r>
              <a:rPr kumimoji="1"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5</a:t>
            </a:r>
            <a:r>
              <a:rPr kumimoji="1"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个</a:t>
            </a:r>
            <a:r>
              <a:rPr kumimoji="1"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r>
              <a:rPr kumimoji="1"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，且分别连在</a:t>
            </a:r>
            <a:r>
              <a:rPr kumimoji="1"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5</a:t>
            </a:r>
            <a:r>
              <a:rPr kumimoji="1"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个</a:t>
            </a:r>
            <a:r>
              <a:rPr kumimoji="1"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1"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原子上。</a:t>
            </a:r>
          </a:p>
        </p:txBody>
      </p:sp>
      <p:sp>
        <p:nvSpPr>
          <p:cNvPr id="221196" name="Text Box 12"/>
          <p:cNvSpPr txBox="1">
            <a:spLocks noChangeArrowheads="1"/>
          </p:cNvSpPr>
          <p:nvPr/>
        </p:nvSpPr>
        <p:spPr bwMode="auto">
          <a:xfrm>
            <a:off x="573088" y="2190618"/>
            <a:ext cx="45624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说明葡萄糖分子中含有</a:t>
            </a:r>
            <a:r>
              <a:rPr kumimoji="1"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—CHO</a:t>
            </a:r>
            <a:r>
              <a:rPr kumimoji="1"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11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1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1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94" grpId="0"/>
      <p:bldP spid="221195" grpId="0"/>
      <p:bldP spid="22119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组合 3"/>
          <p:cNvGrpSpPr/>
          <p:nvPr/>
        </p:nvGrpSpPr>
        <p:grpSpPr bwMode="auto">
          <a:xfrm>
            <a:off x="3137261" y="1592413"/>
            <a:ext cx="2640013" cy="4040368"/>
            <a:chOff x="1440000" y="1354041"/>
            <a:chExt cx="1980000" cy="4039624"/>
          </a:xfrm>
        </p:grpSpPr>
        <p:pic>
          <p:nvPicPr>
            <p:cNvPr id="11271" name="图片 4"/>
            <p:cNvPicPr>
              <a:picLocks noChangeAspect="1"/>
            </p:cNvPicPr>
            <p:nvPr/>
          </p:nvPicPr>
          <p:blipFill>
            <a:blip r:embed="rId3">
              <a:clrChange>
                <a:clrFrom>
                  <a:srgbClr val="FFFFFF"/>
                </a:clrFrom>
                <a:clrTo>
                  <a:srgbClr val="FFFFFF">
                    <a:alpha val="0"/>
                  </a:srgbClr>
                </a:clrTo>
              </a:clrChange>
              <a:biLevel thresh="50000"/>
              <a:grayscl/>
              <a:extLst>
                <a:ext uri="{28A0092B-C50C-407E-A947-70E740481C1C}">
                  <a14:useLocalDpi xmlns:a14="http://schemas.microsoft.com/office/drawing/2010/main" val="0"/>
                </a:ext>
              </a:extLst>
            </a:blip>
            <a:srcRect/>
            <a:stretch>
              <a:fillRect/>
            </a:stretch>
          </p:blipFill>
          <p:spPr bwMode="auto">
            <a:xfrm>
              <a:off x="1536347" y="1469665"/>
              <a:ext cx="1787305" cy="32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1440000" y="1354041"/>
              <a:ext cx="1980000" cy="608260"/>
            </a:xfrm>
            <a:prstGeom prst="rect">
              <a:avLst/>
            </a:prstGeom>
            <a:solidFill>
              <a:schemeClr val="accent3">
                <a:alpha val="40000"/>
              </a:schemeClr>
            </a:solidFill>
            <a:ln>
              <a:noFill/>
            </a:ln>
          </p:spPr>
          <p:txBody>
            <a:bodyPr anchor="ctr">
              <a:spAutoFit/>
            </a:bodyPr>
            <a:lstStyle/>
            <a:p>
              <a:pPr marL="0" marR="0" lvl="0" indent="0" defTabSz="914400" eaLnBrk="1" fontAlgn="auto" latinLnBrk="0" hangingPunct="1">
                <a:lnSpc>
                  <a:spcPct val="130000"/>
                </a:lnSpc>
                <a:spcBef>
                  <a:spcPts val="0"/>
                </a:spcBef>
                <a:spcAft>
                  <a:spcPts val="0"/>
                </a:spcAft>
                <a:buClrTx/>
                <a:buSzTx/>
                <a:buFontTx/>
                <a:buNone/>
                <a:defRPr/>
              </a:pPr>
              <a:endParaRPr kumimoji="0" lang="zh-CN" altLang="en-US" sz="28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7" name="矩形 6"/>
            <p:cNvSpPr/>
            <p:nvPr/>
          </p:nvSpPr>
          <p:spPr>
            <a:xfrm>
              <a:off x="1762658" y="4931787"/>
              <a:ext cx="831052" cy="461878"/>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葡萄糖</a:t>
              </a:r>
              <a:endParaRPr kumimoji="0" lang="zh-CN" altLang="en-US" sz="24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11267" name="组合 7"/>
          <p:cNvGrpSpPr/>
          <p:nvPr/>
        </p:nvGrpSpPr>
        <p:grpSpPr bwMode="auto">
          <a:xfrm>
            <a:off x="6505072" y="1498931"/>
            <a:ext cx="2640012" cy="4133850"/>
            <a:chOff x="5220000" y="1260000"/>
            <a:chExt cx="1980000" cy="4133665"/>
          </a:xfrm>
        </p:grpSpPr>
        <p:pic>
          <p:nvPicPr>
            <p:cNvPr id="11268" name="图片 8"/>
            <p:cNvPicPr>
              <a:picLocks noChangeAspect="1"/>
            </p:cNvPicPr>
            <p:nvPr/>
          </p:nvPicPr>
          <p:blipFill>
            <a:blip r:embed="rId4">
              <a:clrChange>
                <a:clrFrom>
                  <a:srgbClr val="FFFFFF"/>
                </a:clrFrom>
                <a:clrTo>
                  <a:srgbClr val="FFFFFF">
                    <a:alpha val="0"/>
                  </a:srgbClr>
                </a:clrTo>
              </a:clrChange>
              <a:biLevel thresh="50000"/>
              <a:grayscl/>
              <a:extLst>
                <a:ext uri="{28A0092B-C50C-407E-A947-70E740481C1C}">
                  <a14:useLocalDpi xmlns:a14="http://schemas.microsoft.com/office/drawing/2010/main" val="0"/>
                </a:ext>
              </a:extLst>
            </a:blip>
            <a:srcRect/>
            <a:stretch>
              <a:fillRect/>
            </a:stretch>
          </p:blipFill>
          <p:spPr bwMode="auto">
            <a:xfrm>
              <a:off x="5367478" y="1260000"/>
              <a:ext cx="1729261" cy="36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矩形 9"/>
            <p:cNvSpPr/>
            <p:nvPr/>
          </p:nvSpPr>
          <p:spPr>
            <a:xfrm>
              <a:off x="5220000" y="1353478"/>
              <a:ext cx="1980000" cy="608345"/>
            </a:xfrm>
            <a:prstGeom prst="rect">
              <a:avLst/>
            </a:prstGeom>
            <a:solidFill>
              <a:schemeClr val="accent3">
                <a:alpha val="40000"/>
              </a:schemeClr>
            </a:solidFill>
            <a:ln>
              <a:noFill/>
            </a:ln>
          </p:spPr>
          <p:txBody>
            <a:bodyPr anchor="ctr">
              <a:spAutoFit/>
            </a:bodyPr>
            <a:lstStyle/>
            <a:p>
              <a:pPr marL="0" marR="0" lvl="0" indent="0" defTabSz="914400" eaLnBrk="1" fontAlgn="auto" latinLnBrk="0" hangingPunct="1">
                <a:lnSpc>
                  <a:spcPct val="130000"/>
                </a:lnSpc>
                <a:spcBef>
                  <a:spcPts val="0"/>
                </a:spcBef>
                <a:spcAft>
                  <a:spcPts val="0"/>
                </a:spcAft>
                <a:buClrTx/>
                <a:buSzTx/>
                <a:buFontTx/>
                <a:buNone/>
                <a:defRPr/>
              </a:pPr>
              <a:endParaRPr kumimoji="0" lang="zh-CN" altLang="en-US" sz="28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1" name="矩形 10"/>
            <p:cNvSpPr/>
            <p:nvPr/>
          </p:nvSpPr>
          <p:spPr>
            <a:xfrm>
              <a:off x="5831978" y="4931723"/>
              <a:ext cx="600072" cy="46194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果糖</a:t>
              </a:r>
              <a:endParaRPr kumimoji="0" lang="zh-CN" altLang="en-US" sz="24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2"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267"/>
                                        </p:tgtEl>
                                        <p:attrNameLst>
                                          <p:attrName>style.visibility</p:attrName>
                                        </p:attrNameLst>
                                      </p:cBhvr>
                                      <p:to>
                                        <p:strVal val="visible"/>
                                      </p:to>
                                    </p:set>
                                    <p:anim calcmode="lin" valueType="num">
                                      <p:cBhvr additive="base">
                                        <p:cTn id="11" dur="500" fill="hold"/>
                                        <p:tgtEl>
                                          <p:spTgt spid="11267"/>
                                        </p:tgtEl>
                                        <p:attrNameLst>
                                          <p:attrName>ppt_x</p:attrName>
                                        </p:attrNameLst>
                                      </p:cBhvr>
                                      <p:tavLst>
                                        <p:tav tm="0">
                                          <p:val>
                                            <p:strVal val="#ppt_x"/>
                                          </p:val>
                                        </p:tav>
                                        <p:tav tm="100000">
                                          <p:val>
                                            <p:strVal val="#ppt_x"/>
                                          </p:val>
                                        </p:tav>
                                      </p:tavLst>
                                    </p:anim>
                                    <p:anim calcmode="lin" valueType="num">
                                      <p:cBhvr additive="base">
                                        <p:cTn id="12" dur="500" fill="hold"/>
                                        <p:tgtEl>
                                          <p:spTgt spid="112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660400" y="1285676"/>
            <a:ext cx="62420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Char char="Ø"/>
              <a:defRPr/>
            </a:pPr>
            <a:r>
              <a:rPr kumimoji="0" lang="zh-CN" altLang="en-US" sz="2400" b="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葡萄糖的化学性质</a:t>
            </a:r>
          </a:p>
        </p:txBody>
      </p:sp>
      <p:sp>
        <p:nvSpPr>
          <p:cNvPr id="220164" name="Text Box 4"/>
          <p:cNvSpPr txBox="1">
            <a:spLocks noChangeArrowheads="1"/>
          </p:cNvSpPr>
          <p:nvPr/>
        </p:nvSpPr>
        <p:spPr bwMode="auto">
          <a:xfrm>
            <a:off x="645199" y="3712511"/>
            <a:ext cx="46085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② </a:t>
            </a:r>
            <a:r>
              <a:rPr kumimoji="0"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羟基的性质</a:t>
            </a:r>
            <a:r>
              <a:rPr kumimoji="0" lang="zh-CN" altLang="en-US"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grpSp>
        <p:nvGrpSpPr>
          <p:cNvPr id="2" name="Group 5"/>
          <p:cNvGrpSpPr/>
          <p:nvPr/>
        </p:nvGrpSpPr>
        <p:grpSpPr bwMode="auto">
          <a:xfrm>
            <a:off x="617538" y="4607188"/>
            <a:ext cx="10901362" cy="830263"/>
            <a:chOff x="307" y="2536"/>
            <a:chExt cx="5150" cy="523"/>
          </a:xfrm>
        </p:grpSpPr>
        <p:sp>
          <p:nvSpPr>
            <p:cNvPr id="12311" name="Text Box 6"/>
            <p:cNvSpPr txBox="1">
              <a:spLocks noChangeArrowheads="1"/>
            </p:cNvSpPr>
            <p:nvPr/>
          </p:nvSpPr>
          <p:spPr bwMode="auto">
            <a:xfrm>
              <a:off x="307" y="2536"/>
              <a:ext cx="5150"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③ </a:t>
              </a:r>
              <a:r>
                <a:rPr kumimoji="0"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人体内氧化反应－人体能量主要来源：</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b="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6</a:t>
              </a:r>
              <a:r>
                <a:rPr kumimoji="0"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b="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12</a:t>
              </a:r>
              <a:r>
                <a:rPr kumimoji="0"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r>
                <a:rPr kumimoji="0" lang="en-US" altLang="zh-CN" sz="2400" b="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6</a:t>
              </a:r>
              <a:r>
                <a:rPr kumimoji="0"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(s)+6O</a:t>
              </a:r>
              <a:r>
                <a:rPr kumimoji="0" lang="en-US" altLang="zh-CN" sz="2400" b="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(g)                   6CO</a:t>
              </a:r>
              <a:r>
                <a:rPr kumimoji="0" lang="en-US" altLang="zh-CN" sz="2400" b="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(g)+6H</a:t>
              </a:r>
              <a:r>
                <a:rPr kumimoji="0" lang="en-US" altLang="zh-CN" sz="2400" b="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O(l)</a:t>
              </a:r>
            </a:p>
          </p:txBody>
        </p:sp>
        <p:sp>
          <p:nvSpPr>
            <p:cNvPr id="12312" name="Line 7"/>
            <p:cNvSpPr>
              <a:spLocks noChangeShapeType="1"/>
            </p:cNvSpPr>
            <p:nvPr/>
          </p:nvSpPr>
          <p:spPr bwMode="auto">
            <a:xfrm>
              <a:off x="1802" y="2921"/>
              <a:ext cx="363" cy="0"/>
            </a:xfrm>
            <a:prstGeom prst="line">
              <a:avLst/>
            </a:prstGeom>
            <a:noFill/>
            <a:ln w="38100">
              <a:solidFill>
                <a:srgbClr val="0000FF"/>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2293" name="Rectangle 8"/>
          <p:cNvSpPr>
            <a:spLocks noChangeArrowheads="1"/>
          </p:cNvSpPr>
          <p:nvPr/>
        </p:nvSpPr>
        <p:spPr bwMode="auto">
          <a:xfrm>
            <a:off x="671928" y="2195373"/>
            <a:ext cx="4994275"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9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①</a:t>
            </a:r>
            <a:r>
              <a:rPr kumimoji="0"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醛基的性质：</a:t>
            </a:r>
          </a:p>
        </p:txBody>
      </p:sp>
      <p:sp>
        <p:nvSpPr>
          <p:cNvPr id="220170" name="Text Box 10"/>
          <p:cNvSpPr txBox="1">
            <a:spLocks noChangeArrowheads="1"/>
          </p:cNvSpPr>
          <p:nvPr/>
        </p:nvSpPr>
        <p:spPr bwMode="auto">
          <a:xfrm>
            <a:off x="571757" y="5534493"/>
            <a:ext cx="46085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④</a:t>
            </a:r>
            <a:r>
              <a:rPr kumimoji="0" lang="zh-CN" altLang="en-US"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发酵生成酒精</a:t>
            </a:r>
            <a:endParaRPr kumimoji="0" lang="zh-CN" altLang="en-US"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3" name="Group 20"/>
          <p:cNvGrpSpPr/>
          <p:nvPr/>
        </p:nvGrpSpPr>
        <p:grpSpPr bwMode="auto">
          <a:xfrm>
            <a:off x="2391378" y="5446309"/>
            <a:ext cx="9048750" cy="677862"/>
            <a:chOff x="567" y="3430"/>
            <a:chExt cx="4275" cy="427"/>
          </a:xfrm>
        </p:grpSpPr>
        <p:sp>
          <p:nvSpPr>
            <p:cNvPr id="12306" name="Text Box 11"/>
            <p:cNvSpPr txBox="1">
              <a:spLocks noChangeArrowheads="1"/>
            </p:cNvSpPr>
            <p:nvPr/>
          </p:nvSpPr>
          <p:spPr bwMode="auto">
            <a:xfrm>
              <a:off x="567" y="3566"/>
              <a:ext cx="14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b="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      C6H12O6</a:t>
              </a:r>
            </a:p>
          </p:txBody>
        </p:sp>
        <p:sp>
          <p:nvSpPr>
            <p:cNvPr id="12307" name="Text Box 17"/>
            <p:cNvSpPr txBox="1">
              <a:spLocks noChangeArrowheads="1"/>
            </p:cNvSpPr>
            <p:nvPr/>
          </p:nvSpPr>
          <p:spPr bwMode="auto">
            <a:xfrm>
              <a:off x="2529" y="3552"/>
              <a:ext cx="23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C2H5OH+2CO2↑</a:t>
              </a:r>
            </a:p>
          </p:txBody>
        </p:sp>
        <p:grpSp>
          <p:nvGrpSpPr>
            <p:cNvPr id="12308" name="Group 19"/>
            <p:cNvGrpSpPr/>
            <p:nvPr/>
          </p:nvGrpSpPr>
          <p:grpSpPr bwMode="auto">
            <a:xfrm>
              <a:off x="1609" y="3430"/>
              <a:ext cx="1226" cy="297"/>
              <a:chOff x="1609" y="3430"/>
              <a:chExt cx="1226" cy="297"/>
            </a:xfrm>
          </p:grpSpPr>
          <p:sp>
            <p:nvSpPr>
              <p:cNvPr id="220176" name="Text Box 16"/>
              <p:cNvSpPr txBox="1">
                <a:spLocks noChangeArrowheads="1"/>
              </p:cNvSpPr>
              <p:nvPr/>
            </p:nvSpPr>
            <p:spPr bwMode="auto">
              <a:xfrm>
                <a:off x="1882" y="3430"/>
                <a:ext cx="953" cy="291"/>
              </a:xfrm>
              <a:prstGeom prst="rect">
                <a:avLst/>
              </a:prstGeom>
              <a:noFill/>
              <a:ln w="9525" algn="ctr">
                <a:noFill/>
                <a:miter lim="800000"/>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b="0" i="0" u="none" strike="noStrike" kern="0" cap="none" spc="0" normalizeH="0" baseline="0" noProof="0" dirty="0">
                    <a:ln>
                      <a:noFill/>
                    </a:ln>
                    <a:solidFill>
                      <a:srgbClr val="0000FF"/>
                    </a:solidFill>
                    <a:uLnTx/>
                    <a:uFillTx/>
                    <a:latin typeface="Arial" panose="020B0604020202020204" pitchFamily="34" charset="0"/>
                    <a:ea typeface="思源黑体 CN Medium" panose="020B0600000000000000" pitchFamily="34" charset="-122"/>
                    <a:sym typeface="Arial" panose="020B0604020202020204" pitchFamily="34" charset="0"/>
                  </a:rPr>
                  <a:t>酒曲酶</a:t>
                </a:r>
              </a:p>
            </p:txBody>
          </p:sp>
          <p:sp>
            <p:nvSpPr>
              <p:cNvPr id="12310" name="Line 18"/>
              <p:cNvSpPr>
                <a:spLocks noChangeShapeType="1"/>
              </p:cNvSpPr>
              <p:nvPr/>
            </p:nvSpPr>
            <p:spPr bwMode="auto">
              <a:xfrm>
                <a:off x="1609" y="3727"/>
                <a:ext cx="907" cy="0"/>
              </a:xfrm>
              <a:prstGeom prst="line">
                <a:avLst/>
              </a:prstGeom>
              <a:noFill/>
              <a:ln w="57150">
                <a:solidFill>
                  <a:srgbClr val="0000FF"/>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grpSp>
        <p:nvGrpSpPr>
          <p:cNvPr id="5" name="Group 24"/>
          <p:cNvGrpSpPr/>
          <p:nvPr/>
        </p:nvGrpSpPr>
        <p:grpSpPr bwMode="auto">
          <a:xfrm>
            <a:off x="3050271" y="3292737"/>
            <a:ext cx="5366278" cy="1200150"/>
            <a:chOff x="2250" y="1577"/>
            <a:chExt cx="2535" cy="756"/>
          </a:xfrm>
        </p:grpSpPr>
        <p:sp>
          <p:nvSpPr>
            <p:cNvPr id="12304" name="Rectangle 9"/>
            <p:cNvSpPr>
              <a:spLocks noChangeArrowheads="1"/>
            </p:cNvSpPr>
            <p:nvPr/>
          </p:nvSpPr>
          <p:spPr bwMode="auto">
            <a:xfrm>
              <a:off x="2290" y="1577"/>
              <a:ext cx="2495"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spcBef>
                  <a:spcPts val="0"/>
                </a:spcBef>
                <a:spcAft>
                  <a:spcPts val="0"/>
                </a:spcAft>
                <a:buClrTx/>
                <a:buSzTx/>
                <a:buFontTx/>
                <a:buNone/>
                <a:defRPr/>
              </a:pPr>
              <a:r>
                <a:rPr kumimoji="0"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酯化</a:t>
              </a:r>
            </a:p>
            <a:p>
              <a:pPr marL="0" marR="0" lvl="0" indent="0" defTabSz="914400" eaLnBrk="1" fontAlgn="auto" latinLnBrk="0" hangingPunct="1">
                <a:spcBef>
                  <a:spcPts val="0"/>
                </a:spcBef>
                <a:spcAft>
                  <a:spcPts val="0"/>
                </a:spcAft>
                <a:buClrTx/>
                <a:buSzTx/>
                <a:buFontTx/>
                <a:buNone/>
                <a:defRPr/>
              </a:pPr>
              <a:r>
                <a:rPr kumimoji="0"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与钠反应</a:t>
              </a:r>
            </a:p>
            <a:p>
              <a:pPr marL="0" marR="0" lvl="0" indent="0" defTabSz="914400" eaLnBrk="1" fontAlgn="auto" latinLnBrk="0" hangingPunct="1">
                <a:spcBef>
                  <a:spcPts val="0"/>
                </a:spcBef>
                <a:spcAft>
                  <a:spcPts val="0"/>
                </a:spcAft>
                <a:buClrTx/>
                <a:buSzTx/>
                <a:buFontTx/>
                <a:buNone/>
                <a:defRPr/>
              </a:pPr>
              <a:r>
                <a:rPr kumimoji="0"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消去反应</a:t>
              </a:r>
            </a:p>
          </p:txBody>
        </p:sp>
        <p:sp>
          <p:nvSpPr>
            <p:cNvPr id="12305" name="AutoShape 23"/>
            <p:cNvSpPr/>
            <p:nvPr/>
          </p:nvSpPr>
          <p:spPr bwMode="auto">
            <a:xfrm>
              <a:off x="2250" y="1655"/>
              <a:ext cx="45" cy="646"/>
            </a:xfrm>
            <a:prstGeom prst="leftBrace">
              <a:avLst>
                <a:gd name="adj1" fmla="val 151296"/>
                <a:gd name="adj2" fmla="val 50000"/>
              </a:avLst>
            </a:prstGeom>
            <a:noFill/>
            <a:ln w="28575">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6" name="Group 29"/>
          <p:cNvGrpSpPr/>
          <p:nvPr/>
        </p:nvGrpSpPr>
        <p:grpSpPr bwMode="auto">
          <a:xfrm>
            <a:off x="2876013" y="1706964"/>
            <a:ext cx="5809014" cy="1570037"/>
            <a:chOff x="2117" y="164"/>
            <a:chExt cx="2744" cy="989"/>
          </a:xfrm>
        </p:grpSpPr>
        <p:grpSp>
          <p:nvGrpSpPr>
            <p:cNvPr id="12299" name="Group 28"/>
            <p:cNvGrpSpPr/>
            <p:nvPr/>
          </p:nvGrpSpPr>
          <p:grpSpPr bwMode="auto">
            <a:xfrm>
              <a:off x="2117" y="164"/>
              <a:ext cx="1705" cy="989"/>
              <a:chOff x="2117" y="164"/>
              <a:chExt cx="1705" cy="989"/>
            </a:xfrm>
          </p:grpSpPr>
          <p:sp>
            <p:nvSpPr>
              <p:cNvPr id="12301" name="AutoShape 25"/>
              <p:cNvSpPr/>
              <p:nvPr/>
            </p:nvSpPr>
            <p:spPr bwMode="auto">
              <a:xfrm>
                <a:off x="3682" y="174"/>
                <a:ext cx="140" cy="466"/>
              </a:xfrm>
              <a:prstGeom prst="rightBrace">
                <a:avLst>
                  <a:gd name="adj1" fmla="val 125926"/>
                  <a:gd name="adj2" fmla="val 50000"/>
                </a:avLst>
              </a:prstGeom>
              <a:noFill/>
              <a:ln w="28575">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2302" name="Text Box 3"/>
              <p:cNvSpPr txBox="1">
                <a:spLocks noChangeArrowheads="1"/>
              </p:cNvSpPr>
              <p:nvPr/>
            </p:nvSpPr>
            <p:spPr bwMode="auto">
              <a:xfrm>
                <a:off x="2304" y="164"/>
                <a:ext cx="1423"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spcBef>
                    <a:spcPct val="50000"/>
                  </a:spcBef>
                  <a:spcAft>
                    <a:spcPts val="0"/>
                  </a:spcAft>
                  <a:buClrTx/>
                  <a:buSzTx/>
                  <a:buFontTx/>
                  <a:buNone/>
                  <a:defRPr/>
                </a:pPr>
                <a:r>
                  <a:rPr kumimoji="0"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银镜反应</a:t>
                </a:r>
              </a:p>
              <a:p>
                <a:pPr marL="0" marR="0" lvl="0" indent="0" defTabSz="914400" eaLnBrk="1" fontAlgn="auto" latinLnBrk="0" hangingPunct="1">
                  <a:spcBef>
                    <a:spcPct val="50000"/>
                  </a:spcBef>
                  <a:spcAft>
                    <a:spcPts val="0"/>
                  </a:spcAft>
                  <a:buClrTx/>
                  <a:buSzTx/>
                  <a:buFontTx/>
                  <a:buNone/>
                  <a:defRPr/>
                </a:pPr>
                <a:r>
                  <a:rPr kumimoji="0"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与新制</a:t>
                </a:r>
                <a:r>
                  <a:rPr kumimoji="0"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Cu(OH)</a:t>
                </a:r>
                <a:r>
                  <a:rPr kumimoji="0" lang="en-US" altLang="zh-CN" sz="2400" b="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反应</a:t>
                </a:r>
              </a:p>
              <a:p>
                <a:pPr marL="0" marR="0" lvl="0" indent="0" defTabSz="914400" eaLnBrk="1" fontAlgn="auto" latinLnBrk="0" hangingPunct="1">
                  <a:spcBef>
                    <a:spcPct val="50000"/>
                  </a:spcBef>
                  <a:spcAft>
                    <a:spcPts val="0"/>
                  </a:spcAft>
                  <a:buClrTx/>
                  <a:buSzTx/>
                  <a:buFontTx/>
                  <a:buNone/>
                  <a:defRPr/>
                </a:pPr>
                <a:r>
                  <a:rPr kumimoji="0"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与</a:t>
                </a:r>
                <a:r>
                  <a:rPr kumimoji="0" lang="en-US" altLang="zh-CN"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b="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加成</a:t>
                </a:r>
              </a:p>
            </p:txBody>
          </p:sp>
          <p:sp>
            <p:nvSpPr>
              <p:cNvPr id="12303" name="AutoShape 21"/>
              <p:cNvSpPr/>
              <p:nvPr/>
            </p:nvSpPr>
            <p:spPr bwMode="auto">
              <a:xfrm>
                <a:off x="2117" y="281"/>
                <a:ext cx="195" cy="664"/>
              </a:xfrm>
              <a:prstGeom prst="leftBrace">
                <a:avLst>
                  <a:gd name="adj1" fmla="val 36637"/>
                  <a:gd name="adj2" fmla="val 50000"/>
                </a:avLst>
              </a:prstGeom>
              <a:noFill/>
              <a:ln w="28575">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220186" name="Text Box 26"/>
            <p:cNvSpPr txBox="1">
              <a:spLocks noChangeArrowheads="1"/>
            </p:cNvSpPr>
            <p:nvPr/>
          </p:nvSpPr>
          <p:spPr bwMode="auto">
            <a:xfrm>
              <a:off x="3914" y="269"/>
              <a:ext cx="947" cy="291"/>
            </a:xfrm>
            <a:prstGeom prst="rect">
              <a:avLst/>
            </a:prstGeom>
            <a:noFill/>
            <a:ln w="9525" algn="ctr">
              <a:noFill/>
              <a:miter lim="800000"/>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b="0" i="0" u="none" strike="noStrike" kern="0" cap="none" spc="0" normalizeH="0" baseline="0" noProof="0" dirty="0">
                  <a:ln>
                    <a:noFill/>
                  </a:ln>
                  <a:solidFill>
                    <a:srgbClr val="0000FF"/>
                  </a:solidFill>
                  <a:uLnTx/>
                  <a:uFillTx/>
                  <a:latin typeface="Arial" panose="020B0604020202020204" pitchFamily="34" charset="0"/>
                  <a:ea typeface="思源黑体 CN Medium" panose="020B0600000000000000" pitchFamily="34" charset="-122"/>
                  <a:sym typeface="Arial" panose="020B0604020202020204" pitchFamily="34" charset="0"/>
                </a:rPr>
                <a:t>氧化反应</a:t>
              </a:r>
            </a:p>
          </p:txBody>
        </p:sp>
      </p:grpSp>
      <p:sp>
        <p:nvSpPr>
          <p:cNvPr id="2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01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01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4" grpId="0"/>
      <p:bldP spid="2201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36153" y="1303920"/>
            <a:ext cx="89296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Char char="Ø"/>
              <a:defRPr/>
            </a:pPr>
            <a:r>
              <a:rPr kumimoji="0" lang="zh-CN" altLang="en-US"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葡萄糖的用途</a:t>
            </a:r>
            <a:r>
              <a:rPr kumimoji="0" lang="en-US" altLang="zh-CN"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性质决定用途</a:t>
            </a:r>
            <a:r>
              <a:rPr kumimoji="0" lang="en-US" altLang="zh-CN"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219139" name="Text Box 3"/>
          <p:cNvSpPr txBox="1">
            <a:spLocks noChangeArrowheads="1"/>
          </p:cNvSpPr>
          <p:nvPr/>
        </p:nvSpPr>
        <p:spPr bwMode="auto">
          <a:xfrm>
            <a:off x="536153" y="1882418"/>
            <a:ext cx="9215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作为营养物质、制药、制镜、制糖果</a:t>
            </a:r>
          </a:p>
        </p:txBody>
      </p:sp>
      <p:sp>
        <p:nvSpPr>
          <p:cNvPr id="13316" name="Rectangle 4"/>
          <p:cNvSpPr>
            <a:spLocks noChangeArrowheads="1"/>
          </p:cNvSpPr>
          <p:nvPr/>
        </p:nvSpPr>
        <p:spPr bwMode="auto">
          <a:xfrm>
            <a:off x="8496300" y="6453188"/>
            <a:ext cx="1824038" cy="404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pic>
        <p:nvPicPr>
          <p:cNvPr id="219147" name="Picture 1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93575" y="2823628"/>
            <a:ext cx="4210753" cy="2807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9139"/>
                                        </p:tgtEl>
                                        <p:attrNameLst>
                                          <p:attrName>style.visibility</p:attrName>
                                        </p:attrNameLst>
                                      </p:cBhvr>
                                      <p:to>
                                        <p:strVal val="visible"/>
                                      </p:to>
                                    </p:set>
                                    <p:animEffect transition="in" filter="fade">
                                      <p:cBhvr>
                                        <p:cTn id="7" dur="1000"/>
                                        <p:tgtEl>
                                          <p:spTgt spid="219139"/>
                                        </p:tgtEl>
                                      </p:cBhvr>
                                    </p:animEffect>
                                    <p:anim calcmode="lin" valueType="num">
                                      <p:cBhvr>
                                        <p:cTn id="8" dur="1000" fill="hold"/>
                                        <p:tgtEl>
                                          <p:spTgt spid="219139"/>
                                        </p:tgtEl>
                                        <p:attrNameLst>
                                          <p:attrName>ppt_x</p:attrName>
                                        </p:attrNameLst>
                                      </p:cBhvr>
                                      <p:tavLst>
                                        <p:tav tm="0">
                                          <p:val>
                                            <p:strVal val="#ppt_x"/>
                                          </p:val>
                                        </p:tav>
                                        <p:tav tm="100000">
                                          <p:val>
                                            <p:strVal val="#ppt_x"/>
                                          </p:val>
                                        </p:tav>
                                      </p:tavLst>
                                    </p:anim>
                                    <p:anim calcmode="lin" valueType="num">
                                      <p:cBhvr>
                                        <p:cTn id="9" dur="1000" fill="hold"/>
                                        <p:tgtEl>
                                          <p:spTgt spid="21913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19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1638</Words>
  <Application>Microsoft Office PowerPoint</Application>
  <PresentationFormat>宽屏</PresentationFormat>
  <Paragraphs>284</Paragraphs>
  <Slides>28</Slides>
  <Notes>28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28</vt:i4>
      </vt:variant>
    </vt:vector>
  </HeadingPairs>
  <TitlesOfParts>
    <vt:vector size="34" baseType="lpstr">
      <vt:lpstr>FandolFang R</vt:lpstr>
      <vt:lpstr>思源黑体 CN Light</vt:lpstr>
      <vt:lpstr>宋体</vt:lpstr>
      <vt:lpstr>Arial</vt:lpstr>
      <vt:lpstr>Wingdings</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cp:revision>
  <dcterms:created xsi:type="dcterms:W3CDTF">2020-06-22T05:56:25Z</dcterms:created>
  <dcterms:modified xsi:type="dcterms:W3CDTF">2021-01-09T10:06:42Z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