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7"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7" r:id="rId22"/>
    <p:sldId id="281" r:id="rId23"/>
    <p:sldId id="259" r:id="rId24"/>
  </p:sldIdLst>
  <p:sldSz cx="12192000" cy="6858000"/>
  <p:notesSz cx="6858000" cy="914400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p15:clr>
            <a:srgbClr val="A4A3A4"/>
          </p15:clr>
        </p15:guide>
        <p15:guide id="2" pos="7256">
          <p15:clr>
            <a:srgbClr val="A4A3A4"/>
          </p15:clr>
        </p15:guide>
        <p15:guide id="3" orient="horz" pos="640">
          <p15:clr>
            <a:srgbClr val="A4A3A4"/>
          </p15:clr>
        </p15:guide>
        <p15:guide id="4" orient="horz" pos="712">
          <p15:clr>
            <a:srgbClr val="A4A3A4"/>
          </p15:clr>
        </p15:guide>
        <p15:guide id="5" orient="horz" pos="3929">
          <p15:clr>
            <a:srgbClr val="A4A3A4"/>
          </p15:clr>
        </p15:guide>
        <p15:guide id="6" orient="horz" pos="3861">
          <p15:clr>
            <a:srgbClr val="A4A3A4"/>
          </p15:clr>
        </p15:guide>
        <p15:guide id="7" orient="horz" pos="39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067"/>
    <a:srgbClr val="48CE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02" d="100"/>
          <a:sy n="102" d="100"/>
        </p:scale>
        <p:origin x="870" y="114"/>
      </p:cViewPr>
      <p:guideLst>
        <p:guide pos="416"/>
        <p:guide pos="7256"/>
        <p:guide orient="horz" pos="640"/>
        <p:guide orient="horz" pos="712"/>
        <p:guide orient="horz" pos="3929"/>
        <p:guide orient="horz" pos="3861"/>
        <p:guide orient="horz" pos="390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E626C008-006C-471A-B8D3-47D06E2121C2}" type="datetimeFigureOut">
              <a:rPr lang="zh-CN" altLang="en-US" smtClean="0"/>
              <a:t>2021/1/9</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1D2D0BFB-10D5-46D4-955F-1434AB09DEBC}"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F4AF39AF-2281-4A67-BEFF-C4B1DAD081C2}" type="slidenum">
              <a:rPr kumimoji="0" lang="zh-CN" altLang="en-US" sz="1200" b="0" i="0" u="none" strike="noStrike" kern="1200" cap="none" spc="0" normalizeH="0" baseline="0" noProof="0" smtClean="0">
                <a:ln>
                  <a:noFill/>
                </a:ln>
                <a:solidFill>
                  <a:prstClr val="black"/>
                </a:solidFill>
                <a:effectLst/>
                <a:uLnTx/>
                <a:uFillTx/>
                <a:latin typeface="FandolFang R" panose="00000500000000000000" pitchFamily="50" charset="-122"/>
                <a:ea typeface="FandolFang R" panose="00000500000000000000" pitchFamily="50" charset="-122"/>
                <a:cs typeface="+mn-cs"/>
              </a:rPr>
              <a:t>21</a:t>
            </a:fld>
            <a:endParaRPr kumimoji="0" lang="zh-CN" altLang="en-US" sz="1200" b="0" i="0" u="none" strike="noStrike" kern="1200" cap="none" spc="0" normalizeH="0" baseline="0" noProof="0" dirty="0">
              <a:ln>
                <a:noFill/>
              </a:ln>
              <a:solidFill>
                <a:prstClr val="black"/>
              </a:solidFill>
              <a:effectLst/>
              <a:uLnTx/>
              <a:uFillTx/>
              <a:latin typeface="FandolFang R" panose="00000500000000000000" pitchFamily="50" charset="-122"/>
              <a:ea typeface="FandolFang R" panose="00000500000000000000" pitchFamily="50" charset="-122"/>
              <a:cs typeface="+mn-cs"/>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1D2D0BFB-10D5-46D4-955F-1434AB09DEB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DAC386-576B-4932-9077-06986621BF27}" type="datetimeFigureOut">
              <a:rPr lang="zh-CN" altLang="en-US" smtClean="0"/>
              <a:t>2021/1/9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9E9AD6-2106-4612-B33C-771B64EA8C4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3" name="箭头: V 形 2"/>
          <p:cNvSpPr/>
          <p:nvPr userDrawn="1"/>
        </p:nvSpPr>
        <p:spPr>
          <a:xfrm>
            <a:off x="571500" y="381000"/>
            <a:ext cx="457200" cy="457200"/>
          </a:xfrm>
          <a:prstGeom prst="chevron">
            <a:avLst/>
          </a:prstGeom>
          <a:solidFill>
            <a:srgbClr val="ABA0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
        <p:nvSpPr>
          <p:cNvPr id="4" name="箭头: V 形 3"/>
          <p:cNvSpPr/>
          <p:nvPr userDrawn="1"/>
        </p:nvSpPr>
        <p:spPr>
          <a:xfrm>
            <a:off x="927100" y="381000"/>
            <a:ext cx="457200" cy="457200"/>
          </a:xfrm>
          <a:prstGeom prst="chevron">
            <a:avLst/>
          </a:prstGeom>
          <a:solidFill>
            <a:srgbClr val="ABA0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latin typeface="FandolFang R" panose="00000500000000000000" pitchFamily="50" charset="-122"/>
              <a:ea typeface="FandolFang R" panose="00000500000000000000" pitchFamily="50"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FandolFang R" panose="00000500000000000000" pitchFamily="50" charset="-122"/>
                <a:ea typeface="FandolFang R" panose="00000500000000000000" pitchFamily="50" charset="-122"/>
              </a:defRPr>
            </a:lvl1pPr>
          </a:lstStyle>
          <a:p>
            <a:fld id="{2FDAC386-576B-4932-9077-06986621BF27}" type="datetimeFigureOut">
              <a:rPr lang="zh-CN" altLang="en-US" smtClean="0"/>
              <a:t>2021/1/9</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FandolFang R" panose="00000500000000000000" pitchFamily="50" charset="-122"/>
                <a:ea typeface="FandolFang R" panose="00000500000000000000" pitchFamily="50"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FandolFang R" panose="00000500000000000000" pitchFamily="50" charset="-122"/>
                <a:ea typeface="FandolFang R" panose="00000500000000000000" pitchFamily="50" charset="-122"/>
              </a:defRPr>
            </a:lvl1pPr>
          </a:lstStyle>
          <a:p>
            <a:fld id="{2E9E9AD6-2106-4612-B33C-771B64EA8C42}"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lnSpc>
          <a:spcPct val="90000"/>
        </a:lnSpc>
        <a:spcBef>
          <a:spcPct val="0"/>
        </a:spcBef>
        <a:buNone/>
        <a:defRPr sz="4400" kern="1200">
          <a:solidFill>
            <a:schemeClr val="tx1"/>
          </a:solidFill>
          <a:latin typeface="FandolFang R" panose="00000500000000000000" pitchFamily="50" charset="-122"/>
          <a:ea typeface="FandolFang R" panose="00000500000000000000" pitchFamily="50"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andolFang R" panose="00000500000000000000" pitchFamily="50" charset="-122"/>
          <a:ea typeface="FandolFang R" panose="00000500000000000000" pitchFamily="50"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andolFang R" panose="00000500000000000000" pitchFamily="50" charset="-122"/>
          <a:ea typeface="FandolFang R" panose="00000500000000000000" pitchFamily="50"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andolFang R" panose="00000500000000000000" pitchFamily="50" charset="-122"/>
          <a:ea typeface="FandolFang R" panose="00000500000000000000" pitchFamily="50"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andolFang R" panose="00000500000000000000" pitchFamily="50" charset="-122"/>
          <a:ea typeface="FandolFang R" panose="00000500000000000000" pitchFamily="50"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954312" y="0"/>
            <a:ext cx="2244899" cy="6858000"/>
          </a:xfrm>
          <a:prstGeom prst="rect">
            <a:avLst/>
          </a:prstGeom>
          <a:solidFill>
            <a:srgbClr val="88772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pic>
        <p:nvPicPr>
          <p:cNvPr id="37" name="图片 36"/>
          <p:cNvPicPr>
            <a:picLocks noChangeAspect="1"/>
          </p:cNvPicPr>
          <p:nvPr/>
        </p:nvPicPr>
        <p:blipFill>
          <a:blip r:embed="rId3" cstate="print">
            <a:extLst>
              <a:ext uri="{28A0092B-C50C-407E-A947-70E740481C1C}">
                <a14:useLocalDpi xmlns:a14="http://schemas.microsoft.com/office/drawing/2010/main" val="0"/>
              </a:ext>
            </a:extLst>
          </a:blip>
          <a:srcRect l="42433" t="1713" r="27221" b="52899"/>
          <a:stretch>
            <a:fillRect/>
          </a:stretch>
        </p:blipFill>
        <p:spPr>
          <a:xfrm>
            <a:off x="7749278" y="440294"/>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pic>
        <p:nvPicPr>
          <p:cNvPr id="25" name="图片 24"/>
          <p:cNvPicPr>
            <a:picLocks noChangeAspect="1"/>
          </p:cNvPicPr>
          <p:nvPr/>
        </p:nvPicPr>
        <p:blipFill>
          <a:blip r:embed="rId3" cstate="print">
            <a:extLst>
              <a:ext uri="{28A0092B-C50C-407E-A947-70E740481C1C}">
                <a14:useLocalDpi xmlns:a14="http://schemas.microsoft.com/office/drawing/2010/main" val="0"/>
              </a:ext>
            </a:extLst>
          </a:blip>
          <a:srcRect l="26685" t="24561" r="42969" b="30051"/>
          <a:stretch>
            <a:fillRect/>
          </a:stretch>
        </p:blipFill>
        <p:spPr>
          <a:xfrm>
            <a:off x="6214201" y="1929567"/>
            <a:ext cx="2957937" cy="2958440"/>
          </a:xfrm>
          <a:custGeom>
            <a:avLst/>
            <a:gdLst>
              <a:gd name="connsiteX0" fmla="*/ 1492686 w 2957937"/>
              <a:gd name="connsiteY0" fmla="*/ 0 h 2958440"/>
              <a:gd name="connsiteX1" fmla="*/ 2957937 w 2957937"/>
              <a:gd name="connsiteY1" fmla="*/ 1509744 h 2958440"/>
              <a:gd name="connsiteX2" fmla="*/ 1465252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2" y="2958440"/>
                </a:lnTo>
                <a:lnTo>
                  <a:pt x="0" y="1448695"/>
                </a:lnTo>
                <a:lnTo>
                  <a:pt x="1492686" y="0"/>
                </a:lnTo>
                <a:close/>
              </a:path>
            </a:pathLst>
          </a:custGeom>
        </p:spPr>
      </p:pic>
      <p:pic>
        <p:nvPicPr>
          <p:cNvPr id="24" name="图片 23"/>
          <p:cNvPicPr>
            <a:picLocks noChangeAspect="1"/>
          </p:cNvPicPr>
          <p:nvPr/>
        </p:nvPicPr>
        <p:blipFill>
          <a:blip r:embed="rId3" cstate="print">
            <a:extLst>
              <a:ext uri="{28A0092B-C50C-407E-A947-70E740481C1C}">
                <a14:useLocalDpi xmlns:a14="http://schemas.microsoft.com/office/drawing/2010/main" val="0"/>
              </a:ext>
            </a:extLst>
          </a:blip>
          <a:srcRect l="57740" t="25463" r="11914" b="29150"/>
          <a:stretch>
            <a:fillRect/>
          </a:stretch>
        </p:blipFill>
        <p:spPr>
          <a:xfrm>
            <a:off x="9241274" y="1988326"/>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pic>
        <p:nvPicPr>
          <p:cNvPr id="23" name="图片 22"/>
          <p:cNvPicPr>
            <a:picLocks noChangeAspect="1"/>
          </p:cNvPicPr>
          <p:nvPr/>
        </p:nvPicPr>
        <p:blipFill>
          <a:blip r:embed="rId3" cstate="print">
            <a:extLst>
              <a:ext uri="{28A0092B-C50C-407E-A947-70E740481C1C}">
                <a14:useLocalDpi xmlns:a14="http://schemas.microsoft.com/office/drawing/2010/main" val="0"/>
              </a:ext>
            </a:extLst>
          </a:blip>
          <a:srcRect l="42078" t="48311" r="27576" b="6302"/>
          <a:stretch>
            <a:fillRect/>
          </a:stretch>
        </p:blipFill>
        <p:spPr>
          <a:xfrm>
            <a:off x="7714630" y="3477600"/>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grpSp>
        <p:nvGrpSpPr>
          <p:cNvPr id="26" name="组合 25"/>
          <p:cNvGrpSpPr/>
          <p:nvPr/>
        </p:nvGrpSpPr>
        <p:grpSpPr>
          <a:xfrm>
            <a:off x="644142" y="2314916"/>
            <a:ext cx="5937982" cy="2641902"/>
            <a:chOff x="6147269" y="2844265"/>
            <a:chExt cx="5112385" cy="2076459"/>
          </a:xfrm>
        </p:grpSpPr>
        <p:grpSp>
          <p:nvGrpSpPr>
            <p:cNvPr id="27" name="组合 26"/>
            <p:cNvGrpSpPr/>
            <p:nvPr/>
          </p:nvGrpSpPr>
          <p:grpSpPr>
            <a:xfrm>
              <a:off x="6147269" y="3331609"/>
              <a:ext cx="5033249" cy="1589115"/>
              <a:chOff x="-4714868" y="2110674"/>
              <a:chExt cx="5033249" cy="1589115"/>
            </a:xfrm>
          </p:grpSpPr>
          <p:sp>
            <p:nvSpPr>
              <p:cNvPr id="29" name="矩形: 圆角 21"/>
              <p:cNvSpPr/>
              <p:nvPr/>
            </p:nvSpPr>
            <p:spPr>
              <a:xfrm>
                <a:off x="-4648332" y="3345066"/>
                <a:ext cx="3562392" cy="354723"/>
              </a:xfrm>
              <a:prstGeom prst="roundRect">
                <a:avLst>
                  <a:gd name="adj" fmla="val 50000"/>
                </a:avLst>
              </a:prstGeom>
              <a:solidFill>
                <a:srgbClr val="ABA067"/>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30" name="组合 29"/>
              <p:cNvGrpSpPr/>
              <p:nvPr/>
            </p:nvGrpSpPr>
            <p:grpSpPr>
              <a:xfrm>
                <a:off x="-4714868" y="2110674"/>
                <a:ext cx="5033249" cy="961364"/>
                <a:chOff x="-4714868" y="2110674"/>
                <a:chExt cx="5033249" cy="961364"/>
              </a:xfrm>
            </p:grpSpPr>
            <p:sp>
              <p:nvSpPr>
                <p:cNvPr id="31" name="文本框 30"/>
                <p:cNvSpPr txBox="1"/>
                <p:nvPr/>
              </p:nvSpPr>
              <p:spPr>
                <a:xfrm>
                  <a:off x="-4714868" y="2808615"/>
                  <a:ext cx="5033249" cy="263423"/>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32" name="直接连接符 31"/>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33" name="文本占位符 19"/>
                <p:cNvSpPr txBox="1"/>
                <p:nvPr/>
              </p:nvSpPr>
              <p:spPr>
                <a:xfrm>
                  <a:off x="-4714868" y="2110674"/>
                  <a:ext cx="4681493" cy="6602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en-US" altLang="zh-CN" sz="4400" b="1" dirty="0">
                      <a:solidFill>
                        <a:srgbClr val="ABA067"/>
                      </a:solidFill>
                      <a:latin typeface="Arial" panose="020B0604020202020204" pitchFamily="34" charset="0"/>
                      <a:ea typeface="思源黑体 CN Medium" panose="020B0600000000000000" pitchFamily="34" charset="-122"/>
                      <a:cs typeface="+mn-ea"/>
                      <a:sym typeface="Arial" panose="020B0604020202020204" pitchFamily="34" charset="0"/>
                    </a:rPr>
                    <a:t>4</a:t>
                  </a:r>
                  <a:r>
                    <a:rPr kumimoji="0" lang="en-US" altLang="zh-CN" sz="4400" b="1" i="0" u="none" strike="noStrike" kern="1200" cap="none" spc="0" normalizeH="0" baseline="0" noProof="0" dirty="0">
                      <a:ln>
                        <a:noFill/>
                      </a:ln>
                      <a:solidFill>
                        <a:srgbClr val="ABA067"/>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.3 </a:t>
                  </a:r>
                  <a:r>
                    <a:rPr lang="zh-CN" altLang="en-US" sz="4400" b="1" dirty="0">
                      <a:solidFill>
                        <a:srgbClr val="ABA067"/>
                      </a:solidFill>
                      <a:latin typeface="Arial" panose="020B0604020202020204" pitchFamily="34" charset="0"/>
                      <a:ea typeface="思源黑体 CN Medium" panose="020B0600000000000000" pitchFamily="34" charset="-122"/>
                      <a:cs typeface="+mn-ea"/>
                      <a:sym typeface="Arial" panose="020B0604020202020204" pitchFamily="34" charset="0"/>
                    </a:rPr>
                    <a:t>蛋白质和核酸</a:t>
                  </a:r>
                </a:p>
              </p:txBody>
            </p:sp>
          </p:grpSp>
        </p:grpSp>
        <p:sp>
          <p:nvSpPr>
            <p:cNvPr id="28"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r>
                <a:rPr kumimoji="0" lang="zh-CN" altLang="en-US"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noProof="0" dirty="0">
                  <a:latin typeface="Arial" panose="020B0604020202020204" pitchFamily="34" charset="0"/>
                  <a:ea typeface="思源黑体 CN Medium" panose="020B0600000000000000" pitchFamily="34" charset="-122"/>
                  <a:cs typeface="+mn-ea"/>
                  <a:sym typeface="Arial" panose="020B0604020202020204" pitchFamily="34" charset="0"/>
                </a:rPr>
                <a:t>4</a:t>
              </a:r>
              <a:r>
                <a:rPr kumimoji="0" lang="zh-CN" altLang="en-US" b="0" i="0" u="none" strike="noStrike" kern="1200" cap="none" spc="0" normalizeH="0" baseline="0" noProof="0" dirty="0">
                  <a:ln>
                    <a:noFill/>
                  </a:ln>
                  <a:effectLst/>
                  <a:uLnTx/>
                  <a:uFillTx/>
                  <a:latin typeface="Arial" panose="020B0604020202020204" pitchFamily="34" charset="0"/>
                  <a:ea typeface="思源黑体 CN Medium" panose="020B0600000000000000" pitchFamily="34" charset="-122"/>
                  <a:cs typeface="+mn-ea"/>
                  <a:sym typeface="Arial" panose="020B0604020202020204" pitchFamily="34" charset="0"/>
                </a:rPr>
                <a:t>章 生命中的基础有机化学物质 </a:t>
              </a:r>
            </a:p>
          </p:txBody>
        </p:sp>
      </p:grpSp>
      <p:sp>
        <p:nvSpPr>
          <p:cNvPr id="34" name="矩形 33"/>
          <p:cNvSpPr/>
          <p:nvPr/>
        </p:nvSpPr>
        <p:spPr>
          <a:xfrm>
            <a:off x="-1365566" y="502641"/>
            <a:ext cx="4062342" cy="300975"/>
          </a:xfrm>
          <a:prstGeom prst="rect">
            <a:avLst/>
          </a:prstGeom>
          <a:solidFill>
            <a:srgbClr val="ABA067"/>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algn="r"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35" name="椭圆 34"/>
          <p:cNvSpPr/>
          <p:nvPr/>
        </p:nvSpPr>
        <p:spPr>
          <a:xfrm>
            <a:off x="6214200" y="328617"/>
            <a:ext cx="867661" cy="867661"/>
          </a:xfrm>
          <a:prstGeom prst="ellipse">
            <a:avLst/>
          </a:prstGeom>
          <a:solidFill>
            <a:srgbClr val="ABA067">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36" name="椭圆 35"/>
          <p:cNvSpPr/>
          <p:nvPr/>
        </p:nvSpPr>
        <p:spPr>
          <a:xfrm>
            <a:off x="4235465" y="6001582"/>
            <a:ext cx="1998604" cy="1998604"/>
          </a:xfrm>
          <a:prstGeom prst="ellipse">
            <a:avLst/>
          </a:prstGeom>
          <a:solidFill>
            <a:srgbClr val="ABA067">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3" name="Text Box 1031"/>
          <p:cNvSpPr txBox="1">
            <a:spLocks noChangeArrowheads="1"/>
          </p:cNvSpPr>
          <p:nvPr/>
        </p:nvSpPr>
        <p:spPr bwMode="auto">
          <a:xfrm>
            <a:off x="561975" y="4070427"/>
            <a:ext cx="111982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ct val="50000"/>
              </a:spcBef>
              <a:spcAft>
                <a:spcPts val="0"/>
              </a:spcAft>
              <a:buClrTx/>
              <a:buSzTx/>
              <a:buFontTx/>
              <a:buNone/>
              <a:defRPr/>
            </a:pPr>
            <a:r>
              <a:rPr kumimoji="1" lang="zh-CN" altLang="en-US" sz="2400" i="0" u="none" strike="noStrike" kern="0" cap="none" spc="0" normalizeH="0" baseline="0" noProof="0" dirty="0">
                <a:ln>
                  <a:noFill/>
                </a:ln>
                <a:solidFill>
                  <a:srgbClr val="990099"/>
                </a:solidFill>
                <a:effectLst/>
                <a:uLnTx/>
                <a:uFillTx/>
                <a:latin typeface="Arial" panose="020B0604020202020204" pitchFamily="34" charset="0"/>
                <a:ea typeface="思源黑体 CN Medium" panose="020B0600000000000000" pitchFamily="34" charset="-122"/>
                <a:sym typeface="Arial" panose="020B0604020202020204" pitchFamily="34" charset="0"/>
              </a:rPr>
              <a:t>由两个氨基酸分子脱水后形成的含有肽鍵   的化合物为</a:t>
            </a:r>
            <a:r>
              <a:rPr kumimoji="1"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二肽二肽继续与其他氨基酸分子脱水生成三肽、四肽、五肽以至生成长链的多肽。</a:t>
            </a:r>
            <a:r>
              <a:rPr kumimoji="1" lang="zh-CN" altLang="en-US" sz="2400" i="0" u="none" strike="noStrike" kern="0" cap="none" spc="0" normalizeH="0" baseline="0" noProof="0" dirty="0">
                <a:ln>
                  <a:noFill/>
                </a:ln>
                <a:solidFill>
                  <a:srgbClr val="990099"/>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sp>
        <p:nvSpPr>
          <p:cNvPr id="157704" name="Text Box 1032"/>
          <p:cNvSpPr txBox="1">
            <a:spLocks noChangeArrowheads="1"/>
          </p:cNvSpPr>
          <p:nvPr/>
        </p:nvSpPr>
        <p:spPr bwMode="auto">
          <a:xfrm>
            <a:off x="528637" y="5270756"/>
            <a:ext cx="115665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dirty="0">
                <a:ln>
                  <a:noFill/>
                </a:ln>
                <a:solidFill>
                  <a:srgbClr val="006600"/>
                </a:solidFill>
                <a:effectLst/>
                <a:uLnTx/>
                <a:uFillTx/>
                <a:latin typeface="Arial" panose="020B0604020202020204" pitchFamily="34" charset="0"/>
                <a:ea typeface="思源黑体 CN Medium" panose="020B0600000000000000" pitchFamily="34" charset="-122"/>
                <a:sym typeface="Arial" panose="020B0604020202020204" pitchFamily="34" charset="0"/>
              </a:rPr>
              <a:t>注意（</a:t>
            </a:r>
            <a:r>
              <a:rPr kumimoji="1" lang="en-US" altLang="zh-CN" sz="2400" i="0" u="none" strike="noStrike" kern="0" cap="none" spc="0" normalizeH="0" baseline="0" noProof="0" dirty="0">
                <a:ln>
                  <a:noFill/>
                </a:ln>
                <a:solidFill>
                  <a:srgbClr val="006600"/>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1" lang="zh-CN" altLang="en-US" sz="2400" i="0" u="none" strike="noStrike" kern="0" cap="none" spc="0" normalizeH="0" baseline="0" noProof="0" dirty="0">
                <a:ln>
                  <a:noFill/>
                </a:ln>
                <a:solidFill>
                  <a:srgbClr val="006600"/>
                </a:solidFill>
                <a:effectLst/>
                <a:uLnTx/>
                <a:uFillTx/>
                <a:latin typeface="Arial" panose="020B0604020202020204" pitchFamily="34" charset="0"/>
                <a:ea typeface="思源黑体 CN Medium" panose="020B0600000000000000" pitchFamily="34" charset="-122"/>
                <a:sym typeface="Arial" panose="020B0604020202020204" pitchFamily="34" charset="0"/>
              </a:rPr>
              <a:t>）肽中因肽键的存在</a:t>
            </a:r>
            <a:r>
              <a:rPr kumimoji="1" lang="en-US" altLang="zh-CN" sz="2400" i="0" u="none" strike="noStrike" kern="0" cap="none" spc="0" normalizeH="0" baseline="0" noProof="0" dirty="0">
                <a:ln>
                  <a:noFill/>
                </a:ln>
                <a:solidFill>
                  <a:srgbClr val="006600"/>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1" lang="zh-CN" altLang="en-US" sz="2400" i="0" u="none" strike="noStrike" kern="0" cap="none" spc="0" normalizeH="0" baseline="0" noProof="0" dirty="0">
                <a:ln>
                  <a:noFill/>
                </a:ln>
                <a:solidFill>
                  <a:srgbClr val="006600"/>
                </a:solidFill>
                <a:effectLst/>
                <a:uLnTx/>
                <a:uFillTx/>
                <a:latin typeface="Arial" panose="020B0604020202020204" pitchFamily="34" charset="0"/>
                <a:ea typeface="思源黑体 CN Medium" panose="020B0600000000000000" pitchFamily="34" charset="-122"/>
                <a:sym typeface="Arial" panose="020B0604020202020204" pitchFamily="34" charset="0"/>
              </a:rPr>
              <a:t>可以水解。</a:t>
            </a:r>
          </a:p>
        </p:txBody>
      </p:sp>
      <p:sp>
        <p:nvSpPr>
          <p:cNvPr id="157743" name="Text Box 1071"/>
          <p:cNvSpPr txBox="1">
            <a:spLocks noChangeArrowheads="1"/>
          </p:cNvSpPr>
          <p:nvPr/>
        </p:nvSpPr>
        <p:spPr bwMode="auto">
          <a:xfrm>
            <a:off x="345440" y="5774035"/>
            <a:ext cx="10896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en-US" altLang="zh-CN"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400" i="0" u="none" strike="noStrike" kern="0" cap="none" spc="0" normalizeH="0" baseline="0" noProof="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）成肽反应是分子间脱水反应，属于取代反应。</a:t>
            </a:r>
          </a:p>
        </p:txBody>
      </p:sp>
      <p:pic>
        <p:nvPicPr>
          <p:cNvPr id="1331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400" y="1387669"/>
            <a:ext cx="10821988"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600" y="2593596"/>
            <a:ext cx="9602788"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Rectangle 15"/>
          <p:cNvSpPr>
            <a:spLocks noChangeArrowheads="1"/>
          </p:cNvSpPr>
          <p:nvPr/>
        </p:nvSpPr>
        <p:spPr bwMode="auto">
          <a:xfrm>
            <a:off x="7389812" y="3636328"/>
            <a:ext cx="8162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zh-CN" altLang="en-US" sz="2400" b="1" i="0" u="none" strike="noStrike" kern="0" cap="none" spc="0" normalizeH="0" baseline="0" noProof="0">
                <a:ln>
                  <a:noFill/>
                </a:ln>
                <a:solidFill>
                  <a:srgbClr val="660033"/>
                </a:solidFill>
                <a:effectLst/>
                <a:uLnTx/>
                <a:uFillTx/>
                <a:latin typeface="Arial" panose="020B0604020202020204" pitchFamily="34" charset="0"/>
                <a:ea typeface="思源黑体 CN Medium" panose="020B0600000000000000" pitchFamily="34" charset="-122"/>
                <a:sym typeface="Arial" panose="020B0604020202020204" pitchFamily="34" charset="0"/>
              </a:rPr>
              <a:t>二肽</a:t>
            </a:r>
          </a:p>
        </p:txBody>
      </p:sp>
      <p:sp>
        <p:nvSpPr>
          <p:cNvPr id="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一、氨基酸的结构与性质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7703"/>
                                        </p:tgtEl>
                                        <p:attrNameLst>
                                          <p:attrName>style.visibility</p:attrName>
                                        </p:attrNameLst>
                                      </p:cBhvr>
                                      <p:to>
                                        <p:strVal val="visible"/>
                                      </p:to>
                                    </p:set>
                                    <p:anim calcmode="lin" valueType="num">
                                      <p:cBhvr additive="base">
                                        <p:cTn id="7" dur="500" fill="hold"/>
                                        <p:tgtEl>
                                          <p:spTgt spid="157703"/>
                                        </p:tgtEl>
                                        <p:attrNameLst>
                                          <p:attrName>ppt_x</p:attrName>
                                        </p:attrNameLst>
                                      </p:cBhvr>
                                      <p:tavLst>
                                        <p:tav tm="0">
                                          <p:val>
                                            <p:strVal val="#ppt_x"/>
                                          </p:val>
                                        </p:tav>
                                        <p:tav tm="100000">
                                          <p:val>
                                            <p:strVal val="#ppt_x"/>
                                          </p:val>
                                        </p:tav>
                                      </p:tavLst>
                                    </p:anim>
                                    <p:anim calcmode="lin" valueType="num">
                                      <p:cBhvr additive="base">
                                        <p:cTn id="8" dur="500" fill="hold"/>
                                        <p:tgtEl>
                                          <p:spTgt spid="15770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7704"/>
                                        </p:tgtEl>
                                        <p:attrNameLst>
                                          <p:attrName>style.visibility</p:attrName>
                                        </p:attrNameLst>
                                      </p:cBhvr>
                                      <p:to>
                                        <p:strVal val="visible"/>
                                      </p:to>
                                    </p:set>
                                    <p:anim calcmode="lin" valueType="num">
                                      <p:cBhvr additive="base">
                                        <p:cTn id="13" dur="500" fill="hold"/>
                                        <p:tgtEl>
                                          <p:spTgt spid="157704"/>
                                        </p:tgtEl>
                                        <p:attrNameLst>
                                          <p:attrName>ppt_x</p:attrName>
                                        </p:attrNameLst>
                                      </p:cBhvr>
                                      <p:tavLst>
                                        <p:tav tm="0">
                                          <p:val>
                                            <p:strVal val="#ppt_x"/>
                                          </p:val>
                                        </p:tav>
                                        <p:tav tm="100000">
                                          <p:val>
                                            <p:strVal val="#ppt_x"/>
                                          </p:val>
                                        </p:tav>
                                      </p:tavLst>
                                    </p:anim>
                                    <p:anim calcmode="lin" valueType="num">
                                      <p:cBhvr additive="base">
                                        <p:cTn id="14" dur="500" fill="hold"/>
                                        <p:tgtEl>
                                          <p:spTgt spid="15770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57743"/>
                                        </p:tgtEl>
                                        <p:attrNameLst>
                                          <p:attrName>style.visibility</p:attrName>
                                        </p:attrNameLst>
                                      </p:cBhvr>
                                      <p:to>
                                        <p:strVal val="visible"/>
                                      </p:to>
                                    </p:set>
                                    <p:anim calcmode="discrete" valueType="clr">
                                      <p:cBhvr override="childStyle">
                                        <p:cTn id="19" dur="80"/>
                                        <p:tgtEl>
                                          <p:spTgt spid="15774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57743"/>
                                        </p:tgtEl>
                                        <p:attrNameLst>
                                          <p:attrName>fillcolor</p:attrName>
                                        </p:attrNameLst>
                                      </p:cBhvr>
                                      <p:tavLst>
                                        <p:tav tm="0">
                                          <p:val>
                                            <p:clrVal>
                                              <a:schemeClr val="accent2"/>
                                            </p:clrVal>
                                          </p:val>
                                        </p:tav>
                                        <p:tav tm="50000">
                                          <p:val>
                                            <p:clrVal>
                                              <a:schemeClr val="hlink"/>
                                            </p:clrVal>
                                          </p:val>
                                        </p:tav>
                                      </p:tavLst>
                                    </p:anim>
                                    <p:set>
                                      <p:cBhvr>
                                        <p:cTn id="21" dur="80"/>
                                        <p:tgtEl>
                                          <p:spTgt spid="1577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3" grpId="0" autoUpdateAnimBg="0"/>
      <p:bldP spid="157704" grpId="0" autoUpdateAnimBg="0"/>
      <p:bldP spid="15774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矩形 36"/>
          <p:cNvSpPr>
            <a:spLocks noChangeArrowheads="1"/>
          </p:cNvSpPr>
          <p:nvPr/>
        </p:nvSpPr>
        <p:spPr bwMode="auto">
          <a:xfrm>
            <a:off x="668973" y="1309171"/>
            <a:ext cx="11280775" cy="1818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1. 组成</a:t>
            </a:r>
            <a:endPar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endParaRPr>
          </a:p>
          <a:p>
            <a:pPr marL="0" marR="0" lvl="0" indent="0" defTabSz="914400" eaLnBrk="1" fontAlgn="auto" latinLnBrk="0" hangingPunct="1">
              <a:lnSpc>
                <a:spcPct val="112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含</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及少量</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S</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P</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，微量</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Fe</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Cu</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Zn</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err="1">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Mn</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等，是天然有机高分子化合物。</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15000"/>
              </a:lnSpc>
              <a:spcBef>
                <a:spcPts val="600"/>
              </a:spcBef>
              <a:spcAft>
                <a:spcPts val="0"/>
              </a:spcAft>
              <a:buClrTx/>
              <a:buSzTx/>
              <a:buFontTx/>
              <a:buNone/>
              <a:defRPr/>
            </a:pPr>
            <a:r>
              <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2</a:t>
            </a:r>
            <a:r>
              <a:rPr kumimoji="0" lang="zh-CN" altLang="en-US"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 蛋白质的四级结构</a:t>
            </a:r>
            <a:endPar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endParaRPr>
          </a:p>
        </p:txBody>
      </p:sp>
      <p:graphicFrame>
        <p:nvGraphicFramePr>
          <p:cNvPr id="8" name="表格 7"/>
          <p:cNvGraphicFramePr>
            <a:graphicFrameLocks noGrp="1"/>
          </p:cNvGraphicFramePr>
          <p:nvPr/>
        </p:nvGraphicFramePr>
        <p:xfrm>
          <a:off x="1115219" y="3127297"/>
          <a:ext cx="9961562" cy="3062288"/>
        </p:xfrm>
        <a:graphic>
          <a:graphicData uri="http://schemas.openxmlformats.org/drawingml/2006/table">
            <a:tbl>
              <a:tblPr/>
              <a:tblGrid>
                <a:gridCol w="1320800">
                  <a:extLst>
                    <a:ext uri="{9D8B030D-6E8A-4147-A177-3AD203B41FA5}">
                      <a16:colId xmlns:a16="http://schemas.microsoft.com/office/drawing/2014/main" val="20000"/>
                    </a:ext>
                  </a:extLst>
                </a:gridCol>
                <a:gridCol w="8640762">
                  <a:extLst>
                    <a:ext uri="{9D8B030D-6E8A-4147-A177-3AD203B41FA5}">
                      <a16:colId xmlns:a16="http://schemas.microsoft.com/office/drawing/2014/main" val="20001"/>
                    </a:ext>
                  </a:extLst>
                </a:gridCol>
              </a:tblGrid>
              <a:tr h="720725">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一级</a:t>
                      </a:r>
                    </a:p>
                  </a:txBody>
                  <a:tcPr marL="121920" marR="121920" anchor="ctr" horzOverflow="overflow">
                    <a:lnL w="19050" cap="flat" cmpd="sng" algn="ctr">
                      <a:solidFill>
                        <a:srgbClr val="66CCFF"/>
                      </a:solidFill>
                      <a:prstDash val="solid"/>
                      <a:round/>
                      <a:headEnd type="none" w="med" len="med"/>
                      <a:tailEnd type="none" w="med" len="med"/>
                    </a:lnL>
                    <a:lnR w="12700" cap="flat" cmpd="sng" algn="ctr">
                      <a:solidFill>
                        <a:srgbClr val="66CCFF"/>
                      </a:solidFill>
                      <a:prstDash val="solid"/>
                      <a:round/>
                      <a:headEnd type="none" w="med" len="med"/>
                      <a:tailEnd type="none" w="med" len="med"/>
                    </a:lnR>
                    <a:lnT w="19050" cap="flat" cmpd="sng" algn="ctr">
                      <a:solidFill>
                        <a:srgbClr val="66CCFF"/>
                      </a:solidFill>
                      <a:prstDash val="solid"/>
                      <a:round/>
                      <a:headEnd type="none" w="med" len="med"/>
                      <a:tailEnd type="none" w="med" len="med"/>
                    </a:lnT>
                    <a:lnB w="12700" cap="flat" cmpd="sng" algn="ctr">
                      <a:solidFill>
                        <a:srgbClr val="66CCFF"/>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分子中各种氨基酸的连接方式和排列顺序</a:t>
                      </a:r>
                    </a:p>
                  </a:txBody>
                  <a:tcPr marL="121920" marR="121920" anchor="ctr" horzOverflow="overflow">
                    <a:lnL w="12700" cap="flat" cmpd="sng" algn="ctr">
                      <a:solidFill>
                        <a:srgbClr val="66CCFF"/>
                      </a:solidFill>
                      <a:prstDash val="solid"/>
                      <a:round/>
                      <a:headEnd type="none" w="med" len="med"/>
                      <a:tailEnd type="none" w="med" len="med"/>
                    </a:lnL>
                    <a:lnR w="19050" cap="flat" cmpd="sng" algn="ctr">
                      <a:solidFill>
                        <a:srgbClr val="66CCFF"/>
                      </a:solidFill>
                      <a:prstDash val="solid"/>
                      <a:round/>
                      <a:headEnd type="none" w="med" len="med"/>
                      <a:tailEnd type="none" w="med" len="med"/>
                    </a:lnR>
                    <a:lnT w="19050" cap="flat" cmpd="sng" algn="ctr">
                      <a:solidFill>
                        <a:srgbClr val="66CCFF"/>
                      </a:solidFill>
                      <a:prstDash val="solid"/>
                      <a:round/>
                      <a:headEnd type="none" w="med" len="med"/>
                      <a:tailEnd type="none" w="med" len="med"/>
                    </a:lnT>
                    <a:lnB w="12700" cap="flat" cmpd="sng" algn="ctr">
                      <a:solidFill>
                        <a:srgbClr val="66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0725">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二级</a:t>
                      </a:r>
                    </a:p>
                  </a:txBody>
                  <a:tcPr marL="121920" marR="121920" anchor="ctr" horzOverflow="overflow">
                    <a:lnL w="19050" cap="flat" cmpd="sng" algn="ctr">
                      <a:solidFill>
                        <a:srgbClr val="66CCFF"/>
                      </a:solidFill>
                      <a:prstDash val="solid"/>
                      <a:round/>
                      <a:headEnd type="none" w="med" len="med"/>
                      <a:tailEnd type="none" w="med" len="med"/>
                    </a:lnL>
                    <a:lnR w="12700" cap="flat" cmpd="sng" algn="ctr">
                      <a:solidFill>
                        <a:srgbClr val="66CCFF"/>
                      </a:solidFill>
                      <a:prstDash val="solid"/>
                      <a:round/>
                      <a:headEnd type="none" w="med" len="med"/>
                      <a:tailEnd type="none" w="med" len="med"/>
                    </a:lnR>
                    <a:lnT w="12700" cap="flat" cmpd="sng" algn="ctr">
                      <a:solidFill>
                        <a:srgbClr val="66CCFF"/>
                      </a:solidFill>
                      <a:prstDash val="solid"/>
                      <a:round/>
                      <a:headEnd type="none" w="med" len="med"/>
                      <a:tailEnd type="none" w="med" len="med"/>
                    </a:lnT>
                    <a:lnB w="12700" cap="flat" cmpd="sng" algn="ctr">
                      <a:solidFill>
                        <a:srgbClr val="66CCFF"/>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多肽链卷曲盘旋和折叠的空间结构</a:t>
                      </a:r>
                    </a:p>
                  </a:txBody>
                  <a:tcPr marL="121920" marR="121920" anchor="ctr" horzOverflow="overflow">
                    <a:lnL w="12700" cap="flat" cmpd="sng" algn="ctr">
                      <a:solidFill>
                        <a:srgbClr val="66CCFF"/>
                      </a:solidFill>
                      <a:prstDash val="solid"/>
                      <a:round/>
                      <a:headEnd type="none" w="med" len="med"/>
                      <a:tailEnd type="none" w="med" len="med"/>
                    </a:lnL>
                    <a:lnR w="19050" cap="flat" cmpd="sng" algn="ctr">
                      <a:solidFill>
                        <a:srgbClr val="66CCFF"/>
                      </a:solidFill>
                      <a:prstDash val="solid"/>
                      <a:round/>
                      <a:headEnd type="none" w="med" len="med"/>
                      <a:tailEnd type="none" w="med" len="med"/>
                    </a:lnR>
                    <a:lnT w="12700" cap="flat" cmpd="sng" algn="ctr">
                      <a:solidFill>
                        <a:srgbClr val="66CCFF"/>
                      </a:solidFill>
                      <a:prstDash val="solid"/>
                      <a:round/>
                      <a:headEnd type="none" w="med" len="med"/>
                      <a:tailEnd type="none" w="med" len="med"/>
                    </a:lnT>
                    <a:lnB w="12700" cap="flat" cmpd="sng" algn="ctr">
                      <a:solidFill>
                        <a:srgbClr val="66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00113">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三级</a:t>
                      </a:r>
                    </a:p>
                  </a:txBody>
                  <a:tcPr marL="121920" marR="121920" anchor="ctr" horzOverflow="overflow">
                    <a:lnL w="19050" cap="flat" cmpd="sng" algn="ctr">
                      <a:solidFill>
                        <a:srgbClr val="66CCFF"/>
                      </a:solidFill>
                      <a:prstDash val="solid"/>
                      <a:round/>
                      <a:headEnd type="none" w="med" len="med"/>
                      <a:tailEnd type="none" w="med" len="med"/>
                    </a:lnL>
                    <a:lnR w="12700" cap="flat" cmpd="sng" algn="ctr">
                      <a:solidFill>
                        <a:srgbClr val="66CCFF"/>
                      </a:solidFill>
                      <a:prstDash val="solid"/>
                      <a:round/>
                      <a:headEnd type="none" w="med" len="med"/>
                      <a:tailEnd type="none" w="med" len="med"/>
                    </a:lnR>
                    <a:lnT w="12700" cap="flat" cmpd="sng" algn="ctr">
                      <a:solidFill>
                        <a:srgbClr val="66CCFF"/>
                      </a:solidFill>
                      <a:prstDash val="solid"/>
                      <a:round/>
                      <a:headEnd type="none" w="med" len="med"/>
                      <a:tailEnd type="none" w="med" len="med"/>
                    </a:lnT>
                    <a:lnB w="12700" cap="flat" cmpd="sng" algn="ctr">
                      <a:solidFill>
                        <a:srgbClr val="66CCFF"/>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在二级结构基础上进一步盘曲折叠形成的三维结构，每一个具有三级结构的多肽链称为亚基</a:t>
                      </a:r>
                    </a:p>
                  </a:txBody>
                  <a:tcPr marL="121920" marR="121920" anchor="ctr" horzOverflow="overflow">
                    <a:lnL w="12700" cap="flat" cmpd="sng" algn="ctr">
                      <a:solidFill>
                        <a:srgbClr val="66CCFF"/>
                      </a:solidFill>
                      <a:prstDash val="solid"/>
                      <a:round/>
                      <a:headEnd type="none" w="med" len="med"/>
                      <a:tailEnd type="none" w="med" len="med"/>
                    </a:lnL>
                    <a:lnR w="19050" cap="flat" cmpd="sng" algn="ctr">
                      <a:solidFill>
                        <a:srgbClr val="66CCFF"/>
                      </a:solidFill>
                      <a:prstDash val="solid"/>
                      <a:round/>
                      <a:headEnd type="none" w="med" len="med"/>
                      <a:tailEnd type="none" w="med" len="med"/>
                    </a:lnR>
                    <a:lnT w="12700" cap="flat" cmpd="sng" algn="ctr">
                      <a:solidFill>
                        <a:srgbClr val="66CCFF"/>
                      </a:solidFill>
                      <a:prstDash val="solid"/>
                      <a:round/>
                      <a:headEnd type="none" w="med" len="med"/>
                      <a:tailEnd type="none" w="med" len="med"/>
                    </a:lnT>
                    <a:lnB w="12700" cap="flat" cmpd="sng" algn="ctr">
                      <a:solidFill>
                        <a:srgbClr val="66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0725">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四级</a:t>
                      </a:r>
                    </a:p>
                  </a:txBody>
                  <a:tcPr marL="121920" marR="121920" anchor="ctr" horzOverflow="overflow">
                    <a:lnL w="19050" cap="flat" cmpd="sng" algn="ctr">
                      <a:solidFill>
                        <a:srgbClr val="66CCFF"/>
                      </a:solidFill>
                      <a:prstDash val="solid"/>
                      <a:round/>
                      <a:headEnd type="none" w="med" len="med"/>
                      <a:tailEnd type="none" w="med" len="med"/>
                    </a:lnL>
                    <a:lnR w="12700" cap="flat" cmpd="sng" algn="ctr">
                      <a:solidFill>
                        <a:srgbClr val="66CCFF"/>
                      </a:solidFill>
                      <a:prstDash val="solid"/>
                      <a:round/>
                      <a:headEnd type="none" w="med" len="med"/>
                      <a:tailEnd type="none" w="med" len="med"/>
                    </a:lnR>
                    <a:lnT w="12700" cap="flat" cmpd="sng" algn="ctr">
                      <a:solidFill>
                        <a:srgbClr val="66CCFF"/>
                      </a:solidFill>
                      <a:prstDash val="solid"/>
                      <a:round/>
                      <a:headEnd type="none" w="med" len="med"/>
                      <a:tailEnd type="none" w="med" len="med"/>
                    </a:lnT>
                    <a:lnB w="19050" cap="flat" cmpd="sng" algn="ctr">
                      <a:solidFill>
                        <a:srgbClr val="66CCFF"/>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亚基的立体排布、亚基间的相互作用与布局</a:t>
                      </a:r>
                    </a:p>
                  </a:txBody>
                  <a:tcPr marL="121920" marR="121920" anchor="ctr" horzOverflow="overflow">
                    <a:lnL w="12700" cap="flat" cmpd="sng" algn="ctr">
                      <a:solidFill>
                        <a:srgbClr val="66CCFF"/>
                      </a:solidFill>
                      <a:prstDash val="solid"/>
                      <a:round/>
                      <a:headEnd type="none" w="med" len="med"/>
                      <a:tailEnd type="none" w="med" len="med"/>
                    </a:lnL>
                    <a:lnR w="19050" cap="flat" cmpd="sng" algn="ctr">
                      <a:solidFill>
                        <a:srgbClr val="66CCFF"/>
                      </a:solidFill>
                      <a:prstDash val="solid"/>
                      <a:round/>
                      <a:headEnd type="none" w="med" len="med"/>
                      <a:tailEnd type="none" w="med" len="med"/>
                    </a:lnR>
                    <a:lnT w="12700" cap="flat" cmpd="sng" algn="ctr">
                      <a:solidFill>
                        <a:srgbClr val="66CCFF"/>
                      </a:solidFill>
                      <a:prstDash val="solid"/>
                      <a:round/>
                      <a:headEnd type="none" w="med" len="med"/>
                      <a:tailEnd type="none" w="med" len="med"/>
                    </a:lnT>
                    <a:lnB w="19050" cap="flat" cmpd="sng" algn="ctr">
                      <a:solidFill>
                        <a:srgbClr val="66CCFF"/>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二、蛋白质的结构和性质</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ppt_x"/>
                                          </p:val>
                                        </p:tav>
                                        <p:tav tm="100000">
                                          <p:val>
                                            <p:strVal val="#ppt_x"/>
                                          </p:val>
                                        </p:tav>
                                      </p:tavLst>
                                    </p:anim>
                                    <p:anim calcmode="lin" valueType="num">
                                      <p:cBhvr additive="base">
                                        <p:cTn id="8" dur="500" fill="hold"/>
                                        <p:tgtEl>
                                          <p:spTgt spid="1433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a:spLocks noChangeArrowheads="1"/>
          </p:cNvSpPr>
          <p:nvPr/>
        </p:nvSpPr>
        <p:spPr bwMode="auto">
          <a:xfrm>
            <a:off x="569991" y="1124583"/>
            <a:ext cx="11280775" cy="4505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3</a:t>
            </a:r>
            <a:r>
              <a:rPr kumimoji="0" lang="zh-CN" altLang="en-US"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 性质</a:t>
            </a:r>
            <a:endPar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(1)</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水溶液具有胶体的性质</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(2)</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两性</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(3)</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水解</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2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水解原理</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defTabSz="914400" eaLnBrk="1" fontAlgn="auto" latinLnBrk="0" hangingPunct="1">
              <a:lnSpc>
                <a:spcPct val="15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45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水解过程</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天然蛋白质水解的最终产物都是</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α-</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氨基酸</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2" name="组合 7"/>
          <p:cNvGrpSpPr/>
          <p:nvPr/>
        </p:nvGrpSpPr>
        <p:grpSpPr bwMode="auto">
          <a:xfrm>
            <a:off x="2965133" y="2520632"/>
            <a:ext cx="7179218" cy="908520"/>
            <a:chOff x="3059832" y="3348000"/>
            <a:chExt cx="6978544" cy="907595"/>
          </a:xfrm>
        </p:grpSpPr>
        <p:grpSp>
          <p:nvGrpSpPr>
            <p:cNvPr id="15375" name="组合 3"/>
            <p:cNvGrpSpPr/>
            <p:nvPr/>
          </p:nvGrpSpPr>
          <p:grpSpPr bwMode="auto">
            <a:xfrm>
              <a:off x="3059832" y="3348000"/>
              <a:ext cx="1625511" cy="907595"/>
              <a:chOff x="5364088" y="4899600"/>
              <a:chExt cx="1625511" cy="907595"/>
            </a:xfrm>
          </p:grpSpPr>
          <p:sp>
            <p:nvSpPr>
              <p:cNvPr id="15380" name="矩形 17"/>
              <p:cNvSpPr>
                <a:spLocks noChangeArrowheads="1"/>
              </p:cNvSpPr>
              <p:nvPr/>
            </p:nvSpPr>
            <p:spPr bwMode="auto">
              <a:xfrm>
                <a:off x="5364088" y="5346000"/>
                <a:ext cx="1625511" cy="461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R−C−N−R′</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5381" name="组合 18"/>
              <p:cNvGrpSpPr/>
              <p:nvPr/>
            </p:nvGrpSpPr>
            <p:grpSpPr bwMode="auto">
              <a:xfrm>
                <a:off x="5796136" y="4899600"/>
                <a:ext cx="411676" cy="561600"/>
                <a:chOff x="2340000" y="5400000"/>
                <a:chExt cx="411676" cy="561600"/>
              </a:xfrm>
            </p:grpSpPr>
            <p:sp>
              <p:nvSpPr>
                <p:cNvPr id="15385" name="矩形 23"/>
                <p:cNvSpPr>
                  <a:spLocks noChangeArrowheads="1"/>
                </p:cNvSpPr>
                <p:nvPr/>
              </p:nvSpPr>
              <p:spPr bwMode="auto">
                <a:xfrm>
                  <a:off x="2340000" y="5400000"/>
                  <a:ext cx="411676" cy="461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5386" name="组合 24"/>
                <p:cNvGrpSpPr/>
                <p:nvPr/>
              </p:nvGrpSpPr>
              <p:grpSpPr bwMode="auto">
                <a:xfrm>
                  <a:off x="2534400" y="5781600"/>
                  <a:ext cx="42808" cy="180000"/>
                  <a:chOff x="2520392" y="5903964"/>
                  <a:chExt cx="42808" cy="180000"/>
                </a:xfrm>
              </p:grpSpPr>
              <p:cxnSp>
                <p:nvCxnSpPr>
                  <p:cNvPr id="15387" name="直接连接符 25"/>
                  <p:cNvCxnSpPr>
                    <a:cxnSpLocks noChangeShapeType="1"/>
                  </p:cNvCxnSpPr>
                  <p:nvPr/>
                </p:nvCxnSpPr>
                <p:spPr bwMode="auto">
                  <a:xfrm>
                    <a:off x="2563200" y="5903964"/>
                    <a:ext cx="0" cy="180000"/>
                  </a:xfrm>
                  <a:prstGeom prst="line">
                    <a:avLst/>
                  </a:prstGeom>
                  <a:noFill/>
                  <a:ln w="25400" algn="ctr">
                    <a:solidFill>
                      <a:srgbClr val="000000"/>
                    </a:solidFill>
                    <a:round/>
                  </a:ln>
                </p:spPr>
              </p:cxnSp>
              <p:cxnSp>
                <p:nvCxnSpPr>
                  <p:cNvPr id="15388" name="直接连接符 26"/>
                  <p:cNvCxnSpPr>
                    <a:cxnSpLocks noChangeShapeType="1"/>
                  </p:cNvCxnSpPr>
                  <p:nvPr/>
                </p:nvCxnSpPr>
                <p:spPr bwMode="auto">
                  <a:xfrm>
                    <a:off x="2520392" y="5903964"/>
                    <a:ext cx="0" cy="180000"/>
                  </a:xfrm>
                  <a:prstGeom prst="line">
                    <a:avLst/>
                  </a:prstGeom>
                  <a:noFill/>
                  <a:ln w="25400" algn="ctr">
                    <a:solidFill>
                      <a:srgbClr val="000000"/>
                    </a:solidFill>
                    <a:round/>
                  </a:ln>
                </p:spPr>
              </p:cxnSp>
            </p:grpSp>
          </p:grpSp>
          <p:grpSp>
            <p:nvGrpSpPr>
              <p:cNvPr id="15382" name="组合 2"/>
              <p:cNvGrpSpPr/>
              <p:nvPr/>
            </p:nvGrpSpPr>
            <p:grpSpPr bwMode="auto">
              <a:xfrm>
                <a:off x="6192001" y="4903200"/>
                <a:ext cx="396094" cy="558000"/>
                <a:chOff x="6241368" y="4896000"/>
                <a:chExt cx="396094" cy="558000"/>
              </a:xfrm>
            </p:grpSpPr>
            <p:cxnSp>
              <p:nvCxnSpPr>
                <p:cNvPr id="15383" name="直接连接符 4"/>
                <p:cNvCxnSpPr>
                  <a:cxnSpLocks noChangeShapeType="1"/>
                </p:cNvCxnSpPr>
                <p:nvPr/>
              </p:nvCxnSpPr>
              <p:spPr bwMode="auto">
                <a:xfrm>
                  <a:off x="6463543" y="5274000"/>
                  <a:ext cx="0" cy="180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15384" name="矩形 22"/>
                <p:cNvSpPr>
                  <a:spLocks noChangeArrowheads="1"/>
                </p:cNvSpPr>
                <p:nvPr/>
              </p:nvSpPr>
              <p:spPr bwMode="auto">
                <a:xfrm>
                  <a:off x="6241368" y="4896000"/>
                  <a:ext cx="396094" cy="461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15376" name="矩形 29"/>
            <p:cNvSpPr>
              <a:spLocks noChangeArrowheads="1"/>
            </p:cNvSpPr>
            <p:nvPr/>
          </p:nvSpPr>
          <p:spPr bwMode="auto">
            <a:xfrm>
              <a:off x="4707477" y="3729600"/>
              <a:ext cx="5330899" cy="461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                         RCOOH + R′NH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5377" name="组合 5"/>
            <p:cNvGrpSpPr/>
            <p:nvPr/>
          </p:nvGrpSpPr>
          <p:grpSpPr bwMode="auto">
            <a:xfrm>
              <a:off x="5833434" y="3685357"/>
              <a:ext cx="1714328" cy="461195"/>
              <a:chOff x="5310000" y="5191200"/>
              <a:chExt cx="1714328" cy="461195"/>
            </a:xfrm>
          </p:grpSpPr>
          <p:sp>
            <p:nvSpPr>
              <p:cNvPr id="15378" name="矩形 4"/>
              <p:cNvSpPr>
                <a:spLocks noChangeArrowheads="1"/>
              </p:cNvSpPr>
              <p:nvPr/>
            </p:nvSpPr>
            <p:spPr bwMode="auto">
              <a:xfrm>
                <a:off x="5310000" y="5191200"/>
                <a:ext cx="1714328" cy="461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酸、碱或酶</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5379" name="Line 8"/>
              <p:cNvSpPr>
                <a:spLocks noChangeShapeType="1"/>
              </p:cNvSpPr>
              <p:nvPr/>
            </p:nvSpPr>
            <p:spPr bwMode="auto">
              <a:xfrm>
                <a:off x="5364088" y="5589240"/>
                <a:ext cx="1440000" cy="0"/>
              </a:xfrm>
              <a:prstGeom prst="line">
                <a:avLst/>
              </a:prstGeom>
              <a:noFill/>
              <a:ln w="25400">
                <a:solidFill>
                  <a:srgbClr val="000000"/>
                </a:solidFill>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grpSp>
      <p:sp>
        <p:nvSpPr>
          <p:cNvPr id="32" name="AutoShape 16"/>
          <p:cNvSpPr>
            <a:spLocks noChangeArrowheads="1"/>
          </p:cNvSpPr>
          <p:nvPr/>
        </p:nvSpPr>
        <p:spPr bwMode="auto">
          <a:xfrm>
            <a:off x="3207883" y="4308334"/>
            <a:ext cx="1535113" cy="539750"/>
          </a:xfrm>
          <a:prstGeom prst="roundRect">
            <a:avLst>
              <a:gd name="adj" fmla="val 16667"/>
            </a:avLst>
          </a:prstGeom>
          <a:solidFill>
            <a:srgbClr val="7030A0"/>
          </a:solidFill>
          <a:ln w="9525">
            <a:solidFill>
              <a:schemeClr val="tx1"/>
            </a:solidFill>
            <a:round/>
          </a:ln>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bg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蛋白质</a:t>
            </a:r>
          </a:p>
        </p:txBody>
      </p:sp>
      <p:grpSp>
        <p:nvGrpSpPr>
          <p:cNvPr id="9" name="组合 32"/>
          <p:cNvGrpSpPr/>
          <p:nvPr/>
        </p:nvGrpSpPr>
        <p:grpSpPr bwMode="auto">
          <a:xfrm>
            <a:off x="4887458" y="4213083"/>
            <a:ext cx="1200150" cy="461665"/>
            <a:chOff x="1619672" y="2726200"/>
            <a:chExt cx="900000" cy="462660"/>
          </a:xfrm>
        </p:grpSpPr>
        <p:sp>
          <p:nvSpPr>
            <p:cNvPr id="15373" name="Line 39"/>
            <p:cNvSpPr>
              <a:spLocks noChangeShapeType="1"/>
            </p:cNvSpPr>
            <p:nvPr/>
          </p:nvSpPr>
          <p:spPr bwMode="auto">
            <a:xfrm>
              <a:off x="1619672" y="3187567"/>
              <a:ext cx="90000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5374" name="矩形 34"/>
            <p:cNvSpPr>
              <a:spLocks noChangeArrowheads="1"/>
            </p:cNvSpPr>
            <p:nvPr/>
          </p:nvSpPr>
          <p:spPr bwMode="auto">
            <a:xfrm>
              <a:off x="1663200" y="2726200"/>
              <a:ext cx="612110" cy="462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水解</a:t>
              </a:r>
            </a:p>
          </p:txBody>
        </p:sp>
      </p:grpSp>
      <p:sp>
        <p:nvSpPr>
          <p:cNvPr id="36" name="AutoShape 16"/>
          <p:cNvSpPr>
            <a:spLocks noChangeArrowheads="1"/>
          </p:cNvSpPr>
          <p:nvPr/>
        </p:nvSpPr>
        <p:spPr bwMode="auto">
          <a:xfrm>
            <a:off x="6232071" y="4308334"/>
            <a:ext cx="1295400" cy="539750"/>
          </a:xfrm>
          <a:prstGeom prst="roundRect">
            <a:avLst>
              <a:gd name="adj" fmla="val 16667"/>
            </a:avLst>
          </a:prstGeom>
          <a:solidFill>
            <a:srgbClr val="FFC000"/>
          </a:solidFill>
          <a:ln w="9525">
            <a:solidFill>
              <a:schemeClr val="tx1"/>
            </a:solidFill>
            <a:round/>
          </a:ln>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bg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多肽</a:t>
            </a:r>
          </a:p>
        </p:txBody>
      </p:sp>
      <p:grpSp>
        <p:nvGrpSpPr>
          <p:cNvPr id="10" name="组合 36"/>
          <p:cNvGrpSpPr/>
          <p:nvPr/>
        </p:nvGrpSpPr>
        <p:grpSpPr bwMode="auto">
          <a:xfrm>
            <a:off x="7671933" y="4211497"/>
            <a:ext cx="1200150" cy="461962"/>
            <a:chOff x="1619672" y="2726200"/>
            <a:chExt cx="900000" cy="461367"/>
          </a:xfrm>
        </p:grpSpPr>
        <p:sp>
          <p:nvSpPr>
            <p:cNvPr id="15371" name="Line 39"/>
            <p:cNvSpPr>
              <a:spLocks noChangeShapeType="1"/>
            </p:cNvSpPr>
            <p:nvPr/>
          </p:nvSpPr>
          <p:spPr bwMode="auto">
            <a:xfrm>
              <a:off x="1619672" y="3187567"/>
              <a:ext cx="900000" cy="0"/>
            </a:xfrm>
            <a:prstGeom prst="line">
              <a:avLst/>
            </a:prstGeom>
            <a:noFill/>
            <a:ln w="22225">
              <a:solidFill>
                <a:schemeClr val="tx1"/>
              </a:solidFill>
              <a:round/>
              <a:tailEnd type="triangle" w="med" len="me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5372" name="矩形 38"/>
            <p:cNvSpPr>
              <a:spLocks noChangeArrowheads="1"/>
            </p:cNvSpPr>
            <p:nvPr/>
          </p:nvSpPr>
          <p:spPr bwMode="auto">
            <a:xfrm>
              <a:off x="1663200" y="2726200"/>
              <a:ext cx="612110" cy="46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水解</a:t>
              </a:r>
            </a:p>
          </p:txBody>
        </p:sp>
      </p:grpSp>
      <p:sp>
        <p:nvSpPr>
          <p:cNvPr id="40" name="AutoShape 16"/>
          <p:cNvSpPr>
            <a:spLocks noChangeArrowheads="1"/>
          </p:cNvSpPr>
          <p:nvPr/>
        </p:nvSpPr>
        <p:spPr bwMode="auto">
          <a:xfrm>
            <a:off x="9016546" y="4308334"/>
            <a:ext cx="1535112" cy="539750"/>
          </a:xfrm>
          <a:prstGeom prst="roundRect">
            <a:avLst>
              <a:gd name="adj" fmla="val 16667"/>
            </a:avLst>
          </a:prstGeom>
          <a:solidFill>
            <a:schemeClr val="tx2">
              <a:lumMod val="60000"/>
              <a:lumOff val="40000"/>
            </a:schemeClr>
          </a:solidFill>
          <a:ln w="9525">
            <a:solidFill>
              <a:schemeClr val="tx1"/>
            </a:solidFill>
            <a:round/>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bg1"/>
                </a:solidFill>
                <a:effectLst/>
                <a:uLnTx/>
                <a:uFillTx/>
                <a:ea typeface="思源黑体 CN Medium" panose="020B0600000000000000" pitchFamily="34" charset="-122"/>
                <a:cs typeface="Times New Roman" panose="02020603050405020304" pitchFamily="18" charset="0"/>
                <a:sym typeface="Arial" panose="020B0604020202020204" pitchFamily="34" charset="0"/>
              </a:rPr>
              <a:t>氨基酸</a:t>
            </a:r>
          </a:p>
        </p:txBody>
      </p:sp>
      <p:cxnSp>
        <p:nvCxnSpPr>
          <p:cNvPr id="43" name="直接连接符 42"/>
          <p:cNvCxnSpPr/>
          <p:nvPr/>
        </p:nvCxnSpPr>
        <p:spPr>
          <a:xfrm>
            <a:off x="4093845" y="2858770"/>
            <a:ext cx="0" cy="719138"/>
          </a:xfrm>
          <a:prstGeom prst="line">
            <a:avLst/>
          </a:prstGeom>
          <a:ln w="254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二、蛋白质的结构和性质</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 calcmode="lin" valueType="num">
                                      <p:cBhvr additive="base">
                                        <p:cTn id="7" dur="500" fill="hold"/>
                                        <p:tgtEl>
                                          <p:spTgt spid="1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5">
                                            <p:txEl>
                                              <p:pRg st="2" end="2"/>
                                            </p:txEl>
                                          </p:spTgt>
                                        </p:tgtEl>
                                        <p:attrNameLst>
                                          <p:attrName>style.visibility</p:attrName>
                                        </p:attrNameLst>
                                      </p:cBhvr>
                                      <p:to>
                                        <p:strVal val="visible"/>
                                      </p:to>
                                    </p:set>
                                    <p:animEffect transition="in" filter="fade">
                                      <p:cBhvr>
                                        <p:cTn id="13" dur="1000"/>
                                        <p:tgtEl>
                                          <p:spTgt spid="15">
                                            <p:txEl>
                                              <p:pRg st="2" end="2"/>
                                            </p:txEl>
                                          </p:spTgt>
                                        </p:tgtEl>
                                      </p:cBhvr>
                                    </p:animEffect>
                                    <p:anim calcmode="lin" valueType="num">
                                      <p:cBhvr>
                                        <p:cTn id="14" dur="10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15">
                                            <p:txEl>
                                              <p:pRg st="3" end="3"/>
                                            </p:txEl>
                                          </p:spTgt>
                                        </p:tgtEl>
                                        <p:attrNameLst>
                                          <p:attrName>style.visibility</p:attrName>
                                        </p:attrNameLst>
                                      </p:cBhvr>
                                      <p:to>
                                        <p:strVal val="visible"/>
                                      </p:to>
                                    </p:set>
                                    <p:anim calcmode="lin" valueType="num">
                                      <p:cBhvr>
                                        <p:cTn id="20" dur="1000" fill="hold"/>
                                        <p:tgtEl>
                                          <p:spTgt spid="15">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15">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15">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1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nodeType="clickEffect">
                                  <p:stCondLst>
                                    <p:cond delay="0"/>
                                  </p:stCondLst>
                                  <p:childTnLst>
                                    <p:set>
                                      <p:cBhvr>
                                        <p:cTn id="27" dur="1" fill="hold">
                                          <p:stCondLst>
                                            <p:cond delay="0"/>
                                          </p:stCondLst>
                                        </p:cTn>
                                        <p:tgtEl>
                                          <p:spTgt spid="15">
                                            <p:txEl>
                                              <p:pRg st="4" end="4"/>
                                            </p:txEl>
                                          </p:spTgt>
                                        </p:tgtEl>
                                        <p:attrNameLst>
                                          <p:attrName>style.visibility</p:attrName>
                                        </p:attrNameLst>
                                      </p:cBhvr>
                                      <p:to>
                                        <p:strVal val="visible"/>
                                      </p:to>
                                    </p:set>
                                    <p:animEffect transition="in" filter="randombar(horizontal)">
                                      <p:cBhvr>
                                        <p:cTn id="28" dur="500"/>
                                        <p:tgtEl>
                                          <p:spTgt spid="15">
                                            <p:txEl>
                                              <p:pRg st="4" end="4"/>
                                            </p:txEl>
                                          </p:spTgt>
                                        </p:tgtEl>
                                      </p:cBhvr>
                                    </p:animEffect>
                                  </p:childTnLst>
                                </p:cTn>
                              </p:par>
                            </p:childTnLst>
                          </p:cTn>
                        </p:par>
                        <p:par>
                          <p:cTn id="29" fill="hold">
                            <p:stCondLst>
                              <p:cond delay="500"/>
                            </p:stCondLst>
                            <p:childTnLst>
                              <p:par>
                                <p:cTn id="30" presetID="22" presetClass="entr" presetSubtype="8"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43"/>
                                        </p:tgtEl>
                                        <p:attrNameLst>
                                          <p:attrName>style.visibility</p:attrName>
                                        </p:attrNameLst>
                                      </p:cBhvr>
                                      <p:to>
                                        <p:strVal val="visible"/>
                                      </p:to>
                                    </p:set>
                                    <p:animEffect transition="in" filter="wipe(up)">
                                      <p:cBhvr>
                                        <p:cTn id="37" dur="500"/>
                                        <p:tgtEl>
                                          <p:spTgt spid="4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5">
                                            <p:txEl>
                                              <p:pRg st="7" end="7"/>
                                            </p:txEl>
                                          </p:spTgt>
                                        </p:tgtEl>
                                        <p:attrNameLst>
                                          <p:attrName>style.visibility</p:attrName>
                                        </p:attrNameLst>
                                      </p:cBhvr>
                                      <p:to>
                                        <p:strVal val="visible"/>
                                      </p:to>
                                    </p:set>
                                    <p:animEffect transition="in" filter="wipe(left)">
                                      <p:cBhvr>
                                        <p:cTn id="42" dur="500"/>
                                        <p:tgtEl>
                                          <p:spTgt spid="15">
                                            <p:txEl>
                                              <p:pRg st="7" end="7"/>
                                            </p:txEl>
                                          </p:spTgt>
                                        </p:tgtEl>
                                      </p:cBhvr>
                                    </p:animEffect>
                                  </p:childTnLst>
                                </p:cTn>
                              </p:par>
                            </p:childTnLst>
                          </p:cTn>
                        </p:par>
                        <p:par>
                          <p:cTn id="43" fill="hold">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wipe(left)">
                                      <p:cBhvr>
                                        <p:cTn id="46" dur="500"/>
                                        <p:tgtEl>
                                          <p:spTgt spid="32"/>
                                        </p:tgtEl>
                                      </p:cBhvr>
                                    </p:animEffect>
                                  </p:childTnLst>
                                </p:cTn>
                              </p:par>
                            </p:childTnLst>
                          </p:cTn>
                        </p:par>
                        <p:par>
                          <p:cTn id="47" fill="hold">
                            <p:stCondLst>
                              <p:cond delay="1000"/>
                            </p:stCondLst>
                            <p:childTnLst>
                              <p:par>
                                <p:cTn id="48" presetID="22" presetClass="entr" presetSubtype="8" fill="hold" nodeType="after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ipe(left)">
                                      <p:cBhvr>
                                        <p:cTn id="50" dur="500"/>
                                        <p:tgtEl>
                                          <p:spTgt spid="9"/>
                                        </p:tgtEl>
                                      </p:cBhvr>
                                    </p:animEffect>
                                  </p:childTnLst>
                                </p:cTn>
                              </p:par>
                            </p:childTnLst>
                          </p:cTn>
                        </p:par>
                        <p:par>
                          <p:cTn id="51" fill="hold">
                            <p:stCondLst>
                              <p:cond delay="1500"/>
                            </p:stCondLst>
                            <p:childTnLst>
                              <p:par>
                                <p:cTn id="52" presetID="22" presetClass="entr" presetSubtype="8" fill="hold" grpId="0" nodeType="after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wipe(left)">
                                      <p:cBhvr>
                                        <p:cTn id="54" dur="500"/>
                                        <p:tgtEl>
                                          <p:spTgt spid="36"/>
                                        </p:tgtEl>
                                      </p:cBhvr>
                                    </p:animEffect>
                                  </p:childTnLst>
                                </p:cTn>
                              </p:par>
                            </p:childTnLst>
                          </p:cTn>
                        </p:par>
                        <p:par>
                          <p:cTn id="55" fill="hold">
                            <p:stCondLst>
                              <p:cond delay="2000"/>
                            </p:stCondLst>
                            <p:childTnLst>
                              <p:par>
                                <p:cTn id="56" presetID="22" presetClass="entr" presetSubtype="8" fill="hold"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500"/>
                                        <p:tgtEl>
                                          <p:spTgt spid="10"/>
                                        </p:tgtEl>
                                      </p:cBhvr>
                                    </p:animEffect>
                                  </p:childTnLst>
                                </p:cTn>
                              </p:par>
                            </p:childTnLst>
                          </p:cTn>
                        </p:par>
                        <p:par>
                          <p:cTn id="59" fill="hold">
                            <p:stCondLst>
                              <p:cond delay="2500"/>
                            </p:stCondLst>
                            <p:childTnLst>
                              <p:par>
                                <p:cTn id="60" presetID="22" presetClass="entr" presetSubtype="8" fill="hold" grpId="0" nodeType="after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wipe(left)">
                                      <p:cBhvr>
                                        <p:cTn id="62" dur="500"/>
                                        <p:tgtEl>
                                          <p:spTgt spid="40"/>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15">
                                            <p:txEl>
                                              <p:pRg st="8" end="8"/>
                                            </p:txEl>
                                          </p:spTgt>
                                        </p:tgtEl>
                                        <p:attrNameLst>
                                          <p:attrName>style.visibility</p:attrName>
                                        </p:attrNameLst>
                                      </p:cBhvr>
                                      <p:to>
                                        <p:strVal val="visible"/>
                                      </p:to>
                                    </p:set>
                                    <p:animEffect transition="in" filter="fade">
                                      <p:cBhvr>
                                        <p:cTn id="67" dur="1000"/>
                                        <p:tgtEl>
                                          <p:spTgt spid="15">
                                            <p:txEl>
                                              <p:pRg st="8" end="8"/>
                                            </p:txEl>
                                          </p:spTgt>
                                        </p:tgtEl>
                                      </p:cBhvr>
                                    </p:animEffect>
                                    <p:anim calcmode="lin" valueType="num">
                                      <p:cBhvr>
                                        <p:cTn id="68" dur="1000" fill="hold"/>
                                        <p:tgtEl>
                                          <p:spTgt spid="15">
                                            <p:txEl>
                                              <p:pRg st="8" end="8"/>
                                            </p:txEl>
                                          </p:spTgt>
                                        </p:tgtEl>
                                        <p:attrNameLst>
                                          <p:attrName>ppt_x</p:attrName>
                                        </p:attrNameLst>
                                      </p:cBhvr>
                                      <p:tavLst>
                                        <p:tav tm="0">
                                          <p:val>
                                            <p:strVal val="#ppt_x"/>
                                          </p:val>
                                        </p:tav>
                                        <p:tav tm="100000">
                                          <p:val>
                                            <p:strVal val="#ppt_x"/>
                                          </p:val>
                                        </p:tav>
                                      </p:tavLst>
                                    </p:anim>
                                    <p:anim calcmode="lin" valueType="num">
                                      <p:cBhvr>
                                        <p:cTn id="69" dur="1000" fill="hold"/>
                                        <p:tgtEl>
                                          <p:spTgt spid="1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6" grpId="0" animBg="1"/>
      <p:bldP spid="4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40"/>
          <p:cNvSpPr>
            <a:spLocks noChangeArrowheads="1"/>
          </p:cNvSpPr>
          <p:nvPr/>
        </p:nvSpPr>
        <p:spPr bwMode="auto">
          <a:xfrm>
            <a:off x="238125" y="1254627"/>
            <a:ext cx="1128077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(4)</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盐析</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pic>
        <p:nvPicPr>
          <p:cNvPr id="16387" name="图片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2300" y="2713038"/>
            <a:ext cx="5519737"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矩形 16"/>
          <p:cNvSpPr>
            <a:spLocks noChangeArrowheads="1"/>
          </p:cNvSpPr>
          <p:nvPr/>
        </p:nvSpPr>
        <p:spPr bwMode="auto">
          <a:xfrm>
            <a:off x="3262312" y="5124450"/>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产生白沉</a:t>
            </a:r>
          </a:p>
        </p:txBody>
      </p:sp>
      <p:sp>
        <p:nvSpPr>
          <p:cNvPr id="42" name="矩形 41"/>
          <p:cNvSpPr>
            <a:spLocks noChangeArrowheads="1"/>
          </p:cNvSpPr>
          <p:nvPr/>
        </p:nvSpPr>
        <p:spPr bwMode="auto">
          <a:xfrm>
            <a:off x="4918075" y="5124450"/>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白沉溶解</a:t>
            </a:r>
          </a:p>
        </p:txBody>
      </p:sp>
      <p:sp>
        <p:nvSpPr>
          <p:cNvPr id="43" name="矩形 42"/>
          <p:cNvSpPr>
            <a:spLocks noChangeArrowheads="1"/>
          </p:cNvSpPr>
          <p:nvPr/>
        </p:nvSpPr>
        <p:spPr bwMode="auto">
          <a:xfrm>
            <a:off x="81914" y="1798800"/>
            <a:ext cx="10748645"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zh-CN" altLang="en-US" sz="20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向蛋白质溶液中加入大量的浓盐溶液，使蛋白质的溶解度降低而从溶液中析出。</a:t>
            </a:r>
          </a:p>
        </p:txBody>
      </p:sp>
      <p:sp>
        <p:nvSpPr>
          <p:cNvPr id="44" name="AutoShape 10"/>
          <p:cNvSpPr>
            <a:spLocks noChangeArrowheads="1"/>
          </p:cNvSpPr>
          <p:nvPr/>
        </p:nvSpPr>
        <p:spPr bwMode="auto">
          <a:xfrm>
            <a:off x="6910387" y="3397250"/>
            <a:ext cx="4608513" cy="1403350"/>
          </a:xfrm>
          <a:prstGeom prst="wedgeRoundRectCallout">
            <a:avLst>
              <a:gd name="adj1" fmla="val 1711"/>
              <a:gd name="adj2" fmla="val -135035"/>
              <a:gd name="adj3" fmla="val 16667"/>
            </a:avLst>
          </a:prstGeom>
          <a:noFill/>
          <a:ln w="9525" cap="sq">
            <a:solidFill>
              <a:srgbClr val="FF33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2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轻金属盐、铵盐，如</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SO</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SO</a:t>
            </a:r>
            <a:r>
              <a:rPr kumimoji="0" lang="en-US" altLang="zh-CN" sz="2400" i="0" u="none" strike="noStrike" kern="0" cap="none" spc="0" normalizeH="0" baseline="-2500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4</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err="1">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NaCl</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等 </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pic>
        <p:nvPicPr>
          <p:cNvPr id="13" name="图片 12"/>
          <p:cNvPicPr/>
          <p:nvPr/>
        </p:nvPicPr>
        <p:blipFill>
          <a:blip r:embed="rId4">
            <a:extLst>
              <a:ext uri="{28A0092B-C50C-407E-A947-70E740481C1C}">
                <a14:useLocalDpi xmlns:a14="http://schemas.microsoft.com/office/drawing/2010/main" val="0"/>
              </a:ext>
            </a:extLst>
          </a:blip>
          <a:srcRect/>
          <a:stretch>
            <a:fillRect/>
          </a:stretch>
        </p:blipFill>
        <p:spPr bwMode="auto">
          <a:xfrm>
            <a:off x="3497262" y="3900488"/>
            <a:ext cx="960438"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二、蛋白质的结构和性质</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randombar(horizontal)">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42"/>
                                        </p:tgtEl>
                                        <p:attrNameLst>
                                          <p:attrName>style.visibility</p:attrName>
                                        </p:attrNameLst>
                                      </p:cBhvr>
                                      <p:to>
                                        <p:strVal val="visible"/>
                                      </p:to>
                                    </p:set>
                                    <p:animEffect transition="in" filter="randombar(horizontal)">
                                      <p:cBhvr>
                                        <p:cTn id="16" dur="500"/>
                                        <p:tgtEl>
                                          <p:spTgt spid="42"/>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grpId="0" nodeType="clickEffect">
                                  <p:stCondLst>
                                    <p:cond delay="0"/>
                                  </p:stCondLst>
                                  <p:iterate type="lt">
                                    <p:tmPct val="10000"/>
                                  </p:iterate>
                                  <p:childTnLst>
                                    <p:set>
                                      <p:cBhvr>
                                        <p:cTn id="20" dur="1" fill="hold">
                                          <p:stCondLst>
                                            <p:cond delay="0"/>
                                          </p:stCondLst>
                                        </p:cTn>
                                        <p:tgtEl>
                                          <p:spTgt spid="43"/>
                                        </p:tgtEl>
                                        <p:attrNameLst>
                                          <p:attrName>style.visibility</p:attrName>
                                        </p:attrNameLst>
                                      </p:cBhvr>
                                      <p:to>
                                        <p:strVal val="visible"/>
                                      </p:to>
                                    </p:set>
                                    <p:anim calcmode="lin" valueType="num">
                                      <p:cBhvr>
                                        <p:cTn id="21" dur="500" fill="hold"/>
                                        <p:tgtEl>
                                          <p:spTgt spid="43"/>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43"/>
                                        </p:tgtEl>
                                        <p:attrNameLst>
                                          <p:attrName>ppt_y</p:attrName>
                                        </p:attrNameLst>
                                      </p:cBhvr>
                                      <p:tavLst>
                                        <p:tav tm="0">
                                          <p:val>
                                            <p:strVal val="#ppt_y"/>
                                          </p:val>
                                        </p:tav>
                                        <p:tav tm="100000">
                                          <p:val>
                                            <p:strVal val="#ppt_y"/>
                                          </p:val>
                                        </p:tav>
                                      </p:tavLst>
                                    </p:anim>
                                    <p:anim calcmode="lin" valueType="num">
                                      <p:cBhvr>
                                        <p:cTn id="23" dur="500" fill="hold"/>
                                        <p:tgtEl>
                                          <p:spTgt spid="43"/>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43"/>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43"/>
                                        </p:tgtEl>
                                      </p:cBhvr>
                                    </p:animEffect>
                                  </p:childTnLst>
                                </p:cTn>
                              </p:par>
                            </p:childTnLst>
                          </p:cTn>
                        </p:par>
                        <p:par>
                          <p:cTn id="26" fill="hold">
                            <p:stCondLst>
                              <p:cond delay="2599"/>
                            </p:stCondLst>
                            <p:childTnLst>
                              <p:par>
                                <p:cTn id="27" presetID="22" presetClass="entr" presetSubtype="1" fill="hold" grpId="0" nodeType="after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wipe(up)">
                                      <p:cBhvr>
                                        <p:cTn id="29"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42" grpId="0"/>
      <p:bldP spid="43" grpId="0"/>
      <p:bldP spid="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40"/>
          <p:cNvSpPr>
            <a:spLocks noChangeArrowheads="1"/>
          </p:cNvSpPr>
          <p:nvPr/>
        </p:nvSpPr>
        <p:spPr bwMode="auto">
          <a:xfrm>
            <a:off x="238125" y="1076326"/>
            <a:ext cx="1128077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(5)</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变性</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pic>
        <p:nvPicPr>
          <p:cNvPr id="17411" name="图片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34958" y="2308905"/>
            <a:ext cx="5519737" cy="236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图片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86120" y="3280455"/>
            <a:ext cx="960438"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图片 1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67283" y="3280455"/>
            <a:ext cx="95885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矩形 13"/>
          <p:cNvSpPr>
            <a:spLocks noChangeArrowheads="1"/>
          </p:cNvSpPr>
          <p:nvPr/>
        </p:nvSpPr>
        <p:spPr bwMode="auto">
          <a:xfrm>
            <a:off x="5598795" y="4757432"/>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产生白沉</a:t>
            </a:r>
          </a:p>
        </p:txBody>
      </p:sp>
      <p:sp>
        <p:nvSpPr>
          <p:cNvPr id="16" name="矩形 15"/>
          <p:cNvSpPr>
            <a:spLocks noChangeArrowheads="1"/>
          </p:cNvSpPr>
          <p:nvPr/>
        </p:nvSpPr>
        <p:spPr bwMode="auto">
          <a:xfrm>
            <a:off x="7278370" y="4757432"/>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白沉不溶</a:t>
            </a:r>
          </a:p>
        </p:txBody>
      </p:sp>
      <p:sp>
        <p:nvSpPr>
          <p:cNvPr id="17" name="矩形 16"/>
          <p:cNvSpPr>
            <a:spLocks noChangeArrowheads="1"/>
          </p:cNvSpPr>
          <p:nvPr/>
        </p:nvSpPr>
        <p:spPr bwMode="auto">
          <a:xfrm>
            <a:off x="660400" y="1676549"/>
            <a:ext cx="10617200" cy="423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zh-CN" altLang="en-US" sz="20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某些物理因素或化学因素的影响下，蛋白质的理化性质和生理功能发生改变的现象。</a:t>
            </a:r>
          </a:p>
        </p:txBody>
      </p:sp>
      <p:sp>
        <p:nvSpPr>
          <p:cNvPr id="11" name="矩形 10"/>
          <p:cNvSpPr>
            <a:spLocks noChangeArrowheads="1"/>
          </p:cNvSpPr>
          <p:nvPr/>
        </p:nvSpPr>
        <p:spPr bwMode="auto">
          <a:xfrm>
            <a:off x="660400" y="5262104"/>
            <a:ext cx="11520488" cy="9139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物理因素</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加热、加压、搅拌、振荡、紫外线照射、超声波等；</a:t>
            </a:r>
          </a:p>
          <a:p>
            <a:pPr marL="0" marR="0" lvl="0" indent="0"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化学因素</a:t>
            </a:r>
            <a:r>
              <a:rPr kumimoji="0" lang="en-US" altLang="zh-CN"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强酸、强碱、重金属盐、乙醇、丙酮、甲醛等。</a:t>
            </a:r>
          </a:p>
        </p:txBody>
      </p:sp>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二、蛋白质的结构和性质</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randombar(horizontal)">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dissolve">
                                      <p:cBhvr>
                                        <p:cTn id="16" dur="500"/>
                                        <p:tgtEl>
                                          <p:spTgt spid="13"/>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randombar(horizontal)">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grpId="0" nodeType="clickEffect">
                                  <p:stCondLst>
                                    <p:cond delay="0"/>
                                  </p:stCondLst>
                                  <p:iterate type="lt">
                                    <p:tmPct val="10000"/>
                                  </p:iterate>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17"/>
                                        </p:tgtEl>
                                        <p:attrNameLst>
                                          <p:attrName>ppt_y</p:attrName>
                                        </p:attrNameLst>
                                      </p:cBhvr>
                                      <p:tavLst>
                                        <p:tav tm="0">
                                          <p:val>
                                            <p:strVal val="#ppt_y"/>
                                          </p:val>
                                        </p:tav>
                                        <p:tav tm="100000">
                                          <p:val>
                                            <p:strVal val="#ppt_y"/>
                                          </p:val>
                                        </p:tav>
                                      </p:tavLst>
                                    </p:anim>
                                    <p:anim calcmode="lin" valueType="num">
                                      <p:cBhvr>
                                        <p:cTn id="26" dur="500" fill="hold"/>
                                        <p:tgtEl>
                                          <p:spTgt spid="17"/>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17"/>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7"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12"/>
          <p:cNvSpPr>
            <a:spLocks noChangeArrowheads="1" noChangeShapeType="1"/>
          </p:cNvSpPr>
          <p:nvPr/>
        </p:nvSpPr>
        <p:spPr bwMode="auto">
          <a:xfrm>
            <a:off x="-4197667" y="-459740"/>
            <a:ext cx="4321175" cy="574675"/>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3600" b="1" i="0" u="none" strike="noStrike" kern="10" cap="none" spc="0" normalizeH="0" baseline="0" noProof="0" dirty="0">
              <a:ln w="12700">
                <a:solidFill>
                  <a:srgbClr val="FF0000"/>
                </a:solidFill>
                <a:round/>
              </a:ln>
              <a:gradFill rotWithShape="1">
                <a:gsLst>
                  <a:gs pos="0">
                    <a:srgbClr val="A603AB"/>
                  </a:gs>
                  <a:gs pos="12000">
                    <a:srgbClr val="E81766"/>
                  </a:gs>
                  <a:gs pos="26999">
                    <a:srgbClr val="EE3F17"/>
                  </a:gs>
                  <a:gs pos="48000">
                    <a:srgbClr val="FFFF00"/>
                  </a:gs>
                  <a:gs pos="64998">
                    <a:srgbClr val="1A8D48"/>
                  </a:gs>
                  <a:gs pos="78998">
                    <a:srgbClr val="0819FB"/>
                  </a:gs>
                  <a:gs pos="100000">
                    <a:srgbClr val="A603AB"/>
                  </a:gs>
                </a:gsLst>
                <a:lin ang="0" scaled="1"/>
              </a:gra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aphicFrame>
        <p:nvGraphicFramePr>
          <p:cNvPr id="16" name="表格 15"/>
          <p:cNvGraphicFramePr>
            <a:graphicFrameLocks noGrp="1"/>
          </p:cNvGraphicFramePr>
          <p:nvPr/>
        </p:nvGraphicFramePr>
        <p:xfrm>
          <a:off x="1219201" y="2099174"/>
          <a:ext cx="9897110" cy="3542168"/>
        </p:xfrm>
        <a:graphic>
          <a:graphicData uri="http://schemas.openxmlformats.org/drawingml/2006/table">
            <a:tbl>
              <a:tblPr/>
              <a:tblGrid>
                <a:gridCol w="1442700">
                  <a:extLst>
                    <a:ext uri="{9D8B030D-6E8A-4147-A177-3AD203B41FA5}">
                      <a16:colId xmlns:a16="http://schemas.microsoft.com/office/drawing/2014/main" val="20000"/>
                    </a:ext>
                  </a:extLst>
                </a:gridCol>
                <a:gridCol w="3841903">
                  <a:extLst>
                    <a:ext uri="{9D8B030D-6E8A-4147-A177-3AD203B41FA5}">
                      <a16:colId xmlns:a16="http://schemas.microsoft.com/office/drawing/2014/main" val="20001"/>
                    </a:ext>
                  </a:extLst>
                </a:gridCol>
                <a:gridCol w="4612507">
                  <a:extLst>
                    <a:ext uri="{9D8B030D-6E8A-4147-A177-3AD203B41FA5}">
                      <a16:colId xmlns:a16="http://schemas.microsoft.com/office/drawing/2014/main" val="20002"/>
                    </a:ext>
                  </a:extLst>
                </a:gridCol>
              </a:tblGrid>
              <a:tr h="584630">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endPar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20" marR="121920" anchor="ctr" horzOverflow="overflow">
                    <a:lnL w="19050"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盐析</a:t>
                      </a:r>
                    </a:p>
                  </a:txBody>
                  <a:tcPr marL="121920" marR="121920" anchor="ctr" horzOverflow="overflow">
                    <a:lnL w="9525"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变性</a:t>
                      </a:r>
                    </a:p>
                  </a:txBody>
                  <a:tcPr marL="121920" marR="121920" anchor="ctr" horzOverflow="overflow">
                    <a:lnL w="9525"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19050"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4139">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条件</a:t>
                      </a:r>
                    </a:p>
                  </a:txBody>
                  <a:tcPr marL="121920" marR="121920" anchor="ctr" horzOverflow="overflow">
                    <a:lnL w="19050"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浓的轻金属盐</a:t>
                      </a:r>
                    </a:p>
                  </a:txBody>
                  <a:tcPr marL="121920" marR="121920" anchor="ctr" horzOverflow="overflow">
                    <a:lnL w="9525"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913130" rtl="0" eaLnBrk="1" fontAlgn="base" latinLnBrk="0" hangingPunct="1">
                        <a:lnSpc>
                          <a:spcPct val="11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受热、紫外线、</a:t>
                      </a: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sym typeface="Arial" panose="020B0604020202020204" pitchFamily="34" charset="0"/>
                        </a:rPr>
                        <a:t>强酸</a:t>
                      </a: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sym typeface="Arial" panose="020B0604020202020204" pitchFamily="34" charset="0"/>
                        </a:rPr>
                        <a:t>强碱</a:t>
                      </a: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sym typeface="Arial" panose="020B0604020202020204" pitchFamily="34" charset="0"/>
                        </a:rPr>
                        <a:t>重金属盐等</a:t>
                      </a:r>
                    </a:p>
                  </a:txBody>
                  <a:tcPr marL="121920" marR="121920" anchor="ctr" horzOverflow="overflow">
                    <a:lnL w="9525"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94139">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实质</a:t>
                      </a:r>
                    </a:p>
                  </a:txBody>
                  <a:tcPr marL="121920" marR="121920" anchor="ctr" horzOverflow="overflow">
                    <a:lnL w="19050"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1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物理变化</a:t>
                      </a:r>
                      <a:endParaRPr kumimoji="0" lang="en-US" altLang="zh-CN"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3130" rtl="0" eaLnBrk="1" fontAlgn="base" latinLnBrk="0" hangingPunct="1">
                        <a:lnSpc>
                          <a:spcPct val="110000"/>
                        </a:lnSpc>
                        <a:spcBef>
                          <a:spcPct val="0"/>
                        </a:spcBef>
                        <a:spcAft>
                          <a:spcPct val="0"/>
                        </a:spcAft>
                        <a:buClrTx/>
                        <a:buSzTx/>
                        <a:buFontTx/>
                        <a:buNone/>
                      </a:pPr>
                      <a:r>
                        <a:rPr kumimoji="0" lang="en-US" altLang="zh-CN"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溶解度降低</a:t>
                      </a:r>
                      <a:r>
                        <a:rPr kumimoji="0" lang="en-US" altLang="zh-CN"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20" marR="121920" anchor="ctr" horzOverflow="overflow">
                    <a:lnL w="9525"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1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化学变化</a:t>
                      </a:r>
                      <a:endParaRPr kumimoji="0" lang="en-US" altLang="zh-CN"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3130" rtl="0" eaLnBrk="1" fontAlgn="base" latinLnBrk="0" hangingPunct="1">
                        <a:lnSpc>
                          <a:spcPct val="110000"/>
                        </a:lnSpc>
                        <a:spcBef>
                          <a:spcPct val="0"/>
                        </a:spcBef>
                        <a:spcAft>
                          <a:spcPct val="0"/>
                        </a:spcAft>
                        <a:buClrTx/>
                        <a:buSzTx/>
                        <a:buFontTx/>
                        <a:buNone/>
                      </a:pPr>
                      <a:r>
                        <a:rPr kumimoji="0" lang="en-US" altLang="zh-CN"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生理活性改变</a:t>
                      </a:r>
                      <a:r>
                        <a:rPr kumimoji="0" lang="en-US" altLang="zh-CN"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txBody>
                  <a:tcPr marL="121920" marR="121920" anchor="ctr" horzOverflow="overflow">
                    <a:lnL w="9525"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4630">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过程</a:t>
                      </a:r>
                    </a:p>
                  </a:txBody>
                  <a:tcPr marL="121920" marR="121920" anchor="ctr" horzOverflow="overflow">
                    <a:lnL w="19050"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可逆</a:t>
                      </a:r>
                    </a:p>
                  </a:txBody>
                  <a:tcPr marL="121920" marR="121920" anchor="ctr" horzOverflow="overflow">
                    <a:lnL w="9525"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不可逆</a:t>
                      </a:r>
                    </a:p>
                  </a:txBody>
                  <a:tcPr marL="121920" marR="121920" anchor="ctr" horzOverflow="overflow">
                    <a:lnL w="9525"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9525" cap="flat" cmpd="sng" algn="ctr">
                      <a:solidFill>
                        <a:srgbClr val="7030A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4630">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用途</a:t>
                      </a:r>
                    </a:p>
                  </a:txBody>
                  <a:tcPr marL="121920" marR="121920" anchor="ctr" horzOverflow="overflow">
                    <a:lnL w="19050"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分离、提纯</a:t>
                      </a:r>
                    </a:p>
                  </a:txBody>
                  <a:tcPr marL="121920" marR="121920" anchor="ctr" horzOverflow="overflow">
                    <a:lnL w="9525" cap="flat" cmpd="sng" algn="ctr">
                      <a:solidFill>
                        <a:srgbClr val="7030A0"/>
                      </a:solidFill>
                      <a:prstDash val="solid"/>
                      <a:round/>
                      <a:headEnd type="none" w="med" len="med"/>
                      <a:tailEnd type="none" w="med" len="med"/>
                    </a:lnL>
                    <a:lnR w="9525"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lnTlToBr>
                      <a:noFill/>
                    </a:lnTlToBr>
                    <a:lnBlToTr>
                      <a:noFill/>
                    </a:lnBlToTr>
                    <a:noFill/>
                  </a:tcPr>
                </a:tc>
                <a:tc>
                  <a:txBody>
                    <a:bodyPr/>
                    <a:lstStyle>
                      <a:lvl1pPr defTabSz="913130">
                        <a:lnSpc>
                          <a:spcPct val="90000"/>
                        </a:lnSpc>
                        <a:spcBef>
                          <a:spcPts val="1000"/>
                        </a:spcBef>
                        <a:buFont typeface="Arial" panose="020B0604020202020204" pitchFamily="34" charset="0"/>
                        <a:defRPr sz="2400">
                          <a:solidFill>
                            <a:schemeClr val="tx1"/>
                          </a:solidFill>
                          <a:latin typeface="Calibri" panose="020F0502020204030204" pitchFamily="34" charset="0"/>
                          <a:ea typeface="宋体" panose="02010600030101010101" pitchFamily="2" charset="-122"/>
                        </a:defRPr>
                      </a:lvl1pPr>
                      <a:lvl2pPr marL="742950" indent="-285750" defTabSz="913130">
                        <a:lnSpc>
                          <a:spcPct val="90000"/>
                        </a:lnSpc>
                        <a:spcBef>
                          <a:spcPts val="500"/>
                        </a:spcBef>
                        <a:buFont typeface="Arial" panose="020B0604020202020204" pitchFamily="34" charset="0"/>
                        <a:defRPr sz="2000">
                          <a:solidFill>
                            <a:schemeClr val="tx1"/>
                          </a:solidFill>
                          <a:latin typeface="Calibri" panose="020F0502020204030204" pitchFamily="34" charset="0"/>
                          <a:ea typeface="宋体" panose="02010600030101010101" pitchFamily="2" charset="-122"/>
                        </a:defRPr>
                      </a:lvl2pPr>
                      <a:lvl3pPr marL="11430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913130">
                        <a:lnSpc>
                          <a:spcPct val="90000"/>
                        </a:lnSpc>
                        <a:spcBef>
                          <a:spcPts val="500"/>
                        </a:spcBef>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913130" eaLnBrk="0" fontAlgn="base" hangingPunct="0">
                        <a:lnSpc>
                          <a:spcPct val="90000"/>
                        </a:lnSpc>
                        <a:spcBef>
                          <a:spcPts val="50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ctr" defTabSz="913130" rtl="0" eaLnBrk="1" fontAlgn="base" latinLnBrk="0" hangingPunct="1">
                        <a:lnSpc>
                          <a:spcPct val="100000"/>
                        </a:lnSpc>
                        <a:spcBef>
                          <a:spcPct val="0"/>
                        </a:spcBef>
                        <a:spcAft>
                          <a:spcPct val="0"/>
                        </a:spcAft>
                        <a:buClrTx/>
                        <a:buSzTx/>
                        <a:buFontTx/>
                        <a:buNone/>
                      </a:pPr>
                      <a:r>
                        <a:rPr kumimoji="0" lang="zh-CN" altLang="en-US" sz="2400" b="0" i="0" u="none" strike="noStrike" cap="none" normalizeH="0" baseline="0" dirty="0">
                          <a:ln>
                            <a:noFill/>
                          </a:ln>
                          <a:solidFill>
                            <a:srgbClr val="000000"/>
                          </a:solidFill>
                          <a:effectLst/>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杀菌、消毒</a:t>
                      </a:r>
                    </a:p>
                  </a:txBody>
                  <a:tcPr marL="121920" marR="121920" anchor="ctr" horzOverflow="overflow">
                    <a:lnL w="9525" cap="flat" cmpd="sng" algn="ctr">
                      <a:solidFill>
                        <a:srgbClr val="7030A0"/>
                      </a:solidFill>
                      <a:prstDash val="solid"/>
                      <a:round/>
                      <a:headEnd type="none" w="med" len="med"/>
                      <a:tailEnd type="none" w="med" len="med"/>
                    </a:lnL>
                    <a:lnR w="19050" cap="flat" cmpd="sng" algn="ctr">
                      <a:solidFill>
                        <a:srgbClr val="7030A0"/>
                      </a:solidFill>
                      <a:prstDash val="solid"/>
                      <a:round/>
                      <a:headEnd type="none" w="med" len="med"/>
                      <a:tailEnd type="none" w="med" len="med"/>
                    </a:lnR>
                    <a:lnT w="9525" cap="flat" cmpd="sng" algn="ctr">
                      <a:solidFill>
                        <a:srgbClr val="7030A0"/>
                      </a:solidFill>
                      <a:prstDash val="solid"/>
                      <a:round/>
                      <a:headEnd type="none" w="med" len="med"/>
                      <a:tailEnd type="none" w="med" len="med"/>
                    </a:lnT>
                    <a:lnB w="19050" cap="flat" cmpd="sng" algn="ctr">
                      <a:solidFill>
                        <a:srgbClr val="7030A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二、蛋白质的结构和性质</a:t>
            </a:r>
          </a:p>
        </p:txBody>
      </p:sp>
      <p:sp>
        <p:nvSpPr>
          <p:cNvPr id="5" name="文本占位符 20"/>
          <p:cNvSpPr txBox="1"/>
          <p:nvPr/>
        </p:nvSpPr>
        <p:spPr>
          <a:xfrm>
            <a:off x="660400" y="137173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sz="2400"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蛋白质的盐析与变性</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矩形 40"/>
          <p:cNvSpPr>
            <a:spLocks noChangeArrowheads="1"/>
          </p:cNvSpPr>
          <p:nvPr/>
        </p:nvSpPr>
        <p:spPr bwMode="auto">
          <a:xfrm>
            <a:off x="661353" y="1385706"/>
            <a:ext cx="11280775" cy="3573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3</a:t>
            </a:r>
            <a:r>
              <a:rPr kumimoji="0" lang="zh-CN" altLang="en-US"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 性质</a:t>
            </a:r>
            <a:endPar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(6)</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颜色反应</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2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(7)</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灼烧</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因含</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S</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等元素，灼烧</a:t>
            </a:r>
            <a:r>
              <a:rPr kumimoji="0" lang="zh-CN" altLang="en-US" sz="2400" i="0" u="none" strike="noStrike" kern="0" cap="none" spc="0" normalizeH="0" baseline="0" noProof="0" dirty="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有烧焦羽毛的气味</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，可用于蛋白质的检验。</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pic>
        <p:nvPicPr>
          <p:cNvPr id="19460" name="图片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46145" y="1756158"/>
            <a:ext cx="1748155" cy="1316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矩形 9"/>
          <p:cNvSpPr>
            <a:spLocks noChangeArrowheads="1"/>
          </p:cNvSpPr>
          <p:nvPr/>
        </p:nvSpPr>
        <p:spPr bwMode="auto">
          <a:xfrm>
            <a:off x="661353" y="3369150"/>
            <a:ext cx="9622790"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分子中含有苯环的蛋白质遇浓硝酸变黄色。</a:t>
            </a:r>
          </a:p>
        </p:txBody>
      </p:sp>
      <p:sp>
        <p:nvSpPr>
          <p:cNvPr id="10"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二、蛋白质的结构和性质</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ppt_x"/>
                                          </p:val>
                                        </p:tav>
                                        <p:tav tm="100000">
                                          <p:val>
                                            <p:strVal val="#ppt_x"/>
                                          </p:val>
                                        </p:tav>
                                      </p:tavLst>
                                    </p:anim>
                                    <p:anim calcmode="lin" valueType="num">
                                      <p:cBhvr additive="base">
                                        <p:cTn id="8" dur="500" fill="hold"/>
                                        <p:tgtEl>
                                          <p:spTgt spid="1945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9460"/>
                                        </p:tgtEl>
                                        <p:attrNameLst>
                                          <p:attrName>style.visibility</p:attrName>
                                        </p:attrNameLst>
                                      </p:cBhvr>
                                      <p:to>
                                        <p:strVal val="visible"/>
                                      </p:to>
                                    </p:set>
                                    <p:anim calcmode="lin" valueType="num">
                                      <p:cBhvr additive="base">
                                        <p:cTn id="11" dur="500" fill="hold"/>
                                        <p:tgtEl>
                                          <p:spTgt spid="19460"/>
                                        </p:tgtEl>
                                        <p:attrNameLst>
                                          <p:attrName>ppt_x</p:attrName>
                                        </p:attrNameLst>
                                      </p:cBhvr>
                                      <p:tavLst>
                                        <p:tav tm="0">
                                          <p:val>
                                            <p:strVal val="#ppt_x"/>
                                          </p:val>
                                        </p:tav>
                                        <p:tav tm="100000">
                                          <p:val>
                                            <p:strVal val="#ppt_x"/>
                                          </p:val>
                                        </p:tav>
                                      </p:tavLst>
                                    </p:anim>
                                    <p:anim calcmode="lin" valueType="num">
                                      <p:cBhvr additive="base">
                                        <p:cTn id="12" dur="500" fill="hold"/>
                                        <p:tgtEl>
                                          <p:spTgt spid="1946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461"/>
                                        </p:tgtEl>
                                        <p:attrNameLst>
                                          <p:attrName>style.visibility</p:attrName>
                                        </p:attrNameLst>
                                      </p:cBhvr>
                                      <p:to>
                                        <p:strVal val="visible"/>
                                      </p:to>
                                    </p:set>
                                    <p:anim calcmode="lin" valueType="num">
                                      <p:cBhvr additive="base">
                                        <p:cTn id="15" dur="500" fill="hold"/>
                                        <p:tgtEl>
                                          <p:spTgt spid="19461"/>
                                        </p:tgtEl>
                                        <p:attrNameLst>
                                          <p:attrName>ppt_x</p:attrName>
                                        </p:attrNameLst>
                                      </p:cBhvr>
                                      <p:tavLst>
                                        <p:tav tm="0">
                                          <p:val>
                                            <p:strVal val="#ppt_x"/>
                                          </p:val>
                                        </p:tav>
                                        <p:tav tm="100000">
                                          <p:val>
                                            <p:strVal val="#ppt_x"/>
                                          </p:val>
                                        </p:tav>
                                      </p:tavLst>
                                    </p:anim>
                                    <p:anim calcmode="lin" valueType="num">
                                      <p:cBhvr additive="base">
                                        <p:cTn id="16" dur="500" fill="hold"/>
                                        <p:tgtEl>
                                          <p:spTgt spid="194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p:bldP spid="1946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矩形 12"/>
          <p:cNvSpPr>
            <a:spLocks noChangeArrowheads="1"/>
          </p:cNvSpPr>
          <p:nvPr/>
        </p:nvSpPr>
        <p:spPr bwMode="auto">
          <a:xfrm>
            <a:off x="512445" y="1130300"/>
            <a:ext cx="11006455" cy="464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20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一类由细胞产生的、对生物体内的化学反应具有催化作用的有机物，绝大多数是蛋白质。</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200000"/>
              </a:lnSpc>
              <a:spcBef>
                <a:spcPts val="180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催化特点：</a:t>
            </a: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(1)</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条件温和，不需加热</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高度的专一性</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2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(3)</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高效催化作用</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三、酶</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wipe(down)">
                                      <p:cBhvr>
                                        <p:cTn id="7"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0083" name="Rectangle 3"/>
          <p:cNvSpPr>
            <a:spLocks noGrp="1" noChangeArrowheads="1"/>
          </p:cNvSpPr>
          <p:nvPr>
            <p:ph type="body" idx="4294967295"/>
          </p:nvPr>
        </p:nvSpPr>
        <p:spPr>
          <a:xfrm>
            <a:off x="162560" y="2614908"/>
            <a:ext cx="11785600" cy="4114800"/>
          </a:xfrm>
        </p:spPr>
        <p:txBody>
          <a:bodyPr>
            <a:normAutofit/>
          </a:bodyPr>
          <a:lstStyle/>
          <a:p>
            <a:pPr marL="457200" indent="-457200" eaLnBrk="1" hangingPunct="1">
              <a:lnSpc>
                <a:spcPct val="110000"/>
              </a:lnSpc>
              <a:buFontTx/>
              <a:buNone/>
            </a:pP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1</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）酶的来源：</a:t>
            </a:r>
          </a:p>
          <a:p>
            <a:pPr marL="457200" indent="-457200" eaLnBrk="1" hangingPunct="1">
              <a:lnSpc>
                <a:spcPct val="110000"/>
              </a:lnSpc>
              <a:buFontTx/>
              <a:buNone/>
            </a:pP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活细胞产生的</a:t>
            </a:r>
          </a:p>
          <a:p>
            <a:pPr marL="457200" indent="-457200" eaLnBrk="1" hangingPunct="1">
              <a:lnSpc>
                <a:spcPct val="110000"/>
              </a:lnSpc>
              <a:buFontTx/>
              <a:buNone/>
            </a:pP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   （</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2</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）酶的功能：</a:t>
            </a:r>
          </a:p>
          <a:p>
            <a:pPr marL="457200" indent="-457200" eaLnBrk="1" hangingPunct="1">
              <a:lnSpc>
                <a:spcPct val="110000"/>
              </a:lnSpc>
              <a:buFontTx/>
              <a:buNone/>
            </a:pP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具有生物催化作用</a:t>
            </a:r>
          </a:p>
          <a:p>
            <a:pPr marL="457200" indent="-457200" eaLnBrk="1" hangingPunct="1">
              <a:lnSpc>
                <a:spcPct val="110000"/>
              </a:lnSpc>
              <a:buFontTx/>
              <a:buNone/>
            </a:pP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         反应结束后，酶本身保持不变</a:t>
            </a:r>
          </a:p>
          <a:p>
            <a:pPr marL="457200" indent="-457200" eaLnBrk="1" hangingPunct="1">
              <a:lnSpc>
                <a:spcPct val="110000"/>
              </a:lnSpc>
              <a:buFontTx/>
              <a:buNone/>
            </a:pP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   （</a:t>
            </a:r>
            <a:r>
              <a:rPr lang="en-US" altLang="zh-CN"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3</a:t>
            </a:r>
            <a:r>
              <a:rPr lang="zh-CN" altLang="en-US" sz="2400" dirty="0">
                <a:solidFill>
                  <a:srgbClr val="000000"/>
                </a:solidFill>
                <a:latin typeface="Arial" panose="020B0604020202020204" pitchFamily="34" charset="0"/>
                <a:ea typeface="思源黑体 CN Medium" panose="020B0600000000000000" pitchFamily="34" charset="-122"/>
                <a:sym typeface="Arial" panose="020B0604020202020204" pitchFamily="34" charset="0"/>
              </a:rPr>
              <a:t>）酶的类别：</a:t>
            </a:r>
          </a:p>
          <a:p>
            <a:pPr marL="457200" indent="-457200" eaLnBrk="1" hangingPunct="1">
              <a:lnSpc>
                <a:spcPct val="110000"/>
              </a:lnSpc>
              <a:buFontTx/>
              <a:buNone/>
            </a:pPr>
            <a:r>
              <a:rPr lang="zh-CN" altLang="en-US" sz="2400" dirty="0">
                <a:solidFill>
                  <a:srgbClr val="A20D02"/>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是蛋白质</a:t>
            </a:r>
          </a:p>
        </p:txBody>
      </p:sp>
      <p:sp>
        <p:nvSpPr>
          <p:cNvPr id="1070084" name="Text Box 4"/>
          <p:cNvSpPr txBox="1">
            <a:spLocks noChangeArrowheads="1"/>
          </p:cNvSpPr>
          <p:nvPr/>
        </p:nvSpPr>
        <p:spPr bwMode="auto">
          <a:xfrm>
            <a:off x="0" y="1271230"/>
            <a:ext cx="1137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zh-CN" altLang="en-US" sz="240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酶是一类由活细胞产生的对生物体内的化学反应具有催化作用的蛋白质。</a:t>
            </a:r>
          </a:p>
        </p:txBody>
      </p:sp>
      <p:sp>
        <p:nvSpPr>
          <p:cNvPr id="1070085" name="Text Box 5"/>
          <p:cNvSpPr txBox="1">
            <a:spLocks noChangeArrowheads="1"/>
          </p:cNvSpPr>
          <p:nvPr/>
        </p:nvSpPr>
        <p:spPr bwMode="auto">
          <a:xfrm>
            <a:off x="660400" y="1943069"/>
            <a:ext cx="355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理解：</a:t>
            </a: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三、酶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70084"/>
                                        </p:tgtEl>
                                        <p:attrNameLst>
                                          <p:attrName>style.visibility</p:attrName>
                                        </p:attrNameLst>
                                      </p:cBhvr>
                                      <p:to>
                                        <p:strVal val="visible"/>
                                      </p:to>
                                    </p:set>
                                    <p:anim calcmode="lin" valueType="num">
                                      <p:cBhvr additive="base">
                                        <p:cTn id="7" dur="500" fill="hold"/>
                                        <p:tgtEl>
                                          <p:spTgt spid="1070084"/>
                                        </p:tgtEl>
                                        <p:attrNameLst>
                                          <p:attrName>ppt_x</p:attrName>
                                        </p:attrNameLst>
                                      </p:cBhvr>
                                      <p:tavLst>
                                        <p:tav tm="0">
                                          <p:val>
                                            <p:strVal val="0-#ppt_w/2"/>
                                          </p:val>
                                        </p:tav>
                                        <p:tav tm="100000">
                                          <p:val>
                                            <p:strVal val="#ppt_x"/>
                                          </p:val>
                                        </p:tav>
                                      </p:tavLst>
                                    </p:anim>
                                    <p:anim calcmode="lin" valueType="num">
                                      <p:cBhvr additive="base">
                                        <p:cTn id="8" dur="500" fill="hold"/>
                                        <p:tgtEl>
                                          <p:spTgt spid="10700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70085"/>
                                        </p:tgtEl>
                                        <p:attrNameLst>
                                          <p:attrName>style.visibility</p:attrName>
                                        </p:attrNameLst>
                                      </p:cBhvr>
                                      <p:to>
                                        <p:strVal val="visible"/>
                                      </p:to>
                                    </p:set>
                                    <p:anim calcmode="lin" valueType="num">
                                      <p:cBhvr additive="base">
                                        <p:cTn id="13" dur="500" fill="hold"/>
                                        <p:tgtEl>
                                          <p:spTgt spid="1070085"/>
                                        </p:tgtEl>
                                        <p:attrNameLst>
                                          <p:attrName>ppt_x</p:attrName>
                                        </p:attrNameLst>
                                      </p:cBhvr>
                                      <p:tavLst>
                                        <p:tav tm="0">
                                          <p:val>
                                            <p:strVal val="0-#ppt_w/2"/>
                                          </p:val>
                                        </p:tav>
                                        <p:tav tm="100000">
                                          <p:val>
                                            <p:strVal val="#ppt_x"/>
                                          </p:val>
                                        </p:tav>
                                      </p:tavLst>
                                    </p:anim>
                                    <p:anim calcmode="lin" valueType="num">
                                      <p:cBhvr additive="base">
                                        <p:cTn id="14" dur="500" fill="hold"/>
                                        <p:tgtEl>
                                          <p:spTgt spid="107008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7008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07008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070083">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7008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070083">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1070083">
                                            <p:txEl>
                                              <p:pRg st="5" end="5"/>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0700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0083" grpId="0" build="p" autoUpdateAnimBg="0"/>
      <p:bldP spid="1070084" grpId="0" autoUpdateAnimBg="0"/>
      <p:bldP spid="1070085"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矩形 12"/>
          <p:cNvSpPr>
            <a:spLocks noChangeArrowheads="1"/>
          </p:cNvSpPr>
          <p:nvPr/>
        </p:nvSpPr>
        <p:spPr bwMode="auto">
          <a:xfrm>
            <a:off x="660400" y="1339507"/>
            <a:ext cx="10982960"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核酸是一类含磷的生物高分子化合物，有</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DNA</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和</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RNA</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，它们互相作用合成蛋白质。</a:t>
            </a:r>
          </a:p>
        </p:txBody>
      </p:sp>
      <p:sp>
        <p:nvSpPr>
          <p:cNvPr id="8" name="Text Box 4"/>
          <p:cNvSpPr txBox="1">
            <a:spLocks noChangeArrowheads="1"/>
          </p:cNvSpPr>
          <p:nvPr/>
        </p:nvSpPr>
        <p:spPr bwMode="auto">
          <a:xfrm>
            <a:off x="457200" y="1926624"/>
            <a:ext cx="944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自主学习</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】P </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91-92</a:t>
            </a:r>
          </a:p>
        </p:txBody>
      </p:sp>
      <p:sp>
        <p:nvSpPr>
          <p:cNvPr id="9" name="Text Box 5"/>
          <p:cNvSpPr txBox="1">
            <a:spLocks noChangeArrowheads="1"/>
          </p:cNvSpPr>
          <p:nvPr/>
        </p:nvSpPr>
        <p:spPr bwMode="auto">
          <a:xfrm>
            <a:off x="660400" y="2458341"/>
            <a:ext cx="11277600" cy="224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、核酸的概念？</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、核酸的分类和分布？</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、核酸的功能？</a:t>
            </a:r>
          </a:p>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dirty="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、核酸的化学组成和水解的产物？</a:t>
            </a: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四、核酸</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title" idx="4294967295"/>
          </p:nvPr>
        </p:nvSpPr>
        <p:spPr>
          <a:xfrm>
            <a:off x="660400" y="1130300"/>
            <a:ext cx="4319588" cy="765175"/>
          </a:xfrm>
        </p:spPr>
        <p:txBody>
          <a:bodyPr/>
          <a:lstStyle/>
          <a:p>
            <a:r>
              <a:rPr lang="zh-CN" altLang="en-US" sz="2400" dirty="0">
                <a:solidFill>
                  <a:srgbClr val="990099"/>
                </a:solidFill>
                <a:latin typeface="Arial" panose="020B0604020202020204" pitchFamily="34" charset="0"/>
                <a:ea typeface="思源黑体 CN Medium" panose="020B0600000000000000" pitchFamily="34" charset="-122"/>
                <a:sym typeface="Arial" panose="020B0604020202020204" pitchFamily="34" charset="0"/>
              </a:rPr>
              <a:t>蛋白质的存在</a:t>
            </a:r>
          </a:p>
        </p:txBody>
      </p:sp>
      <p:sp>
        <p:nvSpPr>
          <p:cNvPr id="195587" name="Rectangle 3"/>
          <p:cNvSpPr>
            <a:spLocks noGrp="1" noChangeArrowheads="1"/>
          </p:cNvSpPr>
          <p:nvPr>
            <p:ph type="body" idx="4294967295"/>
          </p:nvPr>
        </p:nvSpPr>
        <p:spPr>
          <a:xfrm>
            <a:off x="660400" y="1130300"/>
            <a:ext cx="11233150" cy="4660900"/>
          </a:xfrm>
        </p:spPr>
        <p:txBody>
          <a:bodyPr>
            <a:normAutofit/>
          </a:bodyPr>
          <a:lstStyle/>
          <a:p>
            <a:pPr>
              <a:lnSpc>
                <a:spcPct val="200000"/>
              </a:lnSpc>
              <a:buFont typeface="Wingdings" panose="05000000000000000000" pitchFamily="2" charset="2"/>
              <a:buNone/>
            </a:pPr>
            <a:endPar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endParaRPr>
          </a:p>
          <a:p>
            <a:pPr>
              <a:lnSpc>
                <a:spcPct val="200000"/>
              </a:lnSpc>
            </a:pP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主要存在于生物体内</a:t>
            </a:r>
            <a:r>
              <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病毒</a:t>
            </a:r>
            <a:r>
              <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 </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细胞</a:t>
            </a:r>
            <a:r>
              <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组织</a:t>
            </a:r>
            <a:r>
              <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肌体</a:t>
            </a:r>
            <a:r>
              <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毛发等的重要组成部分</a:t>
            </a:r>
            <a:r>
              <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酶</a:t>
            </a:r>
            <a:r>
              <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激素</a:t>
            </a:r>
            <a:r>
              <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a:t>
            </a: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抗体</a:t>
            </a:r>
            <a:r>
              <a:rPr lang="en-US" altLang="zh-CN" sz="2400" dirty="0">
                <a:latin typeface="Arial" panose="020B0604020202020204" pitchFamily="34" charset="0"/>
                <a:ea typeface="思源黑体 CN Medium" panose="020B0600000000000000" pitchFamily="34" charset="-122"/>
                <a:sym typeface="Arial" panose="020B0604020202020204" pitchFamily="34" charset="0"/>
              </a:rPr>
              <a:t>…</a:t>
            </a:r>
            <a:endParaRPr lang="en-US" altLang="zh-CN"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endParaRPr>
          </a:p>
          <a:p>
            <a:pPr>
              <a:lnSpc>
                <a:spcPct val="200000"/>
              </a:lnSpc>
            </a:pP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生命活动的主要物质基础。</a:t>
            </a:r>
          </a:p>
          <a:p>
            <a:pPr>
              <a:lnSpc>
                <a:spcPct val="200000"/>
              </a:lnSpc>
            </a:pP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没有蛋白质就没有生命。</a:t>
            </a:r>
          </a:p>
          <a:p>
            <a:pPr>
              <a:lnSpc>
                <a:spcPct val="200000"/>
              </a:lnSpc>
            </a:pPr>
            <a:r>
              <a:rPr lang="zh-CN" altLang="en-US" sz="2400" dirty="0">
                <a:solidFill>
                  <a:srgbClr val="0033CC"/>
                </a:solidFill>
                <a:latin typeface="Arial" panose="020B0604020202020204" pitchFamily="34" charset="0"/>
                <a:ea typeface="思源黑体 CN Medium" panose="020B0600000000000000" pitchFamily="34" charset="-122"/>
                <a:sym typeface="Arial" panose="020B0604020202020204" pitchFamily="34" charset="0"/>
              </a:rPr>
              <a:t>氨基酸是组成蛋白质的基本结构单位。</a:t>
            </a:r>
          </a:p>
        </p:txBody>
      </p:sp>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课前导入</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5586"/>
                                        </p:tgtEl>
                                        <p:attrNameLst>
                                          <p:attrName>style.visibility</p:attrName>
                                        </p:attrNameLst>
                                      </p:cBhvr>
                                      <p:to>
                                        <p:strVal val="visible"/>
                                      </p:to>
                                    </p:set>
                                    <p:anim calcmode="lin" valueType="num">
                                      <p:cBhvr additive="base">
                                        <p:cTn id="7" dur="500" fill="hold"/>
                                        <p:tgtEl>
                                          <p:spTgt spid="195586"/>
                                        </p:tgtEl>
                                        <p:attrNameLst>
                                          <p:attrName>ppt_x</p:attrName>
                                        </p:attrNameLst>
                                      </p:cBhvr>
                                      <p:tavLst>
                                        <p:tav tm="0">
                                          <p:val>
                                            <p:strVal val="0-#ppt_w/2"/>
                                          </p:val>
                                        </p:tav>
                                        <p:tav tm="100000">
                                          <p:val>
                                            <p:strVal val="#ppt_x"/>
                                          </p:val>
                                        </p:tav>
                                      </p:tavLst>
                                    </p:anim>
                                    <p:anim calcmode="lin" valueType="num">
                                      <p:cBhvr additive="base">
                                        <p:cTn id="8" dur="500" fill="hold"/>
                                        <p:tgtEl>
                                          <p:spTgt spid="1955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grpId="0" nodeType="clickEffect">
                                  <p:stCondLst>
                                    <p:cond delay="0"/>
                                  </p:stCondLst>
                                  <p:childTnLst>
                                    <p:set>
                                      <p:cBhvr>
                                        <p:cTn id="12" dur="1" fill="hold">
                                          <p:stCondLst>
                                            <p:cond delay="0"/>
                                          </p:stCondLst>
                                        </p:cTn>
                                        <p:tgtEl>
                                          <p:spTgt spid="195587">
                                            <p:txEl>
                                              <p:pRg st="1" end="1"/>
                                            </p:txEl>
                                          </p:spTgt>
                                        </p:tgtEl>
                                        <p:attrNameLst>
                                          <p:attrName>style.visibility</p:attrName>
                                        </p:attrNameLst>
                                      </p:cBhvr>
                                      <p:to>
                                        <p:strVal val="visible"/>
                                      </p:to>
                                    </p:set>
                                    <p:animEffect transition="in" filter="box(out)">
                                      <p:cBhvr>
                                        <p:cTn id="13" dur="500"/>
                                        <p:tgtEl>
                                          <p:spTgt spid="195587">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32" fill="hold" grpId="0" nodeType="clickEffect">
                                  <p:stCondLst>
                                    <p:cond delay="0"/>
                                  </p:stCondLst>
                                  <p:childTnLst>
                                    <p:set>
                                      <p:cBhvr>
                                        <p:cTn id="17" dur="1" fill="hold">
                                          <p:stCondLst>
                                            <p:cond delay="0"/>
                                          </p:stCondLst>
                                        </p:cTn>
                                        <p:tgtEl>
                                          <p:spTgt spid="195587">
                                            <p:txEl>
                                              <p:pRg st="2" end="2"/>
                                            </p:txEl>
                                          </p:spTgt>
                                        </p:tgtEl>
                                        <p:attrNameLst>
                                          <p:attrName>style.visibility</p:attrName>
                                        </p:attrNameLst>
                                      </p:cBhvr>
                                      <p:to>
                                        <p:strVal val="visible"/>
                                      </p:to>
                                    </p:set>
                                    <p:animEffect transition="in" filter="box(out)">
                                      <p:cBhvr>
                                        <p:cTn id="18" dur="500"/>
                                        <p:tgtEl>
                                          <p:spTgt spid="195587">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195587">
                                            <p:txEl>
                                              <p:pRg st="3" end="3"/>
                                            </p:txEl>
                                          </p:spTgt>
                                        </p:tgtEl>
                                        <p:attrNameLst>
                                          <p:attrName>style.visibility</p:attrName>
                                        </p:attrNameLst>
                                      </p:cBhvr>
                                      <p:to>
                                        <p:strVal val="visible"/>
                                      </p:to>
                                    </p:set>
                                    <p:animEffect transition="in" filter="box(out)">
                                      <p:cBhvr>
                                        <p:cTn id="23" dur="500"/>
                                        <p:tgtEl>
                                          <p:spTgt spid="19558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32" fill="hold" grpId="0" nodeType="clickEffect">
                                  <p:stCondLst>
                                    <p:cond delay="0"/>
                                  </p:stCondLst>
                                  <p:childTnLst>
                                    <p:set>
                                      <p:cBhvr>
                                        <p:cTn id="27" dur="1" fill="hold">
                                          <p:stCondLst>
                                            <p:cond delay="0"/>
                                          </p:stCondLst>
                                        </p:cTn>
                                        <p:tgtEl>
                                          <p:spTgt spid="195587">
                                            <p:txEl>
                                              <p:pRg st="4" end="4"/>
                                            </p:txEl>
                                          </p:spTgt>
                                        </p:tgtEl>
                                        <p:attrNameLst>
                                          <p:attrName>style.visibility</p:attrName>
                                        </p:attrNameLst>
                                      </p:cBhvr>
                                      <p:to>
                                        <p:strVal val="visible"/>
                                      </p:to>
                                    </p:set>
                                    <p:animEffect transition="in" filter="box(out)">
                                      <p:cBhvr>
                                        <p:cTn id="28" dur="500"/>
                                        <p:tgtEl>
                                          <p:spTgt spid="1955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6" grpId="0" autoUpdateAnimBg="0"/>
      <p:bldP spid="1955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660400" y="1016000"/>
            <a:ext cx="11280775" cy="4708981"/>
          </a:xfrm>
          <a:prstGeom prst="rect">
            <a:avLst/>
          </a:prstGeom>
        </p:spPr>
        <p:txBody>
          <a:bodyPr>
            <a:spAutoFit/>
          </a:bodyPr>
          <a:lstStyle/>
          <a:p>
            <a:pPr marL="0" marR="0" lvl="0" indent="0" algn="just" defTabSz="914400" eaLnBrk="1" fontAlgn="ctr" latinLnBrk="0" hangingPunct="1">
              <a:lnSpc>
                <a:spcPct val="250000"/>
              </a:lnSpc>
              <a:spcBef>
                <a:spcPts val="0"/>
              </a:spcBef>
              <a:spcAft>
                <a:spcPts val="0"/>
              </a:spcAft>
              <a:buClrTx/>
              <a:buSzTx/>
              <a:buFontTx/>
              <a:buNone/>
              <a:tabLst>
                <a:tab pos="4800600" algn="l"/>
              </a:tabLst>
              <a:defRPr/>
            </a:pP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1</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．区别棉花和羊毛最简单的方法是</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     </a:t>
            </a:r>
            <a:r>
              <a:rPr lang="en-US" altLang="zh-CN" sz="2400" kern="100" dirty="0">
                <a:solidFill>
                  <a:srgbClr val="FF0000"/>
                </a:solidFill>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   </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a:t>
            </a:r>
            <a:endPar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endParaRPr>
          </a:p>
          <a:p>
            <a:pPr marL="0" marR="0" lvl="0" indent="0" algn="just" defTabSz="914400" eaLnBrk="1" fontAlgn="ctr" latinLnBrk="0" hangingPunct="1">
              <a:lnSpc>
                <a:spcPct val="250000"/>
              </a:lnSpc>
              <a:spcBef>
                <a:spcPts val="0"/>
              </a:spcBef>
              <a:spcAft>
                <a:spcPts val="0"/>
              </a:spcAft>
              <a:buClrTx/>
              <a:buSzTx/>
              <a:buFontTx/>
              <a:buNone/>
              <a:tabLst>
                <a:tab pos="4800600" algn="l"/>
              </a:tabLst>
              <a:defRPr/>
            </a:pP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A</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．加稀硫酸后加热使之水解，检验水解产物能否与新制</a:t>
            </a: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Cu(OH)</a:t>
            </a:r>
            <a:r>
              <a:rPr kumimoji="0" lang="en-US" altLang="zh-CN" sz="2400" i="0" u="none" strike="noStrike" kern="100" cap="none" spc="0" normalizeH="0" baseline="-2500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2</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悬浊液发生反应</a:t>
            </a:r>
          </a:p>
          <a:p>
            <a:pPr marL="0" marR="0" lvl="0" indent="0" algn="just" defTabSz="914400" eaLnBrk="1" fontAlgn="ctr" latinLnBrk="0" hangingPunct="1">
              <a:lnSpc>
                <a:spcPct val="250000"/>
              </a:lnSpc>
              <a:spcBef>
                <a:spcPts val="0"/>
              </a:spcBef>
              <a:spcAft>
                <a:spcPts val="0"/>
              </a:spcAft>
              <a:buClrTx/>
              <a:buSzTx/>
              <a:buFontTx/>
              <a:buNone/>
              <a:tabLst>
                <a:tab pos="4800600" algn="l"/>
              </a:tabLst>
              <a:defRPr/>
            </a:pP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B</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．浸入浓硝酸中，观察其颜色是否变为黄色</a:t>
            </a:r>
          </a:p>
          <a:p>
            <a:pPr marL="0" marR="0" lvl="0" indent="0" algn="just" defTabSz="914400" eaLnBrk="1" fontAlgn="ctr" latinLnBrk="0" hangingPunct="1">
              <a:lnSpc>
                <a:spcPct val="250000"/>
              </a:lnSpc>
              <a:spcBef>
                <a:spcPts val="0"/>
              </a:spcBef>
              <a:spcAft>
                <a:spcPts val="0"/>
              </a:spcAft>
              <a:buClrTx/>
              <a:buSzTx/>
              <a:buFontTx/>
              <a:buNone/>
              <a:tabLst>
                <a:tab pos="4800600" algn="l"/>
              </a:tabLst>
              <a:defRPr/>
            </a:pP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C</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．在火中灼烧，闻其是否有烧焦羽毛的气味</a:t>
            </a:r>
          </a:p>
          <a:p>
            <a:pPr marL="0" marR="0" lvl="0" indent="0" algn="just" defTabSz="914400" eaLnBrk="1" fontAlgn="ctr" latinLnBrk="0" hangingPunct="1">
              <a:lnSpc>
                <a:spcPct val="250000"/>
              </a:lnSpc>
              <a:spcBef>
                <a:spcPts val="0"/>
              </a:spcBef>
              <a:spcAft>
                <a:spcPts val="0"/>
              </a:spcAft>
              <a:buClrTx/>
              <a:buSzTx/>
              <a:buFontTx/>
              <a:buNone/>
              <a:tabLst>
                <a:tab pos="4800600" algn="l"/>
              </a:tabLst>
              <a:defRPr/>
            </a:pPr>
            <a:r>
              <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D</a:t>
            </a:r>
            <a:r>
              <a:rPr kumimoji="0" lang="zh-CN"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rPr>
              <a:t>．通过化学方法测其组成中是否含有硫、氮等元素</a:t>
            </a:r>
            <a:endParaRPr kumimoji="0" lang="en-US" altLang="zh-CN" sz="2400" i="0" u="none" strike="noStrike" kern="10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cs typeface="Courier New" panose="02070309020205020404" pitchFamily="49" charset="0"/>
              <a:sym typeface="Arial" panose="020B0604020202020204" pitchFamily="34" charset="0"/>
            </a:endParaRPr>
          </a:p>
        </p:txBody>
      </p:sp>
      <p:sp>
        <p:nvSpPr>
          <p:cNvPr id="5"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达标练习</a:t>
            </a:r>
          </a:p>
        </p:txBody>
      </p:sp>
      <p:sp>
        <p:nvSpPr>
          <p:cNvPr id="7" name="Rectangle 3"/>
          <p:cNvSpPr>
            <a:spLocks noChangeArrowheads="1"/>
          </p:cNvSpPr>
          <p:nvPr/>
        </p:nvSpPr>
        <p:spPr bwMode="auto">
          <a:xfrm>
            <a:off x="5713339" y="1463040"/>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矩形 1"/>
          <p:cNvSpPr/>
          <p:nvPr/>
        </p:nvSpPr>
        <p:spPr>
          <a:xfrm>
            <a:off x="431800" y="349250"/>
            <a:ext cx="11328400" cy="6159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prstClr val="white"/>
              </a:solidFill>
              <a:effectLst/>
              <a:uLnTx/>
              <a:uFillTx/>
              <a:latin typeface="FandolFang R" panose="00000500000000000000" pitchFamily="50" charset="-122"/>
              <a:ea typeface="FandolFang R" panose="00000500000000000000" pitchFamily="50" charset="-122"/>
              <a:cs typeface="+mn-ea"/>
              <a:sym typeface="+mn-lt"/>
            </a:endParaRPr>
          </a:p>
        </p:txBody>
      </p:sp>
      <p:sp>
        <p:nvSpPr>
          <p:cNvPr id="3" name="矩形 2"/>
          <p:cNvSpPr/>
          <p:nvPr/>
        </p:nvSpPr>
        <p:spPr>
          <a:xfrm>
            <a:off x="1422400" y="2078962"/>
            <a:ext cx="9347200" cy="3371500"/>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感谢您下载</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平台上提供的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作品，为了您和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以及原创作者的利益，请勿复制、传播、销售，否则将承担法律责任！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将对作品进行维权，按照传播下载次数进行十倍的索取赔偿！</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1.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在</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出售的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模板是免版税类</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(RF:</a:t>
            </a:r>
          </a:p>
          <a:p>
            <a:pPr marL="0" marR="0" lvl="0" indent="0" algn="l" defTabSz="914400" rtl="0" eaLnBrk="1" fontAlgn="auto" latinLnBrk="0" hangingPunct="1">
              <a:lnSpc>
                <a:spcPct val="150000"/>
              </a:lnSpc>
              <a:spcBef>
                <a:spcPts val="0"/>
              </a:spcBef>
              <a:spcAft>
                <a:spcPts val="0"/>
              </a:spcAft>
              <a:buClrTx/>
              <a:buSzTx/>
              <a:buFontTx/>
              <a:buNone/>
              <a:defRPr/>
            </a:pP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Royalty-Free)</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正版受</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中国人民共和国著作法</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和</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世界版权公约</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的保护，作品的所有权、版权和著作权归</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所有</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您下载的是</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模板素材的使用权。</a:t>
            </a:r>
          </a:p>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  </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2. </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不得将</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xippt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的</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模板、</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PPT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素材，本身用于再出售</a:t>
            </a:r>
            <a:r>
              <a:rPr kumimoji="0" lang="en-US" altLang="zh-CN"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a:t>
            </a:r>
            <a:r>
              <a:rPr kumimoji="0" lang="zh-CN" altLang="en-US" sz="1800" b="0" i="0" u="none" strike="noStrike" kern="1200" cap="none" spc="0" normalizeH="0" baseline="0" noProof="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或者出租、出借、转让、分销、发布或者作为礼物供他人使用，不得转授权、出卖、转让本协议或者本协议中的权利。</a:t>
            </a:r>
            <a:endParaRPr kumimoji="0" lang="zh-CN" altLang="en-US" sz="1800" b="0"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sp>
        <p:nvSpPr>
          <p:cNvPr id="4" name="矩形 3"/>
          <p:cNvSpPr/>
          <p:nvPr/>
        </p:nvSpPr>
        <p:spPr>
          <a:xfrm>
            <a:off x="5182930" y="1025730"/>
            <a:ext cx="1871025" cy="677365"/>
          </a:xfrm>
          <a:prstGeom prst="rect">
            <a:avLst/>
          </a:prstGeom>
        </p:spPr>
        <p:txBody>
          <a:bodyPr wrap="none">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000000"/>
                </a:solidFill>
                <a:effectLst/>
                <a:uLnTx/>
                <a:uFillTx/>
                <a:latin typeface="思源黑体 CN Light" panose="020B0300000000000000" pitchFamily="34" charset="-122"/>
                <a:ea typeface="思源黑体 CN Light" panose="020B0300000000000000" pitchFamily="34" charset="-122"/>
                <a:cs typeface="+mn-ea"/>
                <a:sym typeface="+mn-lt"/>
              </a:rPr>
              <a:t>版权声明</a:t>
            </a:r>
            <a:endParaRPr kumimoji="0" lang="zh-CN" altLang="en-US" sz="3200" b="1" i="0" u="none" strike="noStrike" kern="1200" cap="none" spc="0" normalizeH="0" baseline="0" noProof="0" dirty="0">
              <a:ln>
                <a:noFill/>
              </a:ln>
              <a:solidFill>
                <a:prstClr val="black"/>
              </a:solidFill>
              <a:effectLst/>
              <a:uLnTx/>
              <a:uFillTx/>
              <a:latin typeface="思源黑体 CN Light" panose="020B0300000000000000" pitchFamily="34" charset="-122"/>
              <a:ea typeface="思源黑体 CN Light" panose="020B0300000000000000" pitchFamily="34" charset="-122"/>
              <a:cs typeface="+mn-ea"/>
              <a:sym typeface="+mn-lt"/>
            </a:endParaRPr>
          </a:p>
        </p:txBody>
      </p:sp>
      <p:cxnSp>
        <p:nvCxnSpPr>
          <p:cNvPr id="5" name="直接连接符 4"/>
          <p:cNvCxnSpPr/>
          <p:nvPr/>
        </p:nvCxnSpPr>
        <p:spPr>
          <a:xfrm>
            <a:off x="5816600" y="1852612"/>
            <a:ext cx="55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advClick="0" advTm="3000">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660400" y="1295400"/>
            <a:ext cx="99568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zh-CN" altLang="en-US"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、酶的正确表述是（           ）</a:t>
            </a:r>
          </a:p>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A</a:t>
            </a:r>
            <a:r>
              <a:rPr kumimoji="0" lang="zh-CN" altLang="en-US"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．酶是具有催化能力的一类物质           </a:t>
            </a:r>
          </a:p>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B</a:t>
            </a:r>
            <a:r>
              <a:rPr kumimoji="0" lang="zh-CN" altLang="en-US"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．酶是活细胞产生的特殊蛋白质</a:t>
            </a:r>
          </a:p>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．酶是活细胞产生的有催化作用的蛋白质</a:t>
            </a:r>
          </a:p>
          <a:p>
            <a:pPr marL="0" marR="0" lvl="0" indent="0" algn="just"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r>
              <a:rPr kumimoji="0" lang="en-US" altLang="zh-CN"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D</a:t>
            </a:r>
            <a:r>
              <a:rPr kumimoji="0" lang="zh-CN" altLang="en-US" sz="2400" i="0" u="none" strike="noStrike" kern="0" cap="none" spc="0" normalizeH="0" baseline="0" noProof="0" dirty="0">
                <a:ln>
                  <a:noFill/>
                </a:ln>
                <a:solidFill>
                  <a:srgbClr val="070605"/>
                </a:solidFill>
                <a:effectLst/>
                <a:uLnTx/>
                <a:uFillTx/>
                <a:latin typeface="Arial" panose="020B0604020202020204" pitchFamily="34" charset="0"/>
                <a:ea typeface="思源黑体 CN Medium" panose="020B0600000000000000" pitchFamily="34" charset="-122"/>
                <a:sym typeface="Arial" panose="020B0604020202020204" pitchFamily="34" charset="0"/>
              </a:rPr>
              <a:t>．酶是活细胞产生的有活性的蛋白质</a:t>
            </a:r>
          </a:p>
        </p:txBody>
      </p:sp>
      <p:sp>
        <p:nvSpPr>
          <p:cNvPr id="1073155" name="Rectangle 3"/>
          <p:cNvSpPr>
            <a:spLocks noChangeArrowheads="1"/>
          </p:cNvSpPr>
          <p:nvPr/>
        </p:nvSpPr>
        <p:spPr bwMode="auto">
          <a:xfrm>
            <a:off x="3869299" y="1432560"/>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p>
        </p:txBody>
      </p:sp>
      <p:sp>
        <p:nvSpPr>
          <p:cNvPr id="24580" name="Text Box 5"/>
          <p:cNvSpPr txBox="1">
            <a:spLocks noChangeArrowheads="1"/>
          </p:cNvSpPr>
          <p:nvPr/>
        </p:nvSpPr>
        <p:spPr bwMode="auto">
          <a:xfrm>
            <a:off x="660400" y="4375012"/>
            <a:ext cx="107362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just"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zh-CN" altLang="en-US"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、一份唾液淀粉酶能催化</a:t>
            </a:r>
            <a:r>
              <a:rPr kumimoji="0" lang="en-US" altLang="zh-CN"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100</a:t>
            </a:r>
            <a:r>
              <a:rPr kumimoji="0" lang="zh-CN" altLang="en-US"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万份淀粉水解，说明酶具有（          ）</a:t>
            </a:r>
          </a:p>
          <a:p>
            <a:pPr marL="0" marR="0" lvl="0" indent="0" algn="just"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A</a:t>
            </a:r>
            <a:r>
              <a:rPr kumimoji="0" lang="zh-CN" altLang="en-US"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．专一性        </a:t>
            </a:r>
            <a:r>
              <a:rPr kumimoji="0" lang="en-US" altLang="zh-CN"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B</a:t>
            </a:r>
            <a:r>
              <a:rPr kumimoji="0" lang="zh-CN" altLang="en-US"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．高效性         </a:t>
            </a:r>
          </a:p>
          <a:p>
            <a:pPr marL="0" marR="0" lvl="0" indent="0" algn="just"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C</a:t>
            </a:r>
            <a:r>
              <a:rPr kumimoji="0" lang="zh-CN" altLang="en-US"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．多样性          </a:t>
            </a:r>
            <a:r>
              <a:rPr kumimoji="0" lang="en-US" altLang="zh-CN"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D</a:t>
            </a:r>
            <a:r>
              <a:rPr kumimoji="0" lang="zh-CN" altLang="en-US" sz="2400" i="0" u="none" strike="noStrike" kern="0" cap="none" spc="0" normalizeH="0" baseline="0" noProof="0" dirty="0">
                <a:ln>
                  <a:noFill/>
                </a:ln>
                <a:solidFill>
                  <a:srgbClr val="0D0C0B"/>
                </a:solidFill>
                <a:effectLst/>
                <a:uLnTx/>
                <a:uFillTx/>
                <a:latin typeface="Arial" panose="020B0604020202020204" pitchFamily="34" charset="0"/>
                <a:ea typeface="思源黑体 CN Medium" panose="020B0600000000000000" pitchFamily="34" charset="-122"/>
                <a:sym typeface="Arial" panose="020B0604020202020204" pitchFamily="34" charset="0"/>
              </a:rPr>
              <a:t>．稳定性</a:t>
            </a:r>
          </a:p>
        </p:txBody>
      </p:sp>
      <p:sp>
        <p:nvSpPr>
          <p:cNvPr id="1073158" name="Text Box 6"/>
          <p:cNvSpPr txBox="1">
            <a:spLocks noChangeArrowheads="1"/>
          </p:cNvSpPr>
          <p:nvPr/>
        </p:nvSpPr>
        <p:spPr bwMode="auto">
          <a:xfrm>
            <a:off x="8967153" y="4468266"/>
            <a:ext cx="389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B</a:t>
            </a: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达标练习</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73155"/>
                                        </p:tgtEl>
                                        <p:attrNameLst>
                                          <p:attrName>style.visibility</p:attrName>
                                        </p:attrNameLst>
                                      </p:cBhvr>
                                      <p:to>
                                        <p:strVal val="visible"/>
                                      </p:to>
                                    </p:set>
                                    <p:animEffect transition="in" filter="dissolve">
                                      <p:cBhvr>
                                        <p:cTn id="7" dur="500"/>
                                        <p:tgtEl>
                                          <p:spTgt spid="107315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73158"/>
                                        </p:tgtEl>
                                        <p:attrNameLst>
                                          <p:attrName>style.visibility</p:attrName>
                                        </p:attrNameLst>
                                      </p:cBhvr>
                                      <p:to>
                                        <p:strVal val="visible"/>
                                      </p:to>
                                    </p:set>
                                    <p:animEffect transition="in" filter="dissolve">
                                      <p:cBhvr>
                                        <p:cTn id="12" dur="500"/>
                                        <p:tgtEl>
                                          <p:spTgt spid="1073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3155" grpId="0" autoUpdateAnimBg="0"/>
      <p:bldP spid="1073158"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954312" y="0"/>
            <a:ext cx="2244899" cy="6858000"/>
          </a:xfrm>
          <a:prstGeom prst="rect">
            <a:avLst/>
          </a:prstGeom>
          <a:solidFill>
            <a:srgbClr val="88772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pic>
        <p:nvPicPr>
          <p:cNvPr id="37" name="图片 36"/>
          <p:cNvPicPr>
            <a:picLocks noChangeAspect="1"/>
          </p:cNvPicPr>
          <p:nvPr/>
        </p:nvPicPr>
        <p:blipFill>
          <a:blip r:embed="rId3" cstate="print">
            <a:extLst>
              <a:ext uri="{28A0092B-C50C-407E-A947-70E740481C1C}">
                <a14:useLocalDpi xmlns:a14="http://schemas.microsoft.com/office/drawing/2010/main" val="0"/>
              </a:ext>
            </a:extLst>
          </a:blip>
          <a:srcRect l="42433" t="1713" r="27221" b="52899"/>
          <a:stretch>
            <a:fillRect/>
          </a:stretch>
        </p:blipFill>
        <p:spPr>
          <a:xfrm>
            <a:off x="7749278" y="440294"/>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pic>
        <p:nvPicPr>
          <p:cNvPr id="25" name="图片 24"/>
          <p:cNvPicPr>
            <a:picLocks noChangeAspect="1"/>
          </p:cNvPicPr>
          <p:nvPr/>
        </p:nvPicPr>
        <p:blipFill>
          <a:blip r:embed="rId3" cstate="print">
            <a:extLst>
              <a:ext uri="{28A0092B-C50C-407E-A947-70E740481C1C}">
                <a14:useLocalDpi xmlns:a14="http://schemas.microsoft.com/office/drawing/2010/main" val="0"/>
              </a:ext>
            </a:extLst>
          </a:blip>
          <a:srcRect l="26685" t="24561" r="42969" b="30051"/>
          <a:stretch>
            <a:fillRect/>
          </a:stretch>
        </p:blipFill>
        <p:spPr>
          <a:xfrm>
            <a:off x="6214201" y="1929567"/>
            <a:ext cx="2957937" cy="2958440"/>
          </a:xfrm>
          <a:custGeom>
            <a:avLst/>
            <a:gdLst>
              <a:gd name="connsiteX0" fmla="*/ 1492686 w 2957937"/>
              <a:gd name="connsiteY0" fmla="*/ 0 h 2958440"/>
              <a:gd name="connsiteX1" fmla="*/ 2957937 w 2957937"/>
              <a:gd name="connsiteY1" fmla="*/ 1509744 h 2958440"/>
              <a:gd name="connsiteX2" fmla="*/ 1465252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2" y="2958440"/>
                </a:lnTo>
                <a:lnTo>
                  <a:pt x="0" y="1448695"/>
                </a:lnTo>
                <a:lnTo>
                  <a:pt x="1492686" y="0"/>
                </a:lnTo>
                <a:close/>
              </a:path>
            </a:pathLst>
          </a:custGeom>
        </p:spPr>
      </p:pic>
      <p:pic>
        <p:nvPicPr>
          <p:cNvPr id="24" name="图片 23"/>
          <p:cNvPicPr>
            <a:picLocks noChangeAspect="1"/>
          </p:cNvPicPr>
          <p:nvPr/>
        </p:nvPicPr>
        <p:blipFill>
          <a:blip r:embed="rId3" cstate="print">
            <a:extLst>
              <a:ext uri="{28A0092B-C50C-407E-A947-70E740481C1C}">
                <a14:useLocalDpi xmlns:a14="http://schemas.microsoft.com/office/drawing/2010/main" val="0"/>
              </a:ext>
            </a:extLst>
          </a:blip>
          <a:srcRect l="57740" t="25463" r="11914" b="29150"/>
          <a:stretch>
            <a:fillRect/>
          </a:stretch>
        </p:blipFill>
        <p:spPr>
          <a:xfrm>
            <a:off x="9241274" y="1988326"/>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pic>
        <p:nvPicPr>
          <p:cNvPr id="23" name="图片 22"/>
          <p:cNvPicPr>
            <a:picLocks noChangeAspect="1"/>
          </p:cNvPicPr>
          <p:nvPr/>
        </p:nvPicPr>
        <p:blipFill>
          <a:blip r:embed="rId3" cstate="print">
            <a:extLst>
              <a:ext uri="{28A0092B-C50C-407E-A947-70E740481C1C}">
                <a14:useLocalDpi xmlns:a14="http://schemas.microsoft.com/office/drawing/2010/main" val="0"/>
              </a:ext>
            </a:extLst>
          </a:blip>
          <a:srcRect l="42078" t="48311" r="27576" b="6302"/>
          <a:stretch>
            <a:fillRect/>
          </a:stretch>
        </p:blipFill>
        <p:spPr>
          <a:xfrm>
            <a:off x="7714630" y="3477600"/>
            <a:ext cx="2957937" cy="2958440"/>
          </a:xfrm>
          <a:custGeom>
            <a:avLst/>
            <a:gdLst>
              <a:gd name="connsiteX0" fmla="*/ 1492686 w 2957937"/>
              <a:gd name="connsiteY0" fmla="*/ 0 h 2958440"/>
              <a:gd name="connsiteX1" fmla="*/ 2957937 w 2957937"/>
              <a:gd name="connsiteY1" fmla="*/ 1509744 h 2958440"/>
              <a:gd name="connsiteX2" fmla="*/ 1465251 w 2957937"/>
              <a:gd name="connsiteY2" fmla="*/ 2958440 h 2958440"/>
              <a:gd name="connsiteX3" fmla="*/ 0 w 2957937"/>
              <a:gd name="connsiteY3" fmla="*/ 1448695 h 2958440"/>
              <a:gd name="connsiteX4" fmla="*/ 1492686 w 2957937"/>
              <a:gd name="connsiteY4" fmla="*/ 0 h 2958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7937" h="2958440">
                <a:moveTo>
                  <a:pt x="1492686" y="0"/>
                </a:moveTo>
                <a:lnTo>
                  <a:pt x="2957937" y="1509744"/>
                </a:lnTo>
                <a:lnTo>
                  <a:pt x="1465251" y="2958440"/>
                </a:lnTo>
                <a:lnTo>
                  <a:pt x="0" y="1448695"/>
                </a:lnTo>
                <a:lnTo>
                  <a:pt x="1492686" y="0"/>
                </a:lnTo>
                <a:close/>
              </a:path>
            </a:pathLst>
          </a:custGeom>
        </p:spPr>
      </p:pic>
      <p:grpSp>
        <p:nvGrpSpPr>
          <p:cNvPr id="26" name="组合 25"/>
          <p:cNvGrpSpPr/>
          <p:nvPr/>
        </p:nvGrpSpPr>
        <p:grpSpPr>
          <a:xfrm>
            <a:off x="644142" y="2314916"/>
            <a:ext cx="5937982" cy="2641902"/>
            <a:chOff x="6147269" y="2844265"/>
            <a:chExt cx="5112385" cy="2076459"/>
          </a:xfrm>
        </p:grpSpPr>
        <p:grpSp>
          <p:nvGrpSpPr>
            <p:cNvPr id="27" name="组合 26"/>
            <p:cNvGrpSpPr/>
            <p:nvPr/>
          </p:nvGrpSpPr>
          <p:grpSpPr>
            <a:xfrm>
              <a:off x="6147269" y="3331609"/>
              <a:ext cx="5033249" cy="1589115"/>
              <a:chOff x="-4714868" y="2110674"/>
              <a:chExt cx="5033249" cy="1589115"/>
            </a:xfrm>
          </p:grpSpPr>
          <p:sp>
            <p:nvSpPr>
              <p:cNvPr id="29" name="矩形: 圆角 21"/>
              <p:cNvSpPr/>
              <p:nvPr/>
            </p:nvSpPr>
            <p:spPr>
              <a:xfrm>
                <a:off x="-4648332" y="3345066"/>
                <a:ext cx="3562392" cy="354723"/>
              </a:xfrm>
              <a:prstGeom prst="roundRect">
                <a:avLst>
                  <a:gd name="adj" fmla="val 50000"/>
                </a:avLst>
              </a:prstGeom>
              <a:solidFill>
                <a:srgbClr val="ABA067"/>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讲解人：</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xippt  </a:t>
                </a:r>
                <a:r>
                  <a:rPr kumimoji="0" lang="zh-CN" altLang="en-US"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时间：</a:t>
                </a:r>
                <a:r>
                  <a:rPr kumimoji="0" lang="en-US" altLang="zh-CN" sz="1600" b="0" i="0" u="none" strike="noStrike" kern="0" cap="none" spc="0" normalizeH="0" baseline="0" noProof="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2020.6.1</a:t>
                </a:r>
                <a:endParaRPr kumimoji="0" lang="en-US" altLang="zh-CN" sz="1600" b="0" i="0" u="none" strike="noStrike" kern="0" cap="none" spc="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nvGrpSpPr>
              <p:cNvPr id="30" name="组合 29"/>
              <p:cNvGrpSpPr/>
              <p:nvPr/>
            </p:nvGrpSpPr>
            <p:grpSpPr>
              <a:xfrm>
                <a:off x="-4714868" y="2110674"/>
                <a:ext cx="5033249" cy="961364"/>
                <a:chOff x="-4714868" y="2110674"/>
                <a:chExt cx="5033249" cy="961364"/>
              </a:xfrm>
            </p:grpSpPr>
            <p:sp>
              <p:nvSpPr>
                <p:cNvPr id="31" name="文本框 30"/>
                <p:cNvSpPr txBox="1"/>
                <p:nvPr/>
              </p:nvSpPr>
              <p:spPr>
                <a:xfrm>
                  <a:off x="-4714868" y="2808615"/>
                  <a:ext cx="5033249" cy="263423"/>
                </a:xfrm>
                <a:prstGeom prst="rect">
                  <a:avLst/>
                </a:prstGeom>
                <a:noFill/>
              </p:spPr>
              <p:txBody>
                <a:bodyPr wrap="square" rtlCol="0">
                  <a:spAutoFit/>
                </a:bodyPr>
                <a:lstStyle/>
                <a:p>
                  <a:pPr marL="0" marR="0" lvl="0" indent="0" algn="dist" defTabSz="914400" rtl="0" eaLnBrk="1" fontAlgn="auto" latinLnBrk="0" hangingPunct="1">
                    <a:lnSpc>
                      <a:spcPct val="150000"/>
                    </a:lnSpc>
                    <a:spcBef>
                      <a:spcPts val="0"/>
                    </a:spcBef>
                    <a:spcAft>
                      <a:spcPts val="0"/>
                    </a:spcAft>
                    <a:buClrTx/>
                    <a:buSzTx/>
                    <a:buFontTx/>
                    <a:buNone/>
                    <a:defRPr/>
                  </a:pPr>
                  <a:r>
                    <a:rPr kumimoji="0" lang="en-US" altLang="zh-CN" sz="1200" b="0" i="0" u="none" strike="noStrike" kern="0" cap="none" spc="0" normalizeH="0" baseline="0" noProof="0" dirty="0">
                      <a:ln>
                        <a:noFill/>
                      </a:ln>
                      <a:solidFill>
                        <a:schemeClr val="bg1">
                          <a:lumMod val="50000"/>
                        </a:schemeClr>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MENTAL HEALTH COUNSELING PPT</a:t>
                  </a:r>
                </a:p>
              </p:txBody>
            </p:sp>
            <p:cxnSp>
              <p:nvCxnSpPr>
                <p:cNvPr id="32" name="直接连接符 31"/>
                <p:cNvCxnSpPr/>
                <p:nvPr/>
              </p:nvCxnSpPr>
              <p:spPr>
                <a:xfrm>
                  <a:off x="-4634728" y="2789746"/>
                  <a:ext cx="4953109" cy="0"/>
                </a:xfrm>
                <a:prstGeom prst="line">
                  <a:avLst/>
                </a:prstGeom>
                <a:noFill/>
                <a:ln w="6350" cap="flat" cmpd="sng" algn="ctr">
                  <a:solidFill>
                    <a:sysClr val="windowText" lastClr="000000">
                      <a:lumMod val="65000"/>
                      <a:lumOff val="35000"/>
                    </a:sysClr>
                  </a:solidFill>
                  <a:prstDash val="solid"/>
                  <a:miter lim="800000"/>
                </a:ln>
                <a:effectLst/>
              </p:spPr>
            </p:cxnSp>
            <p:sp>
              <p:nvSpPr>
                <p:cNvPr id="33" name="文本占位符 19"/>
                <p:cNvSpPr txBox="1"/>
                <p:nvPr/>
              </p:nvSpPr>
              <p:spPr>
                <a:xfrm>
                  <a:off x="-4708854" y="2110674"/>
                  <a:ext cx="4695707" cy="66029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gn="dist">
                    <a:buNone/>
                    <a:defRPr/>
                  </a:pPr>
                  <a:r>
                    <a:rPr lang="zh-CN" altLang="en-US" sz="4400" b="1" dirty="0">
                      <a:solidFill>
                        <a:srgbClr val="ABA067"/>
                      </a:solidFill>
                      <a:latin typeface="Arial" panose="020B0604020202020204" pitchFamily="34" charset="0"/>
                      <a:ea typeface="思源黑体 CN Medium" panose="020B0600000000000000" pitchFamily="34" charset="-122"/>
                      <a:cs typeface="+mn-ea"/>
                      <a:sym typeface="Arial" panose="020B0604020202020204" pitchFamily="34" charset="0"/>
                    </a:rPr>
                    <a:t>感谢各位的聆听</a:t>
                  </a:r>
                </a:p>
              </p:txBody>
            </p:sp>
          </p:grpSp>
        </p:grpSp>
        <p:sp>
          <p:nvSpPr>
            <p:cNvPr id="28" name="文本占位符 20"/>
            <p:cNvSpPr txBox="1"/>
            <p:nvPr/>
          </p:nvSpPr>
          <p:spPr>
            <a:xfrm>
              <a:off x="6147269" y="2844265"/>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第</a:t>
              </a:r>
              <a:r>
                <a:rPr lang="en-US" altLang="zh-CN" dirty="0">
                  <a:latin typeface="Arial" panose="020B0604020202020204" pitchFamily="34" charset="0"/>
                  <a:ea typeface="思源黑体 CN Medium" panose="020B0600000000000000" pitchFamily="34" charset="-122"/>
                  <a:cs typeface="+mn-ea"/>
                  <a:sym typeface="Arial" panose="020B0604020202020204" pitchFamily="34" charset="0"/>
                </a:rPr>
                <a:t>4</a:t>
              </a:r>
              <a:r>
                <a:rPr lang="zh-CN" altLang="en-US" dirty="0">
                  <a:latin typeface="Arial" panose="020B0604020202020204" pitchFamily="34" charset="0"/>
                  <a:ea typeface="思源黑体 CN Medium" panose="020B0600000000000000" pitchFamily="34" charset="-122"/>
                  <a:cs typeface="+mn-ea"/>
                  <a:sym typeface="Arial" panose="020B0604020202020204" pitchFamily="34" charset="0"/>
                </a:rPr>
                <a:t>章 生命中的基础有机化学物质 </a:t>
              </a:r>
            </a:p>
          </p:txBody>
        </p:sp>
      </p:grpSp>
      <p:sp>
        <p:nvSpPr>
          <p:cNvPr id="34" name="矩形 33"/>
          <p:cNvSpPr/>
          <p:nvPr/>
        </p:nvSpPr>
        <p:spPr>
          <a:xfrm>
            <a:off x="-1365566" y="502641"/>
            <a:ext cx="4062342" cy="300975"/>
          </a:xfrm>
          <a:prstGeom prst="rect">
            <a:avLst/>
          </a:prstGeom>
          <a:solidFill>
            <a:srgbClr val="ABA067"/>
          </a:solidFill>
          <a:ln w="12700" cap="flat">
            <a:noFill/>
            <a:prstDash val="solid"/>
            <a:miter lim="800000"/>
          </a:ln>
          <a:effectLst>
            <a:outerShdw blurRad="76200" dir="18900000" sy="23000" kx="-1200000" algn="bl" rotWithShape="0">
              <a:prstClr val="black">
                <a:alpha val="20000"/>
              </a:prstClr>
            </a:outerShdw>
            <a:softEdge rad="19050"/>
          </a:effectLst>
        </p:spPr>
        <p:txBody>
          <a:bodyPr spcFirstLastPara="1" wrap="square" lIns="57592" tIns="57592" rIns="57592" bIns="57592" spcCol="38100" anchor="ctr">
            <a:spAutoFit/>
          </a:bodyPr>
          <a:lstStyle/>
          <a:p>
            <a:pPr marL="0" marR="0" lvl="0" indent="0" algn="r" defTabSz="1151890" rtl="0" eaLnBrk="1" fontAlgn="auto" latinLnBrk="1" hangingPunct="1">
              <a:lnSpc>
                <a:spcPct val="100000"/>
              </a:lnSpc>
              <a:spcBef>
                <a:spcPts val="0"/>
              </a:spcBef>
              <a:spcAft>
                <a:spcPts val="0"/>
              </a:spcAft>
              <a:buClrTx/>
              <a:buSzTx/>
              <a:buFontTx/>
              <a:buNone/>
              <a:defRPr/>
            </a:pPr>
            <a:r>
              <a:rPr kumimoji="0" lang="zh-CN" altLang="en-US" sz="1200" b="0" i="0" u="none" strike="noStrike" kern="0" cap="none" spc="300" normalizeH="0" baseline="0" noProof="0" dirty="0">
                <a:ln>
                  <a:noFill/>
                </a:ln>
                <a:solidFill>
                  <a:prstClr val="white"/>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rPr>
              <a:t>人教版高中选修五化学课件</a:t>
            </a:r>
          </a:p>
        </p:txBody>
      </p:sp>
      <p:sp>
        <p:nvSpPr>
          <p:cNvPr id="35" name="椭圆 34"/>
          <p:cNvSpPr/>
          <p:nvPr/>
        </p:nvSpPr>
        <p:spPr>
          <a:xfrm>
            <a:off x="6214200" y="328617"/>
            <a:ext cx="867661" cy="867661"/>
          </a:xfrm>
          <a:prstGeom prst="ellipse">
            <a:avLst/>
          </a:prstGeom>
          <a:solidFill>
            <a:srgbClr val="ABA067">
              <a:alpha val="6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a typeface="思源黑体 CN Medium" panose="020B0600000000000000" pitchFamily="34" charset="-122"/>
              <a:sym typeface="Arial" panose="020B0604020202020204" pitchFamily="34" charset="0"/>
            </a:endParaRPr>
          </a:p>
        </p:txBody>
      </p:sp>
      <p:sp>
        <p:nvSpPr>
          <p:cNvPr id="36" name="椭圆 35"/>
          <p:cNvSpPr/>
          <p:nvPr/>
        </p:nvSpPr>
        <p:spPr>
          <a:xfrm>
            <a:off x="4235465" y="6001582"/>
            <a:ext cx="1998604" cy="1998604"/>
          </a:xfrm>
          <a:prstGeom prst="ellipse">
            <a:avLst/>
          </a:prstGeom>
          <a:solidFill>
            <a:srgbClr val="ABA067">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Arial" panose="020B0604020202020204" pitchFamily="34" charset="0"/>
              <a:ea typeface="思源黑体 CN Medium" panose="020B0600000000000000" pitchFamily="34" charset="-122"/>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12"/>
          <p:cNvSpPr>
            <a:spLocks noChangeArrowheads="1"/>
          </p:cNvSpPr>
          <p:nvPr/>
        </p:nvSpPr>
        <p:spPr bwMode="auto">
          <a:xfrm>
            <a:off x="591503" y="1398787"/>
            <a:ext cx="11280775" cy="2585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1. 结构</a:t>
            </a:r>
            <a:endPar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endParaRPr>
          </a:p>
          <a:p>
            <a:pPr marL="0" marR="0" lvl="0" indent="0" defTabSz="914400" eaLnBrk="1" fontAlgn="auto" latinLnBrk="0" hangingPunct="1">
              <a:lnSpc>
                <a:spcPct val="112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羧酸分子烃基上的</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被−</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取代的化合物是氨基酸。</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2000"/>
              </a:lnSpc>
              <a:spcBef>
                <a:spcPts val="0"/>
              </a:spcBef>
              <a:spcAft>
                <a:spcPts val="0"/>
              </a:spcAft>
              <a:buClrTx/>
              <a:buSzTx/>
              <a:buFontTx/>
              <a:buNone/>
              <a:defRPr/>
            </a:pP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2000"/>
              </a:lnSpc>
              <a:spcBef>
                <a:spcPts val="0"/>
              </a:spcBef>
              <a:spcAft>
                <a:spcPts val="0"/>
              </a:spcAft>
              <a:buClrTx/>
              <a:buSzTx/>
              <a:buFontTx/>
              <a:buNone/>
              <a:defRPr/>
            </a:pP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2000"/>
              </a:lnSpc>
              <a:spcBef>
                <a:spcPts val="0"/>
              </a:spcBef>
              <a:spcAft>
                <a:spcPts val="0"/>
              </a:spcAft>
              <a:buClrTx/>
              <a:buSzTx/>
              <a:buFontTx/>
              <a:buNone/>
              <a:defRPr/>
            </a:pP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2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天然氨基酸都是</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α-</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氨基酸。</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6148" name="矩形 1"/>
          <p:cNvSpPr>
            <a:spLocks noChangeArrowheads="1"/>
          </p:cNvSpPr>
          <p:nvPr/>
        </p:nvSpPr>
        <p:spPr bwMode="auto">
          <a:xfrm>
            <a:off x="1234945" y="2655907"/>
            <a:ext cx="113204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官能团</a:t>
            </a:r>
          </a:p>
        </p:txBody>
      </p:sp>
      <p:sp>
        <p:nvSpPr>
          <p:cNvPr id="6149" name="AutoShape 5"/>
          <p:cNvSpPr/>
          <p:nvPr/>
        </p:nvSpPr>
        <p:spPr bwMode="auto">
          <a:xfrm>
            <a:off x="2359514" y="2461181"/>
            <a:ext cx="96837" cy="719137"/>
          </a:xfrm>
          <a:prstGeom prst="leftBrace">
            <a:avLst>
              <a:gd name="adj1" fmla="val 119233"/>
              <a:gd name="adj2" fmla="val 50000"/>
            </a:avLst>
          </a:prstGeom>
          <a:noFill/>
          <a:ln w="25400">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6150" name="矩形 2"/>
          <p:cNvSpPr>
            <a:spLocks noChangeArrowheads="1"/>
          </p:cNvSpPr>
          <p:nvPr/>
        </p:nvSpPr>
        <p:spPr bwMode="auto">
          <a:xfrm>
            <a:off x="2448878" y="2366780"/>
            <a:ext cx="2106667" cy="907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60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羧基</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氨基</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p>
        </p:txBody>
      </p:sp>
      <p:sp>
        <p:nvSpPr>
          <p:cNvPr id="6151" name="矩形 3"/>
          <p:cNvSpPr>
            <a:spLocks noChangeArrowheads="1"/>
          </p:cNvSpPr>
          <p:nvPr/>
        </p:nvSpPr>
        <p:spPr bwMode="auto">
          <a:xfrm>
            <a:off x="2433472" y="5341261"/>
            <a:ext cx="37866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在−</a:t>
            </a: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的</a:t>
            </a: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α-</a:t>
            </a: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位上</a:t>
            </a:r>
            <a:r>
              <a:rPr kumimoji="0" lang="en-US" altLang="zh-CN"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6152" name="组合 13"/>
          <p:cNvGrpSpPr/>
          <p:nvPr/>
        </p:nvGrpSpPr>
        <p:grpSpPr bwMode="auto">
          <a:xfrm>
            <a:off x="3370096" y="4242712"/>
            <a:ext cx="2135521" cy="1009127"/>
            <a:chOff x="5760000" y="4964400"/>
            <a:chExt cx="1601999" cy="1008644"/>
          </a:xfrm>
        </p:grpSpPr>
        <p:sp>
          <p:nvSpPr>
            <p:cNvPr id="6153" name="矩形 34"/>
            <p:cNvSpPr>
              <a:spLocks noChangeArrowheads="1"/>
            </p:cNvSpPr>
            <p:nvPr/>
          </p:nvSpPr>
          <p:spPr bwMode="auto">
            <a:xfrm>
              <a:off x="5760000" y="4964400"/>
              <a:ext cx="1601999" cy="46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H−COOH</a:t>
              </a:r>
              <a:endPar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6154" name="组合 5"/>
            <p:cNvGrpSpPr/>
            <p:nvPr/>
          </p:nvGrpSpPr>
          <p:grpSpPr bwMode="auto">
            <a:xfrm>
              <a:off x="6263999" y="5418000"/>
              <a:ext cx="558210" cy="555044"/>
              <a:chOff x="6263999" y="5418000"/>
              <a:chExt cx="558210" cy="555044"/>
            </a:xfrm>
          </p:grpSpPr>
          <p:cxnSp>
            <p:nvCxnSpPr>
              <p:cNvPr id="6155" name="直接连接符 4"/>
              <p:cNvCxnSpPr>
                <a:cxnSpLocks noChangeShapeType="1"/>
              </p:cNvCxnSpPr>
              <p:nvPr/>
            </p:nvCxnSpPr>
            <p:spPr bwMode="auto">
              <a:xfrm>
                <a:off x="6480000" y="5418000"/>
                <a:ext cx="0" cy="198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6156" name="矩形 4"/>
              <p:cNvSpPr>
                <a:spLocks noChangeArrowheads="1"/>
              </p:cNvSpPr>
              <p:nvPr/>
            </p:nvSpPr>
            <p:spPr bwMode="auto">
              <a:xfrm>
                <a:off x="6263999" y="5511600"/>
                <a:ext cx="558210" cy="46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1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一、氨基酸的结构与性质</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8"/>
                                        </p:tgtEl>
                                        <p:attrNameLst>
                                          <p:attrName>style.visibility</p:attrName>
                                        </p:attrNameLst>
                                      </p:cBhvr>
                                      <p:to>
                                        <p:strVal val="visible"/>
                                      </p:to>
                                    </p:set>
                                    <p:anim calcmode="lin" valueType="num">
                                      <p:cBhvr additive="base">
                                        <p:cTn id="11" dur="500" fill="hold"/>
                                        <p:tgtEl>
                                          <p:spTgt spid="6148"/>
                                        </p:tgtEl>
                                        <p:attrNameLst>
                                          <p:attrName>ppt_x</p:attrName>
                                        </p:attrNameLst>
                                      </p:cBhvr>
                                      <p:tavLst>
                                        <p:tav tm="0">
                                          <p:val>
                                            <p:strVal val="#ppt_x"/>
                                          </p:val>
                                        </p:tav>
                                        <p:tav tm="100000">
                                          <p:val>
                                            <p:strVal val="#ppt_x"/>
                                          </p:val>
                                        </p:tav>
                                      </p:tavLst>
                                    </p:anim>
                                    <p:anim calcmode="lin" valueType="num">
                                      <p:cBhvr additive="base">
                                        <p:cTn id="12" dur="500" fill="hold"/>
                                        <p:tgtEl>
                                          <p:spTgt spid="614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49"/>
                                        </p:tgtEl>
                                        <p:attrNameLst>
                                          <p:attrName>style.visibility</p:attrName>
                                        </p:attrNameLst>
                                      </p:cBhvr>
                                      <p:to>
                                        <p:strVal val="visible"/>
                                      </p:to>
                                    </p:set>
                                    <p:anim calcmode="lin" valueType="num">
                                      <p:cBhvr additive="base">
                                        <p:cTn id="15" dur="500" fill="hold"/>
                                        <p:tgtEl>
                                          <p:spTgt spid="6149"/>
                                        </p:tgtEl>
                                        <p:attrNameLst>
                                          <p:attrName>ppt_x</p:attrName>
                                        </p:attrNameLst>
                                      </p:cBhvr>
                                      <p:tavLst>
                                        <p:tav tm="0">
                                          <p:val>
                                            <p:strVal val="#ppt_x"/>
                                          </p:val>
                                        </p:tav>
                                        <p:tav tm="100000">
                                          <p:val>
                                            <p:strVal val="#ppt_x"/>
                                          </p:val>
                                        </p:tav>
                                      </p:tavLst>
                                    </p:anim>
                                    <p:anim calcmode="lin" valueType="num">
                                      <p:cBhvr additive="base">
                                        <p:cTn id="16" dur="500" fill="hold"/>
                                        <p:tgtEl>
                                          <p:spTgt spid="614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150"/>
                                        </p:tgtEl>
                                        <p:attrNameLst>
                                          <p:attrName>style.visibility</p:attrName>
                                        </p:attrNameLst>
                                      </p:cBhvr>
                                      <p:to>
                                        <p:strVal val="visible"/>
                                      </p:to>
                                    </p:set>
                                    <p:anim calcmode="lin" valueType="num">
                                      <p:cBhvr additive="base">
                                        <p:cTn id="19" dur="500" fill="hold"/>
                                        <p:tgtEl>
                                          <p:spTgt spid="6150"/>
                                        </p:tgtEl>
                                        <p:attrNameLst>
                                          <p:attrName>ppt_x</p:attrName>
                                        </p:attrNameLst>
                                      </p:cBhvr>
                                      <p:tavLst>
                                        <p:tav tm="0">
                                          <p:val>
                                            <p:strVal val="#ppt_x"/>
                                          </p:val>
                                        </p:tav>
                                        <p:tav tm="100000">
                                          <p:val>
                                            <p:strVal val="#ppt_x"/>
                                          </p:val>
                                        </p:tav>
                                      </p:tavLst>
                                    </p:anim>
                                    <p:anim calcmode="lin" valueType="num">
                                      <p:cBhvr additive="base">
                                        <p:cTn id="20" dur="500" fill="hold"/>
                                        <p:tgtEl>
                                          <p:spTgt spid="615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151"/>
                                        </p:tgtEl>
                                        <p:attrNameLst>
                                          <p:attrName>style.visibility</p:attrName>
                                        </p:attrNameLst>
                                      </p:cBhvr>
                                      <p:to>
                                        <p:strVal val="visible"/>
                                      </p:to>
                                    </p:set>
                                    <p:anim calcmode="lin" valueType="num">
                                      <p:cBhvr additive="base">
                                        <p:cTn id="23" dur="500" fill="hold"/>
                                        <p:tgtEl>
                                          <p:spTgt spid="6151"/>
                                        </p:tgtEl>
                                        <p:attrNameLst>
                                          <p:attrName>ppt_x</p:attrName>
                                        </p:attrNameLst>
                                      </p:cBhvr>
                                      <p:tavLst>
                                        <p:tav tm="0">
                                          <p:val>
                                            <p:strVal val="#ppt_x"/>
                                          </p:val>
                                        </p:tav>
                                        <p:tav tm="100000">
                                          <p:val>
                                            <p:strVal val="#ppt_x"/>
                                          </p:val>
                                        </p:tav>
                                      </p:tavLst>
                                    </p:anim>
                                    <p:anim calcmode="lin" valueType="num">
                                      <p:cBhvr additive="base">
                                        <p:cTn id="24" dur="500" fill="hold"/>
                                        <p:tgtEl>
                                          <p:spTgt spid="6151"/>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52"/>
                                        </p:tgtEl>
                                        <p:attrNameLst>
                                          <p:attrName>style.visibility</p:attrName>
                                        </p:attrNameLst>
                                      </p:cBhvr>
                                      <p:to>
                                        <p:strVal val="visible"/>
                                      </p:to>
                                    </p:set>
                                    <p:anim calcmode="lin" valueType="num">
                                      <p:cBhvr additive="base">
                                        <p:cTn id="27" dur="500" fill="hold"/>
                                        <p:tgtEl>
                                          <p:spTgt spid="6152"/>
                                        </p:tgtEl>
                                        <p:attrNameLst>
                                          <p:attrName>ppt_x</p:attrName>
                                        </p:attrNameLst>
                                      </p:cBhvr>
                                      <p:tavLst>
                                        <p:tav tm="0">
                                          <p:val>
                                            <p:strVal val="#ppt_x"/>
                                          </p:val>
                                        </p:tav>
                                        <p:tav tm="100000">
                                          <p:val>
                                            <p:strVal val="#ppt_x"/>
                                          </p:val>
                                        </p:tav>
                                      </p:tavLst>
                                    </p:anim>
                                    <p:anim calcmode="lin" valueType="num">
                                      <p:cBhvr additive="base">
                                        <p:cTn id="28" dur="500" fill="hold"/>
                                        <p:tgtEl>
                                          <p:spTgt spid="61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8" grpId="0"/>
      <p:bldP spid="6149" grpId="0" animBg="1"/>
      <p:bldP spid="6150" grpId="0"/>
      <p:bldP spid="615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矩形 12"/>
          <p:cNvSpPr>
            <a:spLocks noChangeArrowheads="1"/>
          </p:cNvSpPr>
          <p:nvPr/>
        </p:nvSpPr>
        <p:spPr bwMode="auto">
          <a:xfrm>
            <a:off x="713235" y="1196152"/>
            <a:ext cx="11280775" cy="517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2</a:t>
            </a:r>
            <a:r>
              <a:rPr kumimoji="0" lang="zh-CN" altLang="en-US"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 常见的氨基酸</a:t>
            </a:r>
            <a:endPar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endParaRPr>
          </a:p>
        </p:txBody>
      </p:sp>
      <p:sp>
        <p:nvSpPr>
          <p:cNvPr id="7171" name="矩形 1"/>
          <p:cNvSpPr>
            <a:spLocks noChangeArrowheads="1"/>
          </p:cNvSpPr>
          <p:nvPr/>
        </p:nvSpPr>
        <p:spPr bwMode="auto">
          <a:xfrm>
            <a:off x="171768" y="1871032"/>
            <a:ext cx="2400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甘氨酸</a:t>
            </a: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(氨基乙酸)</a:t>
            </a:r>
          </a:p>
        </p:txBody>
      </p:sp>
      <p:grpSp>
        <p:nvGrpSpPr>
          <p:cNvPr id="7172" name="组合 2"/>
          <p:cNvGrpSpPr/>
          <p:nvPr/>
        </p:nvGrpSpPr>
        <p:grpSpPr bwMode="auto">
          <a:xfrm>
            <a:off x="2572068" y="3197250"/>
            <a:ext cx="2472152" cy="1009127"/>
            <a:chOff x="3330000" y="4842000"/>
            <a:chExt cx="1854096" cy="1008644"/>
          </a:xfrm>
        </p:grpSpPr>
        <p:sp>
          <p:nvSpPr>
            <p:cNvPr id="7187" name="矩形 34"/>
            <p:cNvSpPr>
              <a:spLocks noChangeArrowheads="1"/>
            </p:cNvSpPr>
            <p:nvPr/>
          </p:nvSpPr>
          <p:spPr bwMode="auto">
            <a:xfrm>
              <a:off x="3330000" y="4842000"/>
              <a:ext cx="1854096" cy="46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3</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H−COOH</a:t>
              </a:r>
              <a:endPar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7188" name="组合 35"/>
            <p:cNvGrpSpPr/>
            <p:nvPr/>
          </p:nvGrpSpPr>
          <p:grpSpPr bwMode="auto">
            <a:xfrm>
              <a:off x="4266000" y="5295600"/>
              <a:ext cx="558080" cy="555044"/>
              <a:chOff x="6264000" y="5418000"/>
              <a:chExt cx="558080" cy="555044"/>
            </a:xfrm>
          </p:grpSpPr>
          <p:cxnSp>
            <p:nvCxnSpPr>
              <p:cNvPr id="7189" name="直接连接符 4"/>
              <p:cNvCxnSpPr>
                <a:cxnSpLocks noChangeShapeType="1"/>
              </p:cNvCxnSpPr>
              <p:nvPr/>
            </p:nvCxnSpPr>
            <p:spPr bwMode="auto">
              <a:xfrm>
                <a:off x="6480000" y="5418000"/>
                <a:ext cx="0" cy="198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7190" name="矩形 37"/>
              <p:cNvSpPr>
                <a:spLocks noChangeArrowheads="1"/>
              </p:cNvSpPr>
              <p:nvPr/>
            </p:nvSpPr>
            <p:spPr bwMode="auto">
              <a:xfrm>
                <a:off x="6264000" y="5511600"/>
                <a:ext cx="558080" cy="461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7173" name="矩形 38"/>
          <p:cNvSpPr>
            <a:spLocks noChangeArrowheads="1"/>
          </p:cNvSpPr>
          <p:nvPr/>
        </p:nvSpPr>
        <p:spPr bwMode="auto">
          <a:xfrm>
            <a:off x="2572068" y="2076109"/>
            <a:ext cx="25859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endPar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7174" name="矩形 39"/>
          <p:cNvSpPr>
            <a:spLocks noChangeArrowheads="1"/>
          </p:cNvSpPr>
          <p:nvPr/>
        </p:nvSpPr>
        <p:spPr bwMode="auto">
          <a:xfrm>
            <a:off x="204138" y="2859844"/>
            <a:ext cx="26400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丙氨酸</a:t>
            </a: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l-GR"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α-</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氨基丙酸)</a:t>
            </a:r>
          </a:p>
        </p:txBody>
      </p:sp>
      <p:sp>
        <p:nvSpPr>
          <p:cNvPr id="7175" name="矩形 40"/>
          <p:cNvSpPr>
            <a:spLocks noChangeArrowheads="1"/>
          </p:cNvSpPr>
          <p:nvPr/>
        </p:nvSpPr>
        <p:spPr bwMode="auto">
          <a:xfrm>
            <a:off x="112444" y="4206377"/>
            <a:ext cx="36957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谷氨酸</a:t>
            </a: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氨基</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-­1,5­-</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戊二酸)</a:t>
            </a:r>
          </a:p>
        </p:txBody>
      </p:sp>
      <p:grpSp>
        <p:nvGrpSpPr>
          <p:cNvPr id="7176" name="组合 41"/>
          <p:cNvGrpSpPr/>
          <p:nvPr/>
        </p:nvGrpSpPr>
        <p:grpSpPr bwMode="auto">
          <a:xfrm>
            <a:off x="3496834" y="4549719"/>
            <a:ext cx="5548496" cy="1003191"/>
            <a:chOff x="763200" y="1828800"/>
            <a:chExt cx="3235616" cy="1003461"/>
          </a:xfrm>
        </p:grpSpPr>
        <p:sp>
          <p:nvSpPr>
            <p:cNvPr id="7183" name="矩形 42"/>
            <p:cNvSpPr>
              <a:spLocks noChangeArrowheads="1"/>
            </p:cNvSpPr>
            <p:nvPr/>
          </p:nvSpPr>
          <p:spPr bwMode="auto">
            <a:xfrm>
              <a:off x="763200" y="1828800"/>
              <a:ext cx="3235616" cy="461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HOOC−CH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H−COOH</a:t>
              </a:r>
              <a:endPar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7184" name="组合 43"/>
            <p:cNvGrpSpPr/>
            <p:nvPr/>
          </p:nvGrpSpPr>
          <p:grpSpPr bwMode="auto">
            <a:xfrm>
              <a:off x="2684836" y="2276872"/>
              <a:ext cx="558105" cy="555389"/>
              <a:chOff x="4952900" y="5418000"/>
              <a:chExt cx="558105" cy="555389"/>
            </a:xfrm>
          </p:grpSpPr>
          <p:cxnSp>
            <p:nvCxnSpPr>
              <p:cNvPr id="7185" name="直接连接符 4"/>
              <p:cNvCxnSpPr>
                <a:cxnSpLocks noChangeShapeType="1"/>
              </p:cNvCxnSpPr>
              <p:nvPr/>
            </p:nvCxnSpPr>
            <p:spPr bwMode="auto">
              <a:xfrm>
                <a:off x="5168901" y="5418000"/>
                <a:ext cx="0" cy="198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7186" name="矩形 45"/>
              <p:cNvSpPr>
                <a:spLocks noChangeArrowheads="1"/>
              </p:cNvSpPr>
              <p:nvPr/>
            </p:nvSpPr>
            <p:spPr bwMode="auto">
              <a:xfrm>
                <a:off x="4952900" y="5511600"/>
                <a:ext cx="558105" cy="461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7177" name="矩形 46"/>
          <p:cNvSpPr>
            <a:spLocks noChangeArrowheads="1"/>
          </p:cNvSpPr>
          <p:nvPr/>
        </p:nvSpPr>
        <p:spPr bwMode="auto">
          <a:xfrm>
            <a:off x="204138" y="5320808"/>
            <a:ext cx="297656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苯丙氨酸</a:t>
            </a:r>
            <a:endParaRPr kumimoji="0" lang="en-US" altLang="zh-CN" sz="2400" i="1"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l-GR"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α-</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氨基苯丙酸)</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7178" name="组合 47"/>
          <p:cNvGrpSpPr/>
          <p:nvPr/>
        </p:nvGrpSpPr>
        <p:grpSpPr bwMode="auto">
          <a:xfrm>
            <a:off x="2988454" y="5426582"/>
            <a:ext cx="3365168" cy="1003191"/>
            <a:chOff x="4039200" y="3501008"/>
            <a:chExt cx="2523293" cy="1003461"/>
          </a:xfrm>
        </p:grpSpPr>
        <p:sp>
          <p:nvSpPr>
            <p:cNvPr id="7179" name="矩形 48"/>
            <p:cNvSpPr>
              <a:spLocks noChangeArrowheads="1"/>
            </p:cNvSpPr>
            <p:nvPr/>
          </p:nvSpPr>
          <p:spPr bwMode="auto">
            <a:xfrm>
              <a:off x="4039200" y="3501008"/>
              <a:ext cx="2493136" cy="461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6</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5</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H−COOH</a:t>
              </a:r>
              <a:endPar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7180" name="组合 49"/>
            <p:cNvGrpSpPr/>
            <p:nvPr/>
          </p:nvGrpSpPr>
          <p:grpSpPr bwMode="auto">
            <a:xfrm>
              <a:off x="6004536" y="3949080"/>
              <a:ext cx="557957" cy="555389"/>
              <a:chOff x="6264000" y="5418000"/>
              <a:chExt cx="557957" cy="555389"/>
            </a:xfrm>
          </p:grpSpPr>
          <p:cxnSp>
            <p:nvCxnSpPr>
              <p:cNvPr id="7181" name="直接连接符 4"/>
              <p:cNvCxnSpPr>
                <a:cxnSpLocks noChangeShapeType="1"/>
              </p:cNvCxnSpPr>
              <p:nvPr/>
            </p:nvCxnSpPr>
            <p:spPr bwMode="auto">
              <a:xfrm>
                <a:off x="6480000" y="5418000"/>
                <a:ext cx="0" cy="198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7182" name="矩形 51"/>
              <p:cNvSpPr>
                <a:spLocks noChangeArrowheads="1"/>
              </p:cNvSpPr>
              <p:nvPr/>
            </p:nvSpPr>
            <p:spPr bwMode="auto">
              <a:xfrm>
                <a:off x="6264000" y="5511600"/>
                <a:ext cx="557957" cy="461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sp>
        <p:nvSpPr>
          <p:cNvPr id="2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一、氨基酸的结构与性质</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171"/>
                                        </p:tgtEl>
                                        <p:attrNameLst>
                                          <p:attrName>style.visibility</p:attrName>
                                        </p:attrNameLst>
                                      </p:cBhvr>
                                      <p:to>
                                        <p:strVal val="visible"/>
                                      </p:to>
                                    </p:set>
                                    <p:anim calcmode="lin" valueType="num">
                                      <p:cBhvr additive="base">
                                        <p:cTn id="11" dur="500" fill="hold"/>
                                        <p:tgtEl>
                                          <p:spTgt spid="7171"/>
                                        </p:tgtEl>
                                        <p:attrNameLst>
                                          <p:attrName>ppt_x</p:attrName>
                                        </p:attrNameLst>
                                      </p:cBhvr>
                                      <p:tavLst>
                                        <p:tav tm="0">
                                          <p:val>
                                            <p:strVal val="#ppt_x"/>
                                          </p:val>
                                        </p:tav>
                                        <p:tav tm="100000">
                                          <p:val>
                                            <p:strVal val="#ppt_x"/>
                                          </p:val>
                                        </p:tav>
                                      </p:tavLst>
                                    </p:anim>
                                    <p:anim calcmode="lin" valueType="num">
                                      <p:cBhvr additive="base">
                                        <p:cTn id="12" dur="500" fill="hold"/>
                                        <p:tgtEl>
                                          <p:spTgt spid="7171"/>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172"/>
                                        </p:tgtEl>
                                        <p:attrNameLst>
                                          <p:attrName>style.visibility</p:attrName>
                                        </p:attrNameLst>
                                      </p:cBhvr>
                                      <p:to>
                                        <p:strVal val="visible"/>
                                      </p:to>
                                    </p:set>
                                    <p:anim calcmode="lin" valueType="num">
                                      <p:cBhvr additive="base">
                                        <p:cTn id="15" dur="500" fill="hold"/>
                                        <p:tgtEl>
                                          <p:spTgt spid="7172"/>
                                        </p:tgtEl>
                                        <p:attrNameLst>
                                          <p:attrName>ppt_x</p:attrName>
                                        </p:attrNameLst>
                                      </p:cBhvr>
                                      <p:tavLst>
                                        <p:tav tm="0">
                                          <p:val>
                                            <p:strVal val="#ppt_x"/>
                                          </p:val>
                                        </p:tav>
                                        <p:tav tm="100000">
                                          <p:val>
                                            <p:strVal val="#ppt_x"/>
                                          </p:val>
                                        </p:tav>
                                      </p:tavLst>
                                    </p:anim>
                                    <p:anim calcmode="lin" valueType="num">
                                      <p:cBhvr additive="base">
                                        <p:cTn id="16" dur="500" fill="hold"/>
                                        <p:tgtEl>
                                          <p:spTgt spid="717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173"/>
                                        </p:tgtEl>
                                        <p:attrNameLst>
                                          <p:attrName>style.visibility</p:attrName>
                                        </p:attrNameLst>
                                      </p:cBhvr>
                                      <p:to>
                                        <p:strVal val="visible"/>
                                      </p:to>
                                    </p:set>
                                    <p:anim calcmode="lin" valueType="num">
                                      <p:cBhvr additive="base">
                                        <p:cTn id="19" dur="500" fill="hold"/>
                                        <p:tgtEl>
                                          <p:spTgt spid="7173"/>
                                        </p:tgtEl>
                                        <p:attrNameLst>
                                          <p:attrName>ppt_x</p:attrName>
                                        </p:attrNameLst>
                                      </p:cBhvr>
                                      <p:tavLst>
                                        <p:tav tm="0">
                                          <p:val>
                                            <p:strVal val="#ppt_x"/>
                                          </p:val>
                                        </p:tav>
                                        <p:tav tm="100000">
                                          <p:val>
                                            <p:strVal val="#ppt_x"/>
                                          </p:val>
                                        </p:tav>
                                      </p:tavLst>
                                    </p:anim>
                                    <p:anim calcmode="lin" valueType="num">
                                      <p:cBhvr additive="base">
                                        <p:cTn id="20" dur="500" fill="hold"/>
                                        <p:tgtEl>
                                          <p:spTgt spid="717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174"/>
                                        </p:tgtEl>
                                        <p:attrNameLst>
                                          <p:attrName>style.visibility</p:attrName>
                                        </p:attrNameLst>
                                      </p:cBhvr>
                                      <p:to>
                                        <p:strVal val="visible"/>
                                      </p:to>
                                    </p:set>
                                    <p:anim calcmode="lin" valueType="num">
                                      <p:cBhvr additive="base">
                                        <p:cTn id="23" dur="500" fill="hold"/>
                                        <p:tgtEl>
                                          <p:spTgt spid="7174"/>
                                        </p:tgtEl>
                                        <p:attrNameLst>
                                          <p:attrName>ppt_x</p:attrName>
                                        </p:attrNameLst>
                                      </p:cBhvr>
                                      <p:tavLst>
                                        <p:tav tm="0">
                                          <p:val>
                                            <p:strVal val="#ppt_x"/>
                                          </p:val>
                                        </p:tav>
                                        <p:tav tm="100000">
                                          <p:val>
                                            <p:strVal val="#ppt_x"/>
                                          </p:val>
                                        </p:tav>
                                      </p:tavLst>
                                    </p:anim>
                                    <p:anim calcmode="lin" valueType="num">
                                      <p:cBhvr additive="base">
                                        <p:cTn id="24" dur="500" fill="hold"/>
                                        <p:tgtEl>
                                          <p:spTgt spid="717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175"/>
                                        </p:tgtEl>
                                        <p:attrNameLst>
                                          <p:attrName>style.visibility</p:attrName>
                                        </p:attrNameLst>
                                      </p:cBhvr>
                                      <p:to>
                                        <p:strVal val="visible"/>
                                      </p:to>
                                    </p:set>
                                    <p:anim calcmode="lin" valueType="num">
                                      <p:cBhvr additive="base">
                                        <p:cTn id="27" dur="500" fill="hold"/>
                                        <p:tgtEl>
                                          <p:spTgt spid="7175"/>
                                        </p:tgtEl>
                                        <p:attrNameLst>
                                          <p:attrName>ppt_x</p:attrName>
                                        </p:attrNameLst>
                                      </p:cBhvr>
                                      <p:tavLst>
                                        <p:tav tm="0">
                                          <p:val>
                                            <p:strVal val="#ppt_x"/>
                                          </p:val>
                                        </p:tav>
                                        <p:tav tm="100000">
                                          <p:val>
                                            <p:strVal val="#ppt_x"/>
                                          </p:val>
                                        </p:tav>
                                      </p:tavLst>
                                    </p:anim>
                                    <p:anim calcmode="lin" valueType="num">
                                      <p:cBhvr additive="base">
                                        <p:cTn id="28" dur="500" fill="hold"/>
                                        <p:tgtEl>
                                          <p:spTgt spid="717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7176"/>
                                        </p:tgtEl>
                                        <p:attrNameLst>
                                          <p:attrName>style.visibility</p:attrName>
                                        </p:attrNameLst>
                                      </p:cBhvr>
                                      <p:to>
                                        <p:strVal val="visible"/>
                                      </p:to>
                                    </p:set>
                                    <p:anim calcmode="lin" valueType="num">
                                      <p:cBhvr additive="base">
                                        <p:cTn id="31" dur="500" fill="hold"/>
                                        <p:tgtEl>
                                          <p:spTgt spid="7176"/>
                                        </p:tgtEl>
                                        <p:attrNameLst>
                                          <p:attrName>ppt_x</p:attrName>
                                        </p:attrNameLst>
                                      </p:cBhvr>
                                      <p:tavLst>
                                        <p:tav tm="0">
                                          <p:val>
                                            <p:strVal val="#ppt_x"/>
                                          </p:val>
                                        </p:tav>
                                        <p:tav tm="100000">
                                          <p:val>
                                            <p:strVal val="#ppt_x"/>
                                          </p:val>
                                        </p:tav>
                                      </p:tavLst>
                                    </p:anim>
                                    <p:anim calcmode="lin" valueType="num">
                                      <p:cBhvr additive="base">
                                        <p:cTn id="32" dur="500" fill="hold"/>
                                        <p:tgtEl>
                                          <p:spTgt spid="717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177"/>
                                        </p:tgtEl>
                                        <p:attrNameLst>
                                          <p:attrName>style.visibility</p:attrName>
                                        </p:attrNameLst>
                                      </p:cBhvr>
                                      <p:to>
                                        <p:strVal val="visible"/>
                                      </p:to>
                                    </p:set>
                                    <p:anim calcmode="lin" valueType="num">
                                      <p:cBhvr additive="base">
                                        <p:cTn id="35" dur="500" fill="hold"/>
                                        <p:tgtEl>
                                          <p:spTgt spid="7177"/>
                                        </p:tgtEl>
                                        <p:attrNameLst>
                                          <p:attrName>ppt_x</p:attrName>
                                        </p:attrNameLst>
                                      </p:cBhvr>
                                      <p:tavLst>
                                        <p:tav tm="0">
                                          <p:val>
                                            <p:strVal val="#ppt_x"/>
                                          </p:val>
                                        </p:tav>
                                        <p:tav tm="100000">
                                          <p:val>
                                            <p:strVal val="#ppt_x"/>
                                          </p:val>
                                        </p:tav>
                                      </p:tavLst>
                                    </p:anim>
                                    <p:anim calcmode="lin" valueType="num">
                                      <p:cBhvr additive="base">
                                        <p:cTn id="36" dur="500" fill="hold"/>
                                        <p:tgtEl>
                                          <p:spTgt spid="7177"/>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7178"/>
                                        </p:tgtEl>
                                        <p:attrNameLst>
                                          <p:attrName>style.visibility</p:attrName>
                                        </p:attrNameLst>
                                      </p:cBhvr>
                                      <p:to>
                                        <p:strVal val="visible"/>
                                      </p:to>
                                    </p:set>
                                    <p:anim calcmode="lin" valueType="num">
                                      <p:cBhvr additive="base">
                                        <p:cTn id="39" dur="500" fill="hold"/>
                                        <p:tgtEl>
                                          <p:spTgt spid="7178"/>
                                        </p:tgtEl>
                                        <p:attrNameLst>
                                          <p:attrName>ppt_x</p:attrName>
                                        </p:attrNameLst>
                                      </p:cBhvr>
                                      <p:tavLst>
                                        <p:tav tm="0">
                                          <p:val>
                                            <p:strVal val="#ppt_x"/>
                                          </p:val>
                                        </p:tav>
                                        <p:tav tm="100000">
                                          <p:val>
                                            <p:strVal val="#ppt_x"/>
                                          </p:val>
                                        </p:tav>
                                      </p:tavLst>
                                    </p:anim>
                                    <p:anim calcmode="lin" valueType="num">
                                      <p:cBhvr additive="base">
                                        <p:cTn id="40" dur="500" fill="hold"/>
                                        <p:tgtEl>
                                          <p:spTgt spid="71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p:bldP spid="7173" grpId="0"/>
      <p:bldP spid="7174" grpId="0"/>
      <p:bldP spid="7175" grpId="0"/>
      <p:bldP spid="717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1" name="Rectangle 3"/>
          <p:cNvSpPr>
            <a:spLocks noChangeArrowheads="1"/>
          </p:cNvSpPr>
          <p:nvPr/>
        </p:nvSpPr>
        <p:spPr bwMode="auto">
          <a:xfrm>
            <a:off x="660400" y="1475872"/>
            <a:ext cx="10033000" cy="392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80000"/>
              </a:lnSpc>
              <a:spcBef>
                <a:spcPct val="50000"/>
              </a:spcBef>
              <a:spcAft>
                <a:spcPts val="0"/>
              </a:spcAft>
              <a:buClrTx/>
              <a:buSzTx/>
              <a:buFontTx/>
              <a:buNone/>
              <a:defRPr/>
            </a:pPr>
            <a:r>
              <a:rPr kumimoji="1" lang="zh-CN" altLang="en-US"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组成生物体内的氨基酸只有</a:t>
            </a:r>
            <a:r>
              <a:rPr kumimoji="1" lang="en-US" altLang="zh-CN"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20</a:t>
            </a:r>
            <a:r>
              <a:rPr kumimoji="1" lang="zh-CN" altLang="en-US"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余种，它们在结构上的相似之处？不同之处？</a:t>
            </a:r>
          </a:p>
        </p:txBody>
      </p:sp>
      <p:sp>
        <p:nvSpPr>
          <p:cNvPr id="278532" name="Rectangle 4"/>
          <p:cNvSpPr>
            <a:spLocks noChangeArrowheads="1"/>
          </p:cNvSpPr>
          <p:nvPr/>
        </p:nvSpPr>
        <p:spPr bwMode="auto">
          <a:xfrm>
            <a:off x="-1148247" y="2595320"/>
            <a:ext cx="1044257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25000"/>
              </a:lnSpc>
              <a:spcBef>
                <a:spcPct val="50000"/>
              </a:spcBef>
              <a:spcAft>
                <a:spcPts val="0"/>
              </a:spcAft>
              <a:buClrTx/>
              <a:buSzTx/>
              <a:buFontTx/>
              <a:buNone/>
              <a:defRPr/>
            </a:pPr>
            <a:r>
              <a:rPr kumimoji="1" lang="zh-CN" altLang="en-US" sz="2400" i="0" u="none" strike="noStrike" kern="0" cap="none" spc="0" normalizeH="0" baseline="0" noProof="0" dirty="0">
                <a:ln>
                  <a:noFill/>
                </a:ln>
                <a:solidFill>
                  <a:srgbClr val="0070C0"/>
                </a:solidFill>
                <a:effectLst/>
                <a:uLnTx/>
                <a:uFillTx/>
                <a:latin typeface="Arial" panose="020B0604020202020204" pitchFamily="34" charset="0"/>
                <a:ea typeface="思源黑体 CN Medium" panose="020B0600000000000000" pitchFamily="34" charset="-122"/>
                <a:sym typeface="Arial" panose="020B0604020202020204" pitchFamily="34" charset="0"/>
              </a:rPr>
              <a:t>人体内不能合成的氨基酸（必需氨基酸）有多少种？</a:t>
            </a:r>
          </a:p>
        </p:txBody>
      </p:sp>
      <p:sp>
        <p:nvSpPr>
          <p:cNvPr id="278533" name="Text Box 5"/>
          <p:cNvSpPr txBox="1">
            <a:spLocks noChangeArrowheads="1"/>
          </p:cNvSpPr>
          <p:nvPr/>
        </p:nvSpPr>
        <p:spPr bwMode="auto">
          <a:xfrm>
            <a:off x="529238" y="3240969"/>
            <a:ext cx="663963" cy="392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80000"/>
              </a:lnSpc>
              <a:spcBef>
                <a:spcPct val="50000"/>
              </a:spcBef>
              <a:spcAft>
                <a:spcPts val="0"/>
              </a:spcAft>
              <a:buClrTx/>
              <a:buSzTx/>
              <a:buFontTx/>
              <a:buNone/>
              <a:defRPr/>
            </a:pPr>
            <a:r>
              <a:rPr kumimoji="1" lang="en-US" altLang="zh-CN" sz="240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8</a:t>
            </a:r>
            <a:r>
              <a:rPr kumimoji="1" lang="zh-CN" altLang="en-US" sz="2400" i="0" u="none" strike="noStrike" kern="0" cap="none" spc="0" normalizeH="0" baseline="0" noProof="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种</a:t>
            </a:r>
          </a:p>
        </p:txBody>
      </p:sp>
      <p:sp>
        <p:nvSpPr>
          <p:cNvPr id="278534" name="Text Box 6"/>
          <p:cNvSpPr txBox="1">
            <a:spLocks noChangeArrowheads="1"/>
          </p:cNvSpPr>
          <p:nvPr/>
        </p:nvSpPr>
        <p:spPr bwMode="auto">
          <a:xfrm>
            <a:off x="-1380490" y="2121521"/>
            <a:ext cx="7666038" cy="392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80000"/>
              </a:lnSpc>
              <a:spcBef>
                <a:spcPct val="50000"/>
              </a:spcBef>
              <a:spcAft>
                <a:spcPts val="0"/>
              </a:spcAft>
              <a:buClrTx/>
              <a:buSzTx/>
              <a:buFontTx/>
              <a:buNone/>
              <a:defRPr/>
            </a:pPr>
            <a:r>
              <a:rPr kumimoji="1"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都是</a:t>
            </a:r>
            <a:r>
              <a:rPr kumimoji="1"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α-</a:t>
            </a:r>
            <a:r>
              <a:rPr kumimoji="1"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氨基酸，</a:t>
            </a:r>
            <a:r>
              <a:rPr kumimoji="1"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R-</a:t>
            </a:r>
            <a:r>
              <a:rPr kumimoji="1" lang="zh-CN" altLang="en-US"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基不相同</a:t>
            </a:r>
          </a:p>
        </p:txBody>
      </p:sp>
      <p:sp>
        <p:nvSpPr>
          <p:cNvPr id="6"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一、氨基酸的结构与性质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8531"/>
                                        </p:tgtEl>
                                        <p:attrNameLst>
                                          <p:attrName>style.visibility</p:attrName>
                                        </p:attrNameLst>
                                      </p:cBhvr>
                                      <p:to>
                                        <p:strVal val="visible"/>
                                      </p:to>
                                    </p:set>
                                    <p:anim calcmode="lin" valueType="num">
                                      <p:cBhvr additive="base">
                                        <p:cTn id="7" dur="500" fill="hold"/>
                                        <p:tgtEl>
                                          <p:spTgt spid="278531"/>
                                        </p:tgtEl>
                                        <p:attrNameLst>
                                          <p:attrName>ppt_x</p:attrName>
                                        </p:attrNameLst>
                                      </p:cBhvr>
                                      <p:tavLst>
                                        <p:tav tm="0">
                                          <p:val>
                                            <p:strVal val="0-#ppt_w/2"/>
                                          </p:val>
                                        </p:tav>
                                        <p:tav tm="100000">
                                          <p:val>
                                            <p:strVal val="#ppt_x"/>
                                          </p:val>
                                        </p:tav>
                                      </p:tavLst>
                                    </p:anim>
                                    <p:anim calcmode="lin" valueType="num">
                                      <p:cBhvr additive="base">
                                        <p:cTn id="8" dur="500" fill="hold"/>
                                        <p:tgtEl>
                                          <p:spTgt spid="27853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8534"/>
                                        </p:tgtEl>
                                        <p:attrNameLst>
                                          <p:attrName>style.visibility</p:attrName>
                                        </p:attrNameLst>
                                      </p:cBhvr>
                                      <p:to>
                                        <p:strVal val="visible"/>
                                      </p:to>
                                    </p:set>
                                    <p:anim calcmode="lin" valueType="num">
                                      <p:cBhvr additive="base">
                                        <p:cTn id="13" dur="500" fill="hold"/>
                                        <p:tgtEl>
                                          <p:spTgt spid="278534"/>
                                        </p:tgtEl>
                                        <p:attrNameLst>
                                          <p:attrName>ppt_x</p:attrName>
                                        </p:attrNameLst>
                                      </p:cBhvr>
                                      <p:tavLst>
                                        <p:tav tm="0">
                                          <p:val>
                                            <p:strVal val="0-#ppt_w/2"/>
                                          </p:val>
                                        </p:tav>
                                        <p:tav tm="100000">
                                          <p:val>
                                            <p:strVal val="#ppt_x"/>
                                          </p:val>
                                        </p:tav>
                                      </p:tavLst>
                                    </p:anim>
                                    <p:anim calcmode="lin" valueType="num">
                                      <p:cBhvr additive="base">
                                        <p:cTn id="14" dur="500" fill="hold"/>
                                        <p:tgtEl>
                                          <p:spTgt spid="27853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8532"/>
                                        </p:tgtEl>
                                        <p:attrNameLst>
                                          <p:attrName>style.visibility</p:attrName>
                                        </p:attrNameLst>
                                      </p:cBhvr>
                                      <p:to>
                                        <p:strVal val="visible"/>
                                      </p:to>
                                    </p:set>
                                    <p:anim calcmode="lin" valueType="num">
                                      <p:cBhvr additive="base">
                                        <p:cTn id="19" dur="500" fill="hold"/>
                                        <p:tgtEl>
                                          <p:spTgt spid="278532"/>
                                        </p:tgtEl>
                                        <p:attrNameLst>
                                          <p:attrName>ppt_x</p:attrName>
                                        </p:attrNameLst>
                                      </p:cBhvr>
                                      <p:tavLst>
                                        <p:tav tm="0">
                                          <p:val>
                                            <p:strVal val="0-#ppt_w/2"/>
                                          </p:val>
                                        </p:tav>
                                        <p:tav tm="100000">
                                          <p:val>
                                            <p:strVal val="#ppt_x"/>
                                          </p:val>
                                        </p:tav>
                                      </p:tavLst>
                                    </p:anim>
                                    <p:anim calcmode="lin" valueType="num">
                                      <p:cBhvr additive="base">
                                        <p:cTn id="20" dur="500" fill="hold"/>
                                        <p:tgtEl>
                                          <p:spTgt spid="27853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8533"/>
                                        </p:tgtEl>
                                        <p:attrNameLst>
                                          <p:attrName>style.visibility</p:attrName>
                                        </p:attrNameLst>
                                      </p:cBhvr>
                                      <p:to>
                                        <p:strVal val="visible"/>
                                      </p:to>
                                    </p:set>
                                    <p:anim calcmode="lin" valueType="num">
                                      <p:cBhvr additive="base">
                                        <p:cTn id="25" dur="500" fill="hold"/>
                                        <p:tgtEl>
                                          <p:spTgt spid="278533"/>
                                        </p:tgtEl>
                                        <p:attrNameLst>
                                          <p:attrName>ppt_x</p:attrName>
                                        </p:attrNameLst>
                                      </p:cBhvr>
                                      <p:tavLst>
                                        <p:tav tm="0">
                                          <p:val>
                                            <p:strVal val="0-#ppt_w/2"/>
                                          </p:val>
                                        </p:tav>
                                        <p:tav tm="100000">
                                          <p:val>
                                            <p:strVal val="#ppt_x"/>
                                          </p:val>
                                        </p:tav>
                                      </p:tavLst>
                                    </p:anim>
                                    <p:anim calcmode="lin" valueType="num">
                                      <p:cBhvr additive="base">
                                        <p:cTn id="26" dur="500" fill="hold"/>
                                        <p:tgtEl>
                                          <p:spTgt spid="2785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autoUpdateAnimBg="0"/>
      <p:bldP spid="278532" grpId="0" autoUpdateAnimBg="0"/>
      <p:bldP spid="278533" grpId="0" autoUpdateAnimBg="0"/>
      <p:bldP spid="2785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12"/>
          <p:cNvSpPr>
            <a:spLocks noChangeArrowheads="1"/>
          </p:cNvSpPr>
          <p:nvPr/>
        </p:nvSpPr>
        <p:spPr bwMode="auto">
          <a:xfrm>
            <a:off x="660400" y="1390333"/>
            <a:ext cx="11280775" cy="177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50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3</a:t>
            </a:r>
            <a:r>
              <a:rPr kumimoji="0" lang="zh-CN" altLang="en-US"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 物理性质</a:t>
            </a:r>
            <a:endPar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endParaRPr>
          </a:p>
          <a:p>
            <a:pPr marL="0" marR="0" lvl="0" indent="0" defTabSz="914400" eaLnBrk="1" fontAlgn="auto" latinLnBrk="0" hangingPunct="1">
              <a:lnSpc>
                <a:spcPct val="150000"/>
              </a:lnSpc>
              <a:spcBef>
                <a:spcPts val="0"/>
              </a:spcBef>
              <a:spcAft>
                <a:spcPts val="0"/>
              </a:spcAft>
              <a:buClrTx/>
              <a:buSzTx/>
              <a:buFontTx/>
              <a:buNone/>
              <a:defRPr/>
            </a:pP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天然氨基酸均为无色晶体，熔点较高，在</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200 ~ 300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熔化时分解。</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50000"/>
              </a:lnSpc>
              <a:spcBef>
                <a:spcPts val="60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大多数能溶于水，而难溶于乙醇、</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乙醚。</a:t>
            </a:r>
            <a:endPar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endParaRPr>
          </a:p>
        </p:txBody>
      </p:sp>
      <p:sp>
        <p:nvSpPr>
          <p:cNvPr id="4"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一、氨基酸的结构与性质</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60400" y="1214755"/>
            <a:ext cx="74882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rgbClr val="0066CC"/>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0" lang="zh-CN" altLang="en-US" sz="2400" i="0" u="none" strike="noStrike" kern="0" cap="none" spc="0" normalizeH="0" baseline="0" noProof="0">
                <a:ln>
                  <a:noFill/>
                </a:ln>
                <a:solidFill>
                  <a:srgbClr val="0066CC"/>
                </a:solidFill>
                <a:effectLst/>
                <a:uLnTx/>
                <a:uFillTx/>
                <a:latin typeface="Arial" panose="020B0604020202020204" pitchFamily="34" charset="0"/>
                <a:ea typeface="思源黑体 CN Medium" panose="020B0600000000000000" pitchFamily="34" charset="-122"/>
                <a:sym typeface="Arial" panose="020B0604020202020204" pitchFamily="34" charset="0"/>
              </a:rPr>
              <a:t>、氨基酸的化学性质</a:t>
            </a:r>
          </a:p>
        </p:txBody>
      </p:sp>
      <p:sp>
        <p:nvSpPr>
          <p:cNvPr id="283651" name="Text Box 3"/>
          <p:cNvSpPr txBox="1">
            <a:spLocks noChangeArrowheads="1"/>
          </p:cNvSpPr>
          <p:nvPr/>
        </p:nvSpPr>
        <p:spPr bwMode="auto">
          <a:xfrm>
            <a:off x="433948" y="1942128"/>
            <a:ext cx="23368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）两性</a:t>
            </a:r>
          </a:p>
        </p:txBody>
      </p:sp>
      <p:sp>
        <p:nvSpPr>
          <p:cNvPr id="283652" name="Text Box 4"/>
          <p:cNvSpPr txBox="1">
            <a:spLocks noChangeArrowheads="1"/>
          </p:cNvSpPr>
          <p:nvPr/>
        </p:nvSpPr>
        <p:spPr bwMode="auto">
          <a:xfrm>
            <a:off x="2094548" y="1630680"/>
            <a:ext cx="59388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含有氨基能与酸反应</a:t>
            </a:r>
          </a:p>
        </p:txBody>
      </p:sp>
      <p:sp>
        <p:nvSpPr>
          <p:cNvPr id="283653" name="Text Box 5"/>
          <p:cNvSpPr txBox="1">
            <a:spLocks noChangeArrowheads="1"/>
          </p:cNvSpPr>
          <p:nvPr/>
        </p:nvSpPr>
        <p:spPr bwMode="auto">
          <a:xfrm>
            <a:off x="2094548" y="2285029"/>
            <a:ext cx="51863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含有羧基能与碱反应</a:t>
            </a:r>
          </a:p>
        </p:txBody>
      </p:sp>
      <p:sp>
        <p:nvSpPr>
          <p:cNvPr id="283654" name="AutoShape 6"/>
          <p:cNvSpPr/>
          <p:nvPr/>
        </p:nvSpPr>
        <p:spPr bwMode="auto">
          <a:xfrm>
            <a:off x="1996123" y="1825585"/>
            <a:ext cx="98425" cy="720725"/>
          </a:xfrm>
          <a:prstGeom prst="leftBrace">
            <a:avLst>
              <a:gd name="adj1" fmla="val 81362"/>
              <a:gd name="adj2" fmla="val 50000"/>
            </a:avLst>
          </a:prstGeom>
          <a:noFill/>
          <a:ln w="28575">
            <a:solidFill>
              <a:schemeClr val="tx1"/>
            </a:solidFill>
            <a:rou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2" name="Group 7"/>
          <p:cNvGrpSpPr/>
          <p:nvPr/>
        </p:nvGrpSpPr>
        <p:grpSpPr bwMode="auto">
          <a:xfrm>
            <a:off x="539780" y="3344500"/>
            <a:ext cx="4643930" cy="1016000"/>
            <a:chOff x="0" y="1665"/>
            <a:chExt cx="2759" cy="640"/>
          </a:xfrm>
        </p:grpSpPr>
        <p:grpSp>
          <p:nvGrpSpPr>
            <p:cNvPr id="10264" name="Group 8"/>
            <p:cNvGrpSpPr/>
            <p:nvPr/>
          </p:nvGrpSpPr>
          <p:grpSpPr bwMode="auto">
            <a:xfrm>
              <a:off x="0" y="1665"/>
              <a:ext cx="2132" cy="640"/>
              <a:chOff x="567" y="2118"/>
              <a:chExt cx="2132" cy="640"/>
            </a:xfrm>
          </p:grpSpPr>
          <p:sp>
            <p:nvSpPr>
              <p:cNvPr id="10266" name="Text Box 9"/>
              <p:cNvSpPr txBox="1">
                <a:spLocks noChangeArrowheads="1"/>
              </p:cNvSpPr>
              <p:nvPr/>
            </p:nvSpPr>
            <p:spPr bwMode="auto">
              <a:xfrm>
                <a:off x="567" y="2118"/>
                <a:ext cx="2132"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—COOH</a:t>
                </a:r>
              </a:p>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NH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0267" name="Line 10"/>
              <p:cNvSpPr>
                <a:spLocks noChangeShapeType="1"/>
              </p:cNvSpPr>
              <p:nvPr/>
            </p:nvSpPr>
            <p:spPr bwMode="auto">
              <a:xfrm>
                <a:off x="1021" y="2373"/>
                <a:ext cx="2" cy="109"/>
              </a:xfrm>
              <a:prstGeom prst="line">
                <a:avLst/>
              </a:prstGeom>
              <a:noFill/>
              <a:ln w="19050">
                <a:solidFill>
                  <a:schemeClr val="tx2"/>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0265" name="Text Box 11"/>
            <p:cNvSpPr txBox="1">
              <a:spLocks noChangeArrowheads="1"/>
            </p:cNvSpPr>
            <p:nvPr/>
          </p:nvSpPr>
          <p:spPr bwMode="auto">
            <a:xfrm>
              <a:off x="1444" y="1823"/>
              <a:ext cx="131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HCl →</a:t>
              </a:r>
            </a:p>
          </p:txBody>
        </p:sp>
      </p:grpSp>
      <p:grpSp>
        <p:nvGrpSpPr>
          <p:cNvPr id="4" name="Group 12"/>
          <p:cNvGrpSpPr/>
          <p:nvPr/>
        </p:nvGrpSpPr>
        <p:grpSpPr bwMode="auto">
          <a:xfrm>
            <a:off x="4052094" y="3332642"/>
            <a:ext cx="4513263" cy="1016000"/>
            <a:chOff x="290" y="2089"/>
            <a:chExt cx="2132" cy="640"/>
          </a:xfrm>
        </p:grpSpPr>
        <p:sp>
          <p:nvSpPr>
            <p:cNvPr id="10262" name="Text Box 13"/>
            <p:cNvSpPr txBox="1">
              <a:spLocks noChangeArrowheads="1"/>
            </p:cNvSpPr>
            <p:nvPr/>
          </p:nvSpPr>
          <p:spPr bwMode="auto">
            <a:xfrm>
              <a:off x="290" y="2089"/>
              <a:ext cx="2132"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—COOH</a:t>
              </a:r>
            </a:p>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NH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Cl</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10263" name="Line 14"/>
            <p:cNvSpPr>
              <a:spLocks noChangeShapeType="1"/>
            </p:cNvSpPr>
            <p:nvPr/>
          </p:nvSpPr>
          <p:spPr bwMode="auto">
            <a:xfrm>
              <a:off x="650" y="2351"/>
              <a:ext cx="2" cy="129"/>
            </a:xfrm>
            <a:prstGeom prst="line">
              <a:avLst/>
            </a:prstGeom>
            <a:noFill/>
            <a:ln w="19050">
              <a:solidFill>
                <a:schemeClr val="tx2"/>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283663" name="Text Box 15"/>
          <p:cNvSpPr txBox="1">
            <a:spLocks noChangeArrowheads="1"/>
          </p:cNvSpPr>
          <p:nvPr/>
        </p:nvSpPr>
        <p:spPr bwMode="auto">
          <a:xfrm>
            <a:off x="7038714" y="3620128"/>
            <a:ext cx="4032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0066CC"/>
                </a:solidFill>
                <a:effectLst/>
                <a:uLnTx/>
                <a:uFillTx/>
                <a:latin typeface="Arial" panose="020B0604020202020204" pitchFamily="34" charset="0"/>
                <a:ea typeface="思源黑体 CN Medium" panose="020B0600000000000000" pitchFamily="34" charset="-122"/>
                <a:sym typeface="Arial" panose="020B0604020202020204" pitchFamily="34" charset="0"/>
              </a:rPr>
              <a:t>盐酸氨基乙酸</a:t>
            </a:r>
          </a:p>
        </p:txBody>
      </p:sp>
      <p:sp>
        <p:nvSpPr>
          <p:cNvPr id="283664" name="Text Box 16"/>
          <p:cNvSpPr txBox="1">
            <a:spLocks noChangeArrowheads="1"/>
          </p:cNvSpPr>
          <p:nvPr/>
        </p:nvSpPr>
        <p:spPr bwMode="auto">
          <a:xfrm>
            <a:off x="8796555" y="3589668"/>
            <a:ext cx="51847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a:ln>
                  <a:noFill/>
                </a:ln>
                <a:solidFill>
                  <a:srgbClr val="0066CC"/>
                </a:solidFill>
                <a:effectLst/>
                <a:uLnTx/>
                <a:uFillTx/>
                <a:latin typeface="Arial" panose="020B0604020202020204" pitchFamily="34" charset="0"/>
                <a:ea typeface="思源黑体 CN Medium" panose="020B0600000000000000" pitchFamily="34" charset="-122"/>
                <a:sym typeface="Arial" panose="020B0604020202020204" pitchFamily="34" charset="0"/>
              </a:rPr>
              <a:t>（这种盐具有酸性）</a:t>
            </a:r>
          </a:p>
        </p:txBody>
      </p:sp>
      <p:grpSp>
        <p:nvGrpSpPr>
          <p:cNvPr id="5" name="Group 17"/>
          <p:cNvGrpSpPr/>
          <p:nvPr/>
        </p:nvGrpSpPr>
        <p:grpSpPr bwMode="auto">
          <a:xfrm>
            <a:off x="529825" y="4550780"/>
            <a:ext cx="5223446" cy="1016000"/>
            <a:chOff x="469" y="1473"/>
            <a:chExt cx="2468" cy="640"/>
          </a:xfrm>
        </p:grpSpPr>
        <p:grpSp>
          <p:nvGrpSpPr>
            <p:cNvPr id="10258" name="Group 18"/>
            <p:cNvGrpSpPr/>
            <p:nvPr/>
          </p:nvGrpSpPr>
          <p:grpSpPr bwMode="auto">
            <a:xfrm>
              <a:off x="469" y="1473"/>
              <a:ext cx="2132" cy="640"/>
              <a:chOff x="1036" y="1926"/>
              <a:chExt cx="2132" cy="640"/>
            </a:xfrm>
          </p:grpSpPr>
          <p:sp>
            <p:nvSpPr>
              <p:cNvPr id="10260" name="Text Box 19"/>
              <p:cNvSpPr txBox="1">
                <a:spLocks noChangeArrowheads="1"/>
              </p:cNvSpPr>
              <p:nvPr/>
            </p:nvSpPr>
            <p:spPr bwMode="auto">
              <a:xfrm>
                <a:off x="1036" y="1926"/>
                <a:ext cx="2132"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 </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—COOH</a:t>
                </a:r>
              </a:p>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NH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0261" name="Line 20"/>
              <p:cNvSpPr>
                <a:spLocks noChangeShapeType="1"/>
              </p:cNvSpPr>
              <p:nvPr/>
            </p:nvSpPr>
            <p:spPr bwMode="auto">
              <a:xfrm>
                <a:off x="1401" y="2183"/>
                <a:ext cx="1" cy="94"/>
              </a:xfrm>
              <a:prstGeom prst="line">
                <a:avLst/>
              </a:prstGeom>
              <a:noFill/>
              <a:ln w="19050">
                <a:solidFill>
                  <a:schemeClr val="tx2"/>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0259" name="Text Box 21"/>
            <p:cNvSpPr txBox="1">
              <a:spLocks noChangeArrowheads="1"/>
            </p:cNvSpPr>
            <p:nvPr/>
          </p:nvSpPr>
          <p:spPr bwMode="auto">
            <a:xfrm>
              <a:off x="1622" y="1730"/>
              <a:ext cx="131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err="1">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NaOH</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p:txBody>
        </p:sp>
      </p:grpSp>
      <p:grpSp>
        <p:nvGrpSpPr>
          <p:cNvPr id="7" name="Group 22"/>
          <p:cNvGrpSpPr/>
          <p:nvPr/>
        </p:nvGrpSpPr>
        <p:grpSpPr bwMode="auto">
          <a:xfrm>
            <a:off x="4284880" y="4768708"/>
            <a:ext cx="5143884" cy="1016000"/>
            <a:chOff x="2745" y="2795"/>
            <a:chExt cx="2430" cy="640"/>
          </a:xfrm>
        </p:grpSpPr>
        <p:sp>
          <p:nvSpPr>
            <p:cNvPr id="10255" name="Text Box 23"/>
            <p:cNvSpPr txBox="1">
              <a:spLocks noChangeArrowheads="1"/>
            </p:cNvSpPr>
            <p:nvPr/>
          </p:nvSpPr>
          <p:spPr bwMode="auto">
            <a:xfrm>
              <a:off x="2745" y="2795"/>
              <a:ext cx="2132"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CH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—COO</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Na</a:t>
              </a:r>
              <a:r>
                <a:rPr kumimoji="0" lang="en-US" altLang="zh-CN" sz="2400" i="0" u="none" strike="noStrike" kern="0" cap="none" spc="0" normalizeH="0" baseline="30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NH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p>
          </p:txBody>
        </p:sp>
        <p:sp>
          <p:nvSpPr>
            <p:cNvPr id="10256" name="Line 24"/>
            <p:cNvSpPr>
              <a:spLocks noChangeShapeType="1"/>
            </p:cNvSpPr>
            <p:nvPr/>
          </p:nvSpPr>
          <p:spPr bwMode="auto">
            <a:xfrm>
              <a:off x="3006" y="3065"/>
              <a:ext cx="3" cy="100"/>
            </a:xfrm>
            <a:prstGeom prst="line">
              <a:avLst/>
            </a:prstGeom>
            <a:noFill/>
            <a:ln w="19050">
              <a:solidFill>
                <a:schemeClr val="tx2"/>
              </a:solidFill>
              <a:round/>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dirty="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0257" name="Text Box 25"/>
            <p:cNvSpPr txBox="1">
              <a:spLocks noChangeArrowheads="1"/>
            </p:cNvSpPr>
            <p:nvPr/>
          </p:nvSpPr>
          <p:spPr bwMode="auto">
            <a:xfrm>
              <a:off x="3860" y="2998"/>
              <a:ext cx="131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O</a:t>
              </a:r>
            </a:p>
          </p:txBody>
        </p:sp>
      </p:grpSp>
      <p:sp>
        <p:nvSpPr>
          <p:cNvPr id="283674" name="Text Box 26"/>
          <p:cNvSpPr txBox="1">
            <a:spLocks noChangeArrowheads="1"/>
          </p:cNvSpPr>
          <p:nvPr/>
        </p:nvSpPr>
        <p:spPr bwMode="auto">
          <a:xfrm>
            <a:off x="7746128" y="5091269"/>
            <a:ext cx="4032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zh-CN" altLang="en-US" sz="2400" i="0" u="none" strike="noStrike" kern="0" cap="none" spc="0" normalizeH="0" baseline="0" noProof="0" dirty="0">
                <a:ln>
                  <a:noFill/>
                </a:ln>
                <a:solidFill>
                  <a:srgbClr val="0066CC"/>
                </a:solidFill>
                <a:effectLst/>
                <a:uLnTx/>
                <a:uFillTx/>
                <a:latin typeface="Arial" panose="020B0604020202020204" pitchFamily="34" charset="0"/>
                <a:ea typeface="思源黑体 CN Medium" panose="020B0600000000000000" pitchFamily="34" charset="-122"/>
                <a:sym typeface="Arial" panose="020B0604020202020204" pitchFamily="34" charset="0"/>
              </a:rPr>
              <a:t>氨基乙酸钠</a:t>
            </a:r>
          </a:p>
        </p:txBody>
      </p:sp>
      <p:sp>
        <p:nvSpPr>
          <p:cNvPr id="283675" name="Text Box 27"/>
          <p:cNvSpPr txBox="1">
            <a:spLocks noChangeArrowheads="1"/>
          </p:cNvSpPr>
          <p:nvPr/>
        </p:nvSpPr>
        <p:spPr bwMode="auto">
          <a:xfrm>
            <a:off x="9306807" y="5045875"/>
            <a:ext cx="44180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0" lang="en-US" altLang="zh-CN" sz="2400" i="0" u="none" strike="noStrike" kern="0" cap="none" spc="0" normalizeH="0" baseline="0" noProof="0" dirty="0">
                <a:ln>
                  <a:noFill/>
                </a:ln>
                <a:solidFill>
                  <a:srgbClr val="0066CC"/>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0" lang="zh-CN" altLang="en-US" sz="2400" i="0" u="none" strike="noStrike" kern="0" cap="none" spc="0" normalizeH="0" baseline="0" noProof="0" dirty="0">
                <a:ln>
                  <a:noFill/>
                </a:ln>
                <a:solidFill>
                  <a:srgbClr val="0066CC"/>
                </a:solidFill>
                <a:effectLst/>
                <a:uLnTx/>
                <a:uFillTx/>
                <a:latin typeface="Arial" panose="020B0604020202020204" pitchFamily="34" charset="0"/>
                <a:ea typeface="思源黑体 CN Medium" panose="020B0600000000000000" pitchFamily="34" charset="-122"/>
                <a:sym typeface="Arial" panose="020B0604020202020204" pitchFamily="34" charset="0"/>
              </a:rPr>
              <a:t>这种盐具有碱性</a:t>
            </a:r>
            <a:r>
              <a:rPr kumimoji="0" lang="en-US" altLang="zh-CN" sz="2400" i="0" u="none" strike="noStrike" kern="0" cap="none" spc="0" normalizeH="0" baseline="0" noProof="0" dirty="0">
                <a:ln>
                  <a:noFill/>
                </a:ln>
                <a:solidFill>
                  <a:srgbClr val="0066CC"/>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p>
        </p:txBody>
      </p:sp>
      <p:sp>
        <p:nvSpPr>
          <p:cNvPr id="28"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一、氨基酸的结构与性质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83651"/>
                                        </p:tgtEl>
                                        <p:attrNameLst>
                                          <p:attrName>style.visibility</p:attrName>
                                        </p:attrNameLst>
                                      </p:cBhvr>
                                      <p:to>
                                        <p:strVal val="visible"/>
                                      </p:to>
                                    </p:set>
                                    <p:animEffect transition="in" filter="slide(fromLeft)">
                                      <p:cBhvr>
                                        <p:cTn id="7" dur="500"/>
                                        <p:tgtEl>
                                          <p:spTgt spid="28365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grpId="0" nodeType="clickEffect">
                                  <p:stCondLst>
                                    <p:cond delay="0"/>
                                  </p:stCondLst>
                                  <p:childTnLst>
                                    <p:set>
                                      <p:cBhvr>
                                        <p:cTn id="11" dur="1" fill="hold">
                                          <p:stCondLst>
                                            <p:cond delay="0"/>
                                          </p:stCondLst>
                                        </p:cTn>
                                        <p:tgtEl>
                                          <p:spTgt spid="283654"/>
                                        </p:tgtEl>
                                        <p:attrNameLst>
                                          <p:attrName>style.visibility</p:attrName>
                                        </p:attrNameLst>
                                      </p:cBhvr>
                                      <p:to>
                                        <p:strVal val="visible"/>
                                      </p:to>
                                    </p:set>
                                    <p:animEffect transition="in" filter="slide(fromRight)">
                                      <p:cBhvr>
                                        <p:cTn id="12" dur="500"/>
                                        <p:tgtEl>
                                          <p:spTgt spid="28365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83652"/>
                                        </p:tgtEl>
                                        <p:attrNameLst>
                                          <p:attrName>style.visibility</p:attrName>
                                        </p:attrNameLst>
                                      </p:cBhvr>
                                      <p:to>
                                        <p:strVal val="visible"/>
                                      </p:to>
                                    </p:set>
                                    <p:animEffect transition="in" filter="slide(fromLeft)">
                                      <p:cBhvr>
                                        <p:cTn id="17" dur="500"/>
                                        <p:tgtEl>
                                          <p:spTgt spid="28365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83653"/>
                                        </p:tgtEl>
                                        <p:attrNameLst>
                                          <p:attrName>style.visibility</p:attrName>
                                        </p:attrNameLst>
                                      </p:cBhvr>
                                      <p:to>
                                        <p:strVal val="visible"/>
                                      </p:to>
                                    </p:set>
                                    <p:animEffect transition="in" filter="wipe(up)">
                                      <p:cBhvr>
                                        <p:cTn id="22" dur="500"/>
                                        <p:tgtEl>
                                          <p:spTgt spid="283653"/>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edge">
                                      <p:cBhvr>
                                        <p:cTn id="27" dur="5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3"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500" fill="hold"/>
                                        <p:tgtEl>
                                          <p:spTgt spid="4"/>
                                        </p:tgtEl>
                                        <p:attrNameLst>
                                          <p:attrName>ppt_x</p:attrName>
                                        </p:attrNameLst>
                                      </p:cBhvr>
                                      <p:tavLst>
                                        <p:tav tm="0">
                                          <p:val>
                                            <p:strVal val="1+#ppt_w/2"/>
                                          </p:val>
                                        </p:tav>
                                        <p:tav tm="100000">
                                          <p:val>
                                            <p:strVal val="#ppt_x"/>
                                          </p:val>
                                        </p:tav>
                                      </p:tavLst>
                                    </p:anim>
                                    <p:anim calcmode="lin" valueType="num">
                                      <p:cBhvr additive="base">
                                        <p:cTn id="33"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2" presetClass="entr" presetSubtype="1" fill="hold" grpId="0" nodeType="clickEffect">
                                  <p:stCondLst>
                                    <p:cond delay="0"/>
                                  </p:stCondLst>
                                  <p:childTnLst>
                                    <p:set>
                                      <p:cBhvr>
                                        <p:cTn id="37" dur="1" fill="hold">
                                          <p:stCondLst>
                                            <p:cond delay="0"/>
                                          </p:stCondLst>
                                        </p:cTn>
                                        <p:tgtEl>
                                          <p:spTgt spid="283663"/>
                                        </p:tgtEl>
                                        <p:attrNameLst>
                                          <p:attrName>style.visibility</p:attrName>
                                        </p:attrNameLst>
                                      </p:cBhvr>
                                      <p:to>
                                        <p:strVal val="visible"/>
                                      </p:to>
                                    </p:set>
                                    <p:animEffect transition="in" filter="slide(fromTop)">
                                      <p:cBhvr>
                                        <p:cTn id="38" dur="500"/>
                                        <p:tgtEl>
                                          <p:spTgt spid="283663"/>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1" fill="hold">
                                          <p:stCondLst>
                                            <p:cond delay="0"/>
                                          </p:stCondLst>
                                        </p:cTn>
                                        <p:tgtEl>
                                          <p:spTgt spid="283664"/>
                                        </p:tgtEl>
                                        <p:attrNameLst>
                                          <p:attrName>style.visibility</p:attrName>
                                        </p:attrNameLst>
                                      </p:cBhvr>
                                      <p:to>
                                        <p:strVal val="visible"/>
                                      </p:to>
                                    </p:set>
                                    <p:animEffect transition="in" filter="slide(fromBottom)">
                                      <p:cBhvr>
                                        <p:cTn id="43" dur="500"/>
                                        <p:tgtEl>
                                          <p:spTgt spid="283664"/>
                                        </p:tgtEl>
                                      </p:cBhvr>
                                    </p:animEffect>
                                  </p:childTnLst>
                                </p:cTn>
                              </p:par>
                            </p:childTnLst>
                          </p:cTn>
                        </p:par>
                      </p:childTnLst>
                    </p:cTn>
                  </p:par>
                  <p:par>
                    <p:cTn id="44" fill="hold">
                      <p:stCondLst>
                        <p:cond delay="indefinite"/>
                      </p:stCondLst>
                      <p:childTnLst>
                        <p:par>
                          <p:cTn id="45" fill="hold">
                            <p:stCondLst>
                              <p:cond delay="0"/>
                            </p:stCondLst>
                            <p:childTnLst>
                              <p:par>
                                <p:cTn id="46" presetID="13" presetClass="entr" presetSubtype="32"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plus(out)">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additive="base">
                                        <p:cTn id="53" dur="500" fill="hold"/>
                                        <p:tgtEl>
                                          <p:spTgt spid="7"/>
                                        </p:tgtEl>
                                        <p:attrNameLst>
                                          <p:attrName>ppt_x</p:attrName>
                                        </p:attrNameLst>
                                      </p:cBhvr>
                                      <p:tavLst>
                                        <p:tav tm="0">
                                          <p:val>
                                            <p:strVal val="#ppt_x"/>
                                          </p:val>
                                        </p:tav>
                                        <p:tav tm="100000">
                                          <p:val>
                                            <p:strVal val="#ppt_x"/>
                                          </p:val>
                                        </p:tav>
                                      </p:tavLst>
                                    </p:anim>
                                    <p:anim calcmode="lin" valueType="num">
                                      <p:cBhvr additive="base">
                                        <p:cTn id="5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2" presetClass="entr" presetSubtype="1" fill="hold" grpId="0" nodeType="clickEffect">
                                  <p:stCondLst>
                                    <p:cond delay="0"/>
                                  </p:stCondLst>
                                  <p:childTnLst>
                                    <p:set>
                                      <p:cBhvr>
                                        <p:cTn id="58" dur="1" fill="hold">
                                          <p:stCondLst>
                                            <p:cond delay="0"/>
                                          </p:stCondLst>
                                        </p:cTn>
                                        <p:tgtEl>
                                          <p:spTgt spid="283674"/>
                                        </p:tgtEl>
                                        <p:attrNameLst>
                                          <p:attrName>style.visibility</p:attrName>
                                        </p:attrNameLst>
                                      </p:cBhvr>
                                      <p:to>
                                        <p:strVal val="visible"/>
                                      </p:to>
                                    </p:set>
                                    <p:animEffect transition="in" filter="slide(fromTop)">
                                      <p:cBhvr>
                                        <p:cTn id="59" dur="500"/>
                                        <p:tgtEl>
                                          <p:spTgt spid="283674"/>
                                        </p:tgtEl>
                                      </p:cBhvr>
                                    </p:animEffect>
                                  </p:childTnLst>
                                </p:cTn>
                              </p:par>
                            </p:childTnLst>
                          </p:cTn>
                        </p:par>
                      </p:childTnLst>
                    </p:cTn>
                  </p:par>
                  <p:par>
                    <p:cTn id="60" fill="hold">
                      <p:stCondLst>
                        <p:cond delay="indefinite"/>
                      </p:stCondLst>
                      <p:childTnLst>
                        <p:par>
                          <p:cTn id="61" fill="hold">
                            <p:stCondLst>
                              <p:cond delay="0"/>
                            </p:stCondLst>
                            <p:childTnLst>
                              <p:par>
                                <p:cTn id="62" presetID="12" presetClass="entr" presetSubtype="4" fill="hold" grpId="0" nodeType="clickEffect">
                                  <p:stCondLst>
                                    <p:cond delay="0"/>
                                  </p:stCondLst>
                                  <p:childTnLst>
                                    <p:set>
                                      <p:cBhvr>
                                        <p:cTn id="63" dur="1" fill="hold">
                                          <p:stCondLst>
                                            <p:cond delay="0"/>
                                          </p:stCondLst>
                                        </p:cTn>
                                        <p:tgtEl>
                                          <p:spTgt spid="283675"/>
                                        </p:tgtEl>
                                        <p:attrNameLst>
                                          <p:attrName>style.visibility</p:attrName>
                                        </p:attrNameLst>
                                      </p:cBhvr>
                                      <p:to>
                                        <p:strVal val="visible"/>
                                      </p:to>
                                    </p:set>
                                    <p:animEffect transition="in" filter="slide(fromBottom)">
                                      <p:cBhvr>
                                        <p:cTn id="64" dur="500"/>
                                        <p:tgtEl>
                                          <p:spTgt spid="283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p:bldP spid="283652" grpId="0"/>
      <p:bldP spid="283653" grpId="0"/>
      <p:bldP spid="283654" grpId="0" animBg="1"/>
      <p:bldP spid="283663" grpId="0"/>
      <p:bldP spid="283664" grpId="0"/>
      <p:bldP spid="283674" grpId="0"/>
      <p:bldP spid="2836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60400" y="2284075"/>
            <a:ext cx="11277600" cy="20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20000"/>
              </a:lnSpc>
              <a:spcBef>
                <a:spcPct val="50000"/>
              </a:spcBef>
              <a:spcAft>
                <a:spcPts val="0"/>
              </a:spcAft>
              <a:buClrTx/>
              <a:buSzTx/>
              <a:buFontTx/>
              <a:buNone/>
              <a:defRPr/>
            </a:pP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下列物质中既能与盐酸反应，又能与</a:t>
            </a:r>
            <a:r>
              <a:rPr kumimoji="1" lang="en-US" altLang="zh-CN" sz="2400" i="0" u="none" strike="noStrike" kern="0" cap="none" spc="0" normalizeH="0" baseline="0" noProof="0" dirty="0" err="1">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NaOH</a:t>
            </a: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溶液反应的是（      ）</a:t>
            </a:r>
            <a:endPar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a:p>
            <a:pPr marL="0" marR="0" lvl="0" indent="0" defTabSz="914400" eaLnBrk="1" fontAlgn="auto" latinLnBrk="0" hangingPunct="1">
              <a:lnSpc>
                <a:spcPct val="120000"/>
              </a:lnSpc>
              <a:spcBef>
                <a:spcPct val="50000"/>
              </a:spcBef>
              <a:spcAft>
                <a:spcPts val="0"/>
              </a:spcAft>
              <a:buClrTx/>
              <a:buSzTx/>
              <a:buFontTx/>
              <a:buNone/>
              <a:defRPr/>
            </a:pP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①</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NaHCO</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 ②(NH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co</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③Al(OH)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 </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 </a:t>
            </a:r>
          </a:p>
          <a:p>
            <a:pPr marL="0" marR="0" lvl="0" indent="0" defTabSz="914400" eaLnBrk="1" fontAlgn="auto" latinLnBrk="0" hangingPunct="1">
              <a:lnSpc>
                <a:spcPct val="60000"/>
              </a:lnSpc>
              <a:spcBef>
                <a:spcPct val="50000"/>
              </a:spcBef>
              <a:spcAft>
                <a:spcPts val="0"/>
              </a:spcAft>
              <a:buClrTx/>
              <a:buSzTx/>
              <a:buFontTx/>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④NH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Cl</a:t>
            </a: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；⑤</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N-CH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-COOH ; ⑥CH</a:t>
            </a:r>
            <a:r>
              <a:rPr kumimoji="1"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-COOH</a:t>
            </a:r>
          </a:p>
          <a:p>
            <a:pPr marL="0" marR="0" lvl="0" indent="0" defTabSz="914400" eaLnBrk="1" fontAlgn="auto" latinLnBrk="0" hangingPunct="1">
              <a:lnSpc>
                <a:spcPct val="80000"/>
              </a:lnSpc>
              <a:spcBef>
                <a:spcPct val="50000"/>
              </a:spcBef>
              <a:spcAft>
                <a:spcPts val="0"/>
              </a:spcAft>
              <a:buClrTx/>
              <a:buSzTx/>
              <a:buFontTx/>
              <a:buNone/>
              <a:defRPr/>
            </a:pP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A.①②③       B.①②④⑤       C.⑤⑥       D.①②③⑤</a:t>
            </a:r>
          </a:p>
        </p:txBody>
      </p:sp>
      <p:sp>
        <p:nvSpPr>
          <p:cNvPr id="284675" name="Text Box 3"/>
          <p:cNvSpPr txBox="1">
            <a:spLocks noChangeArrowheads="1"/>
          </p:cNvSpPr>
          <p:nvPr/>
        </p:nvSpPr>
        <p:spPr bwMode="auto">
          <a:xfrm>
            <a:off x="342900" y="4433830"/>
            <a:ext cx="11176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ct val="50000"/>
              </a:spcBef>
              <a:spcAft>
                <a:spcPts val="0"/>
              </a:spcAft>
              <a:buClrTx/>
              <a:buSzTx/>
              <a:buFontTx/>
              <a:buNone/>
              <a:defRPr/>
            </a:pPr>
            <a:r>
              <a:rPr kumimoji="1"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小结</a:t>
            </a:r>
            <a:r>
              <a:rPr kumimoji="1"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r>
              <a:rPr kumimoji="1"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sym typeface="Arial" panose="020B0604020202020204" pitchFamily="34" charset="0"/>
              </a:rPr>
              <a:t>既能与酸反应又能与碱反应的物质</a:t>
            </a:r>
          </a:p>
        </p:txBody>
      </p:sp>
      <p:sp>
        <p:nvSpPr>
          <p:cNvPr id="284676" name="Text Box 4"/>
          <p:cNvSpPr txBox="1">
            <a:spLocks noChangeArrowheads="1"/>
          </p:cNvSpPr>
          <p:nvPr/>
        </p:nvSpPr>
        <p:spPr bwMode="auto">
          <a:xfrm>
            <a:off x="660400" y="5145723"/>
            <a:ext cx="10845800" cy="742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80000"/>
              </a:lnSpc>
              <a:spcBef>
                <a:spcPct val="50000"/>
              </a:spcBef>
              <a:spcAft>
                <a:spcPts val="0"/>
              </a:spcAft>
              <a:buClrTx/>
              <a:buSzTx/>
              <a:buFontTx/>
              <a:buNone/>
              <a:defRPr/>
            </a:pPr>
            <a:r>
              <a:rPr kumimoji="1" lang="en-US" altLang="zh-CN" sz="2000" i="0" u="none" strike="noStrike" kern="0" cap="none" spc="0" normalizeH="0" baseline="0" noProof="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1" lang="zh-CN" altLang="en-US" sz="2000" i="0" u="none" strike="noStrike" kern="0" cap="none" spc="0" normalizeH="0" baseline="0" noProof="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多元弱酸的酸式盐； </a:t>
            </a:r>
            <a:r>
              <a:rPr kumimoji="1" lang="en-US" altLang="zh-CN" sz="2000" i="0" u="none" strike="noStrike" kern="0" cap="none" spc="0" normalizeH="0" baseline="0" noProof="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(2)</a:t>
            </a:r>
            <a:r>
              <a:rPr kumimoji="1" lang="zh-CN" altLang="en-US" sz="2000" i="0" u="none" strike="noStrike" kern="0" cap="none" spc="0" normalizeH="0" baseline="0" noProof="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弱酸的铵盐；</a:t>
            </a:r>
          </a:p>
          <a:p>
            <a:pPr marL="0" marR="0" lvl="0" indent="0" defTabSz="914400" eaLnBrk="1" fontAlgn="auto" latinLnBrk="0" hangingPunct="1">
              <a:lnSpc>
                <a:spcPct val="80000"/>
              </a:lnSpc>
              <a:spcBef>
                <a:spcPct val="50000"/>
              </a:spcBef>
              <a:spcAft>
                <a:spcPts val="0"/>
              </a:spcAft>
              <a:buClrTx/>
              <a:buSzTx/>
              <a:buFontTx/>
              <a:buNone/>
              <a:defRPr/>
            </a:pPr>
            <a:r>
              <a:rPr kumimoji="1" lang="en-US" altLang="zh-CN" sz="2000" i="0" u="none" strike="noStrike" kern="0" cap="none" spc="0" normalizeH="0" baseline="0" noProof="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(3)</a:t>
            </a:r>
            <a:r>
              <a:rPr kumimoji="1" lang="zh-CN" altLang="en-US" sz="2000" i="0" u="none" strike="noStrike" kern="0" cap="none" spc="0" normalizeH="0" baseline="0" noProof="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具两性的物质；     </a:t>
            </a:r>
            <a:r>
              <a:rPr kumimoji="1" lang="en-US" altLang="zh-CN" sz="2000" i="0" u="none" strike="noStrike" kern="0" cap="none" spc="0" normalizeH="0" baseline="0" noProof="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(4)</a:t>
            </a:r>
            <a:r>
              <a:rPr kumimoji="1" lang="zh-CN" altLang="en-US" sz="2000" i="0" u="none" strike="noStrike" kern="0" cap="none" spc="0" normalizeH="0" baseline="0" noProof="0">
                <a:ln>
                  <a:noFill/>
                </a:ln>
                <a:solidFill>
                  <a:srgbClr val="0033CC"/>
                </a:solidFill>
                <a:effectLst/>
                <a:uLnTx/>
                <a:uFillTx/>
                <a:latin typeface="Arial" panose="020B0604020202020204" pitchFamily="34" charset="0"/>
                <a:ea typeface="思源黑体 CN Medium" panose="020B0600000000000000" pitchFamily="34" charset="-122"/>
                <a:sym typeface="Arial" panose="020B0604020202020204" pitchFamily="34" charset="0"/>
              </a:rPr>
              <a:t>氨基酸和蛋白质；</a:t>
            </a:r>
          </a:p>
        </p:txBody>
      </p:sp>
      <p:sp>
        <p:nvSpPr>
          <p:cNvPr id="284677" name="Text Box 5"/>
          <p:cNvSpPr txBox="1">
            <a:spLocks noChangeArrowheads="1"/>
          </p:cNvSpPr>
          <p:nvPr/>
        </p:nvSpPr>
        <p:spPr bwMode="auto">
          <a:xfrm>
            <a:off x="8672513" y="2284075"/>
            <a:ext cx="407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dirty="0">
                <a:ln>
                  <a:noFill/>
                </a:ln>
                <a:solidFill>
                  <a:srgbClr val="FF3300"/>
                </a:solidFill>
                <a:effectLst/>
                <a:uLnTx/>
                <a:uFillTx/>
                <a:latin typeface="Arial" panose="020B0604020202020204" pitchFamily="34" charset="0"/>
                <a:ea typeface="思源黑体 CN Medium" panose="020B0600000000000000" pitchFamily="34" charset="-122"/>
                <a:sym typeface="Arial" panose="020B0604020202020204" pitchFamily="34" charset="0"/>
              </a:rPr>
              <a:t>D</a:t>
            </a:r>
          </a:p>
        </p:txBody>
      </p:sp>
      <p:sp>
        <p:nvSpPr>
          <p:cNvPr id="11270" name="Oval 6"/>
          <p:cNvSpPr>
            <a:spLocks noChangeArrowheads="1"/>
          </p:cNvSpPr>
          <p:nvPr/>
        </p:nvSpPr>
        <p:spPr bwMode="auto">
          <a:xfrm>
            <a:off x="744688" y="1294847"/>
            <a:ext cx="3756191" cy="662857"/>
          </a:xfrm>
          <a:prstGeom prst="ellipse">
            <a:avLst/>
          </a:prstGeom>
          <a:noFill/>
          <a:ln w="57150">
            <a:solidFill>
              <a:srgbClr val="FF0000"/>
            </a:solidFill>
            <a:prstDash val="sysDot"/>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ct val="50000"/>
              </a:spcBef>
              <a:spcAft>
                <a:spcPts val="0"/>
              </a:spcAft>
              <a:buClrTx/>
              <a:buSzTx/>
              <a:buFontTx/>
              <a:buNone/>
              <a:defRPr/>
            </a:pP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性质</a:t>
            </a:r>
            <a:r>
              <a:rPr kumimoji="1"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1:</a:t>
            </a:r>
            <a:r>
              <a:rPr kumimoji="1"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rPr>
              <a:t>具有两性</a:t>
            </a:r>
          </a:p>
        </p:txBody>
      </p:sp>
      <p:sp>
        <p:nvSpPr>
          <p:cNvPr id="7"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一、氨基酸的结构与性质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4677">
                                            <p:txEl>
                                              <p:pRg st="0" end="0"/>
                                            </p:txEl>
                                          </p:spTgt>
                                        </p:tgtEl>
                                        <p:attrNameLst>
                                          <p:attrName>style.visibility</p:attrName>
                                        </p:attrNameLst>
                                      </p:cBhvr>
                                      <p:to>
                                        <p:strVal val="visible"/>
                                      </p:to>
                                    </p:set>
                                    <p:animEffect transition="in" filter="dissolve">
                                      <p:cBhvr>
                                        <p:cTn id="7" dur="500"/>
                                        <p:tgtEl>
                                          <p:spTgt spid="2846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84675"/>
                                        </p:tgtEl>
                                        <p:attrNameLst>
                                          <p:attrName>style.visibility</p:attrName>
                                        </p:attrNameLst>
                                      </p:cBhvr>
                                      <p:to>
                                        <p:strVal val="visible"/>
                                      </p:to>
                                    </p:set>
                                    <p:anim calcmode="lin" valueType="num">
                                      <p:cBhvr additive="base">
                                        <p:cTn id="12" dur="500" fill="hold"/>
                                        <p:tgtEl>
                                          <p:spTgt spid="284675"/>
                                        </p:tgtEl>
                                        <p:attrNameLst>
                                          <p:attrName>ppt_x</p:attrName>
                                        </p:attrNameLst>
                                      </p:cBhvr>
                                      <p:tavLst>
                                        <p:tav tm="0">
                                          <p:val>
                                            <p:strVal val="0-#ppt_w/2"/>
                                          </p:val>
                                        </p:tav>
                                        <p:tav tm="100000">
                                          <p:val>
                                            <p:strVal val="#ppt_x"/>
                                          </p:val>
                                        </p:tav>
                                      </p:tavLst>
                                    </p:anim>
                                    <p:anim calcmode="lin" valueType="num">
                                      <p:cBhvr additive="base">
                                        <p:cTn id="13" dur="500" fill="hold"/>
                                        <p:tgtEl>
                                          <p:spTgt spid="28467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84676"/>
                                        </p:tgtEl>
                                        <p:attrNameLst>
                                          <p:attrName>style.visibility</p:attrName>
                                        </p:attrNameLst>
                                      </p:cBhvr>
                                      <p:to>
                                        <p:strVal val="visible"/>
                                      </p:to>
                                    </p:set>
                                    <p:animEffect transition="in" filter="wipe(up)">
                                      <p:cBhvr>
                                        <p:cTn id="18" dur="500"/>
                                        <p:tgtEl>
                                          <p:spTgt spid="284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autoUpdateAnimBg="0"/>
      <p:bldP spid="284676" grpId="0" autoUpdateAnimBg="0"/>
      <p:bldP spid="28467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12"/>
          <p:cNvSpPr>
            <a:spLocks noChangeArrowheads="1"/>
          </p:cNvSpPr>
          <p:nvPr/>
        </p:nvSpPr>
        <p:spPr bwMode="auto">
          <a:xfrm>
            <a:off x="660400" y="1232135"/>
            <a:ext cx="11520488" cy="179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4</a:t>
            </a:r>
            <a:r>
              <a:rPr kumimoji="0" lang="zh-CN" altLang="en-US"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rPr>
              <a:t>. 化学性质</a:t>
            </a:r>
            <a:endParaRPr kumimoji="0" lang="en-US" altLang="zh-CN" sz="2400" i="0" u="none" strike="noStrike" kern="0" cap="none" spc="0" normalizeH="0" baseline="0" noProof="0" dirty="0">
              <a:ln>
                <a:noFill/>
              </a:ln>
              <a:solidFill>
                <a:srgbClr val="002060"/>
              </a:solidFill>
              <a:effectLst/>
              <a:uLnTx/>
              <a:uFillTx/>
              <a:latin typeface="Arial" panose="020B0604020202020204" pitchFamily="34" charset="0"/>
              <a:ea typeface="思源黑体 CN Medium" panose="020B0600000000000000" pitchFamily="34" charset="-122"/>
              <a:cs typeface="方正粗倩简体"/>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(2)</a:t>
            </a:r>
            <a:r>
              <a:rPr kumimoji="0" lang="zh-CN" altLang="en-US"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成肽反应</a:t>
            </a:r>
            <a:endParaRPr kumimoji="0" lang="en-US" altLang="zh-CN" sz="2400" i="0" u="none" strike="noStrike" kern="0" cap="none" spc="0" normalizeH="0" baseline="0" noProof="0" dirty="0">
              <a:ln>
                <a:noFill/>
              </a:ln>
              <a:solidFill>
                <a:srgbClr val="0000FF"/>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a:p>
            <a:pPr marL="0" marR="0" lvl="0" indent="0" defTabSz="914400" eaLnBrk="1" fontAlgn="auto" latinLnBrk="0" hangingPunct="1">
              <a:lnSpc>
                <a:spcPct val="115000"/>
              </a:lnSpc>
              <a:spcBef>
                <a:spcPts val="0"/>
              </a:spcBef>
              <a:spcAft>
                <a:spcPts val="0"/>
              </a:spcAft>
              <a:buClrTx/>
              <a:buSzTx/>
              <a:buFontTx/>
              <a:buNone/>
              <a:defRPr/>
            </a:pP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        </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两个氨基酸分子，在酸或碱的存在下加热，通过一分子的</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与另一分子的</a:t>
            </a:r>
            <a:r>
              <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COOH</a:t>
            </a:r>
            <a:r>
              <a:rPr kumimoji="0" lang="zh-CN" altLang="en-US"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间脱去一分子水，缩合形成含有肽键的化合物，称为成肽反应。</a:t>
            </a:r>
            <a:r>
              <a:rPr kumimoji="0" lang="en-US" altLang="zh-CN" sz="2400" i="0" u="none" strike="noStrike" kern="0" cap="none" spc="0" normalizeH="0" baseline="0" noProof="0" dirty="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D</a:t>
            </a:r>
            <a:endPar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2292" name="矩形 88"/>
          <p:cNvSpPr>
            <a:spLocks noChangeArrowheads="1"/>
          </p:cNvSpPr>
          <p:nvPr/>
        </p:nvSpPr>
        <p:spPr bwMode="auto">
          <a:xfrm>
            <a:off x="7551737" y="4231758"/>
            <a:ext cx="1152525" cy="900113"/>
          </a:xfrm>
          <a:prstGeom prst="rect">
            <a:avLst/>
          </a:prstGeom>
          <a:noFill/>
          <a:ln w="19050" algn="ctr">
            <a:solidFill>
              <a:srgbClr val="FF0000"/>
            </a:solidFill>
            <a:prstDash val="sysDash"/>
            <a:round/>
          </a:ln>
          <a:extLst>
            <a:ext uri="{909E8E84-426E-40DD-AFC4-6F175D3DCCD1}">
              <a14:hiddenFill xmlns:a14="http://schemas.microsoft.com/office/drawing/2010/main">
                <a:solidFill>
                  <a:srgbClr val="FFFFFF"/>
                </a:solidFill>
              </a14:hiddenFill>
            </a:ext>
          </a:extLst>
        </p:spPr>
        <p:txBody>
          <a:bodyPr/>
          <a:lstStyle>
            <a:lvl1pPr defTabSz="449580">
              <a:defRPr>
                <a:solidFill>
                  <a:schemeClr val="tx1"/>
                </a:solidFill>
                <a:latin typeface="Calibri" panose="020F0502020204030204" pitchFamily="34" charset="0"/>
                <a:ea typeface="宋体" panose="02010600030101010101" pitchFamily="2" charset="-122"/>
              </a:defRPr>
            </a:lvl1pPr>
            <a:lvl2pPr marL="742950" indent="-285750" defTabSz="449580">
              <a:defRPr>
                <a:solidFill>
                  <a:schemeClr val="tx1"/>
                </a:solidFill>
                <a:latin typeface="Calibri" panose="020F0502020204030204" pitchFamily="34" charset="0"/>
                <a:ea typeface="宋体" panose="02010600030101010101" pitchFamily="2" charset="-122"/>
              </a:defRPr>
            </a:lvl2pPr>
            <a:lvl3pPr marL="1143000" indent="-228600" defTabSz="449580">
              <a:defRPr>
                <a:solidFill>
                  <a:schemeClr val="tx1"/>
                </a:solidFill>
                <a:latin typeface="Calibri" panose="020F0502020204030204" pitchFamily="34" charset="0"/>
                <a:ea typeface="宋体" panose="02010600030101010101" pitchFamily="2" charset="-122"/>
              </a:defRPr>
            </a:lvl3pPr>
            <a:lvl4pPr marL="1600200" indent="-228600" defTabSz="449580">
              <a:defRPr>
                <a:solidFill>
                  <a:schemeClr val="tx1"/>
                </a:solidFill>
                <a:latin typeface="Calibri" panose="020F0502020204030204" pitchFamily="34" charset="0"/>
                <a:ea typeface="宋体" panose="02010600030101010101" pitchFamily="2" charset="-122"/>
              </a:defRPr>
            </a:lvl4pPr>
            <a:lvl5pPr marL="2057400" indent="-228600" defTabSz="449580">
              <a:defRPr>
                <a:solidFill>
                  <a:schemeClr val="tx1"/>
                </a:solidFill>
                <a:latin typeface="Calibri" panose="020F0502020204030204" pitchFamily="34" charset="0"/>
                <a:ea typeface="宋体" panose="02010600030101010101" pitchFamily="2" charset="-122"/>
              </a:defRPr>
            </a:lvl5pPr>
            <a:lvl6pPr marL="25146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4958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293" name="矩形 4"/>
          <p:cNvSpPr>
            <a:spLocks noChangeArrowheads="1"/>
          </p:cNvSpPr>
          <p:nvPr/>
        </p:nvSpPr>
        <p:spPr bwMode="auto">
          <a:xfrm>
            <a:off x="7715250" y="5396983"/>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二肽</a:t>
            </a:r>
          </a:p>
        </p:txBody>
      </p:sp>
      <p:grpSp>
        <p:nvGrpSpPr>
          <p:cNvPr id="12294" name="组合 5"/>
          <p:cNvGrpSpPr/>
          <p:nvPr/>
        </p:nvGrpSpPr>
        <p:grpSpPr bwMode="auto">
          <a:xfrm>
            <a:off x="7102361" y="3397159"/>
            <a:ext cx="1685925" cy="830997"/>
            <a:chOff x="6028768" y="4107736"/>
            <a:chExt cx="1264832" cy="830834"/>
          </a:xfrm>
        </p:grpSpPr>
        <p:sp>
          <p:nvSpPr>
            <p:cNvPr id="12329" name="Text Box 10"/>
            <p:cNvSpPr txBox="1">
              <a:spLocks noChangeArrowheads="1"/>
            </p:cNvSpPr>
            <p:nvPr/>
          </p:nvSpPr>
          <p:spPr bwMode="auto">
            <a:xfrm>
              <a:off x="6028768" y="4107736"/>
              <a:ext cx="1216481" cy="830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30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r>
                <a:rPr kumimoji="0" lang="zh-CN" altLang="en-US"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或</a:t>
              </a:r>
              <a:r>
                <a:rPr kumimoji="0"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OH</a:t>
              </a:r>
              <a:r>
                <a:rPr kumimoji="0" lang="en-US" altLang="zh-CN" sz="2400" i="0" u="none" strike="noStrike" kern="0" cap="none" spc="0" normalizeH="0" baseline="30000" noProof="0">
                  <a:ln>
                    <a:noFill/>
                  </a:ln>
                  <a:solidFill>
                    <a:srgbClr val="000000"/>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p>
            <a:p>
              <a:pPr marL="0" marR="0" lvl="0" indent="0" algn="ctr" defTabSz="914400" eaLnBrk="1" fontAlgn="auto" latinLnBrk="0" hangingPunct="1">
                <a:lnSpc>
                  <a:spcPct val="100000"/>
                </a:lnSpc>
                <a:spcBef>
                  <a:spcPts val="0"/>
                </a:spcBef>
                <a:spcAft>
                  <a:spcPts val="0"/>
                </a:spcAft>
                <a:buClrTx/>
                <a:buSzTx/>
                <a:buFontTx/>
                <a:buNone/>
                <a:defRPr/>
              </a:pPr>
              <a:r>
                <a:rPr kumimoji="1" lang="en-US" altLang="zh-CN" sz="2400" i="0" u="none" strike="noStrike" kern="0" cap="none" spc="0" normalizeH="0" baseline="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rPr>
                <a:t>△</a:t>
              </a:r>
              <a:endParaRPr kumimoji="1" lang="en-US" altLang="zh-CN" sz="2400" i="0" u="none" strike="noStrike" kern="0" cap="none" spc="0" normalizeH="0" baseline="-25000" noProof="0">
                <a:ln>
                  <a:noFill/>
                </a:ln>
                <a:solidFill>
                  <a:srgbClr val="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sp>
          <p:nvSpPr>
            <p:cNvPr id="12330" name="Line 8"/>
            <p:cNvSpPr>
              <a:spLocks noChangeShapeType="1"/>
            </p:cNvSpPr>
            <p:nvPr/>
          </p:nvSpPr>
          <p:spPr bwMode="auto">
            <a:xfrm>
              <a:off x="6033600" y="4465421"/>
              <a:ext cx="1260000" cy="0"/>
            </a:xfrm>
            <a:prstGeom prst="line">
              <a:avLst/>
            </a:prstGeom>
            <a:noFill/>
            <a:ln w="25400">
              <a:solidFill>
                <a:srgbClr val="000000"/>
              </a:solidFill>
              <a:round/>
              <a:tailEnd type="triangle" w="sm" len="lg"/>
            </a:ln>
            <a:extLst>
              <a:ext uri="{909E8E84-426E-40DD-AFC4-6F175D3DCCD1}">
                <a14:hiddenFill xmlns:a14="http://schemas.microsoft.com/office/drawing/2010/main">
                  <a:noFill/>
                </a14:hiddenFill>
              </a:ext>
            </a:extLst>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2400" i="0" u="none" strike="noStrike" kern="0" cap="none" spc="0" normalizeH="0" baseline="0" noProof="0">
                <a:ln>
                  <a:noFill/>
                </a:ln>
                <a:solidFill>
                  <a:sysClr val="windowText" lastClr="000000"/>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sp>
        <p:nvSpPr>
          <p:cNvPr id="12295" name="矩形 2"/>
          <p:cNvSpPr>
            <a:spLocks noChangeArrowheads="1"/>
          </p:cNvSpPr>
          <p:nvPr/>
        </p:nvSpPr>
        <p:spPr bwMode="auto">
          <a:xfrm>
            <a:off x="3725862" y="3533258"/>
            <a:ext cx="3642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12296" name="组合 66"/>
          <p:cNvGrpSpPr/>
          <p:nvPr/>
        </p:nvGrpSpPr>
        <p:grpSpPr bwMode="auto">
          <a:xfrm>
            <a:off x="4324350" y="3095108"/>
            <a:ext cx="2537874" cy="1367508"/>
            <a:chOff x="2565469" y="3163334"/>
            <a:chExt cx="1903533" cy="1366669"/>
          </a:xfrm>
        </p:grpSpPr>
        <p:sp>
          <p:nvSpPr>
            <p:cNvPr id="12324" name="矩形 67"/>
            <p:cNvSpPr>
              <a:spLocks noChangeArrowheads="1"/>
            </p:cNvSpPr>
            <p:nvPr/>
          </p:nvSpPr>
          <p:spPr bwMode="auto">
            <a:xfrm>
              <a:off x="2565469" y="3633866"/>
              <a:ext cx="1903533" cy="46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H−N−</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H−COOH</a:t>
              </a:r>
              <a:endPar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cxnSp>
          <p:nvCxnSpPr>
            <p:cNvPr id="12325" name="直接连接符 4"/>
            <p:cNvCxnSpPr>
              <a:cxnSpLocks noChangeShapeType="1"/>
            </p:cNvCxnSpPr>
            <p:nvPr/>
          </p:nvCxnSpPr>
          <p:spPr bwMode="auto">
            <a:xfrm>
              <a:off x="3510000" y="3993021"/>
              <a:ext cx="0" cy="180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12326" name="矩形 69"/>
            <p:cNvSpPr>
              <a:spLocks noChangeArrowheads="1"/>
            </p:cNvSpPr>
            <p:nvPr/>
          </p:nvSpPr>
          <p:spPr bwMode="auto">
            <a:xfrm>
              <a:off x="3192201" y="4068621"/>
              <a:ext cx="348917" cy="46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cxnSp>
          <p:nvCxnSpPr>
            <p:cNvPr id="12327" name="直接连接符 4"/>
            <p:cNvCxnSpPr>
              <a:cxnSpLocks noChangeShapeType="1"/>
            </p:cNvCxnSpPr>
            <p:nvPr/>
          </p:nvCxnSpPr>
          <p:spPr bwMode="auto">
            <a:xfrm>
              <a:off x="3078000" y="3528000"/>
              <a:ext cx="0" cy="180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12328" name="矩形 71"/>
            <p:cNvSpPr>
              <a:spLocks noChangeArrowheads="1"/>
            </p:cNvSpPr>
            <p:nvPr/>
          </p:nvSpPr>
          <p:spPr bwMode="auto">
            <a:xfrm>
              <a:off x="2940119" y="3163334"/>
              <a:ext cx="375970" cy="461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12297" name="矩形 3"/>
          <p:cNvSpPr>
            <a:spLocks noChangeArrowheads="1"/>
          </p:cNvSpPr>
          <p:nvPr/>
        </p:nvSpPr>
        <p:spPr bwMode="auto">
          <a:xfrm>
            <a:off x="8829441" y="3510061"/>
            <a:ext cx="10246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 +</a:t>
            </a:r>
            <a:endParaRPr kumimoji="0" lang="zh-CN" altLang="en-US" sz="2400" i="0" u="none" strike="noStrike" kern="0" cap="none" spc="0" normalizeH="0" baseline="0" noProof="0" dirty="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sp>
        <p:nvSpPr>
          <p:cNvPr id="12298" name="矩形 87"/>
          <p:cNvSpPr>
            <a:spLocks noChangeArrowheads="1"/>
          </p:cNvSpPr>
          <p:nvPr/>
        </p:nvSpPr>
        <p:spPr bwMode="auto">
          <a:xfrm>
            <a:off x="2895600" y="3507858"/>
            <a:ext cx="1725612" cy="541338"/>
          </a:xfrm>
          <a:prstGeom prst="rect">
            <a:avLst/>
          </a:prstGeom>
          <a:noFill/>
          <a:ln w="19050" algn="ctr">
            <a:solidFill>
              <a:srgbClr val="00B050"/>
            </a:solidFill>
            <a:prstDash val="sysDash"/>
            <a:round/>
          </a:ln>
          <a:extLst>
            <a:ext uri="{909E8E84-426E-40DD-AFC4-6F175D3DCCD1}">
              <a14:hiddenFill xmlns:a14="http://schemas.microsoft.com/office/drawing/2010/main">
                <a:solidFill>
                  <a:srgbClr val="FFFFFF"/>
                </a:solidFill>
              </a14:hiddenFill>
            </a:ext>
          </a:extLst>
        </p:spPr>
        <p:txBody>
          <a:bodyPr/>
          <a:lstStyle>
            <a:lvl1pPr defTabSz="449580">
              <a:defRPr>
                <a:solidFill>
                  <a:schemeClr val="tx1"/>
                </a:solidFill>
                <a:latin typeface="Calibri" panose="020F0502020204030204" pitchFamily="34" charset="0"/>
                <a:ea typeface="宋体" panose="02010600030101010101" pitchFamily="2" charset="-122"/>
              </a:defRPr>
            </a:lvl1pPr>
            <a:lvl2pPr marL="742950" indent="-285750" defTabSz="449580">
              <a:defRPr>
                <a:solidFill>
                  <a:schemeClr val="tx1"/>
                </a:solidFill>
                <a:latin typeface="Calibri" panose="020F0502020204030204" pitchFamily="34" charset="0"/>
                <a:ea typeface="宋体" panose="02010600030101010101" pitchFamily="2" charset="-122"/>
              </a:defRPr>
            </a:lvl2pPr>
            <a:lvl3pPr marL="1143000" indent="-228600" defTabSz="449580">
              <a:defRPr>
                <a:solidFill>
                  <a:schemeClr val="tx1"/>
                </a:solidFill>
                <a:latin typeface="Calibri" panose="020F0502020204030204" pitchFamily="34" charset="0"/>
                <a:ea typeface="宋体" panose="02010600030101010101" pitchFamily="2" charset="-122"/>
              </a:defRPr>
            </a:lvl3pPr>
            <a:lvl4pPr marL="1600200" indent="-228600" defTabSz="449580">
              <a:defRPr>
                <a:solidFill>
                  <a:schemeClr val="tx1"/>
                </a:solidFill>
                <a:latin typeface="Calibri" panose="020F0502020204030204" pitchFamily="34" charset="0"/>
                <a:ea typeface="宋体" panose="02010600030101010101" pitchFamily="2" charset="-122"/>
              </a:defRPr>
            </a:lvl4pPr>
            <a:lvl5pPr marL="2057400" indent="-228600" defTabSz="449580">
              <a:defRPr>
                <a:solidFill>
                  <a:schemeClr val="tx1"/>
                </a:solidFill>
                <a:latin typeface="Calibri" panose="020F0502020204030204" pitchFamily="34" charset="0"/>
                <a:ea typeface="宋体" panose="02010600030101010101" pitchFamily="2" charset="-122"/>
              </a:defRPr>
            </a:lvl5pPr>
            <a:lvl6pPr marL="25146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4958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449580" eaLnBrk="1" fontAlgn="auto" latinLnBrk="0" hangingPunct="1">
              <a:lnSpc>
                <a:spcPct val="100000"/>
              </a:lnSpc>
              <a:spcBef>
                <a:spcPts val="0"/>
              </a:spcBef>
              <a:spcAft>
                <a:spcPts val="0"/>
              </a:spcAft>
              <a:buClrTx/>
              <a:buSzTx/>
              <a:buFont typeface="Arial" panose="020B0604020202020204" pitchFamily="34" charset="0"/>
              <a:buNone/>
              <a:defRPr/>
            </a:pP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2299" name="组合 44"/>
          <p:cNvGrpSpPr/>
          <p:nvPr/>
        </p:nvGrpSpPr>
        <p:grpSpPr bwMode="auto">
          <a:xfrm>
            <a:off x="792162" y="3139558"/>
            <a:ext cx="2412840" cy="1369428"/>
            <a:chOff x="406416" y="3780000"/>
            <a:chExt cx="1809856" cy="1369515"/>
          </a:xfrm>
        </p:grpSpPr>
        <p:sp>
          <p:nvSpPr>
            <p:cNvPr id="12315" name="矩形 45"/>
            <p:cNvSpPr>
              <a:spLocks noChangeArrowheads="1"/>
            </p:cNvSpPr>
            <p:nvPr/>
          </p:nvSpPr>
          <p:spPr bwMode="auto">
            <a:xfrm>
              <a:off x="406416" y="4219200"/>
              <a:ext cx="1809856" cy="461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H−C−OH</a:t>
              </a:r>
              <a:endPar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12316" name="组合 46"/>
            <p:cNvGrpSpPr/>
            <p:nvPr/>
          </p:nvGrpSpPr>
          <p:grpSpPr bwMode="auto">
            <a:xfrm>
              <a:off x="792000" y="4612221"/>
              <a:ext cx="305651" cy="537294"/>
              <a:chOff x="1447200" y="4964400"/>
              <a:chExt cx="305651" cy="537294"/>
            </a:xfrm>
          </p:grpSpPr>
          <p:cxnSp>
            <p:nvCxnSpPr>
              <p:cNvPr id="12322" name="直接连接符 4"/>
              <p:cNvCxnSpPr>
                <a:cxnSpLocks noChangeShapeType="1"/>
              </p:cNvCxnSpPr>
              <p:nvPr/>
            </p:nvCxnSpPr>
            <p:spPr bwMode="auto">
              <a:xfrm>
                <a:off x="1645200" y="4964400"/>
                <a:ext cx="0" cy="180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12323" name="矩形 53"/>
              <p:cNvSpPr>
                <a:spLocks noChangeArrowheads="1"/>
              </p:cNvSpPr>
              <p:nvPr/>
            </p:nvSpPr>
            <p:spPr bwMode="auto">
              <a:xfrm>
                <a:off x="1447200" y="5040000"/>
                <a:ext cx="305651" cy="461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grpSp>
          <p:nvGrpSpPr>
            <p:cNvPr id="12317" name="组合 47"/>
            <p:cNvGrpSpPr/>
            <p:nvPr/>
          </p:nvGrpSpPr>
          <p:grpSpPr bwMode="auto">
            <a:xfrm>
              <a:off x="1518346" y="3780000"/>
              <a:ext cx="317675" cy="561600"/>
              <a:chOff x="2382346" y="5400000"/>
              <a:chExt cx="317675" cy="561600"/>
            </a:xfrm>
          </p:grpSpPr>
          <p:sp>
            <p:nvSpPr>
              <p:cNvPr id="12318" name="矩形 48"/>
              <p:cNvSpPr>
                <a:spLocks noChangeArrowheads="1"/>
              </p:cNvSpPr>
              <p:nvPr/>
            </p:nvSpPr>
            <p:spPr bwMode="auto">
              <a:xfrm>
                <a:off x="2382346" y="5400000"/>
                <a:ext cx="317675" cy="4616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2319" name="组合 49"/>
              <p:cNvGrpSpPr/>
              <p:nvPr/>
            </p:nvGrpSpPr>
            <p:grpSpPr bwMode="auto">
              <a:xfrm>
                <a:off x="2534400" y="5781600"/>
                <a:ext cx="42808" cy="180000"/>
                <a:chOff x="2520392" y="5903964"/>
                <a:chExt cx="42808" cy="180000"/>
              </a:xfrm>
            </p:grpSpPr>
            <p:cxnSp>
              <p:nvCxnSpPr>
                <p:cNvPr id="12320" name="直接连接符 50"/>
                <p:cNvCxnSpPr>
                  <a:cxnSpLocks noChangeShapeType="1"/>
                </p:cNvCxnSpPr>
                <p:nvPr/>
              </p:nvCxnSpPr>
              <p:spPr bwMode="auto">
                <a:xfrm>
                  <a:off x="2563200" y="5903964"/>
                  <a:ext cx="0" cy="180000"/>
                </a:xfrm>
                <a:prstGeom prst="line">
                  <a:avLst/>
                </a:prstGeom>
                <a:noFill/>
                <a:ln w="25400" algn="ctr">
                  <a:solidFill>
                    <a:srgbClr val="000000"/>
                  </a:solidFill>
                  <a:round/>
                </a:ln>
              </p:spPr>
            </p:cxnSp>
            <p:cxnSp>
              <p:nvCxnSpPr>
                <p:cNvPr id="12321" name="直接连接符 51"/>
                <p:cNvCxnSpPr>
                  <a:cxnSpLocks noChangeShapeType="1"/>
                </p:cNvCxnSpPr>
                <p:nvPr/>
              </p:nvCxnSpPr>
              <p:spPr bwMode="auto">
                <a:xfrm>
                  <a:off x="2520392" y="5903964"/>
                  <a:ext cx="0" cy="180000"/>
                </a:xfrm>
                <a:prstGeom prst="line">
                  <a:avLst/>
                </a:prstGeom>
                <a:noFill/>
                <a:ln w="25400" algn="ctr">
                  <a:solidFill>
                    <a:srgbClr val="000000"/>
                  </a:solidFill>
                  <a:round/>
                </a:ln>
              </p:spPr>
            </p:cxnSp>
          </p:grpSp>
        </p:grpSp>
      </p:grpSp>
      <p:grpSp>
        <p:nvGrpSpPr>
          <p:cNvPr id="12300" name="组合 55"/>
          <p:cNvGrpSpPr/>
          <p:nvPr/>
        </p:nvGrpSpPr>
        <p:grpSpPr bwMode="auto">
          <a:xfrm>
            <a:off x="6183313" y="4198423"/>
            <a:ext cx="3902030" cy="1402488"/>
            <a:chOff x="4720080" y="4884711"/>
            <a:chExt cx="2926620" cy="1401787"/>
          </a:xfrm>
        </p:grpSpPr>
        <p:grpSp>
          <p:nvGrpSpPr>
            <p:cNvPr id="12302" name="组合 56"/>
            <p:cNvGrpSpPr/>
            <p:nvPr/>
          </p:nvGrpSpPr>
          <p:grpSpPr bwMode="auto">
            <a:xfrm>
              <a:off x="5321770" y="5731200"/>
              <a:ext cx="318837" cy="555298"/>
              <a:chOff x="1616544" y="4964400"/>
              <a:chExt cx="318837" cy="555298"/>
            </a:xfrm>
          </p:grpSpPr>
          <p:cxnSp>
            <p:nvCxnSpPr>
              <p:cNvPr id="12313" name="直接连接符 4"/>
              <p:cNvCxnSpPr>
                <a:cxnSpLocks noChangeShapeType="1"/>
              </p:cNvCxnSpPr>
              <p:nvPr/>
            </p:nvCxnSpPr>
            <p:spPr bwMode="auto">
              <a:xfrm>
                <a:off x="1772210" y="4964400"/>
                <a:ext cx="0" cy="180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12314" name="矩形 97"/>
              <p:cNvSpPr>
                <a:spLocks noChangeArrowheads="1"/>
              </p:cNvSpPr>
              <p:nvPr/>
            </p:nvSpPr>
            <p:spPr bwMode="auto">
              <a:xfrm>
                <a:off x="1616544" y="5058264"/>
                <a:ext cx="318837" cy="46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12303" name="矩形 58"/>
            <p:cNvSpPr>
              <a:spLocks noChangeArrowheads="1"/>
            </p:cNvSpPr>
            <p:nvPr/>
          </p:nvSpPr>
          <p:spPr bwMode="auto">
            <a:xfrm>
              <a:off x="4720080" y="5346000"/>
              <a:ext cx="2926620" cy="46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r>
                <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2</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N−</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H−C−N−</a:t>
              </a:r>
              <a:r>
                <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C</a:t>
              </a: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H−COOH</a:t>
              </a:r>
              <a:endParaRPr kumimoji="0" lang="en-US" altLang="zh-CN" sz="2400" i="0" u="none" strike="noStrike" kern="0" cap="none" spc="0" normalizeH="0" baseline="-2500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nvGrpSpPr>
            <p:cNvPr id="12304" name="组合 59"/>
            <p:cNvGrpSpPr/>
            <p:nvPr/>
          </p:nvGrpSpPr>
          <p:grpSpPr bwMode="auto">
            <a:xfrm>
              <a:off x="5882809" y="4888311"/>
              <a:ext cx="317646" cy="572889"/>
              <a:chOff x="2390809" y="5388711"/>
              <a:chExt cx="317646" cy="572889"/>
            </a:xfrm>
          </p:grpSpPr>
          <p:sp>
            <p:nvSpPr>
              <p:cNvPr id="12309" name="矩形 92"/>
              <p:cNvSpPr>
                <a:spLocks noChangeArrowheads="1"/>
              </p:cNvSpPr>
              <p:nvPr/>
            </p:nvSpPr>
            <p:spPr bwMode="auto">
              <a:xfrm>
                <a:off x="2390809" y="5388711"/>
                <a:ext cx="317646" cy="46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O</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grpSp>
            <p:nvGrpSpPr>
              <p:cNvPr id="12310" name="组合 93"/>
              <p:cNvGrpSpPr/>
              <p:nvPr/>
            </p:nvGrpSpPr>
            <p:grpSpPr bwMode="auto">
              <a:xfrm>
                <a:off x="2517480" y="5781600"/>
                <a:ext cx="59728" cy="180000"/>
                <a:chOff x="2503472" y="5903964"/>
                <a:chExt cx="59728" cy="180000"/>
              </a:xfrm>
            </p:grpSpPr>
            <p:cxnSp>
              <p:nvCxnSpPr>
                <p:cNvPr id="12311" name="直接连接符 94"/>
                <p:cNvCxnSpPr>
                  <a:cxnSpLocks noChangeShapeType="1"/>
                </p:cNvCxnSpPr>
                <p:nvPr/>
              </p:nvCxnSpPr>
              <p:spPr bwMode="auto">
                <a:xfrm>
                  <a:off x="2563200" y="5903964"/>
                  <a:ext cx="0" cy="180000"/>
                </a:xfrm>
                <a:prstGeom prst="line">
                  <a:avLst/>
                </a:prstGeom>
                <a:noFill/>
                <a:ln w="25400" algn="ctr">
                  <a:solidFill>
                    <a:srgbClr val="000000"/>
                  </a:solidFill>
                  <a:round/>
                </a:ln>
              </p:spPr>
            </p:cxnSp>
            <p:cxnSp>
              <p:nvCxnSpPr>
                <p:cNvPr id="12312" name="直接连接符 95"/>
                <p:cNvCxnSpPr>
                  <a:cxnSpLocks noChangeShapeType="1"/>
                </p:cNvCxnSpPr>
                <p:nvPr/>
              </p:nvCxnSpPr>
              <p:spPr bwMode="auto">
                <a:xfrm>
                  <a:off x="2503472" y="5903964"/>
                  <a:ext cx="0" cy="180000"/>
                </a:xfrm>
                <a:prstGeom prst="line">
                  <a:avLst/>
                </a:prstGeom>
                <a:noFill/>
                <a:ln w="25400" algn="ctr">
                  <a:solidFill>
                    <a:srgbClr val="000000"/>
                  </a:solidFill>
                  <a:round/>
                </a:ln>
              </p:spPr>
            </p:cxnSp>
          </p:grpSp>
        </p:grpSp>
        <p:cxnSp>
          <p:nvCxnSpPr>
            <p:cNvPr id="12305" name="直接连接符 4"/>
            <p:cNvCxnSpPr>
              <a:cxnSpLocks noChangeShapeType="1"/>
            </p:cNvCxnSpPr>
            <p:nvPr/>
          </p:nvCxnSpPr>
          <p:spPr bwMode="auto">
            <a:xfrm>
              <a:off x="6895543" y="5739021"/>
              <a:ext cx="0" cy="180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12306" name="矩形 89"/>
            <p:cNvSpPr>
              <a:spLocks noChangeArrowheads="1"/>
            </p:cNvSpPr>
            <p:nvPr/>
          </p:nvSpPr>
          <p:spPr bwMode="auto">
            <a:xfrm>
              <a:off x="6704742" y="5814621"/>
              <a:ext cx="348906" cy="46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R′</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sym typeface="Arial" panose="020B0604020202020204" pitchFamily="34" charset="0"/>
              </a:endParaRPr>
            </a:p>
          </p:txBody>
        </p:sp>
        <p:cxnSp>
          <p:nvCxnSpPr>
            <p:cNvPr id="12307" name="直接连接符 4"/>
            <p:cNvCxnSpPr>
              <a:cxnSpLocks noChangeShapeType="1"/>
            </p:cNvCxnSpPr>
            <p:nvPr/>
          </p:nvCxnSpPr>
          <p:spPr bwMode="auto">
            <a:xfrm>
              <a:off x="6361951" y="5274000"/>
              <a:ext cx="0" cy="180000"/>
            </a:xfrm>
            <a:prstGeom prst="line">
              <a:avLst/>
            </a:prstGeom>
            <a:noFill/>
            <a:ln w="25400" algn="ctr">
              <a:solidFill>
                <a:schemeClr val="tx1"/>
              </a:solidFill>
              <a:round/>
            </a:ln>
            <a:extLst>
              <a:ext uri="{909E8E84-426E-40DD-AFC4-6F175D3DCCD1}">
                <a14:hiddenFill xmlns:a14="http://schemas.microsoft.com/office/drawing/2010/main">
                  <a:noFill/>
                </a14:hiddenFill>
              </a:ext>
            </a:extLst>
          </p:spPr>
        </p:cxnSp>
        <p:sp>
          <p:nvSpPr>
            <p:cNvPr id="12308" name="矩形 91"/>
            <p:cNvSpPr>
              <a:spLocks noChangeArrowheads="1"/>
            </p:cNvSpPr>
            <p:nvPr/>
          </p:nvSpPr>
          <p:spPr bwMode="auto">
            <a:xfrm>
              <a:off x="6190577" y="4884711"/>
              <a:ext cx="305623" cy="46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rPr>
                <a:t>H</a:t>
              </a:r>
              <a:endParaRPr kumimoji="0" lang="zh-CN" altLang="en-US" sz="2400" i="0" u="none" strike="noStrike" kern="0" cap="none" spc="0" normalizeH="0" baseline="0" noProof="0">
                <a:ln>
                  <a:noFill/>
                </a:ln>
                <a:solidFill>
                  <a:schemeClr val="tx1"/>
                </a:solidFill>
                <a:effectLst/>
                <a:uLnTx/>
                <a:uFillTx/>
                <a:latin typeface="Arial" panose="020B0604020202020204" pitchFamily="34" charset="0"/>
                <a:ea typeface="思源黑体 CN Medium" panose="020B0600000000000000" pitchFamily="34" charset="-122"/>
                <a:cs typeface="Times New Roman" panose="02020603050405020304" pitchFamily="18" charset="0"/>
                <a:sym typeface="Arial" panose="020B0604020202020204" pitchFamily="34" charset="0"/>
              </a:endParaRPr>
            </a:p>
          </p:txBody>
        </p:sp>
      </p:grpSp>
      <p:sp>
        <p:nvSpPr>
          <p:cNvPr id="7" name="矩形 6"/>
          <p:cNvSpPr>
            <a:spLocks noChangeArrowheads="1"/>
          </p:cNvSpPr>
          <p:nvPr/>
        </p:nvSpPr>
        <p:spPr bwMode="auto">
          <a:xfrm>
            <a:off x="1663700" y="4660383"/>
            <a:ext cx="26468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2400" i="0" u="none" strike="noStrike" kern="0" cap="none" spc="0" normalizeH="0" baseline="0" noProof="0">
                <a:ln>
                  <a:noFill/>
                </a:ln>
                <a:solidFill>
                  <a:srgbClr val="FF0000"/>
                </a:solidFill>
                <a:effectLst/>
                <a:uLnTx/>
                <a:uFillTx/>
                <a:latin typeface="Arial" panose="020B0604020202020204" pitchFamily="34" charset="0"/>
                <a:ea typeface="思源黑体 CN Medium" panose="020B0600000000000000" pitchFamily="34" charset="-122"/>
                <a:sym typeface="Arial" panose="020B0604020202020204" pitchFamily="34" charset="0"/>
              </a:rPr>
              <a:t>羧脱羟基，氨脱氢</a:t>
            </a:r>
          </a:p>
        </p:txBody>
      </p:sp>
      <p:sp>
        <p:nvSpPr>
          <p:cNvPr id="43" name="文本占位符 20"/>
          <p:cNvSpPr txBox="1"/>
          <p:nvPr/>
        </p:nvSpPr>
        <p:spPr>
          <a:xfrm>
            <a:off x="1516849" y="406678"/>
            <a:ext cx="5112385" cy="4235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zh-CN" altLang="en-US" dirty="0">
                <a:solidFill>
                  <a:prstClr val="black"/>
                </a:solidFill>
                <a:latin typeface="Arial" panose="020B0604020202020204" pitchFamily="34" charset="0"/>
                <a:ea typeface="思源黑体 CN Medium" panose="020B0600000000000000" pitchFamily="34" charset="-122"/>
                <a:cs typeface="+mn-ea"/>
                <a:sym typeface="Arial" panose="020B0604020202020204" pitchFamily="34" charset="0"/>
              </a:rPr>
              <a:t>一、氨基酸的结构与性质</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 by="(-#ppt_w*2)" calcmode="lin" valueType="num">
                                      <p:cBhvr rctx="PPT">
                                        <p:cTn id="7" dur="500" autoRev="1" fill="hold">
                                          <p:stCondLst>
                                            <p:cond delay="0"/>
                                          </p:stCondLst>
                                        </p:cTn>
                                        <p:tgtEl>
                                          <p:spTgt spid="7"/>
                                        </p:tgtEl>
                                        <p:attrNameLst>
                                          <p:attrName>ppt_w</p:attrName>
                                        </p:attrNameLst>
                                      </p:cBhvr>
                                    </p:anim>
                                    <p:anim by="(#ppt_w*0.50)" calcmode="lin" valueType="num">
                                      <p:cBhvr>
                                        <p:cTn id="8" dur="500" decel="50000" autoRev="1" fill="hold">
                                          <p:stCondLst>
                                            <p:cond delay="0"/>
                                          </p:stCondLst>
                                        </p:cTn>
                                        <p:tgtEl>
                                          <p:spTgt spid="7"/>
                                        </p:tgtEl>
                                        <p:attrNameLst>
                                          <p:attrName>ppt_x</p:attrName>
                                        </p:attrNameLst>
                                      </p:cBhvr>
                                    </p:anim>
                                    <p:anim from="(-#ppt_h/2)" to="(#ppt_y)" calcmode="lin" valueType="num">
                                      <p:cBhvr>
                                        <p:cTn id="9" dur="1000" fill="hold">
                                          <p:stCondLst>
                                            <p:cond delay="0"/>
                                          </p:stCondLst>
                                        </p:cTn>
                                        <p:tgtEl>
                                          <p:spTgt spid="7"/>
                                        </p:tgtEl>
                                        <p:attrNameLst>
                                          <p:attrName>ppt_y</p:attrName>
                                        </p:attrNameLst>
                                      </p:cBhvr>
                                    </p:anim>
                                    <p:animRot by="21600000">
                                      <p:cBhvr>
                                        <p:cTn id="10"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1684</Words>
  <Application>Microsoft Office PowerPoint</Application>
  <PresentationFormat>宽屏</PresentationFormat>
  <Paragraphs>254</Paragraphs>
  <Slides>23</Slides>
  <Notes>23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23</vt:i4>
      </vt:variant>
    </vt:vector>
  </HeadingPairs>
  <TitlesOfParts>
    <vt:vector size="28" baseType="lpstr">
      <vt:lpstr>FandolFang R</vt:lpstr>
      <vt:lpstr>思源黑体 CN Light</vt:lpstr>
      <vt:lpstr>Arial</vt:lpstr>
      <vt:lpstr>Wingdings</vt:lpstr>
      <vt:lpstr>办公资源网：www.bangongziyuan.com</vt:lpstr>
      <vt:lpstr>PowerPoint 演示文稿</vt:lpstr>
      <vt:lpstr>蛋白质的存在</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2</cp:revision>
  <dcterms:created xsi:type="dcterms:W3CDTF">2020-06-22T05:55:44Z</dcterms:created>
  <dcterms:modified xsi:type="dcterms:W3CDTF">2021-01-09T10:06:45Z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