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7" r:id="rId2"/>
    <p:sldId id="261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8" r:id="rId17"/>
    <p:sldId id="280" r:id="rId18"/>
    <p:sldId id="281" r:id="rId19"/>
    <p:sldId id="282" r:id="rId20"/>
    <p:sldId id="283" r:id="rId21"/>
    <p:sldId id="284" r:id="rId22"/>
    <p:sldId id="285" r:id="rId23"/>
    <p:sldId id="287" r:id="rId24"/>
    <p:sldId id="286" r:id="rId25"/>
    <p:sldId id="259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56">
          <p15:clr>
            <a:srgbClr val="A4A3A4"/>
          </p15:clr>
        </p15:guide>
        <p15:guide id="2" orient="horz" pos="686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52">
          <p15:clr>
            <a:srgbClr val="A4A3A4"/>
          </p15:clr>
        </p15:guide>
        <p15:guide id="5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582" y="114"/>
      </p:cViewPr>
      <p:guideLst>
        <p:guide pos="7256"/>
        <p:guide orient="horz" pos="686"/>
        <p:guide orient="horz" pos="709"/>
        <p:guide orient="horz" pos="3952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7F07B85-CC9C-4F5D-84B6-96E08E85A9B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5A50780-3440-457A-B8B3-C5116596FE9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B24E-4EE2-4D18-B6EC-E8187AA2E8E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D19F-82ED-4619-97D2-75CA382140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B24E-4EE2-4D18-B6EC-E8187AA2E8E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D19F-82ED-4619-97D2-75CA382140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B24E-4EE2-4D18-B6EC-E8187AA2E8E0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D19F-82ED-4619-97D2-75CA382140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04C4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04C4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091B24E-4EE2-4D18-B6EC-E8187AA2E8E0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421D19F-82ED-4619-97D2-75CA382140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图片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0" t="13356" r="41769" b="37073"/>
          <a:stretch>
            <a:fillRect/>
          </a:stretch>
        </p:blipFill>
        <p:spPr>
          <a:xfrm>
            <a:off x="2066189" y="685798"/>
            <a:ext cx="2681846" cy="3110943"/>
          </a:xfrm>
          <a:custGeom>
            <a:avLst/>
            <a:gdLst>
              <a:gd name="connsiteX0" fmla="*/ 1340923 w 2681846"/>
              <a:gd name="connsiteY0" fmla="*/ 0 h 3110943"/>
              <a:gd name="connsiteX1" fmla="*/ 2681846 w 2681846"/>
              <a:gd name="connsiteY1" fmla="*/ 670462 h 3110943"/>
              <a:gd name="connsiteX2" fmla="*/ 2681846 w 2681846"/>
              <a:gd name="connsiteY2" fmla="*/ 2440481 h 3110943"/>
              <a:gd name="connsiteX3" fmla="*/ 1340923 w 2681846"/>
              <a:gd name="connsiteY3" fmla="*/ 3110943 h 3110943"/>
              <a:gd name="connsiteX4" fmla="*/ 0 w 2681846"/>
              <a:gd name="connsiteY4" fmla="*/ 2440481 h 3110943"/>
              <a:gd name="connsiteX5" fmla="*/ 0 w 2681846"/>
              <a:gd name="connsiteY5" fmla="*/ 670462 h 3110943"/>
              <a:gd name="connsiteX6" fmla="*/ 1340923 w 2681846"/>
              <a:gd name="connsiteY6" fmla="*/ 0 h 311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1846" h="3110943">
                <a:moveTo>
                  <a:pt x="1340923" y="0"/>
                </a:moveTo>
                <a:lnTo>
                  <a:pt x="2681846" y="670462"/>
                </a:lnTo>
                <a:lnTo>
                  <a:pt x="2681846" y="2440481"/>
                </a:lnTo>
                <a:lnTo>
                  <a:pt x="1340923" y="3110943"/>
                </a:lnTo>
                <a:lnTo>
                  <a:pt x="0" y="2440481"/>
                </a:lnTo>
                <a:lnTo>
                  <a:pt x="0" y="670462"/>
                </a:lnTo>
                <a:lnTo>
                  <a:pt x="1340923" y="0"/>
                </a:lnTo>
                <a:close/>
              </a:path>
            </a:pathLst>
          </a:cu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" t="24193" r="75607" b="40216"/>
          <a:stretch>
            <a:fillRect/>
          </a:stretch>
        </p:blipFill>
        <p:spPr>
          <a:xfrm>
            <a:off x="-8958" y="1365871"/>
            <a:ext cx="1925551" cy="2233639"/>
          </a:xfrm>
          <a:custGeom>
            <a:avLst/>
            <a:gdLst>
              <a:gd name="connsiteX0" fmla="*/ 962776 w 1925551"/>
              <a:gd name="connsiteY0" fmla="*/ 0 h 2233639"/>
              <a:gd name="connsiteX1" fmla="*/ 1925551 w 1925551"/>
              <a:gd name="connsiteY1" fmla="*/ 481388 h 2233639"/>
              <a:gd name="connsiteX2" fmla="*/ 1925551 w 1925551"/>
              <a:gd name="connsiteY2" fmla="*/ 1752251 h 2233639"/>
              <a:gd name="connsiteX3" fmla="*/ 962776 w 1925551"/>
              <a:gd name="connsiteY3" fmla="*/ 2233639 h 2233639"/>
              <a:gd name="connsiteX4" fmla="*/ 0 w 1925551"/>
              <a:gd name="connsiteY4" fmla="*/ 1752251 h 2233639"/>
              <a:gd name="connsiteX5" fmla="*/ 0 w 1925551"/>
              <a:gd name="connsiteY5" fmla="*/ 481388 h 2233639"/>
              <a:gd name="connsiteX6" fmla="*/ 962776 w 1925551"/>
              <a:gd name="connsiteY6" fmla="*/ 0 h 223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5551" h="2233639">
                <a:moveTo>
                  <a:pt x="962776" y="0"/>
                </a:moveTo>
                <a:lnTo>
                  <a:pt x="1925551" y="481388"/>
                </a:lnTo>
                <a:lnTo>
                  <a:pt x="1925551" y="1752251"/>
                </a:lnTo>
                <a:lnTo>
                  <a:pt x="962776" y="2233639"/>
                </a:lnTo>
                <a:lnTo>
                  <a:pt x="0" y="1752251"/>
                </a:lnTo>
                <a:lnTo>
                  <a:pt x="0" y="481388"/>
                </a:lnTo>
                <a:lnTo>
                  <a:pt x="962776" y="0"/>
                </a:lnTo>
                <a:close/>
              </a:path>
            </a:pathLst>
          </a:cu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1" t="53933" r="58437"/>
          <a:stretch>
            <a:fillRect/>
          </a:stretch>
        </p:blipFill>
        <p:spPr>
          <a:xfrm>
            <a:off x="640405" y="3232284"/>
            <a:ext cx="2712946" cy="2891069"/>
          </a:xfrm>
          <a:custGeom>
            <a:avLst/>
            <a:gdLst>
              <a:gd name="connsiteX0" fmla="*/ 1356473 w 2712946"/>
              <a:gd name="connsiteY0" fmla="*/ 0 h 2891069"/>
              <a:gd name="connsiteX1" fmla="*/ 2712946 w 2712946"/>
              <a:gd name="connsiteY1" fmla="*/ 678237 h 2891069"/>
              <a:gd name="connsiteX2" fmla="*/ 2712946 w 2712946"/>
              <a:gd name="connsiteY2" fmla="*/ 2468782 h 2891069"/>
              <a:gd name="connsiteX3" fmla="*/ 1868373 w 2712946"/>
              <a:gd name="connsiteY3" fmla="*/ 2891069 h 2891069"/>
              <a:gd name="connsiteX4" fmla="*/ 844573 w 2712946"/>
              <a:gd name="connsiteY4" fmla="*/ 2891069 h 2891069"/>
              <a:gd name="connsiteX5" fmla="*/ 0 w 2712946"/>
              <a:gd name="connsiteY5" fmla="*/ 2468782 h 2891069"/>
              <a:gd name="connsiteX6" fmla="*/ 0 w 2712946"/>
              <a:gd name="connsiteY6" fmla="*/ 678237 h 2891069"/>
              <a:gd name="connsiteX7" fmla="*/ 1356473 w 2712946"/>
              <a:gd name="connsiteY7" fmla="*/ 0 h 289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2946" h="2891069">
                <a:moveTo>
                  <a:pt x="1356473" y="0"/>
                </a:moveTo>
                <a:lnTo>
                  <a:pt x="2712946" y="678237"/>
                </a:lnTo>
                <a:lnTo>
                  <a:pt x="2712946" y="2468782"/>
                </a:lnTo>
                <a:lnTo>
                  <a:pt x="1868373" y="2891069"/>
                </a:lnTo>
                <a:lnTo>
                  <a:pt x="844573" y="2891069"/>
                </a:lnTo>
                <a:lnTo>
                  <a:pt x="0" y="2468782"/>
                </a:lnTo>
                <a:lnTo>
                  <a:pt x="0" y="678237"/>
                </a:lnTo>
                <a:lnTo>
                  <a:pt x="1356473" y="0"/>
                </a:lnTo>
                <a:close/>
              </a:path>
            </a:pathLst>
          </a:cu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5" t="100000" r="68530" b="-4078"/>
          <a:stretch>
            <a:fillRect/>
          </a:stretch>
        </p:blipFill>
        <p:spPr>
          <a:xfrm>
            <a:off x="1484978" y="6123353"/>
            <a:ext cx="1023800" cy="255950"/>
          </a:xfrm>
          <a:custGeom>
            <a:avLst/>
            <a:gdLst>
              <a:gd name="connsiteX0" fmla="*/ 0 w 1023800"/>
              <a:gd name="connsiteY0" fmla="*/ 0 h 255950"/>
              <a:gd name="connsiteX1" fmla="*/ 1023800 w 1023800"/>
              <a:gd name="connsiteY1" fmla="*/ 0 h 255950"/>
              <a:gd name="connsiteX2" fmla="*/ 511900 w 1023800"/>
              <a:gd name="connsiteY2" fmla="*/ 255950 h 255950"/>
              <a:gd name="connsiteX3" fmla="*/ 0 w 1023800"/>
              <a:gd name="connsiteY3" fmla="*/ 0 h 25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800" h="255950">
                <a:moveTo>
                  <a:pt x="0" y="0"/>
                </a:moveTo>
                <a:lnTo>
                  <a:pt x="1023800" y="0"/>
                </a:lnTo>
                <a:lnTo>
                  <a:pt x="511900" y="25595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" name="六边形 5"/>
          <p:cNvSpPr/>
          <p:nvPr/>
        </p:nvSpPr>
        <p:spPr>
          <a:xfrm rot="16200000">
            <a:off x="3317875" y="3576462"/>
            <a:ext cx="2233639" cy="1925551"/>
          </a:xfrm>
          <a:prstGeom prst="hexagon">
            <a:avLst/>
          </a:prstGeom>
          <a:solidFill>
            <a:srgbClr val="00B9E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516038" y="2388282"/>
            <a:ext cx="6258507" cy="2233641"/>
            <a:chOff x="6147269" y="2998804"/>
            <a:chExt cx="5385090" cy="1921920"/>
          </a:xfrm>
        </p:grpSpPr>
        <p:grpSp>
          <p:nvGrpSpPr>
            <p:cNvPr id="17" name="组合 16"/>
            <p:cNvGrpSpPr/>
            <p:nvPr/>
          </p:nvGrpSpPr>
          <p:grpSpPr>
            <a:xfrm>
              <a:off x="6147269" y="3491402"/>
              <a:ext cx="5033250" cy="1429322"/>
              <a:chOff x="-4714868" y="2270467"/>
              <a:chExt cx="5033250" cy="1429322"/>
            </a:xfrm>
          </p:grpSpPr>
          <p:sp>
            <p:nvSpPr>
              <p:cNvPr id="1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B9E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0" name="组合 19"/>
              <p:cNvGrpSpPr/>
              <p:nvPr/>
            </p:nvGrpSpPr>
            <p:grpSpPr>
              <a:xfrm>
                <a:off x="-4714868" y="2270467"/>
                <a:ext cx="5033250" cy="826531"/>
                <a:chOff x="-4714868" y="2270467"/>
                <a:chExt cx="5033250" cy="826531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-4714868" y="2808615"/>
                  <a:ext cx="5033249" cy="2883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2" name="直接连接符 2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3" name="文本占位符 19"/>
                <p:cNvSpPr txBox="1"/>
                <p:nvPr/>
              </p:nvSpPr>
              <p:spPr>
                <a:xfrm>
                  <a:off x="-4708756" y="2270467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b="1" dirty="0">
                      <a:solidFill>
                        <a:srgbClr val="00B9E7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5</a:t>
                  </a:r>
                  <a:r>
                    <a:rPr kumimoji="0" lang="en-US" altLang="zh-CN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B9E7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.1</a:t>
                  </a:r>
                  <a:r>
                    <a:rPr lang="zh-CN" altLang="en-US" b="1" dirty="0">
                      <a:solidFill>
                        <a:srgbClr val="00B9E7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合成高分子化合物的基本方法</a:t>
                  </a:r>
                </a:p>
              </p:txBody>
            </p:sp>
          </p:grpSp>
        </p:grpSp>
        <p:sp>
          <p:nvSpPr>
            <p:cNvPr id="18" name="文本占位符 20"/>
            <p:cNvSpPr txBox="1"/>
            <p:nvPr/>
          </p:nvSpPr>
          <p:spPr>
            <a:xfrm>
              <a:off x="6147270" y="2998804"/>
              <a:ext cx="5385089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20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5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    进入合成有机高分子化合物的时代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00B9E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人教版高中选修五化学课件</a:t>
            </a:r>
          </a:p>
        </p:txBody>
      </p:sp>
      <p:sp>
        <p:nvSpPr>
          <p:cNvPr id="26" name="六边形 25"/>
          <p:cNvSpPr/>
          <p:nvPr/>
        </p:nvSpPr>
        <p:spPr>
          <a:xfrm rot="16200000">
            <a:off x="10112405" y="4775968"/>
            <a:ext cx="2233639" cy="1925551"/>
          </a:xfrm>
          <a:prstGeom prst="hexagon">
            <a:avLst/>
          </a:prstGeom>
          <a:solidFill>
            <a:srgbClr val="00B9E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六边形 39"/>
          <p:cNvSpPr/>
          <p:nvPr/>
        </p:nvSpPr>
        <p:spPr>
          <a:xfrm rot="16200000">
            <a:off x="1403516" y="86047"/>
            <a:ext cx="1247683" cy="1075589"/>
          </a:xfrm>
          <a:prstGeom prst="hexagon">
            <a:avLst/>
          </a:prstGeom>
          <a:solidFill>
            <a:srgbClr val="00B9E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4538" y="2003721"/>
            <a:ext cx="6192838" cy="792163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>
              <a:defRPr/>
            </a:pPr>
            <a:r>
              <a:rPr lang="en-US" altLang="zh-CN" sz="4000" spc="5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nCH</a:t>
            </a:r>
            <a:r>
              <a:rPr lang="en-US" altLang="zh-CN" sz="2400" spc="5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4000" spc="5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=CH—CH=CH</a:t>
            </a:r>
            <a:r>
              <a:rPr lang="en-US" altLang="zh-CN" sz="2400" spc="5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  </a:t>
            </a:r>
            <a:endParaRPr lang="en-US" altLang="zh-CN" sz="2800" spc="5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8271" name="Rectangle 15"/>
          <p:cNvSpPr>
            <a:spLocks noGrp="1" noChangeArrowheads="1"/>
          </p:cNvSpPr>
          <p:nvPr>
            <p:ph idx="4294967295"/>
          </p:nvPr>
        </p:nvSpPr>
        <p:spPr>
          <a:xfrm>
            <a:off x="660400" y="1186697"/>
            <a:ext cx="1893888" cy="487362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加成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4854856" y="3948559"/>
            <a:ext cx="5040313" cy="1076906"/>
            <a:chOff x="3325" y="119"/>
            <a:chExt cx="1975" cy="458"/>
          </a:xfrm>
        </p:grpSpPr>
        <p:sp>
          <p:nvSpPr>
            <p:cNvPr id="40965" name="Rectangle 4"/>
            <p:cNvSpPr>
              <a:spLocks noChangeArrowheads="1"/>
            </p:cNvSpPr>
            <p:nvPr/>
          </p:nvSpPr>
          <p:spPr bwMode="auto">
            <a:xfrm>
              <a:off x="3325" y="119"/>
              <a:ext cx="1975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20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— </a:t>
              </a:r>
              <a:r>
                <a:rPr kumimoji="1" lang="en-US" altLang="zh-CN" sz="32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1" lang="en-US" altLang="zh-CN" sz="3200" i="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32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CH=CHCH</a:t>
              </a:r>
              <a:r>
                <a:rPr kumimoji="1" lang="en-US" altLang="zh-CN" sz="3200" i="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 </a:t>
              </a:r>
              <a:r>
                <a:rPr kumimoji="1" lang="en-US" altLang="zh-CN" sz="32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— </a:t>
              </a:r>
              <a:r>
                <a:rPr kumimoji="1" lang="en-US" altLang="zh-CN" sz="3200" i="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200" i="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</a:t>
              </a:r>
              <a:r>
                <a:rPr kumimoji="1" lang="zh-CN" altLang="en-US" sz="32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kumimoji="1" lang="zh-CN" altLang="en-US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聚丁二烯</a:t>
              </a:r>
              <a:r>
                <a:rPr kumimoji="1" lang="zh-CN" altLang="en-US" sz="32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</a:p>
          </p:txBody>
        </p:sp>
        <p:sp>
          <p:nvSpPr>
            <p:cNvPr id="40966" name="AutoShape 5"/>
            <p:cNvSpPr>
              <a:spLocks noChangeArrowheads="1"/>
            </p:cNvSpPr>
            <p:nvPr/>
          </p:nvSpPr>
          <p:spPr bwMode="auto">
            <a:xfrm>
              <a:off x="3424" y="164"/>
              <a:ext cx="1514" cy="272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36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0967" name="Line 6"/>
          <p:cNvSpPr>
            <a:spLocks noChangeShapeType="1"/>
          </p:cNvSpPr>
          <p:nvPr/>
        </p:nvSpPr>
        <p:spPr bwMode="auto">
          <a:xfrm>
            <a:off x="2793568" y="4487012"/>
            <a:ext cx="1944687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3138345" y="3924048"/>
            <a:ext cx="1603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催化剂</a:t>
            </a:r>
          </a:p>
        </p:txBody>
      </p:sp>
      <p:sp>
        <p:nvSpPr>
          <p:cNvPr id="608264" name="AutoShape 8"/>
          <p:cNvSpPr>
            <a:spLocks noChangeArrowheads="1"/>
          </p:cNvSpPr>
          <p:nvPr/>
        </p:nvSpPr>
        <p:spPr bwMode="auto">
          <a:xfrm rot="5400000">
            <a:off x="3650391" y="1381124"/>
            <a:ext cx="526502" cy="1050545"/>
          </a:xfrm>
          <a:prstGeom prst="curvedRightArrow">
            <a:avLst>
              <a:gd name="adj1" fmla="val 56765"/>
              <a:gd name="adj2" fmla="val 113529"/>
              <a:gd name="adj3" fmla="val 33333"/>
            </a:avLst>
          </a:prstGeom>
          <a:solidFill>
            <a:srgbClr val="FF0066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8265" name="AutoShape 9"/>
          <p:cNvSpPr>
            <a:spLocks noChangeArrowheads="1"/>
          </p:cNvSpPr>
          <p:nvPr/>
        </p:nvSpPr>
        <p:spPr bwMode="auto">
          <a:xfrm rot="5400000">
            <a:off x="1326561" y="1205326"/>
            <a:ext cx="358775" cy="1370012"/>
          </a:xfrm>
          <a:prstGeom prst="curvedRightArrow">
            <a:avLst>
              <a:gd name="adj1" fmla="val 76372"/>
              <a:gd name="adj2" fmla="val 152743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8266" name="AutoShape 10"/>
          <p:cNvSpPr>
            <a:spLocks noChangeArrowheads="1"/>
          </p:cNvSpPr>
          <p:nvPr/>
        </p:nvSpPr>
        <p:spPr bwMode="auto">
          <a:xfrm>
            <a:off x="4583522" y="1729219"/>
            <a:ext cx="1173018" cy="435525"/>
          </a:xfrm>
          <a:prstGeom prst="curvedDownArrow">
            <a:avLst>
              <a:gd name="adj1" fmla="val 76622"/>
              <a:gd name="adj2" fmla="val 153245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8267" name="AutoShape 11"/>
          <p:cNvSpPr>
            <a:spLocks noChangeArrowheads="1"/>
          </p:cNvSpPr>
          <p:nvPr/>
        </p:nvSpPr>
        <p:spPr bwMode="auto">
          <a:xfrm>
            <a:off x="2262392" y="1568069"/>
            <a:ext cx="1223962" cy="503238"/>
          </a:xfrm>
          <a:prstGeom prst="curvedDownArrow">
            <a:avLst>
              <a:gd name="adj1" fmla="val 48643"/>
              <a:gd name="adj2" fmla="val 97287"/>
              <a:gd name="adj3" fmla="val 33333"/>
            </a:avLst>
          </a:prstGeom>
          <a:solidFill>
            <a:srgbClr val="FF0066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8269" name="Line 13"/>
          <p:cNvSpPr>
            <a:spLocks noChangeShapeType="1"/>
          </p:cNvSpPr>
          <p:nvPr/>
        </p:nvSpPr>
        <p:spPr bwMode="auto">
          <a:xfrm>
            <a:off x="2206829" y="1710945"/>
            <a:ext cx="0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8270" name="Line 14"/>
          <p:cNvSpPr>
            <a:spLocks noChangeShapeType="1"/>
          </p:cNvSpPr>
          <p:nvPr/>
        </p:nvSpPr>
        <p:spPr bwMode="auto">
          <a:xfrm>
            <a:off x="4511218" y="1595657"/>
            <a:ext cx="0" cy="70265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8273" name="Text Box 17"/>
          <p:cNvSpPr txBox="1">
            <a:spLocks noChangeArrowheads="1"/>
          </p:cNvSpPr>
          <p:nvPr/>
        </p:nvSpPr>
        <p:spPr bwMode="auto">
          <a:xfrm>
            <a:off x="6115330" y="5025465"/>
            <a:ext cx="2519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顺丁橡胶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74715" y="2871920"/>
            <a:ext cx="5623278" cy="925109"/>
          </a:xfrm>
          <a:prstGeom prst="rect">
            <a:avLst/>
          </a:prstGeom>
          <a:noFill/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zh-CN" altLang="en-US" sz="4750" b="0" kern="1200" spc="54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i="0" u="none" strike="noStrike" kern="1200" cap="none" spc="50" normalizeH="0" baseline="0" noProof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CH2 —CH—CH—CH2   </a:t>
            </a:r>
          </a:p>
        </p:txBody>
      </p:sp>
      <p:sp>
        <p:nvSpPr>
          <p:cNvPr id="4" name="矩形 3"/>
          <p:cNvSpPr/>
          <p:nvPr/>
        </p:nvSpPr>
        <p:spPr>
          <a:xfrm>
            <a:off x="1825207" y="3067963"/>
            <a:ext cx="271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5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094294" y="3064788"/>
            <a:ext cx="271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5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39289" y="3064788"/>
            <a:ext cx="284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5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308376" y="3064788"/>
            <a:ext cx="284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5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二、聚合反应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60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0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800"/>
                                        <p:tgtEl>
                                          <p:spTgt spid="60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100"/>
                                        <p:tgtEl>
                                          <p:spTgt spid="60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100"/>
                                        <p:tgtEl>
                                          <p:spTgt spid="60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0.09063 -0.000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2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-0.08841 -0.0048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7 L -0.10677 0.0138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39" y="69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59259E-6 L 0.09597 0.0083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608264" grpId="0" animBg="1"/>
      <p:bldP spid="608265" grpId="0" animBg="1"/>
      <p:bldP spid="608266" grpId="0" animBg="1"/>
      <p:bldP spid="608267" grpId="0" animBg="1"/>
      <p:bldP spid="608273" grpId="0"/>
      <p:bldP spid="608273" grpId="1"/>
      <p:bldP spid="17" grpId="0"/>
      <p:bldP spid="4" grpId="0"/>
      <p:bldP spid="4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5211800"/>
            <a:ext cx="10858500" cy="1228482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>
              <a:defRPr/>
            </a:pPr>
            <a:r>
              <a:rPr lang="zh-CN" altLang="en-US" sz="2400" spc="5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见双键，就打开；双变单，单变双；无关基，上下连；链节间，首尾连；链节外，加括号，括号外，再补</a:t>
            </a:r>
            <a:r>
              <a:rPr lang="en-US" altLang="zh-CN" sz="2400" spc="5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  <a:r>
              <a:rPr lang="zh-CN" altLang="en-US" sz="2400" spc="5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br>
              <a:rPr lang="zh-CN" altLang="en-US" sz="2400" spc="5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</a:br>
            <a:endParaRPr lang="zh-CN" altLang="en-US" sz="2400" spc="5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60400" y="1225430"/>
            <a:ext cx="3671888" cy="865188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基本规律：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V="1">
            <a:off x="4827162" y="2588085"/>
            <a:ext cx="0" cy="57626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8114874" y="2516647"/>
            <a:ext cx="0" cy="71913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4009599" y="3740610"/>
            <a:ext cx="431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930100" y="1795923"/>
            <a:ext cx="7345363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a     b              a    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nC</a:t>
            </a:r>
            <a:r>
              <a:rPr kumimoji="0" lang="en-US" altLang="zh-CN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C            C—C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c     d              c    d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5215464" y="3595654"/>
            <a:ext cx="100965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4009599" y="3596147"/>
            <a:ext cx="431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9290" name="Line 10"/>
          <p:cNvSpPr>
            <a:spLocks noChangeShapeType="1"/>
          </p:cNvSpPr>
          <p:nvPr/>
        </p:nvSpPr>
        <p:spPr bwMode="auto">
          <a:xfrm>
            <a:off x="6307937" y="3521870"/>
            <a:ext cx="431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9291" name="Line 11"/>
          <p:cNvSpPr>
            <a:spLocks noChangeShapeType="1"/>
          </p:cNvSpPr>
          <p:nvPr/>
        </p:nvSpPr>
        <p:spPr bwMode="auto">
          <a:xfrm>
            <a:off x="8402213" y="3524710"/>
            <a:ext cx="5048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V="1">
            <a:off x="7106812" y="2588086"/>
            <a:ext cx="0" cy="64928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3577799" y="2588086"/>
            <a:ext cx="0" cy="64928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3570166" y="3885072"/>
            <a:ext cx="0" cy="64928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4639202" y="3856958"/>
            <a:ext cx="0" cy="64928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V="1">
            <a:off x="7106812" y="3885072"/>
            <a:ext cx="0" cy="64928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8186312" y="3885072"/>
            <a:ext cx="0" cy="64928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9298" name="AutoShape 18"/>
          <p:cNvSpPr>
            <a:spLocks noChangeArrowheads="1"/>
          </p:cNvSpPr>
          <p:nvPr/>
        </p:nvSpPr>
        <p:spPr bwMode="auto">
          <a:xfrm>
            <a:off x="4270956" y="3092909"/>
            <a:ext cx="1152525" cy="287338"/>
          </a:xfrm>
          <a:prstGeom prst="curvedDownArrow">
            <a:avLst>
              <a:gd name="adj1" fmla="val 80221"/>
              <a:gd name="adj2" fmla="val 160442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9299" name="AutoShape 19"/>
          <p:cNvSpPr>
            <a:spLocks noChangeArrowheads="1"/>
          </p:cNvSpPr>
          <p:nvPr/>
        </p:nvSpPr>
        <p:spPr bwMode="auto">
          <a:xfrm rot="5400000">
            <a:off x="3427291" y="2680989"/>
            <a:ext cx="285750" cy="1154112"/>
          </a:xfrm>
          <a:prstGeom prst="curvedRightArrow">
            <a:avLst>
              <a:gd name="adj1" fmla="val 80778"/>
              <a:gd name="adj2" fmla="val 161555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9300" name="Line 20"/>
          <p:cNvSpPr>
            <a:spLocks noChangeShapeType="1"/>
          </p:cNvSpPr>
          <p:nvPr/>
        </p:nvSpPr>
        <p:spPr bwMode="auto">
          <a:xfrm flipH="1">
            <a:off x="4214278" y="3049555"/>
            <a:ext cx="0" cy="504825"/>
          </a:xfrm>
          <a:prstGeom prst="line">
            <a:avLst/>
          </a:prstGeom>
          <a:noFill/>
          <a:ln w="57150">
            <a:solidFill>
              <a:srgbClr val="CC66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9301" name="Rectangle 21"/>
          <p:cNvSpPr>
            <a:spLocks noChangeArrowheads="1"/>
          </p:cNvSpPr>
          <p:nvPr/>
        </p:nvSpPr>
        <p:spPr bwMode="auto">
          <a:xfrm>
            <a:off x="5548890" y="2998078"/>
            <a:ext cx="9749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〔</a:t>
            </a:r>
          </a:p>
        </p:txBody>
      </p:sp>
      <p:sp>
        <p:nvSpPr>
          <p:cNvPr id="609302" name="Rectangle 22"/>
          <p:cNvSpPr>
            <a:spLocks noChangeArrowheads="1"/>
          </p:cNvSpPr>
          <p:nvPr/>
        </p:nvSpPr>
        <p:spPr bwMode="auto">
          <a:xfrm>
            <a:off x="8711192" y="2889091"/>
            <a:ext cx="5762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〕</a:t>
            </a:r>
          </a:p>
        </p:txBody>
      </p:sp>
      <p:sp>
        <p:nvSpPr>
          <p:cNvPr id="609303" name="Rectangle 23"/>
          <p:cNvSpPr>
            <a:spLocks noChangeArrowheads="1"/>
          </p:cNvSpPr>
          <p:nvPr/>
        </p:nvSpPr>
        <p:spPr bwMode="auto">
          <a:xfrm>
            <a:off x="8966589" y="3301967"/>
            <a:ext cx="49885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二、聚合反应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0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609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6092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6092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6092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9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9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98" grpId="0" animBg="1"/>
      <p:bldP spid="609299" grpId="0" animBg="1"/>
      <p:bldP spid="609301" grpId="0"/>
      <p:bldP spid="609302" grpId="0"/>
      <p:bldP spid="6093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60400" y="1187450"/>
            <a:ext cx="4752975" cy="679450"/>
          </a:xfrm>
        </p:spPr>
        <p:txBody>
          <a:bodyPr>
            <a:normAutofit/>
          </a:bodyPr>
          <a:lstStyle/>
          <a:p>
            <a:pPr algn="l"/>
            <a:r>
              <a:rPr lang="en-US" altLang="zh-CN" sz="240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P.100  </a:t>
            </a:r>
            <a:r>
              <a:rPr lang="zh-CN" altLang="en-US" sz="240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思考与交流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0" y="2592387"/>
            <a:ext cx="3997325" cy="4498975"/>
          </a:xfrm>
        </p:spPr>
        <p:txBody>
          <a:bodyPr/>
          <a:lstStyle/>
          <a:p>
            <a:pPr marL="914400" indent="-914400">
              <a:buNone/>
            </a:pPr>
            <a:r>
              <a:rPr lang="en-US" altLang="zh-CN" sz="28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</a:p>
        </p:txBody>
      </p:sp>
      <p:graphicFrame>
        <p:nvGraphicFramePr>
          <p:cNvPr id="38916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34813" y="1842291"/>
          <a:ext cx="12157187" cy="4743451"/>
        </p:xfrm>
        <a:graphic>
          <a:graphicData uri="http://schemas.openxmlformats.org/drawingml/2006/table">
            <a:tbl>
              <a:tblPr/>
              <a:tblGrid>
                <a:gridCol w="3517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6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单体名称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单体的结构简式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聚合物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6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乙烯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CH</a:t>
                      </a:r>
                      <a:r>
                        <a:rPr kumimoji="0" lang="en-US" altLang="zh-CN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=CH</a:t>
                      </a:r>
                      <a:r>
                        <a:rPr kumimoji="0" lang="en-US" altLang="zh-CN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丙烯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CH</a:t>
                      </a:r>
                      <a:r>
                        <a:rPr kumimoji="0" lang="en-US" altLang="zh-CN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=CHCH</a:t>
                      </a:r>
                      <a:r>
                        <a:rPr kumimoji="0" lang="en-US" altLang="zh-CN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氯乙烯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CH</a:t>
                      </a:r>
                      <a:r>
                        <a:rPr kumimoji="0" lang="en-US" altLang="zh-CN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=CHCl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8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丙烯腈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CH</a:t>
                      </a:r>
                      <a:r>
                        <a:rPr kumimoji="0" lang="en-US" altLang="zh-CN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=CHCN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丙烯酸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CH</a:t>
                      </a:r>
                      <a:r>
                        <a:rPr kumimoji="0" lang="en-US" altLang="zh-CN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=CHCOOH</a:t>
                      </a:r>
                      <a:endParaRPr kumimoji="0" lang="en-US" altLang="zh-CN" sz="16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0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醋酸乙烯酯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CH</a:t>
                      </a:r>
                      <a:r>
                        <a:rPr kumimoji="0" lang="en-US" altLang="zh-CN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COOCH=CH</a:t>
                      </a:r>
                      <a:r>
                        <a:rPr kumimoji="0" lang="en-US" altLang="zh-CN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8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丁二烯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CH</a:t>
                      </a:r>
                      <a:r>
                        <a:rPr kumimoji="0" lang="en-US" altLang="zh-CN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=CHCH=CH</a:t>
                      </a:r>
                      <a:r>
                        <a:rPr kumimoji="0" lang="en-US" altLang="zh-CN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74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乙炔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CH≡CH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38958" name="Group 46"/>
          <p:cNvGrpSpPr/>
          <p:nvPr/>
        </p:nvGrpSpPr>
        <p:grpSpPr bwMode="auto">
          <a:xfrm>
            <a:off x="7755036" y="2286410"/>
            <a:ext cx="2192337" cy="576263"/>
            <a:chOff x="3767" y="119"/>
            <a:chExt cx="1381" cy="363"/>
          </a:xfrm>
        </p:grpSpPr>
        <p:sp>
          <p:nvSpPr>
            <p:cNvPr id="38959" name="Rectangle 47"/>
            <p:cNvSpPr>
              <a:spLocks noChangeArrowheads="1"/>
            </p:cNvSpPr>
            <p:nvPr/>
          </p:nvSpPr>
          <p:spPr bwMode="auto">
            <a:xfrm>
              <a:off x="3767" y="119"/>
              <a:ext cx="1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Wingdings" panose="05000000000000000000" pitchFamily="2" charset="2"/>
                <a:buNone/>
                <a:defRPr/>
              </a:pPr>
              <a:r>
                <a:rPr kumimoji="1" lang="en-US" altLang="zh-CN" sz="28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</a:t>
              </a:r>
              <a:r>
                <a:rPr kumimoji="1" lang="en-US" altLang="zh-CN" sz="28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28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</a:t>
              </a:r>
              <a:r>
                <a:rPr kumimoji="1" lang="en-US" altLang="zh-CN" sz="28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28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</a:t>
              </a:r>
              <a:r>
                <a:rPr kumimoji="1" lang="en-US" altLang="zh-CN" sz="28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</a:p>
          </p:txBody>
        </p:sp>
        <p:sp>
          <p:nvSpPr>
            <p:cNvPr id="38960" name="AutoShape 48"/>
            <p:cNvSpPr>
              <a:spLocks noChangeArrowheads="1"/>
            </p:cNvSpPr>
            <p:nvPr/>
          </p:nvSpPr>
          <p:spPr bwMode="auto">
            <a:xfrm>
              <a:off x="3767" y="210"/>
              <a:ext cx="1381" cy="272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961" name="Group 49"/>
          <p:cNvGrpSpPr/>
          <p:nvPr/>
        </p:nvGrpSpPr>
        <p:grpSpPr bwMode="auto">
          <a:xfrm>
            <a:off x="10061985" y="2876155"/>
            <a:ext cx="1697038" cy="904877"/>
            <a:chOff x="3989" y="49"/>
            <a:chExt cx="1069" cy="570"/>
          </a:xfrm>
        </p:grpSpPr>
        <p:sp>
          <p:nvSpPr>
            <p:cNvPr id="38962" name="Rectangle 50"/>
            <p:cNvSpPr>
              <a:spLocks noChangeArrowheads="1"/>
            </p:cNvSpPr>
            <p:nvPr/>
          </p:nvSpPr>
          <p:spPr bwMode="auto">
            <a:xfrm>
              <a:off x="3989" y="49"/>
              <a:ext cx="1069" cy="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Wingdings" panose="05000000000000000000" pitchFamily="2" charset="2"/>
                <a:buNone/>
                <a:defRPr/>
              </a:pP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-CH- 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  <a:endParaRPr kumimoji="1" lang="en-US" altLang="zh-CN" sz="240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Wingdings" panose="05000000000000000000" pitchFamily="2" charset="2"/>
                <a:buNone/>
                <a:defRPr/>
              </a:pP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CH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963" name="AutoShape 51"/>
            <p:cNvSpPr>
              <a:spLocks noChangeArrowheads="1"/>
            </p:cNvSpPr>
            <p:nvPr/>
          </p:nvSpPr>
          <p:spPr bwMode="auto">
            <a:xfrm>
              <a:off x="4026" y="78"/>
              <a:ext cx="980" cy="272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964" name="Line 52"/>
            <p:cNvSpPr>
              <a:spLocks noChangeShapeType="1"/>
            </p:cNvSpPr>
            <p:nvPr/>
          </p:nvSpPr>
          <p:spPr bwMode="auto">
            <a:xfrm>
              <a:off x="4700" y="304"/>
              <a:ext cx="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965" name="Group 53"/>
          <p:cNvGrpSpPr/>
          <p:nvPr/>
        </p:nvGrpSpPr>
        <p:grpSpPr bwMode="auto">
          <a:xfrm>
            <a:off x="7821958" y="3397320"/>
            <a:ext cx="1622425" cy="904875"/>
            <a:chOff x="3989" y="49"/>
            <a:chExt cx="1022" cy="570"/>
          </a:xfrm>
        </p:grpSpPr>
        <p:sp>
          <p:nvSpPr>
            <p:cNvPr id="38966" name="Rectangle 54"/>
            <p:cNvSpPr>
              <a:spLocks noChangeArrowheads="1"/>
            </p:cNvSpPr>
            <p:nvPr/>
          </p:nvSpPr>
          <p:spPr bwMode="auto">
            <a:xfrm>
              <a:off x="3989" y="49"/>
              <a:ext cx="1015" cy="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Wingdings" panose="05000000000000000000" pitchFamily="2" charset="2"/>
                <a:buNone/>
                <a:defRPr/>
              </a:pP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-CH-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  <a:endParaRPr kumimoji="1" lang="en-US" altLang="zh-CN" sz="240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Wingdings" panose="05000000000000000000" pitchFamily="2" charset="2"/>
                <a:buNone/>
                <a:defRPr/>
              </a:pP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Cl</a:t>
              </a:r>
              <a:endParaRPr kumimoji="1" lang="en-US" altLang="zh-CN" sz="240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967" name="AutoShape 55"/>
            <p:cNvSpPr>
              <a:spLocks noChangeArrowheads="1"/>
            </p:cNvSpPr>
            <p:nvPr/>
          </p:nvSpPr>
          <p:spPr bwMode="auto">
            <a:xfrm>
              <a:off x="4014" y="78"/>
              <a:ext cx="997" cy="272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968" name="Line 56"/>
            <p:cNvSpPr>
              <a:spLocks noChangeShapeType="1"/>
            </p:cNvSpPr>
            <p:nvPr/>
          </p:nvSpPr>
          <p:spPr bwMode="auto">
            <a:xfrm>
              <a:off x="4659" y="292"/>
              <a:ext cx="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969" name="Group 57"/>
          <p:cNvGrpSpPr/>
          <p:nvPr/>
        </p:nvGrpSpPr>
        <p:grpSpPr bwMode="auto">
          <a:xfrm>
            <a:off x="10164763" y="3927002"/>
            <a:ext cx="1635125" cy="904875"/>
            <a:chOff x="3989" y="49"/>
            <a:chExt cx="1030" cy="570"/>
          </a:xfrm>
        </p:grpSpPr>
        <p:sp>
          <p:nvSpPr>
            <p:cNvPr id="38970" name="Rectangle 58"/>
            <p:cNvSpPr>
              <a:spLocks noChangeArrowheads="1"/>
            </p:cNvSpPr>
            <p:nvPr/>
          </p:nvSpPr>
          <p:spPr bwMode="auto">
            <a:xfrm>
              <a:off x="3989" y="49"/>
              <a:ext cx="1015" cy="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Wingdings" panose="05000000000000000000" pitchFamily="2" charset="2"/>
                <a:buNone/>
                <a:defRPr/>
              </a:pP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-CH-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  <a:endParaRPr kumimoji="1" lang="en-US" altLang="zh-CN" sz="240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Wingdings" panose="05000000000000000000" pitchFamily="2" charset="2"/>
                <a:buNone/>
                <a:defRPr/>
              </a:pP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CN</a:t>
              </a:r>
              <a:endParaRPr kumimoji="1" lang="en-US" altLang="zh-CN" sz="240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971" name="AutoShape 59"/>
            <p:cNvSpPr>
              <a:spLocks noChangeArrowheads="1"/>
            </p:cNvSpPr>
            <p:nvPr/>
          </p:nvSpPr>
          <p:spPr bwMode="auto">
            <a:xfrm>
              <a:off x="4003" y="78"/>
              <a:ext cx="1016" cy="272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972" name="Line 60"/>
            <p:cNvSpPr>
              <a:spLocks noChangeShapeType="1"/>
            </p:cNvSpPr>
            <p:nvPr/>
          </p:nvSpPr>
          <p:spPr bwMode="auto">
            <a:xfrm>
              <a:off x="4697" y="288"/>
              <a:ext cx="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973" name="Group 61"/>
          <p:cNvGrpSpPr/>
          <p:nvPr/>
        </p:nvGrpSpPr>
        <p:grpSpPr bwMode="auto">
          <a:xfrm>
            <a:off x="7746206" y="4409767"/>
            <a:ext cx="1611313" cy="904875"/>
            <a:chOff x="3976" y="35"/>
            <a:chExt cx="1015" cy="570"/>
          </a:xfrm>
        </p:grpSpPr>
        <p:sp>
          <p:nvSpPr>
            <p:cNvPr id="38974" name="Rectangle 62"/>
            <p:cNvSpPr>
              <a:spLocks noChangeArrowheads="1"/>
            </p:cNvSpPr>
            <p:nvPr/>
          </p:nvSpPr>
          <p:spPr bwMode="auto">
            <a:xfrm>
              <a:off x="3976" y="35"/>
              <a:ext cx="1015" cy="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Wingdings" panose="05000000000000000000" pitchFamily="2" charset="2"/>
                <a:buNone/>
                <a:defRPr/>
              </a:pP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-CH-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  <a:endParaRPr kumimoji="1" lang="en-US" altLang="zh-CN" sz="240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Wingdings" panose="05000000000000000000" pitchFamily="2" charset="2"/>
                <a:buNone/>
                <a:defRPr/>
              </a:pP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COOH</a:t>
              </a:r>
              <a:endParaRPr kumimoji="1" lang="en-US" altLang="zh-CN" sz="240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975" name="AutoShape 63"/>
            <p:cNvSpPr>
              <a:spLocks noChangeArrowheads="1"/>
            </p:cNvSpPr>
            <p:nvPr/>
          </p:nvSpPr>
          <p:spPr bwMode="auto">
            <a:xfrm>
              <a:off x="4033" y="78"/>
              <a:ext cx="944" cy="272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976" name="Line 64"/>
            <p:cNvSpPr>
              <a:spLocks noChangeShapeType="1"/>
            </p:cNvSpPr>
            <p:nvPr/>
          </p:nvSpPr>
          <p:spPr bwMode="auto">
            <a:xfrm>
              <a:off x="4694" y="286"/>
              <a:ext cx="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977" name="Group 65"/>
          <p:cNvGrpSpPr/>
          <p:nvPr/>
        </p:nvGrpSpPr>
        <p:grpSpPr bwMode="auto">
          <a:xfrm>
            <a:off x="10042935" y="5017452"/>
            <a:ext cx="2295525" cy="904875"/>
            <a:chOff x="3988" y="49"/>
            <a:chExt cx="1446" cy="570"/>
          </a:xfrm>
        </p:grpSpPr>
        <p:sp>
          <p:nvSpPr>
            <p:cNvPr id="38978" name="Rectangle 66"/>
            <p:cNvSpPr>
              <a:spLocks noChangeArrowheads="1"/>
            </p:cNvSpPr>
            <p:nvPr/>
          </p:nvSpPr>
          <p:spPr bwMode="auto">
            <a:xfrm>
              <a:off x="3989" y="49"/>
              <a:ext cx="1445" cy="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Wingdings" panose="05000000000000000000" pitchFamily="2" charset="2"/>
                <a:buNone/>
                <a:defRPr/>
              </a:pP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-CH- 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  <a:endParaRPr kumimoji="1" lang="en-US" altLang="zh-CN" sz="240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Wingdings" panose="05000000000000000000" pitchFamily="2" charset="2"/>
                <a:buNone/>
                <a:defRPr/>
              </a:pP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OCOCH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979" name="AutoShape 67"/>
            <p:cNvSpPr>
              <a:spLocks noChangeArrowheads="1"/>
            </p:cNvSpPr>
            <p:nvPr/>
          </p:nvSpPr>
          <p:spPr bwMode="auto">
            <a:xfrm>
              <a:off x="3988" y="78"/>
              <a:ext cx="1043" cy="272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980" name="Line 68"/>
            <p:cNvSpPr>
              <a:spLocks noChangeShapeType="1"/>
            </p:cNvSpPr>
            <p:nvPr/>
          </p:nvSpPr>
          <p:spPr bwMode="auto">
            <a:xfrm>
              <a:off x="4717" y="280"/>
              <a:ext cx="8" cy="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981" name="Group 69"/>
          <p:cNvGrpSpPr/>
          <p:nvPr/>
        </p:nvGrpSpPr>
        <p:grpSpPr bwMode="auto">
          <a:xfrm>
            <a:off x="9069799" y="6021539"/>
            <a:ext cx="1828799" cy="498475"/>
            <a:chOff x="4068" y="3796"/>
            <a:chExt cx="1152" cy="314"/>
          </a:xfrm>
        </p:grpSpPr>
        <p:sp>
          <p:nvSpPr>
            <p:cNvPr id="38982" name="Rectangle 70"/>
            <p:cNvSpPr>
              <a:spLocks noChangeArrowheads="1"/>
            </p:cNvSpPr>
            <p:nvPr/>
          </p:nvSpPr>
          <p:spPr bwMode="auto">
            <a:xfrm>
              <a:off x="4068" y="3796"/>
              <a:ext cx="11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Wingdings" panose="05000000000000000000" pitchFamily="2" charset="2"/>
                <a:buNone/>
                <a:defRPr/>
              </a:pP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-CH=CH-  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kumimoji="1" lang="en-US" altLang="zh-CN" sz="240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983" name="AutoShape 71"/>
            <p:cNvSpPr>
              <a:spLocks noChangeArrowheads="1"/>
            </p:cNvSpPr>
            <p:nvPr/>
          </p:nvSpPr>
          <p:spPr bwMode="auto">
            <a:xfrm>
              <a:off x="4100" y="3838"/>
              <a:ext cx="867" cy="272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984" name="Group 72"/>
          <p:cNvGrpSpPr/>
          <p:nvPr/>
        </p:nvGrpSpPr>
        <p:grpSpPr bwMode="auto">
          <a:xfrm>
            <a:off x="7928385" y="5509587"/>
            <a:ext cx="2693988" cy="503238"/>
            <a:chOff x="3325" y="119"/>
            <a:chExt cx="1697" cy="317"/>
          </a:xfrm>
        </p:grpSpPr>
        <p:sp>
          <p:nvSpPr>
            <p:cNvPr id="38985" name="Rectangle 73"/>
            <p:cNvSpPr>
              <a:spLocks noChangeArrowheads="1"/>
            </p:cNvSpPr>
            <p:nvPr/>
          </p:nvSpPr>
          <p:spPr bwMode="auto">
            <a:xfrm>
              <a:off x="3325" y="119"/>
              <a:ext cx="169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-CH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CH=CHCH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240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</a:t>
              </a:r>
              <a:r>
                <a:rPr kumimoji="1" lang="en-US" altLang="zh-CN" sz="240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</a:p>
          </p:txBody>
        </p:sp>
        <p:sp>
          <p:nvSpPr>
            <p:cNvPr id="38986" name="AutoShape 74"/>
            <p:cNvSpPr>
              <a:spLocks noChangeArrowheads="1"/>
            </p:cNvSpPr>
            <p:nvPr/>
          </p:nvSpPr>
          <p:spPr bwMode="auto">
            <a:xfrm>
              <a:off x="3378" y="164"/>
              <a:ext cx="1602" cy="272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8987" name="Text Box 75"/>
          <p:cNvSpPr txBox="1">
            <a:spLocks noChangeArrowheads="1"/>
          </p:cNvSpPr>
          <p:nvPr/>
        </p:nvSpPr>
        <p:spPr bwMode="auto">
          <a:xfrm>
            <a:off x="9794776" y="1254275"/>
            <a:ext cx="2987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有何特征？</a:t>
            </a:r>
          </a:p>
        </p:txBody>
      </p:sp>
      <p:sp>
        <p:nvSpPr>
          <p:cNvPr id="3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二、聚合反应</a:t>
            </a:r>
          </a:p>
        </p:txBody>
      </p:sp>
    </p:spTree>
    <p:custDataLst>
      <p:tags r:id="rId1"/>
    </p:custData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8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8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ChangeArrowheads="1"/>
          </p:cNvSpPr>
          <p:nvPr/>
        </p:nvSpPr>
        <p:spPr bwMode="auto">
          <a:xfrm>
            <a:off x="4448436" y="3908027"/>
            <a:ext cx="7288039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〔   CH2—C—CH—CH2    〕n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CH3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98163" y="1095438"/>
            <a:ext cx="7775575" cy="1143000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>
              <a:defRPr/>
            </a:pPr>
            <a:r>
              <a:rPr lang="zh-CN" altLang="en-US" sz="2400" spc="5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写出异戊二烯的聚合反应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962605" y="2397474"/>
            <a:ext cx="5511800" cy="177165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zh-CN" sz="4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nCH2=C—CH=CH2</a:t>
            </a:r>
          </a:p>
          <a:p>
            <a:pPr>
              <a:buFontTx/>
              <a:buNone/>
            </a:pPr>
            <a:r>
              <a:rPr lang="en-US" altLang="zh-CN" sz="4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CH3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652921" y="4038314"/>
            <a:ext cx="17955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催化剂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432313" y="4555727"/>
            <a:ext cx="1944687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V="1">
            <a:off x="4095060" y="2846102"/>
            <a:ext cx="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1336" name="Line 8"/>
          <p:cNvSpPr>
            <a:spLocks noChangeShapeType="1"/>
          </p:cNvSpPr>
          <p:nvPr/>
        </p:nvSpPr>
        <p:spPr bwMode="auto">
          <a:xfrm>
            <a:off x="2510100" y="2065513"/>
            <a:ext cx="0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1337" name="AutoShape 9"/>
          <p:cNvSpPr>
            <a:spLocks noChangeArrowheads="1"/>
          </p:cNvSpPr>
          <p:nvPr/>
        </p:nvSpPr>
        <p:spPr bwMode="auto">
          <a:xfrm rot="5400000">
            <a:off x="1640945" y="1575769"/>
            <a:ext cx="358775" cy="1370013"/>
          </a:xfrm>
          <a:prstGeom prst="curvedRightArrow">
            <a:avLst>
              <a:gd name="adj1" fmla="val 76372"/>
              <a:gd name="adj2" fmla="val 152743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1338" name="AutoShape 10"/>
          <p:cNvSpPr>
            <a:spLocks noChangeArrowheads="1"/>
          </p:cNvSpPr>
          <p:nvPr/>
        </p:nvSpPr>
        <p:spPr bwMode="auto">
          <a:xfrm>
            <a:off x="2575188" y="1936925"/>
            <a:ext cx="838572" cy="503238"/>
          </a:xfrm>
          <a:prstGeom prst="curvedDownArrow">
            <a:avLst>
              <a:gd name="adj1" fmla="val 46691"/>
              <a:gd name="adj2" fmla="val 93382"/>
              <a:gd name="adj3" fmla="val 33333"/>
            </a:avLst>
          </a:prstGeom>
          <a:solidFill>
            <a:srgbClr val="FF0066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1339" name="Line 11"/>
          <p:cNvSpPr>
            <a:spLocks noChangeShapeType="1"/>
          </p:cNvSpPr>
          <p:nvPr/>
        </p:nvSpPr>
        <p:spPr bwMode="auto">
          <a:xfrm>
            <a:off x="4377373" y="2036913"/>
            <a:ext cx="0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1340" name="AutoShape 12"/>
          <p:cNvSpPr>
            <a:spLocks noChangeArrowheads="1"/>
          </p:cNvSpPr>
          <p:nvPr/>
        </p:nvSpPr>
        <p:spPr bwMode="auto">
          <a:xfrm rot="5400000">
            <a:off x="3544415" y="1796721"/>
            <a:ext cx="490848" cy="971231"/>
          </a:xfrm>
          <a:prstGeom prst="curvedRightArrow">
            <a:avLst>
              <a:gd name="adj1" fmla="val 56765"/>
              <a:gd name="adj2" fmla="val 113529"/>
              <a:gd name="adj3" fmla="val 33333"/>
            </a:avLst>
          </a:prstGeom>
          <a:solidFill>
            <a:srgbClr val="FF0066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1341" name="AutoShape 13"/>
          <p:cNvSpPr>
            <a:spLocks noChangeArrowheads="1"/>
          </p:cNvSpPr>
          <p:nvPr/>
        </p:nvSpPr>
        <p:spPr bwMode="auto">
          <a:xfrm>
            <a:off x="4448493" y="2108350"/>
            <a:ext cx="1368425" cy="357188"/>
          </a:xfrm>
          <a:prstGeom prst="curvedDownArrow">
            <a:avLst>
              <a:gd name="adj1" fmla="val 76622"/>
              <a:gd name="adj2" fmla="val 153244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1342" name="Line 14"/>
          <p:cNvSpPr>
            <a:spLocks noChangeShapeType="1"/>
          </p:cNvSpPr>
          <p:nvPr/>
        </p:nvSpPr>
        <p:spPr bwMode="auto">
          <a:xfrm>
            <a:off x="7337600" y="4190900"/>
            <a:ext cx="503237" cy="1588"/>
          </a:xfrm>
          <a:prstGeom prst="line">
            <a:avLst/>
          </a:prstGeom>
          <a:noFill/>
          <a:ln w="57150">
            <a:solidFill>
              <a:srgbClr val="CD337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1343" name="Line 15"/>
          <p:cNvSpPr>
            <a:spLocks noChangeShapeType="1"/>
          </p:cNvSpPr>
          <p:nvPr/>
        </p:nvSpPr>
        <p:spPr bwMode="auto">
          <a:xfrm>
            <a:off x="10172168" y="4236193"/>
            <a:ext cx="360362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1344" name="Line 16"/>
          <p:cNvSpPr>
            <a:spLocks noChangeShapeType="1"/>
          </p:cNvSpPr>
          <p:nvPr/>
        </p:nvSpPr>
        <p:spPr bwMode="auto">
          <a:xfrm flipH="1" flipV="1">
            <a:off x="5007240" y="4269146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1345" name="Line 17"/>
          <p:cNvSpPr>
            <a:spLocks noChangeShapeType="1"/>
          </p:cNvSpPr>
          <p:nvPr/>
        </p:nvSpPr>
        <p:spPr bwMode="auto">
          <a:xfrm flipV="1">
            <a:off x="7258103" y="4499979"/>
            <a:ext cx="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1346" name="Text Box 18"/>
          <p:cNvSpPr txBox="1">
            <a:spLocks noChangeArrowheads="1"/>
          </p:cNvSpPr>
          <p:nvPr/>
        </p:nvSpPr>
        <p:spPr bwMode="auto">
          <a:xfrm>
            <a:off x="7840837" y="4841016"/>
            <a:ext cx="2663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天然橡胶</a:t>
            </a: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二、聚合反应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6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800"/>
                                        <p:tgtEl>
                                          <p:spTgt spid="6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100"/>
                                        <p:tgtEl>
                                          <p:spTgt spid="6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100"/>
                                        <p:tgtEl>
                                          <p:spTgt spid="6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61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6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61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11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1330"/>
                  </p:tgtEl>
                </p:cond>
              </p:nextCondLst>
            </p:seq>
          </p:childTnLst>
        </p:cTn>
      </p:par>
    </p:tnLst>
    <p:bldLst>
      <p:bldP spid="611330" grpId="0"/>
      <p:bldP spid="611337" grpId="0" animBg="1"/>
      <p:bldP spid="611338" grpId="0" animBg="1"/>
      <p:bldP spid="611340" grpId="0" animBg="1"/>
      <p:bldP spid="611341" grpId="0" animBg="1"/>
      <p:bldP spid="611346" grpId="0"/>
      <p:bldP spid="61134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47812" y="1174755"/>
            <a:ext cx="6516687" cy="839787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>
              <a:defRPr/>
            </a:pPr>
            <a:r>
              <a:rPr lang="zh-CN" altLang="en-US" sz="2400" spc="5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乙烯与丙烯的聚合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9279" y="2691194"/>
            <a:ext cx="7772400" cy="12668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4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nCH</a:t>
            </a:r>
            <a:r>
              <a:rPr lang="en-US" altLang="zh-CN" sz="2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2—</a:t>
            </a:r>
            <a:r>
              <a:rPr lang="en-US" altLang="zh-CN" sz="4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lang="en-US" altLang="zh-CN" sz="2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+</a:t>
            </a:r>
            <a:r>
              <a:rPr lang="en-US" altLang="zh-CN" sz="36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  <a:r>
              <a:rPr lang="en-US" altLang="zh-CN" sz="4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lang="en-US" altLang="zh-CN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2—</a:t>
            </a:r>
            <a:r>
              <a:rPr lang="en-US" altLang="zh-CN" sz="4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CH-CH</a:t>
            </a:r>
            <a:r>
              <a:rPr lang="en-US" altLang="zh-CN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（乙烯）             </a:t>
            </a:r>
            <a:r>
              <a:rPr lang="en-US" altLang="zh-CN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丙烯</a:t>
            </a:r>
            <a:r>
              <a:rPr lang="en-US" altLang="zh-CN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zh-CN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2356" name="Line 4"/>
          <p:cNvSpPr>
            <a:spLocks noChangeShapeType="1"/>
          </p:cNvSpPr>
          <p:nvPr/>
        </p:nvSpPr>
        <p:spPr bwMode="auto">
          <a:xfrm>
            <a:off x="2230605" y="4612939"/>
            <a:ext cx="1944688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2357" name="AutoShape 5"/>
          <p:cNvSpPr>
            <a:spLocks noChangeArrowheads="1"/>
          </p:cNvSpPr>
          <p:nvPr/>
        </p:nvSpPr>
        <p:spPr bwMode="auto">
          <a:xfrm rot="5400000">
            <a:off x="2013095" y="2085003"/>
            <a:ext cx="358775" cy="1082675"/>
          </a:xfrm>
          <a:prstGeom prst="curvedRightArrow">
            <a:avLst>
              <a:gd name="adj1" fmla="val 60354"/>
              <a:gd name="adj2" fmla="val 120708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2358" name="AutoShape 6"/>
          <p:cNvSpPr>
            <a:spLocks noChangeArrowheads="1"/>
          </p:cNvSpPr>
          <p:nvPr/>
        </p:nvSpPr>
        <p:spPr bwMode="auto">
          <a:xfrm>
            <a:off x="2875108" y="2446953"/>
            <a:ext cx="1081087" cy="358775"/>
          </a:xfrm>
          <a:prstGeom prst="curvedDownArrow">
            <a:avLst>
              <a:gd name="adj1" fmla="val 60265"/>
              <a:gd name="adj2" fmla="val 120531"/>
              <a:gd name="adj3" fmla="val 33333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2359" name="Line 7"/>
          <p:cNvSpPr>
            <a:spLocks noChangeShapeType="1"/>
          </p:cNvSpPr>
          <p:nvPr/>
        </p:nvSpPr>
        <p:spPr bwMode="auto">
          <a:xfrm>
            <a:off x="2808749" y="2519978"/>
            <a:ext cx="0" cy="503237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2360" name="AutoShape 8"/>
          <p:cNvSpPr>
            <a:spLocks noChangeArrowheads="1"/>
          </p:cNvSpPr>
          <p:nvPr/>
        </p:nvSpPr>
        <p:spPr bwMode="auto">
          <a:xfrm rot="5400000">
            <a:off x="4952023" y="2055100"/>
            <a:ext cx="358775" cy="1082675"/>
          </a:xfrm>
          <a:prstGeom prst="curvedRightArrow">
            <a:avLst>
              <a:gd name="adj1" fmla="val 60354"/>
              <a:gd name="adj2" fmla="val 120708"/>
              <a:gd name="adj3" fmla="val 33333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2361" name="AutoShape 9"/>
          <p:cNvSpPr>
            <a:spLocks noChangeArrowheads="1"/>
          </p:cNvSpPr>
          <p:nvPr/>
        </p:nvSpPr>
        <p:spPr bwMode="auto">
          <a:xfrm>
            <a:off x="5814036" y="2417050"/>
            <a:ext cx="1081087" cy="358775"/>
          </a:xfrm>
          <a:prstGeom prst="curvedDownArrow">
            <a:avLst>
              <a:gd name="adj1" fmla="val 60265"/>
              <a:gd name="adj2" fmla="val 120531"/>
              <a:gd name="adj3" fmla="val 33333"/>
            </a:avLst>
          </a:prstGeom>
          <a:solidFill>
            <a:srgbClr val="00FF00"/>
          </a:solidFill>
          <a:ln w="12700">
            <a:solidFill>
              <a:srgbClr val="00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2362" name="Line 10"/>
          <p:cNvSpPr>
            <a:spLocks noChangeShapeType="1"/>
          </p:cNvSpPr>
          <p:nvPr/>
        </p:nvSpPr>
        <p:spPr bwMode="auto">
          <a:xfrm>
            <a:off x="5735930" y="2490075"/>
            <a:ext cx="0" cy="503237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2587770" y="3023215"/>
            <a:ext cx="3587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5555565" y="2993312"/>
            <a:ext cx="35816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2365" name="Text Box 13"/>
          <p:cNvSpPr txBox="1">
            <a:spLocks noChangeArrowheads="1"/>
          </p:cNvSpPr>
          <p:nvPr/>
        </p:nvSpPr>
        <p:spPr bwMode="auto">
          <a:xfrm>
            <a:off x="3911110" y="4202260"/>
            <a:ext cx="78486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CH</a:t>
            </a: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4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—CH</a:t>
            </a: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4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CH</a:t>
            </a: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4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—CH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CH</a:t>
            </a: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612366" name="Line 14"/>
          <p:cNvSpPr>
            <a:spLocks noChangeShapeType="1"/>
          </p:cNvSpPr>
          <p:nvPr/>
        </p:nvSpPr>
        <p:spPr bwMode="auto">
          <a:xfrm>
            <a:off x="5652447" y="4487919"/>
            <a:ext cx="431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2367" name="Line 15"/>
          <p:cNvSpPr>
            <a:spLocks noChangeShapeType="1"/>
          </p:cNvSpPr>
          <p:nvPr/>
        </p:nvSpPr>
        <p:spPr bwMode="auto">
          <a:xfrm>
            <a:off x="8765408" y="4490895"/>
            <a:ext cx="431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2368" name="Line 16"/>
          <p:cNvSpPr>
            <a:spLocks noChangeShapeType="1"/>
          </p:cNvSpPr>
          <p:nvPr/>
        </p:nvSpPr>
        <p:spPr bwMode="auto">
          <a:xfrm flipV="1">
            <a:off x="5799767" y="4478209"/>
            <a:ext cx="368169" cy="297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2369" name="Line 17"/>
          <p:cNvSpPr>
            <a:spLocks noChangeShapeType="1"/>
          </p:cNvSpPr>
          <p:nvPr/>
        </p:nvSpPr>
        <p:spPr bwMode="auto">
          <a:xfrm>
            <a:off x="9456933" y="4879089"/>
            <a:ext cx="0" cy="431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2370" name="Rectangle 18"/>
          <p:cNvSpPr>
            <a:spLocks noChangeArrowheads="1"/>
          </p:cNvSpPr>
          <p:nvPr/>
        </p:nvSpPr>
        <p:spPr bwMode="auto">
          <a:xfrm>
            <a:off x="3906703" y="4159952"/>
            <a:ext cx="89639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〔</a:t>
            </a:r>
          </a:p>
        </p:txBody>
      </p:sp>
      <p:sp>
        <p:nvSpPr>
          <p:cNvPr id="612371" name="Rectangle 19"/>
          <p:cNvSpPr>
            <a:spLocks noChangeArrowheads="1"/>
          </p:cNvSpPr>
          <p:nvPr/>
        </p:nvSpPr>
        <p:spPr bwMode="auto">
          <a:xfrm>
            <a:off x="10294658" y="4633147"/>
            <a:ext cx="7921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</a:p>
        </p:txBody>
      </p:sp>
      <p:sp>
        <p:nvSpPr>
          <p:cNvPr id="612372" name="Rectangle 20"/>
          <p:cNvSpPr>
            <a:spLocks noChangeArrowheads="1"/>
          </p:cNvSpPr>
          <p:nvPr/>
        </p:nvSpPr>
        <p:spPr bwMode="auto">
          <a:xfrm>
            <a:off x="9970848" y="4171482"/>
            <a:ext cx="89639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〕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520210" y="1381661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烯烃与烯烃的加聚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共聚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，如：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 flipV="1">
            <a:off x="8689703" y="4487919"/>
            <a:ext cx="368169" cy="297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二、聚合反应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6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6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2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2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85185E-6 L -0.12083 0.0173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12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L 0.1177 0.0189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12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7 L -0.11458 0.0134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29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11111E-6 L 0.11784 0.0157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12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2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2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2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2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7" grpId="0" animBg="1"/>
      <p:bldP spid="612358" grpId="0" animBg="1"/>
      <p:bldP spid="612360" grpId="0" animBg="1"/>
      <p:bldP spid="612361" grpId="0" animBg="1"/>
      <p:bldP spid="612365" grpId="0"/>
      <p:bldP spid="612366" grpId="0" animBg="1"/>
      <p:bldP spid="612366" grpId="1" animBg="1"/>
      <p:bldP spid="612367" grpId="0" animBg="1"/>
      <p:bldP spid="612367" grpId="1" animBg="1"/>
      <p:bldP spid="612368" grpId="0" animBg="1"/>
      <p:bldP spid="612368" grpId="1" animBg="1"/>
      <p:bldP spid="612370" grpId="0"/>
      <p:bldP spid="612371" grpId="0"/>
      <p:bldP spid="612372" grpId="0"/>
      <p:bldP spid="23" grpId="0" animBg="1"/>
      <p:bldP spid="2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0400" y="1353586"/>
            <a:ext cx="5357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lvl="0"/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④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碳碳三键的加聚，如：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2049005"/>
            <a:ext cx="7655290" cy="77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660400" y="3229876"/>
            <a:ext cx="5122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lvl="0"/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⑤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碳氧双键的加聚，如：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25" y="4039251"/>
            <a:ext cx="6451672" cy="1504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二、聚合反应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416560" y="1130300"/>
            <a:ext cx="4096396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）加聚反应的特点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4" name="Rectangle 27"/>
          <p:cNvSpPr txBox="1">
            <a:spLocks noChangeArrowheads="1"/>
          </p:cNvSpPr>
          <p:nvPr/>
        </p:nvSpPr>
        <p:spPr>
          <a:xfrm>
            <a:off x="660400" y="2109827"/>
            <a:ext cx="8424072" cy="2489070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单体含不饱和键，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加聚反应发生在不饱和碳上；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链节和单体的化学组成相同；没有副产物生成。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endParaRPr kumimoji="0" lang="zh-CN" altLang="en-US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3543371" y="2272447"/>
            <a:ext cx="61717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如：烯烃、二烯烃、炔烃、醛等；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二、聚合反应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Text Box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603714" y="1218803"/>
            <a:ext cx="6956425" cy="627434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400" spc="5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1" lang="zh-CN" altLang="en-US" sz="2400" spc="5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、单体和高分子化的合物互推：</a:t>
            </a:r>
          </a:p>
        </p:txBody>
      </p:sp>
      <p:sp>
        <p:nvSpPr>
          <p:cNvPr id="614404" name="AutoShape 4"/>
          <p:cNvSpPr>
            <a:spLocks noChangeArrowheads="1"/>
          </p:cNvSpPr>
          <p:nvPr/>
        </p:nvSpPr>
        <p:spPr bwMode="auto">
          <a:xfrm>
            <a:off x="3174511" y="3173048"/>
            <a:ext cx="1152525" cy="287338"/>
          </a:xfrm>
          <a:prstGeom prst="curvedDownArrow">
            <a:avLst>
              <a:gd name="adj1" fmla="val 80221"/>
              <a:gd name="adj2" fmla="val 160442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4405" name="Line 5"/>
          <p:cNvSpPr>
            <a:spLocks noChangeShapeType="1"/>
          </p:cNvSpPr>
          <p:nvPr/>
        </p:nvSpPr>
        <p:spPr bwMode="auto">
          <a:xfrm>
            <a:off x="3101485" y="3173049"/>
            <a:ext cx="0" cy="576263"/>
          </a:xfrm>
          <a:prstGeom prst="line">
            <a:avLst/>
          </a:pr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5062" name="Group 6"/>
          <p:cNvGrpSpPr/>
          <p:nvPr/>
        </p:nvGrpSpPr>
        <p:grpSpPr bwMode="auto">
          <a:xfrm>
            <a:off x="1661624" y="3390536"/>
            <a:ext cx="2879725" cy="1681162"/>
            <a:chOff x="249" y="1843"/>
            <a:chExt cx="1814" cy="1059"/>
          </a:xfrm>
        </p:grpSpPr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249" y="1843"/>
              <a:ext cx="18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60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nCH</a:t>
              </a:r>
              <a:r>
                <a:rPr kumimoji="1" lang="en-US" altLang="zh-CN" sz="3600" i="0" u="none" strike="noStrike" kern="0" cap="none" spc="0" normalizeH="0" baseline="-2500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360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 CH               </a:t>
              </a:r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1429" y="2160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065" name="AutoShape 9"/>
            <p:cNvSpPr>
              <a:spLocks noChangeArrowheads="1"/>
            </p:cNvSpPr>
            <p:nvPr/>
          </p:nvSpPr>
          <p:spPr bwMode="auto">
            <a:xfrm rot="1866871">
              <a:off x="1156" y="2448"/>
              <a:ext cx="544" cy="454"/>
            </a:xfrm>
            <a:prstGeom prst="hexagon">
              <a:avLst>
                <a:gd name="adj" fmla="val 29956"/>
                <a:gd name="vf" fmla="val 115470"/>
              </a:avLst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066" name="Oval 10"/>
            <p:cNvSpPr>
              <a:spLocks noChangeArrowheads="1"/>
            </p:cNvSpPr>
            <p:nvPr/>
          </p:nvSpPr>
          <p:spPr bwMode="auto">
            <a:xfrm>
              <a:off x="1332" y="2584"/>
              <a:ext cx="182" cy="18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14411" name="AutoShape 11"/>
          <p:cNvSpPr>
            <a:spLocks noChangeArrowheads="1"/>
          </p:cNvSpPr>
          <p:nvPr/>
        </p:nvSpPr>
        <p:spPr bwMode="auto">
          <a:xfrm>
            <a:off x="4262604" y="3616073"/>
            <a:ext cx="865188" cy="287338"/>
          </a:xfrm>
          <a:prstGeom prst="notchedRightArrow">
            <a:avLst>
              <a:gd name="adj1" fmla="val 50000"/>
              <a:gd name="adj2" fmla="val 7527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Group 12"/>
          <p:cNvGrpSpPr/>
          <p:nvPr/>
        </p:nvGrpSpPr>
        <p:grpSpPr bwMode="auto">
          <a:xfrm>
            <a:off x="5480044" y="3460386"/>
            <a:ext cx="3600450" cy="1728787"/>
            <a:chOff x="1565" y="3203"/>
            <a:chExt cx="2268" cy="1089"/>
          </a:xfrm>
        </p:grpSpPr>
        <p:sp>
          <p:nvSpPr>
            <p:cNvPr id="45069" name="AutoShape 13"/>
            <p:cNvSpPr>
              <a:spLocks noChangeArrowheads="1"/>
            </p:cNvSpPr>
            <p:nvPr/>
          </p:nvSpPr>
          <p:spPr bwMode="auto">
            <a:xfrm rot="1866871">
              <a:off x="2517" y="3838"/>
              <a:ext cx="544" cy="454"/>
            </a:xfrm>
            <a:prstGeom prst="hexagon">
              <a:avLst>
                <a:gd name="adj" fmla="val 29956"/>
                <a:gd name="vf" fmla="val 115470"/>
              </a:avLst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45070" name="Group 14"/>
            <p:cNvGrpSpPr/>
            <p:nvPr/>
          </p:nvGrpSpPr>
          <p:grpSpPr bwMode="auto">
            <a:xfrm>
              <a:off x="1565" y="3203"/>
              <a:ext cx="2268" cy="952"/>
              <a:chOff x="1565" y="3203"/>
              <a:chExt cx="2268" cy="952"/>
            </a:xfrm>
          </p:grpSpPr>
          <p:sp>
            <p:nvSpPr>
              <p:cNvPr id="45071" name="Text Box 15"/>
              <p:cNvSpPr txBox="1">
                <a:spLocks noChangeArrowheads="1"/>
              </p:cNvSpPr>
              <p:nvPr/>
            </p:nvSpPr>
            <p:spPr bwMode="auto">
              <a:xfrm>
                <a:off x="1565" y="3203"/>
                <a:ext cx="2268" cy="9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360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[ CH</a:t>
                </a:r>
                <a:r>
                  <a:rPr kumimoji="1" lang="en-US" altLang="zh-CN" sz="3600" i="0" u="none" strike="noStrike" kern="0" cap="none" spc="0" normalizeH="0" baseline="-25000" noProof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r>
                  <a:rPr kumimoji="1" lang="en-US" altLang="zh-CN" sz="360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— CH ]</a:t>
                </a:r>
                <a:r>
                  <a:rPr kumimoji="1" lang="en-US" altLang="zh-CN" sz="3600" i="0" u="none" strike="noStrike" kern="0" cap="none" spc="0" normalizeH="0" baseline="-25000" noProof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n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3600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             </a:t>
                </a:r>
              </a:p>
            </p:txBody>
          </p:sp>
          <p:sp>
            <p:nvSpPr>
              <p:cNvPr id="45072" name="Line 16"/>
              <p:cNvSpPr>
                <a:spLocks noChangeShapeType="1"/>
              </p:cNvSpPr>
              <p:nvPr/>
            </p:nvSpPr>
            <p:spPr bwMode="auto">
              <a:xfrm>
                <a:off x="2790" y="3561"/>
                <a:ext cx="0" cy="2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5073" name="Line 17"/>
              <p:cNvSpPr>
                <a:spLocks noChangeShapeType="1"/>
              </p:cNvSpPr>
              <p:nvPr/>
            </p:nvSpPr>
            <p:spPr bwMode="auto">
              <a:xfrm flipH="1">
                <a:off x="1566" y="3425"/>
                <a:ext cx="18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5074" name="Line 18"/>
              <p:cNvSpPr>
                <a:spLocks noChangeShapeType="1"/>
              </p:cNvSpPr>
              <p:nvPr/>
            </p:nvSpPr>
            <p:spPr bwMode="auto">
              <a:xfrm>
                <a:off x="3153" y="3425"/>
                <a:ext cx="2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5075" name="Oval 19"/>
              <p:cNvSpPr>
                <a:spLocks noChangeArrowheads="1"/>
              </p:cNvSpPr>
              <p:nvPr/>
            </p:nvSpPr>
            <p:spPr bwMode="auto">
              <a:xfrm>
                <a:off x="2699" y="3974"/>
                <a:ext cx="182" cy="18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614420" name="Text Box 20"/>
          <p:cNvSpPr txBox="1">
            <a:spLocks noChangeArrowheads="1"/>
          </p:cNvSpPr>
          <p:nvPr/>
        </p:nvSpPr>
        <p:spPr bwMode="auto">
          <a:xfrm>
            <a:off x="633240" y="2008633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、单体            聚合物</a:t>
            </a:r>
          </a:p>
        </p:txBody>
      </p:sp>
      <p:sp>
        <p:nvSpPr>
          <p:cNvPr id="614421" name="Line 21"/>
          <p:cNvSpPr>
            <a:spLocks noChangeShapeType="1"/>
          </p:cNvSpPr>
          <p:nvPr/>
        </p:nvSpPr>
        <p:spPr bwMode="auto">
          <a:xfrm>
            <a:off x="2002301" y="2239465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 flipH="1">
            <a:off x="1733061" y="3189140"/>
            <a:ext cx="1295399" cy="287338"/>
          </a:xfrm>
          <a:prstGeom prst="curvedDownArrow">
            <a:avLst>
              <a:gd name="adj1" fmla="val 80221"/>
              <a:gd name="adj2" fmla="val 160442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三、加聚反应单体推断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4" grpId="0" animBg="1"/>
      <p:bldP spid="614411" grpId="0" animBg="1"/>
      <p:bldP spid="614420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31" y="2050311"/>
            <a:ext cx="25908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29" y="3567656"/>
            <a:ext cx="3995738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703" y="3695602"/>
            <a:ext cx="35052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76339" y="1293010"/>
            <a:ext cx="38779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由加聚聚合物推单体的方法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947283" y="1997996"/>
            <a:ext cx="957410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28003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2800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→ 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单体：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CH</a:t>
            </a:r>
            <a:r>
              <a:rPr kumimoji="0" lang="en-US" altLang="zh-CN" i="0" u="none" strike="noStrike" kern="0" cap="none" spc="0" normalizeH="0" baseline="-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=CH</a:t>
            </a:r>
            <a:r>
              <a:rPr kumimoji="0" lang="en-US" altLang="zh-CN" i="0" u="none" strike="noStrike" kern="0" cap="none" spc="0" normalizeH="0" baseline="-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边键沿箭头指向汇合，</a:t>
            </a:r>
          </a:p>
          <a:p>
            <a:pPr marL="0" marR="0" lvl="0" indent="2800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箭头相遇成新键，键尾相遇按虚线部分断键成单键。</a:t>
            </a:r>
            <a:endParaRPr kumimoji="0" lang="zh-CN" altLang="en-US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28003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62931" y="3804342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→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单体：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763929" y="4846386"/>
            <a:ext cx="10689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凡链节主链只在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原子并存在有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C=C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双键结构的高聚物，其规律是“见双键、四个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；无双键、两个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C”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划线断开，然后将半键闭合，即双键互换。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三、加聚反应单体推断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  <p:bldP spid="9223" grpId="0" autoUpdateAnimBg="0"/>
      <p:bldP spid="922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1253592"/>
            <a:ext cx="7772400" cy="1462088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>
              <a:defRPr/>
            </a:pPr>
            <a:r>
              <a:rPr lang="en-US" altLang="zh-CN" sz="2400" spc="5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</a:t>
            </a:r>
            <a:r>
              <a:rPr lang="zh-CN" altLang="en-US" sz="2400" spc="5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、聚合物              单体</a:t>
            </a:r>
            <a:br>
              <a:rPr lang="zh-CN" altLang="en-US" sz="2400" spc="5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</a:br>
            <a:endParaRPr lang="zh-CN" altLang="en-US" sz="2400" spc="50" dirty="0">
              <a:effectLst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2466517" y="1735932"/>
            <a:ext cx="100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-438306" y="2069774"/>
            <a:ext cx="4978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常用方法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 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弯箭头法</a:t>
            </a:r>
          </a:p>
        </p:txBody>
      </p:sp>
      <p:sp>
        <p:nvSpPr>
          <p:cNvPr id="616453" name="Rectangle 5"/>
          <p:cNvSpPr>
            <a:spLocks noChangeArrowheads="1"/>
          </p:cNvSpPr>
          <p:nvPr/>
        </p:nvSpPr>
        <p:spPr bwMode="auto">
          <a:xfrm>
            <a:off x="660400" y="2747637"/>
            <a:ext cx="94678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一端起，隔碳画；</a:t>
            </a: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箭之头，成双键；箭之尾，键要断；</a:t>
            </a: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是双键，双换单；是单键，就裂开。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三、加聚反应单体推断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16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16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616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7862" y="1130300"/>
            <a:ext cx="10981038" cy="58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什么是高分子化合物？我们在日常生活中遇到过的有机高分子化合物有哪些？ 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076460" y="4303174"/>
            <a:ext cx="5440621" cy="1279525"/>
            <a:chOff x="1221262" y="4469053"/>
            <a:chExt cx="6510318" cy="1531097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1221262" y="4469053"/>
            <a:ext cx="1531096" cy="15310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MP 图像" r:id="rId3" imgW="2247900" imgH="2247900" progId="Paint.Picture">
                    <p:embed/>
                  </p:oleObj>
                </mc:Choice>
                <mc:Fallback>
                  <p:oleObj name="BMP 图像" r:id="rId3" imgW="2247900" imgH="2247900" progId="Paint.Picture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1262" y="4469053"/>
                          <a:ext cx="1531096" cy="15310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62910" y="4624797"/>
              <a:ext cx="2168670" cy="1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60400" y="3665467"/>
            <a:ext cx="86973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天然高分子：淀粉、纤维素和蛋白质、天然橡胶等。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37862" y="5845344"/>
            <a:ext cx="835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合成高分子： 塑料、合成纤维、合成橡胶等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832896" y="2016499"/>
            <a:ext cx="5684185" cy="1208226"/>
            <a:chOff x="1205827" y="2061455"/>
            <a:chExt cx="6403075" cy="1458742"/>
          </a:xfrm>
        </p:grpSpPr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67352" y="2061455"/>
              <a:ext cx="2041550" cy="1458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205827" y="2061456"/>
              <a:ext cx="2162175" cy="1458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0825" y="4389777"/>
            <a:ext cx="1913749" cy="1074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1919289" y="1557338"/>
            <a:ext cx="3203575" cy="1465262"/>
            <a:chOff x="3742" y="2643"/>
            <a:chExt cx="2018" cy="923"/>
          </a:xfrm>
        </p:grpSpPr>
        <p:sp>
          <p:nvSpPr>
            <p:cNvPr id="47109" name="Text Box 5"/>
            <p:cNvSpPr txBox="1">
              <a:spLocks noChangeArrowheads="1"/>
            </p:cNvSpPr>
            <p:nvPr/>
          </p:nvSpPr>
          <p:spPr bwMode="auto">
            <a:xfrm>
              <a:off x="3742" y="2643"/>
              <a:ext cx="2018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[ CH</a:t>
              </a:r>
              <a:r>
                <a:rPr kumimoji="1" lang="en-US" altLang="zh-CN" sz="36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— CH ]</a:t>
              </a:r>
              <a:r>
                <a:rPr kumimoji="1" lang="en-US" altLang="zh-CN" sz="36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Cl</a:t>
              </a:r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>
              <a:off x="4966" y="3017"/>
              <a:ext cx="0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 flipH="1">
              <a:off x="3742" y="2881"/>
              <a:ext cx="1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>
              <a:off x="5329" y="2881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17481" name="Line 9"/>
          <p:cNvSpPr>
            <a:spLocks noChangeShapeType="1"/>
          </p:cNvSpPr>
          <p:nvPr/>
        </p:nvSpPr>
        <p:spPr bwMode="auto">
          <a:xfrm>
            <a:off x="1992313" y="1628776"/>
            <a:ext cx="0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7482" name="AutoShape 10"/>
          <p:cNvSpPr>
            <a:spLocks noChangeArrowheads="1"/>
          </p:cNvSpPr>
          <p:nvPr/>
        </p:nvSpPr>
        <p:spPr bwMode="auto">
          <a:xfrm rot="16200000" flipH="1">
            <a:off x="2640014" y="765176"/>
            <a:ext cx="287337" cy="1439863"/>
          </a:xfrm>
          <a:prstGeom prst="curvedRightArrow">
            <a:avLst>
              <a:gd name="adj1" fmla="val 100221"/>
              <a:gd name="adj2" fmla="val 200442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7483" name="Line 11"/>
          <p:cNvSpPr>
            <a:spLocks noChangeShapeType="1"/>
          </p:cNvSpPr>
          <p:nvPr/>
        </p:nvSpPr>
        <p:spPr bwMode="auto">
          <a:xfrm>
            <a:off x="4462147" y="1628776"/>
            <a:ext cx="0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7484" name="AutoShape 12"/>
          <p:cNvSpPr>
            <a:spLocks noChangeArrowheads="1"/>
          </p:cNvSpPr>
          <p:nvPr/>
        </p:nvSpPr>
        <p:spPr bwMode="auto">
          <a:xfrm rot="16200000" flipH="1">
            <a:off x="4871245" y="981870"/>
            <a:ext cx="288925" cy="1008063"/>
          </a:xfrm>
          <a:prstGeom prst="curvedRightArrow">
            <a:avLst>
              <a:gd name="adj1" fmla="val 69780"/>
              <a:gd name="adj2" fmla="val 139561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7485" name="AutoShape 13"/>
          <p:cNvSpPr>
            <a:spLocks noChangeArrowheads="1"/>
          </p:cNvSpPr>
          <p:nvPr/>
        </p:nvSpPr>
        <p:spPr bwMode="auto">
          <a:xfrm rot="16200000">
            <a:off x="5718175" y="1513632"/>
            <a:ext cx="287338" cy="1150938"/>
          </a:xfrm>
          <a:prstGeom prst="downArrow">
            <a:avLst>
              <a:gd name="adj1" fmla="val 50000"/>
              <a:gd name="adj2" fmla="val 10013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Group 14"/>
          <p:cNvGrpSpPr/>
          <p:nvPr/>
        </p:nvGrpSpPr>
        <p:grpSpPr bwMode="auto">
          <a:xfrm>
            <a:off x="6600825" y="1628776"/>
            <a:ext cx="2808288" cy="1631951"/>
            <a:chOff x="3198" y="1026"/>
            <a:chExt cx="1769" cy="1028"/>
          </a:xfrm>
        </p:grpSpPr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3198" y="1026"/>
              <a:ext cx="1769" cy="1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nCH</a:t>
              </a:r>
              <a:r>
                <a:rPr kumimoji="1" lang="en-US" altLang="zh-CN" sz="40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40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=CH</a:t>
              </a:r>
              <a:r>
                <a:rPr kumimoji="1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</a:t>
              </a:r>
              <a:r>
                <a:rPr kumimoji="1" lang="en-US" altLang="zh-CN" sz="40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Cl</a:t>
              </a:r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>
              <a:off x="4448" y="1454"/>
              <a:ext cx="0" cy="2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17"/>
          <p:cNvGrpSpPr/>
          <p:nvPr/>
        </p:nvGrpSpPr>
        <p:grpSpPr bwMode="auto">
          <a:xfrm>
            <a:off x="1524001" y="4005263"/>
            <a:ext cx="6754813" cy="1465262"/>
            <a:chOff x="40" y="1332"/>
            <a:chExt cx="4255" cy="923"/>
          </a:xfrm>
        </p:grpSpPr>
        <p:sp>
          <p:nvSpPr>
            <p:cNvPr id="47122" name="Text Box 18"/>
            <p:cNvSpPr txBox="1">
              <a:spLocks noChangeArrowheads="1"/>
            </p:cNvSpPr>
            <p:nvPr/>
          </p:nvSpPr>
          <p:spPr bwMode="auto">
            <a:xfrm>
              <a:off x="122" y="1332"/>
              <a:ext cx="4173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[ CH</a:t>
              </a:r>
              <a:r>
                <a:rPr kumimoji="1" lang="en-US" altLang="zh-CN" sz="36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— CH—CH</a:t>
              </a:r>
              <a:r>
                <a:rPr kumimoji="1" lang="en-US" altLang="zh-CN" sz="28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—CH</a:t>
              </a:r>
              <a:r>
                <a:rPr kumimoji="1" lang="en-US" altLang="zh-CN" sz="28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]</a:t>
              </a:r>
              <a:r>
                <a:rPr kumimoji="1" lang="en-US" altLang="zh-CN" sz="36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Cl</a:t>
              </a:r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>
              <a:off x="1338" y="1706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H="1">
              <a:off x="40" y="1570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>
              <a:off x="3340" y="1570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17494" name="Line 22"/>
          <p:cNvSpPr>
            <a:spLocks noChangeShapeType="1"/>
          </p:cNvSpPr>
          <p:nvPr/>
        </p:nvSpPr>
        <p:spPr bwMode="auto">
          <a:xfrm>
            <a:off x="1703388" y="4005263"/>
            <a:ext cx="0" cy="576262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7495" name="AutoShape 23"/>
          <p:cNvSpPr>
            <a:spLocks noChangeArrowheads="1"/>
          </p:cNvSpPr>
          <p:nvPr/>
        </p:nvSpPr>
        <p:spPr bwMode="auto">
          <a:xfrm rot="16200000" flipH="1">
            <a:off x="2100263" y="3068638"/>
            <a:ext cx="287338" cy="1439863"/>
          </a:xfrm>
          <a:prstGeom prst="curvedRightArrow">
            <a:avLst>
              <a:gd name="adj1" fmla="val 100221"/>
              <a:gd name="adj2" fmla="val 200442"/>
              <a:gd name="adj3" fmla="val 33333"/>
            </a:avLst>
          </a:prstGeom>
          <a:solidFill>
            <a:srgbClr val="92D05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7496" name="Line 24"/>
          <p:cNvSpPr>
            <a:spLocks noChangeShapeType="1"/>
          </p:cNvSpPr>
          <p:nvPr/>
        </p:nvSpPr>
        <p:spPr bwMode="auto">
          <a:xfrm>
            <a:off x="4367213" y="4076701"/>
            <a:ext cx="0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7497" name="AutoShape 25"/>
          <p:cNvSpPr>
            <a:spLocks noChangeArrowheads="1"/>
          </p:cNvSpPr>
          <p:nvPr/>
        </p:nvSpPr>
        <p:spPr bwMode="auto">
          <a:xfrm rot="16200000" flipH="1">
            <a:off x="4835526" y="3176588"/>
            <a:ext cx="360362" cy="1439863"/>
          </a:xfrm>
          <a:prstGeom prst="curvedRightArrow">
            <a:avLst>
              <a:gd name="adj1" fmla="val 79912"/>
              <a:gd name="adj2" fmla="val 159824"/>
              <a:gd name="adj3" fmla="val 33333"/>
            </a:avLst>
          </a:prstGeom>
          <a:solidFill>
            <a:srgbClr val="92D05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7498" name="Line 26"/>
          <p:cNvSpPr>
            <a:spLocks noChangeShapeType="1"/>
          </p:cNvSpPr>
          <p:nvPr/>
        </p:nvSpPr>
        <p:spPr bwMode="auto">
          <a:xfrm>
            <a:off x="6806038" y="4076701"/>
            <a:ext cx="0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7499" name="AutoShape 27"/>
          <p:cNvSpPr>
            <a:spLocks noChangeArrowheads="1"/>
          </p:cNvSpPr>
          <p:nvPr/>
        </p:nvSpPr>
        <p:spPr bwMode="auto">
          <a:xfrm rot="16200000" flipH="1">
            <a:off x="7212013" y="3176588"/>
            <a:ext cx="360362" cy="1439862"/>
          </a:xfrm>
          <a:prstGeom prst="curvedRightArrow">
            <a:avLst>
              <a:gd name="adj1" fmla="val 79912"/>
              <a:gd name="adj2" fmla="val 159824"/>
              <a:gd name="adj3" fmla="val 33333"/>
            </a:avLst>
          </a:prstGeom>
          <a:solidFill>
            <a:srgbClr val="92D05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7500" name="AutoShape 28"/>
          <p:cNvSpPr>
            <a:spLocks noChangeArrowheads="1"/>
          </p:cNvSpPr>
          <p:nvPr/>
        </p:nvSpPr>
        <p:spPr bwMode="auto">
          <a:xfrm rot="16200000">
            <a:off x="2901254" y="5107846"/>
            <a:ext cx="287338" cy="1150938"/>
          </a:xfrm>
          <a:prstGeom prst="downArrow">
            <a:avLst>
              <a:gd name="adj1" fmla="val 50000"/>
              <a:gd name="adj2" fmla="val 10013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>
            <a:off x="1524000" y="3357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4" name="Group 17"/>
          <p:cNvGrpSpPr/>
          <p:nvPr/>
        </p:nvGrpSpPr>
        <p:grpSpPr bwMode="auto">
          <a:xfrm>
            <a:off x="4168112" y="5302380"/>
            <a:ext cx="6624638" cy="1465262"/>
            <a:chOff x="122" y="1332"/>
            <a:chExt cx="4173" cy="923"/>
          </a:xfrm>
        </p:grpSpPr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122" y="1332"/>
              <a:ext cx="4173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CH</a:t>
              </a:r>
              <a:r>
                <a:rPr kumimoji="1" lang="en-US" altLang="zh-CN" sz="36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— CH     CH</a:t>
              </a:r>
              <a:r>
                <a:rPr kumimoji="1" lang="en-US" altLang="zh-CN" sz="28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—CH</a:t>
              </a:r>
              <a:r>
                <a:rPr kumimoji="1" lang="en-US" altLang="zh-CN" sz="28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kumimoji="1" lang="en-US" altLang="zh-CN" sz="36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 Cl</a:t>
              </a:r>
            </a:p>
          </p:txBody>
        </p:sp>
        <p:sp>
          <p:nvSpPr>
            <p:cNvPr id="36" name="Line 19"/>
            <p:cNvSpPr>
              <a:spLocks noChangeShapeType="1"/>
            </p:cNvSpPr>
            <p:nvPr/>
          </p:nvSpPr>
          <p:spPr bwMode="auto">
            <a:xfrm>
              <a:off x="1338" y="1706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6404674" y="527345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</a:t>
            </a: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506024" y="5280176"/>
            <a:ext cx="56813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</a:t>
            </a: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 flipH="1">
            <a:off x="3946303" y="5661040"/>
            <a:ext cx="417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>
            <a:off x="9320534" y="5640272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三、加聚反应单体推断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1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6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1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1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1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61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1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61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61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96296E-6 L 0.10651 -0.01435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26" y="-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22222E-6 L -0.10586 -0.0171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9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0.00278 L 0.09961 -0.0210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4" y="-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7037E-6 L -0.10456 -0.02268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34" y="-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82" grpId="0" animBg="1"/>
      <p:bldP spid="617484" grpId="0" animBg="1"/>
      <p:bldP spid="617485" grpId="0" animBg="1"/>
      <p:bldP spid="617495" grpId="0" animBg="1"/>
      <p:bldP spid="617497" grpId="0" animBg="1"/>
      <p:bldP spid="617499" grpId="0" animBg="1"/>
      <p:bldP spid="617500" grpId="0" animBg="1"/>
      <p:bldP spid="6" grpId="0"/>
      <p:bldP spid="6" grpId="1"/>
      <p:bldP spid="7" grpId="0" animBg="1"/>
      <p:bldP spid="7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Text Box 2"/>
          <p:cNvSpPr txBox="1">
            <a:spLocks noChangeArrowheads="1"/>
          </p:cNvSpPr>
          <p:nvPr/>
        </p:nvSpPr>
        <p:spPr bwMode="auto">
          <a:xfrm>
            <a:off x="1628816" y="2504004"/>
            <a:ext cx="8532813" cy="7620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〔CH</a:t>
            </a:r>
            <a:r>
              <a:rPr kumimoji="0" lang="en-US" altLang="zh-CN" sz="280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440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-CH</a:t>
            </a:r>
            <a:r>
              <a:rPr kumimoji="0" lang="en-US" altLang="zh-CN" sz="280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440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-CH</a:t>
            </a:r>
            <a:r>
              <a:rPr kumimoji="0" lang="en-US" altLang="zh-CN" sz="280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440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-CH=CH-CH</a:t>
            </a:r>
            <a:r>
              <a:rPr kumimoji="0" lang="en-US" altLang="zh-CN" sz="280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440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〕</a:t>
            </a:r>
            <a:r>
              <a:rPr kumimoji="0" lang="en-US" altLang="zh-CN" sz="280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  <a:endParaRPr kumimoji="0" lang="en-US" altLang="zh-CN" sz="440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8499" name="Line 3"/>
          <p:cNvSpPr>
            <a:spLocks noChangeShapeType="1"/>
          </p:cNvSpPr>
          <p:nvPr/>
        </p:nvSpPr>
        <p:spPr bwMode="auto">
          <a:xfrm>
            <a:off x="1879640" y="2935804"/>
            <a:ext cx="431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8500" name="Line 4"/>
          <p:cNvSpPr>
            <a:spLocks noChangeShapeType="1"/>
          </p:cNvSpPr>
          <p:nvPr/>
        </p:nvSpPr>
        <p:spPr bwMode="auto">
          <a:xfrm>
            <a:off x="9153565" y="2935804"/>
            <a:ext cx="431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8501" name="Line 5"/>
          <p:cNvSpPr>
            <a:spLocks noChangeShapeType="1"/>
          </p:cNvSpPr>
          <p:nvPr/>
        </p:nvSpPr>
        <p:spPr bwMode="auto">
          <a:xfrm>
            <a:off x="1642359" y="4316688"/>
            <a:ext cx="1441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8502" name="Text Box 6"/>
          <p:cNvSpPr txBox="1">
            <a:spLocks noChangeArrowheads="1"/>
          </p:cNvSpPr>
          <p:nvPr/>
        </p:nvSpPr>
        <p:spPr bwMode="auto">
          <a:xfrm>
            <a:off x="3298123" y="3884888"/>
            <a:ext cx="4033837" cy="76944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nCH</a:t>
            </a:r>
            <a:r>
              <a:rPr kumimoji="0" lang="en-US" altLang="zh-CN" sz="280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440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=CH</a:t>
            </a:r>
            <a:r>
              <a:rPr kumimoji="0" lang="en-US" altLang="zh-CN" sz="280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440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+</a:t>
            </a:r>
          </a:p>
        </p:txBody>
      </p:sp>
      <p:sp>
        <p:nvSpPr>
          <p:cNvPr id="618503" name="Text Box 7"/>
          <p:cNvSpPr txBox="1">
            <a:spLocks noChangeArrowheads="1"/>
          </p:cNvSpPr>
          <p:nvPr/>
        </p:nvSpPr>
        <p:spPr bwMode="auto">
          <a:xfrm>
            <a:off x="6467566" y="3868223"/>
            <a:ext cx="6335713" cy="7620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nCH</a:t>
            </a:r>
            <a:r>
              <a:rPr kumimoji="0" lang="en-US" altLang="zh-CN" sz="280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440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=CH-CH=CH</a:t>
            </a:r>
            <a:r>
              <a:rPr kumimoji="0" lang="en-US" altLang="zh-CN" sz="280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618504" name="AutoShape 8"/>
          <p:cNvSpPr>
            <a:spLocks noChangeArrowheads="1"/>
          </p:cNvSpPr>
          <p:nvPr/>
        </p:nvSpPr>
        <p:spPr bwMode="auto">
          <a:xfrm>
            <a:off x="2024103" y="2359543"/>
            <a:ext cx="1331912" cy="287337"/>
          </a:xfrm>
          <a:prstGeom prst="curvedDownArrow">
            <a:avLst>
              <a:gd name="adj1" fmla="val 92707"/>
              <a:gd name="adj2" fmla="val 185415"/>
              <a:gd name="adj3" fmla="val 33333"/>
            </a:avLst>
          </a:prstGeom>
          <a:solidFill>
            <a:schemeClr val="bg2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8505" name="AutoShape 9"/>
          <p:cNvSpPr>
            <a:spLocks noChangeArrowheads="1"/>
          </p:cNvSpPr>
          <p:nvPr/>
        </p:nvSpPr>
        <p:spPr bwMode="auto">
          <a:xfrm>
            <a:off x="4616491" y="2288105"/>
            <a:ext cx="1223963" cy="288925"/>
          </a:xfrm>
          <a:prstGeom prst="curvedDownArrow">
            <a:avLst>
              <a:gd name="adj1" fmla="val 84725"/>
              <a:gd name="adj2" fmla="val 169451"/>
              <a:gd name="adj3" fmla="val 33333"/>
            </a:avLst>
          </a:prstGeom>
          <a:solidFill>
            <a:schemeClr val="bg2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8506" name="AutoShape 10"/>
          <p:cNvSpPr>
            <a:spLocks noChangeArrowheads="1"/>
          </p:cNvSpPr>
          <p:nvPr/>
        </p:nvSpPr>
        <p:spPr bwMode="auto">
          <a:xfrm>
            <a:off x="6921541" y="2359543"/>
            <a:ext cx="1152525" cy="287337"/>
          </a:xfrm>
          <a:prstGeom prst="curvedDownArrow">
            <a:avLst>
              <a:gd name="adj1" fmla="val 80221"/>
              <a:gd name="adj2" fmla="val 160442"/>
              <a:gd name="adj3" fmla="val 33333"/>
            </a:avLst>
          </a:prstGeom>
          <a:solidFill>
            <a:schemeClr val="bg2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8507" name="Line 11"/>
          <p:cNvSpPr>
            <a:spLocks noChangeShapeType="1"/>
          </p:cNvSpPr>
          <p:nvPr/>
        </p:nvSpPr>
        <p:spPr bwMode="auto">
          <a:xfrm>
            <a:off x="4558616" y="2646880"/>
            <a:ext cx="0" cy="576262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8508" name="Line 12"/>
          <p:cNvSpPr>
            <a:spLocks noChangeShapeType="1"/>
          </p:cNvSpPr>
          <p:nvPr/>
        </p:nvSpPr>
        <p:spPr bwMode="auto">
          <a:xfrm>
            <a:off x="9369465" y="2575442"/>
            <a:ext cx="0" cy="576262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8509" name="AutoShape 13"/>
          <p:cNvSpPr>
            <a:spLocks noChangeArrowheads="1"/>
          </p:cNvSpPr>
          <p:nvPr/>
        </p:nvSpPr>
        <p:spPr bwMode="auto">
          <a:xfrm>
            <a:off x="9405185" y="2396848"/>
            <a:ext cx="1152525" cy="287338"/>
          </a:xfrm>
          <a:prstGeom prst="curvedDownArrow">
            <a:avLst>
              <a:gd name="adj1" fmla="val 80221"/>
              <a:gd name="adj2" fmla="val 160442"/>
              <a:gd name="adj3" fmla="val 33333"/>
            </a:avLst>
          </a:prstGeom>
          <a:solidFill>
            <a:schemeClr val="bg2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8510" name="Line 14"/>
          <p:cNvSpPr>
            <a:spLocks noChangeShapeType="1"/>
          </p:cNvSpPr>
          <p:nvPr/>
        </p:nvSpPr>
        <p:spPr bwMode="auto">
          <a:xfrm>
            <a:off x="2024103" y="2648467"/>
            <a:ext cx="0" cy="576262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8511" name="Line 15"/>
          <p:cNvSpPr>
            <a:spLocks noChangeShapeType="1"/>
          </p:cNvSpPr>
          <p:nvPr/>
        </p:nvSpPr>
        <p:spPr bwMode="auto">
          <a:xfrm>
            <a:off x="6848515" y="2400817"/>
            <a:ext cx="0" cy="576262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三、加聚反应单体推断</a:t>
            </a:r>
          </a:p>
        </p:txBody>
      </p:sp>
      <p:sp>
        <p:nvSpPr>
          <p:cNvPr id="18" name="文本占位符 20"/>
          <p:cNvSpPr txBox="1"/>
          <p:nvPr/>
        </p:nvSpPr>
        <p:spPr>
          <a:xfrm>
            <a:off x="689451" y="1364994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练习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: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请推断下列聚合物的单体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8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8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8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8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8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8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8" grpId="0"/>
      <p:bldP spid="618502" grpId="0"/>
      <p:bldP spid="618503" grpId="0"/>
      <p:bldP spid="618504" grpId="0" animBg="1"/>
      <p:bldP spid="618505" grpId="0" animBg="1"/>
      <p:bldP spid="618506" grpId="0" animBg="1"/>
      <p:bldP spid="61850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763929" y="1674813"/>
            <a:ext cx="9001125" cy="1657350"/>
          </a:xfrm>
        </p:spPr>
        <p:txBody>
          <a:bodyPr>
            <a:normAutofit lnSpcReduction="10000"/>
          </a:bodyPr>
          <a:lstStyle/>
          <a:p>
            <a:r>
              <a:rPr lang="en-US" altLang="zh-CN" sz="4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〔CH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4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-CH=CH-CH-CH=CH-CH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4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-CH〕</a:t>
            </a:r>
            <a:r>
              <a:rPr lang="en-US" altLang="zh-CN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   </a:t>
            </a:r>
          </a:p>
          <a:p>
            <a:pPr>
              <a:buFontTx/>
              <a:buNone/>
            </a:pPr>
            <a:r>
              <a:rPr lang="en-US" altLang="zh-CN" sz="4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Cl                  CH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49156" name="Line 3"/>
          <p:cNvSpPr>
            <a:spLocks noChangeShapeType="1"/>
          </p:cNvSpPr>
          <p:nvPr/>
        </p:nvSpPr>
        <p:spPr bwMode="auto">
          <a:xfrm>
            <a:off x="1138602" y="192722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157" name="Line 4"/>
          <p:cNvSpPr>
            <a:spLocks noChangeShapeType="1"/>
          </p:cNvSpPr>
          <p:nvPr/>
        </p:nvSpPr>
        <p:spPr bwMode="auto">
          <a:xfrm>
            <a:off x="8975772" y="2286003"/>
            <a:ext cx="0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158" name="Line 5"/>
          <p:cNvSpPr>
            <a:spLocks noChangeShapeType="1"/>
          </p:cNvSpPr>
          <p:nvPr/>
        </p:nvSpPr>
        <p:spPr bwMode="auto">
          <a:xfrm>
            <a:off x="9193260" y="1909454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26" name="AutoShape 6"/>
          <p:cNvSpPr>
            <a:spLocks noChangeArrowheads="1"/>
          </p:cNvSpPr>
          <p:nvPr/>
        </p:nvSpPr>
        <p:spPr bwMode="auto">
          <a:xfrm>
            <a:off x="1167813" y="1344461"/>
            <a:ext cx="1081087" cy="431800"/>
          </a:xfrm>
          <a:prstGeom prst="curvedDownArrow">
            <a:avLst>
              <a:gd name="adj1" fmla="val 50074"/>
              <a:gd name="adj2" fmla="val 100147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27" name="AutoShape 7"/>
          <p:cNvSpPr>
            <a:spLocks noChangeArrowheads="1"/>
          </p:cNvSpPr>
          <p:nvPr/>
        </p:nvSpPr>
        <p:spPr bwMode="auto">
          <a:xfrm>
            <a:off x="5310553" y="1243013"/>
            <a:ext cx="935037" cy="431800"/>
          </a:xfrm>
          <a:prstGeom prst="curvedDownArrow">
            <a:avLst>
              <a:gd name="adj1" fmla="val 43309"/>
              <a:gd name="adj2" fmla="val 86618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28" name="AutoShape 8"/>
          <p:cNvSpPr>
            <a:spLocks noChangeArrowheads="1"/>
          </p:cNvSpPr>
          <p:nvPr/>
        </p:nvSpPr>
        <p:spPr bwMode="auto">
          <a:xfrm>
            <a:off x="3395099" y="1249849"/>
            <a:ext cx="936625" cy="431800"/>
          </a:xfrm>
          <a:prstGeom prst="curvedDownArrow">
            <a:avLst>
              <a:gd name="adj1" fmla="val 43382"/>
              <a:gd name="adj2" fmla="val 86765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29" name="AutoShape 9"/>
          <p:cNvSpPr>
            <a:spLocks noChangeArrowheads="1"/>
          </p:cNvSpPr>
          <p:nvPr/>
        </p:nvSpPr>
        <p:spPr bwMode="auto">
          <a:xfrm>
            <a:off x="7224419" y="1333982"/>
            <a:ext cx="936625" cy="431800"/>
          </a:xfrm>
          <a:prstGeom prst="curvedDownArrow">
            <a:avLst>
              <a:gd name="adj1" fmla="val 43382"/>
              <a:gd name="adj2" fmla="val 86765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30" name="Line 10"/>
          <p:cNvSpPr>
            <a:spLocks noChangeShapeType="1"/>
          </p:cNvSpPr>
          <p:nvPr/>
        </p:nvSpPr>
        <p:spPr bwMode="auto">
          <a:xfrm>
            <a:off x="2332842" y="4859967"/>
            <a:ext cx="792162" cy="0"/>
          </a:xfrm>
          <a:prstGeom prst="line">
            <a:avLst/>
          </a:prstGeom>
          <a:noFill/>
          <a:ln w="57150">
            <a:solidFill>
              <a:srgbClr val="CC66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31" name="Text Box 11"/>
          <p:cNvSpPr txBox="1">
            <a:spLocks noChangeArrowheads="1"/>
          </p:cNvSpPr>
          <p:nvPr/>
        </p:nvSpPr>
        <p:spPr bwMode="auto">
          <a:xfrm>
            <a:off x="5430055" y="3707442"/>
            <a:ext cx="4824413" cy="14465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440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=CH-CH=CH-Cl</a:t>
            </a:r>
          </a:p>
        </p:txBody>
      </p:sp>
      <p:sp>
        <p:nvSpPr>
          <p:cNvPr id="49165" name="Line 12"/>
          <p:cNvSpPr>
            <a:spLocks noChangeShapeType="1"/>
          </p:cNvSpPr>
          <p:nvPr/>
        </p:nvSpPr>
        <p:spPr bwMode="auto">
          <a:xfrm>
            <a:off x="5808709" y="2278067"/>
            <a:ext cx="0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33" name="Text Box 13"/>
          <p:cNvSpPr txBox="1">
            <a:spLocks noChangeArrowheads="1"/>
          </p:cNvSpPr>
          <p:nvPr/>
        </p:nvSpPr>
        <p:spPr bwMode="auto">
          <a:xfrm>
            <a:off x="6293655" y="4428167"/>
            <a:ext cx="2957025" cy="76944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 </a:t>
            </a:r>
            <a:r>
              <a:rPr kumimoji="0" lang="en-US" altLang="zh-CN" sz="4400" i="0" u="none" strike="noStrike" kern="0" cap="none" spc="0" normalizeH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kumimoji="0" lang="en-US" altLang="zh-CN" sz="440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CH</a:t>
            </a:r>
          </a:p>
        </p:txBody>
      </p:sp>
      <p:sp>
        <p:nvSpPr>
          <p:cNvPr id="619534" name="Text Box 14"/>
          <p:cNvSpPr txBox="1">
            <a:spLocks noChangeArrowheads="1"/>
          </p:cNvSpPr>
          <p:nvPr/>
        </p:nvSpPr>
        <p:spPr bwMode="auto">
          <a:xfrm>
            <a:off x="5572930" y="5075867"/>
            <a:ext cx="5349875" cy="7620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i="0" u="none" strike="noStrike" kern="0" cap="none" spc="0" normalizeH="0" baseline="0" noProof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000" i="0" u="none" strike="noStrike" kern="0" cap="none" spc="0" normalizeH="0" baseline="0" noProof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4400" i="0" u="none" strike="noStrike" kern="0" cap="none" spc="0" normalizeH="0" baseline="0" noProof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=CH-CH</a:t>
            </a:r>
            <a:r>
              <a:rPr kumimoji="0" lang="en-US" altLang="zh-CN" sz="2000" i="0" u="none" strike="noStrike" kern="0" cap="none" spc="0" normalizeH="0" baseline="0" noProof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619535" name="AutoShape 15"/>
          <p:cNvSpPr/>
          <p:nvPr/>
        </p:nvSpPr>
        <p:spPr bwMode="auto">
          <a:xfrm>
            <a:off x="4853792" y="3923343"/>
            <a:ext cx="215900" cy="1776413"/>
          </a:xfrm>
          <a:prstGeom prst="leftBrace">
            <a:avLst>
              <a:gd name="adj1" fmla="val 68566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36" name="Text Box 16"/>
          <p:cNvSpPr txBox="1">
            <a:spLocks noChangeArrowheads="1"/>
          </p:cNvSpPr>
          <p:nvPr/>
        </p:nvSpPr>
        <p:spPr bwMode="auto">
          <a:xfrm>
            <a:off x="3196442" y="4499605"/>
            <a:ext cx="1871662" cy="7620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i="0" u="none" strike="noStrike" kern="0" cap="none" spc="0" normalizeH="0" baseline="0" noProof="0">
                <a:ln>
                  <a:noFill/>
                </a:ln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单体</a:t>
            </a:r>
          </a:p>
        </p:txBody>
      </p:sp>
      <p:sp>
        <p:nvSpPr>
          <p:cNvPr id="49170" name="Line 17"/>
          <p:cNvSpPr>
            <a:spLocks noChangeShapeType="1"/>
          </p:cNvSpPr>
          <p:nvPr/>
        </p:nvSpPr>
        <p:spPr bwMode="auto">
          <a:xfrm>
            <a:off x="3143298" y="3295653"/>
            <a:ext cx="2889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38" name="Line 18"/>
          <p:cNvSpPr>
            <a:spLocks noChangeShapeType="1"/>
          </p:cNvSpPr>
          <p:nvPr/>
        </p:nvSpPr>
        <p:spPr bwMode="auto">
          <a:xfrm>
            <a:off x="7347292" y="4939025"/>
            <a:ext cx="2159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39" name="Line 19"/>
          <p:cNvSpPr>
            <a:spLocks noChangeShapeType="1"/>
          </p:cNvSpPr>
          <p:nvPr/>
        </p:nvSpPr>
        <p:spPr bwMode="auto">
          <a:xfrm>
            <a:off x="7363167" y="4796150"/>
            <a:ext cx="2159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40" name="AutoShape 20"/>
          <p:cNvSpPr>
            <a:spLocks noChangeArrowheads="1"/>
          </p:cNvSpPr>
          <p:nvPr/>
        </p:nvSpPr>
        <p:spPr bwMode="auto">
          <a:xfrm>
            <a:off x="9317843" y="1371765"/>
            <a:ext cx="936625" cy="431800"/>
          </a:xfrm>
          <a:prstGeom prst="curvedDownArrow">
            <a:avLst>
              <a:gd name="adj1" fmla="val 43382"/>
              <a:gd name="adj2" fmla="val 86765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42" name="Line 22"/>
          <p:cNvSpPr>
            <a:spLocks noChangeShapeType="1"/>
          </p:cNvSpPr>
          <p:nvPr/>
        </p:nvSpPr>
        <p:spPr bwMode="auto">
          <a:xfrm>
            <a:off x="1354502" y="1639891"/>
            <a:ext cx="0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43" name="Line 23"/>
          <p:cNvSpPr>
            <a:spLocks noChangeShapeType="1"/>
          </p:cNvSpPr>
          <p:nvPr/>
        </p:nvSpPr>
        <p:spPr bwMode="auto">
          <a:xfrm>
            <a:off x="3510327" y="1299534"/>
            <a:ext cx="0" cy="576262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44" name="Line 24"/>
          <p:cNvSpPr>
            <a:spLocks noChangeShapeType="1"/>
          </p:cNvSpPr>
          <p:nvPr/>
        </p:nvSpPr>
        <p:spPr bwMode="auto">
          <a:xfrm>
            <a:off x="5389927" y="1344461"/>
            <a:ext cx="0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45" name="Line 25"/>
          <p:cNvSpPr>
            <a:spLocks noChangeShapeType="1"/>
          </p:cNvSpPr>
          <p:nvPr/>
        </p:nvSpPr>
        <p:spPr bwMode="auto">
          <a:xfrm>
            <a:off x="7347292" y="1351759"/>
            <a:ext cx="0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9546" name="Line 26"/>
          <p:cNvSpPr>
            <a:spLocks noChangeShapeType="1"/>
          </p:cNvSpPr>
          <p:nvPr/>
        </p:nvSpPr>
        <p:spPr bwMode="auto">
          <a:xfrm>
            <a:off x="9337723" y="1474640"/>
            <a:ext cx="0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三、加聚反应单体推断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1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19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1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19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1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1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9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9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9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9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61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9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9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19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6" grpId="0" animBg="1"/>
      <p:bldP spid="619527" grpId="0" animBg="1"/>
      <p:bldP spid="619528" grpId="0" animBg="1"/>
      <p:bldP spid="619529" grpId="0" animBg="1"/>
      <p:bldP spid="619531" grpId="0"/>
      <p:bldP spid="619533" grpId="0"/>
      <p:bldP spid="619535" grpId="0" animBg="1"/>
      <p:bldP spid="619536" grpId="0"/>
      <p:bldP spid="6195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546100" y="1255411"/>
            <a:ext cx="10972800" cy="51974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加聚反应是形成高分子化合和物的重要类型。参加反应的单体一般都要求有双键。（通常为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C=C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，有时也可为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C=O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）。常见加聚反应的类型有：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）含一个碳碳双键的加聚反应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碳碳双键上连接的原子或原子团，在高分子化合物中只能做支链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>
                <a:srgbClr val="E1F0FF"/>
              </a:buClr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）共轭双键的加聚反应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）不同物质间的加聚反应（共聚）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）含碳氧双键的加聚反应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三、加聚反应单体推断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图片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0" t="13356" r="41769" b="37073"/>
          <a:stretch>
            <a:fillRect/>
          </a:stretch>
        </p:blipFill>
        <p:spPr>
          <a:xfrm>
            <a:off x="2066189" y="685798"/>
            <a:ext cx="2681846" cy="3110943"/>
          </a:xfrm>
          <a:custGeom>
            <a:avLst/>
            <a:gdLst>
              <a:gd name="connsiteX0" fmla="*/ 1340923 w 2681846"/>
              <a:gd name="connsiteY0" fmla="*/ 0 h 3110943"/>
              <a:gd name="connsiteX1" fmla="*/ 2681846 w 2681846"/>
              <a:gd name="connsiteY1" fmla="*/ 670462 h 3110943"/>
              <a:gd name="connsiteX2" fmla="*/ 2681846 w 2681846"/>
              <a:gd name="connsiteY2" fmla="*/ 2440481 h 3110943"/>
              <a:gd name="connsiteX3" fmla="*/ 1340923 w 2681846"/>
              <a:gd name="connsiteY3" fmla="*/ 3110943 h 3110943"/>
              <a:gd name="connsiteX4" fmla="*/ 0 w 2681846"/>
              <a:gd name="connsiteY4" fmla="*/ 2440481 h 3110943"/>
              <a:gd name="connsiteX5" fmla="*/ 0 w 2681846"/>
              <a:gd name="connsiteY5" fmla="*/ 670462 h 3110943"/>
              <a:gd name="connsiteX6" fmla="*/ 1340923 w 2681846"/>
              <a:gd name="connsiteY6" fmla="*/ 0 h 311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1846" h="3110943">
                <a:moveTo>
                  <a:pt x="1340923" y="0"/>
                </a:moveTo>
                <a:lnTo>
                  <a:pt x="2681846" y="670462"/>
                </a:lnTo>
                <a:lnTo>
                  <a:pt x="2681846" y="2440481"/>
                </a:lnTo>
                <a:lnTo>
                  <a:pt x="1340923" y="3110943"/>
                </a:lnTo>
                <a:lnTo>
                  <a:pt x="0" y="2440481"/>
                </a:lnTo>
                <a:lnTo>
                  <a:pt x="0" y="670462"/>
                </a:lnTo>
                <a:lnTo>
                  <a:pt x="1340923" y="0"/>
                </a:lnTo>
                <a:close/>
              </a:path>
            </a:pathLst>
          </a:cu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" t="24193" r="75607" b="40216"/>
          <a:stretch>
            <a:fillRect/>
          </a:stretch>
        </p:blipFill>
        <p:spPr>
          <a:xfrm>
            <a:off x="-8958" y="1365871"/>
            <a:ext cx="1925551" cy="2233639"/>
          </a:xfrm>
          <a:custGeom>
            <a:avLst/>
            <a:gdLst>
              <a:gd name="connsiteX0" fmla="*/ 962776 w 1925551"/>
              <a:gd name="connsiteY0" fmla="*/ 0 h 2233639"/>
              <a:gd name="connsiteX1" fmla="*/ 1925551 w 1925551"/>
              <a:gd name="connsiteY1" fmla="*/ 481388 h 2233639"/>
              <a:gd name="connsiteX2" fmla="*/ 1925551 w 1925551"/>
              <a:gd name="connsiteY2" fmla="*/ 1752251 h 2233639"/>
              <a:gd name="connsiteX3" fmla="*/ 962776 w 1925551"/>
              <a:gd name="connsiteY3" fmla="*/ 2233639 h 2233639"/>
              <a:gd name="connsiteX4" fmla="*/ 0 w 1925551"/>
              <a:gd name="connsiteY4" fmla="*/ 1752251 h 2233639"/>
              <a:gd name="connsiteX5" fmla="*/ 0 w 1925551"/>
              <a:gd name="connsiteY5" fmla="*/ 481388 h 2233639"/>
              <a:gd name="connsiteX6" fmla="*/ 962776 w 1925551"/>
              <a:gd name="connsiteY6" fmla="*/ 0 h 223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5551" h="2233639">
                <a:moveTo>
                  <a:pt x="962776" y="0"/>
                </a:moveTo>
                <a:lnTo>
                  <a:pt x="1925551" y="481388"/>
                </a:lnTo>
                <a:lnTo>
                  <a:pt x="1925551" y="1752251"/>
                </a:lnTo>
                <a:lnTo>
                  <a:pt x="962776" y="2233639"/>
                </a:lnTo>
                <a:lnTo>
                  <a:pt x="0" y="1752251"/>
                </a:lnTo>
                <a:lnTo>
                  <a:pt x="0" y="481388"/>
                </a:lnTo>
                <a:lnTo>
                  <a:pt x="962776" y="0"/>
                </a:lnTo>
                <a:close/>
              </a:path>
            </a:pathLst>
          </a:cu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1" t="53933" r="58437"/>
          <a:stretch>
            <a:fillRect/>
          </a:stretch>
        </p:blipFill>
        <p:spPr>
          <a:xfrm>
            <a:off x="640405" y="3232284"/>
            <a:ext cx="2712946" cy="2891069"/>
          </a:xfrm>
          <a:custGeom>
            <a:avLst/>
            <a:gdLst>
              <a:gd name="connsiteX0" fmla="*/ 1356473 w 2712946"/>
              <a:gd name="connsiteY0" fmla="*/ 0 h 2891069"/>
              <a:gd name="connsiteX1" fmla="*/ 2712946 w 2712946"/>
              <a:gd name="connsiteY1" fmla="*/ 678237 h 2891069"/>
              <a:gd name="connsiteX2" fmla="*/ 2712946 w 2712946"/>
              <a:gd name="connsiteY2" fmla="*/ 2468782 h 2891069"/>
              <a:gd name="connsiteX3" fmla="*/ 1868373 w 2712946"/>
              <a:gd name="connsiteY3" fmla="*/ 2891069 h 2891069"/>
              <a:gd name="connsiteX4" fmla="*/ 844573 w 2712946"/>
              <a:gd name="connsiteY4" fmla="*/ 2891069 h 2891069"/>
              <a:gd name="connsiteX5" fmla="*/ 0 w 2712946"/>
              <a:gd name="connsiteY5" fmla="*/ 2468782 h 2891069"/>
              <a:gd name="connsiteX6" fmla="*/ 0 w 2712946"/>
              <a:gd name="connsiteY6" fmla="*/ 678237 h 2891069"/>
              <a:gd name="connsiteX7" fmla="*/ 1356473 w 2712946"/>
              <a:gd name="connsiteY7" fmla="*/ 0 h 289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2946" h="2891069">
                <a:moveTo>
                  <a:pt x="1356473" y="0"/>
                </a:moveTo>
                <a:lnTo>
                  <a:pt x="2712946" y="678237"/>
                </a:lnTo>
                <a:lnTo>
                  <a:pt x="2712946" y="2468782"/>
                </a:lnTo>
                <a:lnTo>
                  <a:pt x="1868373" y="2891069"/>
                </a:lnTo>
                <a:lnTo>
                  <a:pt x="844573" y="2891069"/>
                </a:lnTo>
                <a:lnTo>
                  <a:pt x="0" y="2468782"/>
                </a:lnTo>
                <a:lnTo>
                  <a:pt x="0" y="678237"/>
                </a:lnTo>
                <a:lnTo>
                  <a:pt x="1356473" y="0"/>
                </a:lnTo>
                <a:close/>
              </a:path>
            </a:pathLst>
          </a:cu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5" t="100000" r="68530" b="-4078"/>
          <a:stretch>
            <a:fillRect/>
          </a:stretch>
        </p:blipFill>
        <p:spPr>
          <a:xfrm>
            <a:off x="1484978" y="6123353"/>
            <a:ext cx="1023800" cy="255950"/>
          </a:xfrm>
          <a:custGeom>
            <a:avLst/>
            <a:gdLst>
              <a:gd name="connsiteX0" fmla="*/ 0 w 1023800"/>
              <a:gd name="connsiteY0" fmla="*/ 0 h 255950"/>
              <a:gd name="connsiteX1" fmla="*/ 1023800 w 1023800"/>
              <a:gd name="connsiteY1" fmla="*/ 0 h 255950"/>
              <a:gd name="connsiteX2" fmla="*/ 511900 w 1023800"/>
              <a:gd name="connsiteY2" fmla="*/ 255950 h 255950"/>
              <a:gd name="connsiteX3" fmla="*/ 0 w 1023800"/>
              <a:gd name="connsiteY3" fmla="*/ 0 h 25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800" h="255950">
                <a:moveTo>
                  <a:pt x="0" y="0"/>
                </a:moveTo>
                <a:lnTo>
                  <a:pt x="1023800" y="0"/>
                </a:lnTo>
                <a:lnTo>
                  <a:pt x="511900" y="25595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" name="六边形 5"/>
          <p:cNvSpPr/>
          <p:nvPr/>
        </p:nvSpPr>
        <p:spPr>
          <a:xfrm rot="16200000">
            <a:off x="3317875" y="3576462"/>
            <a:ext cx="2233639" cy="1925551"/>
          </a:xfrm>
          <a:prstGeom prst="hexagon">
            <a:avLst/>
          </a:prstGeom>
          <a:solidFill>
            <a:srgbClr val="00B9E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7" name="组合 16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B9E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0" name="组合 19"/>
              <p:cNvGrpSpPr/>
              <p:nvPr/>
            </p:nvGrpSpPr>
            <p:grpSpPr>
              <a:xfrm>
                <a:off x="-4714868" y="2110674"/>
                <a:ext cx="5033250" cy="995966"/>
                <a:chOff x="-4714868" y="2110674"/>
                <a:chExt cx="5033250" cy="995966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-4714868" y="2808615"/>
                  <a:ext cx="5033249" cy="2980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2" name="直接连接符 2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3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 dirty="0">
                      <a:solidFill>
                        <a:srgbClr val="00B9E7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1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5</a:t>
              </a:r>
              <a:r>
                <a:rPr lang="zh-CN" altLang="en-US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    进入合成有机高分子化合物的时代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00B9E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人教版高中选修五化学课件</a:t>
            </a:r>
          </a:p>
        </p:txBody>
      </p:sp>
      <p:sp>
        <p:nvSpPr>
          <p:cNvPr id="26" name="六边形 25"/>
          <p:cNvSpPr/>
          <p:nvPr/>
        </p:nvSpPr>
        <p:spPr>
          <a:xfrm rot="16200000">
            <a:off x="10112405" y="4775968"/>
            <a:ext cx="2233639" cy="1925551"/>
          </a:xfrm>
          <a:prstGeom prst="hexagon">
            <a:avLst/>
          </a:prstGeom>
          <a:solidFill>
            <a:srgbClr val="00B9E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六边形 39"/>
          <p:cNvSpPr/>
          <p:nvPr/>
        </p:nvSpPr>
        <p:spPr>
          <a:xfrm rot="16200000">
            <a:off x="1403516" y="86047"/>
            <a:ext cx="1247683" cy="1075589"/>
          </a:xfrm>
          <a:prstGeom prst="hexagon">
            <a:avLst/>
          </a:prstGeom>
          <a:solidFill>
            <a:srgbClr val="00B9E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79120" y="1277748"/>
            <a:ext cx="84248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问题：高分子化合物与普通小分子有何不同？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60400" y="1875476"/>
            <a:ext cx="25209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、最大区别：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37493" y="2374518"/>
            <a:ext cx="77057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）小分子相对分子质量有一个明确的数值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）高分子相对分子质量只是一个平均值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9120" y="3744865"/>
            <a:ext cx="26654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、结构不同：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082860" y="3500912"/>
            <a:ext cx="6624638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小分子：结构单一，没有重复结构单元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79120" y="4770684"/>
            <a:ext cx="6769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、物理、化学性质上有较大差异</a:t>
            </a:r>
          </a:p>
        </p:txBody>
      </p:sp>
      <p:sp>
        <p:nvSpPr>
          <p:cNvPr id="2" name="左大括号 1"/>
          <p:cNvSpPr/>
          <p:nvPr/>
        </p:nvSpPr>
        <p:spPr>
          <a:xfrm>
            <a:off x="2960028" y="3599645"/>
            <a:ext cx="155448" cy="914400"/>
          </a:xfrm>
          <a:prstGeom prst="leftBrace">
            <a:avLst/>
          </a:prstGeom>
          <a:ln w="349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77462" y="1884633"/>
            <a:ext cx="4428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相对分子质量大小不同</a:t>
            </a:r>
          </a:p>
        </p:txBody>
      </p:sp>
      <p:sp>
        <p:nvSpPr>
          <p:cNvPr id="11" name="矩形 10"/>
          <p:cNvSpPr/>
          <p:nvPr/>
        </p:nvSpPr>
        <p:spPr>
          <a:xfrm>
            <a:off x="3118140" y="4182283"/>
            <a:ext cx="702039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rgbClr val="0000FF"/>
              </a:buClr>
              <a:buSzPct val="70000"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高分子：由若干个重复结构单元组成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uild="p"/>
      <p:bldP spid="6" grpId="0"/>
      <p:bldP spid="7" grpId="0"/>
      <p:bldP spid="9" grpId="0"/>
      <p:bldP spid="2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3717" y="1762378"/>
            <a:ext cx="8406228" cy="711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60400" y="1287324"/>
            <a:ext cx="2083142" cy="5762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、定义：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60400" y="1741441"/>
            <a:ext cx="1112108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相对分子质量很大的分子称为高分子化合物，又称高分子或聚合物。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60400" y="2414493"/>
            <a:ext cx="78942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一般相对分子质量在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kumimoji="0" lang="en-US" altLang="zh-CN" sz="2000" i="0" u="none" strike="noStrike" kern="0" cap="none" spc="0" normalizeH="0" baseline="38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以上，属于混合物。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37363" y="3586000"/>
            <a:ext cx="26654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、分类：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46743" y="3022275"/>
            <a:ext cx="23034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天然高分子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706143" y="3035666"/>
            <a:ext cx="63562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淀粉、纤维素、蛋白质、天然橡胶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51092" y="4196231"/>
            <a:ext cx="25923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合成高分子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757395" y="4209622"/>
            <a:ext cx="33976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聚乙烯、聚氯乙烯</a:t>
            </a:r>
          </a:p>
        </p:txBody>
      </p:sp>
      <p:sp>
        <p:nvSpPr>
          <p:cNvPr id="11" name="左大括号 10"/>
          <p:cNvSpPr/>
          <p:nvPr/>
        </p:nvSpPr>
        <p:spPr>
          <a:xfrm>
            <a:off x="2030823" y="3222330"/>
            <a:ext cx="123003" cy="1173956"/>
          </a:xfrm>
          <a:prstGeom prst="leftBrace">
            <a:avLst/>
          </a:prstGeom>
          <a:solidFill>
            <a:schemeClr val="bg1"/>
          </a:solidFill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一、高分子化合物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660400" y="1135185"/>
            <a:ext cx="40016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．与结构有关的概念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78117" y="1865703"/>
          <a:ext cx="10035766" cy="4025150"/>
        </p:xfrm>
        <a:graphic>
          <a:graphicData uri="http://schemas.openxmlformats.org/drawingml/2006/table">
            <a:tbl>
              <a:tblPr/>
              <a:tblGrid>
                <a:gridCol w="1472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5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7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4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概念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含义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以                  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Courier New" panose="02070309020205020404" pitchFamily="49" charset="0"/>
                          <a:sym typeface="Arial" panose="020B0604020202020204" pitchFamily="34" charset="0"/>
                        </a:rPr>
                        <a:t>            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为例</a:t>
                      </a: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单体</a:t>
                      </a: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进行聚合反应形成高分子化合物的低分子化合物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链节</a:t>
                      </a: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高分子化合物中化学组成相同、可重复的最小单位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聚合度</a:t>
                      </a: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高分子链中含有链节的数目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4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聚合物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由单体聚合而成的相对分子质量较大的化合物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Courier New" panose="02070309020205020404" pitchFamily="49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251" y="2143447"/>
            <a:ext cx="2172626" cy="42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8651122" y="2877545"/>
            <a:ext cx="1483098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=CH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2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10866" y="3761461"/>
            <a:ext cx="2226892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/>
                <a:sym typeface="Arial" panose="020B0604020202020204" pitchFamily="34" charset="0"/>
              </a:rPr>
              <a:t>—CH</a:t>
            </a:r>
            <a:r>
              <a:rPr kumimoji="0" lang="en-US" sz="2400" i="0" u="none" strike="noStrike" kern="1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/>
                <a:sym typeface="Arial" panose="020B0604020202020204" pitchFamily="34" charset="0"/>
              </a:rPr>
              <a:t>2</a:t>
            </a:r>
            <a:r>
              <a:rPr kumimoji="0" lang="en-US" sz="24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/>
                <a:sym typeface="Arial" panose="020B0604020202020204" pitchFamily="34" charset="0"/>
              </a:rPr>
              <a:t>—CH</a:t>
            </a:r>
            <a:r>
              <a:rPr kumimoji="0" lang="en-US" sz="2400" i="0" u="none" strike="noStrike" kern="1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/>
                <a:sym typeface="Arial" panose="020B0604020202020204" pitchFamily="34" charset="0"/>
              </a:rPr>
              <a:t>2</a:t>
            </a:r>
            <a:r>
              <a:rPr kumimoji="0" lang="en-US" sz="24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/>
                <a:sym typeface="Arial" panose="020B0604020202020204" pitchFamily="34" charset="0"/>
              </a:rPr>
              <a:t>—</a:t>
            </a:r>
            <a:endParaRPr kumimoji="0" lang="zh-CN" altLang="en-US" sz="240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46218" y="4356452"/>
            <a:ext cx="356187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/>
                <a:sym typeface="Arial" panose="020B0604020202020204" pitchFamily="34" charset="0"/>
              </a:rPr>
              <a:t>n</a:t>
            </a:r>
            <a:endParaRPr kumimoji="0" lang="zh-CN" altLang="en-US" sz="240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/>
              <a:sym typeface="Arial" panose="020B0604020202020204" pitchFamily="34" charset="0"/>
            </a:endParaRPr>
          </a:p>
        </p:txBody>
      </p:sp>
      <p:pic>
        <p:nvPicPr>
          <p:cNvPr id="8" name="Picture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756" y="5164428"/>
            <a:ext cx="2471830" cy="55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一、高分子化合物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60400" y="1243984"/>
            <a:ext cx="2646944" cy="8556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定义：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1606860" y="1247472"/>
            <a:ext cx="49323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由小分子生成高分子的反应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660400" y="1881613"/>
            <a:ext cx="51504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、加成聚合反应（加聚反应）</a:t>
            </a:r>
          </a:p>
        </p:txBody>
      </p:sp>
      <p:sp>
        <p:nvSpPr>
          <p:cNvPr id="10" name="矩形 9"/>
          <p:cNvSpPr/>
          <p:nvPr/>
        </p:nvSpPr>
        <p:spPr>
          <a:xfrm>
            <a:off x="549000" y="2432324"/>
            <a:ext cx="1036316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(1)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概念：由含有不饱和键的化合物分子以</a:t>
            </a:r>
            <a:r>
              <a:rPr kumimoji="0" lang="zh-CN" altLang="en-US" sz="20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的形式结合成高分子化合物的反应。</a:t>
            </a:r>
          </a:p>
        </p:txBody>
      </p:sp>
      <p:sp>
        <p:nvSpPr>
          <p:cNvPr id="11" name="矩形 10"/>
          <p:cNvSpPr/>
          <p:nvPr/>
        </p:nvSpPr>
        <p:spPr>
          <a:xfrm>
            <a:off x="549000" y="3118944"/>
            <a:ext cx="56464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(2)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加聚反应方程式的书写：</a:t>
            </a:r>
          </a:p>
        </p:txBody>
      </p:sp>
      <p:sp>
        <p:nvSpPr>
          <p:cNvPr id="12" name="矩形 11"/>
          <p:cNvSpPr/>
          <p:nvPr/>
        </p:nvSpPr>
        <p:spPr>
          <a:xfrm>
            <a:off x="1681331" y="3547930"/>
            <a:ext cx="2236510" cy="5038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单烯烃的加聚：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326471" y="2509268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加成反应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80059" y="3651676"/>
            <a:ext cx="1873580" cy="40011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常见类型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二、聚合反应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0" grpId="0"/>
      <p:bldP spid="11" grpId="0"/>
      <p:bldP spid="12" grpId="0"/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二、聚合反应</a:t>
            </a:r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660400" y="3679265"/>
            <a:ext cx="7772400" cy="580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②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氯乙烯的加聚：</a:t>
            </a:r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6267884" y="2345066"/>
            <a:ext cx="26526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CH</a:t>
            </a:r>
            <a:r>
              <a:rPr lang="en-US" altLang="zh-CN" sz="16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 </a:t>
            </a:r>
            <a:r>
              <a:rPr lang="en-US" altLang="zh-CN" sz="32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— CH</a:t>
            </a:r>
            <a:r>
              <a:rPr lang="en-US" altLang="zh-CN" sz="16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endParaRPr lang="en-US" altLang="zh-CN" sz="3200" b="1" baseline="-180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1321211" y="5394359"/>
            <a:ext cx="24080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kumimoji="0" lang="en-US" altLang="zh-CN" sz="32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nCH</a:t>
            </a:r>
            <a:r>
              <a:rPr kumimoji="0" lang="en-US" altLang="zh-CN" sz="16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kumimoji="0" lang="en-US" altLang="zh-CN" sz="32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=</a:t>
            </a:r>
            <a:r>
              <a:rPr kumimoji="0" lang="en-US" altLang="zh-CN" sz="3200" b="1" dirty="0" err="1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CHCl</a:t>
            </a:r>
            <a:endParaRPr kumimoji="0" lang="en-US" altLang="zh-CN" sz="3200" b="1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6195656" y="5326777"/>
            <a:ext cx="4679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CH</a:t>
            </a:r>
            <a:r>
              <a:rPr lang="en-US" altLang="zh-CN" sz="16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en-US" altLang="zh-CN" sz="32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—CH</a:t>
            </a:r>
          </a:p>
        </p:txBody>
      </p:sp>
      <p:sp>
        <p:nvSpPr>
          <p:cNvPr id="61" name="Line 7"/>
          <p:cNvSpPr>
            <a:spLocks noChangeShapeType="1"/>
          </p:cNvSpPr>
          <p:nvPr/>
        </p:nvSpPr>
        <p:spPr bwMode="auto">
          <a:xfrm>
            <a:off x="7115217" y="2550162"/>
            <a:ext cx="35877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 sz="12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2" name="Line 8"/>
          <p:cNvSpPr>
            <a:spLocks noChangeShapeType="1"/>
          </p:cNvSpPr>
          <p:nvPr/>
        </p:nvSpPr>
        <p:spPr bwMode="auto">
          <a:xfrm>
            <a:off x="7115217" y="2545033"/>
            <a:ext cx="358776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 sz="12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3" name="Line 9"/>
          <p:cNvSpPr>
            <a:spLocks noChangeShapeType="1"/>
          </p:cNvSpPr>
          <p:nvPr/>
        </p:nvSpPr>
        <p:spPr bwMode="auto">
          <a:xfrm>
            <a:off x="4298388" y="2616150"/>
            <a:ext cx="1223963" cy="0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 sz="12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4" name="Line 10"/>
          <p:cNvSpPr>
            <a:spLocks noChangeShapeType="1"/>
          </p:cNvSpPr>
          <p:nvPr/>
        </p:nvSpPr>
        <p:spPr bwMode="auto">
          <a:xfrm>
            <a:off x="3976504" y="5666441"/>
            <a:ext cx="1368425" cy="0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 sz="12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5" name="Line 11"/>
          <p:cNvSpPr>
            <a:spLocks noChangeShapeType="1"/>
          </p:cNvSpPr>
          <p:nvPr/>
        </p:nvSpPr>
        <p:spPr bwMode="auto">
          <a:xfrm>
            <a:off x="7006883" y="5633387"/>
            <a:ext cx="339725" cy="280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 sz="12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6" name="Line 12"/>
          <p:cNvSpPr>
            <a:spLocks noChangeShapeType="1"/>
          </p:cNvSpPr>
          <p:nvPr/>
        </p:nvSpPr>
        <p:spPr bwMode="auto">
          <a:xfrm flipV="1">
            <a:off x="7006883" y="5572427"/>
            <a:ext cx="339725" cy="118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 sz="12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7" name="Line 13"/>
          <p:cNvSpPr>
            <a:spLocks noChangeShapeType="1"/>
          </p:cNvSpPr>
          <p:nvPr/>
        </p:nvSpPr>
        <p:spPr bwMode="auto">
          <a:xfrm>
            <a:off x="7760038" y="5811893"/>
            <a:ext cx="0" cy="2159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 sz="12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8" name="Rectangle 14"/>
          <p:cNvSpPr>
            <a:spLocks noChangeArrowheads="1"/>
          </p:cNvSpPr>
          <p:nvPr/>
        </p:nvSpPr>
        <p:spPr bwMode="auto">
          <a:xfrm>
            <a:off x="1490100" y="2257376"/>
            <a:ext cx="21884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3200" b="1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nCH</a:t>
            </a:r>
            <a:r>
              <a:rPr kumimoji="0" lang="en-US" altLang="zh-CN" sz="3200" baseline="-25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kumimoji="0" lang="en-US" altLang="zh-CN" sz="3200" b="1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=CH</a:t>
            </a:r>
            <a:r>
              <a:rPr kumimoji="0" lang="en-US" altLang="zh-CN" sz="3200" baseline="-25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</a:p>
        </p:txBody>
      </p:sp>
      <p:sp>
        <p:nvSpPr>
          <p:cNvPr id="69" name="Rectangle 15"/>
          <p:cNvSpPr>
            <a:spLocks noChangeArrowheads="1"/>
          </p:cNvSpPr>
          <p:nvPr/>
        </p:nvSpPr>
        <p:spPr bwMode="auto">
          <a:xfrm>
            <a:off x="660400" y="1220324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①</a:t>
            </a:r>
            <a:r>
              <a:rPr kumimoji="0"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乙烯的加聚：</a:t>
            </a:r>
          </a:p>
        </p:txBody>
      </p:sp>
      <p:sp>
        <p:nvSpPr>
          <p:cNvPr id="70" name="AutoShape 17"/>
          <p:cNvSpPr>
            <a:spLocks noChangeArrowheads="1"/>
          </p:cNvSpPr>
          <p:nvPr/>
        </p:nvSpPr>
        <p:spPr bwMode="auto">
          <a:xfrm rot="5400000">
            <a:off x="1687076" y="4789697"/>
            <a:ext cx="285750" cy="1154112"/>
          </a:xfrm>
          <a:prstGeom prst="curvedRightArrow">
            <a:avLst>
              <a:gd name="adj1" fmla="val 80778"/>
              <a:gd name="adj2" fmla="val 161555"/>
              <a:gd name="adj3" fmla="val 33333"/>
            </a:avLst>
          </a:prstGeom>
          <a:solidFill>
            <a:schemeClr val="accent1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kumimoji="0" lang="zh-CN" altLang="zh-CN" sz="1200" b="1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1" name="AutoShape 18"/>
          <p:cNvSpPr>
            <a:spLocks noChangeArrowheads="1"/>
          </p:cNvSpPr>
          <p:nvPr/>
        </p:nvSpPr>
        <p:spPr bwMode="auto">
          <a:xfrm rot="5400000">
            <a:off x="1917791" y="1643313"/>
            <a:ext cx="285750" cy="1154113"/>
          </a:xfrm>
          <a:prstGeom prst="curvedRightArrow">
            <a:avLst>
              <a:gd name="adj1" fmla="val 80778"/>
              <a:gd name="adj2" fmla="val 161556"/>
              <a:gd name="adj3" fmla="val 33333"/>
            </a:avLst>
          </a:prstGeom>
          <a:solidFill>
            <a:schemeClr val="accent1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kumimoji="0" lang="zh-CN" altLang="zh-CN" sz="1200" b="1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>
            <a:off x="2547357" y="5199157"/>
            <a:ext cx="1152525" cy="287338"/>
          </a:xfrm>
          <a:prstGeom prst="curvedDownArrow">
            <a:avLst>
              <a:gd name="adj1" fmla="val 80221"/>
              <a:gd name="adj2" fmla="val 160442"/>
              <a:gd name="adj3" fmla="val 33333"/>
            </a:avLst>
          </a:prstGeom>
          <a:solidFill>
            <a:schemeClr val="accent1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kumimoji="0" lang="zh-CN" altLang="zh-CN" sz="1200" b="1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3" name="AutoShape 20"/>
          <p:cNvSpPr>
            <a:spLocks noChangeArrowheads="1"/>
          </p:cNvSpPr>
          <p:nvPr/>
        </p:nvSpPr>
        <p:spPr bwMode="auto">
          <a:xfrm>
            <a:off x="2691020" y="2057730"/>
            <a:ext cx="1152525" cy="287337"/>
          </a:xfrm>
          <a:prstGeom prst="curvedDownArrow">
            <a:avLst>
              <a:gd name="adj1" fmla="val 80221"/>
              <a:gd name="adj2" fmla="val 160442"/>
              <a:gd name="adj3" fmla="val 33333"/>
            </a:avLst>
          </a:prstGeom>
          <a:solidFill>
            <a:schemeClr val="accent1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kumimoji="0" lang="zh-CN" altLang="zh-CN" sz="1200" b="1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H="1">
            <a:off x="2658721" y="1982737"/>
            <a:ext cx="0" cy="504825"/>
          </a:xfrm>
          <a:prstGeom prst="line">
            <a:avLst/>
          </a:prstGeom>
          <a:noFill/>
          <a:ln w="38100">
            <a:solidFill>
              <a:srgbClr val="CC66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 sz="12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5" name="Line 22"/>
          <p:cNvSpPr>
            <a:spLocks noChangeShapeType="1"/>
          </p:cNvSpPr>
          <p:nvPr/>
        </p:nvSpPr>
        <p:spPr bwMode="auto">
          <a:xfrm flipH="1">
            <a:off x="2525227" y="5114340"/>
            <a:ext cx="0" cy="504825"/>
          </a:xfrm>
          <a:prstGeom prst="line">
            <a:avLst/>
          </a:prstGeom>
          <a:noFill/>
          <a:ln w="38100">
            <a:solidFill>
              <a:srgbClr val="CC66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 sz="12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5282395" y="2345067"/>
            <a:ext cx="60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〔</a:t>
            </a:r>
            <a:endParaRPr lang="zh-CN" altLang="en-US" sz="12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8693558" y="2300584"/>
            <a:ext cx="60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〕</a:t>
            </a:r>
            <a:endParaRPr lang="zh-CN" altLang="en-US" sz="12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8937214" y="2464731"/>
            <a:ext cx="36260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200" b="1" baseline="-18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n</a:t>
            </a:r>
          </a:p>
        </p:txBody>
      </p:sp>
      <p:sp>
        <p:nvSpPr>
          <p:cNvPr id="79" name="矩形 78"/>
          <p:cNvSpPr/>
          <p:nvPr/>
        </p:nvSpPr>
        <p:spPr>
          <a:xfrm>
            <a:off x="5282395" y="5374053"/>
            <a:ext cx="60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〔</a:t>
            </a:r>
            <a:endParaRPr lang="zh-CN" altLang="en-US" sz="12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8323784" y="5367310"/>
            <a:ext cx="60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〕</a:t>
            </a:r>
            <a:endParaRPr lang="zh-CN" altLang="en-US" sz="12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8525442" y="5504529"/>
            <a:ext cx="356188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200" baseline="-18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n</a:t>
            </a:r>
          </a:p>
        </p:txBody>
      </p:sp>
      <p:sp>
        <p:nvSpPr>
          <p:cNvPr id="82" name="矩形 81"/>
          <p:cNvSpPr/>
          <p:nvPr/>
        </p:nvSpPr>
        <p:spPr>
          <a:xfrm>
            <a:off x="7842674" y="5326449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200" b="1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7.40741E-7 L -0.09766 0.0097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83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81481E-6 L 0.11172 0.0097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86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96296E-6 L 1.875E-6 0.04815 C 1.875E-6 0.06968 -0.01185 0.09653 -0.02136 0.09653 L -0.04232 0.09653 " pathEditMode="relative" rAng="0" ptsTypes="AAAA">
                                      <p:cBhvr>
                                        <p:cTn id="9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2" y="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 L -0.09375 0.0125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88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L 0.0836 0.00671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0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/>
      <p:bldP spid="58" grpId="0"/>
      <p:bldP spid="59" grpId="0"/>
      <p:bldP spid="60" grpId="0"/>
      <p:bldP spid="61" grpId="0" animBg="1"/>
      <p:bldP spid="61" grpId="1" animBg="1"/>
      <p:bldP spid="62" grpId="0" animBg="1"/>
      <p:bldP spid="62" grpId="1" animBg="1"/>
      <p:bldP spid="65" grpId="0" animBg="1"/>
      <p:bldP spid="65" grpId="1" animBg="1"/>
      <p:bldP spid="66" grpId="0" animBg="1"/>
      <p:bldP spid="66" grpId="1" animBg="1"/>
      <p:bldP spid="68" grpId="0"/>
      <p:bldP spid="69" grpId="0"/>
      <p:bldP spid="70" grpId="0" animBg="1"/>
      <p:bldP spid="71" grpId="0" animBg="1"/>
      <p:bldP spid="72" grpId="0" animBg="1"/>
      <p:bldP spid="73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01692" y="1091628"/>
            <a:ext cx="4140200" cy="1150938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>
              <a:defRPr/>
            </a:pPr>
            <a:r>
              <a:rPr lang="en-US" altLang="zh-CN" sz="2800" spc="5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</a:t>
            </a:r>
            <a:r>
              <a:rPr lang="zh-CN" altLang="en-US" sz="2800" spc="5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丙烯的加聚：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60400" y="3621363"/>
            <a:ext cx="4137025" cy="11652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zh-CN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④2-</a:t>
            </a: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丁烯的加聚：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4563975" y="2541164"/>
            <a:ext cx="2709311" cy="1446212"/>
            <a:chOff x="113" y="935"/>
            <a:chExt cx="1452" cy="911"/>
          </a:xfrm>
        </p:grpSpPr>
        <p:sp>
          <p:nvSpPr>
            <p:cNvPr id="37893" name="Text Box 5"/>
            <p:cNvSpPr txBox="1">
              <a:spLocks noChangeArrowheads="1"/>
            </p:cNvSpPr>
            <p:nvPr/>
          </p:nvSpPr>
          <p:spPr bwMode="auto">
            <a:xfrm>
              <a:off x="113" y="935"/>
              <a:ext cx="1452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  <a:r>
                <a:rPr kumimoji="1" lang="en-US" altLang="zh-CN" sz="32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1" lang="en-US" altLang="zh-CN" sz="3200" i="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32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=CH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2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CH</a:t>
              </a:r>
              <a:r>
                <a:rPr kumimoji="1" lang="en-US" altLang="zh-CN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998" y="1313"/>
              <a:ext cx="0" cy="22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06215" name="AutoShape 7"/>
          <p:cNvSpPr>
            <a:spLocks noChangeArrowheads="1"/>
          </p:cNvSpPr>
          <p:nvPr/>
        </p:nvSpPr>
        <p:spPr bwMode="auto">
          <a:xfrm rot="16200000">
            <a:off x="7348881" y="2393058"/>
            <a:ext cx="215900" cy="1150938"/>
          </a:xfrm>
          <a:prstGeom prst="downArrow">
            <a:avLst>
              <a:gd name="adj1" fmla="val 50000"/>
              <a:gd name="adj2" fmla="val 133272"/>
            </a:avLst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Group 8"/>
          <p:cNvGrpSpPr/>
          <p:nvPr/>
        </p:nvGrpSpPr>
        <p:grpSpPr bwMode="auto">
          <a:xfrm>
            <a:off x="8032300" y="2569494"/>
            <a:ext cx="4321175" cy="1477963"/>
            <a:chOff x="2227" y="1096"/>
            <a:chExt cx="2722" cy="931"/>
          </a:xfrm>
        </p:grpSpPr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2227" y="1096"/>
              <a:ext cx="2722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[    CH</a:t>
              </a:r>
              <a:r>
                <a:rPr kumimoji="1" lang="en-US" altLang="zh-CN" sz="3600" i="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— CH     ]</a:t>
              </a:r>
              <a:r>
                <a:rPr kumimoji="1" lang="en-US" altLang="zh-CN" sz="3600" i="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 CH</a:t>
              </a:r>
              <a:r>
                <a:rPr kumimoji="1" lang="en-US" altLang="zh-CN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7898" name="Line 10"/>
            <p:cNvSpPr>
              <a:spLocks noChangeShapeType="1"/>
            </p:cNvSpPr>
            <p:nvPr/>
          </p:nvSpPr>
          <p:spPr bwMode="auto">
            <a:xfrm>
              <a:off x="3710" y="1426"/>
              <a:ext cx="0" cy="27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 flipH="1">
              <a:off x="2415" y="1345"/>
              <a:ext cx="24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>
              <a:off x="4035" y="1319"/>
              <a:ext cx="30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13"/>
          <p:cNvGrpSpPr/>
          <p:nvPr/>
        </p:nvGrpSpPr>
        <p:grpSpPr bwMode="auto">
          <a:xfrm>
            <a:off x="7016555" y="4571332"/>
            <a:ext cx="4321175" cy="1477963"/>
            <a:chOff x="3542" y="3302"/>
            <a:chExt cx="2722" cy="931"/>
          </a:xfrm>
        </p:grpSpPr>
        <p:sp>
          <p:nvSpPr>
            <p:cNvPr id="37902" name="Text Box 14"/>
            <p:cNvSpPr txBox="1">
              <a:spLocks noChangeArrowheads="1"/>
            </p:cNvSpPr>
            <p:nvPr/>
          </p:nvSpPr>
          <p:spPr bwMode="auto">
            <a:xfrm>
              <a:off x="3542" y="3302"/>
              <a:ext cx="2722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[   CH — CH     ]</a:t>
              </a:r>
              <a:r>
                <a:rPr kumimoji="1" lang="en-US" altLang="zh-CN" sz="3600" i="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CH</a:t>
              </a:r>
              <a:r>
                <a:rPr kumimoji="1" lang="en-US" altLang="zh-CN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 </a:t>
              </a:r>
              <a:r>
                <a:rPr kumimoji="1" lang="en-US" altLang="zh-CN" sz="36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</a:t>
              </a:r>
              <a:r>
                <a:rPr kumimoji="1" lang="en-US" altLang="zh-CN" sz="3600" i="0" u="none" strike="noStrike" kern="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1" lang="en-US" altLang="zh-CN" i="0" u="none" strike="noStrike" kern="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1" lang="en-US" altLang="zh-CN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903" name="Line 15"/>
            <p:cNvSpPr>
              <a:spLocks noChangeShapeType="1"/>
            </p:cNvSpPr>
            <p:nvPr/>
          </p:nvSpPr>
          <p:spPr bwMode="auto">
            <a:xfrm>
              <a:off x="4902" y="3621"/>
              <a:ext cx="0" cy="2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904" name="Line 16"/>
            <p:cNvSpPr>
              <a:spLocks noChangeShapeType="1"/>
            </p:cNvSpPr>
            <p:nvPr/>
          </p:nvSpPr>
          <p:spPr bwMode="auto">
            <a:xfrm flipH="1">
              <a:off x="3681" y="3557"/>
              <a:ext cx="24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905" name="Line 17"/>
            <p:cNvSpPr>
              <a:spLocks noChangeShapeType="1"/>
            </p:cNvSpPr>
            <p:nvPr/>
          </p:nvSpPr>
          <p:spPr bwMode="auto">
            <a:xfrm>
              <a:off x="5237" y="3539"/>
              <a:ext cx="30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06226" name="Text Box 18"/>
          <p:cNvSpPr txBox="1">
            <a:spLocks noChangeArrowheads="1"/>
          </p:cNvSpPr>
          <p:nvPr/>
        </p:nvSpPr>
        <p:spPr bwMode="auto">
          <a:xfrm>
            <a:off x="974528" y="4608149"/>
            <a:ext cx="47164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  <a:r>
              <a:rPr kumimoji="0" lang="en-US" altLang="zh-CN" sz="4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</a:t>
            </a:r>
            <a:r>
              <a:rPr kumimoji="0" lang="en-US" altLang="zh-CN" sz="4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kumimoji="0" lang="en-US" altLang="zh-CN" sz="4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4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</a:t>
            </a:r>
            <a:r>
              <a:rPr kumimoji="0" lang="en-US" altLang="zh-CN" sz="4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606227" name="AutoShape 19"/>
          <p:cNvSpPr>
            <a:spLocks noChangeArrowheads="1"/>
          </p:cNvSpPr>
          <p:nvPr/>
        </p:nvSpPr>
        <p:spPr bwMode="auto">
          <a:xfrm rot="16200000">
            <a:off x="6245823" y="4563396"/>
            <a:ext cx="215900" cy="1150937"/>
          </a:xfrm>
          <a:prstGeom prst="downArrow">
            <a:avLst>
              <a:gd name="adj1" fmla="val 50000"/>
              <a:gd name="adj2" fmla="val 133272"/>
            </a:avLst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6228" name="Line 20"/>
          <p:cNvSpPr>
            <a:spLocks noChangeShapeType="1"/>
          </p:cNvSpPr>
          <p:nvPr/>
        </p:nvSpPr>
        <p:spPr bwMode="auto">
          <a:xfrm>
            <a:off x="8028563" y="5124878"/>
            <a:ext cx="0" cy="4333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6229" name="Line 21"/>
          <p:cNvSpPr>
            <a:spLocks noChangeShapeType="1"/>
          </p:cNvSpPr>
          <p:nvPr/>
        </p:nvSpPr>
        <p:spPr bwMode="auto">
          <a:xfrm flipH="1">
            <a:off x="5831825" y="2371587"/>
            <a:ext cx="0" cy="504825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6230" name="AutoShape 22"/>
          <p:cNvSpPr>
            <a:spLocks noChangeArrowheads="1"/>
          </p:cNvSpPr>
          <p:nvPr/>
        </p:nvSpPr>
        <p:spPr bwMode="auto">
          <a:xfrm rot="5400000">
            <a:off x="5028291" y="1990821"/>
            <a:ext cx="285750" cy="1154113"/>
          </a:xfrm>
          <a:prstGeom prst="curvedRightArrow">
            <a:avLst>
              <a:gd name="adj1" fmla="val 80778"/>
              <a:gd name="adj2" fmla="val 161556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6231" name="AutoShape 23"/>
          <p:cNvSpPr>
            <a:spLocks noChangeArrowheads="1"/>
          </p:cNvSpPr>
          <p:nvPr/>
        </p:nvSpPr>
        <p:spPr bwMode="auto">
          <a:xfrm>
            <a:off x="5926023" y="2425003"/>
            <a:ext cx="1152525" cy="287337"/>
          </a:xfrm>
          <a:prstGeom prst="curvedDownArrow">
            <a:avLst>
              <a:gd name="adj1" fmla="val 80221"/>
              <a:gd name="adj2" fmla="val 160442"/>
              <a:gd name="adj3" fmla="val 33333"/>
            </a:avLst>
          </a:prstGeom>
          <a:solidFill>
            <a:srgbClr val="00FF00"/>
          </a:solidFill>
          <a:ln w="12700">
            <a:solidFill>
              <a:srgbClr val="00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6232" name="Line 24"/>
          <p:cNvSpPr>
            <a:spLocks noChangeShapeType="1"/>
          </p:cNvSpPr>
          <p:nvPr/>
        </p:nvSpPr>
        <p:spPr bwMode="auto">
          <a:xfrm flipH="1">
            <a:off x="3332759" y="4442368"/>
            <a:ext cx="0" cy="504825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6233" name="AutoShape 25"/>
          <p:cNvSpPr>
            <a:spLocks noChangeArrowheads="1"/>
          </p:cNvSpPr>
          <p:nvPr/>
        </p:nvSpPr>
        <p:spPr bwMode="auto">
          <a:xfrm rot="5400000">
            <a:off x="2598408" y="4008187"/>
            <a:ext cx="285750" cy="1154112"/>
          </a:xfrm>
          <a:prstGeom prst="curvedRightArrow">
            <a:avLst>
              <a:gd name="adj1" fmla="val 80778"/>
              <a:gd name="adj2" fmla="val 161555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6234" name="AutoShape 26"/>
          <p:cNvSpPr>
            <a:spLocks noChangeArrowheads="1"/>
          </p:cNvSpPr>
          <p:nvPr/>
        </p:nvSpPr>
        <p:spPr bwMode="auto">
          <a:xfrm>
            <a:off x="3332759" y="4442368"/>
            <a:ext cx="1152525" cy="287338"/>
          </a:xfrm>
          <a:prstGeom prst="curvedDownArrow">
            <a:avLst>
              <a:gd name="adj1" fmla="val 80221"/>
              <a:gd name="adj2" fmla="val 160442"/>
              <a:gd name="adj3" fmla="val 33333"/>
            </a:avLst>
          </a:prstGeom>
          <a:solidFill>
            <a:srgbClr val="00FF00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72323" y="2513933"/>
            <a:ext cx="33273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  <a:r>
              <a:rPr kumimoji="1" lang="en-US" altLang="zh-CN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1" lang="en-US" altLang="zh-CN" sz="3200" i="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1" lang="en-US" altLang="zh-CN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=CH</a:t>
            </a: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30" name="AutoShape 7"/>
          <p:cNvSpPr>
            <a:spLocks noChangeArrowheads="1"/>
          </p:cNvSpPr>
          <p:nvPr/>
        </p:nvSpPr>
        <p:spPr bwMode="auto">
          <a:xfrm rot="16200000">
            <a:off x="3965091" y="2335740"/>
            <a:ext cx="215900" cy="1150938"/>
          </a:xfrm>
          <a:prstGeom prst="downArrow">
            <a:avLst>
              <a:gd name="adj1" fmla="val 50000"/>
              <a:gd name="adj2" fmla="val 133272"/>
            </a:avLst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6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86611" y="4463688"/>
            <a:ext cx="999389" cy="11985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451844" y="4442368"/>
            <a:ext cx="1055802" cy="11985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468623" y="5336017"/>
            <a:ext cx="1055802" cy="79808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775895" y="5333115"/>
            <a:ext cx="1055802" cy="7962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二、聚合反应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0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0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60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6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6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60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0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60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0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6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6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5" grpId="0" animBg="1"/>
      <p:bldP spid="606226" grpId="0"/>
      <p:bldP spid="606227" grpId="0" animBg="1"/>
      <p:bldP spid="606230" grpId="0" animBg="1"/>
      <p:bldP spid="606231" grpId="0" animBg="1"/>
      <p:bldP spid="606233" grpId="0" animBg="1"/>
      <p:bldP spid="606234" grpId="0" animBg="1"/>
      <p:bldP spid="28" grpId="0"/>
      <p:bldP spid="30" grpId="0" animBg="1"/>
      <p:bldP spid="5" grpId="0" animBg="1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360" y="1314555"/>
            <a:ext cx="7775575" cy="1143000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>
              <a:defRPr/>
            </a:pPr>
            <a:r>
              <a:rPr lang="zh-CN" altLang="en-US" sz="2400" spc="5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探究：</a:t>
            </a:r>
            <a:r>
              <a:rPr lang="en-US" altLang="zh-CN" sz="2400" spc="5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1,3-</a:t>
            </a:r>
            <a:r>
              <a:rPr lang="zh-CN" altLang="en-US" sz="2400" spc="50" dirty="0">
                <a:effectLst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丁二烯的加聚反应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37761" y="2325797"/>
            <a:ext cx="6140450" cy="10445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⑤</a:t>
            </a:r>
            <a: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nCH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=CH—CH=CH</a:t>
            </a:r>
            <a:r>
              <a:rPr lang="en-US" altLang="zh-CN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</a:t>
            </a:r>
            <a: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b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</a:br>
            <a: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3-</a:t>
            </a: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丁二烯）</a:t>
            </a:r>
          </a:p>
        </p:txBody>
      </p:sp>
      <p:sp>
        <p:nvSpPr>
          <p:cNvPr id="607236" name="Text Box 4"/>
          <p:cNvSpPr txBox="1">
            <a:spLocks noChangeArrowheads="1"/>
          </p:cNvSpPr>
          <p:nvPr/>
        </p:nvSpPr>
        <p:spPr bwMode="auto">
          <a:xfrm>
            <a:off x="5351940" y="3650626"/>
            <a:ext cx="1603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催化剂</a:t>
            </a:r>
          </a:p>
        </p:txBody>
      </p:sp>
      <p:sp>
        <p:nvSpPr>
          <p:cNvPr id="607237" name="Line 5"/>
          <p:cNvSpPr>
            <a:spLocks noChangeShapeType="1"/>
          </p:cNvSpPr>
          <p:nvPr/>
        </p:nvSpPr>
        <p:spPr bwMode="auto">
          <a:xfrm>
            <a:off x="5010628" y="4161227"/>
            <a:ext cx="1944687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7238" name="Text Box 6"/>
          <p:cNvSpPr txBox="1">
            <a:spLocks noChangeArrowheads="1"/>
          </p:cNvSpPr>
          <p:nvPr/>
        </p:nvSpPr>
        <p:spPr bwMode="auto">
          <a:xfrm>
            <a:off x="6629234" y="3850769"/>
            <a:ext cx="50419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〔     CH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-CH     〕n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CH=CH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607239" name="Line 7"/>
          <p:cNvSpPr>
            <a:spLocks noChangeShapeType="1"/>
          </p:cNvSpPr>
          <p:nvPr/>
        </p:nvSpPr>
        <p:spPr bwMode="auto">
          <a:xfrm>
            <a:off x="7265496" y="4161227"/>
            <a:ext cx="431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7240" name="Line 8"/>
          <p:cNvSpPr>
            <a:spLocks noChangeShapeType="1"/>
          </p:cNvSpPr>
          <p:nvPr/>
        </p:nvSpPr>
        <p:spPr bwMode="auto">
          <a:xfrm>
            <a:off x="8279607" y="4353889"/>
            <a:ext cx="0" cy="43338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7241" name="Line 9"/>
          <p:cNvSpPr>
            <a:spLocks noChangeShapeType="1"/>
          </p:cNvSpPr>
          <p:nvPr/>
        </p:nvSpPr>
        <p:spPr bwMode="auto">
          <a:xfrm>
            <a:off x="9500395" y="4158774"/>
            <a:ext cx="431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7242" name="Rectangle 10"/>
          <p:cNvSpPr>
            <a:spLocks noChangeArrowheads="1"/>
          </p:cNvSpPr>
          <p:nvPr/>
        </p:nvSpPr>
        <p:spPr bwMode="auto">
          <a:xfrm>
            <a:off x="6316806" y="2370408"/>
            <a:ext cx="492443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sp>
        <p:nvSpPr>
          <p:cNvPr id="607243" name="Rectangle 11"/>
          <p:cNvSpPr>
            <a:spLocks noChangeArrowheads="1"/>
          </p:cNvSpPr>
          <p:nvPr/>
        </p:nvSpPr>
        <p:spPr bwMode="auto">
          <a:xfrm>
            <a:off x="7194693" y="2370408"/>
            <a:ext cx="492443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sp>
        <p:nvSpPr>
          <p:cNvPr id="607244" name="Text Box 12"/>
          <p:cNvSpPr txBox="1">
            <a:spLocks noChangeArrowheads="1"/>
          </p:cNvSpPr>
          <p:nvPr/>
        </p:nvSpPr>
        <p:spPr bwMode="auto">
          <a:xfrm>
            <a:off x="9846172" y="1641584"/>
            <a:ext cx="553998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如何加成？</a:t>
            </a:r>
          </a:p>
        </p:txBody>
      </p:sp>
      <p:sp>
        <p:nvSpPr>
          <p:cNvPr id="607245" name="Rectangle 13"/>
          <p:cNvSpPr>
            <a:spLocks noChangeArrowheads="1"/>
          </p:cNvSpPr>
          <p:nvPr/>
        </p:nvSpPr>
        <p:spPr bwMode="auto">
          <a:xfrm>
            <a:off x="618015" y="3726268"/>
            <a:ext cx="6197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nCH</a:t>
            </a:r>
            <a:r>
              <a:rPr kumimoji="0" lang="en-US" altLang="zh-CN" sz="20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32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=CH—CH=CH</a:t>
            </a:r>
            <a:r>
              <a:rPr kumimoji="0" lang="en-US" altLang="zh-CN" sz="20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</a:t>
            </a:r>
            <a:r>
              <a:rPr kumimoji="0" lang="en-US" altLang="zh-CN" sz="32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</a:p>
        </p:txBody>
      </p:sp>
      <p:sp>
        <p:nvSpPr>
          <p:cNvPr id="607246" name="Text Box 14"/>
          <p:cNvSpPr txBox="1">
            <a:spLocks noChangeArrowheads="1"/>
          </p:cNvSpPr>
          <p:nvPr/>
        </p:nvSpPr>
        <p:spPr bwMode="auto">
          <a:xfrm>
            <a:off x="5878860" y="2382266"/>
            <a:ext cx="2881313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kumimoji="0" lang="en-US" altLang="zh-CN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加成</a:t>
            </a:r>
          </a:p>
        </p:txBody>
      </p:sp>
      <p:sp>
        <p:nvSpPr>
          <p:cNvPr id="607247" name="Line 15"/>
          <p:cNvSpPr>
            <a:spLocks noChangeShapeType="1"/>
          </p:cNvSpPr>
          <p:nvPr/>
        </p:nvSpPr>
        <p:spPr bwMode="auto">
          <a:xfrm flipH="1">
            <a:off x="1774030" y="3446014"/>
            <a:ext cx="0" cy="504825"/>
          </a:xfrm>
          <a:prstGeom prst="line">
            <a:avLst/>
          </a:prstGeom>
          <a:noFill/>
          <a:ln w="57150">
            <a:solidFill>
              <a:srgbClr val="CC66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7248" name="AutoShape 16"/>
          <p:cNvSpPr>
            <a:spLocks noChangeArrowheads="1"/>
          </p:cNvSpPr>
          <p:nvPr/>
        </p:nvSpPr>
        <p:spPr bwMode="auto">
          <a:xfrm rot="5400000">
            <a:off x="1031239" y="3056195"/>
            <a:ext cx="285750" cy="1154112"/>
          </a:xfrm>
          <a:prstGeom prst="curvedRightArrow">
            <a:avLst>
              <a:gd name="adj1" fmla="val 80778"/>
              <a:gd name="adj2" fmla="val 161555"/>
              <a:gd name="adj3" fmla="val 33333"/>
            </a:avLst>
          </a:prstGeom>
          <a:solidFill>
            <a:schemeClr val="accent1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7249" name="AutoShape 17"/>
          <p:cNvSpPr>
            <a:spLocks noChangeArrowheads="1"/>
          </p:cNvSpPr>
          <p:nvPr/>
        </p:nvSpPr>
        <p:spPr bwMode="auto">
          <a:xfrm>
            <a:off x="1794988" y="3489583"/>
            <a:ext cx="1152525" cy="287337"/>
          </a:xfrm>
          <a:prstGeom prst="curvedDownArrow">
            <a:avLst>
              <a:gd name="adj1" fmla="val 80221"/>
              <a:gd name="adj2" fmla="val 160442"/>
              <a:gd name="adj3" fmla="val 33333"/>
            </a:avLst>
          </a:prstGeom>
          <a:solidFill>
            <a:schemeClr val="accent1"/>
          </a:soli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40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577404" y="1170869"/>
            <a:ext cx="7286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二烯烃的加聚：</a:t>
            </a:r>
          </a:p>
        </p:txBody>
      </p:sp>
      <p:sp>
        <p:nvSpPr>
          <p:cNvPr id="20" name="矩形 19"/>
          <p:cNvSpPr/>
          <p:nvPr/>
        </p:nvSpPr>
        <p:spPr>
          <a:xfrm>
            <a:off x="2907185" y="3650626"/>
            <a:ext cx="2061055" cy="7032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616432" y="4701484"/>
            <a:ext cx="2570255" cy="7032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二、聚合反应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07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7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5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07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07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" dur="2000" fill="hold"/>
                                        <p:tgtEl>
                                          <p:spTgt spid="607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7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7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0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60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0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60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60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60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60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6" grpId="0"/>
      <p:bldP spid="607238" grpId="0"/>
      <p:bldP spid="607242" grpId="0"/>
      <p:bldP spid="607243" grpId="0"/>
      <p:bldP spid="607244" grpId="0"/>
      <p:bldP spid="607244" grpId="1"/>
      <p:bldP spid="607245" grpId="0"/>
      <p:bldP spid="607246" grpId="0" animBg="1"/>
      <p:bldP spid="607248" grpId="0" animBg="1"/>
      <p:bldP spid="607249" grpId="0" animBg="1"/>
      <p:bldP spid="20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4.3|2.3|4.3|3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1.6|2.4|1.3|1.8|1.6|1.9|1.6|2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3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6|4.5|2|1.8|2|3.1|2.7|1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3.6|13.3|10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5|2.3|4.3|8.8|14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16|1.1|14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9.8|8.8|30.9|12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5.9|16.1|3.4|2.3|18.8|2.2|2.2|3|2.3|2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5.5|27.3|3.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28.6|1.7|3.3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5.8|1.4|3.9|18.7|14.1|2.2|1|9.2|9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9|8.2|10.2|2.6|1.5|5.3|23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3.3|14.7|12.8|10.9|16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.2|3.4|10.3|5.5|8.6|4.8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5.2|2.8|1.8|3.2|1.3|2.5|1.2|1.5|7.4|10.5|3.6|1.6|3.5|3|2.8|1.8|2|1|1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6.2|1.5|5|24.2|15.2|2.1|1.1|3.3|2.7|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13.6|6.4|6.2|1.8|2|15.8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1388</Words>
  <Application>Microsoft Office PowerPoint</Application>
  <PresentationFormat>宽屏</PresentationFormat>
  <Paragraphs>236</Paragraphs>
  <Slides>25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FandolFang R</vt:lpstr>
      <vt:lpstr>思源黑体 CN Light</vt:lpstr>
      <vt:lpstr>思源黑体 CN Medium</vt:lpstr>
      <vt:lpstr>Arial</vt:lpstr>
      <vt:lpstr>Wingdings</vt:lpstr>
      <vt:lpstr>办公资源网：www.bangongziyuan.com</vt:lpstr>
      <vt:lpstr>BMP 图像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③丙烯的加聚：</vt:lpstr>
      <vt:lpstr>探究：1,3-丁二烯的加聚反应</vt:lpstr>
      <vt:lpstr>nCH2=CH—CH=CH2   </vt:lpstr>
      <vt:lpstr>见双键，就打开；双变单，单变双；无关基，上下连；链节间，首尾连；链节外，加括号，括号外，再补n。 </vt:lpstr>
      <vt:lpstr>P.100  思考与交流</vt:lpstr>
      <vt:lpstr>写出异戊二烯的聚合反应</vt:lpstr>
      <vt:lpstr>乙烯与丙烯的聚合</vt:lpstr>
      <vt:lpstr>PowerPoint 演示文稿</vt:lpstr>
      <vt:lpstr>PowerPoint 演示文稿</vt:lpstr>
      <vt:lpstr>4、单体和高分子化的合物互推：</vt:lpstr>
      <vt:lpstr>PowerPoint 演示文稿</vt:lpstr>
      <vt:lpstr>②、聚合物              单体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2020-06-22T05:55:14Z</dcterms:created>
  <dcterms:modified xsi:type="dcterms:W3CDTF">2021-01-09T10:06:52Z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