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7" r:id="rId2"/>
    <p:sldId id="261"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5" r:id="rId24"/>
    <p:sldId id="286" r:id="rId25"/>
    <p:sldId id="287" r:id="rId26"/>
    <p:sldId id="288" r:id="rId27"/>
    <p:sldId id="290" r:id="rId28"/>
    <p:sldId id="291" r:id="rId29"/>
    <p:sldId id="292" r:id="rId30"/>
    <p:sldId id="293" r:id="rId31"/>
    <p:sldId id="295" r:id="rId32"/>
    <p:sldId id="294" r:id="rId33"/>
    <p:sldId id="259" r:id="rId34"/>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5">
          <p15:clr>
            <a:srgbClr val="A4A3A4"/>
          </p15:clr>
        </p15:guide>
        <p15:guide id="2" pos="7256">
          <p15:clr>
            <a:srgbClr val="A4A3A4"/>
          </p15:clr>
        </p15:guide>
        <p15:guide id="3" orient="horz" pos="648">
          <p15:clr>
            <a:srgbClr val="A4A3A4"/>
          </p15:clr>
        </p15:guide>
        <p15:guide id="4" orient="horz" pos="712">
          <p15:clr>
            <a:srgbClr val="A4A3A4"/>
          </p15:clr>
        </p15:guide>
        <p15:guide id="5" orient="horz" pos="3929">
          <p15:clr>
            <a:srgbClr val="A4A3A4"/>
          </p15:clr>
        </p15:guide>
        <p15:guide id="6" orient="horz" pos="38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2" d="100"/>
          <a:sy n="102" d="100"/>
        </p:scale>
        <p:origin x="870" y="114"/>
      </p:cViewPr>
      <p:guideLst>
        <p:guide pos="415"/>
        <p:guide pos="7256"/>
        <p:guide orient="horz" pos="648"/>
        <p:guide orient="horz" pos="712"/>
        <p:guide orient="horz" pos="3929"/>
        <p:guide orient="horz" pos="38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7F07B85-CC9C-4F5D-84B6-96E08E85A9BA}"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95A50780-3440-457A-B8B3-C5116596FE9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E3F37086-15D0-443D-AF17-A3F21825C045}" type="slidenum">
              <a:rPr kumimoji="0" lang="zh-CN" altLang="en-US" sz="1800" b="0" i="0" u="none" strike="noStrike" kern="0" cap="none" spc="0" normalizeH="0" baseline="0" noProof="0" smtClean="0">
                <a:ln>
                  <a:noFill/>
                </a:ln>
                <a:solidFill>
                  <a:sysClr val="windowText" lastClr="000000"/>
                </a:solidFill>
                <a:effectLst/>
                <a:uLnTx/>
                <a:uFillTx/>
              </a:rPr>
              <a:t>27</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E3F37086-15D0-443D-AF17-A3F21825C045}" type="slidenum">
              <a:rPr kumimoji="0" lang="zh-CN" altLang="en-US" sz="1800" b="0" i="0" u="none" strike="noStrike" kern="0" cap="none" spc="0" normalizeH="0" baseline="0" noProof="0" smtClean="0">
                <a:ln>
                  <a:noFill/>
                </a:ln>
                <a:solidFill>
                  <a:sysClr val="windowText" lastClr="000000"/>
                </a:solidFill>
                <a:effectLst/>
                <a:uLnTx/>
                <a:uFillTx/>
              </a:rPr>
              <a:t>28</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E3F37086-15D0-443D-AF17-A3F21825C045}" type="slidenum">
              <a:rPr kumimoji="0" lang="zh-CN" altLang="en-US" sz="1800" b="0" i="0" u="none" strike="noStrike" kern="0" cap="none" spc="0" normalizeH="0" baseline="0" noProof="0" smtClean="0">
                <a:ln>
                  <a:noFill/>
                </a:ln>
                <a:solidFill>
                  <a:sysClr val="windowText" lastClr="000000"/>
                </a:solidFill>
                <a:effectLst/>
                <a:uLnTx/>
                <a:uFillTx/>
              </a:rPr>
              <a:t>29</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E3F37086-15D0-443D-AF17-A3F21825C045}" type="slidenum">
              <a:rPr kumimoji="0" lang="zh-CN" altLang="en-US" sz="1800" b="0" i="0" u="none" strike="noStrike" kern="0" cap="none" spc="0" normalizeH="0" baseline="0" noProof="0" smtClean="0">
                <a:ln>
                  <a:noFill/>
                </a:ln>
                <a:solidFill>
                  <a:sysClr val="windowText" lastClr="000000"/>
                </a:solidFill>
                <a:effectLst/>
                <a:uLnTx/>
                <a:uFillTx/>
              </a:rPr>
              <a:t>30</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31</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E3F37086-15D0-443D-AF17-A3F21825C045}" type="slidenum">
              <a:rPr kumimoji="0" lang="zh-CN" altLang="en-US" sz="1800" b="0" i="0" u="none" strike="noStrike" kern="0" cap="none" spc="0" normalizeH="0" baseline="0" noProof="0" smtClean="0">
                <a:ln>
                  <a:noFill/>
                </a:ln>
                <a:solidFill>
                  <a:sysClr val="windowText" lastClr="000000"/>
                </a:solidFill>
                <a:effectLst/>
                <a:uLnTx/>
                <a:uFillTx/>
              </a:rPr>
              <a:t>32</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91B24E-4EE2-4D18-B6EC-E8187AA2E8E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21D19F-82ED-4619-97D2-75CA3821405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091B24E-4EE2-4D18-B6EC-E8187AA2E8E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21D19F-82ED-4619-97D2-75CA3821405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091B24E-4EE2-4D18-B6EC-E8187AA2E8E0}" type="datetimeFigureOut">
              <a:rPr lang="zh-CN" altLang="en-US" smtClean="0"/>
              <a:t>2021/1/9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421D19F-82ED-4619-97D2-75CA3821405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091B24E-4EE2-4D18-B6EC-E8187AA2E8E0}"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21D19F-82ED-4619-97D2-75CA3821405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5091B24E-4EE2-4D18-B6EC-E8187AA2E8E0}"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6421D19F-82ED-4619-97D2-75CA3821405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image" Target="../media/image15.png"/><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package" Target="../embeddings/Microsoft_Word_Document3.docx"/><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5.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5.xml"/><Relationship Id="rId4" Type="http://schemas.openxmlformats.org/officeDocument/2006/relationships/image" Target="../media/image31.png"/></Relationships>
</file>

<file path=ppt/slides/_rels/slide2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5.x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rcRect l="26180" t="13356" r="41769" b="37073"/>
          <a:stretch>
            <a:fillRect/>
          </a:stretch>
        </p:blipFill>
        <p:spPr>
          <a:xfrm>
            <a:off x="2066189" y="685798"/>
            <a:ext cx="2681846" cy="3110943"/>
          </a:xfrm>
          <a:custGeom>
            <a:avLst/>
            <a:gdLst>
              <a:gd name="connsiteX0" fmla="*/ 1340923 w 2681846"/>
              <a:gd name="connsiteY0" fmla="*/ 0 h 3110943"/>
              <a:gd name="connsiteX1" fmla="*/ 2681846 w 2681846"/>
              <a:gd name="connsiteY1" fmla="*/ 670462 h 3110943"/>
              <a:gd name="connsiteX2" fmla="*/ 2681846 w 2681846"/>
              <a:gd name="connsiteY2" fmla="*/ 2440481 h 3110943"/>
              <a:gd name="connsiteX3" fmla="*/ 1340923 w 2681846"/>
              <a:gd name="connsiteY3" fmla="*/ 3110943 h 3110943"/>
              <a:gd name="connsiteX4" fmla="*/ 0 w 2681846"/>
              <a:gd name="connsiteY4" fmla="*/ 2440481 h 3110943"/>
              <a:gd name="connsiteX5" fmla="*/ 0 w 2681846"/>
              <a:gd name="connsiteY5" fmla="*/ 670462 h 3110943"/>
              <a:gd name="connsiteX6" fmla="*/ 1340923 w 2681846"/>
              <a:gd name="connsiteY6" fmla="*/ 0 h 311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1846" h="3110943">
                <a:moveTo>
                  <a:pt x="1340923" y="0"/>
                </a:moveTo>
                <a:lnTo>
                  <a:pt x="2681846" y="670462"/>
                </a:lnTo>
                <a:lnTo>
                  <a:pt x="2681846" y="2440481"/>
                </a:lnTo>
                <a:lnTo>
                  <a:pt x="1340923" y="3110943"/>
                </a:lnTo>
                <a:lnTo>
                  <a:pt x="0" y="2440481"/>
                </a:lnTo>
                <a:lnTo>
                  <a:pt x="0" y="670462"/>
                </a:lnTo>
                <a:lnTo>
                  <a:pt x="1340923" y="0"/>
                </a:lnTo>
                <a:close/>
              </a:path>
            </a:pathLst>
          </a:custGeom>
        </p:spPr>
      </p:pic>
      <p:pic>
        <p:nvPicPr>
          <p:cNvPr id="38" name="图片 37"/>
          <p:cNvPicPr>
            <a:picLocks noChangeAspect="1"/>
          </p:cNvPicPr>
          <p:nvPr/>
        </p:nvPicPr>
        <p:blipFill>
          <a:blip r:embed="rId2" cstate="print">
            <a:extLst>
              <a:ext uri="{28A0092B-C50C-407E-A947-70E740481C1C}">
                <a14:useLocalDpi xmlns:a14="http://schemas.microsoft.com/office/drawing/2010/main" val="0"/>
              </a:ext>
            </a:extLst>
          </a:blip>
          <a:srcRect l="1381" t="24193" r="75607" b="40216"/>
          <a:stretch>
            <a:fillRect/>
          </a:stretch>
        </p:blipFill>
        <p:spPr>
          <a:xfrm>
            <a:off x="-8958" y="1365871"/>
            <a:ext cx="1925551" cy="2233639"/>
          </a:xfrm>
          <a:custGeom>
            <a:avLst/>
            <a:gdLst>
              <a:gd name="connsiteX0" fmla="*/ 962776 w 1925551"/>
              <a:gd name="connsiteY0" fmla="*/ 0 h 2233639"/>
              <a:gd name="connsiteX1" fmla="*/ 1925551 w 1925551"/>
              <a:gd name="connsiteY1" fmla="*/ 481388 h 2233639"/>
              <a:gd name="connsiteX2" fmla="*/ 1925551 w 1925551"/>
              <a:gd name="connsiteY2" fmla="*/ 1752251 h 2233639"/>
              <a:gd name="connsiteX3" fmla="*/ 962776 w 1925551"/>
              <a:gd name="connsiteY3" fmla="*/ 2233639 h 2233639"/>
              <a:gd name="connsiteX4" fmla="*/ 0 w 1925551"/>
              <a:gd name="connsiteY4" fmla="*/ 1752251 h 2233639"/>
              <a:gd name="connsiteX5" fmla="*/ 0 w 1925551"/>
              <a:gd name="connsiteY5" fmla="*/ 481388 h 2233639"/>
              <a:gd name="connsiteX6" fmla="*/ 962776 w 1925551"/>
              <a:gd name="connsiteY6" fmla="*/ 0 h 22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5551" h="2233639">
                <a:moveTo>
                  <a:pt x="962776" y="0"/>
                </a:moveTo>
                <a:lnTo>
                  <a:pt x="1925551" y="481388"/>
                </a:lnTo>
                <a:lnTo>
                  <a:pt x="1925551" y="1752251"/>
                </a:lnTo>
                <a:lnTo>
                  <a:pt x="962776" y="2233639"/>
                </a:lnTo>
                <a:lnTo>
                  <a:pt x="0" y="1752251"/>
                </a:lnTo>
                <a:lnTo>
                  <a:pt x="0" y="481388"/>
                </a:lnTo>
                <a:lnTo>
                  <a:pt x="962776" y="0"/>
                </a:lnTo>
                <a:close/>
              </a:path>
            </a:pathLst>
          </a:custGeom>
        </p:spPr>
      </p:pic>
      <p:pic>
        <p:nvPicPr>
          <p:cNvPr id="37" name="图片 36"/>
          <p:cNvPicPr>
            <a:picLocks noChangeAspect="1"/>
          </p:cNvPicPr>
          <p:nvPr/>
        </p:nvPicPr>
        <p:blipFill>
          <a:blip r:embed="rId2" cstate="print">
            <a:extLst>
              <a:ext uri="{28A0092B-C50C-407E-A947-70E740481C1C}">
                <a14:useLocalDpi xmlns:a14="http://schemas.microsoft.com/office/drawing/2010/main" val="0"/>
              </a:ext>
            </a:extLst>
          </a:blip>
          <a:srcRect l="9141" t="53933" r="58437"/>
          <a:stretch>
            <a:fillRect/>
          </a:stretch>
        </p:blipFill>
        <p:spPr>
          <a:xfrm>
            <a:off x="640405" y="3232284"/>
            <a:ext cx="2712946" cy="2891069"/>
          </a:xfrm>
          <a:custGeom>
            <a:avLst/>
            <a:gdLst>
              <a:gd name="connsiteX0" fmla="*/ 1356473 w 2712946"/>
              <a:gd name="connsiteY0" fmla="*/ 0 h 2891069"/>
              <a:gd name="connsiteX1" fmla="*/ 2712946 w 2712946"/>
              <a:gd name="connsiteY1" fmla="*/ 678237 h 2891069"/>
              <a:gd name="connsiteX2" fmla="*/ 2712946 w 2712946"/>
              <a:gd name="connsiteY2" fmla="*/ 2468782 h 2891069"/>
              <a:gd name="connsiteX3" fmla="*/ 1868373 w 2712946"/>
              <a:gd name="connsiteY3" fmla="*/ 2891069 h 2891069"/>
              <a:gd name="connsiteX4" fmla="*/ 844573 w 2712946"/>
              <a:gd name="connsiteY4" fmla="*/ 2891069 h 2891069"/>
              <a:gd name="connsiteX5" fmla="*/ 0 w 2712946"/>
              <a:gd name="connsiteY5" fmla="*/ 2468782 h 2891069"/>
              <a:gd name="connsiteX6" fmla="*/ 0 w 2712946"/>
              <a:gd name="connsiteY6" fmla="*/ 678237 h 2891069"/>
              <a:gd name="connsiteX7" fmla="*/ 1356473 w 2712946"/>
              <a:gd name="connsiteY7" fmla="*/ 0 h 28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2946" h="2891069">
                <a:moveTo>
                  <a:pt x="1356473" y="0"/>
                </a:moveTo>
                <a:lnTo>
                  <a:pt x="2712946" y="678237"/>
                </a:lnTo>
                <a:lnTo>
                  <a:pt x="2712946" y="2468782"/>
                </a:lnTo>
                <a:lnTo>
                  <a:pt x="1868373" y="2891069"/>
                </a:lnTo>
                <a:lnTo>
                  <a:pt x="844573" y="2891069"/>
                </a:lnTo>
                <a:lnTo>
                  <a:pt x="0" y="2468782"/>
                </a:lnTo>
                <a:lnTo>
                  <a:pt x="0" y="678237"/>
                </a:lnTo>
                <a:lnTo>
                  <a:pt x="1356473" y="0"/>
                </a:lnTo>
                <a:close/>
              </a:path>
            </a:pathLst>
          </a:custGeom>
        </p:spPr>
      </p:pic>
      <p:pic>
        <p:nvPicPr>
          <p:cNvPr id="35" name="图片 34"/>
          <p:cNvPicPr>
            <a:picLocks noChangeAspect="1"/>
          </p:cNvPicPr>
          <p:nvPr/>
        </p:nvPicPr>
        <p:blipFill>
          <a:blip r:embed="rId2" cstate="print">
            <a:extLst>
              <a:ext uri="{28A0092B-C50C-407E-A947-70E740481C1C}">
                <a14:useLocalDpi xmlns:a14="http://schemas.microsoft.com/office/drawing/2010/main" val="0"/>
              </a:ext>
            </a:extLst>
          </a:blip>
          <a:srcRect l="19235" t="100000" r="68530" b="-4078"/>
          <a:stretch>
            <a:fillRect/>
          </a:stretch>
        </p:blipFill>
        <p:spPr>
          <a:xfrm>
            <a:off x="1484978" y="6123353"/>
            <a:ext cx="1023800" cy="255950"/>
          </a:xfrm>
          <a:custGeom>
            <a:avLst/>
            <a:gdLst>
              <a:gd name="connsiteX0" fmla="*/ 0 w 1023800"/>
              <a:gd name="connsiteY0" fmla="*/ 0 h 255950"/>
              <a:gd name="connsiteX1" fmla="*/ 1023800 w 1023800"/>
              <a:gd name="connsiteY1" fmla="*/ 0 h 255950"/>
              <a:gd name="connsiteX2" fmla="*/ 511900 w 1023800"/>
              <a:gd name="connsiteY2" fmla="*/ 255950 h 255950"/>
              <a:gd name="connsiteX3" fmla="*/ 0 w 1023800"/>
              <a:gd name="connsiteY3" fmla="*/ 0 h 255950"/>
            </a:gdLst>
            <a:ahLst/>
            <a:cxnLst>
              <a:cxn ang="0">
                <a:pos x="connsiteX0" y="connsiteY0"/>
              </a:cxn>
              <a:cxn ang="0">
                <a:pos x="connsiteX1" y="connsiteY1"/>
              </a:cxn>
              <a:cxn ang="0">
                <a:pos x="connsiteX2" y="connsiteY2"/>
              </a:cxn>
              <a:cxn ang="0">
                <a:pos x="connsiteX3" y="connsiteY3"/>
              </a:cxn>
            </a:cxnLst>
            <a:rect l="l" t="t" r="r" b="b"/>
            <a:pathLst>
              <a:path w="1023800" h="255950">
                <a:moveTo>
                  <a:pt x="0" y="0"/>
                </a:moveTo>
                <a:lnTo>
                  <a:pt x="1023800" y="0"/>
                </a:lnTo>
                <a:lnTo>
                  <a:pt x="511900" y="255950"/>
                </a:lnTo>
                <a:lnTo>
                  <a:pt x="0" y="0"/>
                </a:lnTo>
                <a:close/>
              </a:path>
            </a:pathLst>
          </a:custGeom>
        </p:spPr>
      </p:pic>
      <p:sp>
        <p:nvSpPr>
          <p:cNvPr id="6" name="六边形 5"/>
          <p:cNvSpPr/>
          <p:nvPr/>
        </p:nvSpPr>
        <p:spPr>
          <a:xfrm rot="16200000">
            <a:off x="3317875" y="3576462"/>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6" name="组合 15"/>
          <p:cNvGrpSpPr/>
          <p:nvPr/>
        </p:nvGrpSpPr>
        <p:grpSpPr>
          <a:xfrm>
            <a:off x="5282865" y="2236077"/>
            <a:ext cx="6603810" cy="2539905"/>
            <a:chOff x="6147269" y="2829431"/>
            <a:chExt cx="5437412" cy="2091293"/>
          </a:xfrm>
        </p:grpSpPr>
        <p:grpSp>
          <p:nvGrpSpPr>
            <p:cNvPr id="17" name="组合 16"/>
            <p:cNvGrpSpPr/>
            <p:nvPr/>
          </p:nvGrpSpPr>
          <p:grpSpPr>
            <a:xfrm>
              <a:off x="6147269" y="3331609"/>
              <a:ext cx="5230128" cy="1589115"/>
              <a:chOff x="-4714868" y="2110674"/>
              <a:chExt cx="5230128" cy="1589115"/>
            </a:xfrm>
          </p:grpSpPr>
          <p:sp>
            <p:nvSpPr>
              <p:cNvPr id="19" name="矩形: 圆角 21"/>
              <p:cNvSpPr/>
              <p:nvPr/>
            </p:nvSpPr>
            <p:spPr>
              <a:xfrm>
                <a:off x="-4648332" y="3345066"/>
                <a:ext cx="3562392" cy="354723"/>
              </a:xfrm>
              <a:prstGeom prst="roundRect">
                <a:avLst>
                  <a:gd name="adj" fmla="val 50000"/>
                </a:avLst>
              </a:prstGeom>
              <a:solidFill>
                <a:srgbClr val="00B9E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20" name="组合 19"/>
              <p:cNvGrpSpPr/>
              <p:nvPr/>
            </p:nvGrpSpPr>
            <p:grpSpPr>
              <a:xfrm>
                <a:off x="-4714868" y="2110674"/>
                <a:ext cx="5230128" cy="973900"/>
                <a:chOff x="-4714868" y="2110674"/>
                <a:chExt cx="5230128" cy="973900"/>
              </a:xfrm>
            </p:grpSpPr>
            <p:sp>
              <p:nvSpPr>
                <p:cNvPr id="21" name="文本框 20"/>
                <p:cNvSpPr txBox="1"/>
                <p:nvPr/>
              </p:nvSpPr>
              <p:spPr>
                <a:xfrm>
                  <a:off x="-4714868" y="2808615"/>
                  <a:ext cx="5033249" cy="275959"/>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22" name="直接连接符 2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23" name="文本占位符 19"/>
                <p:cNvSpPr txBox="1"/>
                <p:nvPr/>
              </p:nvSpPr>
              <p:spPr>
                <a:xfrm>
                  <a:off x="-4708756" y="2110674"/>
                  <a:ext cx="5224016"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en-US" altLang="zh-CN" sz="4000" b="1" dirty="0">
                      <a:solidFill>
                        <a:srgbClr val="00B9E7"/>
                      </a:solidFill>
                      <a:latin typeface="Arial" panose="020B0604020202020204" pitchFamily="34" charset="0"/>
                      <a:ea typeface="思源黑体 CN Medium" panose="020B0600000000000000" pitchFamily="34" charset="-122"/>
                      <a:cs typeface="+mn-ea"/>
                      <a:sym typeface="Arial" panose="020B0604020202020204" pitchFamily="34" charset="0"/>
                    </a:rPr>
                    <a:t>5</a:t>
                  </a:r>
                  <a:r>
                    <a:rPr kumimoji="0" lang="en-US" altLang="zh-CN" sz="4000" b="1" i="0" u="none" strike="noStrike" kern="1200" cap="none" spc="0" normalizeH="0" baseline="0" noProof="0" dirty="0">
                      <a:ln>
                        <a:noFill/>
                      </a:ln>
                      <a:solidFill>
                        <a:srgbClr val="00B9E7"/>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a:t>
                  </a:r>
                  <a:r>
                    <a:rPr lang="zh-CN" altLang="en-US" sz="4000" b="1" dirty="0">
                      <a:solidFill>
                        <a:srgbClr val="00B9E7"/>
                      </a:solidFill>
                      <a:latin typeface="Arial" panose="020B0604020202020204" pitchFamily="34" charset="0"/>
                      <a:ea typeface="思源黑体 CN Medium" panose="020B0600000000000000" pitchFamily="34" charset="-122"/>
                      <a:cs typeface="+mn-ea"/>
                      <a:sym typeface="Arial" panose="020B0604020202020204" pitchFamily="34" charset="0"/>
                    </a:rPr>
                    <a:t>应用广泛的高分子材料</a:t>
                  </a:r>
                </a:p>
              </p:txBody>
            </p:sp>
          </p:grpSp>
        </p:grpSp>
        <p:sp>
          <p:nvSpPr>
            <p:cNvPr id="18" name="文本占位符 20"/>
            <p:cNvSpPr txBox="1"/>
            <p:nvPr/>
          </p:nvSpPr>
          <p:spPr>
            <a:xfrm>
              <a:off x="6199592" y="2829431"/>
              <a:ext cx="5385089"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2000" dirty="0">
                  <a:latin typeface="Arial" panose="020B0604020202020204" pitchFamily="34" charset="0"/>
                  <a:ea typeface="思源黑体 CN Medium" panose="020B0600000000000000" pitchFamily="34" charset="-122"/>
                  <a:cs typeface="+mn-ea"/>
                  <a:sym typeface="Arial" panose="020B0604020202020204" pitchFamily="34" charset="0"/>
                </a:rPr>
                <a:t>5</a:t>
              </a:r>
              <a:r>
                <a:rPr kumimoji="0" lang="zh-CN" altLang="en-US" sz="20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章     进入合成有机高分子化合物的时代</a:t>
              </a:r>
            </a:p>
          </p:txBody>
        </p:sp>
      </p:grpSp>
      <p:sp>
        <p:nvSpPr>
          <p:cNvPr id="24" name="矩形 23"/>
          <p:cNvSpPr/>
          <p:nvPr/>
        </p:nvSpPr>
        <p:spPr>
          <a:xfrm>
            <a:off x="9561081" y="586555"/>
            <a:ext cx="4062342" cy="300975"/>
          </a:xfrm>
          <a:prstGeom prst="rect">
            <a:avLst/>
          </a:prstGeom>
          <a:solidFill>
            <a:srgbClr val="00B9E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26" name="六边形 25"/>
          <p:cNvSpPr/>
          <p:nvPr/>
        </p:nvSpPr>
        <p:spPr>
          <a:xfrm rot="16200000">
            <a:off x="10112405" y="4775968"/>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0" name="六边形 39"/>
          <p:cNvSpPr/>
          <p:nvPr/>
        </p:nvSpPr>
        <p:spPr>
          <a:xfrm rot="16200000">
            <a:off x="1403516" y="86047"/>
            <a:ext cx="1247683" cy="1075589"/>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60400" y="1172580"/>
            <a:ext cx="10497595" cy="4439624"/>
          </a:xfrm>
          <a:prstGeom prst="rect">
            <a:avLst/>
          </a:prstGeom>
        </p:spPr>
        <p:txBody>
          <a:bodyPr wrap="square" lIns="121870" tIns="60934" rIns="121870" bIns="60934">
            <a:spAutoFit/>
          </a:bodyPr>
          <a:lstStyle/>
          <a:p>
            <a:pPr algn="just" defTabSz="914400">
              <a:lnSpc>
                <a:spcPct val="200000"/>
              </a:lnSpc>
            </a:pPr>
            <a:r>
              <a:rPr lang="zh-CN" altLang="zh-CN" sz="2400" b="1" kern="100" dirty="0">
                <a:solidFill>
                  <a:srgbClr val="0000FF"/>
                </a:solidFill>
                <a:latin typeface="Times New Roman" panose="02020603050405020304"/>
                <a:ea typeface="微软雅黑" panose="020B0503020204020204" charset="-122"/>
                <a:cs typeface="Times New Roman" panose="02020603050405020304"/>
              </a:rPr>
              <a:t>解析　</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塑料的主要成分是合成树脂，所添加的加工助剂有增塑剂、热稳定剂、防老化剂、着色剂等，</a:t>
            </a:r>
            <a:r>
              <a:rPr lang="en-US" altLang="zh-CN" sz="2400" kern="100" dirty="0">
                <a:solidFill>
                  <a:srgbClr val="002060"/>
                </a:solidFill>
                <a:latin typeface="Times New Roman" panose="02020603050405020304"/>
                <a:ea typeface="微软雅黑" panose="020B0503020204020204" charset="-122"/>
                <a:cs typeface="Courier New" panose="02070309020205020404"/>
              </a:rPr>
              <a:t>A</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项错误；</a:t>
            </a:r>
            <a:endParaRPr lang="en-US" altLang="zh-CN" sz="2400" kern="100" dirty="0">
              <a:solidFill>
                <a:srgbClr val="002060"/>
              </a:solidFill>
              <a:latin typeface="Times New Roman" panose="02020603050405020304"/>
              <a:ea typeface="微软雅黑" panose="020B0503020204020204" charset="-122"/>
              <a:cs typeface="Times New Roman" panose="02020603050405020304"/>
            </a:endParaRPr>
          </a:p>
          <a:p>
            <a:pPr algn="just" defTabSz="914400">
              <a:lnSpc>
                <a:spcPct val="200000"/>
              </a:lnSpc>
            </a:pPr>
            <a:r>
              <a:rPr lang="zh-CN" altLang="zh-CN" sz="2400" kern="100" dirty="0">
                <a:solidFill>
                  <a:srgbClr val="002060"/>
                </a:solidFill>
                <a:latin typeface="Times New Roman" panose="02020603050405020304"/>
                <a:ea typeface="微软雅黑" panose="020B0503020204020204" charset="-122"/>
                <a:cs typeface="Times New Roman" panose="02020603050405020304"/>
              </a:rPr>
              <a:t>热塑性塑料受热后都能软化甚至熔融，而热固性塑料受热后既不软化也不熔融，</a:t>
            </a:r>
            <a:r>
              <a:rPr lang="en-US" altLang="zh-CN" sz="2400" kern="100" dirty="0">
                <a:solidFill>
                  <a:srgbClr val="002060"/>
                </a:solidFill>
                <a:latin typeface="Times New Roman" panose="02020603050405020304"/>
                <a:ea typeface="微软雅黑" panose="020B0503020204020204" charset="-122"/>
                <a:cs typeface="Courier New" panose="02070309020205020404"/>
              </a:rPr>
              <a:t>B</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项错误；</a:t>
            </a:r>
            <a:endParaRPr lang="en-US" altLang="zh-CN" sz="2400" kern="100" dirty="0">
              <a:solidFill>
                <a:srgbClr val="002060"/>
              </a:solidFill>
              <a:latin typeface="Times New Roman" panose="02020603050405020304"/>
              <a:ea typeface="微软雅黑" panose="020B0503020204020204" charset="-122"/>
              <a:cs typeface="Times New Roman" panose="02020603050405020304"/>
            </a:endParaRPr>
          </a:p>
          <a:p>
            <a:pPr algn="just" defTabSz="914400">
              <a:lnSpc>
                <a:spcPct val="200000"/>
              </a:lnSpc>
            </a:pPr>
            <a:r>
              <a:rPr lang="zh-CN" altLang="zh-CN" sz="2400" kern="100" dirty="0">
                <a:solidFill>
                  <a:srgbClr val="002060"/>
                </a:solidFill>
                <a:latin typeface="Times New Roman" panose="02020603050405020304"/>
                <a:ea typeface="微软雅黑" panose="020B0503020204020204" charset="-122"/>
                <a:cs typeface="Times New Roman" panose="02020603050405020304"/>
              </a:rPr>
              <a:t>高压聚乙烯是低密度聚乙烯，低压聚乙烯是高密度聚乙烯，</a:t>
            </a:r>
            <a:r>
              <a:rPr lang="en-US" altLang="zh-CN" sz="2400" kern="100" dirty="0">
                <a:solidFill>
                  <a:srgbClr val="002060"/>
                </a:solidFill>
                <a:latin typeface="Times New Roman" panose="02020603050405020304"/>
                <a:ea typeface="微软雅黑" panose="020B0503020204020204" charset="-122"/>
                <a:cs typeface="Courier New" panose="02070309020205020404"/>
              </a:rPr>
              <a:t>C</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项错误；</a:t>
            </a:r>
            <a:endParaRPr lang="en-US" altLang="zh-CN" sz="2400" kern="100" dirty="0">
              <a:solidFill>
                <a:srgbClr val="002060"/>
              </a:solidFill>
              <a:latin typeface="Times New Roman" panose="02020603050405020304"/>
              <a:ea typeface="微软雅黑" panose="020B0503020204020204" charset="-122"/>
              <a:cs typeface="Times New Roman" panose="02020603050405020304"/>
            </a:endParaRPr>
          </a:p>
          <a:p>
            <a:pPr algn="just" defTabSz="914400">
              <a:lnSpc>
                <a:spcPct val="200000"/>
              </a:lnSpc>
            </a:pPr>
            <a:r>
              <a:rPr lang="zh-CN" altLang="zh-CN" sz="2400" kern="100" dirty="0">
                <a:solidFill>
                  <a:srgbClr val="002060"/>
                </a:solidFill>
                <a:latin typeface="Times New Roman" panose="02020603050405020304"/>
                <a:ea typeface="微软雅黑" panose="020B0503020204020204" charset="-122"/>
                <a:cs typeface="Times New Roman" panose="02020603050405020304"/>
              </a:rPr>
              <a:t>苯酚与甲醛在碱催化下生成体型结构的酚醛树脂，具有热固性，</a:t>
            </a:r>
            <a:r>
              <a:rPr lang="en-US" altLang="zh-CN" sz="2400" kern="100" dirty="0">
                <a:solidFill>
                  <a:srgbClr val="002060"/>
                </a:solidFill>
                <a:latin typeface="Times New Roman" panose="02020603050405020304"/>
                <a:ea typeface="微软雅黑" panose="020B0503020204020204" charset="-122"/>
                <a:cs typeface="Courier New" panose="02070309020205020404"/>
              </a:rPr>
              <a:t>D</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项正确。</a:t>
            </a:r>
            <a:endParaRPr lang="zh-CN" altLang="zh-CN" sz="1000" kern="100" dirty="0">
              <a:solidFill>
                <a:sysClr val="windowText" lastClr="000000"/>
              </a:solidFill>
              <a:latin typeface="FandolFang R" panose="00000500000000000000" pitchFamily="50" charset="-122"/>
              <a:ea typeface="FandolFang R" panose="00000500000000000000" pitchFamily="50" charset="-122"/>
              <a:cs typeface="Courier New" panose="02070309020205020404"/>
            </a:endParaRPr>
          </a:p>
        </p:txBody>
      </p:sp>
      <p:sp>
        <p:nvSpPr>
          <p:cNvPr id="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750"/>
                                        <p:tgtEl>
                                          <p:spTgt spid="5">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blinds(horizontal)">
                                      <p:cBhvr>
                                        <p:cTn id="11" dur="750"/>
                                        <p:tgtEl>
                                          <p:spTgt spid="5">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750"/>
                                        <p:tgtEl>
                                          <p:spTgt spid="5">
                                            <p:txEl>
                                              <p:pRg st="2" end="2"/>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blinds(horizontal)">
                                      <p:cBhvr>
                                        <p:cTn id="19" dur="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07541" y="1028700"/>
            <a:ext cx="10911359" cy="4923261"/>
          </a:xfrm>
          <a:prstGeom prst="rect">
            <a:avLst/>
          </a:prstGeom>
        </p:spPr>
        <p:txBody>
          <a:bodyPr wrap="square" lIns="121870" tIns="60934" rIns="121870" bIns="60934">
            <a:spAutoFit/>
          </a:bodyPr>
          <a:lstStyle/>
          <a:p>
            <a:pPr algn="just" defTabSz="914400">
              <a:lnSpc>
                <a:spcPct val="150000"/>
              </a:lnSpc>
            </a:pPr>
            <a:r>
              <a:rPr lang="zh-CN" altLang="zh-CN" sz="26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例</a:t>
            </a:r>
            <a:r>
              <a:rPr lang="en-US" altLang="zh-CN" sz="26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生物降解塑料能在微生物的作用下降解成二氧化碳和水，从而消除废弃塑料对环境的污染。</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PHB</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塑料就属于这种塑料，其结构简式为</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p>
            <a:pPr algn="just" defTabSz="914400">
              <a:lnSpc>
                <a:spcPct val="150000"/>
              </a:lnSpc>
            </a:pPr>
            <a:endParaRPr lang="en-US"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下列有关</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PHB</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的说法中正确的是</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A.PHB</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是一种聚酯，有固定的熔点</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B.PHB</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的降解过程不需要氧气参加反应</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PHB</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的单体是</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altLang="zh-CN" sz="2600" kern="100" baseline="-250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altLang="zh-CN" sz="2600" kern="100" baseline="-250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CH(OH)COOH</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D.</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通过加聚反应可以制得</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PHB</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0" name="TextBox 9"/>
          <p:cNvSpPr txBox="1"/>
          <p:nvPr/>
        </p:nvSpPr>
        <p:spPr>
          <a:xfrm>
            <a:off x="607541" y="4723626"/>
            <a:ext cx="755825" cy="784520"/>
          </a:xfrm>
          <a:prstGeom prst="rect">
            <a:avLst/>
          </a:prstGeom>
          <a:noFill/>
        </p:spPr>
        <p:txBody>
          <a:bodyPr wrap="square" rtlCol="0">
            <a:spAutoFit/>
          </a:bodyPr>
          <a:lstStyle/>
          <a:p>
            <a:pPr defTabSz="914400"/>
            <a:r>
              <a:rPr lang="zh-CN" altLang="en-US" sz="45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pic>
        <p:nvPicPr>
          <p:cNvPr id="31746"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6134" y="2302088"/>
            <a:ext cx="3480410" cy="987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0400" y="1368560"/>
            <a:ext cx="10763813" cy="2682695"/>
            <a:chOff x="371838" y="1554115"/>
            <a:chExt cx="11412000" cy="2683315"/>
          </a:xfrm>
        </p:grpSpPr>
        <p:sp>
          <p:nvSpPr>
            <p:cNvPr id="5" name="矩形 4"/>
            <p:cNvSpPr/>
            <p:nvPr/>
          </p:nvSpPr>
          <p:spPr>
            <a:xfrm>
              <a:off x="371838" y="2013283"/>
              <a:ext cx="11412000" cy="2224147"/>
            </a:xfrm>
            <a:prstGeom prst="rect">
              <a:avLst/>
            </a:prstGeom>
          </p:spPr>
          <p:txBody>
            <a:bodyPr wrap="square" lIns="121870" tIns="60934" rIns="121870" bIns="60934">
              <a:spAutoFit/>
            </a:bodyPr>
            <a:lstStyle/>
            <a:p>
              <a:pPr algn="just" defTabSz="914400">
                <a:lnSpc>
                  <a:spcPct val="200000"/>
                </a:lnSpc>
              </a:pPr>
              <a:r>
                <a:rPr lang="zh-CN" altLang="zh-CN" sz="2400" b="1" kern="100" dirty="0">
                  <a:solidFill>
                    <a:srgbClr val="0000FF"/>
                  </a:solidFill>
                  <a:latin typeface="Times New Roman" panose="02020603050405020304"/>
                  <a:ea typeface="微软雅黑" panose="020B0503020204020204" charset="-122"/>
                  <a:cs typeface="Times New Roman" panose="02020603050405020304"/>
                </a:rPr>
                <a:t>解析　</a:t>
              </a:r>
              <a:r>
                <a:rPr lang="en-US" altLang="zh-CN" sz="2400" kern="100" dirty="0">
                  <a:solidFill>
                    <a:srgbClr val="002060"/>
                  </a:solidFill>
                  <a:latin typeface="FandolFang R" panose="00000500000000000000" pitchFamily="50" charset="-122"/>
                  <a:ea typeface="微软雅黑" panose="020B0503020204020204" charset="-122"/>
                  <a:cs typeface="Courier New" panose="02070309020205020404"/>
                </a:rPr>
                <a:t> 			       </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是高分子化合物，属于混合物，没有固定的熔点；</a:t>
              </a:r>
              <a:r>
                <a:rPr lang="en-US" altLang="zh-CN" sz="2400" kern="100" dirty="0">
                  <a:solidFill>
                    <a:srgbClr val="002060"/>
                  </a:solidFill>
                  <a:latin typeface="Times New Roman" panose="02020603050405020304"/>
                  <a:ea typeface="微软雅黑" panose="020B0503020204020204" charset="-122"/>
                  <a:cs typeface="Courier New" panose="02070309020205020404"/>
                </a:rPr>
                <a:t>PHB</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是聚酯类高分子化合物，通过缩聚反应制得；其降解过程是先水解生成</a:t>
              </a:r>
              <a:r>
                <a:rPr lang="en-US" altLang="zh-CN" sz="2400" kern="100" dirty="0">
                  <a:solidFill>
                    <a:srgbClr val="002060"/>
                  </a:solidFill>
                  <a:latin typeface="Times New Roman" panose="02020603050405020304"/>
                  <a:ea typeface="微软雅黑" panose="020B0503020204020204" charset="-122"/>
                  <a:cs typeface="Courier New" panose="02070309020205020404"/>
                </a:rPr>
                <a:t>2-</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羟基丁酸，然后被氧化为</a:t>
              </a:r>
              <a:r>
                <a:rPr lang="en-US" altLang="zh-CN" sz="2400" kern="100" dirty="0">
                  <a:solidFill>
                    <a:srgbClr val="002060"/>
                  </a:solidFill>
                  <a:latin typeface="Times New Roman" panose="02020603050405020304"/>
                  <a:ea typeface="微软雅黑" panose="020B0503020204020204" charset="-122"/>
                  <a:cs typeface="Courier New" panose="02070309020205020404"/>
                </a:rPr>
                <a:t>CO</a:t>
              </a:r>
              <a:r>
                <a:rPr lang="en-US" altLang="zh-CN" sz="2400" kern="100" baseline="-25000" dirty="0">
                  <a:solidFill>
                    <a:srgbClr val="002060"/>
                  </a:solidFill>
                  <a:latin typeface="Times New Roman" panose="02020603050405020304"/>
                  <a:ea typeface="微软雅黑" panose="020B0503020204020204" charset="-122"/>
                  <a:cs typeface="Courier New" panose="02070309020205020404"/>
                </a:rPr>
                <a:t>2</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和</a:t>
              </a:r>
              <a:r>
                <a:rPr lang="en-US" altLang="zh-CN" sz="2400" kern="100" dirty="0">
                  <a:solidFill>
                    <a:srgbClr val="002060"/>
                  </a:solidFill>
                  <a:latin typeface="Times New Roman" panose="02020603050405020304"/>
                  <a:ea typeface="微软雅黑" panose="020B0503020204020204" charset="-122"/>
                  <a:cs typeface="Courier New" panose="02070309020205020404"/>
                </a:rPr>
                <a:t>H</a:t>
              </a:r>
              <a:r>
                <a:rPr lang="en-US" altLang="zh-CN" sz="2400" kern="100" baseline="-25000" dirty="0">
                  <a:solidFill>
                    <a:srgbClr val="002060"/>
                  </a:solidFill>
                  <a:latin typeface="Times New Roman" panose="02020603050405020304"/>
                  <a:ea typeface="微软雅黑" panose="020B0503020204020204" charset="-122"/>
                  <a:cs typeface="Courier New" panose="02070309020205020404"/>
                </a:rPr>
                <a:t>2</a:t>
              </a:r>
              <a:r>
                <a:rPr lang="en-US" altLang="zh-CN" sz="2400" kern="100" dirty="0">
                  <a:solidFill>
                    <a:srgbClr val="002060"/>
                  </a:solidFill>
                  <a:latin typeface="Times New Roman" panose="02020603050405020304"/>
                  <a:ea typeface="微软雅黑" panose="020B0503020204020204" charset="-122"/>
                  <a:cs typeface="Courier New" panose="02070309020205020404"/>
                </a:rPr>
                <a:t>O</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a:t>
              </a:r>
              <a:endParaRPr lang="zh-CN" altLang="zh-CN" sz="1000" kern="100" dirty="0">
                <a:solidFill>
                  <a:sysClr val="windowText" lastClr="000000"/>
                </a:solidFill>
                <a:latin typeface="FandolFang R" panose="00000500000000000000" pitchFamily="50" charset="-122"/>
                <a:ea typeface="FandolFang R" panose="00000500000000000000" pitchFamily="50" charset="-122"/>
                <a:cs typeface="Courier New" panose="02070309020205020404"/>
              </a:endParaRPr>
            </a:p>
          </p:txBody>
        </p:sp>
        <p:pic>
          <p:nvPicPr>
            <p:cNvPr id="32770" name="图片 1"/>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882121" y="1554115"/>
              <a:ext cx="3292861" cy="1060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60401" y="1130300"/>
            <a:ext cx="10717514" cy="3177024"/>
          </a:xfrm>
          <a:prstGeom prst="rect">
            <a:avLst/>
          </a:prstGeom>
        </p:spPr>
        <p:txBody>
          <a:bodyPr wrap="square">
            <a:spAutoFit/>
          </a:bodyPr>
          <a:lstStyle/>
          <a:p>
            <a:pPr algn="just" defTabSz="914400">
              <a:lnSpc>
                <a:spcPct val="200000"/>
              </a:lnSpc>
            </a:pPr>
            <a:r>
              <a:rPr lang="zh-CN" altLang="zh-CN" sz="26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思维启迪</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200000"/>
              </a:lnSpc>
            </a:pP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能根据高分子化合物的结构和所含官能团推测高分子化合物的性质和单体，形成</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结构决定性质</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的核心思想，促进</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宏观辨识与微观探析</a:t>
            </a:r>
            <a:r>
              <a:rPr lang="en-US"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6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的化学核心素养的发展。</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506417" y="1844025"/>
          <a:ext cx="9179167" cy="4460988"/>
        </p:xfrm>
        <a:graphic>
          <a:graphicData uri="http://schemas.openxmlformats.org/drawingml/2006/table">
            <a:tbl>
              <a:tblPr/>
              <a:tblGrid>
                <a:gridCol w="1825644">
                  <a:extLst>
                    <a:ext uri="{9D8B030D-6E8A-4147-A177-3AD203B41FA5}">
                      <a16:colId xmlns:a16="http://schemas.microsoft.com/office/drawing/2014/main" val="20000"/>
                    </a:ext>
                  </a:extLst>
                </a:gridCol>
                <a:gridCol w="2737499">
                  <a:extLst>
                    <a:ext uri="{9D8B030D-6E8A-4147-A177-3AD203B41FA5}">
                      <a16:colId xmlns:a16="http://schemas.microsoft.com/office/drawing/2014/main" val="20001"/>
                    </a:ext>
                  </a:extLst>
                </a:gridCol>
                <a:gridCol w="4616024">
                  <a:extLst>
                    <a:ext uri="{9D8B030D-6E8A-4147-A177-3AD203B41FA5}">
                      <a16:colId xmlns:a16="http://schemas.microsoft.com/office/drawing/2014/main" val="20002"/>
                    </a:ext>
                  </a:extLst>
                </a:gridCol>
              </a:tblGrid>
              <a:tr h="653540">
                <a:tc>
                  <a:txBody>
                    <a:bodyPr/>
                    <a:lstStyle/>
                    <a:p>
                      <a:pPr algn="ctr">
                        <a:lnSpc>
                          <a:spcPct val="150000"/>
                        </a:lnSpc>
                        <a:spcAft>
                          <a:spcPts val="0"/>
                        </a:spcAft>
                      </a:pPr>
                      <a:r>
                        <a:rPr lang="zh-CN" sz="22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名称</a:t>
                      </a:r>
                      <a:endParaRPr lang="zh-CN"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2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结构简式及单体</a:t>
                      </a:r>
                      <a:endParaRPr lang="zh-CN"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2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用途</a:t>
                      </a:r>
                      <a:endParaRPr lang="zh-CN" sz="22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20061">
                <a:tc>
                  <a:txBody>
                    <a:bodyPr/>
                    <a:lstStyle/>
                    <a:p>
                      <a:pPr algn="ctr">
                        <a:lnSpc>
                          <a:spcPct val="150000"/>
                        </a:lnSpc>
                        <a:spcAft>
                          <a:spcPts val="0"/>
                        </a:spcAft>
                      </a:pPr>
                      <a:r>
                        <a:rPr lang="zh-CN" sz="22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聚丙烯</a:t>
                      </a:r>
                      <a:endParaRPr lang="zh-CN" sz="22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sz="22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200" kern="100" spc="-8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CH—CH</a:t>
                      </a:r>
                      <a:r>
                        <a:rPr lang="en-US" sz="22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endParaRPr lang="zh-CN"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2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可制薄膜、日常用品、管道、包装材料等</a:t>
                      </a:r>
                      <a:endParaRPr lang="zh-CN"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7387">
                <a:tc>
                  <a:txBody>
                    <a:bodyPr/>
                    <a:lstStyle/>
                    <a:p>
                      <a:pPr algn="ctr">
                        <a:lnSpc>
                          <a:spcPct val="150000"/>
                        </a:lnSpc>
                        <a:spcAft>
                          <a:spcPts val="0"/>
                        </a:spcAft>
                      </a:pPr>
                      <a:r>
                        <a:rPr lang="zh-CN" sz="22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聚苯乙烯</a:t>
                      </a:r>
                      <a:endParaRPr lang="zh-CN" sz="22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2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可制高频绝缘材料，电视、雷达部件，医疗卫生用具，还可制成泡沫塑料用于防震、防湿、隔音等</a:t>
                      </a:r>
                      <a:endParaRPr lang="zh-CN" sz="22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3896" marR="338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矩形 5"/>
          <p:cNvSpPr/>
          <p:nvPr/>
        </p:nvSpPr>
        <p:spPr>
          <a:xfrm>
            <a:off x="3121754" y="1028700"/>
            <a:ext cx="5854806" cy="616848"/>
          </a:xfrm>
          <a:prstGeom prst="rect">
            <a:avLst/>
          </a:prstGeom>
        </p:spPr>
        <p:txBody>
          <a:bodyPr wrap="square" lIns="121870" tIns="60934" rIns="121870" bIns="60934">
            <a:spAutoFit/>
          </a:bodyPr>
          <a:lstStyle/>
          <a:p>
            <a:pPr algn="ctr"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常见的塑料</a:t>
            </a:r>
            <a:endParaRPr lang="zh-CN" altLang="zh-CN" sz="10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pic>
        <p:nvPicPr>
          <p:cNvPr id="33796"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9620" y="2675066"/>
            <a:ext cx="2023851" cy="943985"/>
          </a:xfrm>
          <a:prstGeom prst="rect">
            <a:avLst/>
          </a:prstGeom>
          <a:noFill/>
          <a:extLst>
            <a:ext uri="{909E8E84-426E-40DD-AFC4-6F175D3DCCD1}">
              <a14:hiddenFill xmlns:a14="http://schemas.microsoft.com/office/drawing/2010/main">
                <a:solidFill>
                  <a:srgbClr val="FFFFFF"/>
                </a:solidFill>
              </a14:hiddenFill>
            </a:ext>
          </a:extLst>
        </p:spPr>
      </p:pic>
      <p:pic>
        <p:nvPicPr>
          <p:cNvPr id="33795"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08070" y="4411484"/>
            <a:ext cx="1619018" cy="1722616"/>
          </a:xfrm>
          <a:prstGeom prst="rect">
            <a:avLst/>
          </a:prstGeom>
          <a:noFill/>
          <a:extLst>
            <a:ext uri="{909E8E84-426E-40DD-AFC4-6F175D3DCCD1}">
              <a14:hiddenFill xmlns:a14="http://schemas.microsoft.com/office/drawing/2010/main">
                <a:solidFill>
                  <a:srgbClr val="FFFFFF"/>
                </a:solidFill>
              </a14:hiddenFill>
            </a:ext>
          </a:extLst>
        </p:spPr>
      </p:pic>
      <p:sp>
        <p:nvSpPr>
          <p:cNvPr id="1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3796"/>
                                        </p:tgtEl>
                                        <p:attrNameLst>
                                          <p:attrName>style.visibility</p:attrName>
                                        </p:attrNameLst>
                                      </p:cBhvr>
                                      <p:to>
                                        <p:strVal val="visible"/>
                                      </p:to>
                                    </p:set>
                                    <p:anim calcmode="lin" valueType="num">
                                      <p:cBhvr additive="base">
                                        <p:cTn id="15" dur="500" fill="hold"/>
                                        <p:tgtEl>
                                          <p:spTgt spid="33796"/>
                                        </p:tgtEl>
                                        <p:attrNameLst>
                                          <p:attrName>ppt_x</p:attrName>
                                        </p:attrNameLst>
                                      </p:cBhvr>
                                      <p:tavLst>
                                        <p:tav tm="0">
                                          <p:val>
                                            <p:strVal val="#ppt_x"/>
                                          </p:val>
                                        </p:tav>
                                        <p:tav tm="100000">
                                          <p:val>
                                            <p:strVal val="#ppt_x"/>
                                          </p:val>
                                        </p:tav>
                                      </p:tavLst>
                                    </p:anim>
                                    <p:anim calcmode="lin" valueType="num">
                                      <p:cBhvr additive="base">
                                        <p:cTn id="16" dur="500" fill="hold"/>
                                        <p:tgtEl>
                                          <p:spTgt spid="3379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3795"/>
                                        </p:tgtEl>
                                        <p:attrNameLst>
                                          <p:attrName>style.visibility</p:attrName>
                                        </p:attrNameLst>
                                      </p:cBhvr>
                                      <p:to>
                                        <p:strVal val="visible"/>
                                      </p:to>
                                    </p:set>
                                    <p:anim calcmode="lin" valueType="num">
                                      <p:cBhvr additive="base">
                                        <p:cTn id="19" dur="500" fill="hold"/>
                                        <p:tgtEl>
                                          <p:spTgt spid="33795"/>
                                        </p:tgtEl>
                                        <p:attrNameLst>
                                          <p:attrName>ppt_x</p:attrName>
                                        </p:attrNameLst>
                                      </p:cBhvr>
                                      <p:tavLst>
                                        <p:tav tm="0">
                                          <p:val>
                                            <p:strVal val="#ppt_x"/>
                                          </p:val>
                                        </p:tav>
                                        <p:tav tm="100000">
                                          <p:val>
                                            <p:strVal val="#ppt_x"/>
                                          </p:val>
                                        </p:tav>
                                      </p:tavLst>
                                    </p:anim>
                                    <p:anim calcmode="lin" valueType="num">
                                      <p:cBhvr additive="base">
                                        <p:cTn id="20" dur="500" fill="hold"/>
                                        <p:tgtEl>
                                          <p:spTgt spid="337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584164" y="1164059"/>
          <a:ext cx="11023672" cy="4986251"/>
        </p:xfrm>
        <a:graphic>
          <a:graphicData uri="http://schemas.openxmlformats.org/drawingml/2006/table">
            <a:tbl>
              <a:tblPr/>
              <a:tblGrid>
                <a:gridCol w="1885628">
                  <a:extLst>
                    <a:ext uri="{9D8B030D-6E8A-4147-A177-3AD203B41FA5}">
                      <a16:colId xmlns:a16="http://schemas.microsoft.com/office/drawing/2014/main" val="20000"/>
                    </a:ext>
                  </a:extLst>
                </a:gridCol>
                <a:gridCol w="3763701">
                  <a:extLst>
                    <a:ext uri="{9D8B030D-6E8A-4147-A177-3AD203B41FA5}">
                      <a16:colId xmlns:a16="http://schemas.microsoft.com/office/drawing/2014/main" val="20001"/>
                    </a:ext>
                  </a:extLst>
                </a:gridCol>
                <a:gridCol w="5374343">
                  <a:extLst>
                    <a:ext uri="{9D8B030D-6E8A-4147-A177-3AD203B41FA5}">
                      <a16:colId xmlns:a16="http://schemas.microsoft.com/office/drawing/2014/main" val="20002"/>
                    </a:ext>
                  </a:extLst>
                </a:gridCol>
              </a:tblGrid>
              <a:tr h="2159276">
                <a:tc>
                  <a:txBody>
                    <a:bodyPr/>
                    <a:lstStyle/>
                    <a:p>
                      <a:pPr marL="71755" algn="ctr">
                        <a:lnSpc>
                          <a:spcPct val="150000"/>
                        </a:lnSpc>
                        <a:spcAft>
                          <a:spcPts val="0"/>
                        </a:spcAft>
                      </a:pP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聚甲基丙烯酸甲酯</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有机玻璃</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ctr">
                        <a:lnSpc>
                          <a:spcPct val="150000"/>
                        </a:lnSpc>
                        <a:spcAft>
                          <a:spcPts val="0"/>
                        </a:spcAft>
                      </a:pP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可制飞机、汽车用玻璃，光学仪器、医疗器械等</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23066">
                <a:tc>
                  <a:txBody>
                    <a:bodyPr/>
                    <a:lstStyle/>
                    <a:p>
                      <a:pPr marL="71755" algn="ctr">
                        <a:lnSpc>
                          <a:spcPct val="150000"/>
                        </a:lnSpc>
                        <a:spcAft>
                          <a:spcPts val="0"/>
                        </a:spcAft>
                      </a:pP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酚醛塑料</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俗称电木</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alt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p>
                    <a:p>
                      <a:pPr algn="ctr">
                        <a:lnSpc>
                          <a:spcPct val="150000"/>
                        </a:lnSpc>
                        <a:spcAft>
                          <a:spcPts val="0"/>
                        </a:spcAft>
                      </a:pPr>
                      <a:r>
                        <a:rPr lang="en-US" alt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和</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HCHO</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ctr">
                        <a:lnSpc>
                          <a:spcPct val="150000"/>
                        </a:lnSpc>
                        <a:spcAft>
                          <a:spcPts val="0"/>
                        </a:spcAft>
                      </a:pP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可制电工器材、汽车部件、涂料、日常用品等，用玻璃纤维增强的酚醛塑料可用于宇航领域</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77559">
                <a:tc>
                  <a:txBody>
                    <a:bodyPr/>
                    <a:lstStyle/>
                    <a:p>
                      <a:pPr algn="ctr">
                        <a:lnSpc>
                          <a:spcPct val="150000"/>
                        </a:lnSpc>
                        <a:spcAft>
                          <a:spcPts val="0"/>
                        </a:spcAft>
                      </a:pP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聚四氟乙烯</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CF</a:t>
                      </a:r>
                      <a:r>
                        <a:rPr lang="en-US" sz="20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—CF</a:t>
                      </a:r>
                      <a:r>
                        <a:rPr lang="en-US" sz="20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CF</a:t>
                      </a:r>
                      <a:r>
                        <a:rPr lang="en-US" sz="20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000" kern="100" spc="-8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CF</a:t>
                      </a:r>
                      <a:r>
                        <a:rPr lang="en-US" sz="20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ctr">
                        <a:lnSpc>
                          <a:spcPct val="150000"/>
                        </a:lnSpc>
                        <a:spcAft>
                          <a:spcPts val="0"/>
                        </a:spcAft>
                      </a:pPr>
                      <a:r>
                        <a:rPr lang="zh-CN" sz="20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可制电气、航空、化学、医药、冷冻等工业的耐腐蚀、耐高温、耐低温的制品</a:t>
                      </a:r>
                      <a:endParaRPr lang="zh-CN" sz="20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23634" marR="23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35846"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83978" y="1359567"/>
            <a:ext cx="1857635" cy="1795282"/>
          </a:xfrm>
          <a:prstGeom prst="rect">
            <a:avLst/>
          </a:prstGeom>
          <a:noFill/>
          <a:extLst>
            <a:ext uri="{909E8E84-426E-40DD-AFC4-6F175D3DCCD1}">
              <a14:hiddenFill xmlns:a14="http://schemas.microsoft.com/office/drawing/2010/main">
                <a:solidFill>
                  <a:srgbClr val="FFFFFF"/>
                </a:solidFill>
              </a14:hiddenFill>
            </a:ext>
          </a:extLst>
        </p:spPr>
      </p:pic>
      <p:pic>
        <p:nvPicPr>
          <p:cNvPr id="35845" name="Picture 5"/>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49649" y="3788374"/>
            <a:ext cx="2152585" cy="1187046"/>
          </a:xfrm>
          <a:prstGeom prst="rect">
            <a:avLst/>
          </a:prstGeom>
          <a:noFill/>
          <a:extLst>
            <a:ext uri="{909E8E84-426E-40DD-AFC4-6F175D3DCCD1}">
              <a14:hiddenFill xmlns:a14="http://schemas.microsoft.com/office/drawing/2010/main">
                <a:solidFill>
                  <a:srgbClr val="FFFFFF"/>
                </a:solidFill>
              </a14:hiddenFill>
            </a:ext>
          </a:extLst>
        </p:spPr>
      </p:pic>
      <p:pic>
        <p:nvPicPr>
          <p:cNvPr id="35844" name="Picture 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39305" y="3710238"/>
            <a:ext cx="804616" cy="1374281"/>
          </a:xfrm>
          <a:prstGeom prst="rect">
            <a:avLst/>
          </a:prstGeom>
          <a:noFill/>
          <a:extLst>
            <a:ext uri="{909E8E84-426E-40DD-AFC4-6F175D3DCCD1}">
              <a14:hiddenFill xmlns:a14="http://schemas.microsoft.com/office/drawing/2010/main">
                <a:solidFill>
                  <a:srgbClr val="FFFFFF"/>
                </a:solidFill>
              </a14:hiddenFill>
            </a:ext>
          </a:extLst>
        </p:spPr>
      </p:pic>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46"/>
                                        </p:tgtEl>
                                        <p:attrNameLst>
                                          <p:attrName>style.visibility</p:attrName>
                                        </p:attrNameLst>
                                      </p:cBhvr>
                                      <p:to>
                                        <p:strVal val="visible"/>
                                      </p:to>
                                    </p:set>
                                    <p:anim calcmode="lin" valueType="num">
                                      <p:cBhvr additive="base">
                                        <p:cTn id="11" dur="500" fill="hold"/>
                                        <p:tgtEl>
                                          <p:spTgt spid="35846"/>
                                        </p:tgtEl>
                                        <p:attrNameLst>
                                          <p:attrName>ppt_x</p:attrName>
                                        </p:attrNameLst>
                                      </p:cBhvr>
                                      <p:tavLst>
                                        <p:tav tm="0">
                                          <p:val>
                                            <p:strVal val="#ppt_x"/>
                                          </p:val>
                                        </p:tav>
                                        <p:tav tm="100000">
                                          <p:val>
                                            <p:strVal val="#ppt_x"/>
                                          </p:val>
                                        </p:tav>
                                      </p:tavLst>
                                    </p:anim>
                                    <p:anim calcmode="lin" valueType="num">
                                      <p:cBhvr additive="base">
                                        <p:cTn id="12" dur="500" fill="hold"/>
                                        <p:tgtEl>
                                          <p:spTgt spid="3584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5845"/>
                                        </p:tgtEl>
                                        <p:attrNameLst>
                                          <p:attrName>style.visibility</p:attrName>
                                        </p:attrNameLst>
                                      </p:cBhvr>
                                      <p:to>
                                        <p:strVal val="visible"/>
                                      </p:to>
                                    </p:set>
                                    <p:anim calcmode="lin" valueType="num">
                                      <p:cBhvr additive="base">
                                        <p:cTn id="15" dur="500" fill="hold"/>
                                        <p:tgtEl>
                                          <p:spTgt spid="35845"/>
                                        </p:tgtEl>
                                        <p:attrNameLst>
                                          <p:attrName>ppt_x</p:attrName>
                                        </p:attrNameLst>
                                      </p:cBhvr>
                                      <p:tavLst>
                                        <p:tav tm="0">
                                          <p:val>
                                            <p:strVal val="#ppt_x"/>
                                          </p:val>
                                        </p:tav>
                                        <p:tav tm="100000">
                                          <p:val>
                                            <p:strVal val="#ppt_x"/>
                                          </p:val>
                                        </p:tav>
                                      </p:tavLst>
                                    </p:anim>
                                    <p:anim calcmode="lin" valueType="num">
                                      <p:cBhvr additive="base">
                                        <p:cTn id="16" dur="500" fill="hold"/>
                                        <p:tgtEl>
                                          <p:spTgt spid="3584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5844"/>
                                        </p:tgtEl>
                                        <p:attrNameLst>
                                          <p:attrName>style.visibility</p:attrName>
                                        </p:attrNameLst>
                                      </p:cBhvr>
                                      <p:to>
                                        <p:strVal val="visible"/>
                                      </p:to>
                                    </p:set>
                                    <p:anim calcmode="lin" valueType="num">
                                      <p:cBhvr additive="base">
                                        <p:cTn id="19" dur="500" fill="hold"/>
                                        <p:tgtEl>
                                          <p:spTgt spid="35844"/>
                                        </p:tgtEl>
                                        <p:attrNameLst>
                                          <p:attrName>ppt_x</p:attrName>
                                        </p:attrNameLst>
                                      </p:cBhvr>
                                      <p:tavLst>
                                        <p:tav tm="0">
                                          <p:val>
                                            <p:strVal val="#ppt_x"/>
                                          </p:val>
                                        </p:tav>
                                        <p:tav tm="100000">
                                          <p:val>
                                            <p:strVal val="#ppt_x"/>
                                          </p:val>
                                        </p:tav>
                                      </p:tavLst>
                                    </p:anim>
                                    <p:anim calcmode="lin" valueType="num">
                                      <p:cBhvr additive="base">
                                        <p:cTn id="20" dur="500" fill="hold"/>
                                        <p:tgtEl>
                                          <p:spTgt spid="35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652678" y="1230007"/>
            <a:ext cx="10987576" cy="1200329"/>
          </a:xfrm>
          <a:prstGeom prst="rect">
            <a:avLst/>
          </a:prstGeom>
        </p:spPr>
        <p:txBody>
          <a:bodyPr wrap="square">
            <a:spAutoFit/>
          </a:bodyPr>
          <a:lstStyle/>
          <a:p>
            <a:pPr algn="just" defTabSz="914400">
              <a:lnSpc>
                <a:spcPct val="150000"/>
              </a:lnSpc>
            </a:pPr>
            <a:r>
              <a:rPr lang="en-US" altLang="zh-CN" sz="2400"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lang="zh-CN" altLang="zh-CN" sz="2400"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合成纤维</a:t>
            </a: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纤维的分类</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1" name="矩形 10"/>
          <p:cNvSpPr/>
          <p:nvPr/>
        </p:nvSpPr>
        <p:spPr>
          <a:xfrm>
            <a:off x="652678" y="3270065"/>
            <a:ext cx="1124763" cy="668453"/>
          </a:xfrm>
          <a:prstGeom prst="rect">
            <a:avLst/>
          </a:prstGeom>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纤维</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2" name="左大括号 1"/>
          <p:cNvSpPr/>
          <p:nvPr/>
        </p:nvSpPr>
        <p:spPr>
          <a:xfrm>
            <a:off x="1551309" y="2896132"/>
            <a:ext cx="143983" cy="138122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 name="矩形 11"/>
          <p:cNvSpPr/>
          <p:nvPr/>
        </p:nvSpPr>
        <p:spPr>
          <a:xfrm>
            <a:off x="1728517" y="2580624"/>
            <a:ext cx="7504662" cy="668453"/>
          </a:xfrm>
          <a:prstGeom prst="rect">
            <a:avLst/>
          </a:prstGeom>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天然纤维：如棉花、羊毛、蚕丝和麻等</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3" name="矩形 12"/>
          <p:cNvSpPr/>
          <p:nvPr/>
        </p:nvSpPr>
        <p:spPr>
          <a:xfrm>
            <a:off x="1849432" y="3581237"/>
            <a:ext cx="1633232" cy="668453"/>
          </a:xfrm>
          <a:prstGeom prst="rect">
            <a:avLst/>
          </a:prstGeom>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化学纤维</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4" name="矩形 13"/>
          <p:cNvSpPr/>
          <p:nvPr/>
        </p:nvSpPr>
        <p:spPr>
          <a:xfrm>
            <a:off x="3607903" y="3228546"/>
            <a:ext cx="4659804" cy="1140120"/>
          </a:xfrm>
          <a:prstGeom prst="rect">
            <a:avLst/>
          </a:prstGeom>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人造纤维：</a:t>
            </a:r>
            <a:r>
              <a:rPr lang="zh-CN" altLang="zh-CN" sz="2400" kern="10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如黏胶纤维</a:t>
            </a:r>
            <a:endPar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合成纤维：如</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六大纶</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5" name="左大括号 14"/>
          <p:cNvSpPr/>
          <p:nvPr/>
        </p:nvSpPr>
        <p:spPr>
          <a:xfrm>
            <a:off x="3423084" y="3550189"/>
            <a:ext cx="158381" cy="8032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1" grpId="0"/>
      <p:bldP spid="2" grpId="0" animBg="1"/>
      <p:bldP spid="12" grpId="0"/>
      <p:bldP spid="13" grpId="0"/>
      <p:bldP spid="14" grpId="0"/>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492247" y="1066787"/>
            <a:ext cx="11026653" cy="2339049"/>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常见的合成纤维</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①</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合成纤维的</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六大纶</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是指涤纶、锦纶、腈纶、丙纶、维纶和氯纶，其中被称作</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人造棉花</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的是维纶。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②</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涤纶是聚对苯二甲酸乙二醇酯纤维的商品名。写出生成涤纶的化学方程式：</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grpSp>
        <p:nvGrpSpPr>
          <p:cNvPr id="4" name="组合 3"/>
          <p:cNvGrpSpPr/>
          <p:nvPr/>
        </p:nvGrpSpPr>
        <p:grpSpPr>
          <a:xfrm>
            <a:off x="851081" y="3466588"/>
            <a:ext cx="8991313" cy="2414488"/>
            <a:chOff x="756454" y="2920686"/>
            <a:chExt cx="8993394" cy="2415047"/>
          </a:xfrm>
        </p:grpSpPr>
        <p:pic>
          <p:nvPicPr>
            <p:cNvPr id="36866" name="图片 1"/>
            <p:cNvPicPr>
              <a:picLocks noChangeAspect="1" noChangeArrowheads="1"/>
            </p:cNvPicPr>
            <p:nvPr/>
          </p:nvPicPr>
          <p:blipFill>
            <a:blip r:embed="rId2"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6454" y="3141762"/>
              <a:ext cx="3328084" cy="755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2"/>
            <p:cNvGrpSpPr/>
            <p:nvPr/>
          </p:nvGrpSpPr>
          <p:grpSpPr>
            <a:xfrm>
              <a:off x="756454" y="2920686"/>
              <a:ext cx="8993394" cy="2415047"/>
              <a:chOff x="756454" y="2920686"/>
              <a:chExt cx="8993394" cy="2415047"/>
            </a:xfrm>
          </p:grpSpPr>
          <p:graphicFrame>
            <p:nvGraphicFramePr>
              <p:cNvPr id="2" name="对象 1"/>
              <p:cNvGraphicFramePr>
                <a:graphicFrameLocks noChangeAspect="1"/>
              </p:cNvGraphicFramePr>
              <p:nvPr/>
            </p:nvGraphicFramePr>
            <p:xfrm>
              <a:off x="4126944" y="2920686"/>
              <a:ext cx="4638675" cy="1238250"/>
            </p:xfrm>
            <a:graphic>
              <a:graphicData uri="http://schemas.openxmlformats.org/presentationml/2006/ole">
                <mc:AlternateContent xmlns:mc="http://schemas.openxmlformats.org/markup-compatibility/2006">
                  <mc:Choice xmlns:v="urn:schemas-microsoft-com:vml" Requires="v">
                    <p:oleObj name="文档" r:id="rId3" imgW="4632960" imgH="1238250" progId="Word.Document.12">
                      <p:embed/>
                    </p:oleObj>
                  </mc:Choice>
                  <mc:Fallback>
                    <p:oleObj name="文档" r:id="rId3" imgW="4632960" imgH="1238250"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6944" y="2920686"/>
                            <a:ext cx="4638675"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6868" name="图片 1"/>
              <p:cNvPicPr>
                <a:picLocks noChangeAspect="1" noChangeArrowheads="1"/>
              </p:cNvPicPr>
              <p:nvPr/>
            </p:nvPicPr>
            <p:blipFill>
              <a:blip r:embed="rId5"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6454" y="4149874"/>
                <a:ext cx="5682244" cy="1185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6444198" y="4501810"/>
                <a:ext cx="3305650" cy="677213"/>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kern="10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i="1" kern="10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n</a:t>
                </a:r>
                <a:r>
                  <a:rPr lang="zh-CN" altLang="zh-CN" sz="24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kern="10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1)H</a:t>
                </a:r>
                <a:r>
                  <a:rPr lang="en-US" altLang="zh-CN" sz="2400" kern="100" baseline="-2500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kern="10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O</a:t>
                </a:r>
                <a:endParaRPr lang="zh-CN" altLang="zh-CN"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grpSp>
      </p:gr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535974" y="4782749"/>
            <a:ext cx="11409359" cy="1785052"/>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①</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原料：以石油、天然气为原料，以</a:t>
            </a:r>
            <a:r>
              <a:rPr lang="en-US" altLang="zh-CN" sz="2400" u="sng"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和</a:t>
            </a:r>
            <a:r>
              <a:rPr lang="en-US" altLang="zh-CN" sz="2400" u="sng"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等为单体聚合而成。</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②</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性能：具有高弹性、绝缘性、气密性、耐油、耐高温或耐低温等性能。</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5" name="矩形 14"/>
          <p:cNvSpPr/>
          <p:nvPr/>
        </p:nvSpPr>
        <p:spPr>
          <a:xfrm>
            <a:off x="660400" y="999865"/>
            <a:ext cx="11409359" cy="1231054"/>
          </a:xfrm>
          <a:prstGeom prst="rect">
            <a:avLst/>
          </a:prstGeom>
        </p:spPr>
        <p:txBody>
          <a:bodyPr wrap="square" lIns="121870" tIns="60934" rIns="121870" bIns="60934">
            <a:spAutoFit/>
          </a:bodyPr>
          <a:lstStyle/>
          <a:p>
            <a:pPr algn="just" defTabSz="914400">
              <a:lnSpc>
                <a:spcPct val="150000"/>
              </a:lnSpc>
            </a:pPr>
            <a:r>
              <a:rPr lang="en-US"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zh-CN"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合成橡胶</a:t>
            </a: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橡胶的分类</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1" name="矩形 10"/>
          <p:cNvSpPr/>
          <p:nvPr/>
        </p:nvSpPr>
        <p:spPr>
          <a:xfrm>
            <a:off x="5618120" y="5419770"/>
            <a:ext cx="1107996"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二烯烃</a:t>
            </a:r>
          </a:p>
        </p:txBody>
      </p:sp>
      <p:sp>
        <p:nvSpPr>
          <p:cNvPr id="13" name="矩形 12"/>
          <p:cNvSpPr/>
          <p:nvPr/>
        </p:nvSpPr>
        <p:spPr>
          <a:xfrm>
            <a:off x="7098913" y="5444442"/>
            <a:ext cx="800219"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烯烃</a:t>
            </a:r>
          </a:p>
        </p:txBody>
      </p:sp>
      <p:sp>
        <p:nvSpPr>
          <p:cNvPr id="6" name="矩形 5"/>
          <p:cNvSpPr/>
          <p:nvPr/>
        </p:nvSpPr>
        <p:spPr>
          <a:xfrm>
            <a:off x="660400" y="2808182"/>
            <a:ext cx="1223853" cy="699178"/>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7" name="矩形 6"/>
          <p:cNvSpPr/>
          <p:nvPr/>
        </p:nvSpPr>
        <p:spPr>
          <a:xfrm>
            <a:off x="1884729" y="1931780"/>
            <a:ext cx="1695929" cy="699178"/>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2" name="左大括号 1"/>
          <p:cNvSpPr/>
          <p:nvPr/>
        </p:nvSpPr>
        <p:spPr>
          <a:xfrm>
            <a:off x="1508260" y="2174118"/>
            <a:ext cx="492185" cy="205620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9" name="矩形 8"/>
          <p:cNvSpPr/>
          <p:nvPr/>
        </p:nvSpPr>
        <p:spPr>
          <a:xfrm>
            <a:off x="1884729" y="3677086"/>
            <a:ext cx="1695929" cy="699178"/>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0" name="矩形 9"/>
          <p:cNvSpPr/>
          <p:nvPr/>
        </p:nvSpPr>
        <p:spPr>
          <a:xfrm>
            <a:off x="3922191" y="2607373"/>
            <a:ext cx="1695929" cy="699178"/>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通用橡胶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2" name="矩形 11"/>
          <p:cNvSpPr/>
          <p:nvPr/>
        </p:nvSpPr>
        <p:spPr>
          <a:xfrm>
            <a:off x="5850505" y="2031443"/>
            <a:ext cx="1865522" cy="1785052"/>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丁苯橡胶</a:t>
            </a:r>
            <a:endPar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顺丁橡胶</a:t>
            </a:r>
            <a:endPar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氯丁橡胶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4" name="左大括号 13"/>
          <p:cNvSpPr/>
          <p:nvPr/>
        </p:nvSpPr>
        <p:spPr>
          <a:xfrm>
            <a:off x="5502925" y="2319408"/>
            <a:ext cx="370114" cy="135868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矩形 15"/>
          <p:cNvSpPr/>
          <p:nvPr/>
        </p:nvSpPr>
        <p:spPr>
          <a:xfrm>
            <a:off x="3922191" y="4422915"/>
            <a:ext cx="1695929" cy="699178"/>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特种橡胶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7" name="矩形 16"/>
          <p:cNvSpPr/>
          <p:nvPr/>
        </p:nvSpPr>
        <p:spPr>
          <a:xfrm>
            <a:off x="5850505" y="4098876"/>
            <a:ext cx="4097254" cy="1231054"/>
          </a:xfrm>
          <a:prstGeom prst="rect">
            <a:avLst/>
          </a:prstGeom>
        </p:spPr>
        <p:txBody>
          <a:bodyPr wrap="square" lIns="121870" tIns="60934" rIns="121870" bIns="60934">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聚硫橡胶：有耐油性</a:t>
            </a:r>
            <a:endPar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硅橡胶：有耐热、耐寒性</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8" name="左大括号 17"/>
          <p:cNvSpPr/>
          <p:nvPr/>
        </p:nvSpPr>
        <p:spPr>
          <a:xfrm>
            <a:off x="5502925" y="4318787"/>
            <a:ext cx="370114" cy="92799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9" name="左大括号 18"/>
          <p:cNvSpPr/>
          <p:nvPr/>
        </p:nvSpPr>
        <p:spPr>
          <a:xfrm>
            <a:off x="3508223" y="3053788"/>
            <a:ext cx="370114" cy="19892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3" grpId="0"/>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66027" y="1130300"/>
            <a:ext cx="10895972" cy="1785052"/>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常见的橡胶</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①</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顺丁橡胶是以</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丁二烯为原料，在催化剂作用下，通过加聚反应，得到以顺式结构为主的聚</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丁二烯。化学方程式为</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grpSp>
        <p:nvGrpSpPr>
          <p:cNvPr id="3" name="组合 2"/>
          <p:cNvGrpSpPr/>
          <p:nvPr/>
        </p:nvGrpSpPr>
        <p:grpSpPr>
          <a:xfrm>
            <a:off x="872015" y="2974525"/>
            <a:ext cx="8484573" cy="1328826"/>
            <a:chOff x="715173" y="2373983"/>
            <a:chExt cx="8486537" cy="1329134"/>
          </a:xfrm>
        </p:grpSpPr>
        <p:graphicFrame>
          <p:nvGraphicFramePr>
            <p:cNvPr id="2" name="对象 1"/>
            <p:cNvGraphicFramePr>
              <a:graphicFrameLocks noChangeAspect="1"/>
            </p:cNvGraphicFramePr>
            <p:nvPr/>
          </p:nvGraphicFramePr>
          <p:xfrm>
            <a:off x="715173" y="2396773"/>
            <a:ext cx="5178425" cy="1279525"/>
          </p:xfrm>
          <a:graphic>
            <a:graphicData uri="http://schemas.openxmlformats.org/presentationml/2006/ole">
              <mc:AlternateContent xmlns:mc="http://schemas.openxmlformats.org/markup-compatibility/2006">
                <mc:Choice xmlns:v="urn:schemas-microsoft-com:vml" Requires="v">
                  <p:oleObj name="文档" r:id="rId2" imgW="5188585" imgH="1282065" progId="Word.Document.12">
                    <p:embed/>
                  </p:oleObj>
                </mc:Choice>
                <mc:Fallback>
                  <p:oleObj name="文档" r:id="rId2" imgW="5188585" imgH="1282065" progId="Word.Document.12">
                    <p:embed/>
                    <p:pic>
                      <p:nvPicPr>
                        <p:cNvPr id="0" name="对象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173" y="2396773"/>
                          <a:ext cx="5178425" cy="1279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7890" name="Picture 2" descr="\\张红\f\原文件\2019\同步\化学\人教版选修5\5-8.TIF"/>
            <p:cNvPicPr>
              <a:picLocks noChangeAspect="1" noChangeArrowheads="1"/>
            </p:cNvPicPr>
            <p:nvPr/>
          </p:nvPicPr>
          <p:blipFill>
            <a:blip r:embed="rId4"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23344" y="2373983"/>
              <a:ext cx="3478366" cy="1329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矩形 9"/>
          <p:cNvSpPr/>
          <p:nvPr/>
        </p:nvSpPr>
        <p:spPr>
          <a:xfrm>
            <a:off x="607503" y="4261884"/>
            <a:ext cx="11409359" cy="616848"/>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②</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天然橡胶是异戊二烯的顺式聚合物，写出异戊二烯和天然橡胶的结构简式：</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grpSp>
        <p:nvGrpSpPr>
          <p:cNvPr id="4" name="组合 3"/>
          <p:cNvGrpSpPr/>
          <p:nvPr/>
        </p:nvGrpSpPr>
        <p:grpSpPr>
          <a:xfrm>
            <a:off x="747572" y="5110128"/>
            <a:ext cx="7086472" cy="1079510"/>
            <a:chOff x="602279" y="4840945"/>
            <a:chExt cx="7088112" cy="1079760"/>
          </a:xfrm>
        </p:grpSpPr>
        <p:pic>
          <p:nvPicPr>
            <p:cNvPr id="37893" name="图片 1"/>
            <p:cNvPicPr>
              <a:picLocks noChangeAspect="1" noChangeArrowheads="1"/>
            </p:cNvPicPr>
            <p:nvPr/>
          </p:nvPicPr>
          <p:blipFill>
            <a:blip r:embed="rId5"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2279" y="4891093"/>
              <a:ext cx="3038765" cy="98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descr="\\张红\f\原文件\2019\同步\化学\人教版选修5\5-9.TIF"/>
            <p:cNvPicPr>
              <a:picLocks noChangeAspect="1" noChangeArrowheads="1"/>
            </p:cNvPicPr>
            <p:nvPr/>
          </p:nvPicPr>
          <p:blipFill>
            <a:blip r:embed="rId6"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76820" y="4840945"/>
              <a:ext cx="3213571" cy="1079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60400" y="1028700"/>
            <a:ext cx="10848290" cy="3663836"/>
          </a:xfrm>
          <a:prstGeom prst="rect">
            <a:avLst/>
          </a:prstGeom>
        </p:spPr>
        <p:txBody>
          <a:bodyPr wrap="square" lIns="121870" tIns="60934" rIns="121870" bIns="60934">
            <a:spAutoFit/>
          </a:bodyPr>
          <a:lstStyle/>
          <a:p>
            <a:pPr algn="just" defTabSz="914400">
              <a:lnSpc>
                <a:spcPct val="2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宏观辨识与微观探析：</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能从微观角度了解高分子材料的分类和用途，理解高聚物的结构与性质的关系。</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2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科学态度与社会责任：了解合成高分子材料在生活、生产方面的巨大贡献，但也要了解高分子材料对环境造成的不良影响。</a:t>
            </a:r>
            <a:endParaRPr lang="zh-CN" altLang="zh-CN" sz="10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核心素养发展目标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60401" y="1130300"/>
            <a:ext cx="10858500" cy="5109038"/>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纤维与纤维素是完全不同的两个概念，纤维是指外观上纤维状的物质，即细丝状物质，而纤维素是一种多糖。</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化学纤维指的是用天然或人工合成的高分子物质经化学、机械加工而制得的纤维，包括人造纤维和合成纤维。</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合成纤维与人造纤维的区别：合成纤维是用石油、天然气、煤和农副产品作原料加工制得单体，经聚合反应制成的；而人造纤维是用木材等为原料，经化学加工处理制成的。</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(4)</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天然橡胶硫化的目的是将线型结构转化为体型结构，增强橡胶的性能，防止老化。</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77763" y="1130300"/>
            <a:ext cx="11409359" cy="2832839"/>
          </a:xfrm>
          <a:prstGeom prst="rect">
            <a:avLst/>
          </a:prstGeom>
        </p:spPr>
        <p:txBody>
          <a:bodyPr wrap="square" lIns="121870" tIns="60934" rIns="121870" bIns="60934">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例</a:t>
            </a:r>
            <a:r>
              <a:rPr lang="en-US" altLang="zh-CN" sz="2400" b="1" kern="100" dirty="0">
                <a:solidFill>
                  <a:srgbClr val="0000FF"/>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下列说法中正确的是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化学纤维都是高分子化合物</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B.</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合成纤维只能由加聚反应制得</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合成纤维的主要原料是烯烃、二烯烃</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人造纤维的主要原料是烯烃、二烯烃</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0" name="TextBox 9"/>
          <p:cNvSpPr txBox="1"/>
          <p:nvPr/>
        </p:nvSpPr>
        <p:spPr>
          <a:xfrm>
            <a:off x="695126" y="1955604"/>
            <a:ext cx="755825" cy="461665"/>
          </a:xfrm>
          <a:prstGeom prst="rect">
            <a:avLst/>
          </a:prstGeom>
          <a:noFill/>
        </p:spPr>
        <p:txBody>
          <a:bodyPr wrap="square" rtlCol="0">
            <a:spAutoFit/>
          </a:bodyPr>
          <a:lstStyle/>
          <a:p>
            <a:pPr defTabSz="914400"/>
            <a:r>
              <a:rPr lang="zh-CN" altLang="en-US" sz="24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3" name="矩形 2"/>
          <p:cNvSpPr/>
          <p:nvPr/>
        </p:nvSpPr>
        <p:spPr>
          <a:xfrm>
            <a:off x="695126" y="3963139"/>
            <a:ext cx="10841137" cy="1200329"/>
          </a:xfrm>
          <a:prstGeom prst="rect">
            <a:avLst/>
          </a:prstGeom>
        </p:spPr>
        <p:txBody>
          <a:bodyPr wrap="square">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　</a:t>
            </a:r>
            <a:r>
              <a:rPr lang="zh-CN" altLang="zh-CN" sz="2400" kern="100" dirty="0">
                <a:solidFill>
                  <a:srgbClr val="00206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合成纤维可由加聚反应或缩聚反应制得；合成纤维的主要原料是石油、天然气、煤和农副产品；人造纤维的主要原料是木材等。</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60401" y="1130300"/>
            <a:ext cx="10995306" cy="3447045"/>
          </a:xfrm>
          <a:prstGeom prst="rect">
            <a:avLst/>
          </a:prstGeom>
        </p:spPr>
        <p:txBody>
          <a:bodyPr wrap="square" lIns="121870" tIns="60934" rIns="121870" bIns="60934">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例</a:t>
            </a:r>
            <a:r>
              <a:rPr lang="en-US" altLang="zh-CN" sz="2400" b="1" kern="100" dirty="0">
                <a:solidFill>
                  <a:srgbClr val="0000FF"/>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4</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维通橡胶是一种耐腐蚀、耐油、耐高温、耐寒性能都特别好的氟橡胶。它的结构简式为</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合成它的单体为</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氟乙烯和全氟异丙烯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B.1,1-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二氟乙烯和全氟丙烯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三氟甲基</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丁二烯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全氟异戊二烯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0" name="TextBox 9"/>
          <p:cNvSpPr txBox="1"/>
          <p:nvPr/>
        </p:nvSpPr>
        <p:spPr>
          <a:xfrm>
            <a:off x="638783" y="2853822"/>
            <a:ext cx="755825" cy="784520"/>
          </a:xfrm>
          <a:prstGeom prst="rect">
            <a:avLst/>
          </a:prstGeom>
          <a:noFill/>
        </p:spPr>
        <p:txBody>
          <a:bodyPr wrap="square" rtlCol="0">
            <a:spAutoFit/>
          </a:bodyPr>
          <a:lstStyle/>
          <a:p>
            <a:pPr defTabSz="914400"/>
            <a:r>
              <a:rPr lang="zh-CN" altLang="en-US" sz="45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pic>
        <p:nvPicPr>
          <p:cNvPr id="24656"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02376" y="1847072"/>
            <a:ext cx="2341330" cy="61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grpSp>
        <p:nvGrpSpPr>
          <p:cNvPr id="8" name="组合 7"/>
          <p:cNvGrpSpPr/>
          <p:nvPr/>
        </p:nvGrpSpPr>
        <p:grpSpPr>
          <a:xfrm>
            <a:off x="538159" y="4233348"/>
            <a:ext cx="11409359" cy="2074666"/>
            <a:chOff x="614019" y="344964"/>
            <a:chExt cx="11412000" cy="2075146"/>
          </a:xfrm>
        </p:grpSpPr>
        <p:sp>
          <p:nvSpPr>
            <p:cNvPr id="9" name="矩形 8"/>
            <p:cNvSpPr/>
            <p:nvPr/>
          </p:nvSpPr>
          <p:spPr>
            <a:xfrm>
              <a:off x="614019" y="530898"/>
              <a:ext cx="11412000" cy="586835"/>
            </a:xfrm>
            <a:prstGeom prst="rect">
              <a:avLst/>
            </a:prstGeom>
          </p:spPr>
          <p:txBody>
            <a:bodyPr wrap="square">
              <a:spAutoFit/>
            </a:bodyPr>
            <a:lstStyle/>
            <a:p>
              <a:pPr algn="just" defTabSz="914400">
                <a:lnSpc>
                  <a:spcPct val="150000"/>
                </a:lnSpc>
              </a:pPr>
              <a:r>
                <a:rPr lang="zh-CN" altLang="zh-CN" sz="2400" b="1" kern="100" dirty="0">
                  <a:solidFill>
                    <a:srgbClr val="0000FF"/>
                  </a:solidFill>
                  <a:latin typeface="Times New Roman" panose="02020603050405020304"/>
                  <a:ea typeface="微软雅黑" panose="020B0503020204020204" charset="-122"/>
                  <a:cs typeface="Times New Roman" panose="02020603050405020304"/>
                </a:rPr>
                <a:t>解析　</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将聚合物按如下所示方法找出单体：</a:t>
              </a:r>
              <a:endParaRPr lang="zh-CN" altLang="zh-CN" sz="1000" kern="100" dirty="0">
                <a:solidFill>
                  <a:sysClr val="windowText" lastClr="000000"/>
                </a:solidFill>
                <a:latin typeface="FandolFang R" panose="00000500000000000000" pitchFamily="50" charset="-122"/>
                <a:ea typeface="FandolFang R" panose="00000500000000000000" pitchFamily="50" charset="-122"/>
                <a:cs typeface="Courier New" panose="02070309020205020404"/>
              </a:endParaRPr>
            </a:p>
          </p:txBody>
        </p:sp>
        <p:pic>
          <p:nvPicPr>
            <p:cNvPr id="11" name="Picture 2" descr="\\张红\f\原文件\2019\同步\化学\人教版选修5\+45.TIF"/>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493681" y="344964"/>
              <a:ext cx="3451348" cy="125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矩形 11"/>
            <p:cNvSpPr/>
            <p:nvPr/>
          </p:nvSpPr>
          <p:spPr>
            <a:xfrm>
              <a:off x="695620" y="1288769"/>
              <a:ext cx="10442138" cy="1131341"/>
            </a:xfrm>
            <a:prstGeom prst="rect">
              <a:avLst/>
            </a:prstGeom>
          </p:spPr>
          <p:txBody>
            <a:bodyPr wrap="square">
              <a:spAutoFit/>
            </a:bodyPr>
            <a:lstStyle/>
            <a:p>
              <a:pPr algn="just" defTabSz="914400">
                <a:lnSpc>
                  <a:spcPct val="150000"/>
                </a:lnSpc>
              </a:pPr>
              <a:r>
                <a:rPr lang="zh-CN" altLang="zh-CN" sz="2400" kern="100" dirty="0">
                  <a:solidFill>
                    <a:srgbClr val="002060"/>
                  </a:solidFill>
                  <a:latin typeface="Times New Roman" panose="02020603050405020304"/>
                  <a:ea typeface="微软雅黑" panose="020B0503020204020204" charset="-122"/>
                  <a:cs typeface="Times New Roman" panose="02020603050405020304"/>
                </a:rPr>
                <a:t>的单体为</a:t>
              </a:r>
              <a:r>
                <a:rPr lang="en-US" altLang="zh-CN" sz="2400" kern="100" dirty="0">
                  <a:solidFill>
                    <a:srgbClr val="002060"/>
                  </a:solidFill>
                  <a:latin typeface="Times New Roman" panose="02020603050405020304"/>
                  <a:ea typeface="微软雅黑" panose="020B0503020204020204" charset="-122"/>
                  <a:cs typeface="Courier New" panose="02070309020205020404"/>
                </a:rPr>
                <a:t>CH</a:t>
              </a:r>
              <a:r>
                <a:rPr lang="en-US" altLang="zh-CN" sz="2400" kern="100" baseline="-25000" dirty="0">
                  <a:solidFill>
                    <a:srgbClr val="002060"/>
                  </a:solidFill>
                  <a:latin typeface="Times New Roman" panose="02020603050405020304"/>
                  <a:ea typeface="微软雅黑" panose="020B0503020204020204" charset="-122"/>
                  <a:cs typeface="Courier New" panose="02070309020205020404"/>
                </a:rPr>
                <a:t>2</a:t>
              </a:r>
              <a:r>
                <a:rPr lang="en-US" altLang="zh-CN" sz="2400" kern="100" spc="-80" dirty="0">
                  <a:solidFill>
                    <a:srgbClr val="002060"/>
                  </a:solidFill>
                  <a:latin typeface="Times New Roman" panose="02020603050405020304"/>
                  <a:ea typeface="微软雅黑" panose="020B0503020204020204" charset="-122"/>
                  <a:cs typeface="Courier New" panose="02070309020205020404"/>
                </a:rPr>
                <a:t>==</a:t>
              </a:r>
              <a:r>
                <a:rPr lang="en-US" altLang="zh-CN" sz="2400" kern="100" dirty="0">
                  <a:solidFill>
                    <a:srgbClr val="002060"/>
                  </a:solidFill>
                  <a:latin typeface="Times New Roman" panose="02020603050405020304"/>
                  <a:ea typeface="微软雅黑" panose="020B0503020204020204" charset="-122"/>
                  <a:cs typeface="Courier New" panose="02070309020205020404"/>
                </a:rPr>
                <a:t>CF</a:t>
              </a:r>
              <a:r>
                <a:rPr lang="en-US" altLang="zh-CN" sz="2400" kern="100" baseline="-25000" dirty="0">
                  <a:solidFill>
                    <a:srgbClr val="002060"/>
                  </a:solidFill>
                  <a:latin typeface="Times New Roman" panose="02020603050405020304"/>
                  <a:ea typeface="微软雅黑" panose="020B0503020204020204" charset="-122"/>
                  <a:cs typeface="Courier New" panose="02070309020205020404"/>
                </a:rPr>
                <a:t>2</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和</a:t>
              </a:r>
              <a:r>
                <a:rPr lang="en-US" altLang="zh-CN" sz="2400" kern="100" dirty="0">
                  <a:solidFill>
                    <a:srgbClr val="002060"/>
                  </a:solidFill>
                  <a:latin typeface="Times New Roman" panose="02020603050405020304"/>
                  <a:ea typeface="微软雅黑" panose="020B0503020204020204" charset="-122"/>
                  <a:cs typeface="Courier New" panose="02070309020205020404"/>
                </a:rPr>
                <a:t>CF</a:t>
              </a:r>
              <a:r>
                <a:rPr lang="en-US" altLang="zh-CN" sz="2400" kern="100" baseline="-25000" dirty="0">
                  <a:solidFill>
                    <a:srgbClr val="002060"/>
                  </a:solidFill>
                  <a:latin typeface="Times New Roman" panose="02020603050405020304"/>
                  <a:ea typeface="微软雅黑" panose="020B0503020204020204" charset="-122"/>
                  <a:cs typeface="Courier New" panose="02070309020205020404"/>
                </a:rPr>
                <a:t>2</a:t>
              </a:r>
              <a:r>
                <a:rPr lang="en-US" altLang="zh-CN" sz="2400" kern="100" spc="-80" dirty="0">
                  <a:solidFill>
                    <a:srgbClr val="002060"/>
                  </a:solidFill>
                  <a:latin typeface="Times New Roman" panose="02020603050405020304"/>
                  <a:ea typeface="微软雅黑" panose="020B0503020204020204" charset="-122"/>
                  <a:cs typeface="Courier New" panose="02070309020205020404"/>
                </a:rPr>
                <a:t>==</a:t>
              </a:r>
              <a:r>
                <a:rPr lang="en-US" altLang="zh-CN" sz="2400" kern="100" dirty="0">
                  <a:solidFill>
                    <a:srgbClr val="002060"/>
                  </a:solidFill>
                  <a:latin typeface="Times New Roman" panose="02020603050405020304"/>
                  <a:ea typeface="微软雅黑" panose="020B0503020204020204" charset="-122"/>
                  <a:cs typeface="Courier New" panose="02070309020205020404"/>
                </a:rPr>
                <a:t>CF—CF</a:t>
              </a:r>
              <a:r>
                <a:rPr lang="en-US" altLang="zh-CN" sz="2400" kern="100" baseline="-25000" dirty="0">
                  <a:solidFill>
                    <a:srgbClr val="002060"/>
                  </a:solidFill>
                  <a:latin typeface="Times New Roman" panose="02020603050405020304"/>
                  <a:ea typeface="微软雅黑" panose="020B0503020204020204" charset="-122"/>
                  <a:cs typeface="Courier New" panose="02070309020205020404"/>
                </a:rPr>
                <a:t>3</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，它们的名称分别为</a:t>
              </a:r>
              <a:r>
                <a:rPr lang="en-US" altLang="zh-CN" sz="2400" kern="100" dirty="0">
                  <a:solidFill>
                    <a:srgbClr val="002060"/>
                  </a:solidFill>
                  <a:latin typeface="Times New Roman" panose="02020603050405020304"/>
                  <a:ea typeface="微软雅黑" panose="020B0503020204020204" charset="-122"/>
                  <a:cs typeface="Courier New" panose="02070309020205020404"/>
                </a:rPr>
                <a:t>1,1-</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二氟乙烯和全氟丙烯，故答案为</a:t>
              </a:r>
              <a:r>
                <a:rPr lang="en-US" altLang="zh-CN" sz="2400" kern="100" dirty="0">
                  <a:solidFill>
                    <a:srgbClr val="002060"/>
                  </a:solidFill>
                  <a:latin typeface="Times New Roman" panose="02020603050405020304"/>
                  <a:ea typeface="微软雅黑" panose="020B0503020204020204" charset="-122"/>
                  <a:cs typeface="Courier New" panose="02070309020205020404"/>
                </a:rPr>
                <a:t>B</a:t>
              </a:r>
              <a:r>
                <a:rPr lang="zh-CN" altLang="zh-CN" sz="2400" kern="100" dirty="0">
                  <a:solidFill>
                    <a:srgbClr val="002060"/>
                  </a:solidFill>
                  <a:latin typeface="Times New Roman" panose="02020603050405020304"/>
                  <a:ea typeface="微软雅黑" panose="020B0503020204020204" charset="-122"/>
                  <a:cs typeface="Times New Roman" panose="02020603050405020304"/>
                </a:rPr>
                <a:t>。</a:t>
              </a:r>
              <a:endParaRPr lang="zh-CN" altLang="zh-CN" sz="1000" kern="100" dirty="0">
                <a:solidFill>
                  <a:sysClr val="windowText" lastClr="000000"/>
                </a:solidFill>
                <a:latin typeface="FandolFang R" panose="00000500000000000000" pitchFamily="50" charset="-122"/>
                <a:ea typeface="FandolFang R" panose="00000500000000000000" pitchFamily="50" charset="-122"/>
                <a:cs typeface="Courier New" panose="02070309020205020404"/>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199627" y="1020996"/>
            <a:ext cx="7792746" cy="616848"/>
          </a:xfrm>
          <a:prstGeom prst="rect">
            <a:avLst/>
          </a:prstGeom>
        </p:spPr>
        <p:txBody>
          <a:bodyPr wrap="square" lIns="121870" tIns="60934" rIns="121870" bIns="60934">
            <a:spAutoFit/>
          </a:bodyPr>
          <a:lstStyle/>
          <a:p>
            <a:pPr algn="ctr"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六大纶</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的结构、性能与应用</a:t>
            </a:r>
            <a:endParaRPr lang="zh-CN" altLang="zh-CN" sz="10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graphicFrame>
        <p:nvGraphicFramePr>
          <p:cNvPr id="3" name="表格 2"/>
          <p:cNvGraphicFramePr>
            <a:graphicFrameLocks noGrp="1"/>
          </p:cNvGraphicFramePr>
          <p:nvPr/>
        </p:nvGraphicFramePr>
        <p:xfrm>
          <a:off x="660400" y="1736201"/>
          <a:ext cx="10388123" cy="4261007"/>
        </p:xfrm>
        <a:graphic>
          <a:graphicData uri="http://schemas.openxmlformats.org/drawingml/2006/table">
            <a:tbl>
              <a:tblPr/>
              <a:tblGrid>
                <a:gridCol w="1010787">
                  <a:extLst>
                    <a:ext uri="{9D8B030D-6E8A-4147-A177-3AD203B41FA5}">
                      <a16:colId xmlns:a16="http://schemas.microsoft.com/office/drawing/2014/main" val="20000"/>
                    </a:ext>
                  </a:extLst>
                </a:gridCol>
                <a:gridCol w="3864777">
                  <a:extLst>
                    <a:ext uri="{9D8B030D-6E8A-4147-A177-3AD203B41FA5}">
                      <a16:colId xmlns:a16="http://schemas.microsoft.com/office/drawing/2014/main" val="20001"/>
                    </a:ext>
                  </a:extLst>
                </a:gridCol>
                <a:gridCol w="3093407">
                  <a:extLst>
                    <a:ext uri="{9D8B030D-6E8A-4147-A177-3AD203B41FA5}">
                      <a16:colId xmlns:a16="http://schemas.microsoft.com/office/drawing/2014/main" val="20002"/>
                    </a:ext>
                  </a:extLst>
                </a:gridCol>
                <a:gridCol w="2419152">
                  <a:extLst>
                    <a:ext uri="{9D8B030D-6E8A-4147-A177-3AD203B41FA5}">
                      <a16:colId xmlns:a16="http://schemas.microsoft.com/office/drawing/2014/main" val="20003"/>
                    </a:ext>
                  </a:extLst>
                </a:gridCol>
              </a:tblGrid>
              <a:tr h="547971">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名称</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结构简式及单体</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性能</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用途</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63417">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涤纶</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抗皱性好、强度高、耐酸腐蚀、耐磨、吸湿性差</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衣料、室内装修材料、电绝缘材料、绳索、渔网等</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47563">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锦纶</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p>
                      <a:pPr algn="ctr">
                        <a:lnSpc>
                          <a:spcPct val="150000"/>
                        </a:lnSpc>
                        <a:spcAft>
                          <a:spcPts val="0"/>
                        </a:spcAft>
                      </a:pPr>
                      <a:endPar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H</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N(CH</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5</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COOH</a:t>
                      </a: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耐磨、强度高、耐光、耐碱、有弹性</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衣料、绳索、渔网等</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7306" marR="373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39942"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33872" y="2361120"/>
            <a:ext cx="3621756" cy="890748"/>
          </a:xfrm>
          <a:prstGeom prst="rect">
            <a:avLst/>
          </a:prstGeom>
          <a:noFill/>
          <a:extLst>
            <a:ext uri="{909E8E84-426E-40DD-AFC4-6F175D3DCCD1}">
              <a14:hiddenFill xmlns:a14="http://schemas.microsoft.com/office/drawing/2010/main">
                <a:solidFill>
                  <a:srgbClr val="FFFFFF"/>
                </a:solidFill>
              </a14:hiddenFill>
            </a:ext>
          </a:extLst>
        </p:spPr>
      </p:pic>
      <p:pic>
        <p:nvPicPr>
          <p:cNvPr id="39941" name="Picture 5"/>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64485" y="3251868"/>
            <a:ext cx="3135019" cy="1040695"/>
          </a:xfrm>
          <a:prstGeom prst="rect">
            <a:avLst/>
          </a:prstGeom>
          <a:noFill/>
          <a:extLst>
            <a:ext uri="{909E8E84-426E-40DD-AFC4-6F175D3DCCD1}">
              <a14:hiddenFill xmlns:a14="http://schemas.microsoft.com/office/drawing/2010/main">
                <a:solidFill>
                  <a:srgbClr val="FFFFFF"/>
                </a:solidFill>
              </a14:hiddenFill>
            </a:ext>
          </a:extLst>
        </p:spPr>
      </p:pic>
      <p:pic>
        <p:nvPicPr>
          <p:cNvPr id="39940" name="Picture 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64485" y="4583573"/>
            <a:ext cx="3477009" cy="962813"/>
          </a:xfrm>
          <a:prstGeom prst="rect">
            <a:avLst/>
          </a:prstGeom>
          <a:noFill/>
          <a:extLst>
            <a:ext uri="{909E8E84-426E-40DD-AFC4-6F175D3DCCD1}">
              <a14:hiddenFill xmlns:a14="http://schemas.microsoft.com/office/drawing/2010/main">
                <a:solidFill>
                  <a:srgbClr val="FFFFFF"/>
                </a:solidFill>
              </a14:hiddenFill>
            </a:ext>
          </a:extLst>
        </p:spPr>
      </p:pic>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9942"/>
                                        </p:tgtEl>
                                        <p:attrNameLst>
                                          <p:attrName>style.visibility</p:attrName>
                                        </p:attrNameLst>
                                      </p:cBhvr>
                                      <p:to>
                                        <p:strVal val="visible"/>
                                      </p:to>
                                    </p:set>
                                    <p:anim calcmode="lin" valueType="num">
                                      <p:cBhvr additive="base">
                                        <p:cTn id="15" dur="500" fill="hold"/>
                                        <p:tgtEl>
                                          <p:spTgt spid="39942"/>
                                        </p:tgtEl>
                                        <p:attrNameLst>
                                          <p:attrName>ppt_x</p:attrName>
                                        </p:attrNameLst>
                                      </p:cBhvr>
                                      <p:tavLst>
                                        <p:tav tm="0">
                                          <p:val>
                                            <p:strVal val="#ppt_x"/>
                                          </p:val>
                                        </p:tav>
                                        <p:tav tm="100000">
                                          <p:val>
                                            <p:strVal val="#ppt_x"/>
                                          </p:val>
                                        </p:tav>
                                      </p:tavLst>
                                    </p:anim>
                                    <p:anim calcmode="lin" valueType="num">
                                      <p:cBhvr additive="base">
                                        <p:cTn id="16" dur="500" fill="hold"/>
                                        <p:tgtEl>
                                          <p:spTgt spid="399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9941"/>
                                        </p:tgtEl>
                                        <p:attrNameLst>
                                          <p:attrName>style.visibility</p:attrName>
                                        </p:attrNameLst>
                                      </p:cBhvr>
                                      <p:to>
                                        <p:strVal val="visible"/>
                                      </p:to>
                                    </p:set>
                                    <p:anim calcmode="lin" valueType="num">
                                      <p:cBhvr additive="base">
                                        <p:cTn id="19" dur="500" fill="hold"/>
                                        <p:tgtEl>
                                          <p:spTgt spid="39941"/>
                                        </p:tgtEl>
                                        <p:attrNameLst>
                                          <p:attrName>ppt_x</p:attrName>
                                        </p:attrNameLst>
                                      </p:cBhvr>
                                      <p:tavLst>
                                        <p:tav tm="0">
                                          <p:val>
                                            <p:strVal val="#ppt_x"/>
                                          </p:val>
                                        </p:tav>
                                        <p:tav tm="100000">
                                          <p:val>
                                            <p:strVal val="#ppt_x"/>
                                          </p:val>
                                        </p:tav>
                                      </p:tavLst>
                                    </p:anim>
                                    <p:anim calcmode="lin" valueType="num">
                                      <p:cBhvr additive="base">
                                        <p:cTn id="20" dur="500" fill="hold"/>
                                        <p:tgtEl>
                                          <p:spTgt spid="3994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940"/>
                                        </p:tgtEl>
                                        <p:attrNameLst>
                                          <p:attrName>style.visibility</p:attrName>
                                        </p:attrNameLst>
                                      </p:cBhvr>
                                      <p:to>
                                        <p:strVal val="visible"/>
                                      </p:to>
                                    </p:set>
                                    <p:anim calcmode="lin" valueType="num">
                                      <p:cBhvr additive="base">
                                        <p:cTn id="23" dur="500" fill="hold"/>
                                        <p:tgtEl>
                                          <p:spTgt spid="39940"/>
                                        </p:tgtEl>
                                        <p:attrNameLst>
                                          <p:attrName>ppt_x</p:attrName>
                                        </p:attrNameLst>
                                      </p:cBhvr>
                                      <p:tavLst>
                                        <p:tav tm="0">
                                          <p:val>
                                            <p:strVal val="#ppt_x"/>
                                          </p:val>
                                        </p:tav>
                                        <p:tav tm="100000">
                                          <p:val>
                                            <p:strVal val="#ppt_x"/>
                                          </p:val>
                                        </p:tav>
                                      </p:tavLst>
                                    </p:anim>
                                    <p:anim calcmode="lin" valueType="num">
                                      <p:cBhvr additive="base">
                                        <p:cTn id="24" dur="500" fill="hold"/>
                                        <p:tgtEl>
                                          <p:spTgt spid="399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949124" y="1446834"/>
          <a:ext cx="10762199" cy="4425605"/>
        </p:xfrm>
        <a:graphic>
          <a:graphicData uri="http://schemas.openxmlformats.org/drawingml/2006/table">
            <a:tbl>
              <a:tblPr/>
              <a:tblGrid>
                <a:gridCol w="964167">
                  <a:extLst>
                    <a:ext uri="{9D8B030D-6E8A-4147-A177-3AD203B41FA5}">
                      <a16:colId xmlns:a16="http://schemas.microsoft.com/office/drawing/2014/main" val="20000"/>
                    </a:ext>
                  </a:extLst>
                </a:gridCol>
                <a:gridCol w="3686517">
                  <a:extLst>
                    <a:ext uri="{9D8B030D-6E8A-4147-A177-3AD203B41FA5}">
                      <a16:colId xmlns:a16="http://schemas.microsoft.com/office/drawing/2014/main" val="20001"/>
                    </a:ext>
                  </a:extLst>
                </a:gridCol>
                <a:gridCol w="3420965">
                  <a:extLst>
                    <a:ext uri="{9D8B030D-6E8A-4147-A177-3AD203B41FA5}">
                      <a16:colId xmlns:a16="http://schemas.microsoft.com/office/drawing/2014/main" val="20002"/>
                    </a:ext>
                  </a:extLst>
                </a:gridCol>
                <a:gridCol w="2690550">
                  <a:extLst>
                    <a:ext uri="{9D8B030D-6E8A-4147-A177-3AD203B41FA5}">
                      <a16:colId xmlns:a16="http://schemas.microsoft.com/office/drawing/2014/main" val="20003"/>
                    </a:ext>
                  </a:extLst>
                </a:gridCol>
              </a:tblGrid>
              <a:tr h="1770242">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腈纶</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p>
                      <a:pPr algn="ctr">
                        <a:lnSpc>
                          <a:spcPct val="150000"/>
                        </a:lnSpc>
                        <a:spcAft>
                          <a:spcPts val="0"/>
                        </a:spcAft>
                      </a:pPr>
                      <a:endPar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400" kern="100" spc="-8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CH—CN</a:t>
                      </a: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弹性高、保湿性好、耐光、耐酸而不耐碱</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衣料、毛毯、幕布、工业用布</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55363">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丙纶</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p>
                      <a:pPr algn="ctr">
                        <a:lnSpc>
                          <a:spcPct val="150000"/>
                        </a:lnSpc>
                        <a:spcAft>
                          <a:spcPts val="0"/>
                        </a:spcAft>
                      </a:pPr>
                      <a:endPar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400" kern="100" spc="-8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CH—CH</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endPar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机械强度高、电绝缘性好、耐化学腐蚀、质轻、耐油性差</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可制薄膜、日常用品、管道、包装材料等</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40964"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44758" y="1560042"/>
            <a:ext cx="2245426" cy="1096518"/>
          </a:xfrm>
          <a:prstGeom prst="rect">
            <a:avLst/>
          </a:prstGeom>
          <a:noFill/>
          <a:extLst>
            <a:ext uri="{909E8E84-426E-40DD-AFC4-6F175D3DCCD1}">
              <a14:hiddenFill xmlns:a14="http://schemas.microsoft.com/office/drawing/2010/main">
                <a:solidFill>
                  <a:srgbClr val="FFFFFF"/>
                </a:solidFill>
              </a14:hiddenFill>
            </a:ext>
          </a:extLst>
        </p:spPr>
      </p:pic>
      <p:pic>
        <p:nvPicPr>
          <p:cNvPr id="40963"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5414" y="3659636"/>
            <a:ext cx="2304114" cy="971486"/>
          </a:xfrm>
          <a:prstGeom prst="rect">
            <a:avLst/>
          </a:prstGeom>
          <a:noFill/>
          <a:extLst>
            <a:ext uri="{909E8E84-426E-40DD-AFC4-6F175D3DCCD1}">
              <a14:hiddenFill xmlns:a14="http://schemas.microsoft.com/office/drawing/2010/main">
                <a:solidFill>
                  <a:srgbClr val="FFFFFF"/>
                </a:solidFill>
              </a14:hiddenFill>
            </a:ext>
          </a:extLst>
        </p:spPr>
      </p:pic>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64"/>
                                        </p:tgtEl>
                                        <p:attrNameLst>
                                          <p:attrName>style.visibility</p:attrName>
                                        </p:attrNameLst>
                                      </p:cBhvr>
                                      <p:to>
                                        <p:strVal val="visible"/>
                                      </p:to>
                                    </p:set>
                                    <p:anim calcmode="lin" valueType="num">
                                      <p:cBhvr additive="base">
                                        <p:cTn id="11" dur="500" fill="hold"/>
                                        <p:tgtEl>
                                          <p:spTgt spid="40964"/>
                                        </p:tgtEl>
                                        <p:attrNameLst>
                                          <p:attrName>ppt_x</p:attrName>
                                        </p:attrNameLst>
                                      </p:cBhvr>
                                      <p:tavLst>
                                        <p:tav tm="0">
                                          <p:val>
                                            <p:strVal val="#ppt_x"/>
                                          </p:val>
                                        </p:tav>
                                        <p:tav tm="100000">
                                          <p:val>
                                            <p:strVal val="#ppt_x"/>
                                          </p:val>
                                        </p:tav>
                                      </p:tavLst>
                                    </p:anim>
                                    <p:anim calcmode="lin" valueType="num">
                                      <p:cBhvr additive="base">
                                        <p:cTn id="12" dur="500" fill="hold"/>
                                        <p:tgtEl>
                                          <p:spTgt spid="4096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63"/>
                                        </p:tgtEl>
                                        <p:attrNameLst>
                                          <p:attrName>style.visibility</p:attrName>
                                        </p:attrNameLst>
                                      </p:cBhvr>
                                      <p:to>
                                        <p:strVal val="visible"/>
                                      </p:to>
                                    </p:set>
                                    <p:anim calcmode="lin" valueType="num">
                                      <p:cBhvr additive="base">
                                        <p:cTn id="15" dur="500" fill="hold"/>
                                        <p:tgtEl>
                                          <p:spTgt spid="40963"/>
                                        </p:tgtEl>
                                        <p:attrNameLst>
                                          <p:attrName>ppt_x</p:attrName>
                                        </p:attrNameLst>
                                      </p:cBhvr>
                                      <p:tavLst>
                                        <p:tav tm="0">
                                          <p:val>
                                            <p:strVal val="#ppt_x"/>
                                          </p:val>
                                        </p:tav>
                                        <p:tav tm="100000">
                                          <p:val>
                                            <p:strVal val="#ppt_x"/>
                                          </p:val>
                                        </p:tav>
                                      </p:tavLst>
                                    </p:anim>
                                    <p:anim calcmode="lin" valueType="num">
                                      <p:cBhvr additive="base">
                                        <p:cTn id="16" dur="500" fill="hold"/>
                                        <p:tgtEl>
                                          <p:spTgt spid="409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833376" y="1585731"/>
          <a:ext cx="11021931" cy="4214717"/>
        </p:xfrm>
        <a:graphic>
          <a:graphicData uri="http://schemas.openxmlformats.org/drawingml/2006/table">
            <a:tbl>
              <a:tblPr/>
              <a:tblGrid>
                <a:gridCol w="1043862">
                  <a:extLst>
                    <a:ext uri="{9D8B030D-6E8A-4147-A177-3AD203B41FA5}">
                      <a16:colId xmlns:a16="http://schemas.microsoft.com/office/drawing/2014/main" val="20000"/>
                    </a:ext>
                  </a:extLst>
                </a:gridCol>
                <a:gridCol w="3629994">
                  <a:extLst>
                    <a:ext uri="{9D8B030D-6E8A-4147-A177-3AD203B41FA5}">
                      <a16:colId xmlns:a16="http://schemas.microsoft.com/office/drawing/2014/main" val="20001"/>
                    </a:ext>
                  </a:extLst>
                </a:gridCol>
                <a:gridCol w="3022052">
                  <a:extLst>
                    <a:ext uri="{9D8B030D-6E8A-4147-A177-3AD203B41FA5}">
                      <a16:colId xmlns:a16="http://schemas.microsoft.com/office/drawing/2014/main" val="20002"/>
                    </a:ext>
                  </a:extLst>
                </a:gridCol>
                <a:gridCol w="3326023">
                  <a:extLst>
                    <a:ext uri="{9D8B030D-6E8A-4147-A177-3AD203B41FA5}">
                      <a16:colId xmlns:a16="http://schemas.microsoft.com/office/drawing/2014/main" val="20003"/>
                    </a:ext>
                  </a:extLst>
                </a:gridCol>
              </a:tblGrid>
              <a:tr h="2247849">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氯纶</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p>
                      <a:pPr algn="ctr">
                        <a:lnSpc>
                          <a:spcPct val="150000"/>
                        </a:lnSpc>
                        <a:spcAft>
                          <a:spcPts val="0"/>
                        </a:spcAft>
                      </a:pPr>
                      <a:endPar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endParaRPr lang="en-US" sz="1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sz="2400" kern="100" baseline="-250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en-US" sz="2400" kern="100" spc="-8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CH—</a:t>
                      </a:r>
                      <a:r>
                        <a:rPr lang="en-US" sz="2400" kern="100" dirty="0" err="1">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Cl</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机械性能好、电绝缘性好、耐化学腐蚀、耐水、有毒</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排水管、凉鞋、雨衣、化工厂容器贮槽</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6868">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维纶</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柔软、吸湿性好、耐磨、耐腐蚀、保暖、不耐热</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衣料</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仿棉</a:t>
                      </a: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、桌布、窗帘、包装袋、滤布、炮衣</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34819" marR="348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41990"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03207" y="1850190"/>
            <a:ext cx="2460824" cy="1167421"/>
          </a:xfrm>
          <a:prstGeom prst="rect">
            <a:avLst/>
          </a:prstGeom>
          <a:noFill/>
          <a:extLst>
            <a:ext uri="{909E8E84-426E-40DD-AFC4-6F175D3DCCD1}">
              <a14:hiddenFill xmlns:a14="http://schemas.microsoft.com/office/drawing/2010/main">
                <a:solidFill>
                  <a:srgbClr val="FFFFFF"/>
                </a:solidFill>
              </a14:hiddenFill>
            </a:ext>
          </a:extLst>
        </p:spPr>
      </p:pic>
      <p:pic>
        <p:nvPicPr>
          <p:cNvPr id="41989" name="Picture 5"/>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3281" y="3948421"/>
            <a:ext cx="2129176" cy="851670"/>
          </a:xfrm>
          <a:prstGeom prst="rect">
            <a:avLst/>
          </a:prstGeom>
          <a:noFill/>
          <a:extLst>
            <a:ext uri="{909E8E84-426E-40DD-AFC4-6F175D3DCCD1}">
              <a14:hiddenFill xmlns:a14="http://schemas.microsoft.com/office/drawing/2010/main">
                <a:solidFill>
                  <a:srgbClr val="FFFFFF"/>
                </a:solidFill>
              </a14:hiddenFill>
            </a:ext>
          </a:extLst>
        </p:spPr>
      </p:pic>
      <p:pic>
        <p:nvPicPr>
          <p:cNvPr id="41988" name="Picture 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3281" y="4919205"/>
            <a:ext cx="2312525" cy="881243"/>
          </a:xfrm>
          <a:prstGeom prst="rect">
            <a:avLst/>
          </a:prstGeom>
          <a:noFill/>
          <a:extLst>
            <a:ext uri="{909E8E84-426E-40DD-AFC4-6F175D3DCCD1}">
              <a14:hiddenFill xmlns:a14="http://schemas.microsoft.com/office/drawing/2010/main">
                <a:solidFill>
                  <a:srgbClr val="FFFFFF"/>
                </a:solidFill>
              </a14:hiddenFill>
            </a:ext>
          </a:extLst>
        </p:spPr>
      </p:pic>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二、合成纤维　合成橡胶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1990"/>
                                        </p:tgtEl>
                                        <p:attrNameLst>
                                          <p:attrName>style.visibility</p:attrName>
                                        </p:attrNameLst>
                                      </p:cBhvr>
                                      <p:to>
                                        <p:strVal val="visible"/>
                                      </p:to>
                                    </p:set>
                                    <p:anim calcmode="lin" valueType="num">
                                      <p:cBhvr additive="base">
                                        <p:cTn id="11" dur="500" fill="hold"/>
                                        <p:tgtEl>
                                          <p:spTgt spid="41990"/>
                                        </p:tgtEl>
                                        <p:attrNameLst>
                                          <p:attrName>ppt_x</p:attrName>
                                        </p:attrNameLst>
                                      </p:cBhvr>
                                      <p:tavLst>
                                        <p:tav tm="0">
                                          <p:val>
                                            <p:strVal val="#ppt_x"/>
                                          </p:val>
                                        </p:tav>
                                        <p:tav tm="100000">
                                          <p:val>
                                            <p:strVal val="#ppt_x"/>
                                          </p:val>
                                        </p:tav>
                                      </p:tavLst>
                                    </p:anim>
                                    <p:anim calcmode="lin" valueType="num">
                                      <p:cBhvr additive="base">
                                        <p:cTn id="12" dur="500" fill="hold"/>
                                        <p:tgtEl>
                                          <p:spTgt spid="4199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989"/>
                                        </p:tgtEl>
                                        <p:attrNameLst>
                                          <p:attrName>style.visibility</p:attrName>
                                        </p:attrNameLst>
                                      </p:cBhvr>
                                      <p:to>
                                        <p:strVal val="visible"/>
                                      </p:to>
                                    </p:set>
                                    <p:anim calcmode="lin" valueType="num">
                                      <p:cBhvr additive="base">
                                        <p:cTn id="15" dur="500" fill="hold"/>
                                        <p:tgtEl>
                                          <p:spTgt spid="41989"/>
                                        </p:tgtEl>
                                        <p:attrNameLst>
                                          <p:attrName>ppt_x</p:attrName>
                                        </p:attrNameLst>
                                      </p:cBhvr>
                                      <p:tavLst>
                                        <p:tav tm="0">
                                          <p:val>
                                            <p:strVal val="#ppt_x"/>
                                          </p:val>
                                        </p:tav>
                                        <p:tav tm="100000">
                                          <p:val>
                                            <p:strVal val="#ppt_x"/>
                                          </p:val>
                                        </p:tav>
                                      </p:tavLst>
                                    </p:anim>
                                    <p:anim calcmode="lin" valueType="num">
                                      <p:cBhvr additive="base">
                                        <p:cTn id="16" dur="500" fill="hold"/>
                                        <p:tgtEl>
                                          <p:spTgt spid="4198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1988"/>
                                        </p:tgtEl>
                                        <p:attrNameLst>
                                          <p:attrName>style.visibility</p:attrName>
                                        </p:attrNameLst>
                                      </p:cBhvr>
                                      <p:to>
                                        <p:strVal val="visible"/>
                                      </p:to>
                                    </p:set>
                                    <p:anim calcmode="lin" valueType="num">
                                      <p:cBhvr additive="base">
                                        <p:cTn id="19" dur="500" fill="hold"/>
                                        <p:tgtEl>
                                          <p:spTgt spid="41988"/>
                                        </p:tgtEl>
                                        <p:attrNameLst>
                                          <p:attrName>ppt_x</p:attrName>
                                        </p:attrNameLst>
                                      </p:cBhvr>
                                      <p:tavLst>
                                        <p:tav tm="0">
                                          <p:val>
                                            <p:strVal val="#ppt_x"/>
                                          </p:val>
                                        </p:tav>
                                        <p:tav tm="100000">
                                          <p:val>
                                            <p:strVal val="#ppt_x"/>
                                          </p:val>
                                        </p:tav>
                                      </p:tavLst>
                                    </p:anim>
                                    <p:anim calcmode="lin" valueType="num">
                                      <p:cBhvr additive="base">
                                        <p:cTn id="20"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205" y="0"/>
            <a:ext cx="190506" cy="93847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zh-CN" altLang="en-US"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 name="矩形 12"/>
          <p:cNvSpPr/>
          <p:nvPr/>
        </p:nvSpPr>
        <p:spPr>
          <a:xfrm>
            <a:off x="12143272" y="272986"/>
            <a:ext cx="46523" cy="3877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zh-CN" altLang="en-US"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pic>
        <p:nvPicPr>
          <p:cNvPr id="43010" name="Picture 2" descr="\\张红\f\原文件\2019\同步\化学\人教版选修5\5-10.T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0400" y="2187085"/>
            <a:ext cx="6167513" cy="2282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小结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604025" y="957345"/>
            <a:ext cx="11409359" cy="5109038"/>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正误判断，正确的打</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，错误的打</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塑料就是合成树脂</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塑料根据其加热能否熔融分为热塑性塑料和热固性塑料</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所有的高分子材料都有一定的弹性</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(4)</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合成高分子化合物的结构有三大类：线型结构、支链型结构和网状结构</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(5)</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天然纤维和合成纤维均属于纤维素</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(6)</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棉花、黏胶纤维、聚酯纤维均为化学纤维</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(7)</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体型高分子化合物为网状结构，链与链之间存在化学键</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(8)</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天然橡胶的成分为聚异戊二烯，它属于合成高分子材料</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4" name="矩形 13"/>
          <p:cNvSpPr/>
          <p:nvPr/>
        </p:nvSpPr>
        <p:spPr>
          <a:xfrm>
            <a:off x="3555070" y="1633676"/>
            <a:ext cx="517971" cy="492329"/>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 name="矩形 14"/>
          <p:cNvSpPr/>
          <p:nvPr/>
        </p:nvSpPr>
        <p:spPr>
          <a:xfrm>
            <a:off x="8565011" y="2160730"/>
            <a:ext cx="367408" cy="492314"/>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矩形 15"/>
          <p:cNvSpPr/>
          <p:nvPr/>
        </p:nvSpPr>
        <p:spPr>
          <a:xfrm>
            <a:off x="5672518" y="2722889"/>
            <a:ext cx="517971" cy="492329"/>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 name="矩形 16"/>
          <p:cNvSpPr/>
          <p:nvPr/>
        </p:nvSpPr>
        <p:spPr>
          <a:xfrm>
            <a:off x="10638880" y="3265707"/>
            <a:ext cx="367408" cy="492314"/>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矩形 17"/>
          <p:cNvSpPr/>
          <p:nvPr/>
        </p:nvSpPr>
        <p:spPr>
          <a:xfrm>
            <a:off x="5684092" y="3867582"/>
            <a:ext cx="517971" cy="492329"/>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9" name="矩形 18"/>
          <p:cNvSpPr/>
          <p:nvPr/>
        </p:nvSpPr>
        <p:spPr>
          <a:xfrm>
            <a:off x="6606084" y="4396827"/>
            <a:ext cx="517971" cy="492329"/>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0" name="矩形 19"/>
          <p:cNvSpPr/>
          <p:nvPr/>
        </p:nvSpPr>
        <p:spPr>
          <a:xfrm>
            <a:off x="8459571" y="4982918"/>
            <a:ext cx="367408" cy="492314"/>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8" name="矩形 27"/>
          <p:cNvSpPr/>
          <p:nvPr/>
        </p:nvSpPr>
        <p:spPr>
          <a:xfrm>
            <a:off x="8414448" y="5524643"/>
            <a:ext cx="517971" cy="492329"/>
          </a:xfrm>
          <a:prstGeom prst="rect">
            <a:avLst/>
          </a:prstGeom>
        </p:spPr>
        <p:txBody>
          <a:bodyPr wrap="none">
            <a:spAutoFit/>
          </a:bodyPr>
          <a:lstStyle/>
          <a:p>
            <a:pPr defTabSz="914400"/>
            <a:r>
              <a:rPr lang="en-US" altLang="zh-CN" sz="26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lang="zh-CN" altLang="en-US"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linds(horizontal)">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6"/>
                                        </p:tgtEl>
                                      </p:cBhvr>
                                    </p:animEffect>
                                    <p:set>
                                      <p:cBhvr>
                                        <p:cTn id="53" dur="1" fill="hold">
                                          <p:stCondLst>
                                            <p:cond delay="499"/>
                                          </p:stCondLst>
                                        </p:cTn>
                                        <p:tgtEl>
                                          <p:spTgt spid="16"/>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7"/>
                                        </p:tgtEl>
                                      </p:cBhvr>
                                    </p:animEffect>
                                    <p:set>
                                      <p:cBhvr>
                                        <p:cTn id="56" dur="1" fill="hold">
                                          <p:stCondLst>
                                            <p:cond delay="499"/>
                                          </p:stCondLst>
                                        </p:cTn>
                                        <p:tgtEl>
                                          <p:spTgt spid="17"/>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8"/>
                                        </p:tgtEl>
                                      </p:cBhvr>
                                    </p:animEffect>
                                    <p:set>
                                      <p:cBhvr>
                                        <p:cTn id="59" dur="1" fill="hold">
                                          <p:stCondLst>
                                            <p:cond delay="499"/>
                                          </p:stCondLst>
                                        </p:cTn>
                                        <p:tgtEl>
                                          <p:spTgt spid="18"/>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20"/>
                                        </p:tgtEl>
                                      </p:cBhvr>
                                    </p:animEffect>
                                    <p:set>
                                      <p:cBhvr>
                                        <p:cTn id="65" dur="1" fill="hold">
                                          <p:stCondLst>
                                            <p:cond delay="499"/>
                                          </p:stCondLst>
                                        </p:cTn>
                                        <p:tgtEl>
                                          <p:spTgt spid="20"/>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28"/>
                                        </p:tgtEl>
                                      </p:cBhvr>
                                    </p:animEffect>
                                    <p:set>
                                      <p:cBhvr>
                                        <p:cTn id="68"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P spid="28" grpId="0"/>
      <p:bldP spid="28"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561695" y="1225096"/>
            <a:ext cx="11409359" cy="1724843"/>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下列物质中一定属于合成高分子化合物的是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B.</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纤维</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橡胶</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蛋白质</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47" name="矩形 46"/>
          <p:cNvSpPr/>
          <p:nvPr/>
        </p:nvSpPr>
        <p:spPr>
          <a:xfrm>
            <a:off x="660400" y="3344812"/>
            <a:ext cx="9924968" cy="1231054"/>
          </a:xfrm>
          <a:prstGeom prst="rect">
            <a:avLst/>
          </a:prstGeom>
        </p:spPr>
        <p:txBody>
          <a:bodyPr wrap="square" lIns="121870" tIns="60934" rIns="121870" bIns="60934">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　</a:t>
            </a:r>
            <a:r>
              <a:rPr lang="zh-CN" altLang="zh-CN" sz="2400" kern="100" dirty="0">
                <a:solidFill>
                  <a:srgbClr val="00206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只有塑料才是由人工合成的高分子化合物，其他均存在天然和人工合成两种高分子化合物。</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58" name="TextBox 57"/>
          <p:cNvSpPr txBox="1"/>
          <p:nvPr/>
        </p:nvSpPr>
        <p:spPr>
          <a:xfrm>
            <a:off x="660400" y="1991173"/>
            <a:ext cx="755825" cy="461665"/>
          </a:xfrm>
          <a:prstGeom prst="rect">
            <a:avLst/>
          </a:prstGeom>
          <a:noFill/>
        </p:spPr>
        <p:txBody>
          <a:bodyPr wrap="square" rtlCol="0">
            <a:spAutoFit/>
          </a:bodyPr>
          <a:lstStyle/>
          <a:p>
            <a:pPr defTabSz="914400"/>
            <a:r>
              <a:rPr lang="zh-CN" altLang="en-US" sz="24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8"/>
                                        </p:tgtEl>
                                      </p:cBhvr>
                                    </p:animEffect>
                                    <p:set>
                                      <p:cBhvr>
                                        <p:cTn id="12" dur="1" fill="hold">
                                          <p:stCondLst>
                                            <p:cond delay="499"/>
                                          </p:stCondLst>
                                        </p:cTn>
                                        <p:tgtEl>
                                          <p:spTgt spid="5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7">
                                            <p:txEl>
                                              <p:pRg st="0" end="0"/>
                                            </p:txEl>
                                          </p:spTgt>
                                        </p:tgtEl>
                                        <p:attrNameLst>
                                          <p:attrName>style.visibility</p:attrName>
                                        </p:attrNameLst>
                                      </p:cBhvr>
                                      <p:to>
                                        <p:strVal val="visible"/>
                                      </p:to>
                                    </p:set>
                                    <p:animEffect transition="in" filter="blinds(horizontal)">
                                      <p:cBhvr>
                                        <p:cTn id="17" dur="500"/>
                                        <p:tgtEl>
                                          <p:spTgt spid="4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47">
                                            <p:txEl>
                                              <p:pRg st="0" end="0"/>
                                            </p:txEl>
                                          </p:spTgt>
                                        </p:tgtEl>
                                      </p:cBhvr>
                                    </p:animEffect>
                                    <p:set>
                                      <p:cBhvr>
                                        <p:cTn id="22" dur="1" fill="hold">
                                          <p:stCondLst>
                                            <p:cond delay="499"/>
                                          </p:stCondLst>
                                        </p:cTn>
                                        <p:tgtEl>
                                          <p:spTgt spid="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uiExpand="1" build="allAtOnce"/>
      <p:bldP spid="58" grpId="0"/>
      <p:bldP spid="58"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750747" y="1028700"/>
            <a:ext cx="11409359" cy="2832839"/>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3.</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下列说法中正确的是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天然纤维就是纤维素</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B.</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合成纤维的主要原料是石油、天然气、煤和农副产品</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化学纤维的原料不可以是天然纤维</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生产合成纤维的过程中发生的是物理变化</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58" name="TextBox 57"/>
          <p:cNvSpPr txBox="1"/>
          <p:nvPr/>
        </p:nvSpPr>
        <p:spPr>
          <a:xfrm>
            <a:off x="713171" y="1660599"/>
            <a:ext cx="755825" cy="784520"/>
          </a:xfrm>
          <a:prstGeom prst="rect">
            <a:avLst/>
          </a:prstGeom>
          <a:noFill/>
        </p:spPr>
        <p:txBody>
          <a:bodyPr wrap="square" rtlCol="0">
            <a:spAutoFit/>
          </a:bodyPr>
          <a:lstStyle/>
          <a:p>
            <a:pPr defTabSz="914400"/>
            <a:r>
              <a:rPr lang="zh-CN" altLang="en-US" sz="45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6" name="矩形 15"/>
          <p:cNvSpPr/>
          <p:nvPr/>
        </p:nvSpPr>
        <p:spPr>
          <a:xfrm>
            <a:off x="713171" y="3861539"/>
            <a:ext cx="10805729" cy="2308324"/>
          </a:xfrm>
          <a:prstGeom prst="rect">
            <a:avLst/>
          </a:prstGeom>
        </p:spPr>
        <p:txBody>
          <a:bodyPr wrap="square">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　</a:t>
            </a:r>
            <a:r>
              <a:rPr lang="zh-CN" altLang="zh-CN" sz="2400" kern="100" dirty="0">
                <a:solidFill>
                  <a:srgbClr val="00206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纤维不仅包括纤维素，还包括羊毛、蚕丝等；生产合成纤维的主要原料是石油、天然气、煤和农副产品；在生产合成纤维过程中必包含加聚反应或缩聚反应，应属于化学变化；化学纤维的原料可以是天然纤维，如黏胶纤维就是用木材、草类等天然纤维经化学加工制成的。</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8"/>
                                        </p:tgtEl>
                                      </p:cBhvr>
                                    </p:animEffect>
                                    <p:set>
                                      <p:cBhvr>
                                        <p:cTn id="12" dur="1" fill="hold">
                                          <p:stCondLst>
                                            <p:cond delay="499"/>
                                          </p:stCondLst>
                                        </p:cTn>
                                        <p:tgtEl>
                                          <p:spTgt spid="5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8" grpId="1"/>
      <p:bldP spid="16" grpId="0"/>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420886" y="2392183"/>
            <a:ext cx="5687378" cy="3416320"/>
          </a:xfrm>
          <a:prstGeom prst="rect">
            <a:avLst/>
          </a:prstGeom>
        </p:spPr>
        <p:txBody>
          <a:bodyPr wrap="square">
            <a:spAutoFit/>
          </a:bodyPr>
          <a:lstStyle/>
          <a:p>
            <a:pPr algn="just" defTabSz="914400">
              <a:lnSpc>
                <a:spcPct val="150000"/>
              </a:lnSpc>
            </a:pPr>
            <a:r>
              <a:rPr lang="en-US"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kern="100" spc="-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a:t>
            </a:r>
            <a:r>
              <a:rPr lang="en-US"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u="sng"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高分子材料：塑料、合成</a:t>
            </a:r>
            <a:r>
              <a:rPr lang="en-US"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纤</a:t>
            </a:r>
            <a:endParaRPr lang="en-US"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en-US"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spc="-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维、合成橡胶、黏合剂、涂料等</a:t>
            </a:r>
            <a:endParaRPr lang="en-US" altLang="zh-CN" sz="2400" kern="100" spc="-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u="sng"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高分子材料：高分子分离膜、</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液晶高分子、导电高分子、医用</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高分子、高吸水性树脂等</a:t>
            </a:r>
            <a:endPar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en-US" altLang="zh-CN" sz="2400" kern="10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a:t>
            </a:r>
            <a:endParaRPr lang="zh-CN"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9" name="矩形 28"/>
          <p:cNvSpPr/>
          <p:nvPr/>
        </p:nvSpPr>
        <p:spPr>
          <a:xfrm>
            <a:off x="558888" y="1081409"/>
            <a:ext cx="10735495" cy="586122"/>
          </a:xfrm>
          <a:prstGeom prst="rect">
            <a:avLst/>
          </a:prstGeom>
        </p:spPr>
        <p:txBody>
          <a:bodyPr wrap="square">
            <a:spAutoFit/>
          </a:bodyPr>
          <a:lstStyle/>
          <a:p>
            <a:pPr algn="just" defTabSz="914400">
              <a:lnSpc>
                <a:spcPct val="150000"/>
              </a:lnSpc>
            </a:pPr>
            <a:r>
              <a:rPr lang="en-US" altLang="zh-CN" sz="2400"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lang="zh-CN" altLang="zh-CN" sz="2400"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高分子化合物的分类</a:t>
            </a:r>
          </a:p>
        </p:txBody>
      </p:sp>
      <p:sp>
        <p:nvSpPr>
          <p:cNvPr id="30" name="矩形 29"/>
          <p:cNvSpPr/>
          <p:nvPr/>
        </p:nvSpPr>
        <p:spPr>
          <a:xfrm>
            <a:off x="6809653" y="2464918"/>
            <a:ext cx="800219"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a:t>
            </a:r>
          </a:p>
        </p:txBody>
      </p:sp>
      <p:sp>
        <p:nvSpPr>
          <p:cNvPr id="31" name="矩形 30"/>
          <p:cNvSpPr/>
          <p:nvPr/>
        </p:nvSpPr>
        <p:spPr>
          <a:xfrm>
            <a:off x="6799225" y="3597727"/>
            <a:ext cx="800219"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a:t>
            </a:r>
          </a:p>
        </p:txBody>
      </p:sp>
      <p:sp>
        <p:nvSpPr>
          <p:cNvPr id="11" name="矩形 10"/>
          <p:cNvSpPr/>
          <p:nvPr/>
        </p:nvSpPr>
        <p:spPr>
          <a:xfrm>
            <a:off x="704495" y="2112035"/>
            <a:ext cx="584717" cy="3416320"/>
          </a:xfrm>
          <a:prstGeom prst="rect">
            <a:avLst/>
          </a:prstGeom>
          <a:ln>
            <a:solidFill>
              <a:schemeClr val="tx1"/>
            </a:solidFill>
          </a:ln>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分</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子</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化</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a:t>
            </a:r>
            <a:endPar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物</a:t>
            </a:r>
            <a:endParaRPr lang="zh-CN"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aphicFrame>
        <p:nvGraphicFramePr>
          <p:cNvPr id="2" name="对象 1"/>
          <p:cNvGraphicFramePr>
            <a:graphicFrameLocks noChangeAspect="1"/>
          </p:cNvGraphicFramePr>
          <p:nvPr/>
        </p:nvGraphicFramePr>
        <p:xfrm>
          <a:off x="1242419" y="3347270"/>
          <a:ext cx="2366415" cy="1066553"/>
        </p:xfrm>
        <a:graphic>
          <a:graphicData uri="http://schemas.openxmlformats.org/presentationml/2006/ole">
            <mc:AlternateContent xmlns:mc="http://schemas.openxmlformats.org/markup-compatibility/2006">
              <mc:Choice xmlns:v="urn:schemas-microsoft-com:vml" Requires="v">
                <p:oleObj name="文档" r:id="rId2" imgW="2371725" imgH="1066800" progId="Word.Document.12">
                  <p:embed/>
                </p:oleObj>
              </mc:Choice>
              <mc:Fallback>
                <p:oleObj name="文档" r:id="rId2" imgW="2371725" imgH="1066800" progId="Word.Document.12">
                  <p:embed/>
                  <p:pic>
                    <p:nvPicPr>
                      <p:cNvPr id="0" name="对象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2419" y="3347270"/>
                        <a:ext cx="2366415" cy="10665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左大括号 2"/>
          <p:cNvSpPr/>
          <p:nvPr/>
        </p:nvSpPr>
        <p:spPr>
          <a:xfrm>
            <a:off x="3301523" y="2196524"/>
            <a:ext cx="241977" cy="333183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 name="矩形 12"/>
          <p:cNvSpPr/>
          <p:nvPr/>
        </p:nvSpPr>
        <p:spPr>
          <a:xfrm>
            <a:off x="3538682" y="1918717"/>
            <a:ext cx="3762725" cy="646331"/>
          </a:xfrm>
          <a:prstGeom prst="rect">
            <a:avLst/>
          </a:prstGeom>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天然高分子化合物</a:t>
            </a:r>
            <a:endParaRPr lang="zh-CN"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4" name="矩形 13"/>
          <p:cNvSpPr/>
          <p:nvPr/>
        </p:nvSpPr>
        <p:spPr>
          <a:xfrm>
            <a:off x="3466691" y="3075498"/>
            <a:ext cx="900766" cy="2308324"/>
          </a:xfrm>
          <a:prstGeom prst="rect">
            <a:avLst/>
          </a:prstGeom>
        </p:spPr>
        <p:txBody>
          <a:bodyPr wrap="square">
            <a:spAutoFit/>
          </a:bodyPr>
          <a:lstStyle/>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合成高分子化合物</a:t>
            </a:r>
            <a:endParaRPr lang="zh-CN"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aphicFrame>
        <p:nvGraphicFramePr>
          <p:cNvPr id="15" name="对象 14"/>
          <p:cNvGraphicFramePr>
            <a:graphicFrameLocks noChangeAspect="1"/>
          </p:cNvGraphicFramePr>
          <p:nvPr/>
        </p:nvGraphicFramePr>
        <p:xfrm>
          <a:off x="4355063" y="3826534"/>
          <a:ext cx="2063272" cy="1177652"/>
        </p:xfrm>
        <a:graphic>
          <a:graphicData uri="http://schemas.openxmlformats.org/presentationml/2006/ole">
            <mc:AlternateContent xmlns:mc="http://schemas.openxmlformats.org/markup-compatibility/2006">
              <mc:Choice xmlns:v="urn:schemas-microsoft-com:vml" Requires="v">
                <p:oleObj name="文档" r:id="rId4" imgW="2071370" imgH="1257300" progId="Word.Document.12">
                  <p:embed/>
                </p:oleObj>
              </mc:Choice>
              <mc:Fallback>
                <p:oleObj name="文档" r:id="rId4" imgW="2071370" imgH="1257300" progId="Word.Document.12">
                  <p:embed/>
                  <p:pic>
                    <p:nvPicPr>
                      <p:cNvPr id="0" name="对象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5063" y="3826534"/>
                        <a:ext cx="2063272" cy="11776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左大括号 16"/>
          <p:cNvSpPr/>
          <p:nvPr/>
        </p:nvSpPr>
        <p:spPr>
          <a:xfrm>
            <a:off x="6140528" y="2617512"/>
            <a:ext cx="218374" cy="333183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linds(horizont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30"/>
                                        </p:tgtEl>
                                      </p:cBhvr>
                                    </p:animEffect>
                                    <p:set>
                                      <p:cBhvr>
                                        <p:cTn id="17" dur="1" fill="hold">
                                          <p:stCondLst>
                                            <p:cond delay="499"/>
                                          </p:stCondLst>
                                        </p:cTn>
                                        <p:tgtEl>
                                          <p:spTgt spid="30"/>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31"/>
                                        </p:tgtEl>
                                      </p:cBhvr>
                                    </p:animEffect>
                                    <p:set>
                                      <p:cBhvr>
                                        <p:cTn id="20"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31" grpId="0"/>
      <p:bldP spid="31"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660401" y="1130300"/>
            <a:ext cx="10858500" cy="2339049"/>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4.</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橡胶制品硫化程度越高，强度越大，弹性越差。下列橡胶制品中，加工时硫化程度最高的是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橡皮筋</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B.</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汽车外胎</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普通气球</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医用乳胶手套</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58" name="TextBox 57"/>
          <p:cNvSpPr txBox="1"/>
          <p:nvPr/>
        </p:nvSpPr>
        <p:spPr>
          <a:xfrm>
            <a:off x="3317216" y="2299824"/>
            <a:ext cx="755825" cy="784520"/>
          </a:xfrm>
          <a:prstGeom prst="rect">
            <a:avLst/>
          </a:prstGeom>
          <a:noFill/>
        </p:spPr>
        <p:txBody>
          <a:bodyPr wrap="square" rtlCol="0">
            <a:spAutoFit/>
          </a:bodyPr>
          <a:lstStyle/>
          <a:p>
            <a:pPr defTabSz="914400"/>
            <a:r>
              <a:rPr lang="zh-CN" altLang="en-US" sz="45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5" name="矩形 4"/>
          <p:cNvSpPr/>
          <p:nvPr/>
        </p:nvSpPr>
        <p:spPr>
          <a:xfrm>
            <a:off x="660401" y="3865971"/>
            <a:ext cx="10858499" cy="1200329"/>
          </a:xfrm>
          <a:prstGeom prst="rect">
            <a:avLst/>
          </a:prstGeom>
        </p:spPr>
        <p:txBody>
          <a:bodyPr wrap="square">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　</a:t>
            </a:r>
            <a:r>
              <a:rPr lang="zh-CN" altLang="zh-CN" sz="2400" kern="100" dirty="0">
                <a:solidFill>
                  <a:srgbClr val="00206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橡皮筋和普通气球的弹性好，所以硫化程度小；汽车外胎与医用乳胶手套相比，前者要承受更大的压力，所以制汽车外胎的橡胶硫化程度更高。</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8"/>
                                        </p:tgtEl>
                                      </p:cBhvr>
                                    </p:animEffect>
                                    <p:set>
                                      <p:cBhvr>
                                        <p:cTn id="12" dur="1" fill="hold">
                                          <p:stCondLst>
                                            <p:cond delay="499"/>
                                          </p:stCondLst>
                                        </p:cTn>
                                        <p:tgtEl>
                                          <p:spTgt spid="5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8" grpId="1"/>
      <p:bldP spid="5" grpId="0"/>
      <p:bldP spid="5" grpId="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660400" y="1397419"/>
            <a:ext cx="11409359" cy="1724843"/>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5.</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下列塑料的合成，所发生的化学反应类型与另外三种不同的是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聚乙烯塑料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B.</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聚氯乙烯塑料</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酚醛树脂</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聚苯乙烯塑料</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58" name="TextBox 57"/>
          <p:cNvSpPr txBox="1"/>
          <p:nvPr/>
        </p:nvSpPr>
        <p:spPr>
          <a:xfrm>
            <a:off x="660400" y="2521033"/>
            <a:ext cx="755825" cy="784520"/>
          </a:xfrm>
          <a:prstGeom prst="rect">
            <a:avLst/>
          </a:prstGeom>
          <a:noFill/>
        </p:spPr>
        <p:txBody>
          <a:bodyPr wrap="square" rtlCol="0">
            <a:spAutoFit/>
          </a:bodyPr>
          <a:lstStyle/>
          <a:p>
            <a:pPr defTabSz="914400"/>
            <a:r>
              <a:rPr lang="zh-CN" altLang="en-US" sz="45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5" name="矩形 4"/>
          <p:cNvSpPr/>
          <p:nvPr/>
        </p:nvSpPr>
        <p:spPr>
          <a:xfrm>
            <a:off x="660401" y="3689458"/>
            <a:ext cx="10858500" cy="1200329"/>
          </a:xfrm>
          <a:prstGeom prst="rect">
            <a:avLst/>
          </a:prstGeom>
        </p:spPr>
        <p:txBody>
          <a:bodyPr wrap="square">
            <a:spAutoFit/>
          </a:bodyPr>
          <a:lstStyle/>
          <a:p>
            <a:pPr algn="just" defTabSz="914400">
              <a:lnSpc>
                <a:spcPct val="15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　</a:t>
            </a:r>
            <a:r>
              <a:rPr lang="zh-CN" altLang="zh-CN" sz="2400" kern="100" dirty="0">
                <a:solidFill>
                  <a:srgbClr val="00206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乙烯合成聚乙烯、氯乙烯合成聚氯乙烯、苯乙烯合成聚苯乙烯均属于加聚反应，苯酚和甲醛合成酚醛树脂属于缩聚反应。</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8"/>
                                        </p:tgtEl>
                                      </p:cBhvr>
                                    </p:animEffect>
                                    <p:set>
                                      <p:cBhvr>
                                        <p:cTn id="12" dur="1" fill="hold">
                                          <p:stCondLst>
                                            <p:cond delay="499"/>
                                          </p:stCondLst>
                                        </p:cTn>
                                        <p:tgtEl>
                                          <p:spTgt spid="5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5">
                                            <p:txEl>
                                              <p:pRg st="0" end="0"/>
                                            </p:txEl>
                                          </p:spTgt>
                                        </p:tgtEl>
                                      </p:cBhvr>
                                    </p:animEffect>
                                    <p:set>
                                      <p:cBhvr>
                                        <p:cTn id="22"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8" grpId="1"/>
      <p:bldP spid="5" grpId="0" uiExpand="1"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rcRect l="26180" t="13356" r="41769" b="37073"/>
          <a:stretch>
            <a:fillRect/>
          </a:stretch>
        </p:blipFill>
        <p:spPr>
          <a:xfrm>
            <a:off x="2066189" y="685798"/>
            <a:ext cx="2681846" cy="3110943"/>
          </a:xfrm>
          <a:custGeom>
            <a:avLst/>
            <a:gdLst>
              <a:gd name="connsiteX0" fmla="*/ 1340923 w 2681846"/>
              <a:gd name="connsiteY0" fmla="*/ 0 h 3110943"/>
              <a:gd name="connsiteX1" fmla="*/ 2681846 w 2681846"/>
              <a:gd name="connsiteY1" fmla="*/ 670462 h 3110943"/>
              <a:gd name="connsiteX2" fmla="*/ 2681846 w 2681846"/>
              <a:gd name="connsiteY2" fmla="*/ 2440481 h 3110943"/>
              <a:gd name="connsiteX3" fmla="*/ 1340923 w 2681846"/>
              <a:gd name="connsiteY3" fmla="*/ 3110943 h 3110943"/>
              <a:gd name="connsiteX4" fmla="*/ 0 w 2681846"/>
              <a:gd name="connsiteY4" fmla="*/ 2440481 h 3110943"/>
              <a:gd name="connsiteX5" fmla="*/ 0 w 2681846"/>
              <a:gd name="connsiteY5" fmla="*/ 670462 h 3110943"/>
              <a:gd name="connsiteX6" fmla="*/ 1340923 w 2681846"/>
              <a:gd name="connsiteY6" fmla="*/ 0 h 311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1846" h="3110943">
                <a:moveTo>
                  <a:pt x="1340923" y="0"/>
                </a:moveTo>
                <a:lnTo>
                  <a:pt x="2681846" y="670462"/>
                </a:lnTo>
                <a:lnTo>
                  <a:pt x="2681846" y="2440481"/>
                </a:lnTo>
                <a:lnTo>
                  <a:pt x="1340923" y="3110943"/>
                </a:lnTo>
                <a:lnTo>
                  <a:pt x="0" y="2440481"/>
                </a:lnTo>
                <a:lnTo>
                  <a:pt x="0" y="670462"/>
                </a:lnTo>
                <a:lnTo>
                  <a:pt x="1340923" y="0"/>
                </a:lnTo>
                <a:close/>
              </a:path>
            </a:pathLst>
          </a:custGeom>
        </p:spPr>
      </p:pic>
      <p:pic>
        <p:nvPicPr>
          <p:cNvPr id="38" name="图片 37"/>
          <p:cNvPicPr>
            <a:picLocks noChangeAspect="1"/>
          </p:cNvPicPr>
          <p:nvPr/>
        </p:nvPicPr>
        <p:blipFill>
          <a:blip r:embed="rId2" cstate="print">
            <a:extLst>
              <a:ext uri="{28A0092B-C50C-407E-A947-70E740481C1C}">
                <a14:useLocalDpi xmlns:a14="http://schemas.microsoft.com/office/drawing/2010/main" val="0"/>
              </a:ext>
            </a:extLst>
          </a:blip>
          <a:srcRect l="1381" t="24193" r="75607" b="40216"/>
          <a:stretch>
            <a:fillRect/>
          </a:stretch>
        </p:blipFill>
        <p:spPr>
          <a:xfrm>
            <a:off x="-8958" y="1365871"/>
            <a:ext cx="1925551" cy="2233639"/>
          </a:xfrm>
          <a:custGeom>
            <a:avLst/>
            <a:gdLst>
              <a:gd name="connsiteX0" fmla="*/ 962776 w 1925551"/>
              <a:gd name="connsiteY0" fmla="*/ 0 h 2233639"/>
              <a:gd name="connsiteX1" fmla="*/ 1925551 w 1925551"/>
              <a:gd name="connsiteY1" fmla="*/ 481388 h 2233639"/>
              <a:gd name="connsiteX2" fmla="*/ 1925551 w 1925551"/>
              <a:gd name="connsiteY2" fmla="*/ 1752251 h 2233639"/>
              <a:gd name="connsiteX3" fmla="*/ 962776 w 1925551"/>
              <a:gd name="connsiteY3" fmla="*/ 2233639 h 2233639"/>
              <a:gd name="connsiteX4" fmla="*/ 0 w 1925551"/>
              <a:gd name="connsiteY4" fmla="*/ 1752251 h 2233639"/>
              <a:gd name="connsiteX5" fmla="*/ 0 w 1925551"/>
              <a:gd name="connsiteY5" fmla="*/ 481388 h 2233639"/>
              <a:gd name="connsiteX6" fmla="*/ 962776 w 1925551"/>
              <a:gd name="connsiteY6" fmla="*/ 0 h 22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5551" h="2233639">
                <a:moveTo>
                  <a:pt x="962776" y="0"/>
                </a:moveTo>
                <a:lnTo>
                  <a:pt x="1925551" y="481388"/>
                </a:lnTo>
                <a:lnTo>
                  <a:pt x="1925551" y="1752251"/>
                </a:lnTo>
                <a:lnTo>
                  <a:pt x="962776" y="2233639"/>
                </a:lnTo>
                <a:lnTo>
                  <a:pt x="0" y="1752251"/>
                </a:lnTo>
                <a:lnTo>
                  <a:pt x="0" y="481388"/>
                </a:lnTo>
                <a:lnTo>
                  <a:pt x="962776" y="0"/>
                </a:lnTo>
                <a:close/>
              </a:path>
            </a:pathLst>
          </a:custGeom>
        </p:spPr>
      </p:pic>
      <p:pic>
        <p:nvPicPr>
          <p:cNvPr id="37" name="图片 36"/>
          <p:cNvPicPr>
            <a:picLocks noChangeAspect="1"/>
          </p:cNvPicPr>
          <p:nvPr/>
        </p:nvPicPr>
        <p:blipFill>
          <a:blip r:embed="rId2" cstate="print">
            <a:extLst>
              <a:ext uri="{28A0092B-C50C-407E-A947-70E740481C1C}">
                <a14:useLocalDpi xmlns:a14="http://schemas.microsoft.com/office/drawing/2010/main" val="0"/>
              </a:ext>
            </a:extLst>
          </a:blip>
          <a:srcRect l="9141" t="53933" r="58437"/>
          <a:stretch>
            <a:fillRect/>
          </a:stretch>
        </p:blipFill>
        <p:spPr>
          <a:xfrm>
            <a:off x="640405" y="3232284"/>
            <a:ext cx="2712946" cy="2891069"/>
          </a:xfrm>
          <a:custGeom>
            <a:avLst/>
            <a:gdLst>
              <a:gd name="connsiteX0" fmla="*/ 1356473 w 2712946"/>
              <a:gd name="connsiteY0" fmla="*/ 0 h 2891069"/>
              <a:gd name="connsiteX1" fmla="*/ 2712946 w 2712946"/>
              <a:gd name="connsiteY1" fmla="*/ 678237 h 2891069"/>
              <a:gd name="connsiteX2" fmla="*/ 2712946 w 2712946"/>
              <a:gd name="connsiteY2" fmla="*/ 2468782 h 2891069"/>
              <a:gd name="connsiteX3" fmla="*/ 1868373 w 2712946"/>
              <a:gd name="connsiteY3" fmla="*/ 2891069 h 2891069"/>
              <a:gd name="connsiteX4" fmla="*/ 844573 w 2712946"/>
              <a:gd name="connsiteY4" fmla="*/ 2891069 h 2891069"/>
              <a:gd name="connsiteX5" fmla="*/ 0 w 2712946"/>
              <a:gd name="connsiteY5" fmla="*/ 2468782 h 2891069"/>
              <a:gd name="connsiteX6" fmla="*/ 0 w 2712946"/>
              <a:gd name="connsiteY6" fmla="*/ 678237 h 2891069"/>
              <a:gd name="connsiteX7" fmla="*/ 1356473 w 2712946"/>
              <a:gd name="connsiteY7" fmla="*/ 0 h 28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2946" h="2891069">
                <a:moveTo>
                  <a:pt x="1356473" y="0"/>
                </a:moveTo>
                <a:lnTo>
                  <a:pt x="2712946" y="678237"/>
                </a:lnTo>
                <a:lnTo>
                  <a:pt x="2712946" y="2468782"/>
                </a:lnTo>
                <a:lnTo>
                  <a:pt x="1868373" y="2891069"/>
                </a:lnTo>
                <a:lnTo>
                  <a:pt x="844573" y="2891069"/>
                </a:lnTo>
                <a:lnTo>
                  <a:pt x="0" y="2468782"/>
                </a:lnTo>
                <a:lnTo>
                  <a:pt x="0" y="678237"/>
                </a:lnTo>
                <a:lnTo>
                  <a:pt x="1356473" y="0"/>
                </a:lnTo>
                <a:close/>
              </a:path>
            </a:pathLst>
          </a:custGeom>
        </p:spPr>
      </p:pic>
      <p:pic>
        <p:nvPicPr>
          <p:cNvPr id="35" name="图片 34"/>
          <p:cNvPicPr>
            <a:picLocks noChangeAspect="1"/>
          </p:cNvPicPr>
          <p:nvPr/>
        </p:nvPicPr>
        <p:blipFill>
          <a:blip r:embed="rId2" cstate="print">
            <a:extLst>
              <a:ext uri="{28A0092B-C50C-407E-A947-70E740481C1C}">
                <a14:useLocalDpi xmlns:a14="http://schemas.microsoft.com/office/drawing/2010/main" val="0"/>
              </a:ext>
            </a:extLst>
          </a:blip>
          <a:srcRect l="19235" t="100000" r="68530" b="-4078"/>
          <a:stretch>
            <a:fillRect/>
          </a:stretch>
        </p:blipFill>
        <p:spPr>
          <a:xfrm>
            <a:off x="1484978" y="6123353"/>
            <a:ext cx="1023800" cy="255950"/>
          </a:xfrm>
          <a:custGeom>
            <a:avLst/>
            <a:gdLst>
              <a:gd name="connsiteX0" fmla="*/ 0 w 1023800"/>
              <a:gd name="connsiteY0" fmla="*/ 0 h 255950"/>
              <a:gd name="connsiteX1" fmla="*/ 1023800 w 1023800"/>
              <a:gd name="connsiteY1" fmla="*/ 0 h 255950"/>
              <a:gd name="connsiteX2" fmla="*/ 511900 w 1023800"/>
              <a:gd name="connsiteY2" fmla="*/ 255950 h 255950"/>
              <a:gd name="connsiteX3" fmla="*/ 0 w 1023800"/>
              <a:gd name="connsiteY3" fmla="*/ 0 h 255950"/>
            </a:gdLst>
            <a:ahLst/>
            <a:cxnLst>
              <a:cxn ang="0">
                <a:pos x="connsiteX0" y="connsiteY0"/>
              </a:cxn>
              <a:cxn ang="0">
                <a:pos x="connsiteX1" y="connsiteY1"/>
              </a:cxn>
              <a:cxn ang="0">
                <a:pos x="connsiteX2" y="connsiteY2"/>
              </a:cxn>
              <a:cxn ang="0">
                <a:pos x="connsiteX3" y="connsiteY3"/>
              </a:cxn>
            </a:cxnLst>
            <a:rect l="l" t="t" r="r" b="b"/>
            <a:pathLst>
              <a:path w="1023800" h="255950">
                <a:moveTo>
                  <a:pt x="0" y="0"/>
                </a:moveTo>
                <a:lnTo>
                  <a:pt x="1023800" y="0"/>
                </a:lnTo>
                <a:lnTo>
                  <a:pt x="511900" y="255950"/>
                </a:lnTo>
                <a:lnTo>
                  <a:pt x="0" y="0"/>
                </a:lnTo>
                <a:close/>
              </a:path>
            </a:pathLst>
          </a:custGeom>
        </p:spPr>
      </p:pic>
      <p:sp>
        <p:nvSpPr>
          <p:cNvPr id="6" name="六边形 5"/>
          <p:cNvSpPr/>
          <p:nvPr/>
        </p:nvSpPr>
        <p:spPr>
          <a:xfrm rot="16200000">
            <a:off x="3317875" y="3576462"/>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6" name="组合 15"/>
          <p:cNvGrpSpPr/>
          <p:nvPr/>
        </p:nvGrpSpPr>
        <p:grpSpPr>
          <a:xfrm>
            <a:off x="4674999" y="2120640"/>
            <a:ext cx="7136336" cy="2898513"/>
            <a:chOff x="6147269" y="2844265"/>
            <a:chExt cx="5112385" cy="2076459"/>
          </a:xfrm>
        </p:grpSpPr>
        <p:grpSp>
          <p:nvGrpSpPr>
            <p:cNvPr id="17" name="组合 16"/>
            <p:cNvGrpSpPr/>
            <p:nvPr/>
          </p:nvGrpSpPr>
          <p:grpSpPr>
            <a:xfrm>
              <a:off x="6147269" y="3331609"/>
              <a:ext cx="5033250" cy="1589115"/>
              <a:chOff x="-4714868" y="2110674"/>
              <a:chExt cx="5033250" cy="1589115"/>
            </a:xfrm>
          </p:grpSpPr>
          <p:sp>
            <p:nvSpPr>
              <p:cNvPr id="19" name="矩形: 圆角 21"/>
              <p:cNvSpPr/>
              <p:nvPr/>
            </p:nvSpPr>
            <p:spPr>
              <a:xfrm>
                <a:off x="-4648332" y="3345066"/>
                <a:ext cx="3562392" cy="354723"/>
              </a:xfrm>
              <a:prstGeom prst="roundRect">
                <a:avLst>
                  <a:gd name="adj" fmla="val 50000"/>
                </a:avLst>
              </a:prstGeom>
              <a:solidFill>
                <a:srgbClr val="00B9E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20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20" name="组合 19"/>
              <p:cNvGrpSpPr/>
              <p:nvPr/>
            </p:nvGrpSpPr>
            <p:grpSpPr>
              <a:xfrm>
                <a:off x="-4714868" y="2110674"/>
                <a:ext cx="5033250" cy="995966"/>
                <a:chOff x="-4714868" y="2110674"/>
                <a:chExt cx="5033250" cy="995966"/>
              </a:xfrm>
            </p:grpSpPr>
            <p:sp>
              <p:nvSpPr>
                <p:cNvPr id="21" name="文本框 20"/>
                <p:cNvSpPr txBox="1"/>
                <p:nvPr/>
              </p:nvSpPr>
              <p:spPr>
                <a:xfrm>
                  <a:off x="-4714868" y="2808615"/>
                  <a:ext cx="5033249" cy="298025"/>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22" name="直接连接符 2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23"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dist"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sz="5400" b="1" dirty="0">
                      <a:solidFill>
                        <a:srgbClr val="00B9E7"/>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endParaRPr kumimoji="0" lang="zh-CN" altLang="en-US" sz="5400" b="1" i="0" u="none" strike="noStrike" kern="1200" cap="none" spc="0" normalizeH="0" baseline="0" noProof="0" dirty="0">
                    <a:ln>
                      <a:noFill/>
                    </a:ln>
                    <a:solidFill>
                      <a:srgbClr val="00B9E7"/>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grpSp>
        <p:sp>
          <p:nvSpPr>
            <p:cNvPr id="18"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dirty="0">
                  <a:latin typeface="Arial" panose="020B0604020202020204" pitchFamily="34" charset="0"/>
                  <a:ea typeface="思源黑体 CN Medium" panose="020B0600000000000000" pitchFamily="34" charset="-122"/>
                  <a:cs typeface="+mn-ea"/>
                  <a:sym typeface="Arial" panose="020B0604020202020204" pitchFamily="34" charset="0"/>
                </a:rPr>
                <a:t>5</a:t>
              </a: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章     进入合成有机高分子化合物的时代</a:t>
              </a:r>
            </a:p>
          </p:txBody>
        </p:sp>
      </p:grpSp>
      <p:sp>
        <p:nvSpPr>
          <p:cNvPr id="24" name="矩形 23"/>
          <p:cNvSpPr/>
          <p:nvPr/>
        </p:nvSpPr>
        <p:spPr>
          <a:xfrm>
            <a:off x="9561081" y="586555"/>
            <a:ext cx="4062342" cy="300975"/>
          </a:xfrm>
          <a:prstGeom prst="rect">
            <a:avLst/>
          </a:prstGeom>
          <a:solidFill>
            <a:srgbClr val="00B9E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26" name="六边形 25"/>
          <p:cNvSpPr/>
          <p:nvPr/>
        </p:nvSpPr>
        <p:spPr>
          <a:xfrm rot="16200000">
            <a:off x="10112405" y="4775968"/>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0" name="六边形 39"/>
          <p:cNvSpPr/>
          <p:nvPr/>
        </p:nvSpPr>
        <p:spPr>
          <a:xfrm rot="16200000">
            <a:off x="1403516" y="86047"/>
            <a:ext cx="1247683" cy="1075589"/>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60400" y="1130300"/>
            <a:ext cx="11409359" cy="2278841"/>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zh-CN" altLang="zh-CN" sz="2400"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塑料的成分及分类</a:t>
            </a: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成分</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塑料的主要成分是合成高分子化合物，即合成树脂。</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分类</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pic>
        <p:nvPicPr>
          <p:cNvPr id="26626"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0400" y="3556596"/>
            <a:ext cx="8076796" cy="121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6"/>
                                        </p:tgtEl>
                                        <p:attrNameLst>
                                          <p:attrName>style.visibility</p:attrName>
                                        </p:attrNameLst>
                                      </p:cBhvr>
                                      <p:to>
                                        <p:strVal val="visible"/>
                                      </p:to>
                                    </p:set>
                                    <p:anim calcmode="lin" valueType="num">
                                      <p:cBhvr additive="base">
                                        <p:cTn id="11" dur="500" fill="hold"/>
                                        <p:tgtEl>
                                          <p:spTgt spid="26626"/>
                                        </p:tgtEl>
                                        <p:attrNameLst>
                                          <p:attrName>ppt_x</p:attrName>
                                        </p:attrNameLst>
                                      </p:cBhvr>
                                      <p:tavLst>
                                        <p:tav tm="0">
                                          <p:val>
                                            <p:strVal val="#ppt_x"/>
                                          </p:val>
                                        </p:tav>
                                        <p:tav tm="100000">
                                          <p:val>
                                            <p:strVal val="#ppt_x"/>
                                          </p:val>
                                        </p:tav>
                                      </p:tavLst>
                                    </p:anim>
                                    <p:anim calcmode="lin" valueType="num">
                                      <p:cBhvr additive="base">
                                        <p:cTn id="12"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308577" y="2410907"/>
          <a:ext cx="9574846" cy="3306966"/>
        </p:xfrm>
        <a:graphic>
          <a:graphicData uri="http://schemas.openxmlformats.org/drawingml/2006/table">
            <a:tbl>
              <a:tblPr/>
              <a:tblGrid>
                <a:gridCol w="2871037">
                  <a:extLst>
                    <a:ext uri="{9D8B030D-6E8A-4147-A177-3AD203B41FA5}">
                      <a16:colId xmlns:a16="http://schemas.microsoft.com/office/drawing/2014/main" val="20000"/>
                    </a:ext>
                  </a:extLst>
                </a:gridCol>
                <a:gridCol w="3685766">
                  <a:extLst>
                    <a:ext uri="{9D8B030D-6E8A-4147-A177-3AD203B41FA5}">
                      <a16:colId xmlns:a16="http://schemas.microsoft.com/office/drawing/2014/main" val="20001"/>
                    </a:ext>
                  </a:extLst>
                </a:gridCol>
                <a:gridCol w="3018043">
                  <a:extLst>
                    <a:ext uri="{9D8B030D-6E8A-4147-A177-3AD203B41FA5}">
                      <a16:colId xmlns:a16="http://schemas.microsoft.com/office/drawing/2014/main" val="20002"/>
                    </a:ext>
                  </a:extLst>
                </a:gridCol>
              </a:tblGrid>
              <a:tr h="706174">
                <a:tc>
                  <a:txBody>
                    <a:bodyPr/>
                    <a:lstStyle/>
                    <a:p>
                      <a:pPr algn="ctr">
                        <a:lnSpc>
                          <a:spcPct val="150000"/>
                        </a:lnSpc>
                        <a:spcAft>
                          <a:spcPts val="0"/>
                        </a:spcAft>
                      </a:pPr>
                      <a:r>
                        <a:rPr lang="en-US"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endParaRPr lang="zh-CN" sz="24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高压聚乙烯</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低压聚乙烯</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6174">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合成条件</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高温、高压，引发剂</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低压，催化剂</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4222">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高分子链</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较</a:t>
                      </a:r>
                      <a:r>
                        <a:rPr lang="en-US" altLang="zh-CN" sz="2400" u="none"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____</a:t>
                      </a:r>
                      <a:endParaRPr lang="zh-CN" sz="2400" u="none"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较</a:t>
                      </a:r>
                      <a:r>
                        <a:rPr lang="en-US" altLang="zh-CN" sz="2400" u="none"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___</a:t>
                      </a:r>
                      <a:endParaRPr lang="zh-CN" sz="2400" u="none"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6174">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相对分子质量</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较</a:t>
                      </a:r>
                      <a:r>
                        <a:rPr lang="en-US" altLang="zh-CN" sz="2400" u="none"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___</a:t>
                      </a:r>
                      <a:endParaRPr lang="zh-CN" sz="2400" u="none"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较</a:t>
                      </a:r>
                      <a:r>
                        <a:rPr lang="en-US" altLang="zh-CN" sz="2400" u="none"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___</a:t>
                      </a:r>
                      <a:endParaRPr lang="zh-CN" sz="2400" u="none"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94222">
                <a:tc>
                  <a:txBody>
                    <a:bodyPr/>
                    <a:lstStyle/>
                    <a:p>
                      <a:pPr algn="ctr">
                        <a:lnSpc>
                          <a:spcPct val="150000"/>
                        </a:lnSpc>
                        <a:spcAft>
                          <a:spcPts val="0"/>
                        </a:spcAft>
                      </a:pPr>
                      <a:r>
                        <a:rPr lang="zh-CN" sz="24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密度</a:t>
                      </a:r>
                      <a:endParaRPr lang="zh-CN" sz="24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较</a:t>
                      </a:r>
                      <a:r>
                        <a:rPr lang="en-US" altLang="zh-CN" sz="2400" u="none"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___</a:t>
                      </a:r>
                      <a:endParaRPr lang="zh-CN" sz="2400" u="none"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较</a:t>
                      </a:r>
                      <a:r>
                        <a:rPr lang="en-US" altLang="zh-CN" sz="2400" u="none"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___</a:t>
                      </a:r>
                      <a:endParaRPr lang="zh-CN" sz="2400" u="none"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3524" marR="43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矩形 14"/>
          <p:cNvSpPr/>
          <p:nvPr/>
        </p:nvSpPr>
        <p:spPr>
          <a:xfrm>
            <a:off x="660400" y="1062982"/>
            <a:ext cx="11409359" cy="1254009"/>
          </a:xfrm>
          <a:prstGeom prst="rect">
            <a:avLst/>
          </a:prstGeom>
        </p:spPr>
        <p:txBody>
          <a:bodyPr wrap="square" lIns="121870" tIns="60934" rIns="121870" bIns="60934">
            <a:spAutoFit/>
          </a:bodyPr>
          <a:lstStyle/>
          <a:p>
            <a:pPr algn="just" defTabSz="914400">
              <a:lnSpc>
                <a:spcPct val="150000"/>
              </a:lnSpc>
            </a:pPr>
            <a:r>
              <a:rPr lang="en-US"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lang="zh-CN" altLang="zh-CN" sz="2400" b="1" kern="100" dirty="0">
                <a:solidFill>
                  <a:srgbClr val="2258A2"/>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常见的塑料</a:t>
            </a: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聚乙烯</a:t>
            </a:r>
            <a:endParaRPr lang="zh-CN" altLang="zh-CN" sz="10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1" name="矩形 10"/>
          <p:cNvSpPr/>
          <p:nvPr/>
        </p:nvSpPr>
        <p:spPr>
          <a:xfrm>
            <a:off x="5895561" y="3912250"/>
            <a:ext cx="492443"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短</a:t>
            </a:r>
          </a:p>
        </p:txBody>
      </p:sp>
      <p:sp>
        <p:nvSpPr>
          <p:cNvPr id="13" name="矩形 12"/>
          <p:cNvSpPr/>
          <p:nvPr/>
        </p:nvSpPr>
        <p:spPr>
          <a:xfrm>
            <a:off x="9213446" y="3906860"/>
            <a:ext cx="492443"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长</a:t>
            </a:r>
          </a:p>
        </p:txBody>
      </p:sp>
      <p:sp>
        <p:nvSpPr>
          <p:cNvPr id="9" name="矩形 8"/>
          <p:cNvSpPr/>
          <p:nvPr/>
        </p:nvSpPr>
        <p:spPr>
          <a:xfrm>
            <a:off x="5874358" y="4565828"/>
            <a:ext cx="492443"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低</a:t>
            </a:r>
          </a:p>
        </p:txBody>
      </p:sp>
      <p:sp>
        <p:nvSpPr>
          <p:cNvPr id="10" name="矩形 9"/>
          <p:cNvSpPr/>
          <p:nvPr/>
        </p:nvSpPr>
        <p:spPr>
          <a:xfrm>
            <a:off x="9248681" y="4586143"/>
            <a:ext cx="492443"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高</a:t>
            </a:r>
          </a:p>
        </p:txBody>
      </p:sp>
      <p:sp>
        <p:nvSpPr>
          <p:cNvPr id="12" name="矩形 11"/>
          <p:cNvSpPr/>
          <p:nvPr/>
        </p:nvSpPr>
        <p:spPr>
          <a:xfrm>
            <a:off x="5895561" y="5213750"/>
            <a:ext cx="492443"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低</a:t>
            </a:r>
          </a:p>
        </p:txBody>
      </p:sp>
      <p:sp>
        <p:nvSpPr>
          <p:cNvPr id="14" name="矩形 13"/>
          <p:cNvSpPr/>
          <p:nvPr/>
        </p:nvSpPr>
        <p:spPr>
          <a:xfrm>
            <a:off x="9217320" y="5234065"/>
            <a:ext cx="492443" cy="461665"/>
          </a:xfrm>
          <a:prstGeom prst="rect">
            <a:avLst/>
          </a:prstGeom>
        </p:spPr>
        <p:txBody>
          <a:bodyPr wrap="none">
            <a:spAutoFit/>
          </a:bodyPr>
          <a:lstStyle/>
          <a:p>
            <a:pPr defTabSz="914400"/>
            <a:r>
              <a:rPr lang="zh-CN" altLang="en-US" sz="2400" kern="100" dirty="0">
                <a:solidFill>
                  <a:srgbClr val="C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高</a:t>
            </a:r>
          </a:p>
        </p:txBody>
      </p:sp>
      <p:sp>
        <p:nvSpPr>
          <p:cNvPr id="1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linds(horizont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3"/>
                                        </p:tgtEl>
                                      </p:cBhvr>
                                    </p:animEffect>
                                    <p:set>
                                      <p:cBhvr>
                                        <p:cTn id="34" dur="1" fill="hold">
                                          <p:stCondLst>
                                            <p:cond delay="499"/>
                                          </p:stCondLst>
                                        </p:cTn>
                                        <p:tgtEl>
                                          <p:spTgt spid="13"/>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0"/>
                                        </p:tgtEl>
                                      </p:cBhvr>
                                    </p:animEffect>
                                    <p:set>
                                      <p:cBhvr>
                                        <p:cTn id="40" dur="1" fill="hold">
                                          <p:stCondLst>
                                            <p:cond delay="499"/>
                                          </p:stCondLst>
                                        </p:cTn>
                                        <p:tgtEl>
                                          <p:spTgt spid="10"/>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4"/>
                                        </p:tgtEl>
                                      </p:cBhvr>
                                    </p:animEffect>
                                    <p:set>
                                      <p:cBhvr>
                                        <p:cTn id="46"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3" grpId="0"/>
      <p:bldP spid="13" grpId="1"/>
      <p:bldP spid="9" grpId="0"/>
      <p:bldP spid="9" grpId="1"/>
      <p:bldP spid="10" grpId="0"/>
      <p:bldP spid="10" grpId="1"/>
      <p:bldP spid="12" grpId="0"/>
      <p:bldP spid="12" grpId="1"/>
      <p:bldP spid="14" grpId="0"/>
      <p:bldP spid="1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60401" y="1232979"/>
            <a:ext cx="10858500" cy="2278841"/>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酚醛树脂</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①</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含义：是用酚类</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如苯酚</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和醛类</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如甲醛</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在酸或碱的催化下相互缩合而成的高分子化合物。</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②</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制备和结构：</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pic>
        <p:nvPicPr>
          <p:cNvPr id="28674" name="图片 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0400" y="3602541"/>
            <a:ext cx="6792412" cy="1975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674"/>
                                        </p:tgtEl>
                                        <p:attrNameLst>
                                          <p:attrName>style.visibility</p:attrName>
                                        </p:attrNameLst>
                                      </p:cBhvr>
                                      <p:to>
                                        <p:strVal val="visible"/>
                                      </p:to>
                                    </p:set>
                                    <p:anim calcmode="lin" valueType="num">
                                      <p:cBhvr additive="base">
                                        <p:cTn id="11" dur="500" fill="hold"/>
                                        <p:tgtEl>
                                          <p:spTgt spid="28674"/>
                                        </p:tgtEl>
                                        <p:attrNameLst>
                                          <p:attrName>ppt_x</p:attrName>
                                        </p:attrNameLst>
                                      </p:cBhvr>
                                      <p:tavLst>
                                        <p:tav tm="0">
                                          <p:val>
                                            <p:strVal val="#ppt_x"/>
                                          </p:val>
                                        </p:tav>
                                        <p:tav tm="100000">
                                          <p:val>
                                            <p:strVal val="#ppt_x"/>
                                          </p:val>
                                        </p:tav>
                                      </p:tavLst>
                                    </p:anim>
                                    <p:anim calcmode="lin" valueType="num">
                                      <p:cBhvr additive="base">
                                        <p:cTn id="12"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60400" y="1130300"/>
            <a:ext cx="11409359" cy="616848"/>
          </a:xfrm>
          <a:prstGeom prst="rect">
            <a:avLst/>
          </a:prstGeom>
        </p:spPr>
        <p:txBody>
          <a:bodyPr wrap="square" lIns="121870" tIns="60934" rIns="121870" bIns="60934">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③</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在酸催化下的化学方程式为</a:t>
            </a:r>
            <a:endParaRPr lang="zh-CN" altLang="zh-CN" sz="105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pic>
        <p:nvPicPr>
          <p:cNvPr id="29698" name="Picture 2"/>
          <p:cNvPicPr>
            <a:picLocks noChangeAspect="1" noChangeArrowheads="1"/>
          </p:cNvPicPr>
          <p:nvPr/>
        </p:nvPicPr>
        <p:blipFill>
          <a:blip r:embed="rId2"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8279" y="1826583"/>
            <a:ext cx="7470613" cy="1992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3"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0400" y="3819144"/>
            <a:ext cx="8756706" cy="214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par>
                                <p:cTn id="8" presetID="3" presetClass="entr" presetSubtype="10" fill="hold" nodeType="withEffect">
                                  <p:stCondLst>
                                    <p:cond delay="0"/>
                                  </p:stCondLst>
                                  <p:childTnLst>
                                    <p:set>
                                      <p:cBhvr>
                                        <p:cTn id="9" dur="1" fill="hold">
                                          <p:stCondLst>
                                            <p:cond delay="0"/>
                                          </p:stCondLst>
                                        </p:cTn>
                                        <p:tgtEl>
                                          <p:spTgt spid="29699"/>
                                        </p:tgtEl>
                                        <p:attrNameLst>
                                          <p:attrName>style.visibility</p:attrName>
                                        </p:attrNameLst>
                                      </p:cBhvr>
                                      <p:to>
                                        <p:strVal val="visible"/>
                                      </p:to>
                                    </p:set>
                                    <p:animEffect transition="in" filter="blinds(horizontal)">
                                      <p:cBhvr>
                                        <p:cTn id="10" dur="500"/>
                                        <p:tgtEl>
                                          <p:spTgt spid="2969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9698"/>
                                        </p:tgtEl>
                                      </p:cBhvr>
                                    </p:animEffect>
                                    <p:set>
                                      <p:cBhvr>
                                        <p:cTn id="15" dur="1" fill="hold">
                                          <p:stCondLst>
                                            <p:cond delay="499"/>
                                          </p:stCondLst>
                                        </p:cTn>
                                        <p:tgtEl>
                                          <p:spTgt spid="29698"/>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9699"/>
                                        </p:tgtEl>
                                      </p:cBhvr>
                                    </p:animEffect>
                                    <p:set>
                                      <p:cBhvr>
                                        <p:cTn id="18" dur="1" fill="hold">
                                          <p:stCondLst>
                                            <p:cond delay="499"/>
                                          </p:stCondLst>
                                        </p:cTn>
                                        <p:tgtEl>
                                          <p:spTgt spid="296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53313" y="1130300"/>
            <a:ext cx="10965587" cy="2308324"/>
          </a:xfrm>
          <a:prstGeom prst="rect">
            <a:avLst/>
          </a:prstGeom>
        </p:spPr>
        <p:txBody>
          <a:bodyPr wrap="square">
            <a:spAutoFit/>
          </a:bodyPr>
          <a:lstStyle/>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在酸性条件下，苯酚与甲醛反应只能发生在邻位或对位，得到线型分子；而在碱性条件下，甲醛过量时不仅在邻位反应还可以在对位反应，得到网状结构的分子。</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15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高分子化合物结构不同其性质不同，线型高分子与体型高分子性质对比如下：</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graphicFrame>
        <p:nvGraphicFramePr>
          <p:cNvPr id="4" name="表格 3"/>
          <p:cNvGraphicFramePr>
            <a:graphicFrameLocks noGrp="1"/>
          </p:cNvGraphicFramePr>
          <p:nvPr/>
        </p:nvGraphicFramePr>
        <p:xfrm>
          <a:off x="1948087" y="3438624"/>
          <a:ext cx="8295827" cy="2880826"/>
        </p:xfrm>
        <a:graphic>
          <a:graphicData uri="http://schemas.openxmlformats.org/drawingml/2006/table">
            <a:tbl>
              <a:tblPr/>
              <a:tblGrid>
                <a:gridCol w="867111">
                  <a:extLst>
                    <a:ext uri="{9D8B030D-6E8A-4147-A177-3AD203B41FA5}">
                      <a16:colId xmlns:a16="http://schemas.microsoft.com/office/drawing/2014/main" val="20000"/>
                    </a:ext>
                  </a:extLst>
                </a:gridCol>
                <a:gridCol w="3742360">
                  <a:extLst>
                    <a:ext uri="{9D8B030D-6E8A-4147-A177-3AD203B41FA5}">
                      <a16:colId xmlns:a16="http://schemas.microsoft.com/office/drawing/2014/main" val="20001"/>
                    </a:ext>
                  </a:extLst>
                </a:gridCol>
                <a:gridCol w="3686356">
                  <a:extLst>
                    <a:ext uri="{9D8B030D-6E8A-4147-A177-3AD203B41FA5}">
                      <a16:colId xmlns:a16="http://schemas.microsoft.com/office/drawing/2014/main" val="20002"/>
                    </a:ext>
                  </a:extLst>
                </a:gridCol>
              </a:tblGrid>
              <a:tr h="474894">
                <a:tc>
                  <a:txBody>
                    <a:bodyPr/>
                    <a:lstStyle/>
                    <a:p>
                      <a:pPr algn="ctr">
                        <a:lnSpc>
                          <a:spcPct val="150000"/>
                        </a:lnSpc>
                        <a:spcAft>
                          <a:spcPts val="0"/>
                        </a:spcAft>
                      </a:pPr>
                      <a:r>
                        <a:rPr lang="en-US" sz="21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 </a:t>
                      </a:r>
                      <a:endParaRPr lang="zh-CN" sz="21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线型高分子</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体型高分子</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49787">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溶解性</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能缓慢溶解于适当溶剂</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1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很难溶解，但往往有一定程度的胀大</a:t>
                      </a:r>
                      <a:endParaRPr lang="zh-CN" sz="21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6358">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性能</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具有热塑性，无固定熔点</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1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具有热固性，受热不熔化</a:t>
                      </a:r>
                      <a:endParaRPr lang="zh-CN" sz="21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9787">
                <a:tc>
                  <a:txBody>
                    <a:bodyPr/>
                    <a:lstStyle/>
                    <a:p>
                      <a:pPr algn="ctr">
                        <a:lnSpc>
                          <a:spcPct val="150000"/>
                        </a:lnSpc>
                        <a:spcAft>
                          <a:spcPts val="0"/>
                        </a:spcAft>
                      </a:pPr>
                      <a:r>
                        <a:rPr lang="zh-CN" sz="2100" kern="10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特性</a:t>
                      </a:r>
                      <a:endParaRPr lang="zh-CN" sz="2100" kern="10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1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强度大、可拉丝、吹薄膜、绝缘性好</a:t>
                      </a:r>
                      <a:endParaRPr lang="zh-CN" sz="21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1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强度大、绝缘性好，</a:t>
                      </a:r>
                      <a:r>
                        <a:rPr lang="zh-CN" altLang="en-US" sz="21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无</a:t>
                      </a:r>
                      <a:r>
                        <a:rPr lang="zh-CN" sz="2100" kern="100" dirty="0">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可塑性</a:t>
                      </a:r>
                      <a:endParaRPr lang="zh-CN" sz="2100" kern="100" dirty="0">
                        <a:effectLst/>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txBody>
                  <a:tcPr marL="46369" marR="46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60400" y="1263691"/>
            <a:ext cx="11409359" cy="3816377"/>
          </a:xfrm>
          <a:prstGeom prst="rect">
            <a:avLst/>
          </a:prstGeom>
        </p:spPr>
        <p:txBody>
          <a:bodyPr wrap="square" lIns="121870" tIns="60934" rIns="121870" bIns="60934">
            <a:spAutoFit/>
          </a:bodyPr>
          <a:lstStyle/>
          <a:p>
            <a:pPr algn="just" defTabSz="914400">
              <a:lnSpc>
                <a:spcPct val="200000"/>
              </a:lnSpc>
            </a:pPr>
            <a:r>
              <a:rPr lang="zh-CN"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例</a:t>
            </a:r>
            <a:r>
              <a:rPr lang="en-US" altLang="zh-CN" sz="2400" b="1" kern="100" dirty="0">
                <a:solidFill>
                  <a:srgbClr val="0000FF"/>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(2018·</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盐城月考</a:t>
            </a: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下列说法正确的是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20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A.</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塑料的主要成分是增塑剂</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20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B.</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塑料受热后都能软化甚至熔融</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20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C.</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高压聚乙烯就是高密度聚乙烯</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a:p>
            <a:pPr algn="just" defTabSz="914400">
              <a:lnSpc>
                <a:spcPct val="200000"/>
              </a:lnSpc>
            </a:pPr>
            <a:r>
              <a:rPr lang="en-US"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rPr>
              <a:t>D.</a:t>
            </a:r>
            <a:r>
              <a:rPr lang="zh-CN" altLang="zh-CN" sz="2400" kern="10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苯酚和甲醛在碱催化下制得的酚醛树脂属于热固性塑料</a:t>
            </a:r>
            <a:endParaRPr lang="zh-CN" altLang="zh-CN" sz="2400" kern="100" dirty="0">
              <a:solidFill>
                <a:sysClr val="windowText" lastClr="000000"/>
              </a:solidFill>
              <a:latin typeface="Arial" panose="020B0604020202020204" pitchFamily="34" charset="0"/>
              <a:ea typeface="思源黑体 CN Medium" panose="020B0600000000000000" pitchFamily="34" charset="-122"/>
              <a:cs typeface="Courier New" panose="02070309020205020404"/>
              <a:sym typeface="Arial" panose="020B0604020202020204" pitchFamily="34" charset="0"/>
            </a:endParaRPr>
          </a:p>
        </p:txBody>
      </p:sp>
      <p:sp>
        <p:nvSpPr>
          <p:cNvPr id="10" name="TextBox 9"/>
          <p:cNvSpPr txBox="1"/>
          <p:nvPr/>
        </p:nvSpPr>
        <p:spPr>
          <a:xfrm>
            <a:off x="660400" y="2281920"/>
            <a:ext cx="755825" cy="784520"/>
          </a:xfrm>
          <a:prstGeom prst="rect">
            <a:avLst/>
          </a:prstGeom>
          <a:noFill/>
        </p:spPr>
        <p:txBody>
          <a:bodyPr wrap="square" rtlCol="0">
            <a:spAutoFit/>
          </a:bodyPr>
          <a:lstStyle/>
          <a:p>
            <a:pPr defTabSz="914400"/>
            <a:r>
              <a:rPr lang="zh-CN" altLang="en-US" sz="4500" b="1" kern="0" dirty="0">
                <a:solidFill>
                  <a:srgbClr val="C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一、塑料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2352</Words>
  <Application>Microsoft Office PowerPoint</Application>
  <PresentationFormat>宽屏</PresentationFormat>
  <Paragraphs>289</Paragraphs>
  <Slides>33</Slides>
  <Notes>6</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39" baseType="lpstr">
      <vt:lpstr>FandolFang R</vt:lpstr>
      <vt:lpstr>思源黑体 CN Light</vt:lpstr>
      <vt:lpstr>Arial</vt:lpstr>
      <vt:lpstr>Times New Roman</vt:lpstr>
      <vt:lpstr>办公资源网：www.bangongziyuan.com</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2020-06-22T05:55:00Z</dcterms:created>
  <dcterms:modified xsi:type="dcterms:W3CDTF">2021-01-09T10:06:55Z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