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9" r:id="rId30"/>
    <p:sldId id="288" r:id="rId31"/>
    <p:sldId id="259"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18">
          <p15:clr>
            <a:srgbClr val="A4A3A4"/>
          </p15:clr>
        </p15:guide>
        <p15:guide id="4" orient="horz" pos="712">
          <p15:clr>
            <a:srgbClr val="A4A3A4"/>
          </p15:clr>
        </p15:guide>
        <p15:guide id="5" orient="horz" pos="3928">
          <p15:clr>
            <a:srgbClr val="A4A3A4"/>
          </p15:clr>
        </p15:guide>
        <p15:guide id="6" orient="horz" pos="38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2" d="100"/>
          <a:sy n="102" d="100"/>
        </p:scale>
        <p:origin x="870" y="114"/>
      </p:cViewPr>
      <p:guideLst>
        <p:guide pos="416"/>
        <p:guide pos="7256"/>
        <p:guide orient="horz" pos="618"/>
        <p:guide orient="horz" pos="712"/>
        <p:guide orient="horz" pos="3928"/>
        <p:guide orient="horz" pos="38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7F07B85-CC9C-4F5D-84B6-96E08E85A9BA}"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95A50780-3440-457A-B8B3-C5116596FE9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29</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91B24E-4EE2-4D18-B6EC-E8187AA2E8E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21D19F-82ED-4619-97D2-75CA3821405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091B24E-4EE2-4D18-B6EC-E8187AA2E8E0}"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21D19F-82ED-4619-97D2-75CA3821405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04C4D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5091B24E-4EE2-4D18-B6EC-E8187AA2E8E0}"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6421D19F-82ED-4619-97D2-75CA3821405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10.jpeg"/><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 Id="rId5" Type="http://schemas.openxmlformats.org/officeDocument/2006/relationships/image" Target="../media/image15.jpeg"/><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3.xml"/><Relationship Id="rId5" Type="http://schemas.openxmlformats.org/officeDocument/2006/relationships/image" Target="../media/image22.jpeg"/><Relationship Id="rId4" Type="http://schemas.openxmlformats.org/officeDocument/2006/relationships/image" Target="../media/image21.jpeg"/></Relationships>
</file>

<file path=ppt/slides/_rels/slide28.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3.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25.jpeg"/><Relationship Id="rId7" Type="http://schemas.openxmlformats.org/officeDocument/2006/relationships/image" Target="../media/image34.jpeg"/><Relationship Id="rId2" Type="http://schemas.openxmlformats.org/officeDocument/2006/relationships/image" Target="../media/image30.jpeg"/><Relationship Id="rId1" Type="http://schemas.openxmlformats.org/officeDocument/2006/relationships/slideLayout" Target="../slideLayouts/slideLayout3.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rcRect l="26180" t="13356" r="41769" b="37073"/>
          <a:stretch>
            <a:fillRect/>
          </a:stretch>
        </p:blipFill>
        <p:spPr>
          <a:xfrm>
            <a:off x="2066189" y="685798"/>
            <a:ext cx="2681846" cy="3110943"/>
          </a:xfrm>
          <a:custGeom>
            <a:avLst/>
            <a:gdLst>
              <a:gd name="connsiteX0" fmla="*/ 1340923 w 2681846"/>
              <a:gd name="connsiteY0" fmla="*/ 0 h 3110943"/>
              <a:gd name="connsiteX1" fmla="*/ 2681846 w 2681846"/>
              <a:gd name="connsiteY1" fmla="*/ 670462 h 3110943"/>
              <a:gd name="connsiteX2" fmla="*/ 2681846 w 2681846"/>
              <a:gd name="connsiteY2" fmla="*/ 2440481 h 3110943"/>
              <a:gd name="connsiteX3" fmla="*/ 1340923 w 2681846"/>
              <a:gd name="connsiteY3" fmla="*/ 3110943 h 3110943"/>
              <a:gd name="connsiteX4" fmla="*/ 0 w 2681846"/>
              <a:gd name="connsiteY4" fmla="*/ 2440481 h 3110943"/>
              <a:gd name="connsiteX5" fmla="*/ 0 w 2681846"/>
              <a:gd name="connsiteY5" fmla="*/ 670462 h 3110943"/>
              <a:gd name="connsiteX6" fmla="*/ 1340923 w 2681846"/>
              <a:gd name="connsiteY6" fmla="*/ 0 h 311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1846" h="3110943">
                <a:moveTo>
                  <a:pt x="1340923" y="0"/>
                </a:moveTo>
                <a:lnTo>
                  <a:pt x="2681846" y="670462"/>
                </a:lnTo>
                <a:lnTo>
                  <a:pt x="2681846" y="2440481"/>
                </a:lnTo>
                <a:lnTo>
                  <a:pt x="1340923" y="3110943"/>
                </a:lnTo>
                <a:lnTo>
                  <a:pt x="0" y="2440481"/>
                </a:lnTo>
                <a:lnTo>
                  <a:pt x="0" y="670462"/>
                </a:lnTo>
                <a:lnTo>
                  <a:pt x="1340923" y="0"/>
                </a:lnTo>
                <a:close/>
              </a:path>
            </a:pathLst>
          </a:custGeom>
        </p:spPr>
      </p:pic>
      <p:pic>
        <p:nvPicPr>
          <p:cNvPr id="38" name="图片 37"/>
          <p:cNvPicPr>
            <a:picLocks noChangeAspect="1"/>
          </p:cNvPicPr>
          <p:nvPr/>
        </p:nvPicPr>
        <p:blipFill>
          <a:blip r:embed="rId2" cstate="print">
            <a:extLst>
              <a:ext uri="{28A0092B-C50C-407E-A947-70E740481C1C}">
                <a14:useLocalDpi xmlns:a14="http://schemas.microsoft.com/office/drawing/2010/main" val="0"/>
              </a:ext>
            </a:extLst>
          </a:blip>
          <a:srcRect l="1381" t="24193" r="75607" b="40216"/>
          <a:stretch>
            <a:fillRect/>
          </a:stretch>
        </p:blipFill>
        <p:spPr>
          <a:xfrm>
            <a:off x="-8958" y="1365871"/>
            <a:ext cx="1925551" cy="2233639"/>
          </a:xfrm>
          <a:custGeom>
            <a:avLst/>
            <a:gdLst>
              <a:gd name="connsiteX0" fmla="*/ 962776 w 1925551"/>
              <a:gd name="connsiteY0" fmla="*/ 0 h 2233639"/>
              <a:gd name="connsiteX1" fmla="*/ 1925551 w 1925551"/>
              <a:gd name="connsiteY1" fmla="*/ 481388 h 2233639"/>
              <a:gd name="connsiteX2" fmla="*/ 1925551 w 1925551"/>
              <a:gd name="connsiteY2" fmla="*/ 1752251 h 2233639"/>
              <a:gd name="connsiteX3" fmla="*/ 962776 w 1925551"/>
              <a:gd name="connsiteY3" fmla="*/ 2233639 h 2233639"/>
              <a:gd name="connsiteX4" fmla="*/ 0 w 1925551"/>
              <a:gd name="connsiteY4" fmla="*/ 1752251 h 2233639"/>
              <a:gd name="connsiteX5" fmla="*/ 0 w 1925551"/>
              <a:gd name="connsiteY5" fmla="*/ 481388 h 2233639"/>
              <a:gd name="connsiteX6" fmla="*/ 962776 w 1925551"/>
              <a:gd name="connsiteY6" fmla="*/ 0 h 22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5551" h="2233639">
                <a:moveTo>
                  <a:pt x="962776" y="0"/>
                </a:moveTo>
                <a:lnTo>
                  <a:pt x="1925551" y="481388"/>
                </a:lnTo>
                <a:lnTo>
                  <a:pt x="1925551" y="1752251"/>
                </a:lnTo>
                <a:lnTo>
                  <a:pt x="962776" y="2233639"/>
                </a:lnTo>
                <a:lnTo>
                  <a:pt x="0" y="1752251"/>
                </a:lnTo>
                <a:lnTo>
                  <a:pt x="0" y="481388"/>
                </a:lnTo>
                <a:lnTo>
                  <a:pt x="962776" y="0"/>
                </a:lnTo>
                <a:close/>
              </a:path>
            </a:pathLst>
          </a:custGeom>
        </p:spPr>
      </p:pic>
      <p:pic>
        <p:nvPicPr>
          <p:cNvPr id="37" name="图片 36"/>
          <p:cNvPicPr>
            <a:picLocks noChangeAspect="1"/>
          </p:cNvPicPr>
          <p:nvPr/>
        </p:nvPicPr>
        <p:blipFill>
          <a:blip r:embed="rId2" cstate="print">
            <a:extLst>
              <a:ext uri="{28A0092B-C50C-407E-A947-70E740481C1C}">
                <a14:useLocalDpi xmlns:a14="http://schemas.microsoft.com/office/drawing/2010/main" val="0"/>
              </a:ext>
            </a:extLst>
          </a:blip>
          <a:srcRect l="9141" t="53933" r="58437"/>
          <a:stretch>
            <a:fillRect/>
          </a:stretch>
        </p:blipFill>
        <p:spPr>
          <a:xfrm>
            <a:off x="640405" y="3232284"/>
            <a:ext cx="2712946" cy="2891069"/>
          </a:xfrm>
          <a:custGeom>
            <a:avLst/>
            <a:gdLst>
              <a:gd name="connsiteX0" fmla="*/ 1356473 w 2712946"/>
              <a:gd name="connsiteY0" fmla="*/ 0 h 2891069"/>
              <a:gd name="connsiteX1" fmla="*/ 2712946 w 2712946"/>
              <a:gd name="connsiteY1" fmla="*/ 678237 h 2891069"/>
              <a:gd name="connsiteX2" fmla="*/ 2712946 w 2712946"/>
              <a:gd name="connsiteY2" fmla="*/ 2468782 h 2891069"/>
              <a:gd name="connsiteX3" fmla="*/ 1868373 w 2712946"/>
              <a:gd name="connsiteY3" fmla="*/ 2891069 h 2891069"/>
              <a:gd name="connsiteX4" fmla="*/ 844573 w 2712946"/>
              <a:gd name="connsiteY4" fmla="*/ 2891069 h 2891069"/>
              <a:gd name="connsiteX5" fmla="*/ 0 w 2712946"/>
              <a:gd name="connsiteY5" fmla="*/ 2468782 h 2891069"/>
              <a:gd name="connsiteX6" fmla="*/ 0 w 2712946"/>
              <a:gd name="connsiteY6" fmla="*/ 678237 h 2891069"/>
              <a:gd name="connsiteX7" fmla="*/ 1356473 w 2712946"/>
              <a:gd name="connsiteY7" fmla="*/ 0 h 28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2946" h="2891069">
                <a:moveTo>
                  <a:pt x="1356473" y="0"/>
                </a:moveTo>
                <a:lnTo>
                  <a:pt x="2712946" y="678237"/>
                </a:lnTo>
                <a:lnTo>
                  <a:pt x="2712946" y="2468782"/>
                </a:lnTo>
                <a:lnTo>
                  <a:pt x="1868373" y="2891069"/>
                </a:lnTo>
                <a:lnTo>
                  <a:pt x="844573" y="2891069"/>
                </a:lnTo>
                <a:lnTo>
                  <a:pt x="0" y="2468782"/>
                </a:lnTo>
                <a:lnTo>
                  <a:pt x="0" y="678237"/>
                </a:lnTo>
                <a:lnTo>
                  <a:pt x="1356473" y="0"/>
                </a:lnTo>
                <a:close/>
              </a:path>
            </a:pathLst>
          </a:custGeom>
        </p:spPr>
      </p:pic>
      <p:pic>
        <p:nvPicPr>
          <p:cNvPr id="35" name="图片 34"/>
          <p:cNvPicPr>
            <a:picLocks noChangeAspect="1"/>
          </p:cNvPicPr>
          <p:nvPr/>
        </p:nvPicPr>
        <p:blipFill>
          <a:blip r:embed="rId2" cstate="print">
            <a:extLst>
              <a:ext uri="{28A0092B-C50C-407E-A947-70E740481C1C}">
                <a14:useLocalDpi xmlns:a14="http://schemas.microsoft.com/office/drawing/2010/main" val="0"/>
              </a:ext>
            </a:extLst>
          </a:blip>
          <a:srcRect l="19235" t="100000" r="68530" b="-4078"/>
          <a:stretch>
            <a:fillRect/>
          </a:stretch>
        </p:blipFill>
        <p:spPr>
          <a:xfrm>
            <a:off x="1484978" y="6123353"/>
            <a:ext cx="1023800" cy="255950"/>
          </a:xfrm>
          <a:custGeom>
            <a:avLst/>
            <a:gdLst>
              <a:gd name="connsiteX0" fmla="*/ 0 w 1023800"/>
              <a:gd name="connsiteY0" fmla="*/ 0 h 255950"/>
              <a:gd name="connsiteX1" fmla="*/ 1023800 w 1023800"/>
              <a:gd name="connsiteY1" fmla="*/ 0 h 255950"/>
              <a:gd name="connsiteX2" fmla="*/ 511900 w 1023800"/>
              <a:gd name="connsiteY2" fmla="*/ 255950 h 255950"/>
              <a:gd name="connsiteX3" fmla="*/ 0 w 1023800"/>
              <a:gd name="connsiteY3" fmla="*/ 0 h 255950"/>
            </a:gdLst>
            <a:ahLst/>
            <a:cxnLst>
              <a:cxn ang="0">
                <a:pos x="connsiteX0" y="connsiteY0"/>
              </a:cxn>
              <a:cxn ang="0">
                <a:pos x="connsiteX1" y="connsiteY1"/>
              </a:cxn>
              <a:cxn ang="0">
                <a:pos x="connsiteX2" y="connsiteY2"/>
              </a:cxn>
              <a:cxn ang="0">
                <a:pos x="connsiteX3" y="connsiteY3"/>
              </a:cxn>
            </a:cxnLst>
            <a:rect l="l" t="t" r="r" b="b"/>
            <a:pathLst>
              <a:path w="1023800" h="255950">
                <a:moveTo>
                  <a:pt x="0" y="0"/>
                </a:moveTo>
                <a:lnTo>
                  <a:pt x="1023800" y="0"/>
                </a:lnTo>
                <a:lnTo>
                  <a:pt x="511900" y="255950"/>
                </a:lnTo>
                <a:lnTo>
                  <a:pt x="0" y="0"/>
                </a:lnTo>
                <a:close/>
              </a:path>
            </a:pathLst>
          </a:custGeom>
        </p:spPr>
      </p:pic>
      <p:sp>
        <p:nvSpPr>
          <p:cNvPr id="6" name="六边形 5"/>
          <p:cNvSpPr/>
          <p:nvPr/>
        </p:nvSpPr>
        <p:spPr>
          <a:xfrm rot="16200000">
            <a:off x="3317875" y="3576462"/>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6" name="组合 15"/>
          <p:cNvGrpSpPr/>
          <p:nvPr/>
        </p:nvGrpSpPr>
        <p:grpSpPr>
          <a:xfrm>
            <a:off x="5225109" y="2236077"/>
            <a:ext cx="6436024" cy="2475372"/>
            <a:chOff x="6147269" y="2829431"/>
            <a:chExt cx="5437412" cy="2091293"/>
          </a:xfrm>
        </p:grpSpPr>
        <p:grpSp>
          <p:nvGrpSpPr>
            <p:cNvPr id="17" name="组合 16"/>
            <p:cNvGrpSpPr/>
            <p:nvPr/>
          </p:nvGrpSpPr>
          <p:grpSpPr>
            <a:xfrm>
              <a:off x="6147269" y="3331609"/>
              <a:ext cx="5033250" cy="1589115"/>
              <a:chOff x="-4714868" y="2110674"/>
              <a:chExt cx="5033250" cy="1589115"/>
            </a:xfrm>
          </p:grpSpPr>
          <p:sp>
            <p:nvSpPr>
              <p:cNvPr id="19" name="矩形: 圆角 21"/>
              <p:cNvSpPr/>
              <p:nvPr/>
            </p:nvSpPr>
            <p:spPr>
              <a:xfrm>
                <a:off x="-4648332" y="3345066"/>
                <a:ext cx="3562392" cy="354723"/>
              </a:xfrm>
              <a:prstGeom prst="roundRect">
                <a:avLst>
                  <a:gd name="adj" fmla="val 50000"/>
                </a:avLst>
              </a:prstGeom>
              <a:solidFill>
                <a:srgbClr val="00B9E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20" name="组合 19"/>
              <p:cNvGrpSpPr/>
              <p:nvPr/>
            </p:nvGrpSpPr>
            <p:grpSpPr>
              <a:xfrm>
                <a:off x="-4714868" y="2110674"/>
                <a:ext cx="5033250" cy="981094"/>
                <a:chOff x="-4714868" y="2110674"/>
                <a:chExt cx="5033250" cy="981094"/>
              </a:xfrm>
            </p:grpSpPr>
            <p:sp>
              <p:nvSpPr>
                <p:cNvPr id="21" name="文本框 20"/>
                <p:cNvSpPr txBox="1"/>
                <p:nvPr/>
              </p:nvSpPr>
              <p:spPr>
                <a:xfrm>
                  <a:off x="-4714868" y="2808615"/>
                  <a:ext cx="5033249" cy="283153"/>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22" name="直接连接符 2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23"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kumimoji="0" lang="en-US" altLang="zh-CN" sz="4400" b="1" i="0" u="none" strike="noStrike" kern="1200" cap="none" spc="0" normalizeH="0" baseline="0" noProof="0" dirty="0">
                      <a:ln>
                        <a:noFill/>
                      </a:ln>
                      <a:solidFill>
                        <a:srgbClr val="00B9E7"/>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5.3 </a:t>
                  </a:r>
                  <a:r>
                    <a:rPr lang="zh-CN" altLang="en-US" sz="4400" b="1" dirty="0">
                      <a:solidFill>
                        <a:srgbClr val="00B9E7"/>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grpSp>
        </p:grpSp>
        <p:sp>
          <p:nvSpPr>
            <p:cNvPr id="18" name="文本占位符 20"/>
            <p:cNvSpPr txBox="1"/>
            <p:nvPr/>
          </p:nvSpPr>
          <p:spPr>
            <a:xfrm>
              <a:off x="6199592" y="2829431"/>
              <a:ext cx="5385089"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2000" dirty="0">
                  <a:latin typeface="Arial" panose="020B0604020202020204" pitchFamily="34" charset="0"/>
                  <a:ea typeface="思源黑体 CN Medium" panose="020B0600000000000000" pitchFamily="34" charset="-122"/>
                  <a:cs typeface="+mn-ea"/>
                  <a:sym typeface="Arial" panose="020B0604020202020204" pitchFamily="34" charset="0"/>
                </a:rPr>
                <a:t>5</a:t>
              </a:r>
              <a:r>
                <a:rPr kumimoji="0" lang="zh-CN" altLang="en-US" sz="20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章     进入合成有机高分子化合物的时代</a:t>
              </a:r>
            </a:p>
          </p:txBody>
        </p:sp>
      </p:grpSp>
      <p:sp>
        <p:nvSpPr>
          <p:cNvPr id="24" name="矩形 23"/>
          <p:cNvSpPr/>
          <p:nvPr/>
        </p:nvSpPr>
        <p:spPr>
          <a:xfrm>
            <a:off x="9561081" y="586555"/>
            <a:ext cx="4062342" cy="300975"/>
          </a:xfrm>
          <a:prstGeom prst="rect">
            <a:avLst/>
          </a:prstGeom>
          <a:solidFill>
            <a:srgbClr val="00B9E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26" name="六边形 25"/>
          <p:cNvSpPr/>
          <p:nvPr/>
        </p:nvSpPr>
        <p:spPr>
          <a:xfrm rot="16200000">
            <a:off x="10112405" y="4775968"/>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0" name="六边形 39"/>
          <p:cNvSpPr/>
          <p:nvPr/>
        </p:nvSpPr>
        <p:spPr>
          <a:xfrm rot="16200000">
            <a:off x="1403516" y="86047"/>
            <a:ext cx="1247683" cy="1075589"/>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539820" y="1130300"/>
            <a:ext cx="10979080" cy="2677656"/>
          </a:xfrm>
          <a:prstGeom prst="rect">
            <a:avLst/>
          </a:prstGeom>
        </p:spPr>
        <p:txBody>
          <a:bodyPr wrap="square">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【易错警示】</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易混淆传统合成材料和功能高分子材料</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将有机玻璃、塑料、合成橡胶、合成纤维等传统合成材料误认为是新型高分子材料。常见的功能高分子材料有光敏高分子、导电高分子、高分子催化剂与试剂、交换型高分子、生物医药高分子、高分子吸附剂、高分子膜、高吸水性树脂等。</a:t>
            </a: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9FG28.EPS" descr="id:2147494441;FounderCES"/>
          <p:cNvPicPr/>
          <p:nvPr/>
        </p:nvPicPr>
        <p:blipFill>
          <a:blip r:embed="rId2"/>
          <a:stretch>
            <a:fillRect/>
          </a:stretch>
        </p:blipFill>
        <p:spPr>
          <a:xfrm>
            <a:off x="774721" y="1790917"/>
            <a:ext cx="8090942" cy="3100803"/>
          </a:xfrm>
          <a:prstGeom prst="rect">
            <a:avLst/>
          </a:prstGeom>
        </p:spPr>
      </p:pic>
      <p:sp>
        <p:nvSpPr>
          <p:cNvPr id="8" name="矩形 7"/>
          <p:cNvSpPr/>
          <p:nvPr/>
        </p:nvSpPr>
        <p:spPr>
          <a:xfrm>
            <a:off x="4283666" y="2587693"/>
            <a:ext cx="75692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基体</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9" name="矩形 8"/>
          <p:cNvSpPr/>
          <p:nvPr/>
        </p:nvSpPr>
        <p:spPr>
          <a:xfrm>
            <a:off x="6917371" y="2587692"/>
            <a:ext cx="104394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增强体</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复合材料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10409" y="1130300"/>
            <a:ext cx="10524888" cy="1140120"/>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【思维拓展】</a:t>
            </a: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复合材料的基体和增强材料都有哪些</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2" name="矩形 11"/>
          <p:cNvSpPr/>
          <p:nvPr/>
        </p:nvSpPr>
        <p:spPr>
          <a:xfrm>
            <a:off x="766813" y="2270420"/>
            <a:ext cx="10752087" cy="2400657"/>
          </a:xfrm>
          <a:prstGeom prst="rect">
            <a:avLst/>
          </a:prstGeom>
        </p:spPr>
        <p:txBody>
          <a:bodyPr wrap="square">
            <a:spAutoFit/>
          </a:bodyPr>
          <a:lstStyle/>
          <a:p>
            <a:pPr marL="0" marR="0" lvl="0" indent="0" defTabSz="914400" eaLnBrk="1" fontAlgn="auto" latinLnBrk="0" hangingPunct="1">
              <a:lnSpc>
                <a:spcPct val="25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000"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复合材料的基体材料分为金属和非金属两大类。金属基体常用的有铝、镁、铜、钛及其合金</a:t>
            </a:r>
            <a:r>
              <a:rPr kumimoji="0" lang="en-US" altLang="zh-CN" sz="20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非金属基体主要有合成树脂、橡胶、陶瓷、石墨、碳等。增强材料主要有玻璃纤维、碳纤维、硼纤维、芳纶纤维、碳化硅纤维、石棉纤维、金属丝和硬质细粒等。</a:t>
            </a:r>
            <a:endParaRPr kumimoji="0" lang="zh-CN" altLang="zh-CN" sz="8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复合材料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89594" y="1165330"/>
            <a:ext cx="11707710" cy="2694969"/>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例</a:t>
            </a:r>
            <a:r>
              <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下列说法不正确的是</a:t>
            </a: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玻璃钢是以玻璃纤维作为增强体、合成树脂作基体的复合材料</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飞机机身的复合材料大多是以金属为增强体、纤维为基体的复合材料</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制造网球拍用的复合材料是在合成树脂的基体中加入了碳纤维作增强体</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航天飞机机身使用的隔热陶瓷瓦是由纤维和陶瓷复合而成的材料制成的</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7" name="矩形 6"/>
          <p:cNvSpPr/>
          <p:nvPr/>
        </p:nvSpPr>
        <p:spPr>
          <a:xfrm>
            <a:off x="660400" y="3860299"/>
            <a:ext cx="1827068"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endPar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矩形 7"/>
          <p:cNvSpPr/>
          <p:nvPr/>
        </p:nvSpPr>
        <p:spPr>
          <a:xfrm>
            <a:off x="660400" y="4538303"/>
            <a:ext cx="10774624" cy="1015663"/>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飞机机身的复合材料大多是以纤维为增强体</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金属为基体的复合材料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而</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项中将基体与增强体颠倒。</a:t>
            </a:r>
            <a:endParaRPr kumimoji="0" lang="zh-CN" altLang="zh-CN" sz="8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复合材料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37579" y="1028700"/>
            <a:ext cx="10524888" cy="295846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zh-CN" sz="256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【规律小结】</a:t>
            </a: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功能高分子材料和复合材料的比较</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graphicFrame>
        <p:nvGraphicFramePr>
          <p:cNvPr id="3" name="表格 2"/>
          <p:cNvGraphicFramePr>
            <a:graphicFrameLocks noGrp="1"/>
          </p:cNvGraphicFramePr>
          <p:nvPr/>
        </p:nvGraphicFramePr>
        <p:xfrm>
          <a:off x="710640" y="2266229"/>
          <a:ext cx="10747468" cy="3239613"/>
        </p:xfrm>
        <a:graphic>
          <a:graphicData uri="http://schemas.openxmlformats.org/drawingml/2006/table">
            <a:tbl>
              <a:tblPr firstRow="1" firstCol="1" bandRow="1"/>
              <a:tblGrid>
                <a:gridCol w="1379712">
                  <a:extLst>
                    <a:ext uri="{9D8B030D-6E8A-4147-A177-3AD203B41FA5}">
                      <a16:colId xmlns:a16="http://schemas.microsoft.com/office/drawing/2014/main" val="20000"/>
                    </a:ext>
                  </a:extLst>
                </a:gridCol>
                <a:gridCol w="4910475">
                  <a:extLst>
                    <a:ext uri="{9D8B030D-6E8A-4147-A177-3AD203B41FA5}">
                      <a16:colId xmlns:a16="http://schemas.microsoft.com/office/drawing/2014/main" val="20001"/>
                    </a:ext>
                  </a:extLst>
                </a:gridCol>
                <a:gridCol w="4457281">
                  <a:extLst>
                    <a:ext uri="{9D8B030D-6E8A-4147-A177-3AD203B41FA5}">
                      <a16:colId xmlns:a16="http://schemas.microsoft.com/office/drawing/2014/main" val="20002"/>
                    </a:ext>
                  </a:extLst>
                </a:gridCol>
              </a:tblGrid>
              <a:tr h="645384">
                <a:tc>
                  <a:txBody>
                    <a:bodyPr/>
                    <a:lstStyle/>
                    <a:p>
                      <a:pPr algn="ctr">
                        <a:lnSpc>
                          <a:spcPct val="150000"/>
                        </a:lnSpc>
                        <a:spcAft>
                          <a:spcPts val="0"/>
                        </a:spcAft>
                      </a:pPr>
                      <a:r>
                        <a:rPr lang="zh-CN" sz="2000" b="0"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材料名称</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0"/>
                  </a:ext>
                </a:extLst>
              </a:tr>
              <a:tr h="737970">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概念</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既具有传统高分子材料的机械性能</a:t>
                      </a:r>
                      <a:r>
                        <a:rPr lang="en-US"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又具有某些特殊功能的高分子材料</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两种或两种以上材料组合成的新型材料</a:t>
                      </a:r>
                      <a:r>
                        <a:rPr lang="en-US" sz="2000" b="0"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sz="2000" b="0"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分为基体和增强体</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1"/>
                  </a:ext>
                </a:extLst>
              </a:tr>
              <a:tr h="737970">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性能</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不同的功能高分子材料</a:t>
                      </a:r>
                      <a:r>
                        <a:rPr lang="en-US"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具有不同的特殊性质</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一般具有强度高、质量轻、耐高温、耐腐蚀等优异性能</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2"/>
                  </a:ext>
                </a:extLst>
              </a:tr>
              <a:tr h="737970">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应用</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用于制作高分子分离膜、人体器官等</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000" b="0"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用于汽车工业、机械工业、体育用品、航空航天等</a:t>
                      </a:r>
                    </a:p>
                  </a:txBody>
                  <a:tcPr marL="34208" marR="34208"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复合材料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469" y="1286193"/>
            <a:ext cx="10982861" cy="3970318"/>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判断正误</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正确打</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错误打</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功能高分子材料有传统高分子材料的机械性能和某些特殊功能</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丙烯酸钠是高吸水性树脂的主要成分</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高吸水性树脂加交联剂使其由体型结构变为线型结构</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利于吸水和耐挤压</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高分子分离膜用于污水、工业废液处理和海水淡化等</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(5)</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复合材料可用作汽车、轮船和人造卫星的外壳</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具有强度高、质量轻、耐高温、耐腐蚀等性能</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6" name="矩形 15"/>
          <p:cNvSpPr/>
          <p:nvPr/>
        </p:nvSpPr>
        <p:spPr>
          <a:xfrm>
            <a:off x="9644256" y="2004321"/>
            <a:ext cx="34036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 name="矩形 16"/>
          <p:cNvSpPr/>
          <p:nvPr/>
        </p:nvSpPr>
        <p:spPr>
          <a:xfrm>
            <a:off x="6302972" y="2493873"/>
            <a:ext cx="473206" cy="43935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矩形 17"/>
          <p:cNvSpPr/>
          <p:nvPr/>
        </p:nvSpPr>
        <p:spPr>
          <a:xfrm>
            <a:off x="10860920" y="3083780"/>
            <a:ext cx="553357" cy="43935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1" name="矩形 20"/>
          <p:cNvSpPr/>
          <p:nvPr/>
        </p:nvSpPr>
        <p:spPr>
          <a:xfrm>
            <a:off x="8503561" y="3621490"/>
            <a:ext cx="34036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3" name="矩形 22"/>
          <p:cNvSpPr/>
          <p:nvPr/>
        </p:nvSpPr>
        <p:spPr>
          <a:xfrm>
            <a:off x="2966919" y="4709741"/>
            <a:ext cx="34036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当堂自测</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1"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660400" y="1147039"/>
            <a:ext cx="10872329" cy="341632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在高科技工业上</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有的高分子材料能用在能量的转换上。如传感膜能把化学能转化为电能</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热电膜能把热能转化为电能等</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这种高分子材料是</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高分子膜</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医用高分子材料</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生物高分子材料</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液晶高分子材料</a:t>
            </a:r>
          </a:p>
        </p:txBody>
      </p:sp>
      <p:sp>
        <p:nvSpPr>
          <p:cNvPr id="19" name="矩形 18"/>
          <p:cNvSpPr/>
          <p:nvPr/>
        </p:nvSpPr>
        <p:spPr>
          <a:xfrm>
            <a:off x="660399" y="4443078"/>
            <a:ext cx="5492911" cy="553998"/>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endPar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0" name="矩形 19"/>
          <p:cNvSpPr/>
          <p:nvPr/>
        </p:nvSpPr>
        <p:spPr>
          <a:xfrm>
            <a:off x="660400" y="4960308"/>
            <a:ext cx="10985822" cy="1015663"/>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医用高分子材料可用于制造人体器官及医疗器械</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从材料的一般用途和性能上分析只有选项</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符合题意。</a:t>
            </a:r>
            <a:endParaRPr kumimoji="0" lang="zh-CN" altLang="zh-CN" sz="8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当堂自测</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23468" y="1145170"/>
            <a:ext cx="10729629" cy="3215496"/>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高分子材料发展的主要趋势是高性能化、功能化、复合化、精细化和智能化</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下列材料不属于功能高分子材料的是</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用于生产光盘等产品的光敏高分子材料</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用于制造</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CPU</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芯片的良好半导体材料单晶硅</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能用于生产</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尿不湿</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的高吸水性树脂</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能导电的掺杂聚乙炔</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21" name="矩形 20"/>
          <p:cNvSpPr/>
          <p:nvPr/>
        </p:nvSpPr>
        <p:spPr>
          <a:xfrm>
            <a:off x="661767" y="4211840"/>
            <a:ext cx="1827068"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endPar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 name="矩形 21"/>
          <p:cNvSpPr/>
          <p:nvPr/>
        </p:nvSpPr>
        <p:spPr>
          <a:xfrm>
            <a:off x="660400" y="4675613"/>
            <a:ext cx="10858500" cy="1653914"/>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项中半导体材料单晶硅</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属于传统的无机非金属材料。</a:t>
            </a:r>
            <a:endPar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项中光敏高分子材料、</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项中高吸水性树脂、</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项中导电高分子材料均属于功能高分子材料。</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当堂自测</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60400" y="1286193"/>
            <a:ext cx="10726217" cy="269748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复合材料的使用使导弹的射程有了很大的提高</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其主要原因在于</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复合材料的使用可以使导弹承受超高温的变化</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复合材料的使用可以使导弹的质量减轻</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复合材料的使用可以使导弹能承受超高强度的变化</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复合材料的使用可以使导弹能承受温度的剧烈变化</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24" name="矩形 23"/>
          <p:cNvSpPr/>
          <p:nvPr/>
        </p:nvSpPr>
        <p:spPr>
          <a:xfrm>
            <a:off x="660400" y="4161457"/>
            <a:ext cx="1827068"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255"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当堂自测</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60400" y="1263780"/>
            <a:ext cx="10729629" cy="425655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5.</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化合物</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A(CH</a:t>
            </a:r>
            <a:r>
              <a:rPr kumimoji="0" lang="en-US" altLang="zh-CN" sz="2255" b="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涂在手术后的伤口上</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数秒内可发生加聚反应而固化</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是一种固化迅速的医用高分子缝合材料。这种化合物是由三种单体合成的。试回答</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合成化合物</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的三种物质是</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HCN</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用结构简式表示</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写出</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发生固化的反应方</a:t>
            </a:r>
            <a:endPar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lang="en-US" altLang="zh-CN" sz="2255" kern="0" dirty="0">
              <a:solidFill>
                <a:srgbClr val="000000"/>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程式</a:t>
            </a:r>
            <a:r>
              <a:rPr kumimoji="0" lang="en-US"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10" name="图片 9"/>
          <p:cNvPicPr/>
          <p:nvPr/>
        </p:nvPicPr>
        <p:blipFill>
          <a:blip r:embed="rId2">
            <a:clrChange>
              <a:clrFrom>
                <a:srgbClr val="FFFFFF"/>
              </a:clrFrom>
              <a:clrTo>
                <a:srgbClr val="FFFFFF">
                  <a:alpha val="0"/>
                </a:srgbClr>
              </a:clrTo>
            </a:clrChange>
          </a:blip>
          <a:stretch>
            <a:fillRect/>
          </a:stretch>
        </p:blipFill>
        <p:spPr>
          <a:xfrm>
            <a:off x="2927071" y="1124857"/>
            <a:ext cx="2291940" cy="724989"/>
          </a:xfrm>
          <a:prstGeom prst="rect">
            <a:avLst/>
          </a:prstGeom>
        </p:spPr>
      </p:pic>
      <p:sp>
        <p:nvSpPr>
          <p:cNvPr id="11" name="矩形 10"/>
          <p:cNvSpPr/>
          <p:nvPr/>
        </p:nvSpPr>
        <p:spPr>
          <a:xfrm>
            <a:off x="5260910" y="2738822"/>
            <a:ext cx="2736647" cy="43935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—C≡C—COOH</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 name="矩形 11"/>
          <p:cNvSpPr/>
          <p:nvPr/>
        </p:nvSpPr>
        <p:spPr>
          <a:xfrm>
            <a:off x="8694746" y="2738821"/>
            <a:ext cx="1665841" cy="43935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pic>
        <p:nvPicPr>
          <p:cNvPr id="6145" name="Picture 1" descr="C:\Documents and Settings\Administrator\Application Data\Tencent\Users\452948988\QQ\WinTemp\RichOle\E[2{9@$@2__9{L`{{W({G}9.png"/>
          <p:cNvPicPr>
            <a:picLocks noChangeAspect="1" noChangeArrowheads="1"/>
          </p:cNvPicPr>
          <p:nvPr/>
        </p:nvPicPr>
        <p:blipFill>
          <a:blip r:embed="rId3"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13589" y="4160081"/>
            <a:ext cx="4998604" cy="1180966"/>
          </a:xfrm>
          <a:prstGeom prst="rect">
            <a:avLst/>
          </a:prstGeom>
          <a:noFill/>
          <a:extLst>
            <a:ext uri="{909E8E84-426E-40DD-AFC4-6F175D3DCCD1}">
              <a14:hiddenFill xmlns:a14="http://schemas.microsoft.com/office/drawing/2010/main">
                <a:solidFill>
                  <a:srgbClr val="FFFFFF"/>
                </a:solidFill>
              </a14:hiddenFill>
            </a:ext>
          </a:extLst>
        </p:spPr>
      </p:pic>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当堂自测</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5"/>
                                        </p:tgtEl>
                                        <p:attrNameLst>
                                          <p:attrName>style.visibility</p:attrName>
                                        </p:attrNameLst>
                                      </p:cBhvr>
                                      <p:to>
                                        <p:strVal val="visible"/>
                                      </p:to>
                                    </p:set>
                                    <p:anim calcmode="lin" valueType="num">
                                      <p:cBhvr additive="base">
                                        <p:cTn id="19" dur="500" fill="hold"/>
                                        <p:tgtEl>
                                          <p:spTgt spid="6145"/>
                                        </p:tgtEl>
                                        <p:attrNameLst>
                                          <p:attrName>ppt_x</p:attrName>
                                        </p:attrNameLst>
                                      </p:cBhvr>
                                      <p:tavLst>
                                        <p:tav tm="0">
                                          <p:val>
                                            <p:strVal val="#ppt_x"/>
                                          </p:val>
                                        </p:tav>
                                        <p:tav tm="100000">
                                          <p:val>
                                            <p:strVal val="#ppt_x"/>
                                          </p:val>
                                        </p:tav>
                                      </p:tavLst>
                                    </p:anim>
                                    <p:anim calcmode="lin" valueType="num">
                                      <p:cBhvr additive="base">
                                        <p:cTn id="20" dur="500" fill="hold"/>
                                        <p:tgtEl>
                                          <p:spTgt spid="61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660400" y="1463513"/>
            <a:ext cx="10670262" cy="1140120"/>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了解功能高分子材料的含义及在实际应用上的意义。</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了解复合材料的含义</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知道复合材料的性能和用途。</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学习目标</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3469" y="1200264"/>
            <a:ext cx="10943812" cy="2694969"/>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下列说法不正确的是</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高吸水性树脂属于功能高分子材料</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食品包装袋、食物保鲜膜等材料的主要成分是聚乙烯</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人造纤维、合成纤维和光导纤维都是有机高分子化合物</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高分子化合物的结构大致可以分为线型结构、支链型结构和网状结构三类</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7" name="矩形 16"/>
          <p:cNvSpPr/>
          <p:nvPr/>
        </p:nvSpPr>
        <p:spPr>
          <a:xfrm>
            <a:off x="723469" y="3694539"/>
            <a:ext cx="3958469" cy="503856"/>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0" name="矩形 19"/>
          <p:cNvSpPr/>
          <p:nvPr/>
        </p:nvSpPr>
        <p:spPr>
          <a:xfrm>
            <a:off x="723469" y="4211768"/>
            <a:ext cx="10943812" cy="2092881"/>
          </a:xfrm>
          <a:prstGeom prst="rect">
            <a:avLst/>
          </a:prstGeom>
        </p:spPr>
        <p:txBody>
          <a:bodyPr wrap="square">
            <a:spAutoFit/>
          </a:bodyPr>
          <a:lstStyle/>
          <a:p>
            <a:pPr marL="0" marR="0" lvl="0" indent="0" defTabSz="914400" eaLnBrk="1" fontAlgn="auto" latinLnBrk="1" hangingPunct="1">
              <a:lnSpc>
                <a:spcPct val="130000"/>
              </a:lnSpc>
              <a:spcBef>
                <a:spcPts val="0"/>
              </a:spcBef>
              <a:spcAft>
                <a:spcPts val="0"/>
              </a:spcAft>
              <a:buClrTx/>
              <a:buSzTx/>
              <a:buFontTx/>
              <a:buNone/>
              <a:defRPr/>
            </a:pP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高吸水性树脂属于功能高分子材料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正确</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1" hangingPunct="1">
              <a:lnSpc>
                <a:spcPct val="13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食品包装袋、食物保鲜膜等材料的主要成分是聚乙烯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对人体无害</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正确</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1" hangingPunct="1">
              <a:lnSpc>
                <a:spcPct val="13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人造纤维、合成纤维都是有机高分子化合物</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光导纤维的主要成分是二氧化硅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不是有机高分子化合物</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1" hangingPunct="1">
              <a:lnSpc>
                <a:spcPct val="13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高分子化合物的结构大致可以分为三类</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线型结构、支链型结构和网状结构</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正确。</a:t>
            </a:r>
            <a:endPar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28865" y="1132304"/>
            <a:ext cx="10729629" cy="2400657"/>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下列属于复合材料的是</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钢化玻璃</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光导纤维</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玻璃钢</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氮化硅陶瓷</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8" name="矩形 17"/>
          <p:cNvSpPr/>
          <p:nvPr/>
        </p:nvSpPr>
        <p:spPr>
          <a:xfrm>
            <a:off x="660400" y="3331187"/>
            <a:ext cx="3958469" cy="503856"/>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 name="矩形 21"/>
          <p:cNvSpPr/>
          <p:nvPr/>
        </p:nvSpPr>
        <p:spPr>
          <a:xfrm>
            <a:off x="597331" y="3835043"/>
            <a:ext cx="10792698" cy="2400657"/>
          </a:xfrm>
          <a:prstGeom prst="rect">
            <a:avLst/>
          </a:prstGeom>
        </p:spPr>
        <p:txBody>
          <a:bodyPr wrap="square">
            <a:spAutoFit/>
          </a:bodyPr>
          <a:lstStyle/>
          <a:p>
            <a:pPr marL="0" marR="0" lvl="0" indent="0" defTabSz="914400" eaLnBrk="1" fontAlgn="auto" latinLnBrk="1" hangingPunct="1">
              <a:lnSpc>
                <a:spcPct val="150000"/>
              </a:lnSpc>
              <a:spcBef>
                <a:spcPts val="0"/>
              </a:spcBef>
              <a:spcAft>
                <a:spcPts val="0"/>
              </a:spcAft>
              <a:buClrTx/>
              <a:buSzTx/>
              <a:buFontTx/>
              <a:buNone/>
              <a:defRPr/>
            </a:pP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钢化玻璃是普通玻璃高温熔融</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急剧冷却得到的</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属于无机非金属材料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1" hangingPunct="1">
              <a:lnSpc>
                <a:spcPct val="15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光导纤维主要成分是二氧化硅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属于无机非金属材料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1" hangingPunct="1">
              <a:lnSpc>
                <a:spcPct val="15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玻璃钢是由玻璃与树脂混合制成的</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前者是无机非金属材料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后者是有机高分子合成材料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故玻璃钢是两种材料复合成的复合材料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正确</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1" hangingPunct="1">
              <a:lnSpc>
                <a:spcPct val="15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氮化硅陶瓷属于新型无机非金属材料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endPar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23469" y="1028700"/>
            <a:ext cx="10795431" cy="3382849"/>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用高分子塑料骨钉取代钛合金骨钉是医学上的一项新技术</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这种塑料骨钉不仅具有相当的强度</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而且可在人体内水解</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使骨科病人免遭拔钉的痛苦。合成这种塑料骨钉的原料能与强碱溶液反应</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也能在浓硫酸条件下形成环酯。则合成这种塑料骨钉的原料是</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A.CH</a:t>
            </a:r>
            <a:r>
              <a:rPr kumimoji="0" lang="en-US"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CH—CH</a:t>
            </a:r>
            <a:r>
              <a:rPr kumimoji="0" lang="en-US"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Cl</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B.CH</a:t>
            </a:r>
            <a:r>
              <a:rPr kumimoji="0" lang="en-US"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CH—COOH</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C.CH</a:t>
            </a:r>
            <a:r>
              <a:rPr kumimoji="0" lang="en-US"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—CH(OH)—COOH</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D.H</a:t>
            </a:r>
            <a:r>
              <a:rPr kumimoji="0" lang="en-US"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N—CH</a:t>
            </a:r>
            <a:r>
              <a:rPr kumimoji="0" lang="en-US" altLang="zh-CN" sz="2000"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0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—COOH</a:t>
            </a:r>
            <a:endParaRPr kumimoji="0" lang="zh-CN" altLang="zh-CN" sz="80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9" name="矩形 8"/>
          <p:cNvSpPr/>
          <p:nvPr/>
        </p:nvSpPr>
        <p:spPr>
          <a:xfrm>
            <a:off x="660400" y="4269334"/>
            <a:ext cx="1827068" cy="503856"/>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0" name="矩形 9"/>
          <p:cNvSpPr/>
          <p:nvPr/>
        </p:nvSpPr>
        <p:spPr>
          <a:xfrm>
            <a:off x="660400" y="4786563"/>
            <a:ext cx="10792698" cy="1015663"/>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能与强碱反应则应有羧基或酚羟基</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能形成环状酯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则分子中同时含有</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—OH</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和</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—COOH,</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故选</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11" name="图片 10"/>
          <p:cNvPicPr/>
          <p:nvPr/>
        </p:nvPicPr>
        <p:blipFill>
          <a:blip r:embed="rId2"/>
          <a:stretch>
            <a:fillRect/>
          </a:stretch>
        </p:blipFill>
        <p:spPr>
          <a:xfrm>
            <a:off x="1592186" y="2652115"/>
            <a:ext cx="366062" cy="366062"/>
          </a:xfrm>
          <a:prstGeom prst="rect">
            <a:avLst/>
          </a:prstGeom>
        </p:spPr>
      </p:pic>
      <p:pic>
        <p:nvPicPr>
          <p:cNvPr id="18" name="图片 17"/>
          <p:cNvPicPr/>
          <p:nvPr/>
        </p:nvPicPr>
        <p:blipFill>
          <a:blip r:embed="rId2"/>
          <a:stretch>
            <a:fillRect/>
          </a:stretch>
        </p:blipFill>
        <p:spPr>
          <a:xfrm>
            <a:off x="1592186" y="3067529"/>
            <a:ext cx="366062" cy="366062"/>
          </a:xfrm>
          <a:prstGeom prst="rect">
            <a:avLst/>
          </a:prstGeom>
        </p:spPr>
      </p:pic>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0400" y="1233040"/>
            <a:ext cx="10729629" cy="2694969"/>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a:t>
            </a:r>
            <a:r>
              <a:rPr kumimoji="0" lang="en-US" altLang="zh-CN" sz="2255" b="1"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2018·</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北京四中期末考试</a:t>
            </a:r>
            <a:r>
              <a:rPr kumimoji="0" lang="en-US" altLang="zh-CN" sz="2255" b="1"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根据所学髙分子化合物知识回答下列问题。</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聚丙烯酸钠</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涤纶</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酚醛树脂</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合成聚丙烯酸钠的单体的结构简式是</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反应类型是</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10" name="图片 9"/>
          <p:cNvPicPr/>
          <p:nvPr/>
        </p:nvPicPr>
        <p:blipFill>
          <a:blip r:embed="rId2"/>
          <a:stretch>
            <a:fillRect/>
          </a:stretch>
        </p:blipFill>
        <p:spPr>
          <a:xfrm>
            <a:off x="1727382" y="1859076"/>
            <a:ext cx="1819338" cy="662298"/>
          </a:xfrm>
          <a:prstGeom prst="rect">
            <a:avLst/>
          </a:prstGeom>
        </p:spPr>
      </p:pic>
      <p:pic>
        <p:nvPicPr>
          <p:cNvPr id="11" name="图片 10"/>
          <p:cNvPicPr/>
          <p:nvPr/>
        </p:nvPicPr>
        <p:blipFill>
          <a:blip r:embed="rId3"/>
          <a:stretch>
            <a:fillRect/>
          </a:stretch>
        </p:blipFill>
        <p:spPr>
          <a:xfrm>
            <a:off x="5754381" y="1753517"/>
            <a:ext cx="3668112" cy="733622"/>
          </a:xfrm>
          <a:prstGeom prst="rect">
            <a:avLst/>
          </a:prstGeom>
        </p:spPr>
      </p:pic>
      <p:pic>
        <p:nvPicPr>
          <p:cNvPr id="19" name="图片 18"/>
          <p:cNvPicPr/>
          <p:nvPr/>
        </p:nvPicPr>
        <p:blipFill>
          <a:blip r:embed="rId4"/>
          <a:stretch>
            <a:fillRect/>
          </a:stretch>
        </p:blipFill>
        <p:spPr>
          <a:xfrm>
            <a:off x="1316854" y="2597974"/>
            <a:ext cx="2183885" cy="869479"/>
          </a:xfrm>
          <a:prstGeom prst="rect">
            <a:avLst/>
          </a:prstGeom>
        </p:spPr>
      </p:pic>
      <p:pic>
        <p:nvPicPr>
          <p:cNvPr id="20" name="图片 19"/>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5628718" y="3065558"/>
            <a:ext cx="1640406" cy="677710"/>
          </a:xfrm>
          <a:prstGeom prst="rect">
            <a:avLst/>
          </a:prstGeom>
        </p:spPr>
      </p:pic>
      <p:sp>
        <p:nvSpPr>
          <p:cNvPr id="28" name="矩形 27"/>
          <p:cNvSpPr/>
          <p:nvPr/>
        </p:nvSpPr>
        <p:spPr>
          <a:xfrm>
            <a:off x="9082801" y="3348493"/>
            <a:ext cx="133096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加聚反应</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0" name="矩形 29"/>
          <p:cNvSpPr/>
          <p:nvPr/>
        </p:nvSpPr>
        <p:spPr>
          <a:xfrm>
            <a:off x="677328" y="4190095"/>
            <a:ext cx="10841572" cy="1133387"/>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(1)</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合成聚丙烯酸钠的单体的结构简式是</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         </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255" i="0" u="none" strike="noStrike" kern="0" cap="none" spc="0" normalizeH="0" baseline="0" noProof="0" dirty="0" err="1">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CHCOONa</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根据聚丙烯酸钠的结构简式可知</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反应类型是加聚反应。</a:t>
            </a:r>
            <a:endPar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31" name="图片 30"/>
          <p:cNvPicPr/>
          <p:nvPr/>
        </p:nvPicPr>
        <p:blipFill>
          <a:blip r:embed="rId6">
            <a:clrChange>
              <a:clrFrom>
                <a:srgbClr val="FFFFFF"/>
              </a:clrFrom>
              <a:clrTo>
                <a:srgbClr val="FFFFFF">
                  <a:alpha val="0"/>
                </a:srgbClr>
              </a:clrTo>
            </a:clrChange>
            <a:duotone>
              <a:schemeClr val="accent2">
                <a:shade val="45000"/>
                <a:satMod val="135000"/>
              </a:schemeClr>
              <a:prstClr val="white"/>
            </a:duotone>
          </a:blip>
          <a:stretch>
            <a:fillRect/>
          </a:stretch>
        </p:blipFill>
        <p:spPr>
          <a:xfrm>
            <a:off x="7161677" y="4448609"/>
            <a:ext cx="366062" cy="366062"/>
          </a:xfrm>
          <a:prstGeom prst="rect">
            <a:avLst/>
          </a:prstGeom>
        </p:spPr>
      </p:pic>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0400" y="1107195"/>
            <a:ext cx="10990810" cy="3215496"/>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a:t>
            </a:r>
            <a:r>
              <a:rPr kumimoji="0" lang="en-US" altLang="zh-CN" sz="2255" b="1"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2018·</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北京四中期末考试</a:t>
            </a:r>
            <a:r>
              <a:rPr kumimoji="0" lang="en-US" altLang="zh-CN" sz="2255" b="1"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根据所学髙分子化合物知识回答下列问题。</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聚丙烯酸钠</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涤纶</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酚醛树脂</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合成涤纶有两种单体</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其中能和</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NaHCO</a:t>
            </a:r>
            <a:r>
              <a:rPr kumimoji="0" lang="en-US" altLang="zh-CN" sz="2255" b="0" i="0" u="none" strike="noStrike" kern="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反应的单体的结构简式是</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其核磁共振氢谱的峰面积比是</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7" name="图片 6"/>
          <p:cNvPicPr/>
          <p:nvPr/>
        </p:nvPicPr>
        <p:blipFill>
          <a:blip r:embed="rId2"/>
          <a:stretch>
            <a:fillRect/>
          </a:stretch>
        </p:blipFill>
        <p:spPr>
          <a:xfrm>
            <a:off x="1773523" y="1729533"/>
            <a:ext cx="1819338" cy="662298"/>
          </a:xfrm>
          <a:prstGeom prst="rect">
            <a:avLst/>
          </a:prstGeom>
        </p:spPr>
      </p:pic>
      <p:pic>
        <p:nvPicPr>
          <p:cNvPr id="8" name="图片 7"/>
          <p:cNvPicPr/>
          <p:nvPr/>
        </p:nvPicPr>
        <p:blipFill>
          <a:blip r:embed="rId3"/>
          <a:stretch>
            <a:fillRect/>
          </a:stretch>
        </p:blipFill>
        <p:spPr>
          <a:xfrm>
            <a:off x="5800522" y="1623974"/>
            <a:ext cx="3668112" cy="733622"/>
          </a:xfrm>
          <a:prstGeom prst="rect">
            <a:avLst/>
          </a:prstGeom>
        </p:spPr>
      </p:pic>
      <p:pic>
        <p:nvPicPr>
          <p:cNvPr id="9" name="图片 8"/>
          <p:cNvPicPr/>
          <p:nvPr/>
        </p:nvPicPr>
        <p:blipFill>
          <a:blip r:embed="rId4"/>
          <a:stretch>
            <a:fillRect/>
          </a:stretch>
        </p:blipFill>
        <p:spPr>
          <a:xfrm>
            <a:off x="1362995" y="2468432"/>
            <a:ext cx="2183885" cy="869479"/>
          </a:xfrm>
          <a:prstGeom prst="rect">
            <a:avLst/>
          </a:prstGeom>
        </p:spPr>
      </p:pic>
      <p:pic>
        <p:nvPicPr>
          <p:cNvPr id="11" name="图片 10"/>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516849" y="3830772"/>
            <a:ext cx="1820517" cy="286563"/>
          </a:xfrm>
          <a:prstGeom prst="rect">
            <a:avLst/>
          </a:prstGeom>
        </p:spPr>
      </p:pic>
      <p:sp>
        <p:nvSpPr>
          <p:cNvPr id="18" name="矩形 17"/>
          <p:cNvSpPr/>
          <p:nvPr/>
        </p:nvSpPr>
        <p:spPr>
          <a:xfrm>
            <a:off x="7376365" y="3788620"/>
            <a:ext cx="180975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或</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 name="矩形 19"/>
          <p:cNvSpPr/>
          <p:nvPr/>
        </p:nvSpPr>
        <p:spPr>
          <a:xfrm>
            <a:off x="660400" y="4640762"/>
            <a:ext cx="10659641" cy="1133387"/>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(2)</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合成涤纶有两种单体</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其中能和</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NaHCO</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反应的单体中含有羧基</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则其结构简式为</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其核磁共振氢谱的峰面积比是</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或</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22" name="图片 21"/>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397720" y="5276905"/>
            <a:ext cx="2502316" cy="393883"/>
          </a:xfrm>
          <a:prstGeom prst="rect">
            <a:avLst/>
          </a:prstGeom>
        </p:spPr>
      </p:pic>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7328" y="1149817"/>
            <a:ext cx="10729630" cy="2694969"/>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                         </a:t>
            </a:r>
            <a:r>
              <a:rPr kumimoji="0" lang="zh-CN"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和乙醛在酸性条件下也可以发生类似于制备酚醛树脂的反应</a:t>
            </a:r>
            <a:r>
              <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此反应</a:t>
            </a:r>
            <a:endPar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的化学方程是</a:t>
            </a:r>
            <a:r>
              <a:rPr kumimoji="0" lang="zh-CN" altLang="zh-CN" sz="2255"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11" name="图片 10"/>
          <p:cNvPicPr/>
          <p:nvPr/>
        </p:nvPicPr>
        <p:blipFill>
          <a:blip r:embed="rId2">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095625" y="1953525"/>
            <a:ext cx="761120" cy="1339201"/>
          </a:xfrm>
          <a:prstGeom prst="rect">
            <a:avLst/>
          </a:prstGeom>
        </p:spPr>
      </p:pic>
      <p:pic>
        <p:nvPicPr>
          <p:cNvPr id="12" name="图片 11"/>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5695062" y="2614577"/>
            <a:ext cx="810934" cy="527108"/>
          </a:xfrm>
          <a:prstGeom prst="rect">
            <a:avLst/>
          </a:prstGeom>
        </p:spPr>
      </p:pic>
      <p:pic>
        <p:nvPicPr>
          <p:cNvPr id="13" name="图片 12"/>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646190" y="2225743"/>
            <a:ext cx="2151295" cy="1339201"/>
          </a:xfrm>
          <a:prstGeom prst="rect">
            <a:avLst/>
          </a:prstGeom>
        </p:spPr>
      </p:pic>
      <p:sp>
        <p:nvSpPr>
          <p:cNvPr id="17" name="矩形 16"/>
          <p:cNvSpPr/>
          <p:nvPr/>
        </p:nvSpPr>
        <p:spPr>
          <a:xfrm>
            <a:off x="2775946" y="2459526"/>
            <a:ext cx="8326747" cy="612860"/>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CHO                                            +(</a:t>
            </a:r>
            <a:r>
              <a:rPr kumimoji="0" lang="en-US" altLang="zh-CN" sz="2255" b="0"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O</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21" name="图片 20"/>
          <p:cNvPicPr/>
          <p:nvPr/>
        </p:nvPicPr>
        <p:blipFill>
          <a:blip r:embed="rId5"/>
          <a:stretch>
            <a:fillRect/>
          </a:stretch>
        </p:blipFill>
        <p:spPr>
          <a:xfrm>
            <a:off x="1171838" y="1269424"/>
            <a:ext cx="1663893" cy="350945"/>
          </a:xfrm>
          <a:prstGeom prst="rect">
            <a:avLst/>
          </a:prstGeom>
        </p:spPr>
      </p:pic>
      <p:sp>
        <p:nvSpPr>
          <p:cNvPr id="23" name="矩形 22"/>
          <p:cNvSpPr/>
          <p:nvPr/>
        </p:nvSpPr>
        <p:spPr>
          <a:xfrm>
            <a:off x="559164" y="3719995"/>
            <a:ext cx="10271795" cy="2174441"/>
          </a:xfrm>
          <a:prstGeom prst="rect">
            <a:avLst/>
          </a:prstGeom>
        </p:spPr>
        <p:txBody>
          <a:bodyPr wrap="square">
            <a:spAutoFit/>
          </a:bodyPr>
          <a:lstStyle/>
          <a:p>
            <a:pPr lvl="0">
              <a:lnSpc>
                <a:spcPct val="150000"/>
              </a:lnSpc>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(3)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和乙醛发生的缩聚反应类似于制酚醛树脂的反应</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其化学</a:t>
            </a:r>
            <a:r>
              <a:rPr lang="zh-CN" altLang="zh-CN" sz="2255" kern="0" dirty="0">
                <a:solidFill>
                  <a:srgbClr val="A30021"/>
                </a:solid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方为</a:t>
            </a:r>
            <a:endPar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n</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255"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CHO                                         +(</a:t>
            </a:r>
            <a:r>
              <a:rPr kumimoji="0" lang="en-US" altLang="zh-CN" sz="2255"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-1)H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24" name="图片 23"/>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943999" y="3839323"/>
            <a:ext cx="1663893" cy="350945"/>
          </a:xfrm>
          <a:prstGeom prst="rect">
            <a:avLst/>
          </a:prstGeom>
        </p:spPr>
      </p:pic>
      <p:pic>
        <p:nvPicPr>
          <p:cNvPr id="25" name="图片 24"/>
          <p:cNvPicPr/>
          <p:nvPr/>
        </p:nvPicPr>
        <p:blipFill>
          <a:blip r:embed="rId2">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171838" y="4555235"/>
            <a:ext cx="761120" cy="1339201"/>
          </a:xfrm>
          <a:prstGeom prst="rect">
            <a:avLst/>
          </a:prstGeom>
        </p:spPr>
      </p:pic>
      <p:pic>
        <p:nvPicPr>
          <p:cNvPr id="26" name="图片 25"/>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451278" y="5367328"/>
            <a:ext cx="810934" cy="527108"/>
          </a:xfrm>
          <a:prstGeom prst="rect">
            <a:avLst/>
          </a:prstGeom>
        </p:spPr>
      </p:pic>
      <p:pic>
        <p:nvPicPr>
          <p:cNvPr id="27" name="图片 26"/>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477939" y="4794899"/>
            <a:ext cx="2151295" cy="1339201"/>
          </a:xfrm>
          <a:prstGeom prst="rect">
            <a:avLst/>
          </a:prstGeom>
        </p:spPr>
      </p:pic>
      <p:sp>
        <p:nvSpPr>
          <p:cNvPr id="1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0401" y="1059020"/>
            <a:ext cx="12164769" cy="1653914"/>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以</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1,3-</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丙二醇与对苯二甲酸为原料</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在一定条件下合成聚酯的化学方程式为</a:t>
            </a: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10" name="图片 9"/>
          <p:cNvPicPr/>
          <p:nvPr/>
        </p:nvPicPr>
        <p:blipFill>
          <a:blip r:embed="rId2">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60401" y="2113751"/>
            <a:ext cx="2557923" cy="393883"/>
          </a:xfrm>
          <a:prstGeom prst="rect">
            <a:avLst/>
          </a:prstGeom>
        </p:spPr>
      </p:pic>
      <p:pic>
        <p:nvPicPr>
          <p:cNvPr id="11" name="图片 10"/>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015091" y="2165106"/>
            <a:ext cx="427478" cy="238647"/>
          </a:xfrm>
          <a:prstGeom prst="rect">
            <a:avLst/>
          </a:prstGeom>
        </p:spPr>
      </p:pic>
      <p:pic>
        <p:nvPicPr>
          <p:cNvPr id="12" name="图片 11"/>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442569" y="1736203"/>
            <a:ext cx="3858899" cy="731140"/>
          </a:xfrm>
          <a:prstGeom prst="rect">
            <a:avLst/>
          </a:prstGeom>
        </p:spPr>
      </p:pic>
      <p:sp>
        <p:nvSpPr>
          <p:cNvPr id="13" name="矩形 12"/>
          <p:cNvSpPr/>
          <p:nvPr/>
        </p:nvSpPr>
        <p:spPr>
          <a:xfrm>
            <a:off x="3100568" y="1965949"/>
            <a:ext cx="9724602" cy="612860"/>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HOCH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OH                                                      +(2</a:t>
            </a:r>
            <a:r>
              <a:rPr kumimoji="0" lang="en-US" altLang="zh-CN" sz="2255" b="0" i="1"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n</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O </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6" name="矩形 15"/>
          <p:cNvSpPr/>
          <p:nvPr/>
        </p:nvSpPr>
        <p:spPr>
          <a:xfrm>
            <a:off x="660400" y="3549880"/>
            <a:ext cx="10271795"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(4)1,3-</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丙二醇与对苯二甲酸合成聚酯的反应为缩聚反应。</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0399" y="1028700"/>
            <a:ext cx="12222223" cy="4777077"/>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5.PCT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是一种新型聚酯材料</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下图是某研究小组合成</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PCT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的路线。</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algn="ctr"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algn="ctr"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algn="ctr"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algn="ctr"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algn="ctr" defTabSz="914400" eaLnBrk="1" fontAlgn="auto" latinLnBrk="0" hangingPunct="1">
              <a:lnSpc>
                <a:spcPct val="150000"/>
              </a:lnSpc>
              <a:spcBef>
                <a:spcPts val="0"/>
              </a:spcBef>
              <a:spcAft>
                <a:spcPts val="0"/>
              </a:spcAft>
              <a:buClrTx/>
              <a:buSzTx/>
              <a:buFontTx/>
              <a:buNone/>
              <a:defRPr/>
            </a:pP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图</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1-1-1</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请回答下列问题</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由</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生成</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的化学方程式为</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7" name="8CB104.EPS" descr="id:2147485604;FounderCES"/>
          <p:cNvPicPr/>
          <p:nvPr/>
        </p:nvPicPr>
        <p:blipFill>
          <a:blip r:embed="rId2"/>
          <a:stretch>
            <a:fillRect/>
          </a:stretch>
        </p:blipFill>
        <p:spPr>
          <a:xfrm>
            <a:off x="2921571" y="1835556"/>
            <a:ext cx="6687572" cy="2549201"/>
          </a:xfrm>
          <a:prstGeom prst="rect">
            <a:avLst/>
          </a:prstGeom>
        </p:spPr>
      </p:pic>
      <p:sp>
        <p:nvSpPr>
          <p:cNvPr id="8" name="矩形 7"/>
          <p:cNvSpPr/>
          <p:nvPr/>
        </p:nvSpPr>
        <p:spPr>
          <a:xfrm>
            <a:off x="6775357" y="4968631"/>
            <a:ext cx="1800123" cy="548612"/>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+2Cl</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9" name="图片 8"/>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496137" y="5024452"/>
            <a:ext cx="2427000" cy="497096"/>
          </a:xfrm>
          <a:prstGeom prst="rect">
            <a:avLst/>
          </a:prstGeom>
        </p:spPr>
      </p:pic>
      <p:pic>
        <p:nvPicPr>
          <p:cNvPr id="10" name="图片 9"/>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7607366" y="4964326"/>
            <a:ext cx="564789" cy="498974"/>
          </a:xfrm>
          <a:prstGeom prst="rect">
            <a:avLst/>
          </a:prstGeom>
        </p:spPr>
      </p:pic>
      <p:pic>
        <p:nvPicPr>
          <p:cNvPr id="11" name="图片 10"/>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8172155" y="5057616"/>
            <a:ext cx="3630405" cy="461780"/>
          </a:xfrm>
          <a:prstGeom prst="rect">
            <a:avLst/>
          </a:prstGeom>
        </p:spPr>
      </p:pic>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V="1">
            <a:off x="660400" y="1028700"/>
            <a:ext cx="10729629" cy="3681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60400" y="1124549"/>
            <a:ext cx="10729630" cy="5297604"/>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由</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生成</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的反应类型是</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的化学名称为</a:t>
            </a: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由</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E</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生成</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F</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的化学方程式为</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该反应的类型为</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(4)D</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的同分异构体中为单取代芳香化合物的有</a:t>
            </a: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写结构简式</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(5)B</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的同分异构体中</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能发生水解反应</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且苯环上一氯代产物只有一种的是</a:t>
            </a:r>
            <a:endPar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lang="en-US" altLang="zh-CN" sz="2255" u="sng" kern="0" dirty="0">
              <a:solidFill>
                <a:sysClr val="windowText" lastClr="000000"/>
              </a:solidFill>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sng" strike="noStrike" kern="0" cap="none" spc="0" normalizeH="0" baseline="0" noProof="0" dirty="0">
                <a:ln>
                  <a:noFill/>
                </a:ln>
                <a:solidFill>
                  <a:sysClr val="windowText" lastClr="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写结构简式</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7" name="矩形 6"/>
          <p:cNvSpPr/>
          <p:nvPr/>
        </p:nvSpPr>
        <p:spPr>
          <a:xfrm>
            <a:off x="4185766" y="1114489"/>
            <a:ext cx="3288100"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酯化反应</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或取代反应</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8" name="矩形 7"/>
          <p:cNvSpPr/>
          <p:nvPr/>
        </p:nvSpPr>
        <p:spPr>
          <a:xfrm>
            <a:off x="1082390" y="1629051"/>
            <a:ext cx="3288100"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对苯二甲酸二甲酯</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9" name="矩形 8"/>
          <p:cNvSpPr/>
          <p:nvPr/>
        </p:nvSpPr>
        <p:spPr>
          <a:xfrm>
            <a:off x="6771911" y="2052415"/>
            <a:ext cx="1108348"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+3H</a:t>
            </a:r>
            <a:r>
              <a:rPr kumimoji="0" lang="en-US" altLang="zh-CN" sz="2255" b="0"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10" name="图片 9"/>
          <p:cNvPicPr/>
          <p:nvPr/>
        </p:nvPicPr>
        <p:blipFill>
          <a:blip r:embed="rId2">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237365" y="2163250"/>
            <a:ext cx="2608437" cy="384926"/>
          </a:xfrm>
          <a:prstGeom prst="rect">
            <a:avLst/>
          </a:prstGeom>
        </p:spPr>
      </p:pic>
      <p:pic>
        <p:nvPicPr>
          <p:cNvPr id="11" name="图片 10"/>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7510810" y="2126305"/>
            <a:ext cx="1081187" cy="510592"/>
          </a:xfrm>
          <a:prstGeom prst="rect">
            <a:avLst/>
          </a:prstGeom>
        </p:spPr>
      </p:pic>
      <p:pic>
        <p:nvPicPr>
          <p:cNvPr id="12" name="图片 11"/>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8522978" y="2200902"/>
            <a:ext cx="2608437" cy="384926"/>
          </a:xfrm>
          <a:prstGeom prst="rect">
            <a:avLst/>
          </a:prstGeom>
        </p:spPr>
      </p:pic>
      <p:pic>
        <p:nvPicPr>
          <p:cNvPr id="13" name="图片 12"/>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794694" y="3773351"/>
            <a:ext cx="1863493" cy="384926"/>
          </a:xfrm>
          <a:prstGeom prst="rect">
            <a:avLst/>
          </a:prstGeom>
        </p:spPr>
      </p:pic>
      <p:pic>
        <p:nvPicPr>
          <p:cNvPr id="14" name="图片 13"/>
          <p:cNvPicPr/>
          <p:nvPr/>
        </p:nvPicPr>
        <p:blipFill>
          <a:blip r:embed="rId6">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964096" y="3773351"/>
            <a:ext cx="1678955" cy="384926"/>
          </a:xfrm>
          <a:prstGeom prst="rect">
            <a:avLst/>
          </a:prstGeom>
        </p:spPr>
      </p:pic>
      <p:pic>
        <p:nvPicPr>
          <p:cNvPr id="15" name="图片 14"/>
          <p:cNvPicPr/>
          <p:nvPr/>
        </p:nvPicPr>
        <p:blipFill>
          <a:blip r:embed="rId7">
            <a:clrChange>
              <a:clrFrom>
                <a:srgbClr val="FFFFFF"/>
              </a:clrFrom>
              <a:clrTo>
                <a:srgbClr val="FFFFFF">
                  <a:alpha val="0"/>
                </a:srgbClr>
              </a:clrTo>
            </a:clrChange>
            <a:duotone>
              <a:schemeClr val="accent2">
                <a:shade val="45000"/>
                <a:satMod val="135000"/>
              </a:schemeClr>
              <a:prstClr val="white"/>
            </a:duotone>
          </a:blip>
          <a:stretch>
            <a:fillRect/>
          </a:stretch>
        </p:blipFill>
        <p:spPr>
          <a:xfrm>
            <a:off x="5902422" y="3773351"/>
            <a:ext cx="1977838" cy="384926"/>
          </a:xfrm>
          <a:prstGeom prst="rect">
            <a:avLst/>
          </a:prstGeom>
        </p:spPr>
      </p:pic>
      <p:pic>
        <p:nvPicPr>
          <p:cNvPr id="16" name="图片 15"/>
          <p:cNvPicPr/>
          <p:nvPr/>
        </p:nvPicPr>
        <p:blipFill>
          <a:blip r:embed="rId8">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113975" y="5418566"/>
            <a:ext cx="2895997" cy="733622"/>
          </a:xfrm>
          <a:prstGeom prst="rect">
            <a:avLst/>
          </a:prstGeom>
        </p:spPr>
      </p:pic>
      <p:sp>
        <p:nvSpPr>
          <p:cNvPr id="17" name="矩形 16"/>
          <p:cNvSpPr/>
          <p:nvPr/>
        </p:nvSpPr>
        <p:spPr>
          <a:xfrm>
            <a:off x="3385305" y="2666177"/>
            <a:ext cx="1761029"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加成反应</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8" name="矩形 17"/>
          <p:cNvSpPr/>
          <p:nvPr/>
        </p:nvSpPr>
        <p:spPr>
          <a:xfrm>
            <a:off x="3464184" y="3644085"/>
            <a:ext cx="4009681" cy="801370"/>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41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7"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660400" y="1334701"/>
            <a:ext cx="10189978" cy="3785652"/>
          </a:xfrm>
          <a:prstGeom prst="rect">
            <a:avLst/>
          </a:prstGeom>
        </p:spPr>
        <p:txBody>
          <a:bodyPr wrap="square">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400" b="1"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含义</a:t>
            </a:r>
          </a:p>
          <a:p>
            <a:pPr marL="0" marR="0" lvl="0" indent="0" defTabSz="914400" eaLnBrk="1" fontAlgn="auto" latinLnBrk="0" hangingPunct="1">
              <a:lnSpc>
                <a:spcPct val="20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又称新型高分子材料</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是指既有传统高分子材料的机械性能</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又有某些特殊功能的高分子材料。这其中包括具有新型</a:t>
            </a:r>
            <a:r>
              <a:rPr kumimoji="0" lang="zh-CN" altLang="zh-CN" sz="2400"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的高分子材料</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还包括在合成高分子的</a:t>
            </a:r>
            <a:r>
              <a:rPr kumimoji="0" lang="zh-CN" altLang="zh-CN" sz="2400"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上引入某种</a:t>
            </a:r>
            <a:r>
              <a:rPr kumimoji="0" lang="zh-CN" altLang="zh-CN" sz="2400"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使其显示出在光、电、磁、声、热、化学、生物、医学等方面的特殊功能。</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7" name="矩形 16"/>
          <p:cNvSpPr/>
          <p:nvPr/>
        </p:nvSpPr>
        <p:spPr>
          <a:xfrm>
            <a:off x="8604181" y="3732004"/>
            <a:ext cx="133096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骨架结构</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矩形 17"/>
          <p:cNvSpPr/>
          <p:nvPr/>
        </p:nvSpPr>
        <p:spPr>
          <a:xfrm>
            <a:off x="8178791" y="3008134"/>
            <a:ext cx="161798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主链或支链</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9" name="矩形 18"/>
          <p:cNvSpPr/>
          <p:nvPr/>
        </p:nvSpPr>
        <p:spPr>
          <a:xfrm>
            <a:off x="5194958" y="3692534"/>
            <a:ext cx="161798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功能原子团</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68391" y="1280823"/>
            <a:ext cx="10271795" cy="4777077"/>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解析</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由</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PCT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可逆推出</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为</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,F</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为</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据此可以推断出其他物质</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(4)D</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的单取代芳香化合物的同分异构体中</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只含</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个苯环</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侧链是</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Cl</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有</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CHCl</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—CCl</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—CHClCH</a:t>
            </a:r>
            <a:r>
              <a:rPr kumimoji="0" lang="en-US" altLang="zh-CN" sz="2255" i="0" u="none" strike="noStrike" kern="0" cap="none" spc="0" normalizeH="0" baseline="-2500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Cl</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三种。</a:t>
            </a:r>
            <a:endPar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(5)</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对苯二甲酸的同分异构体中</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能发生水解反应</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说明其为酯类物质</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苯环上一氯取代产物只有一种</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说明其结构为苯环的对位有两个相同的取代基</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即</a:t>
            </a:r>
            <a:r>
              <a:rPr kumimoji="0" lang="en-US"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8" name="图片 7"/>
          <p:cNvPicPr/>
          <p:nvPr/>
        </p:nvPicPr>
        <p:blipFill>
          <a:blip r:embed="rId2">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073041" y="1045740"/>
            <a:ext cx="2956432" cy="741971"/>
          </a:xfrm>
          <a:prstGeom prst="rect">
            <a:avLst/>
          </a:prstGeom>
        </p:spPr>
      </p:pic>
      <p:pic>
        <p:nvPicPr>
          <p:cNvPr id="9" name="图片 8"/>
          <p:cNvPicPr/>
          <p:nvPr/>
        </p:nvPicPr>
        <p:blipFill>
          <a:blip r:embed="rId3">
            <a:clrChange>
              <a:clrFrom>
                <a:srgbClr val="FFFFFF"/>
              </a:clrFrom>
              <a:clrTo>
                <a:srgbClr val="FFFFFF">
                  <a:alpha val="0"/>
                </a:srgbClr>
              </a:clrTo>
            </a:clrChange>
            <a:duotone>
              <a:schemeClr val="accent2">
                <a:shade val="45000"/>
                <a:satMod val="135000"/>
              </a:schemeClr>
              <a:prstClr val="white"/>
            </a:duotone>
          </a:blip>
          <a:stretch>
            <a:fillRect/>
          </a:stretch>
        </p:blipFill>
        <p:spPr>
          <a:xfrm>
            <a:off x="7665770" y="1398405"/>
            <a:ext cx="2638119" cy="389306"/>
          </a:xfrm>
          <a:prstGeom prst="rect">
            <a:avLst/>
          </a:prstGeom>
        </p:spPr>
      </p:pic>
      <p:pic>
        <p:nvPicPr>
          <p:cNvPr id="10" name="图片 9"/>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3262956" y="1943045"/>
            <a:ext cx="2989639" cy="389306"/>
          </a:xfrm>
          <a:prstGeom prst="rect">
            <a:avLst/>
          </a:prstGeom>
        </p:spPr>
      </p:pic>
      <p:pic>
        <p:nvPicPr>
          <p:cNvPr id="11" name="图片 10"/>
          <p:cNvPicPr/>
          <p:nvPr/>
        </p:nvPicPr>
        <p:blipFill>
          <a:blip r:embed="rId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044980" y="1947973"/>
            <a:ext cx="2664454" cy="389306"/>
          </a:xfrm>
          <a:prstGeom prst="rect">
            <a:avLst/>
          </a:prstGeom>
        </p:spPr>
      </p:pic>
      <p:pic>
        <p:nvPicPr>
          <p:cNvPr id="12" name="图片 11"/>
          <p:cNvPicPr/>
          <p:nvPr/>
        </p:nvPicPr>
        <p:blipFill>
          <a:blip r:embed="rId6">
            <a:clrChange>
              <a:clrFrom>
                <a:srgbClr val="FFFFFF"/>
              </a:clrFrom>
              <a:clrTo>
                <a:srgbClr val="FFFFFF">
                  <a:alpha val="0"/>
                </a:srgbClr>
              </a:clrTo>
            </a:clrChange>
            <a:duotone>
              <a:schemeClr val="accent2">
                <a:shade val="45000"/>
                <a:satMod val="135000"/>
              </a:schemeClr>
              <a:prstClr val="white"/>
            </a:duotone>
          </a:blip>
          <a:stretch>
            <a:fillRect/>
          </a:stretch>
        </p:blipFill>
        <p:spPr>
          <a:xfrm>
            <a:off x="8536543" y="1952901"/>
            <a:ext cx="2280873" cy="389306"/>
          </a:xfrm>
          <a:prstGeom prst="rect">
            <a:avLst/>
          </a:prstGeom>
        </p:spPr>
      </p:pic>
      <p:pic>
        <p:nvPicPr>
          <p:cNvPr id="13" name="图片 12"/>
          <p:cNvPicPr/>
          <p:nvPr/>
        </p:nvPicPr>
        <p:blipFill>
          <a:blip r:embed="rId7">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389605" y="2358809"/>
            <a:ext cx="2862540" cy="741971"/>
          </a:xfrm>
          <a:prstGeom prst="rect">
            <a:avLst/>
          </a:prstGeom>
        </p:spPr>
      </p:pic>
      <p:pic>
        <p:nvPicPr>
          <p:cNvPr id="14" name="图片 13"/>
          <p:cNvPicPr/>
          <p:nvPr/>
        </p:nvPicPr>
        <p:blipFill>
          <a:blip r:embed="rId8">
            <a:clrChange>
              <a:clrFrom>
                <a:srgbClr val="FFFFFF"/>
              </a:clrFrom>
              <a:clrTo>
                <a:srgbClr val="FFFFFF">
                  <a:alpha val="0"/>
                </a:srgbClr>
              </a:clrTo>
            </a:clrChange>
            <a:duotone>
              <a:schemeClr val="accent2">
                <a:shade val="45000"/>
                <a:satMod val="135000"/>
              </a:schemeClr>
              <a:prstClr val="white"/>
            </a:duotone>
          </a:blip>
          <a:stretch>
            <a:fillRect/>
          </a:stretch>
        </p:blipFill>
        <p:spPr>
          <a:xfrm>
            <a:off x="1323194" y="5392129"/>
            <a:ext cx="2928951" cy="741971"/>
          </a:xfrm>
          <a:prstGeom prst="rect">
            <a:avLst/>
          </a:prstGeom>
        </p:spPr>
      </p:pic>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备用习题</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rcRect l="26180" t="13356" r="41769" b="37073"/>
          <a:stretch>
            <a:fillRect/>
          </a:stretch>
        </p:blipFill>
        <p:spPr>
          <a:xfrm>
            <a:off x="2066189" y="685798"/>
            <a:ext cx="2681846" cy="3110943"/>
          </a:xfrm>
          <a:custGeom>
            <a:avLst/>
            <a:gdLst>
              <a:gd name="connsiteX0" fmla="*/ 1340923 w 2681846"/>
              <a:gd name="connsiteY0" fmla="*/ 0 h 3110943"/>
              <a:gd name="connsiteX1" fmla="*/ 2681846 w 2681846"/>
              <a:gd name="connsiteY1" fmla="*/ 670462 h 3110943"/>
              <a:gd name="connsiteX2" fmla="*/ 2681846 w 2681846"/>
              <a:gd name="connsiteY2" fmla="*/ 2440481 h 3110943"/>
              <a:gd name="connsiteX3" fmla="*/ 1340923 w 2681846"/>
              <a:gd name="connsiteY3" fmla="*/ 3110943 h 3110943"/>
              <a:gd name="connsiteX4" fmla="*/ 0 w 2681846"/>
              <a:gd name="connsiteY4" fmla="*/ 2440481 h 3110943"/>
              <a:gd name="connsiteX5" fmla="*/ 0 w 2681846"/>
              <a:gd name="connsiteY5" fmla="*/ 670462 h 3110943"/>
              <a:gd name="connsiteX6" fmla="*/ 1340923 w 2681846"/>
              <a:gd name="connsiteY6" fmla="*/ 0 h 3110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1846" h="3110943">
                <a:moveTo>
                  <a:pt x="1340923" y="0"/>
                </a:moveTo>
                <a:lnTo>
                  <a:pt x="2681846" y="670462"/>
                </a:lnTo>
                <a:lnTo>
                  <a:pt x="2681846" y="2440481"/>
                </a:lnTo>
                <a:lnTo>
                  <a:pt x="1340923" y="3110943"/>
                </a:lnTo>
                <a:lnTo>
                  <a:pt x="0" y="2440481"/>
                </a:lnTo>
                <a:lnTo>
                  <a:pt x="0" y="670462"/>
                </a:lnTo>
                <a:lnTo>
                  <a:pt x="1340923" y="0"/>
                </a:lnTo>
                <a:close/>
              </a:path>
            </a:pathLst>
          </a:custGeom>
        </p:spPr>
      </p:pic>
      <p:pic>
        <p:nvPicPr>
          <p:cNvPr id="38" name="图片 37"/>
          <p:cNvPicPr>
            <a:picLocks noChangeAspect="1"/>
          </p:cNvPicPr>
          <p:nvPr/>
        </p:nvPicPr>
        <p:blipFill>
          <a:blip r:embed="rId2" cstate="print">
            <a:extLst>
              <a:ext uri="{28A0092B-C50C-407E-A947-70E740481C1C}">
                <a14:useLocalDpi xmlns:a14="http://schemas.microsoft.com/office/drawing/2010/main" val="0"/>
              </a:ext>
            </a:extLst>
          </a:blip>
          <a:srcRect l="1381" t="24193" r="75607" b="40216"/>
          <a:stretch>
            <a:fillRect/>
          </a:stretch>
        </p:blipFill>
        <p:spPr>
          <a:xfrm>
            <a:off x="-8958" y="1365871"/>
            <a:ext cx="1925551" cy="2233639"/>
          </a:xfrm>
          <a:custGeom>
            <a:avLst/>
            <a:gdLst>
              <a:gd name="connsiteX0" fmla="*/ 962776 w 1925551"/>
              <a:gd name="connsiteY0" fmla="*/ 0 h 2233639"/>
              <a:gd name="connsiteX1" fmla="*/ 1925551 w 1925551"/>
              <a:gd name="connsiteY1" fmla="*/ 481388 h 2233639"/>
              <a:gd name="connsiteX2" fmla="*/ 1925551 w 1925551"/>
              <a:gd name="connsiteY2" fmla="*/ 1752251 h 2233639"/>
              <a:gd name="connsiteX3" fmla="*/ 962776 w 1925551"/>
              <a:gd name="connsiteY3" fmla="*/ 2233639 h 2233639"/>
              <a:gd name="connsiteX4" fmla="*/ 0 w 1925551"/>
              <a:gd name="connsiteY4" fmla="*/ 1752251 h 2233639"/>
              <a:gd name="connsiteX5" fmla="*/ 0 w 1925551"/>
              <a:gd name="connsiteY5" fmla="*/ 481388 h 2233639"/>
              <a:gd name="connsiteX6" fmla="*/ 962776 w 1925551"/>
              <a:gd name="connsiteY6" fmla="*/ 0 h 22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5551" h="2233639">
                <a:moveTo>
                  <a:pt x="962776" y="0"/>
                </a:moveTo>
                <a:lnTo>
                  <a:pt x="1925551" y="481388"/>
                </a:lnTo>
                <a:lnTo>
                  <a:pt x="1925551" y="1752251"/>
                </a:lnTo>
                <a:lnTo>
                  <a:pt x="962776" y="2233639"/>
                </a:lnTo>
                <a:lnTo>
                  <a:pt x="0" y="1752251"/>
                </a:lnTo>
                <a:lnTo>
                  <a:pt x="0" y="481388"/>
                </a:lnTo>
                <a:lnTo>
                  <a:pt x="962776" y="0"/>
                </a:lnTo>
                <a:close/>
              </a:path>
            </a:pathLst>
          </a:custGeom>
        </p:spPr>
      </p:pic>
      <p:pic>
        <p:nvPicPr>
          <p:cNvPr id="37" name="图片 36"/>
          <p:cNvPicPr>
            <a:picLocks noChangeAspect="1"/>
          </p:cNvPicPr>
          <p:nvPr/>
        </p:nvPicPr>
        <p:blipFill>
          <a:blip r:embed="rId2" cstate="print">
            <a:extLst>
              <a:ext uri="{28A0092B-C50C-407E-A947-70E740481C1C}">
                <a14:useLocalDpi xmlns:a14="http://schemas.microsoft.com/office/drawing/2010/main" val="0"/>
              </a:ext>
            </a:extLst>
          </a:blip>
          <a:srcRect l="9141" t="53933" r="58437"/>
          <a:stretch>
            <a:fillRect/>
          </a:stretch>
        </p:blipFill>
        <p:spPr>
          <a:xfrm>
            <a:off x="640405" y="3232284"/>
            <a:ext cx="2712946" cy="2891069"/>
          </a:xfrm>
          <a:custGeom>
            <a:avLst/>
            <a:gdLst>
              <a:gd name="connsiteX0" fmla="*/ 1356473 w 2712946"/>
              <a:gd name="connsiteY0" fmla="*/ 0 h 2891069"/>
              <a:gd name="connsiteX1" fmla="*/ 2712946 w 2712946"/>
              <a:gd name="connsiteY1" fmla="*/ 678237 h 2891069"/>
              <a:gd name="connsiteX2" fmla="*/ 2712946 w 2712946"/>
              <a:gd name="connsiteY2" fmla="*/ 2468782 h 2891069"/>
              <a:gd name="connsiteX3" fmla="*/ 1868373 w 2712946"/>
              <a:gd name="connsiteY3" fmla="*/ 2891069 h 2891069"/>
              <a:gd name="connsiteX4" fmla="*/ 844573 w 2712946"/>
              <a:gd name="connsiteY4" fmla="*/ 2891069 h 2891069"/>
              <a:gd name="connsiteX5" fmla="*/ 0 w 2712946"/>
              <a:gd name="connsiteY5" fmla="*/ 2468782 h 2891069"/>
              <a:gd name="connsiteX6" fmla="*/ 0 w 2712946"/>
              <a:gd name="connsiteY6" fmla="*/ 678237 h 2891069"/>
              <a:gd name="connsiteX7" fmla="*/ 1356473 w 2712946"/>
              <a:gd name="connsiteY7" fmla="*/ 0 h 289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2946" h="2891069">
                <a:moveTo>
                  <a:pt x="1356473" y="0"/>
                </a:moveTo>
                <a:lnTo>
                  <a:pt x="2712946" y="678237"/>
                </a:lnTo>
                <a:lnTo>
                  <a:pt x="2712946" y="2468782"/>
                </a:lnTo>
                <a:lnTo>
                  <a:pt x="1868373" y="2891069"/>
                </a:lnTo>
                <a:lnTo>
                  <a:pt x="844573" y="2891069"/>
                </a:lnTo>
                <a:lnTo>
                  <a:pt x="0" y="2468782"/>
                </a:lnTo>
                <a:lnTo>
                  <a:pt x="0" y="678237"/>
                </a:lnTo>
                <a:lnTo>
                  <a:pt x="1356473" y="0"/>
                </a:lnTo>
                <a:close/>
              </a:path>
            </a:pathLst>
          </a:custGeom>
        </p:spPr>
      </p:pic>
      <p:pic>
        <p:nvPicPr>
          <p:cNvPr id="35" name="图片 34"/>
          <p:cNvPicPr>
            <a:picLocks noChangeAspect="1"/>
          </p:cNvPicPr>
          <p:nvPr/>
        </p:nvPicPr>
        <p:blipFill>
          <a:blip r:embed="rId2" cstate="print">
            <a:extLst>
              <a:ext uri="{28A0092B-C50C-407E-A947-70E740481C1C}">
                <a14:useLocalDpi xmlns:a14="http://schemas.microsoft.com/office/drawing/2010/main" val="0"/>
              </a:ext>
            </a:extLst>
          </a:blip>
          <a:srcRect l="19235" t="100000" r="68530" b="-4078"/>
          <a:stretch>
            <a:fillRect/>
          </a:stretch>
        </p:blipFill>
        <p:spPr>
          <a:xfrm>
            <a:off x="1484978" y="6123353"/>
            <a:ext cx="1023800" cy="255950"/>
          </a:xfrm>
          <a:custGeom>
            <a:avLst/>
            <a:gdLst>
              <a:gd name="connsiteX0" fmla="*/ 0 w 1023800"/>
              <a:gd name="connsiteY0" fmla="*/ 0 h 255950"/>
              <a:gd name="connsiteX1" fmla="*/ 1023800 w 1023800"/>
              <a:gd name="connsiteY1" fmla="*/ 0 h 255950"/>
              <a:gd name="connsiteX2" fmla="*/ 511900 w 1023800"/>
              <a:gd name="connsiteY2" fmla="*/ 255950 h 255950"/>
              <a:gd name="connsiteX3" fmla="*/ 0 w 1023800"/>
              <a:gd name="connsiteY3" fmla="*/ 0 h 255950"/>
            </a:gdLst>
            <a:ahLst/>
            <a:cxnLst>
              <a:cxn ang="0">
                <a:pos x="connsiteX0" y="connsiteY0"/>
              </a:cxn>
              <a:cxn ang="0">
                <a:pos x="connsiteX1" y="connsiteY1"/>
              </a:cxn>
              <a:cxn ang="0">
                <a:pos x="connsiteX2" y="connsiteY2"/>
              </a:cxn>
              <a:cxn ang="0">
                <a:pos x="connsiteX3" y="connsiteY3"/>
              </a:cxn>
            </a:cxnLst>
            <a:rect l="l" t="t" r="r" b="b"/>
            <a:pathLst>
              <a:path w="1023800" h="255950">
                <a:moveTo>
                  <a:pt x="0" y="0"/>
                </a:moveTo>
                <a:lnTo>
                  <a:pt x="1023800" y="0"/>
                </a:lnTo>
                <a:lnTo>
                  <a:pt x="511900" y="255950"/>
                </a:lnTo>
                <a:lnTo>
                  <a:pt x="0" y="0"/>
                </a:lnTo>
                <a:close/>
              </a:path>
            </a:pathLst>
          </a:custGeom>
        </p:spPr>
      </p:pic>
      <p:sp>
        <p:nvSpPr>
          <p:cNvPr id="6" name="六边形 5"/>
          <p:cNvSpPr/>
          <p:nvPr/>
        </p:nvSpPr>
        <p:spPr>
          <a:xfrm rot="16200000">
            <a:off x="3317875" y="3576462"/>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6" name="组合 15"/>
          <p:cNvGrpSpPr/>
          <p:nvPr/>
        </p:nvGrpSpPr>
        <p:grpSpPr>
          <a:xfrm>
            <a:off x="4674999" y="2120640"/>
            <a:ext cx="7136336" cy="2898513"/>
            <a:chOff x="6147269" y="2844265"/>
            <a:chExt cx="5112385" cy="2076459"/>
          </a:xfrm>
        </p:grpSpPr>
        <p:grpSp>
          <p:nvGrpSpPr>
            <p:cNvPr id="17" name="组合 16"/>
            <p:cNvGrpSpPr/>
            <p:nvPr/>
          </p:nvGrpSpPr>
          <p:grpSpPr>
            <a:xfrm>
              <a:off x="6147269" y="3331609"/>
              <a:ext cx="5033250" cy="1589115"/>
              <a:chOff x="-4714868" y="2110674"/>
              <a:chExt cx="5033250" cy="1589115"/>
            </a:xfrm>
          </p:grpSpPr>
          <p:sp>
            <p:nvSpPr>
              <p:cNvPr id="19" name="矩形: 圆角 21"/>
              <p:cNvSpPr/>
              <p:nvPr/>
            </p:nvSpPr>
            <p:spPr>
              <a:xfrm>
                <a:off x="-4648332" y="3345066"/>
                <a:ext cx="3562392" cy="354723"/>
              </a:xfrm>
              <a:prstGeom prst="roundRect">
                <a:avLst>
                  <a:gd name="adj" fmla="val 50000"/>
                </a:avLst>
              </a:prstGeom>
              <a:solidFill>
                <a:srgbClr val="00B9E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20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20" name="组合 19"/>
              <p:cNvGrpSpPr/>
              <p:nvPr/>
            </p:nvGrpSpPr>
            <p:grpSpPr>
              <a:xfrm>
                <a:off x="-4714868" y="2110674"/>
                <a:ext cx="5033250" cy="995966"/>
                <a:chOff x="-4714868" y="2110674"/>
                <a:chExt cx="5033250" cy="995966"/>
              </a:xfrm>
            </p:grpSpPr>
            <p:sp>
              <p:nvSpPr>
                <p:cNvPr id="21" name="文本框 20"/>
                <p:cNvSpPr txBox="1"/>
                <p:nvPr/>
              </p:nvSpPr>
              <p:spPr>
                <a:xfrm>
                  <a:off x="-4714868" y="2808615"/>
                  <a:ext cx="5033249" cy="298025"/>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22" name="直接连接符 2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23"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5400" b="1" dirty="0">
                      <a:solidFill>
                        <a:srgbClr val="00B9E7"/>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18"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dirty="0">
                  <a:latin typeface="Arial" panose="020B0604020202020204" pitchFamily="34" charset="0"/>
                  <a:ea typeface="思源黑体 CN Medium" panose="020B0600000000000000" pitchFamily="34" charset="-122"/>
                  <a:cs typeface="+mn-ea"/>
                  <a:sym typeface="Arial" panose="020B0604020202020204" pitchFamily="34" charset="0"/>
                </a:rPr>
                <a:t>5</a:t>
              </a: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章     进入合成有机高分子化合物的时代</a:t>
              </a:r>
            </a:p>
          </p:txBody>
        </p:sp>
      </p:grpSp>
      <p:sp>
        <p:nvSpPr>
          <p:cNvPr id="24" name="矩形 23"/>
          <p:cNvSpPr/>
          <p:nvPr/>
        </p:nvSpPr>
        <p:spPr>
          <a:xfrm>
            <a:off x="9561081" y="586555"/>
            <a:ext cx="4062342" cy="300975"/>
          </a:xfrm>
          <a:prstGeom prst="rect">
            <a:avLst/>
          </a:prstGeom>
          <a:solidFill>
            <a:srgbClr val="00B9E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26" name="六边形 25"/>
          <p:cNvSpPr/>
          <p:nvPr/>
        </p:nvSpPr>
        <p:spPr>
          <a:xfrm rot="16200000">
            <a:off x="10112405" y="4775968"/>
            <a:ext cx="2233639" cy="1925551"/>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0" name="六边形 39"/>
          <p:cNvSpPr/>
          <p:nvPr/>
        </p:nvSpPr>
        <p:spPr>
          <a:xfrm rot="16200000">
            <a:off x="1403516" y="86047"/>
            <a:ext cx="1247683" cy="1075589"/>
          </a:xfrm>
          <a:prstGeom prst="hexagon">
            <a:avLst/>
          </a:prstGeom>
          <a:solidFill>
            <a:srgbClr val="00B9E7">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400" y="1194096"/>
            <a:ext cx="10505517" cy="586122"/>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已知的功能高分子品种和分类如下</a:t>
            </a:r>
            <a:endParaRPr kumimoji="0" lang="zh-CN" altLang="zh-CN" sz="9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pic>
        <p:nvPicPr>
          <p:cNvPr id="6" name="H73.EPS" descr="id:2147494405;FounderCES"/>
          <p:cNvPicPr/>
          <p:nvPr/>
        </p:nvPicPr>
        <p:blipFill>
          <a:blip r:embed="rId2"/>
          <a:stretch>
            <a:fillRect/>
          </a:stretch>
        </p:blipFill>
        <p:spPr>
          <a:xfrm>
            <a:off x="2931086" y="1915215"/>
            <a:ext cx="6329828" cy="4218885"/>
          </a:xfrm>
          <a:prstGeom prst="rect">
            <a:avLst/>
          </a:prstGeom>
        </p:spPr>
      </p:pic>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60400" y="1246000"/>
            <a:ext cx="11045930" cy="341632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高吸水性树脂</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(1)</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合成方法</a:t>
            </a: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①</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对</a:t>
            </a:r>
            <a:r>
              <a:rPr kumimoji="0" lang="zh-CN" altLang="zh-CN" sz="240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等天然吸水材料进行改性</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在它们的高分子链上再接上含</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的支链</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以提高它们的吸水能力。</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②</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以带有</a:t>
            </a:r>
            <a:r>
              <a:rPr kumimoji="0" lang="zh-CN" altLang="zh-CN" sz="240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40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的化合物为单体</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均聚或共聚得到亲水性高聚物。</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6" name="矩形 5"/>
          <p:cNvSpPr/>
          <p:nvPr/>
        </p:nvSpPr>
        <p:spPr>
          <a:xfrm>
            <a:off x="1889870" y="2421968"/>
            <a:ext cx="190500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淀粉、纤维素</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矩形 6"/>
          <p:cNvSpPr/>
          <p:nvPr/>
        </p:nvSpPr>
        <p:spPr>
          <a:xfrm>
            <a:off x="869012" y="3501072"/>
            <a:ext cx="219202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强亲水性原子团</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8" name="矩形 7"/>
          <p:cNvSpPr/>
          <p:nvPr/>
        </p:nvSpPr>
        <p:spPr>
          <a:xfrm>
            <a:off x="2185127" y="4044053"/>
            <a:ext cx="2192020" cy="43878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强亲水性原子团</a:t>
            </a:r>
            <a:endParaRPr kumimoji="0" lang="zh-CN" altLang="en-US" sz="2255" b="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60400" y="1286193"/>
            <a:ext cx="10858500" cy="3970318"/>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(2)</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性能</a:t>
            </a:r>
            <a:endParaRPr kumimoji="0" lang="zh-CN" altLang="zh-CN" sz="9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可吸收几百至几千倍大于自身质量的水</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同时</a:t>
            </a:r>
            <a:r>
              <a:rPr kumimoji="0" lang="zh-CN" altLang="zh-CN" sz="2400" b="0" i="0" u="sng" strike="noStrike" kern="0" cap="none" spc="0" normalizeH="0" baseline="0" noProof="0" dirty="0">
                <a:ln>
                  <a:noFill/>
                </a:ln>
                <a:solidFill>
                  <a:srgbClr val="000000"/>
                </a:solidFill>
                <a:effectLst/>
                <a:uLnTx/>
                <a:uFill>
                  <a:solidFill>
                    <a:srgbClr val="000000"/>
                  </a:solidFill>
                </a:uFill>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能力强</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还能耐一定的挤压作用。</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endParaRPr kumimoji="0" lang="zh-CN" altLang="zh-CN" sz="9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(3)</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应用</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干旱地区用于农业、林业、植树造林时抗旱保水</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改良土壤</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改造沙漠。又如</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婴儿用的</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尿不湿</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可吸入其自身重量约几百倍的尿液而不滴不漏</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可以保证婴儿夜晚安睡和白天的活动。</a:t>
            </a:r>
            <a:endParaRPr kumimoji="0" lang="zh-CN" altLang="zh-CN" sz="9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6" name="矩形 5"/>
          <p:cNvSpPr/>
          <p:nvPr/>
        </p:nvSpPr>
        <p:spPr>
          <a:xfrm>
            <a:off x="6629234" y="1840065"/>
            <a:ext cx="761747" cy="556371"/>
          </a:xfrm>
          <a:prstGeom prst="rect">
            <a:avLst/>
          </a:prstGeom>
        </p:spPr>
        <p:txBody>
          <a:bodyPr wrap="non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zh-CN" sz="2255"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保水</a:t>
            </a:r>
            <a:endParaRPr kumimoji="0" lang="zh-CN" altLang="zh-CN" sz="82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60400" y="1130300"/>
            <a:ext cx="10677088" cy="3046988"/>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zh-CN" sz="2400" b="1"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【思维拓展】</a:t>
            </a:r>
          </a:p>
          <a:p>
            <a:pPr marL="0" marR="0" lvl="0" indent="0" defTabSz="914400" eaLnBrk="1" fontAlgn="auto" latinLnBrk="0" hangingPunct="1">
              <a:lnSpc>
                <a:spcPct val="200000"/>
              </a:lnSpc>
              <a:spcBef>
                <a:spcPts val="0"/>
              </a:spcBef>
              <a:spcAft>
                <a:spcPts val="0"/>
              </a:spcAft>
              <a:buClrTx/>
              <a:buSzTx/>
              <a:buFontTx/>
              <a:buNone/>
              <a:defRPr/>
            </a:pP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制造橡胶要经过硫化工艺</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将顺丁橡胶的线型结构连接为网状结构。在制备高吸水性树脂时也要加入交联剂</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以得到具有网状结构的树脂。为什么要做成网状结构</a:t>
            </a:r>
            <a:r>
              <a:rPr kumimoji="0" lang="en-US"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14" name="矩形 13"/>
          <p:cNvSpPr/>
          <p:nvPr/>
        </p:nvSpPr>
        <p:spPr>
          <a:xfrm>
            <a:off x="660400" y="3927376"/>
            <a:ext cx="10012079" cy="2308324"/>
          </a:xfrm>
          <a:prstGeom prst="rect">
            <a:avLst/>
          </a:prstGeom>
        </p:spPr>
        <p:txBody>
          <a:bodyPr wrap="square">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400" b="1"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提示</a:t>
            </a:r>
            <a:r>
              <a:rPr kumimoji="0" lang="en-US"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橡胶工业中将线型结构连接为体型结构是为了增加橡胶的功能</a:t>
            </a:r>
            <a:r>
              <a:rPr kumimoji="0" lang="en-US"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防止老化</a:t>
            </a:r>
            <a:r>
              <a:rPr kumimoji="0" lang="en-US"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400" b="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高吸水性树脂将线型结构连接为体型结构可使它既吸水又不溶于水。</a:t>
            </a:r>
            <a:endParaRPr kumimoji="0" lang="zh-CN" altLang="zh-CN" sz="2400" b="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60400" y="1221161"/>
            <a:ext cx="10229328"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zh-CN" altLang="en-US"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例</a:t>
            </a:r>
            <a:r>
              <a:rPr kumimoji="0" lang="en-US" altLang="zh-CN" sz="2255"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下列各选项中</a:t>
            </a: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对相应高分子材料的分类、功能的说法正确的是</a:t>
            </a: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zh-CN"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　　</a:t>
            </a:r>
            <a:r>
              <a:rPr kumimoji="0" lang="en-US" altLang="zh-CN" sz="2255"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endParaRPr kumimoji="0" lang="zh-CN" altLang="zh-CN" sz="82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graphicFrame>
        <p:nvGraphicFramePr>
          <p:cNvPr id="3" name="表格 2"/>
          <p:cNvGraphicFramePr>
            <a:graphicFrameLocks noGrp="1"/>
          </p:cNvGraphicFramePr>
          <p:nvPr/>
        </p:nvGraphicFramePr>
        <p:xfrm>
          <a:off x="944301" y="2168470"/>
          <a:ext cx="9661525" cy="2581275"/>
        </p:xfrm>
        <a:graphic>
          <a:graphicData uri="http://schemas.openxmlformats.org/drawingml/2006/table">
            <a:tbl>
              <a:tblPr firstRow="1" firstCol="1" bandRow="1"/>
              <a:tblGrid>
                <a:gridCol w="997585">
                  <a:extLst>
                    <a:ext uri="{9D8B030D-6E8A-4147-A177-3AD203B41FA5}">
                      <a16:colId xmlns:a16="http://schemas.microsoft.com/office/drawing/2014/main" val="20000"/>
                    </a:ext>
                  </a:extLst>
                </a:gridCol>
                <a:gridCol w="2807970">
                  <a:extLst>
                    <a:ext uri="{9D8B030D-6E8A-4147-A177-3AD203B41FA5}">
                      <a16:colId xmlns:a16="http://schemas.microsoft.com/office/drawing/2014/main" val="20001"/>
                    </a:ext>
                  </a:extLst>
                </a:gridCol>
                <a:gridCol w="3103245">
                  <a:extLst>
                    <a:ext uri="{9D8B030D-6E8A-4147-A177-3AD203B41FA5}">
                      <a16:colId xmlns:a16="http://schemas.microsoft.com/office/drawing/2014/main" val="20002"/>
                    </a:ext>
                  </a:extLst>
                </a:gridCol>
                <a:gridCol w="2752725">
                  <a:extLst>
                    <a:ext uri="{9D8B030D-6E8A-4147-A177-3AD203B41FA5}">
                      <a16:colId xmlns:a16="http://schemas.microsoft.com/office/drawing/2014/main" val="20003"/>
                    </a:ext>
                  </a:extLst>
                </a:gridCol>
              </a:tblGrid>
              <a:tr h="516255">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选项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高分子材料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类型</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0"/>
                  </a:ext>
                </a:extLst>
              </a:tr>
              <a:tr h="516255">
                <a:tc>
                  <a:txBody>
                    <a:bodyPr/>
                    <a:lstStyle/>
                    <a:p>
                      <a:pPr algn="ctr">
                        <a:lnSpc>
                          <a:spcPct val="150000"/>
                        </a:lnSpc>
                        <a:spcAft>
                          <a:spcPts val="0"/>
                        </a:spcAft>
                      </a:pPr>
                      <a:r>
                        <a:rPr lang="en-US"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endPar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黏合剂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黏合作用</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1"/>
                  </a:ext>
                </a:extLst>
              </a:tr>
              <a:tr h="516255">
                <a:tc>
                  <a:txBody>
                    <a:bodyPr/>
                    <a:lstStyle/>
                    <a:p>
                      <a:pPr algn="ctr">
                        <a:lnSpc>
                          <a:spcPct val="150000"/>
                        </a:lnSpc>
                        <a:spcAft>
                          <a:spcPts val="0"/>
                        </a:spcAft>
                      </a:pPr>
                      <a:r>
                        <a:rPr lang="en-US"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endPar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涂料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保护作用</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2"/>
                  </a:ext>
                </a:extLst>
              </a:tr>
              <a:tr h="516255">
                <a:tc>
                  <a:txBody>
                    <a:bodyPr/>
                    <a:lstStyle/>
                    <a:p>
                      <a:pPr algn="ctr">
                        <a:lnSpc>
                          <a:spcPct val="150000"/>
                        </a:lnSpc>
                        <a:spcAft>
                          <a:spcPts val="0"/>
                        </a:spcAft>
                      </a:pPr>
                      <a:r>
                        <a:rPr lang="en-US"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endPar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离子交换树脂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分离和提纯</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3"/>
                  </a:ext>
                </a:extLst>
              </a:tr>
              <a:tr h="516255">
                <a:tc>
                  <a:txBody>
                    <a:bodyPr/>
                    <a:lstStyle/>
                    <a:p>
                      <a:pPr algn="ctr">
                        <a:lnSpc>
                          <a:spcPct val="150000"/>
                        </a:lnSpc>
                        <a:spcAft>
                          <a:spcPts val="0"/>
                        </a:spcAft>
                      </a:pPr>
                      <a:r>
                        <a:rPr lang="en-US"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endPar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聚乙烯醇</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功能高分子材料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2255" dirty="0">
                          <a:solidFill>
                            <a:srgbClr val="000000"/>
                          </a:solidFill>
                          <a:effectLst/>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制人工心脏</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60400" y="1152833"/>
            <a:ext cx="3958469" cy="556371"/>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答案</a:t>
            </a: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255"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矩形 7"/>
          <p:cNvSpPr/>
          <p:nvPr/>
        </p:nvSpPr>
        <p:spPr>
          <a:xfrm>
            <a:off x="660400" y="1846367"/>
            <a:ext cx="10344584" cy="3323987"/>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解析</a:t>
            </a:r>
            <a:r>
              <a:rPr kumimoji="0" lang="en-US" altLang="en-US" sz="2000" i="0" u="none" strike="noStrike" kern="0" cap="none" spc="0" normalizeH="0" baseline="0" noProof="0" dirty="0">
                <a:ln>
                  <a:noFill/>
                </a:ln>
                <a:solidFill>
                  <a:srgbClr val="A5002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黏合剂属于传统的高分子材料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涂料是一种涂于物体表面后能形成坚韧保护膜的物质</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属于传统高分子材料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常用于家具、汽车、船舶等表面</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可以起到保护、美化的作用</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,B</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离子交换树脂属于功能高分子材料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主要用于硬水软化、海水淡化以及其他方面的分离提纯</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,C</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正确</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聚乙烯醇属于功能高分子材料</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具有良好的吸水功能</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可以用于制作</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尿不湿</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等</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用于制作人工心脏的材料主要有硅橡胶、聚氨酯橡胶等</a:t>
            </a:r>
            <a:r>
              <a:rPr kumimoji="0" lang="en-US"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,D</a:t>
            </a:r>
            <a:r>
              <a:rPr kumimoji="0" lang="zh-CN" altLang="zh-CN" sz="2000" i="0" u="none" strike="noStrike" kern="0" cap="none" spc="0" normalizeH="0" baseline="0" noProof="0" dirty="0">
                <a:ln>
                  <a:noFill/>
                </a:ln>
                <a:solidFill>
                  <a:srgbClr val="A30021"/>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rPr>
              <a:t>错误。</a:t>
            </a:r>
            <a:endParaRPr kumimoji="0" lang="zh-CN" altLang="zh-CN" sz="8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功能高分子材料</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2797</Words>
  <Application>Microsoft Office PowerPoint</Application>
  <PresentationFormat>宽屏</PresentationFormat>
  <Paragraphs>245</Paragraphs>
  <Slides>31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31</vt:i4>
      </vt:variant>
    </vt:vector>
  </HeadingPairs>
  <TitlesOfParts>
    <vt:vector size="35" baseType="lpstr">
      <vt:lpstr>FandolFang R</vt:lpstr>
      <vt:lpstr>思源黑体 CN Light</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2020-06-22T05:54:46Z</dcterms:created>
  <dcterms:modified xsi:type="dcterms:W3CDTF">2021-01-09T10:06:59Z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