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7" r:id="rId22"/>
    <p:sldId id="278" r:id="rId23"/>
    <p:sldId id="280" r:id="rId24"/>
  </p:sldIdLst>
  <p:sldSz cx="12192000" cy="6858000"/>
  <p:notesSz cx="6858000" cy="9144000"/>
  <p:embeddedFontLst>
    <p:embeddedFont>
      <p:font typeface="思源黑体 CN Light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24" y="90"/>
      </p:cViewPr>
      <p:guideLst>
        <p:guide pos="393"/>
        <p:guide pos="7256"/>
        <p:guide orient="horz" pos="61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E4B101F-3A32-471D-9356-F68F0507F01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12CEF7C-E176-4252-AB9F-060E4A74A94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6081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6081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7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4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w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34477" b="41529"/>
          <a:stretch>
            <a:fillRect/>
          </a:stretch>
        </p:blipFill>
        <p:spPr>
          <a:xfrm>
            <a:off x="7602882" y="-187994"/>
            <a:ext cx="4590346" cy="3544185"/>
          </a:xfrm>
          <a:custGeom>
            <a:avLst/>
            <a:gdLst>
              <a:gd name="connsiteX0" fmla="*/ 1251221 w 4590346"/>
              <a:gd name="connsiteY0" fmla="*/ 0 h 3544185"/>
              <a:gd name="connsiteX1" fmla="*/ 3344200 w 4590346"/>
              <a:gd name="connsiteY1" fmla="*/ 0 h 3544185"/>
              <a:gd name="connsiteX2" fmla="*/ 4590346 w 4590346"/>
              <a:gd name="connsiteY2" fmla="*/ 1277769 h 3544185"/>
              <a:gd name="connsiteX3" fmla="*/ 2266416 w 4590346"/>
              <a:gd name="connsiteY3" fmla="*/ 3544185 h 3544185"/>
              <a:gd name="connsiteX4" fmla="*/ 0 w 4590346"/>
              <a:gd name="connsiteY4" fmla="*/ 1220255 h 3544185"/>
              <a:gd name="connsiteX5" fmla="*/ 1251221 w 4590346"/>
              <a:gd name="connsiteY5" fmla="*/ 0 h 354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0346" h="3544185">
                <a:moveTo>
                  <a:pt x="1251221" y="0"/>
                </a:moveTo>
                <a:lnTo>
                  <a:pt x="3344200" y="0"/>
                </a:lnTo>
                <a:lnTo>
                  <a:pt x="4590346" y="1277769"/>
                </a:lnTo>
                <a:lnTo>
                  <a:pt x="2266416" y="3544185"/>
                </a:lnTo>
                <a:lnTo>
                  <a:pt x="0" y="1220255"/>
                </a:lnTo>
                <a:lnTo>
                  <a:pt x="1251221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28465" r="16699" b="8046"/>
          <a:stretch>
            <a:fillRect/>
          </a:stretch>
        </p:blipFill>
        <p:spPr>
          <a:xfrm>
            <a:off x="9919472" y="1537403"/>
            <a:ext cx="3848327" cy="3848326"/>
          </a:xfrm>
          <a:custGeom>
            <a:avLst/>
            <a:gdLst>
              <a:gd name="connsiteX0" fmla="*/ 1948272 w 3848327"/>
              <a:gd name="connsiteY0" fmla="*/ 0 h 3848326"/>
              <a:gd name="connsiteX1" fmla="*/ 3848327 w 3848327"/>
              <a:gd name="connsiteY1" fmla="*/ 1948271 h 3848326"/>
              <a:gd name="connsiteX2" fmla="*/ 1900055 w 3848327"/>
              <a:gd name="connsiteY2" fmla="*/ 3848326 h 3848326"/>
              <a:gd name="connsiteX3" fmla="*/ 0 w 3848327"/>
              <a:gd name="connsiteY3" fmla="*/ 1900054 h 3848326"/>
              <a:gd name="connsiteX4" fmla="*/ 1948272 w 3848327"/>
              <a:gd name="connsiteY4" fmla="*/ 0 h 38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327" h="3848326">
                <a:moveTo>
                  <a:pt x="1948272" y="0"/>
                </a:moveTo>
                <a:lnTo>
                  <a:pt x="3848327" y="1948271"/>
                </a:lnTo>
                <a:lnTo>
                  <a:pt x="1900055" y="3848326"/>
                </a:lnTo>
                <a:lnTo>
                  <a:pt x="0" y="1900054"/>
                </a:lnTo>
                <a:lnTo>
                  <a:pt x="194827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6511" r="55417"/>
          <a:stretch>
            <a:fillRect/>
          </a:stretch>
        </p:blipFill>
        <p:spPr>
          <a:xfrm>
            <a:off x="6490209" y="2025083"/>
            <a:ext cx="3848326" cy="3848326"/>
          </a:xfrm>
          <a:custGeom>
            <a:avLst/>
            <a:gdLst>
              <a:gd name="connsiteX0" fmla="*/ 1948271 w 3848326"/>
              <a:gd name="connsiteY0" fmla="*/ 0 h 3848326"/>
              <a:gd name="connsiteX1" fmla="*/ 3848326 w 3848326"/>
              <a:gd name="connsiteY1" fmla="*/ 1948271 h 3848326"/>
              <a:gd name="connsiteX2" fmla="*/ 1900054 w 3848326"/>
              <a:gd name="connsiteY2" fmla="*/ 3848326 h 3848326"/>
              <a:gd name="connsiteX3" fmla="*/ 0 w 3848326"/>
              <a:gd name="connsiteY3" fmla="*/ 1900054 h 3848326"/>
              <a:gd name="connsiteX4" fmla="*/ 1948271 w 3848326"/>
              <a:gd name="connsiteY4" fmla="*/ 0 h 38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326" h="3848326">
                <a:moveTo>
                  <a:pt x="1948271" y="0"/>
                </a:moveTo>
                <a:lnTo>
                  <a:pt x="3848326" y="1948271"/>
                </a:lnTo>
                <a:lnTo>
                  <a:pt x="1900054" y="3848326"/>
                </a:lnTo>
                <a:lnTo>
                  <a:pt x="0" y="1900054"/>
                </a:lnTo>
                <a:lnTo>
                  <a:pt x="1948271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-17259" r="48546" b="100000"/>
          <a:stretch>
            <a:fillRect/>
          </a:stretch>
        </p:blipFill>
        <p:spPr>
          <a:xfrm>
            <a:off x="8854104" y="-1234155"/>
            <a:ext cx="2092979" cy="1046161"/>
          </a:xfrm>
          <a:custGeom>
            <a:avLst/>
            <a:gdLst>
              <a:gd name="connsiteX0" fmla="*/ 1072709 w 2092979"/>
              <a:gd name="connsiteY0" fmla="*/ 0 h 1046161"/>
              <a:gd name="connsiteX1" fmla="*/ 2092979 w 2092979"/>
              <a:gd name="connsiteY1" fmla="*/ 1046161 h 1046161"/>
              <a:gd name="connsiteX2" fmla="*/ 0 w 2092979"/>
              <a:gd name="connsiteY2" fmla="*/ 1046161 h 1046161"/>
              <a:gd name="connsiteX3" fmla="*/ 1072709 w 2092979"/>
              <a:gd name="connsiteY3" fmla="*/ 0 h 10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979" h="1046161">
                <a:moveTo>
                  <a:pt x="1072709" y="0"/>
                </a:moveTo>
                <a:lnTo>
                  <a:pt x="2092979" y="1046161"/>
                </a:lnTo>
                <a:lnTo>
                  <a:pt x="0" y="1046161"/>
                </a:lnTo>
                <a:lnTo>
                  <a:pt x="1072709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6081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86081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1.1.2 </a:t>
                  </a:r>
                  <a:r>
                    <a:rPr lang="zh-CN" altLang="en-US" sz="4400" b="1" dirty="0">
                      <a:solidFill>
                        <a:srgbClr val="86081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四种命题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常用逻辑用语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86081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18943070">
            <a:off x="9643099" y="4347840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8943070">
            <a:off x="8568531" y="5418141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18943070">
            <a:off x="10696398" y="5428301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8943070">
            <a:off x="9632465" y="6482434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8943070">
            <a:off x="6652705" y="1249966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18943070">
            <a:off x="6839837" y="-777020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8943070">
            <a:off x="5603785" y="150694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64514"/>
          <p:cNvGraphicFramePr/>
          <p:nvPr/>
        </p:nvGraphicFramePr>
        <p:xfrm>
          <a:off x="4152900" y="2864804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635" imgH="198755" progId="Equation.DSMT4">
                  <p:embed/>
                </p:oleObj>
              </mc:Choice>
              <mc:Fallback>
                <p:oleObj r:id="rId2" imgW="127635" imgH="198755" progId="Equation.DSMT4">
                  <p:embed/>
                  <p:pic>
                    <p:nvPicPr>
                      <p:cNvPr id="0" name="对象 6451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864804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文本框 64515"/>
          <p:cNvSpPr txBox="1">
            <a:spLocks noChangeArrowheads="1"/>
          </p:cNvSpPr>
          <p:nvPr/>
        </p:nvSpPr>
        <p:spPr bwMode="auto">
          <a:xfrm>
            <a:off x="727282" y="3846684"/>
            <a:ext cx="2988533" cy="40011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文本框 64516"/>
          <p:cNvSpPr txBox="1">
            <a:spLocks noChangeArrowheads="1"/>
          </p:cNvSpPr>
          <p:nvPr/>
        </p:nvSpPr>
        <p:spPr bwMode="auto">
          <a:xfrm>
            <a:off x="669067" y="1748995"/>
            <a:ext cx="2998693" cy="400110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文本框 64517"/>
          <p:cNvSpPr txBox="1">
            <a:spLocks noChangeArrowheads="1"/>
          </p:cNvSpPr>
          <p:nvPr/>
        </p:nvSpPr>
        <p:spPr bwMode="auto">
          <a:xfrm>
            <a:off x="3667760" y="1748411"/>
            <a:ext cx="2644141" cy="40011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文本框 64518"/>
          <p:cNvSpPr txBox="1">
            <a:spLocks noChangeArrowheads="1"/>
          </p:cNvSpPr>
          <p:nvPr/>
        </p:nvSpPr>
        <p:spPr bwMode="auto">
          <a:xfrm>
            <a:off x="3715815" y="3850382"/>
            <a:ext cx="2725832" cy="400110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左右箭头 64519"/>
          <p:cNvSpPr>
            <a:spLocks noChangeArrowheads="1"/>
          </p:cNvSpPr>
          <p:nvPr/>
        </p:nvSpPr>
        <p:spPr bwMode="auto">
          <a:xfrm rot="19702498">
            <a:off x="2071199" y="2924932"/>
            <a:ext cx="3097213" cy="112712"/>
          </a:xfrm>
          <a:prstGeom prst="leftRightArrow">
            <a:avLst>
              <a:gd name="adj1" fmla="val 50000"/>
              <a:gd name="adj2" fmla="val 549326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521" name="左右箭头 64520"/>
          <p:cNvSpPr>
            <a:spLocks noChangeArrowheads="1"/>
          </p:cNvSpPr>
          <p:nvPr/>
        </p:nvSpPr>
        <p:spPr bwMode="auto">
          <a:xfrm rot="1872042">
            <a:off x="2041037" y="2955095"/>
            <a:ext cx="3159125" cy="112713"/>
          </a:xfrm>
          <a:prstGeom prst="leftRightArrow">
            <a:avLst>
              <a:gd name="adj1" fmla="val 50000"/>
              <a:gd name="adj2" fmla="val 560301"/>
            </a:avLst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20" name="对象 64521"/>
          <p:cNvGraphicFramePr/>
          <p:nvPr/>
        </p:nvGraphicFramePr>
        <p:xfrm>
          <a:off x="660400" y="1748585"/>
          <a:ext cx="5733192" cy="45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701290" imgH="215900" progId="Equation.DSMT4">
                  <p:embed/>
                </p:oleObj>
              </mc:Choice>
              <mc:Fallback>
                <p:oleObj r:id="rId4" imgW="2701290" imgH="215900" progId="Equation.DSMT4">
                  <p:embed/>
                  <p:pic>
                    <p:nvPicPr>
                      <p:cNvPr id="0" name="对象 645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48585"/>
                        <a:ext cx="5733192" cy="454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文本框 64522"/>
          <p:cNvSpPr txBox="1">
            <a:spLocks noChangeArrowheads="1"/>
          </p:cNvSpPr>
          <p:nvPr/>
        </p:nvSpPr>
        <p:spPr bwMode="auto">
          <a:xfrm>
            <a:off x="4943476" y="2875916"/>
            <a:ext cx="1368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文本框 64523"/>
          <p:cNvSpPr txBox="1">
            <a:spLocks noChangeArrowheads="1"/>
          </p:cNvSpPr>
          <p:nvPr/>
        </p:nvSpPr>
        <p:spPr bwMode="auto">
          <a:xfrm rot="19845526">
            <a:off x="2819351" y="2306996"/>
            <a:ext cx="2417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        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13323" name="内容占位符 64524"/>
          <p:cNvGraphicFramePr>
            <a:graphicFrameLocks noGrp="1"/>
          </p:cNvGraphicFramePr>
          <p:nvPr>
            <p:ph idx="4294967295"/>
          </p:nvPr>
        </p:nvGraphicFramePr>
        <p:xfrm>
          <a:off x="646113" y="3819638"/>
          <a:ext cx="5857875" cy="45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006090" imgH="215900" progId="Equation.DSMT4">
                  <p:embed/>
                </p:oleObj>
              </mc:Choice>
              <mc:Fallback>
                <p:oleObj r:id="rId6" imgW="3006090" imgH="215900" progId="Equation.DSMT4">
                  <p:embed/>
                  <p:pic>
                    <p:nvPicPr>
                      <p:cNvPr id="0" name="内容占位符 6452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3819638"/>
                        <a:ext cx="5857875" cy="45420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文本框 64525"/>
          <p:cNvSpPr txBox="1">
            <a:spLocks noChangeArrowheads="1"/>
          </p:cNvSpPr>
          <p:nvPr/>
        </p:nvSpPr>
        <p:spPr bwMode="auto">
          <a:xfrm rot="1726006">
            <a:off x="3109796" y="2929824"/>
            <a:ext cx="2417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       定 </a:t>
            </a:r>
          </a:p>
        </p:txBody>
      </p:sp>
      <p:graphicFrame>
        <p:nvGraphicFramePr>
          <p:cNvPr id="64527" name="对象 64526"/>
          <p:cNvGraphicFramePr/>
          <p:nvPr/>
        </p:nvGraphicFramePr>
        <p:xfrm>
          <a:off x="1991319" y="4733587"/>
          <a:ext cx="1535677" cy="47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58165" imgH="215900" progId="Equation.DSMT4">
                  <p:embed/>
                </p:oleObj>
              </mc:Choice>
              <mc:Fallback>
                <p:oleObj r:id="rId8" imgW="558165" imgH="215900" progId="Equation.DSMT4">
                  <p:embed/>
                  <p:pic>
                    <p:nvPicPr>
                      <p:cNvPr id="0" name="对象 6452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319" y="4733587"/>
                        <a:ext cx="1535677" cy="477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文本框 64527"/>
          <p:cNvSpPr txBox="1">
            <a:spLocks noChangeArrowheads="1"/>
          </p:cNvSpPr>
          <p:nvPr/>
        </p:nvSpPr>
        <p:spPr bwMode="auto">
          <a:xfrm>
            <a:off x="695326" y="4680092"/>
            <a:ext cx="5184775" cy="11695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原命题：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</a:p>
        </p:txBody>
      </p:sp>
      <p:sp>
        <p:nvSpPr>
          <p:cNvPr id="64529" name="文本框 64528"/>
          <p:cNvSpPr txBox="1">
            <a:spLocks noChangeArrowheads="1"/>
          </p:cNvSpPr>
          <p:nvPr/>
        </p:nvSpPr>
        <p:spPr bwMode="auto">
          <a:xfrm>
            <a:off x="479426" y="1195998"/>
            <a:ext cx="5400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（三）互为逆否命题</a:t>
            </a:r>
          </a:p>
        </p:txBody>
      </p:sp>
      <p:graphicFrame>
        <p:nvGraphicFramePr>
          <p:cNvPr id="64531" name="对象 64530"/>
          <p:cNvGraphicFramePr/>
          <p:nvPr/>
        </p:nvGraphicFramePr>
        <p:xfrm>
          <a:off x="1994861" y="5316462"/>
          <a:ext cx="1580189" cy="533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534670" imgH="154305" progId="Equation.DSMT4">
                  <p:embed/>
                </p:oleObj>
              </mc:Choice>
              <mc:Fallback>
                <p:oleObj r:id="rId10" imgW="534670" imgH="154305" progId="Equation.DSMT4">
                  <p:embed/>
                  <p:pic>
                    <p:nvPicPr>
                      <p:cNvPr id="0" name="对象 6453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861" y="5316462"/>
                        <a:ext cx="1580189" cy="533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 animBg="1"/>
      <p:bldP spid="64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文本框 31751"/>
          <p:cNvSpPr txBox="1">
            <a:spLocks noChangeArrowheads="1"/>
          </p:cNvSpPr>
          <p:nvPr/>
        </p:nvSpPr>
        <p:spPr bwMode="auto">
          <a:xfrm>
            <a:off x="390503" y="1604528"/>
            <a:ext cx="69834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）如果两条直线垂直于同一个平面，那么这两条直线平行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）正数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的平方根不等于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0 .</a:t>
            </a:r>
          </a:p>
        </p:txBody>
      </p:sp>
      <p:sp>
        <p:nvSpPr>
          <p:cNvPr id="14342" name="文本框 31752"/>
          <p:cNvSpPr txBox="1">
            <a:spLocks noChangeArrowheads="1"/>
          </p:cNvSpPr>
          <p:nvPr/>
        </p:nvSpPr>
        <p:spPr bwMode="auto">
          <a:xfrm>
            <a:off x="623888" y="1227750"/>
            <a:ext cx="3339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写出下列命题的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31761" name="文本框 31760"/>
          <p:cNvSpPr txBox="1">
            <a:spLocks noChangeArrowheads="1"/>
          </p:cNvSpPr>
          <p:nvPr/>
        </p:nvSpPr>
        <p:spPr bwMode="auto">
          <a:xfrm>
            <a:off x="623888" y="2927967"/>
            <a:ext cx="99165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如果两条直线不平行，那么这两条直线不垂直于同一个平面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如果一个数等于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，那么这个数不是正数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的平方根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60418"/>
          <p:cNvSpPr txBox="1">
            <a:spLocks noChangeArrowheads="1"/>
          </p:cNvSpPr>
          <p:nvPr/>
        </p:nvSpPr>
        <p:spPr bwMode="auto">
          <a:xfrm>
            <a:off x="623887" y="1259218"/>
            <a:ext cx="9515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把下列命题改写成“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的形式，并写出它的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逆命题、否命题和逆否命题。</a:t>
            </a:r>
          </a:p>
        </p:txBody>
      </p:sp>
      <p:sp>
        <p:nvSpPr>
          <p:cNvPr id="15366" name="文本框 60423"/>
          <p:cNvSpPr txBox="1">
            <a:spLocks noChangeArrowheads="1"/>
          </p:cNvSpPr>
          <p:nvPr/>
        </p:nvSpPr>
        <p:spPr bwMode="auto">
          <a:xfrm>
            <a:off x="448381" y="1728713"/>
            <a:ext cx="6861175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）三边相等的三角形是等边三角形</a:t>
            </a:r>
          </a:p>
        </p:txBody>
      </p:sp>
      <p:sp>
        <p:nvSpPr>
          <p:cNvPr id="60426" name="文本框 60425"/>
          <p:cNvSpPr txBox="1">
            <a:spLocks noChangeArrowheads="1"/>
          </p:cNvSpPr>
          <p:nvPr/>
        </p:nvSpPr>
        <p:spPr bwMode="auto">
          <a:xfrm>
            <a:off x="302370" y="2060094"/>
            <a:ext cx="1131089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若一个三角形三边相等，则这个三角形是等边三角形</a:t>
            </a:r>
          </a:p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）逆命题：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若一个三角形是等边三角形，则这个三角形的三条边相等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）否命题：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若一个三角形的三条边不相等，则这个三角形不是等边三角形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）逆否命题：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若一个三角形不是等边三角形，则这个三角形的三条边不相等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文本框 39945"/>
          <p:cNvSpPr txBox="1">
            <a:spLocks noChangeArrowheads="1"/>
          </p:cNvSpPr>
          <p:nvPr/>
        </p:nvSpPr>
        <p:spPr bwMode="auto">
          <a:xfrm>
            <a:off x="623888" y="1180372"/>
            <a:ext cx="1110126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2009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年重庆卷文）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命题“若一个数是负数，则它的平方是正数”的逆命题是（            ）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．“若一个数是负数，则它的平方不是正数”   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．“若一个数的平方是正数，则它是负数”      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．“若一个数不是负数，则它的平方不是正数”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．“若一个数的平方不是正数，则它不是负数”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endParaRPr lang="zh-CN" altLang="en-US" sz="2000" kern="0" dirty="0">
              <a:solidFill>
                <a:srgbClr val="9933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7" name="文本框 39946"/>
          <p:cNvSpPr txBox="1">
            <a:spLocks noChangeArrowheads="1"/>
          </p:cNvSpPr>
          <p:nvPr/>
        </p:nvSpPr>
        <p:spPr bwMode="auto">
          <a:xfrm>
            <a:off x="10171315" y="1215097"/>
            <a:ext cx="420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9948" name="矩形 39947"/>
          <p:cNvSpPr>
            <a:spLocks noChangeArrowheads="1"/>
          </p:cNvSpPr>
          <p:nvPr/>
        </p:nvSpPr>
        <p:spPr bwMode="auto">
          <a:xfrm>
            <a:off x="533864" y="3946567"/>
            <a:ext cx="1069357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2005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年江苏）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命题“若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&gt;2</a:t>
            </a:r>
            <a:r>
              <a:rPr lang="en-US" altLang="zh-CN" sz="2000" i="1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的否命题为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______________________.</a:t>
            </a:r>
            <a:endParaRPr lang="en-US" altLang="zh-CN" sz="2000" i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9" name="文本框 39948"/>
          <p:cNvSpPr txBox="1">
            <a:spLocks noChangeArrowheads="1"/>
          </p:cNvSpPr>
          <p:nvPr/>
        </p:nvSpPr>
        <p:spPr bwMode="auto">
          <a:xfrm>
            <a:off x="6786324" y="3834898"/>
            <a:ext cx="3209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800" i="1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≤</a:t>
            </a:r>
            <a:r>
              <a:rPr lang="en-US" altLang="zh-CN" sz="2800" i="1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800" i="1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≤2</a:t>
            </a:r>
            <a:r>
              <a:rPr lang="en-US" altLang="zh-CN" sz="2800" i="1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99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1" name="矩形 42000"/>
          <p:cNvSpPr>
            <a:spLocks noChangeArrowheads="1"/>
          </p:cNvSpPr>
          <p:nvPr/>
        </p:nvSpPr>
        <p:spPr bwMode="auto">
          <a:xfrm>
            <a:off x="660400" y="1164167"/>
            <a:ext cx="976839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2007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重庆理）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命题“若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&lt;1,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-1&lt;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&lt;1”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的逆否命题是（            ）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≥ 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≥ 1;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-1&lt;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&lt;-1,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&gt;1;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≥ 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≤ -1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≥ 1</a:t>
            </a:r>
          </a:p>
        </p:txBody>
      </p:sp>
      <p:sp>
        <p:nvSpPr>
          <p:cNvPr id="42016" name="文本框 42015"/>
          <p:cNvSpPr txBox="1">
            <a:spLocks noChangeArrowheads="1"/>
          </p:cNvSpPr>
          <p:nvPr/>
        </p:nvSpPr>
        <p:spPr bwMode="auto">
          <a:xfrm>
            <a:off x="7505057" y="1164167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2017" name="文本框 42016"/>
          <p:cNvSpPr txBox="1">
            <a:spLocks noChangeArrowheads="1"/>
          </p:cNvSpPr>
          <p:nvPr/>
        </p:nvSpPr>
        <p:spPr bwMode="auto">
          <a:xfrm>
            <a:off x="660400" y="3908442"/>
            <a:ext cx="10858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解析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交换原命题的条件和结论，并且同时否定，所得的命题，因此答案为</a:t>
            </a:r>
            <a:r>
              <a:rPr lang="en-US" altLang="zh-CN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 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9" name="文本框 43028"/>
          <p:cNvSpPr txBox="1">
            <a:spLocks noChangeArrowheads="1"/>
          </p:cNvSpPr>
          <p:nvPr/>
        </p:nvSpPr>
        <p:spPr bwMode="auto">
          <a:xfrm>
            <a:off x="623888" y="1268090"/>
            <a:ext cx="7292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命题“若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≤1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有实根”的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逆否命题是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逆命题是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_____________________________.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它是</a:t>
            </a:r>
            <a:r>
              <a:rPr lang="zh-CN" altLang="en-US" sz="2000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命题（“真”或“假”）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3030" name="文本框 43029"/>
          <p:cNvSpPr txBox="1">
            <a:spLocks noChangeArrowheads="1"/>
          </p:cNvSpPr>
          <p:nvPr/>
        </p:nvSpPr>
        <p:spPr bwMode="auto">
          <a:xfrm>
            <a:off x="2201375" y="1791872"/>
            <a:ext cx="3743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没有实根，则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&gt;1</a:t>
            </a:r>
          </a:p>
        </p:txBody>
      </p:sp>
      <p:sp>
        <p:nvSpPr>
          <p:cNvPr id="43031" name="文本框 43030"/>
          <p:cNvSpPr txBox="1">
            <a:spLocks noChangeArrowheads="1"/>
          </p:cNvSpPr>
          <p:nvPr/>
        </p:nvSpPr>
        <p:spPr bwMode="auto">
          <a:xfrm>
            <a:off x="2201375" y="2246641"/>
            <a:ext cx="3472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有实根，则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≤1</a:t>
            </a:r>
          </a:p>
        </p:txBody>
      </p:sp>
      <p:sp>
        <p:nvSpPr>
          <p:cNvPr id="43032" name="文本框 43031"/>
          <p:cNvSpPr txBox="1">
            <a:spLocks noChangeArrowheads="1"/>
          </p:cNvSpPr>
          <p:nvPr/>
        </p:nvSpPr>
        <p:spPr bwMode="auto">
          <a:xfrm>
            <a:off x="1292480" y="2693051"/>
            <a:ext cx="541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43034" name="矩形 43033"/>
          <p:cNvSpPr>
            <a:spLocks noChangeArrowheads="1"/>
          </p:cNvSpPr>
          <p:nvPr/>
        </p:nvSpPr>
        <p:spPr bwMode="auto">
          <a:xfrm>
            <a:off x="407827" y="3261741"/>
            <a:ext cx="117841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）命题“两条对角线相等的四边形是矩形”是命题“矩形是两条对角线相等的四边形”的（     ）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．逆命题．　　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．否命题．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．逆否命题．  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．以上判断都不正确 </a:t>
            </a:r>
          </a:p>
        </p:txBody>
      </p:sp>
      <p:sp>
        <p:nvSpPr>
          <p:cNvPr id="43035" name="文本框 43034"/>
          <p:cNvSpPr txBox="1">
            <a:spLocks noChangeArrowheads="1"/>
          </p:cNvSpPr>
          <p:nvPr/>
        </p:nvSpPr>
        <p:spPr bwMode="auto">
          <a:xfrm>
            <a:off x="11021873" y="3261741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3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3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3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文本框 46083"/>
          <p:cNvSpPr txBox="1">
            <a:spLocks noChangeArrowheads="1"/>
          </p:cNvSpPr>
          <p:nvPr/>
        </p:nvSpPr>
        <p:spPr bwMode="auto">
          <a:xfrm>
            <a:off x="522771" y="1238882"/>
            <a:ext cx="896461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）命题“若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A∩B=A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A∪B=B”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的逆否命题是（       ）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A∪B=B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A∩B=A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 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A∩B≠A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A∪B≠B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A∪B≠B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A∩B≠A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A∪B≠B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A∩B=A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sp>
        <p:nvSpPr>
          <p:cNvPr id="46085" name="文本框 46084"/>
          <p:cNvSpPr txBox="1">
            <a:spLocks noChangeArrowheads="1"/>
          </p:cNvSpPr>
          <p:nvPr/>
        </p:nvSpPr>
        <p:spPr bwMode="auto">
          <a:xfrm>
            <a:off x="6148012" y="1236565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6093" name="文本框 46092"/>
          <p:cNvSpPr txBox="1">
            <a:spLocks noChangeArrowheads="1"/>
          </p:cNvSpPr>
          <p:nvPr/>
        </p:nvSpPr>
        <p:spPr bwMode="auto">
          <a:xfrm>
            <a:off x="604881" y="3648088"/>
            <a:ext cx="1167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解答题</a:t>
            </a:r>
          </a:p>
        </p:txBody>
      </p:sp>
      <p:sp>
        <p:nvSpPr>
          <p:cNvPr id="46094" name="文本框 46093"/>
          <p:cNvSpPr txBox="1">
            <a:spLocks noChangeArrowheads="1"/>
          </p:cNvSpPr>
          <p:nvPr/>
        </p:nvSpPr>
        <p:spPr bwMode="auto">
          <a:xfrm>
            <a:off x="240999" y="4056747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）写出 命题“两条平行线不相交 ”的逆命题，否命题、逆否命题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6095" name="文本框 46094"/>
          <p:cNvSpPr txBox="1">
            <a:spLocks noChangeArrowheads="1"/>
          </p:cNvSpPr>
          <p:nvPr/>
        </p:nvSpPr>
        <p:spPr bwMode="auto">
          <a:xfrm>
            <a:off x="623888" y="4423256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解：逆命题：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若两条直线不相交，则这两条直线平行；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若两条直线不平行，则这两条直线相交；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若两条直线相交，则这两条直线不平行．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文本框 48131"/>
          <p:cNvSpPr txBox="1">
            <a:spLocks noChangeArrowheads="1"/>
          </p:cNvSpPr>
          <p:nvPr/>
        </p:nvSpPr>
        <p:spPr bwMode="auto">
          <a:xfrm>
            <a:off x="440480" y="1237511"/>
            <a:ext cx="1287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）将命题“锐角的余角是钝角 ”改写成“若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的形式，并写出其否命题，逆命题，逆否命题．</a:t>
            </a:r>
          </a:p>
        </p:txBody>
      </p:sp>
      <p:sp>
        <p:nvSpPr>
          <p:cNvPr id="48133" name="文本框 48132"/>
          <p:cNvSpPr txBox="1">
            <a:spLocks noChangeArrowheads="1"/>
          </p:cNvSpPr>
          <p:nvPr/>
        </p:nvSpPr>
        <p:spPr bwMode="auto">
          <a:xfrm>
            <a:off x="660400" y="1637621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 “若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的形式为：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若一个角是锐角，则它的余角是钝角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若一个角的余角是钝角，则这个角是锐角；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若一个角不是锐角，则这个角的余角不是钝角；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若一个角的余角不是钝角，则这个角不是锐角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8134" name="文本框 48133"/>
          <p:cNvSpPr txBox="1">
            <a:spLocks noChangeArrowheads="1"/>
          </p:cNvSpPr>
          <p:nvPr/>
        </p:nvSpPr>
        <p:spPr bwMode="auto">
          <a:xfrm>
            <a:off x="623888" y="3576613"/>
            <a:ext cx="109953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）写出命题“若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中至少有一个是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0.”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的逆命题、否命题、逆否命题，并指出他们的真假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8135" name="文本框 48134"/>
          <p:cNvSpPr txBox="1">
            <a:spLocks noChangeArrowheads="1"/>
          </p:cNvSpPr>
          <p:nvPr/>
        </p:nvSpPr>
        <p:spPr bwMode="auto">
          <a:xfrm>
            <a:off x="660400" y="4592276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  逆命题：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中至少有一个是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若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≠0,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没有一个是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没有一个是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≠ 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76" name="表格 67675"/>
          <p:cNvGraphicFramePr/>
          <p:nvPr/>
        </p:nvGraphicFramePr>
        <p:xfrm>
          <a:off x="2057400" y="2004862"/>
          <a:ext cx="8077200" cy="32670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8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原词语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否定词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原词语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否定词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等于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任意的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是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至少有一个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都是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至多有一个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大于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至少有</a:t>
                      </a: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n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个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小于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至多有</a:t>
                      </a: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n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个 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CC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42" name="矩形 67622"/>
          <p:cNvSpPr>
            <a:spLocks noChangeArrowheads="1"/>
          </p:cNvSpPr>
          <p:nvPr/>
        </p:nvSpPr>
        <p:spPr bwMode="auto">
          <a:xfrm>
            <a:off x="623888" y="1294466"/>
            <a:ext cx="727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一些常见的结论的否定形式 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</a:p>
        </p:txBody>
      </p:sp>
      <p:sp>
        <p:nvSpPr>
          <p:cNvPr id="67624" name="文本框 67623"/>
          <p:cNvSpPr txBox="1">
            <a:spLocks noChangeArrowheads="1"/>
          </p:cNvSpPr>
          <p:nvPr/>
        </p:nvSpPr>
        <p:spPr bwMode="auto">
          <a:xfrm>
            <a:off x="4054743" y="3249573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</a:p>
        </p:txBody>
      </p:sp>
      <p:sp>
        <p:nvSpPr>
          <p:cNvPr id="67625" name="文本框 67624"/>
          <p:cNvSpPr txBox="1">
            <a:spLocks noChangeArrowheads="1"/>
          </p:cNvSpPr>
          <p:nvPr/>
        </p:nvSpPr>
        <p:spPr bwMode="auto">
          <a:xfrm>
            <a:off x="3981718" y="3825835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不都是</a:t>
            </a:r>
          </a:p>
        </p:txBody>
      </p:sp>
      <p:sp>
        <p:nvSpPr>
          <p:cNvPr id="67626" name="文本框 67625"/>
          <p:cNvSpPr txBox="1">
            <a:spLocks noChangeArrowheads="1"/>
          </p:cNvSpPr>
          <p:nvPr/>
        </p:nvSpPr>
        <p:spPr bwMode="auto">
          <a:xfrm>
            <a:off x="3981718" y="4330660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不大于</a:t>
            </a:r>
          </a:p>
        </p:txBody>
      </p:sp>
      <p:sp>
        <p:nvSpPr>
          <p:cNvPr id="67627" name="文本框 67626"/>
          <p:cNvSpPr txBox="1">
            <a:spLocks noChangeArrowheads="1"/>
          </p:cNvSpPr>
          <p:nvPr/>
        </p:nvSpPr>
        <p:spPr bwMode="auto">
          <a:xfrm>
            <a:off x="3718825" y="4846517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大于或等于</a:t>
            </a:r>
          </a:p>
        </p:txBody>
      </p:sp>
      <p:sp>
        <p:nvSpPr>
          <p:cNvPr id="67628" name="文本框 67627"/>
          <p:cNvSpPr txBox="1">
            <a:spLocks noChangeArrowheads="1"/>
          </p:cNvSpPr>
          <p:nvPr/>
        </p:nvSpPr>
        <p:spPr bwMode="auto">
          <a:xfrm>
            <a:off x="8087429" y="3253150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一个也没有</a:t>
            </a:r>
          </a:p>
        </p:txBody>
      </p:sp>
      <p:sp>
        <p:nvSpPr>
          <p:cNvPr id="67629" name="文本框 67628"/>
          <p:cNvSpPr txBox="1">
            <a:spLocks noChangeArrowheads="1"/>
          </p:cNvSpPr>
          <p:nvPr/>
        </p:nvSpPr>
        <p:spPr bwMode="auto">
          <a:xfrm>
            <a:off x="8160454" y="3756387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至少有两个</a:t>
            </a:r>
          </a:p>
        </p:txBody>
      </p:sp>
      <p:sp>
        <p:nvSpPr>
          <p:cNvPr id="67630" name="文本框 67629"/>
          <p:cNvSpPr txBox="1">
            <a:spLocks noChangeArrowheads="1"/>
          </p:cNvSpPr>
          <p:nvPr/>
        </p:nvSpPr>
        <p:spPr bwMode="auto">
          <a:xfrm>
            <a:off x="7871529" y="4261212"/>
            <a:ext cx="2843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至多有（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n-1)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67631" name="文本框 67630"/>
          <p:cNvSpPr txBox="1">
            <a:spLocks noChangeArrowheads="1"/>
          </p:cNvSpPr>
          <p:nvPr/>
        </p:nvSpPr>
        <p:spPr bwMode="auto">
          <a:xfrm>
            <a:off x="7871530" y="4837475"/>
            <a:ext cx="2032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至少有（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n+1)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67632" name="文本框 67631"/>
          <p:cNvSpPr txBox="1">
            <a:spLocks noChangeArrowheads="1"/>
          </p:cNvSpPr>
          <p:nvPr/>
        </p:nvSpPr>
        <p:spPr bwMode="auto">
          <a:xfrm>
            <a:off x="3981718" y="2673310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不等于</a:t>
            </a:r>
          </a:p>
        </p:txBody>
      </p:sp>
      <p:sp>
        <p:nvSpPr>
          <p:cNvPr id="67633" name="文本框 67632"/>
          <p:cNvSpPr txBox="1">
            <a:spLocks noChangeArrowheads="1"/>
          </p:cNvSpPr>
          <p:nvPr/>
        </p:nvSpPr>
        <p:spPr bwMode="auto">
          <a:xfrm>
            <a:off x="8303330" y="2676887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某个</a:t>
            </a:r>
          </a:p>
        </p:txBody>
      </p:sp>
      <p:sp>
        <p:nvSpPr>
          <p:cNvPr id="67675" name="文本框 67674"/>
          <p:cNvSpPr txBox="1">
            <a:spLocks noChangeArrowheads="1"/>
          </p:cNvSpPr>
          <p:nvPr/>
        </p:nvSpPr>
        <p:spPr bwMode="auto">
          <a:xfrm>
            <a:off x="3683793" y="5475899"/>
            <a:ext cx="4824413" cy="720725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>
              <a:lnSpc>
                <a:spcPct val="14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的否定是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“且”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7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4" grpId="0"/>
      <p:bldP spid="67625" grpId="0"/>
      <p:bldP spid="67626" grpId="0"/>
      <p:bldP spid="67627" grpId="0"/>
      <p:bldP spid="67628" grpId="0"/>
      <p:bldP spid="67629" grpId="0"/>
      <p:bldP spid="67630" grpId="0"/>
      <p:bldP spid="67631" grpId="0"/>
      <p:bldP spid="67633" grpId="0"/>
      <p:bldP spid="676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文本框 50185"/>
          <p:cNvSpPr txBox="1">
            <a:spLocks noChangeArrowheads="1"/>
          </p:cNvSpPr>
          <p:nvPr/>
        </p:nvSpPr>
        <p:spPr bwMode="auto">
          <a:xfrm>
            <a:off x="497591" y="1170308"/>
            <a:ext cx="110213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若一个整数能被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整除，则这个整数的末位数字是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           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这是假命题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若一个整数的末位数字不是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 这个整数不能被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这是假命题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若一个整数不能被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整除，则 这个整数的末位数字不是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习题解答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15023" y="3201658"/>
            <a:ext cx="116226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若一个三角形的两个角相等，则这个三角形的两条边相等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若一个三角形的两条边不相等，则这个三角形的两个角也不相等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若一个三角形的两个角不相等，则这个三角形的两条边也不相等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7591" y="4704949"/>
            <a:ext cx="124020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图像关于原点对称的函数是奇函数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                                     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不是奇函数的函数的图像不关于原点对称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                            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图像不关于原点对称的函数不是奇函数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                            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这是真命题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0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矩形 56323"/>
          <p:cNvSpPr>
            <a:spLocks noChangeArrowheads="1"/>
          </p:cNvSpPr>
          <p:nvPr/>
        </p:nvSpPr>
        <p:spPr bwMode="auto">
          <a:xfrm>
            <a:off x="580013" y="1223848"/>
            <a:ext cx="10728899" cy="41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【教学目标】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知识与技能：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理解四种命题的概念，了解四种命题之间的相互关系，能由原命题写出其他三种命题；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过程与方法：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通过对四种命题相互关系的学习，培养学生逻辑推理能力；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情感态度与价值观：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通过学生自编命题，互相交流的学习，培养学生探索创新、合作交流的学习精神。 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【重点与难点】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重点：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四种命题之间的相互转化．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难点：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原命题与否命题、逆否命题之间的转化．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教学目标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文本框 35849"/>
          <p:cNvSpPr txBox="1">
            <a:spLocks noChangeArrowheads="1"/>
          </p:cNvSpPr>
          <p:nvPr/>
        </p:nvSpPr>
        <p:spPr bwMode="auto">
          <a:xfrm>
            <a:off x="623888" y="1232322"/>
            <a:ext cx="10163195" cy="185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交换原命题的条件和结论，所得的命题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同时否定原命题的条件和结论，所得的命题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交换原命题的条件和结论，并且同时否定，所得的命题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35851" name="文本框 35850"/>
          <p:cNvSpPr txBox="1">
            <a:spLocks noChangeArrowheads="1"/>
          </p:cNvSpPr>
          <p:nvPr/>
        </p:nvSpPr>
        <p:spPr bwMode="auto">
          <a:xfrm>
            <a:off x="623888" y="2943800"/>
            <a:ext cx="89646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0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四种命题的形式：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原命题：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     则：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 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若￢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，则￢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 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若￢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，则￢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文本框 35849"/>
          <p:cNvSpPr txBox="1">
            <a:spLocks noChangeArrowheads="1"/>
          </p:cNvSpPr>
          <p:nvPr/>
        </p:nvSpPr>
        <p:spPr bwMode="auto">
          <a:xfrm>
            <a:off x="623888" y="2034901"/>
            <a:ext cx="842486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我爱你。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23888" y="1342456"/>
            <a:ext cx="78486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你能写出下面这个命题的逆命题，否命题和逆否命题吗？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66992" y="2727346"/>
            <a:ext cx="842486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如果一个人是我，那么这个人爱你。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6992" y="3419791"/>
            <a:ext cx="842486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逆命题：如果一个人爱你，那么这个人是我。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6992" y="4112236"/>
            <a:ext cx="882808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否命题：如果一个人不是我，那么这个人不爱你。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66992" y="4804680"/>
            <a:ext cx="9378951" cy="42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逆否命题：如果一个人不爱你，那么这个人不是我。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课后思考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5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  <p:bldP spid="35850" grpId="1"/>
      <p:bldP spid="35850" grpId="2"/>
      <p:bldP spid="35850" grpId="3"/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2" grpId="14"/>
      <p:bldP spid="2" grpId="15"/>
      <p:bldP spid="2" grpId="16"/>
      <p:bldP spid="2" grpId="17"/>
      <p:bldP spid="2" grpId="18"/>
      <p:bldP spid="2" grpId="19"/>
      <p:bldP spid="2" grpId="20"/>
      <p:bldP spid="2" grpId="21"/>
      <p:bldP spid="2" grpId="22"/>
      <p:bldP spid="2" grpId="23"/>
      <p:bldP spid="2" grpId="24"/>
      <p:bldP spid="2" grpId="25"/>
      <p:bldP spid="2" grpId="26"/>
      <p:bldP spid="2" grpId="27"/>
      <p:bldP spid="2" grpId="28"/>
      <p:bldP spid="2" grpId="29"/>
      <p:bldP spid="2" grpId="30"/>
      <p:bldP spid="2" grpId="31"/>
      <p:bldP spid="2" grpId="32"/>
      <p:bldP spid="2" grpId="33"/>
      <p:bldP spid="2" grpId="34"/>
      <p:bldP spid="2" grpId="35"/>
      <p:bldP spid="2" grpId="36"/>
      <p:bldP spid="2" grpId="37"/>
      <p:bldP spid="2" grpId="38"/>
      <p:bldP spid="2" grpId="39"/>
      <p:bldP spid="2" grpId="40"/>
      <p:bldP spid="2" grpId="41"/>
      <p:bldP spid="2" grpId="42"/>
      <p:bldP spid="2" grpId="43"/>
      <p:bldP spid="2" grpId="44"/>
      <p:bldP spid="2" grpId="45"/>
      <p:bldP spid="2" grpId="46"/>
      <p:bldP spid="2" grpId="47"/>
      <p:bldP spid="2" grpId="48"/>
      <p:bldP spid="2" grpId="49"/>
      <p:bldP spid="2" grpId="50"/>
      <p:bldP spid="2" grpId="51"/>
      <p:bldP spid="2" grpId="52"/>
      <p:bldP spid="2" grpId="53"/>
      <p:bldP spid="2" grpId="54"/>
      <p:bldP spid="2" grpId="55"/>
      <p:bldP spid="2" grpId="56"/>
      <p:bldP spid="3" grpId="0"/>
      <p:bldP spid="3" grpId="1"/>
      <p:bldP spid="3" grpId="2"/>
      <p:bldP spid="3" grpId="3"/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34477" b="41529"/>
          <a:stretch>
            <a:fillRect/>
          </a:stretch>
        </p:blipFill>
        <p:spPr>
          <a:xfrm>
            <a:off x="7602882" y="-187994"/>
            <a:ext cx="4590346" cy="3544185"/>
          </a:xfrm>
          <a:custGeom>
            <a:avLst/>
            <a:gdLst>
              <a:gd name="connsiteX0" fmla="*/ 1251221 w 4590346"/>
              <a:gd name="connsiteY0" fmla="*/ 0 h 3544185"/>
              <a:gd name="connsiteX1" fmla="*/ 3344200 w 4590346"/>
              <a:gd name="connsiteY1" fmla="*/ 0 h 3544185"/>
              <a:gd name="connsiteX2" fmla="*/ 4590346 w 4590346"/>
              <a:gd name="connsiteY2" fmla="*/ 1277769 h 3544185"/>
              <a:gd name="connsiteX3" fmla="*/ 2266416 w 4590346"/>
              <a:gd name="connsiteY3" fmla="*/ 3544185 h 3544185"/>
              <a:gd name="connsiteX4" fmla="*/ 0 w 4590346"/>
              <a:gd name="connsiteY4" fmla="*/ 1220255 h 3544185"/>
              <a:gd name="connsiteX5" fmla="*/ 1251221 w 4590346"/>
              <a:gd name="connsiteY5" fmla="*/ 0 h 354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0346" h="3544185">
                <a:moveTo>
                  <a:pt x="1251221" y="0"/>
                </a:moveTo>
                <a:lnTo>
                  <a:pt x="3344200" y="0"/>
                </a:lnTo>
                <a:lnTo>
                  <a:pt x="4590346" y="1277769"/>
                </a:lnTo>
                <a:lnTo>
                  <a:pt x="2266416" y="3544185"/>
                </a:lnTo>
                <a:lnTo>
                  <a:pt x="0" y="1220255"/>
                </a:lnTo>
                <a:lnTo>
                  <a:pt x="1251221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28465" r="16699" b="8046"/>
          <a:stretch>
            <a:fillRect/>
          </a:stretch>
        </p:blipFill>
        <p:spPr>
          <a:xfrm>
            <a:off x="9919472" y="1537403"/>
            <a:ext cx="3848327" cy="3848326"/>
          </a:xfrm>
          <a:custGeom>
            <a:avLst/>
            <a:gdLst>
              <a:gd name="connsiteX0" fmla="*/ 1948272 w 3848327"/>
              <a:gd name="connsiteY0" fmla="*/ 0 h 3848326"/>
              <a:gd name="connsiteX1" fmla="*/ 3848327 w 3848327"/>
              <a:gd name="connsiteY1" fmla="*/ 1948271 h 3848326"/>
              <a:gd name="connsiteX2" fmla="*/ 1900055 w 3848327"/>
              <a:gd name="connsiteY2" fmla="*/ 3848326 h 3848326"/>
              <a:gd name="connsiteX3" fmla="*/ 0 w 3848327"/>
              <a:gd name="connsiteY3" fmla="*/ 1900054 h 3848326"/>
              <a:gd name="connsiteX4" fmla="*/ 1948272 w 3848327"/>
              <a:gd name="connsiteY4" fmla="*/ 0 h 38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327" h="3848326">
                <a:moveTo>
                  <a:pt x="1948272" y="0"/>
                </a:moveTo>
                <a:lnTo>
                  <a:pt x="3848327" y="1948271"/>
                </a:lnTo>
                <a:lnTo>
                  <a:pt x="1900055" y="3848326"/>
                </a:lnTo>
                <a:lnTo>
                  <a:pt x="0" y="1900054"/>
                </a:lnTo>
                <a:lnTo>
                  <a:pt x="194827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6511" r="55417"/>
          <a:stretch>
            <a:fillRect/>
          </a:stretch>
        </p:blipFill>
        <p:spPr>
          <a:xfrm>
            <a:off x="6490209" y="2025083"/>
            <a:ext cx="3848326" cy="3848326"/>
          </a:xfrm>
          <a:custGeom>
            <a:avLst/>
            <a:gdLst>
              <a:gd name="connsiteX0" fmla="*/ 1948271 w 3848326"/>
              <a:gd name="connsiteY0" fmla="*/ 0 h 3848326"/>
              <a:gd name="connsiteX1" fmla="*/ 3848326 w 3848326"/>
              <a:gd name="connsiteY1" fmla="*/ 1948271 h 3848326"/>
              <a:gd name="connsiteX2" fmla="*/ 1900054 w 3848326"/>
              <a:gd name="connsiteY2" fmla="*/ 3848326 h 3848326"/>
              <a:gd name="connsiteX3" fmla="*/ 0 w 3848326"/>
              <a:gd name="connsiteY3" fmla="*/ 1900054 h 3848326"/>
              <a:gd name="connsiteX4" fmla="*/ 1948271 w 3848326"/>
              <a:gd name="connsiteY4" fmla="*/ 0 h 38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326" h="3848326">
                <a:moveTo>
                  <a:pt x="1948271" y="0"/>
                </a:moveTo>
                <a:lnTo>
                  <a:pt x="3848326" y="1948271"/>
                </a:lnTo>
                <a:lnTo>
                  <a:pt x="1900054" y="3848326"/>
                </a:lnTo>
                <a:lnTo>
                  <a:pt x="0" y="1900054"/>
                </a:lnTo>
                <a:lnTo>
                  <a:pt x="1948271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-17259" r="48546" b="100000"/>
          <a:stretch>
            <a:fillRect/>
          </a:stretch>
        </p:blipFill>
        <p:spPr>
          <a:xfrm>
            <a:off x="8854104" y="-1234155"/>
            <a:ext cx="2092979" cy="1046161"/>
          </a:xfrm>
          <a:custGeom>
            <a:avLst/>
            <a:gdLst>
              <a:gd name="connsiteX0" fmla="*/ 1072709 w 2092979"/>
              <a:gd name="connsiteY0" fmla="*/ 0 h 1046161"/>
              <a:gd name="connsiteX1" fmla="*/ 2092979 w 2092979"/>
              <a:gd name="connsiteY1" fmla="*/ 1046161 h 1046161"/>
              <a:gd name="connsiteX2" fmla="*/ 0 w 2092979"/>
              <a:gd name="connsiteY2" fmla="*/ 1046161 h 1046161"/>
              <a:gd name="connsiteX3" fmla="*/ 1072709 w 2092979"/>
              <a:gd name="connsiteY3" fmla="*/ 0 h 10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979" h="1046161">
                <a:moveTo>
                  <a:pt x="1072709" y="0"/>
                </a:moveTo>
                <a:lnTo>
                  <a:pt x="2092979" y="1046161"/>
                </a:lnTo>
                <a:lnTo>
                  <a:pt x="0" y="1046161"/>
                </a:lnTo>
                <a:lnTo>
                  <a:pt x="1072709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6081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081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常用逻辑用语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86081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18943070">
            <a:off x="9643099" y="4347840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8943070">
            <a:off x="8568531" y="5418141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18943070">
            <a:off x="10696398" y="5428301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8943070">
            <a:off x="9632465" y="6482434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8943070">
            <a:off x="6652705" y="1249966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18943070">
            <a:off x="6839837" y="-777020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8943070">
            <a:off x="5603785" y="150694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文本框 58371"/>
          <p:cNvSpPr txBox="1">
            <a:spLocks noChangeArrowheads="1"/>
          </p:cNvSpPr>
          <p:nvPr/>
        </p:nvSpPr>
        <p:spPr bwMode="auto">
          <a:xfrm>
            <a:off x="549187" y="1308506"/>
            <a:ext cx="8569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请将命题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“正弦函数是周期函数”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改写成  “                        ”的形式。</a:t>
            </a:r>
          </a:p>
        </p:txBody>
      </p:sp>
      <p:graphicFrame>
        <p:nvGraphicFramePr>
          <p:cNvPr id="58373" name="对象 58372"/>
          <p:cNvGraphicFramePr/>
          <p:nvPr/>
        </p:nvGraphicFramePr>
        <p:xfrm>
          <a:off x="5779896" y="1271576"/>
          <a:ext cx="1283084" cy="42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8165" imgH="215900" progId="Equation.DSMT4">
                  <p:embed/>
                </p:oleObj>
              </mc:Choice>
              <mc:Fallback>
                <p:oleObj r:id="rId2" imgW="558165" imgH="215900" progId="Equation.DSMT4">
                  <p:embed/>
                  <p:pic>
                    <p:nvPicPr>
                      <p:cNvPr id="0" name="对象 5837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896" y="1271576"/>
                        <a:ext cx="1283084" cy="421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74" name="组合 58373"/>
          <p:cNvGrpSpPr/>
          <p:nvPr/>
        </p:nvGrpSpPr>
        <p:grpSpPr bwMode="auto">
          <a:xfrm>
            <a:off x="809766" y="2763436"/>
            <a:ext cx="1652081" cy="763673"/>
            <a:chOff x="748" y="2659"/>
            <a:chExt cx="1270" cy="545"/>
          </a:xfrm>
        </p:grpSpPr>
        <p:sp>
          <p:nvSpPr>
            <p:cNvPr id="6149" name="椭圆形标注 58374"/>
            <p:cNvSpPr>
              <a:spLocks noChangeArrowheads="1"/>
            </p:cNvSpPr>
            <p:nvPr/>
          </p:nvSpPr>
          <p:spPr bwMode="auto">
            <a:xfrm>
              <a:off x="748" y="2659"/>
              <a:ext cx="1270" cy="545"/>
            </a:xfrm>
            <a:prstGeom prst="wedgeEllipseCallout">
              <a:avLst>
                <a:gd name="adj1" fmla="val 46380"/>
                <a:gd name="adj2" fmla="val -84681"/>
              </a:avLst>
            </a:prstGeom>
            <a:solidFill>
              <a:srgbClr val="00FFFF">
                <a:alpha val="7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文本框 58375"/>
            <p:cNvSpPr txBox="1">
              <a:spLocks noChangeArrowheads="1"/>
            </p:cNvSpPr>
            <p:nvPr/>
          </p:nvSpPr>
          <p:spPr bwMode="auto">
            <a:xfrm>
              <a:off x="1106" y="2790"/>
              <a:ext cx="7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条件</a:t>
              </a:r>
            </a:p>
          </p:txBody>
        </p:sp>
      </p:grpSp>
      <p:grpSp>
        <p:nvGrpSpPr>
          <p:cNvPr id="58377" name="组合 58376"/>
          <p:cNvGrpSpPr/>
          <p:nvPr/>
        </p:nvGrpSpPr>
        <p:grpSpPr bwMode="auto">
          <a:xfrm>
            <a:off x="3879205" y="2748791"/>
            <a:ext cx="1536857" cy="611639"/>
            <a:chOff x="3833" y="2750"/>
            <a:chExt cx="1270" cy="545"/>
          </a:xfrm>
        </p:grpSpPr>
        <p:sp>
          <p:nvSpPr>
            <p:cNvPr id="6152" name="椭圆形标注 58377"/>
            <p:cNvSpPr>
              <a:spLocks noChangeArrowheads="1"/>
            </p:cNvSpPr>
            <p:nvPr/>
          </p:nvSpPr>
          <p:spPr bwMode="auto">
            <a:xfrm>
              <a:off x="3833" y="2750"/>
              <a:ext cx="1270" cy="545"/>
            </a:xfrm>
            <a:prstGeom prst="wedgeEllipseCallout">
              <a:avLst>
                <a:gd name="adj1" fmla="val -52361"/>
                <a:gd name="adj2" fmla="val -94588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文本框 58378"/>
            <p:cNvSpPr txBox="1">
              <a:spLocks noChangeArrowheads="1"/>
            </p:cNvSpPr>
            <p:nvPr/>
          </p:nvSpPr>
          <p:spPr bwMode="auto">
            <a:xfrm>
              <a:off x="4170" y="2809"/>
              <a:ext cx="7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结论</a:t>
              </a:r>
            </a:p>
          </p:txBody>
        </p:sp>
      </p:grpSp>
      <p:sp>
        <p:nvSpPr>
          <p:cNvPr id="6154" name="文本框 58379"/>
          <p:cNvSpPr txBox="1">
            <a:spLocks noChangeArrowheads="1"/>
          </p:cNvSpPr>
          <p:nvPr/>
        </p:nvSpPr>
        <p:spPr bwMode="auto">
          <a:xfrm>
            <a:off x="1020763" y="6769031"/>
            <a:ext cx="3889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8381" name="组合 58380"/>
          <p:cNvGrpSpPr/>
          <p:nvPr/>
        </p:nvGrpSpPr>
        <p:grpSpPr bwMode="auto">
          <a:xfrm>
            <a:off x="660400" y="1968322"/>
            <a:ext cx="4173538" cy="400050"/>
            <a:chOff x="385" y="2115"/>
            <a:chExt cx="2629" cy="252"/>
          </a:xfrm>
        </p:grpSpPr>
        <p:sp>
          <p:nvSpPr>
            <p:cNvPr id="6156" name="文本框 58381"/>
            <p:cNvSpPr txBox="1">
              <a:spLocks noChangeArrowheads="1"/>
            </p:cNvSpPr>
            <p:nvPr/>
          </p:nvSpPr>
          <p:spPr bwMode="auto">
            <a:xfrm>
              <a:off x="1716" y="2115"/>
              <a:ext cx="1298" cy="25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7" name="文本框 58382"/>
            <p:cNvSpPr txBox="1">
              <a:spLocks noChangeArrowheads="1"/>
            </p:cNvSpPr>
            <p:nvPr/>
          </p:nvSpPr>
          <p:spPr bwMode="auto">
            <a:xfrm>
              <a:off x="385" y="2115"/>
              <a:ext cx="1331" cy="252"/>
            </a:xfrm>
            <a:prstGeom prst="rect">
              <a:avLst/>
            </a:prstGeom>
            <a:solidFill>
              <a:srgbClr val="00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58384" name="对象 58383"/>
          <p:cNvGraphicFramePr/>
          <p:nvPr/>
        </p:nvGraphicFramePr>
        <p:xfrm>
          <a:off x="660399" y="1991369"/>
          <a:ext cx="4173450" cy="377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98725" imgH="215900" progId="Equation.DSMT4">
                  <p:embed/>
                </p:oleObj>
              </mc:Choice>
              <mc:Fallback>
                <p:oleObj r:id="rId4" imgW="2498725" imgH="215900" progId="Equation.DSMT4">
                  <p:embed/>
                  <p:pic>
                    <p:nvPicPr>
                      <p:cNvPr id="0" name="对象 5838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99" y="1991369"/>
                        <a:ext cx="4173450" cy="377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复习引入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466664" y="1141842"/>
            <a:ext cx="56813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是正弦函数，则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是周期函数；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是周期函数，则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是正弦函数；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不是正弦函数，则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不是周期函数；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不是周期函数，则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不是正弦函数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170" name="文本框 17417"/>
          <p:cNvSpPr txBox="1">
            <a:spLocks noChangeArrowheads="1"/>
          </p:cNvSpPr>
          <p:nvPr/>
        </p:nvSpPr>
        <p:spPr bwMode="auto">
          <a:xfrm>
            <a:off x="7382155" y="295756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2000" i="1" kern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46" name="云形标注 17445"/>
          <p:cNvSpPr>
            <a:spLocks noChangeArrowheads="1"/>
          </p:cNvSpPr>
          <p:nvPr/>
        </p:nvSpPr>
        <p:spPr bwMode="auto">
          <a:xfrm>
            <a:off x="4928201" y="4008006"/>
            <a:ext cx="5680884" cy="1802485"/>
          </a:xfrm>
          <a:prstGeom prst="cloudCallout">
            <a:avLst>
              <a:gd name="adj1" fmla="val -50671"/>
              <a:gd name="adj2" fmla="val -7245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47" name="文本框 17446"/>
          <p:cNvSpPr txBox="1">
            <a:spLocks noChangeArrowheads="1"/>
          </p:cNvSpPr>
          <p:nvPr/>
        </p:nvSpPr>
        <p:spPr bwMode="auto">
          <a:xfrm>
            <a:off x="6148027" y="4195655"/>
            <a:ext cx="3266918" cy="14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）与命题（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）的条件和结论之间分别有什么关系？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文本框 62470"/>
          <p:cNvSpPr txBox="1">
            <a:spLocks noChangeArrowheads="1"/>
          </p:cNvSpPr>
          <p:nvPr/>
        </p:nvSpPr>
        <p:spPr bwMode="auto">
          <a:xfrm>
            <a:off x="660400" y="3642022"/>
            <a:ext cx="5184775" cy="147732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原命题：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逆命题：</a:t>
            </a:r>
          </a:p>
        </p:txBody>
      </p:sp>
      <p:sp>
        <p:nvSpPr>
          <p:cNvPr id="8200" name="文本框 62474"/>
          <p:cNvSpPr txBox="1">
            <a:spLocks noChangeArrowheads="1"/>
          </p:cNvSpPr>
          <p:nvPr/>
        </p:nvSpPr>
        <p:spPr bwMode="auto">
          <a:xfrm>
            <a:off x="3840384" y="1745275"/>
            <a:ext cx="2720806" cy="40011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9" name="文本框 62473"/>
          <p:cNvSpPr txBox="1">
            <a:spLocks noChangeArrowheads="1"/>
          </p:cNvSpPr>
          <p:nvPr/>
        </p:nvSpPr>
        <p:spPr bwMode="auto">
          <a:xfrm>
            <a:off x="660400" y="1745275"/>
            <a:ext cx="3179984" cy="400110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204" name="对象 62478"/>
          <p:cNvGraphicFramePr/>
          <p:nvPr/>
        </p:nvGraphicFramePr>
        <p:xfrm>
          <a:off x="660400" y="1762877"/>
          <a:ext cx="5900790" cy="46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01290" imgH="215900" progId="Equation.DSMT4">
                  <p:embed/>
                </p:oleObj>
              </mc:Choice>
              <mc:Fallback>
                <p:oleObj r:id="rId2" imgW="2701290" imgH="215900" progId="Equation.DSMT4">
                  <p:embed/>
                  <p:pic>
                    <p:nvPicPr>
                      <p:cNvPr id="0" name="对象 6247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62877"/>
                        <a:ext cx="5900790" cy="467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文本框 62466"/>
          <p:cNvSpPr txBox="1">
            <a:spLocks noChangeArrowheads="1"/>
          </p:cNvSpPr>
          <p:nvPr/>
        </p:nvSpPr>
        <p:spPr bwMode="auto">
          <a:xfrm>
            <a:off x="360283" y="1170183"/>
            <a:ext cx="5040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（一）互逆命题</a:t>
            </a:r>
          </a:p>
        </p:txBody>
      </p:sp>
      <p:graphicFrame>
        <p:nvGraphicFramePr>
          <p:cNvPr id="62469" name="内容占位符 62468"/>
          <p:cNvGraphicFramePr>
            <a:graphicFrameLocks noGrp="1"/>
          </p:cNvGraphicFramePr>
          <p:nvPr>
            <p:ph sz="half" idx="4294967295"/>
          </p:nvPr>
        </p:nvGraphicFramePr>
        <p:xfrm>
          <a:off x="1663054" y="3835362"/>
          <a:ext cx="946849" cy="40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8165" imgH="215900" progId="Equation.DSMT4">
                  <p:embed/>
                </p:oleObj>
              </mc:Choice>
              <mc:Fallback>
                <p:oleObj r:id="rId4" imgW="558165" imgH="215900" progId="Equation.DSMT4">
                  <p:embed/>
                  <p:pic>
                    <p:nvPicPr>
                      <p:cNvPr id="0" name="内容占位符 6246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054" y="3835362"/>
                        <a:ext cx="946849" cy="40544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内容占位符 62471"/>
          <p:cNvGraphicFramePr>
            <a:graphicFrameLocks noGrp="1"/>
          </p:cNvGraphicFramePr>
          <p:nvPr>
            <p:ph sz="half" idx="4294967295"/>
          </p:nvPr>
        </p:nvGraphicFramePr>
        <p:xfrm>
          <a:off x="1663054" y="4627731"/>
          <a:ext cx="1113672" cy="39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05765" imgH="147955" progId="Equation.DSMT4">
                  <p:embed/>
                </p:oleObj>
              </mc:Choice>
              <mc:Fallback>
                <p:oleObj r:id="rId6" imgW="405765" imgH="147955" progId="Equation.DSMT4">
                  <p:embed/>
                  <p:pic>
                    <p:nvPicPr>
                      <p:cNvPr id="0" name="内容占位符 624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054" y="4627731"/>
                        <a:ext cx="1113672" cy="39277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对象 62469"/>
          <p:cNvGraphicFramePr/>
          <p:nvPr/>
        </p:nvGraphicFramePr>
        <p:xfrm>
          <a:off x="3840384" y="291465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635" imgH="198755" progId="Equation.DSMT4">
                  <p:embed/>
                </p:oleObj>
              </mc:Choice>
              <mc:Fallback>
                <p:oleObj r:id="rId8" imgW="127635" imgH="198755" progId="Equation.DSMT4">
                  <p:embed/>
                  <p:pic>
                    <p:nvPicPr>
                      <p:cNvPr id="0" name="对象 6246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84" y="291465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文本框 62472"/>
          <p:cNvSpPr txBox="1">
            <a:spLocks noChangeArrowheads="1"/>
          </p:cNvSpPr>
          <p:nvPr/>
        </p:nvSpPr>
        <p:spPr bwMode="auto">
          <a:xfrm>
            <a:off x="660400" y="2920108"/>
            <a:ext cx="3147090" cy="40011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文本框 62475"/>
          <p:cNvSpPr txBox="1">
            <a:spLocks noChangeArrowheads="1"/>
          </p:cNvSpPr>
          <p:nvPr/>
        </p:nvSpPr>
        <p:spPr bwMode="auto">
          <a:xfrm>
            <a:off x="3807490" y="2928839"/>
            <a:ext cx="2753700" cy="400110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477" name="左右箭头 62476"/>
          <p:cNvSpPr>
            <a:spLocks noChangeArrowheads="1"/>
          </p:cNvSpPr>
          <p:nvPr/>
        </p:nvSpPr>
        <p:spPr bwMode="auto">
          <a:xfrm rot="20810303">
            <a:off x="2383622" y="2479788"/>
            <a:ext cx="3097213" cy="112713"/>
          </a:xfrm>
          <a:prstGeom prst="leftRightArrow">
            <a:avLst>
              <a:gd name="adj1" fmla="val 50000"/>
              <a:gd name="adj2" fmla="val 549321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478" name="左右箭头 62477"/>
          <p:cNvSpPr>
            <a:spLocks noChangeArrowheads="1"/>
          </p:cNvSpPr>
          <p:nvPr/>
        </p:nvSpPr>
        <p:spPr bwMode="auto">
          <a:xfrm rot="806731">
            <a:off x="2260821" y="2471857"/>
            <a:ext cx="3159125" cy="112712"/>
          </a:xfrm>
          <a:prstGeom prst="leftRightArrow">
            <a:avLst>
              <a:gd name="adj1" fmla="val 50000"/>
              <a:gd name="adj2" fmla="val 560306"/>
            </a:avLst>
          </a:prstGeom>
          <a:solidFill>
            <a:srgbClr val="00FFFF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205" name="对象 62479"/>
          <p:cNvGraphicFramePr/>
          <p:nvPr/>
        </p:nvGraphicFramePr>
        <p:xfrm>
          <a:off x="637484" y="2948225"/>
          <a:ext cx="5923706" cy="46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01290" imgH="215900" progId="Equation.DSMT4">
                  <p:embed/>
                </p:oleObj>
              </mc:Choice>
              <mc:Fallback>
                <p:oleObj r:id="rId10" imgW="2701290" imgH="215900" progId="Equation.DSMT4">
                  <p:embed/>
                  <p:pic>
                    <p:nvPicPr>
                      <p:cNvPr id="0" name="对象 6247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84" y="2948225"/>
                        <a:ext cx="5923706" cy="467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  <p:bldP spid="624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24583"/>
          <p:cNvSpPr txBox="1">
            <a:spLocks noChangeArrowheads="1"/>
          </p:cNvSpPr>
          <p:nvPr/>
        </p:nvSpPr>
        <p:spPr bwMode="auto">
          <a:xfrm>
            <a:off x="586741" y="1246361"/>
            <a:ext cx="2723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写出下列命题的</a:t>
            </a: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逆命题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9222" name="文本框 24584"/>
          <p:cNvSpPr txBox="1">
            <a:spLocks noChangeArrowheads="1"/>
          </p:cNvSpPr>
          <p:nvPr/>
        </p:nvSpPr>
        <p:spPr bwMode="auto">
          <a:xfrm>
            <a:off x="487681" y="1531213"/>
            <a:ext cx="6983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）如果两条直线垂直于同一个平面，那么这两条直线平行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）正数</a:t>
            </a:r>
            <a:r>
              <a:rPr lang="en-US" altLang="zh-CN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的平方根不等于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0 .</a:t>
            </a:r>
          </a:p>
        </p:txBody>
      </p:sp>
      <p:sp>
        <p:nvSpPr>
          <p:cNvPr id="24600" name="矩形 24599"/>
          <p:cNvSpPr>
            <a:spLocks noChangeArrowheads="1"/>
          </p:cNvSpPr>
          <p:nvPr/>
        </p:nvSpPr>
        <p:spPr bwMode="auto">
          <a:xfrm>
            <a:off x="660400" y="2731542"/>
            <a:ext cx="4985067" cy="87825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提示： 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将此命题转化成“若</a:t>
            </a:r>
            <a:r>
              <a:rPr lang="en-US" altLang="zh-CN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的形式，</a:t>
            </a: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交换条件和结论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4601" name="文本框 24600"/>
          <p:cNvSpPr txBox="1">
            <a:spLocks noChangeArrowheads="1"/>
          </p:cNvSpPr>
          <p:nvPr/>
        </p:nvSpPr>
        <p:spPr bwMode="auto">
          <a:xfrm>
            <a:off x="487681" y="3647187"/>
            <a:ext cx="79200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如果两条直线平行，那么这两条直线垂直于同一个平面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如果一个数不等于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，那么这个数是正数</a:t>
            </a:r>
            <a:r>
              <a:rPr lang="en-US" altLang="zh-CN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的平方根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 animBg="1"/>
      <p:bldP spid="24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63490"/>
          <p:cNvGraphicFramePr/>
          <p:nvPr/>
        </p:nvGraphicFramePr>
        <p:xfrm>
          <a:off x="4152900" y="4041237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635" imgH="198755" progId="Equation.DSMT4">
                  <p:embed/>
                </p:oleObj>
              </mc:Choice>
              <mc:Fallback>
                <p:oleObj r:id="rId2" imgW="127635" imgH="198755" progId="Equation.DSMT4">
                  <p:embed/>
                  <p:pic>
                    <p:nvPicPr>
                      <p:cNvPr id="0" name="对象 6349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4041237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" name="文本框 63491"/>
          <p:cNvSpPr txBox="1">
            <a:spLocks noChangeArrowheads="1"/>
          </p:cNvSpPr>
          <p:nvPr/>
        </p:nvSpPr>
        <p:spPr bwMode="auto">
          <a:xfrm>
            <a:off x="3596640" y="3765488"/>
            <a:ext cx="2645814" cy="40011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文本框 63492"/>
          <p:cNvSpPr txBox="1">
            <a:spLocks noChangeArrowheads="1"/>
          </p:cNvSpPr>
          <p:nvPr/>
        </p:nvSpPr>
        <p:spPr bwMode="auto">
          <a:xfrm>
            <a:off x="651281" y="1915259"/>
            <a:ext cx="2945359" cy="400110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文本框 63493"/>
          <p:cNvSpPr txBox="1">
            <a:spLocks noChangeArrowheads="1"/>
          </p:cNvSpPr>
          <p:nvPr/>
        </p:nvSpPr>
        <p:spPr bwMode="auto">
          <a:xfrm>
            <a:off x="3596640" y="1906591"/>
            <a:ext cx="2670261" cy="40011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0245" name="对象 63494"/>
          <p:cNvGraphicFramePr/>
          <p:nvPr/>
        </p:nvGraphicFramePr>
        <p:xfrm>
          <a:off x="696280" y="1906591"/>
          <a:ext cx="5570621" cy="44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701290" imgH="215900" progId="Equation.DSMT4">
                  <p:embed/>
                </p:oleObj>
              </mc:Choice>
              <mc:Fallback>
                <p:oleObj r:id="rId4" imgW="2701290" imgH="215900" progId="Equation.DSMT4">
                  <p:embed/>
                  <p:pic>
                    <p:nvPicPr>
                      <p:cNvPr id="0" name="对象 6349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80" y="1906591"/>
                        <a:ext cx="5570621" cy="441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文本框 63495"/>
          <p:cNvSpPr txBox="1">
            <a:spLocks noChangeArrowheads="1"/>
          </p:cNvSpPr>
          <p:nvPr/>
        </p:nvSpPr>
        <p:spPr bwMode="auto">
          <a:xfrm>
            <a:off x="651281" y="3774507"/>
            <a:ext cx="2945359" cy="400110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497" name="左右箭头 63496"/>
          <p:cNvSpPr>
            <a:spLocks noChangeArrowheads="1"/>
          </p:cNvSpPr>
          <p:nvPr/>
        </p:nvSpPr>
        <p:spPr bwMode="auto">
          <a:xfrm rot="16200000">
            <a:off x="4196918" y="3017269"/>
            <a:ext cx="1441450" cy="73025"/>
          </a:xfrm>
          <a:prstGeom prst="leftRightArrow">
            <a:avLst>
              <a:gd name="adj1" fmla="val 50000"/>
              <a:gd name="adj2" fmla="val 3946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498" name="左右箭头 63497"/>
          <p:cNvSpPr>
            <a:spLocks noChangeArrowheads="1"/>
          </p:cNvSpPr>
          <p:nvPr/>
        </p:nvSpPr>
        <p:spPr bwMode="auto">
          <a:xfrm rot="5400000">
            <a:off x="1425733" y="3005075"/>
            <a:ext cx="1441450" cy="79375"/>
          </a:xfrm>
          <a:prstGeom prst="leftRightArrow">
            <a:avLst>
              <a:gd name="adj1" fmla="val 50000"/>
              <a:gd name="adj2" fmla="val 363032"/>
            </a:avLst>
          </a:prstGeom>
          <a:solidFill>
            <a:srgbClr val="00FFFF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0249" name="内容占位符 63498"/>
          <p:cNvGraphicFramePr>
            <a:graphicFrameLocks noGrp="1"/>
          </p:cNvGraphicFramePr>
          <p:nvPr>
            <p:ph sz="quarter" idx="4294967295"/>
          </p:nvPr>
        </p:nvGraphicFramePr>
        <p:xfrm>
          <a:off x="651281" y="3765488"/>
          <a:ext cx="5591173" cy="44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006090" imgH="215900" progId="Equation.DSMT4">
                  <p:embed/>
                </p:oleObj>
              </mc:Choice>
              <mc:Fallback>
                <p:oleObj r:id="rId6" imgW="3006090" imgH="215900" progId="Equation.DSMT4">
                  <p:embed/>
                  <p:pic>
                    <p:nvPicPr>
                      <p:cNvPr id="0" name="内容占位符 6349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81" y="3765488"/>
                        <a:ext cx="5591173" cy="44132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7" name="内容占位符 63506"/>
          <p:cNvGraphicFramePr>
            <a:graphicFrameLocks noGrp="1"/>
          </p:cNvGraphicFramePr>
          <p:nvPr>
            <p:ph sz="half" idx="4294967295"/>
          </p:nvPr>
        </p:nvGraphicFramePr>
        <p:xfrm>
          <a:off x="1834748" y="5070821"/>
          <a:ext cx="1547045" cy="47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34670" imgH="154305" progId="Equation.DSMT4">
                  <p:embed/>
                </p:oleObj>
              </mc:Choice>
              <mc:Fallback>
                <p:oleObj r:id="rId8" imgW="534670" imgH="154305" progId="Equation.DSMT4">
                  <p:embed/>
                  <p:pic>
                    <p:nvPicPr>
                      <p:cNvPr id="0" name="内容占位符 6350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748" y="5070821"/>
                        <a:ext cx="1547045" cy="47946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文本框 63499"/>
          <p:cNvSpPr txBox="1">
            <a:spLocks noChangeArrowheads="1"/>
          </p:cNvSpPr>
          <p:nvPr/>
        </p:nvSpPr>
        <p:spPr bwMode="auto">
          <a:xfrm>
            <a:off x="2257583" y="2722887"/>
            <a:ext cx="576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否定</a:t>
            </a:r>
          </a:p>
        </p:txBody>
      </p:sp>
      <p:sp>
        <p:nvSpPr>
          <p:cNvPr id="63501" name="文本框 63500"/>
          <p:cNvSpPr txBox="1">
            <a:spLocks noChangeArrowheads="1"/>
          </p:cNvSpPr>
          <p:nvPr/>
        </p:nvSpPr>
        <p:spPr bwMode="auto">
          <a:xfrm>
            <a:off x="5016501" y="2753470"/>
            <a:ext cx="576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否定</a:t>
            </a:r>
          </a:p>
        </p:txBody>
      </p:sp>
      <p:sp>
        <p:nvSpPr>
          <p:cNvPr id="63503" name="文本框 63502"/>
          <p:cNvSpPr txBox="1">
            <a:spLocks noChangeArrowheads="1"/>
          </p:cNvSpPr>
          <p:nvPr/>
        </p:nvSpPr>
        <p:spPr bwMode="auto">
          <a:xfrm>
            <a:off x="407988" y="1226601"/>
            <a:ext cx="388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（二）互否命题</a:t>
            </a:r>
          </a:p>
        </p:txBody>
      </p:sp>
      <p:sp>
        <p:nvSpPr>
          <p:cNvPr id="10254" name="文本框 63504"/>
          <p:cNvSpPr txBox="1">
            <a:spLocks noChangeArrowheads="1"/>
          </p:cNvSpPr>
          <p:nvPr/>
        </p:nvSpPr>
        <p:spPr bwMode="auto">
          <a:xfrm>
            <a:off x="651281" y="4432328"/>
            <a:ext cx="5184775" cy="11695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原命题：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graphicFrame>
        <p:nvGraphicFramePr>
          <p:cNvPr id="19" name="对象 63505"/>
          <p:cNvGraphicFramePr/>
          <p:nvPr/>
        </p:nvGraphicFramePr>
        <p:xfrm>
          <a:off x="1830534" y="4510943"/>
          <a:ext cx="1425832" cy="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558165" imgH="215900" progId="Equation.DSMT4">
                  <p:embed/>
                </p:oleObj>
              </mc:Choice>
              <mc:Fallback>
                <p:oleObj r:id="rId10" imgW="558165" imgH="215900" progId="Equation.DSMT4">
                  <p:embed/>
                  <p:pic>
                    <p:nvPicPr>
                      <p:cNvPr id="0" name="对象 6350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534" y="4510943"/>
                        <a:ext cx="1425832" cy="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/>
      <p:bldP spid="63501" grpId="0"/>
      <p:bldP spid="635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文本框 28679"/>
          <p:cNvSpPr txBox="1">
            <a:spLocks noChangeArrowheads="1"/>
          </p:cNvSpPr>
          <p:nvPr/>
        </p:nvSpPr>
        <p:spPr bwMode="auto">
          <a:xfrm>
            <a:off x="453073" y="1668364"/>
            <a:ext cx="7561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）如果两条直线垂直于同一个平面，那么这两条直线平行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）正数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的平方根不等于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0 .</a:t>
            </a:r>
          </a:p>
        </p:txBody>
      </p:sp>
      <p:sp>
        <p:nvSpPr>
          <p:cNvPr id="11270" name="文本框 28680"/>
          <p:cNvSpPr txBox="1">
            <a:spLocks noChangeArrowheads="1"/>
          </p:cNvSpPr>
          <p:nvPr/>
        </p:nvSpPr>
        <p:spPr bwMode="auto">
          <a:xfrm>
            <a:off x="571819" y="1281563"/>
            <a:ext cx="3076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写出下列命题的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28689" name="文本框 28688"/>
          <p:cNvSpPr txBox="1">
            <a:spLocks noChangeArrowheads="1"/>
          </p:cNvSpPr>
          <p:nvPr/>
        </p:nvSpPr>
        <p:spPr bwMode="auto">
          <a:xfrm>
            <a:off x="571819" y="2872915"/>
            <a:ext cx="94529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如果两条直线不垂直于同一个平面，那么这两条直线不平行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如果一个数不是正数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的平方根，那么这个数等于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文本框 36868"/>
          <p:cNvSpPr txBox="1">
            <a:spLocks noChangeArrowheads="1"/>
          </p:cNvSpPr>
          <p:nvPr/>
        </p:nvSpPr>
        <p:spPr bwMode="auto">
          <a:xfrm>
            <a:off x="533718" y="1291273"/>
            <a:ext cx="3602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否命题与命题的否定的区别：</a:t>
            </a:r>
          </a:p>
        </p:txBody>
      </p:sp>
      <p:sp>
        <p:nvSpPr>
          <p:cNvPr id="36870" name="文本框 36869"/>
          <p:cNvSpPr txBox="1">
            <a:spLocks noChangeArrowheads="1"/>
          </p:cNvSpPr>
          <p:nvPr/>
        </p:nvSpPr>
        <p:spPr bwMode="auto">
          <a:xfrm>
            <a:off x="640080" y="1914903"/>
            <a:ext cx="9428480" cy="32316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是用否定条件也否定结论的方式构成新命题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命题的否定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是逻辑联结词“非”作用于判断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只否定结论不否定条件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对于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原命题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 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,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┐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,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┐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.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命题的否定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┐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.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8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2200</Words>
  <Application>Microsoft Office PowerPoint</Application>
  <PresentationFormat>宽屏</PresentationFormat>
  <Paragraphs>188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2020-09-21T02:07:00Z</dcterms:created>
  <dcterms:modified xsi:type="dcterms:W3CDTF">2021-01-09T10:07:09Z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