
<file path=[Content_Types].xml><?xml version="1.0" encoding="utf-8"?>
<Types xmlns="http://schemas.openxmlformats.org/package/2006/content-types">
  <Default Extension="bin" ContentType="application/vnd.openxmlformats-officedocument.oleObject"/>
  <Default Extension="fntdata" ContentType="application/x-fontdata"/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20"/>
  </p:notesMasterIdLst>
  <p:sldIdLst>
    <p:sldId id="27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71" r:id="rId12"/>
    <p:sldId id="272" r:id="rId13"/>
    <p:sldId id="273" r:id="rId14"/>
    <p:sldId id="274" r:id="rId15"/>
    <p:sldId id="275" r:id="rId16"/>
    <p:sldId id="270" r:id="rId17"/>
    <p:sldId id="287" r:id="rId18"/>
    <p:sldId id="277" r:id="rId19"/>
  </p:sldIdLst>
  <p:sldSz cx="12192000" cy="6858000"/>
  <p:notesSz cx="6858000" cy="9144000"/>
  <p:embeddedFontLst>
    <p:embeddedFont>
      <p:font typeface="思源黑体 CN Light" panose="02010600030101010101" charset="-122"/>
      <p:regular r:id="rId21"/>
    </p:embeddedFont>
    <p:embeddedFont>
      <p:font typeface="Calibri" panose="020F0502020204030204" pitchFamily="34" charset="0"/>
      <p:regular r:id="rId22"/>
      <p:bold r:id="rId23"/>
      <p:italic r:id="rId24"/>
      <p:boldItalic r:id="rId25"/>
    </p:embeddedFont>
  </p:embeddedFontLst>
  <p:custDataLst>
    <p:tags r:id="rId26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415">
          <p15:clr>
            <a:srgbClr val="A4A3A4"/>
          </p15:clr>
        </p15:guide>
        <p15:guide id="2" pos="7256">
          <p15:clr>
            <a:srgbClr val="A4A3A4"/>
          </p15:clr>
        </p15:guide>
        <p15:guide id="3" orient="horz" pos="600">
          <p15:clr>
            <a:srgbClr val="A4A3A4"/>
          </p15:clr>
        </p15:guide>
        <p15:guide id="4" orient="horz" pos="4320">
          <p15:clr>
            <a:srgbClr val="A4A3A4"/>
          </p15:clr>
        </p15:guide>
        <p15:guide id="5" orient="horz" pos="3929">
          <p15:clr>
            <a:srgbClr val="A4A3A4"/>
          </p15:clr>
        </p15:guide>
        <p15:guide id="6" orient="horz" pos="388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6081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852" y="90"/>
      </p:cViewPr>
      <p:guideLst>
        <p:guide pos="415"/>
        <p:guide pos="7256"/>
        <p:guide orient="horz" pos="600"/>
        <p:guide orient="horz" pos="4320"/>
        <p:guide orient="horz" pos="3929"/>
        <p:guide orient="horz" pos="388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font" Target="fonts/font1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5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4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3.fntdata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2.fntdata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fld id="{24FCE173-73F1-486D-A52A-D18CF041AEC4}" type="datetimeFigureOut">
              <a:rPr lang="zh-CN" altLang="en-US" smtClean="0"/>
              <a:t>2021/1/9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 dirty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dirty="0"/>
              <a:t>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fld id="{BDCCD963-0658-47E8-A063-031B4C90492C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F4AF39AF-2281-4A67-BEFF-C4B1DAD081C2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andolFang R" panose="00000500000000000000" pitchFamily="50" charset="-122"/>
                <a:ea typeface="FandolFang R" panose="00000500000000000000" pitchFamily="50" charset="-122"/>
                <a:cs typeface="+mn-cs"/>
              </a:rPr>
              <a:t>17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andolFang R" panose="00000500000000000000" pitchFamily="50" charset="-122"/>
              <a:ea typeface="FandolFang R" panose="00000500000000000000" pitchFamily="50" charset="-122"/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2021/1/9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2021/1/9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箭头: V 形 2"/>
          <p:cNvSpPr/>
          <p:nvPr userDrawn="1"/>
        </p:nvSpPr>
        <p:spPr>
          <a:xfrm>
            <a:off x="571500" y="381000"/>
            <a:ext cx="457200" cy="457200"/>
          </a:xfrm>
          <a:prstGeom prst="chevron">
            <a:avLst/>
          </a:prstGeom>
          <a:solidFill>
            <a:srgbClr val="860816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4" name="箭头: V 形 3"/>
          <p:cNvSpPr/>
          <p:nvPr userDrawn="1"/>
        </p:nvSpPr>
        <p:spPr>
          <a:xfrm>
            <a:off x="927100" y="381000"/>
            <a:ext cx="457200" cy="457200"/>
          </a:xfrm>
          <a:prstGeom prst="chevron">
            <a:avLst/>
          </a:prstGeom>
          <a:solidFill>
            <a:srgbClr val="860816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  <a:t>2021/1/9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image" Target="../media/image2.wmf"/><Relationship Id="rId7" Type="http://schemas.openxmlformats.org/officeDocument/2006/relationships/image" Target="../media/image4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3.x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3.wmf"/><Relationship Id="rId4" Type="http://schemas.openxmlformats.org/officeDocument/2006/relationships/oleObject" Target="../embeddings/oleObject2.bin"/><Relationship Id="rId9" Type="http://schemas.openxmlformats.org/officeDocument/2006/relationships/image" Target="../media/image5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3" Type="http://schemas.openxmlformats.org/officeDocument/2006/relationships/image" Target="../media/image6.wmf"/><Relationship Id="rId7" Type="http://schemas.openxmlformats.org/officeDocument/2006/relationships/image" Target="../media/image8.wmf"/><Relationship Id="rId2" Type="http://schemas.openxmlformats.org/officeDocument/2006/relationships/oleObject" Target="../embeddings/oleObject5.bin"/><Relationship Id="rId1" Type="http://schemas.openxmlformats.org/officeDocument/2006/relationships/slideLayout" Target="../slideLayouts/slideLayout3.xml"/><Relationship Id="rId6" Type="http://schemas.openxmlformats.org/officeDocument/2006/relationships/oleObject" Target="../embeddings/oleObject7.bin"/><Relationship Id="rId5" Type="http://schemas.openxmlformats.org/officeDocument/2006/relationships/image" Target="../media/image7.wmf"/><Relationship Id="rId4" Type="http://schemas.openxmlformats.org/officeDocument/2006/relationships/oleObject" Target="../embeddings/oleObject6.bin"/><Relationship Id="rId9" Type="http://schemas.openxmlformats.org/officeDocument/2006/relationships/image" Target="../media/image9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.bin"/><Relationship Id="rId3" Type="http://schemas.openxmlformats.org/officeDocument/2006/relationships/image" Target="../media/image10.wmf"/><Relationship Id="rId7" Type="http://schemas.openxmlformats.org/officeDocument/2006/relationships/image" Target="../media/image12.wmf"/><Relationship Id="rId2" Type="http://schemas.openxmlformats.org/officeDocument/2006/relationships/oleObject" Target="../embeddings/oleObject9.bin"/><Relationship Id="rId1" Type="http://schemas.openxmlformats.org/officeDocument/2006/relationships/slideLayout" Target="../slideLayouts/slideLayout3.xml"/><Relationship Id="rId6" Type="http://schemas.openxmlformats.org/officeDocument/2006/relationships/oleObject" Target="../embeddings/oleObject11.bin"/><Relationship Id="rId5" Type="http://schemas.openxmlformats.org/officeDocument/2006/relationships/image" Target="../media/image11.wmf"/><Relationship Id="rId4" Type="http://schemas.openxmlformats.org/officeDocument/2006/relationships/oleObject" Target="../embeddings/oleObject10.bin"/><Relationship Id="rId9" Type="http://schemas.openxmlformats.org/officeDocument/2006/relationships/image" Target="../media/image3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.bin"/><Relationship Id="rId3" Type="http://schemas.openxmlformats.org/officeDocument/2006/relationships/image" Target="../media/image4.wmf"/><Relationship Id="rId7" Type="http://schemas.openxmlformats.org/officeDocument/2006/relationships/image" Target="../media/image14.wmf"/><Relationship Id="rId2" Type="http://schemas.openxmlformats.org/officeDocument/2006/relationships/oleObject" Target="../embeddings/oleObject13.bin"/><Relationship Id="rId1" Type="http://schemas.openxmlformats.org/officeDocument/2006/relationships/slideLayout" Target="../slideLayouts/slideLayout3.xml"/><Relationship Id="rId6" Type="http://schemas.openxmlformats.org/officeDocument/2006/relationships/oleObject" Target="../embeddings/oleObject15.bin"/><Relationship Id="rId5" Type="http://schemas.openxmlformats.org/officeDocument/2006/relationships/image" Target="../media/image13.wmf"/><Relationship Id="rId4" Type="http://schemas.openxmlformats.org/officeDocument/2006/relationships/oleObject" Target="../embeddings/oleObject14.bin"/><Relationship Id="rId9" Type="http://schemas.openxmlformats.org/officeDocument/2006/relationships/image" Target="../media/image15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0.bin"/><Relationship Id="rId3" Type="http://schemas.openxmlformats.org/officeDocument/2006/relationships/image" Target="../media/image5.wmf"/><Relationship Id="rId7" Type="http://schemas.openxmlformats.org/officeDocument/2006/relationships/image" Target="../media/image17.wmf"/><Relationship Id="rId2" Type="http://schemas.openxmlformats.org/officeDocument/2006/relationships/oleObject" Target="../embeddings/oleObject17.bin"/><Relationship Id="rId1" Type="http://schemas.openxmlformats.org/officeDocument/2006/relationships/slideLayout" Target="../slideLayouts/slideLayout3.xml"/><Relationship Id="rId6" Type="http://schemas.openxmlformats.org/officeDocument/2006/relationships/oleObject" Target="../embeddings/oleObject19.bin"/><Relationship Id="rId5" Type="http://schemas.openxmlformats.org/officeDocument/2006/relationships/image" Target="../media/image16.wmf"/><Relationship Id="rId4" Type="http://schemas.openxmlformats.org/officeDocument/2006/relationships/oleObject" Target="../embeddings/oleObject18.bin"/><Relationship Id="rId9" Type="http://schemas.openxmlformats.org/officeDocument/2006/relationships/image" Target="../media/image18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图片 2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697" r="34477" b="41529"/>
          <a:stretch>
            <a:fillRect/>
          </a:stretch>
        </p:blipFill>
        <p:spPr>
          <a:xfrm>
            <a:off x="7602882" y="-187994"/>
            <a:ext cx="4590346" cy="3544185"/>
          </a:xfrm>
          <a:custGeom>
            <a:avLst/>
            <a:gdLst>
              <a:gd name="connsiteX0" fmla="*/ 1251221 w 4590346"/>
              <a:gd name="connsiteY0" fmla="*/ 0 h 3544185"/>
              <a:gd name="connsiteX1" fmla="*/ 3344200 w 4590346"/>
              <a:gd name="connsiteY1" fmla="*/ 0 h 3544185"/>
              <a:gd name="connsiteX2" fmla="*/ 4590346 w 4590346"/>
              <a:gd name="connsiteY2" fmla="*/ 1277769 h 3544185"/>
              <a:gd name="connsiteX3" fmla="*/ 2266416 w 4590346"/>
              <a:gd name="connsiteY3" fmla="*/ 3544185 h 3544185"/>
              <a:gd name="connsiteX4" fmla="*/ 0 w 4590346"/>
              <a:gd name="connsiteY4" fmla="*/ 1220255 h 3544185"/>
              <a:gd name="connsiteX5" fmla="*/ 1251221 w 4590346"/>
              <a:gd name="connsiteY5" fmla="*/ 0 h 35441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590346" h="3544185">
                <a:moveTo>
                  <a:pt x="1251221" y="0"/>
                </a:moveTo>
                <a:lnTo>
                  <a:pt x="3344200" y="0"/>
                </a:lnTo>
                <a:lnTo>
                  <a:pt x="4590346" y="1277769"/>
                </a:lnTo>
                <a:lnTo>
                  <a:pt x="2266416" y="3544185"/>
                </a:lnTo>
                <a:lnTo>
                  <a:pt x="0" y="1220255"/>
                </a:lnTo>
                <a:lnTo>
                  <a:pt x="1251221" y="0"/>
                </a:lnTo>
                <a:close/>
              </a:path>
            </a:pathLst>
          </a:custGeom>
        </p:spPr>
      </p:pic>
      <p:pic>
        <p:nvPicPr>
          <p:cNvPr id="27" name="图片 2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852" t="28465" r="16699" b="8046"/>
          <a:stretch>
            <a:fillRect/>
          </a:stretch>
        </p:blipFill>
        <p:spPr>
          <a:xfrm>
            <a:off x="9919472" y="1537403"/>
            <a:ext cx="3848327" cy="3848326"/>
          </a:xfrm>
          <a:custGeom>
            <a:avLst/>
            <a:gdLst>
              <a:gd name="connsiteX0" fmla="*/ 1948272 w 3848327"/>
              <a:gd name="connsiteY0" fmla="*/ 0 h 3848326"/>
              <a:gd name="connsiteX1" fmla="*/ 3848327 w 3848327"/>
              <a:gd name="connsiteY1" fmla="*/ 1948271 h 3848326"/>
              <a:gd name="connsiteX2" fmla="*/ 1900055 w 3848327"/>
              <a:gd name="connsiteY2" fmla="*/ 3848326 h 3848326"/>
              <a:gd name="connsiteX3" fmla="*/ 0 w 3848327"/>
              <a:gd name="connsiteY3" fmla="*/ 1900054 h 3848326"/>
              <a:gd name="connsiteX4" fmla="*/ 1948272 w 3848327"/>
              <a:gd name="connsiteY4" fmla="*/ 0 h 38483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848327" h="3848326">
                <a:moveTo>
                  <a:pt x="1948272" y="0"/>
                </a:moveTo>
                <a:lnTo>
                  <a:pt x="3848327" y="1948271"/>
                </a:lnTo>
                <a:lnTo>
                  <a:pt x="1900055" y="3848326"/>
                </a:lnTo>
                <a:lnTo>
                  <a:pt x="0" y="1900054"/>
                </a:lnTo>
                <a:lnTo>
                  <a:pt x="1948272" y="0"/>
                </a:lnTo>
                <a:close/>
              </a:path>
            </a:pathLst>
          </a:custGeom>
        </p:spPr>
      </p:pic>
      <p:pic>
        <p:nvPicPr>
          <p:cNvPr id="26" name="图片 2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34" t="36511" r="55417"/>
          <a:stretch>
            <a:fillRect/>
          </a:stretch>
        </p:blipFill>
        <p:spPr>
          <a:xfrm>
            <a:off x="6490209" y="2025083"/>
            <a:ext cx="3848326" cy="3848326"/>
          </a:xfrm>
          <a:custGeom>
            <a:avLst/>
            <a:gdLst>
              <a:gd name="connsiteX0" fmla="*/ 1948271 w 3848326"/>
              <a:gd name="connsiteY0" fmla="*/ 0 h 3848326"/>
              <a:gd name="connsiteX1" fmla="*/ 3848326 w 3848326"/>
              <a:gd name="connsiteY1" fmla="*/ 1948271 h 3848326"/>
              <a:gd name="connsiteX2" fmla="*/ 1900054 w 3848326"/>
              <a:gd name="connsiteY2" fmla="*/ 3848326 h 3848326"/>
              <a:gd name="connsiteX3" fmla="*/ 0 w 3848326"/>
              <a:gd name="connsiteY3" fmla="*/ 1900054 h 3848326"/>
              <a:gd name="connsiteX4" fmla="*/ 1948271 w 3848326"/>
              <a:gd name="connsiteY4" fmla="*/ 0 h 38483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848326" h="3848326">
                <a:moveTo>
                  <a:pt x="1948271" y="0"/>
                </a:moveTo>
                <a:lnTo>
                  <a:pt x="3848326" y="1948271"/>
                </a:lnTo>
                <a:lnTo>
                  <a:pt x="1900054" y="3848326"/>
                </a:lnTo>
                <a:lnTo>
                  <a:pt x="0" y="1900054"/>
                </a:lnTo>
                <a:lnTo>
                  <a:pt x="1948271" y="0"/>
                </a:lnTo>
                <a:close/>
              </a:path>
            </a:pathLst>
          </a:custGeom>
        </p:spPr>
      </p:pic>
      <p:pic>
        <p:nvPicPr>
          <p:cNvPr id="25" name="图片 2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823" t="-17259" r="48546" b="100000"/>
          <a:stretch>
            <a:fillRect/>
          </a:stretch>
        </p:blipFill>
        <p:spPr>
          <a:xfrm>
            <a:off x="8854104" y="-1234155"/>
            <a:ext cx="2092979" cy="1046161"/>
          </a:xfrm>
          <a:custGeom>
            <a:avLst/>
            <a:gdLst>
              <a:gd name="connsiteX0" fmla="*/ 1072709 w 2092979"/>
              <a:gd name="connsiteY0" fmla="*/ 0 h 1046161"/>
              <a:gd name="connsiteX1" fmla="*/ 2092979 w 2092979"/>
              <a:gd name="connsiteY1" fmla="*/ 1046161 h 1046161"/>
              <a:gd name="connsiteX2" fmla="*/ 0 w 2092979"/>
              <a:gd name="connsiteY2" fmla="*/ 1046161 h 1046161"/>
              <a:gd name="connsiteX3" fmla="*/ 1072709 w 2092979"/>
              <a:gd name="connsiteY3" fmla="*/ 0 h 10461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92979" h="1046161">
                <a:moveTo>
                  <a:pt x="1072709" y="0"/>
                </a:moveTo>
                <a:lnTo>
                  <a:pt x="2092979" y="1046161"/>
                </a:lnTo>
                <a:lnTo>
                  <a:pt x="0" y="1046161"/>
                </a:lnTo>
                <a:lnTo>
                  <a:pt x="1072709" y="0"/>
                </a:lnTo>
                <a:close/>
              </a:path>
            </a:pathLst>
          </a:custGeom>
        </p:spPr>
      </p:pic>
      <p:grpSp>
        <p:nvGrpSpPr>
          <p:cNvPr id="4" name="组合 3"/>
          <p:cNvGrpSpPr/>
          <p:nvPr/>
        </p:nvGrpSpPr>
        <p:grpSpPr>
          <a:xfrm>
            <a:off x="644142" y="2384409"/>
            <a:ext cx="5937982" cy="2572410"/>
            <a:chOff x="6147269" y="2898884"/>
            <a:chExt cx="5112385" cy="2021840"/>
          </a:xfrm>
        </p:grpSpPr>
        <p:grpSp>
          <p:nvGrpSpPr>
            <p:cNvPr id="5" name="组合 4"/>
            <p:cNvGrpSpPr/>
            <p:nvPr/>
          </p:nvGrpSpPr>
          <p:grpSpPr>
            <a:xfrm>
              <a:off x="6147269" y="3403157"/>
              <a:ext cx="5059540" cy="1517567"/>
              <a:chOff x="-4714868" y="2182222"/>
              <a:chExt cx="5059540" cy="1517567"/>
            </a:xfrm>
          </p:grpSpPr>
          <p:sp>
            <p:nvSpPr>
              <p:cNvPr id="7" name="矩形: 圆角 21"/>
              <p:cNvSpPr/>
              <p:nvPr/>
            </p:nvSpPr>
            <p:spPr>
              <a:xfrm>
                <a:off x="-4648332" y="3345066"/>
                <a:ext cx="3562392" cy="354723"/>
              </a:xfrm>
              <a:prstGeom prst="roundRect">
                <a:avLst>
                  <a:gd name="adj" fmla="val 50000"/>
                </a:avLst>
              </a:prstGeom>
              <a:solidFill>
                <a:srgbClr val="86081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16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讲解人：</a:t>
                </a:r>
                <a:r>
                  <a:rPr kumimoji="0" lang="en-US" altLang="zh-CN" sz="16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xippt  </a:t>
                </a:r>
                <a:r>
                  <a:rPr kumimoji="0" lang="zh-CN" altLang="en-US" sz="16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时间：</a:t>
                </a:r>
                <a:r>
                  <a:rPr kumimoji="0" lang="en-US" altLang="zh-CN" sz="16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2020.6.1</a:t>
                </a:r>
                <a:endParaRPr kumimoji="0" lang="en-US" altLang="zh-CN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grpSp>
            <p:nvGrpSpPr>
              <p:cNvPr id="8" name="组合 7"/>
              <p:cNvGrpSpPr/>
              <p:nvPr/>
            </p:nvGrpSpPr>
            <p:grpSpPr>
              <a:xfrm>
                <a:off x="-4714868" y="2182222"/>
                <a:ext cx="5059540" cy="872805"/>
                <a:chOff x="-4714868" y="2182222"/>
                <a:chExt cx="5059540" cy="872805"/>
              </a:xfrm>
            </p:grpSpPr>
            <p:sp>
              <p:nvSpPr>
                <p:cNvPr id="9" name="文本框 8"/>
                <p:cNvSpPr txBox="1"/>
                <p:nvPr/>
              </p:nvSpPr>
              <p:spPr>
                <a:xfrm>
                  <a:off x="-4714868" y="2808615"/>
                  <a:ext cx="5033249" cy="24641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dist" defTabSz="914400" rtl="0" eaLnBrk="1" fontAlgn="auto" latinLnBrk="0" hangingPunct="1">
                    <a:lnSpc>
                      <a:spcPct val="15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r>
                    <a:rPr kumimoji="0" lang="en-US" altLang="zh-CN" sz="105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>
                          <a:lumMod val="50000"/>
                        </a:prstClr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思源黑体 CN Regular" panose="020B0500000000000000" pitchFamily="34" charset="-122"/>
                      <a:cs typeface="+mn-ea"/>
                      <a:sym typeface="Arial" panose="020B0604020202020204" pitchFamily="34" charset="0"/>
                    </a:rPr>
                    <a:t>PEOPLE'S EDUCATION PRESS HIGH SCHOOL MATHEMATICS ELECTIVE 2-1</a:t>
                  </a:r>
                </a:p>
              </p:txBody>
            </p:sp>
            <p:cxnSp>
              <p:nvCxnSpPr>
                <p:cNvPr id="10" name="直接连接符 9"/>
                <p:cNvCxnSpPr/>
                <p:nvPr/>
              </p:nvCxnSpPr>
              <p:spPr>
                <a:xfrm>
                  <a:off x="-4634728" y="2789746"/>
                  <a:ext cx="4953109" cy="0"/>
                </a:xfrm>
                <a:prstGeom prst="line">
                  <a:avLst/>
                </a:prstGeom>
                <a:noFill/>
                <a:ln w="6350" cap="flat" cmpd="sng" algn="ctr">
                  <a:solidFill>
                    <a:sysClr val="windowText" lastClr="000000">
                      <a:lumMod val="65000"/>
                      <a:lumOff val="35000"/>
                    </a:sysClr>
                  </a:solidFill>
                  <a:prstDash val="solid"/>
                  <a:miter lim="800000"/>
                </a:ln>
                <a:effectLst/>
              </p:spPr>
            </p:cxnSp>
            <p:sp>
              <p:nvSpPr>
                <p:cNvPr id="11" name="文本占位符 19"/>
                <p:cNvSpPr txBox="1"/>
                <p:nvPr/>
              </p:nvSpPr>
              <p:spPr>
                <a:xfrm>
                  <a:off x="-4682466" y="2182222"/>
                  <a:ext cx="5027138" cy="660203"/>
                </a:xfrm>
                <a:prstGeom prst="rect">
                  <a:avLst/>
                </a:prstGeom>
              </p:spPr>
              <p:txBody>
                <a:bodyPr/>
                <a:lstStyle>
                  <a:lvl1pPr marL="228600" indent="-228600" algn="l" defTabSz="914400" rtl="0" eaLnBrk="1" latinLnBrk="0" hangingPunct="1"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685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146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971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429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886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lvl="0" indent="0" algn="dist">
                    <a:buNone/>
                    <a:defRPr/>
                  </a:pPr>
                  <a:r>
                    <a:rPr lang="en-US" altLang="zh-CN" sz="3200" b="1" dirty="0">
                      <a:solidFill>
                        <a:srgbClr val="860816"/>
                      </a:solidFill>
                      <a:latin typeface="Arial" panose="020B0604020202020204" pitchFamily="34" charset="0"/>
                      <a:ea typeface="思源黑体 CN Regular" panose="020B0500000000000000" pitchFamily="34" charset="-122"/>
                      <a:cs typeface="+mn-ea"/>
                      <a:sym typeface="Arial" panose="020B0604020202020204" pitchFamily="34" charset="0"/>
                    </a:rPr>
                    <a:t>1.1.3</a:t>
                  </a:r>
                  <a:r>
                    <a:rPr lang="zh-CN" altLang="en-US" sz="3200" b="1" dirty="0">
                      <a:solidFill>
                        <a:srgbClr val="860816"/>
                      </a:solidFill>
                      <a:latin typeface="Arial" panose="020B0604020202020204" pitchFamily="34" charset="0"/>
                      <a:ea typeface="思源黑体 CN Regular" panose="020B0500000000000000" pitchFamily="34" charset="-122"/>
                      <a:cs typeface="+mn-ea"/>
                      <a:sym typeface="Arial" panose="020B0604020202020204" pitchFamily="34" charset="0"/>
                    </a:rPr>
                    <a:t>四种命题间的相互关系</a:t>
                  </a:r>
                </a:p>
              </p:txBody>
            </p:sp>
          </p:grpSp>
        </p:grpSp>
        <p:sp>
          <p:nvSpPr>
            <p:cNvPr id="6" name="文本占位符 20"/>
            <p:cNvSpPr txBox="1"/>
            <p:nvPr/>
          </p:nvSpPr>
          <p:spPr>
            <a:xfrm>
              <a:off x="6147269" y="2898884"/>
              <a:ext cx="5112385" cy="423545"/>
            </a:xfrm>
            <a:prstGeom prst="rect">
              <a:avLst/>
            </a:prstGeom>
          </p:spPr>
          <p:txBody>
            <a:bodyPr/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buNone/>
                <a:defRPr/>
              </a:pPr>
              <a:r>
                <a:rPr kumimoji="0" lang="zh-CN" altLang="en-US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第</a:t>
              </a:r>
              <a:r>
                <a:rPr lang="en-US" altLang="zh-CN" noProof="0" dirty="0"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1</a:t>
              </a:r>
              <a:r>
                <a:rPr lang="zh-CN" altLang="en-US" dirty="0"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章  常用逻辑用语</a:t>
              </a:r>
              <a:endParaRPr kumimoji="0" lang="zh-CN" altLang="en-US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12" name="矩形 11"/>
          <p:cNvSpPr/>
          <p:nvPr/>
        </p:nvSpPr>
        <p:spPr>
          <a:xfrm>
            <a:off x="-1797646" y="512415"/>
            <a:ext cx="4062342" cy="300975"/>
          </a:xfrm>
          <a:prstGeom prst="rect">
            <a:avLst/>
          </a:prstGeom>
          <a:solidFill>
            <a:srgbClr val="860816"/>
          </a:solidFill>
          <a:ln w="12700" cap="flat">
            <a:noFill/>
            <a:prstDash val="solid"/>
            <a:miter lim="800000"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  <a:softEdge rad="19050"/>
          </a:effectLst>
        </p:spPr>
        <p:txBody>
          <a:bodyPr spcFirstLastPara="1" wrap="square" lIns="57592" tIns="57592" rIns="57592" bIns="57592" spcCol="38100" anchor="ctr">
            <a:spAutoFit/>
          </a:bodyPr>
          <a:lstStyle/>
          <a:p>
            <a:pPr marL="0" marR="0" lvl="0" indent="0" algn="r" defTabSz="115189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0" cap="none" spc="30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人教版高中数学选修</a:t>
            </a:r>
            <a:r>
              <a:rPr kumimoji="0" lang="en-US" altLang="zh-CN" sz="1200" b="0" i="0" u="none" strike="noStrike" kern="0" cap="none" spc="30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2-1</a:t>
            </a:r>
            <a:endParaRPr kumimoji="0" lang="zh-CN" altLang="en-US" sz="1200" b="0" i="0" u="none" strike="noStrike" kern="0" cap="none" spc="30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7" name="矩形 16"/>
          <p:cNvSpPr/>
          <p:nvPr/>
        </p:nvSpPr>
        <p:spPr>
          <a:xfrm rot="18943070">
            <a:off x="9643099" y="4347840"/>
            <a:ext cx="1433408" cy="1433408"/>
          </a:xfrm>
          <a:prstGeom prst="rect">
            <a:avLst/>
          </a:prstGeom>
          <a:noFill/>
          <a:ln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矩形 17"/>
          <p:cNvSpPr/>
          <p:nvPr/>
        </p:nvSpPr>
        <p:spPr>
          <a:xfrm rot="18943070">
            <a:off x="8568531" y="5418141"/>
            <a:ext cx="1433408" cy="1433408"/>
          </a:xfrm>
          <a:prstGeom prst="rect">
            <a:avLst/>
          </a:prstGeom>
          <a:noFill/>
          <a:ln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矩形 18"/>
          <p:cNvSpPr/>
          <p:nvPr/>
        </p:nvSpPr>
        <p:spPr>
          <a:xfrm rot="18943070">
            <a:off x="10696398" y="5428301"/>
            <a:ext cx="1433408" cy="1433408"/>
          </a:xfrm>
          <a:prstGeom prst="rect">
            <a:avLst/>
          </a:prstGeom>
          <a:noFill/>
          <a:ln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矩形 19"/>
          <p:cNvSpPr/>
          <p:nvPr/>
        </p:nvSpPr>
        <p:spPr>
          <a:xfrm rot="18943070">
            <a:off x="9632465" y="6482434"/>
            <a:ext cx="1433408" cy="1433408"/>
          </a:xfrm>
          <a:prstGeom prst="rect">
            <a:avLst/>
          </a:prstGeom>
          <a:noFill/>
          <a:ln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矩形 20"/>
          <p:cNvSpPr/>
          <p:nvPr/>
        </p:nvSpPr>
        <p:spPr>
          <a:xfrm rot="18943070">
            <a:off x="6652705" y="1249966"/>
            <a:ext cx="1433408" cy="1433408"/>
          </a:xfrm>
          <a:prstGeom prst="rect">
            <a:avLst/>
          </a:prstGeom>
          <a:noFill/>
          <a:ln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2" name="矩形 21"/>
          <p:cNvSpPr/>
          <p:nvPr/>
        </p:nvSpPr>
        <p:spPr>
          <a:xfrm rot="18943070">
            <a:off x="6839837" y="-777020"/>
            <a:ext cx="1433408" cy="1433408"/>
          </a:xfrm>
          <a:prstGeom prst="rect">
            <a:avLst/>
          </a:prstGeom>
          <a:noFill/>
          <a:ln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矩形 22"/>
          <p:cNvSpPr/>
          <p:nvPr/>
        </p:nvSpPr>
        <p:spPr>
          <a:xfrm rot="18943070">
            <a:off x="5603785" y="150694"/>
            <a:ext cx="1433408" cy="1433408"/>
          </a:xfrm>
          <a:prstGeom prst="rect">
            <a:avLst/>
          </a:prstGeom>
          <a:noFill/>
          <a:ln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658813" y="1285594"/>
            <a:ext cx="8382000" cy="36317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zh-CN" altLang="en-US" sz="2000" kern="0" dirty="0">
                <a:ea typeface="思源黑体 CN Medium" panose="020B0600000000000000" pitchFamily="34" charset="-122"/>
                <a:sym typeface="Arial" panose="020B0604020202020204" pitchFamily="34" charset="0"/>
              </a:rPr>
              <a:t>下列说法中错误的一项是</a:t>
            </a:r>
            <a:r>
              <a:rPr lang="en-US" altLang="zh-CN" sz="2000" kern="0" dirty="0">
                <a:ea typeface="思源黑体 CN Medium" panose="020B0600000000000000" pitchFamily="34" charset="-122"/>
                <a:sym typeface="Arial" panose="020B0604020202020204" pitchFamily="34" charset="0"/>
              </a:rPr>
              <a:t>(           )         </a:t>
            </a:r>
          </a:p>
          <a:p>
            <a:pPr>
              <a:lnSpc>
                <a:spcPct val="150000"/>
              </a:lnSpc>
              <a:spcBef>
                <a:spcPct val="50000"/>
              </a:spcBef>
              <a:buFontTx/>
              <a:buAutoNum type="alphaUcPeriod"/>
            </a:pPr>
            <a:r>
              <a:rPr lang="zh-CN" altLang="en-US" sz="2000" kern="0" dirty="0">
                <a:ea typeface="思源黑体 CN Medium" panose="020B0600000000000000" pitchFamily="34" charset="-122"/>
                <a:sym typeface="Arial" panose="020B0604020202020204" pitchFamily="34" charset="0"/>
              </a:rPr>
              <a:t>一个命题的原命题为真</a:t>
            </a:r>
            <a:r>
              <a:rPr lang="en-US" altLang="zh-CN" sz="2000" kern="0" dirty="0">
                <a:ea typeface="思源黑体 CN Medium" panose="020B0600000000000000" pitchFamily="34" charset="-122"/>
                <a:sym typeface="Arial" panose="020B0604020202020204" pitchFamily="34" charset="0"/>
              </a:rPr>
              <a:t>,</a:t>
            </a:r>
            <a:r>
              <a:rPr lang="zh-CN" altLang="en-US" sz="2000" kern="0" dirty="0">
                <a:ea typeface="思源黑体 CN Medium" panose="020B0600000000000000" pitchFamily="34" charset="-122"/>
                <a:sym typeface="Arial" panose="020B0604020202020204" pitchFamily="34" charset="0"/>
              </a:rPr>
              <a:t>它的逆命题不一定为真</a:t>
            </a:r>
            <a:r>
              <a:rPr lang="en-US" altLang="zh-CN" sz="2000" kern="0" dirty="0">
                <a:ea typeface="思源黑体 CN Medium" panose="020B0600000000000000" pitchFamily="34" charset="-122"/>
                <a:sym typeface="Arial" panose="020B0604020202020204" pitchFamily="34" charset="0"/>
              </a:rPr>
              <a:t>;</a:t>
            </a:r>
          </a:p>
          <a:p>
            <a:pPr marL="0" indent="0">
              <a:lnSpc>
                <a:spcPct val="150000"/>
              </a:lnSpc>
              <a:spcBef>
                <a:spcPct val="50000"/>
              </a:spcBef>
            </a:pPr>
            <a:r>
              <a:rPr lang="en-US" altLang="zh-CN" sz="2000" kern="0" dirty="0">
                <a:ea typeface="思源黑体 CN Medium" panose="020B0600000000000000" pitchFamily="34" charset="-122"/>
                <a:sym typeface="Arial" panose="020B0604020202020204" pitchFamily="34" charset="0"/>
              </a:rPr>
              <a:t>B.</a:t>
            </a:r>
            <a:r>
              <a:rPr lang="zh-CN" altLang="en-US" sz="2000" kern="0" dirty="0">
                <a:ea typeface="思源黑体 CN Medium" panose="020B0600000000000000" pitchFamily="34" charset="-122"/>
                <a:sym typeface="Arial" panose="020B0604020202020204" pitchFamily="34" charset="0"/>
              </a:rPr>
              <a:t>题的原命题为假</a:t>
            </a:r>
            <a:r>
              <a:rPr lang="en-US" altLang="zh-CN" sz="2000" kern="0" dirty="0">
                <a:ea typeface="思源黑体 CN Medium" panose="020B0600000000000000" pitchFamily="34" charset="-122"/>
                <a:sym typeface="Arial" panose="020B0604020202020204" pitchFamily="34" charset="0"/>
              </a:rPr>
              <a:t>,</a:t>
            </a:r>
            <a:r>
              <a:rPr lang="zh-CN" altLang="en-US" sz="2000" kern="0" dirty="0">
                <a:ea typeface="思源黑体 CN Medium" panose="020B0600000000000000" pitchFamily="34" charset="-122"/>
                <a:sym typeface="Arial" panose="020B0604020202020204" pitchFamily="34" charset="0"/>
              </a:rPr>
              <a:t>它的否命题不一定为真</a:t>
            </a:r>
            <a:r>
              <a:rPr lang="en-US" altLang="zh-CN" sz="2000" kern="0" dirty="0">
                <a:ea typeface="思源黑体 CN Medium" panose="020B0600000000000000" pitchFamily="34" charset="-122"/>
                <a:sym typeface="Arial" panose="020B0604020202020204" pitchFamily="34" charset="0"/>
              </a:rPr>
              <a:t>;</a:t>
            </a:r>
          </a:p>
          <a:p>
            <a:pPr marL="0" indent="0">
              <a:lnSpc>
                <a:spcPct val="150000"/>
              </a:lnSpc>
              <a:spcBef>
                <a:spcPct val="50000"/>
              </a:spcBef>
            </a:pPr>
            <a:r>
              <a:rPr lang="en-US" altLang="zh-CN" sz="2000" kern="0" dirty="0">
                <a:ea typeface="思源黑体 CN Medium" panose="020B0600000000000000" pitchFamily="34" charset="-122"/>
                <a:sym typeface="Arial" panose="020B0604020202020204" pitchFamily="34" charset="0"/>
              </a:rPr>
              <a:t>C.</a:t>
            </a:r>
            <a:r>
              <a:rPr lang="zh-CN" altLang="en-US" sz="2000" kern="0" dirty="0">
                <a:ea typeface="思源黑体 CN Medium" panose="020B0600000000000000" pitchFamily="34" charset="-122"/>
                <a:sym typeface="Arial" panose="020B0604020202020204" pitchFamily="34" charset="0"/>
              </a:rPr>
              <a:t>一个命题的否命题为真</a:t>
            </a:r>
            <a:r>
              <a:rPr lang="en-US" altLang="zh-CN" sz="2000" kern="0" dirty="0">
                <a:ea typeface="思源黑体 CN Medium" panose="020B0600000000000000" pitchFamily="34" charset="-122"/>
                <a:sym typeface="Arial" panose="020B0604020202020204" pitchFamily="34" charset="0"/>
              </a:rPr>
              <a:t>,</a:t>
            </a:r>
            <a:r>
              <a:rPr lang="zh-CN" altLang="en-US" sz="2000" kern="0" dirty="0">
                <a:ea typeface="思源黑体 CN Medium" panose="020B0600000000000000" pitchFamily="34" charset="-122"/>
                <a:sym typeface="Arial" panose="020B0604020202020204" pitchFamily="34" charset="0"/>
              </a:rPr>
              <a:t>它的逆命题一定为假</a:t>
            </a:r>
            <a:r>
              <a:rPr lang="en-US" altLang="zh-CN" sz="2000" kern="0" dirty="0">
                <a:ea typeface="思源黑体 CN Medium" panose="020B0600000000000000" pitchFamily="34" charset="-122"/>
                <a:sym typeface="Arial" panose="020B0604020202020204" pitchFamily="34" charset="0"/>
              </a:rPr>
              <a:t>;</a:t>
            </a:r>
          </a:p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altLang="zh-CN" sz="2000" kern="0" dirty="0">
                <a:ea typeface="思源黑体 CN Medium" panose="020B0600000000000000" pitchFamily="34" charset="-122"/>
                <a:sym typeface="Arial" panose="020B0604020202020204" pitchFamily="34" charset="0"/>
              </a:rPr>
              <a:t>D.  </a:t>
            </a:r>
            <a:r>
              <a:rPr lang="zh-CN" altLang="en-US" sz="2000" kern="0" dirty="0">
                <a:ea typeface="思源黑体 CN Medium" panose="020B0600000000000000" pitchFamily="34" charset="-122"/>
                <a:sym typeface="Arial" panose="020B0604020202020204" pitchFamily="34" charset="0"/>
              </a:rPr>
              <a:t>一个命题的原命题为真</a:t>
            </a:r>
            <a:r>
              <a:rPr lang="en-US" altLang="zh-CN" sz="2000" kern="0" dirty="0">
                <a:ea typeface="思源黑体 CN Medium" panose="020B0600000000000000" pitchFamily="34" charset="-122"/>
                <a:sym typeface="Arial" panose="020B0604020202020204" pitchFamily="34" charset="0"/>
              </a:rPr>
              <a:t>,</a:t>
            </a:r>
            <a:r>
              <a:rPr lang="zh-CN" altLang="en-US" sz="2000" kern="0" dirty="0">
                <a:ea typeface="思源黑体 CN Medium" panose="020B0600000000000000" pitchFamily="34" charset="-122"/>
                <a:sym typeface="Arial" panose="020B0604020202020204" pitchFamily="34" charset="0"/>
              </a:rPr>
              <a:t>它的逆否命题一定为真</a:t>
            </a:r>
            <a:r>
              <a:rPr lang="en-US" altLang="zh-CN" sz="2000" kern="0" dirty="0">
                <a:ea typeface="思源黑体 CN Medium" panose="020B0600000000000000" pitchFamily="34" charset="-122"/>
                <a:sym typeface="Arial" panose="020B0604020202020204" pitchFamily="34" charset="0"/>
              </a:rPr>
              <a:t>.</a:t>
            </a:r>
          </a:p>
          <a:p>
            <a:pPr>
              <a:lnSpc>
                <a:spcPct val="150000"/>
              </a:lnSpc>
              <a:spcBef>
                <a:spcPct val="50000"/>
              </a:spcBef>
            </a:pPr>
            <a:endParaRPr lang="en-US" altLang="zh-CN" sz="2000" kern="0" dirty="0"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3796216" y="1308744"/>
            <a:ext cx="7620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C</a:t>
            </a:r>
          </a:p>
        </p:txBody>
      </p:sp>
      <p:sp>
        <p:nvSpPr>
          <p:cNvPr id="5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课堂练习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7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/>
      <p:bldP spid="1741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660400" y="185195"/>
            <a:ext cx="8686800" cy="45550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250000"/>
              </a:lnSpc>
              <a:spcBef>
                <a:spcPct val="50000"/>
              </a:spcBef>
            </a:pPr>
            <a:endParaRPr lang="en-US" altLang="zh-CN" sz="2000" kern="0" dirty="0"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>
              <a:lnSpc>
                <a:spcPct val="250000"/>
              </a:lnSpc>
              <a:spcBef>
                <a:spcPct val="50000"/>
              </a:spcBef>
            </a:pPr>
            <a:r>
              <a:rPr lang="zh-CN" altLang="en-US" sz="2000" kern="0" dirty="0">
                <a:ea typeface="思源黑体 CN Medium" panose="020B0600000000000000" pitchFamily="34" charset="-122"/>
                <a:sym typeface="Arial" panose="020B0604020202020204" pitchFamily="34" charset="0"/>
              </a:rPr>
              <a:t>如果一个命题的逆命题是真命题</a:t>
            </a:r>
            <a:r>
              <a:rPr lang="en-US" altLang="zh-CN" sz="2000" kern="0" dirty="0">
                <a:ea typeface="思源黑体 CN Medium" panose="020B0600000000000000" pitchFamily="34" charset="-122"/>
                <a:sym typeface="Arial" panose="020B0604020202020204" pitchFamily="34" charset="0"/>
              </a:rPr>
              <a:t>,</a:t>
            </a:r>
            <a:r>
              <a:rPr lang="zh-CN" altLang="en-US" sz="2000" kern="0" dirty="0">
                <a:ea typeface="思源黑体 CN Medium" panose="020B0600000000000000" pitchFamily="34" charset="-122"/>
                <a:sym typeface="Arial" panose="020B0604020202020204" pitchFamily="34" charset="0"/>
              </a:rPr>
              <a:t>那么这个命题的否命题是（         ）      </a:t>
            </a:r>
          </a:p>
          <a:p>
            <a:pPr>
              <a:lnSpc>
                <a:spcPct val="250000"/>
              </a:lnSpc>
              <a:spcBef>
                <a:spcPct val="50000"/>
              </a:spcBef>
            </a:pPr>
            <a:r>
              <a:rPr lang="zh-CN" altLang="en-US" sz="2000" kern="0" dirty="0">
                <a:ea typeface="思源黑体 CN Medium" panose="020B0600000000000000" pitchFamily="34" charset="-122"/>
                <a:sym typeface="Arial" panose="020B0604020202020204" pitchFamily="34" charset="0"/>
              </a:rPr>
              <a:t>       </a:t>
            </a:r>
            <a:r>
              <a:rPr lang="en-US" altLang="zh-CN" sz="2000" kern="0" dirty="0">
                <a:ea typeface="思源黑体 CN Medium" panose="020B0600000000000000" pitchFamily="34" charset="-122"/>
                <a:sym typeface="Arial" panose="020B0604020202020204" pitchFamily="34" charset="0"/>
              </a:rPr>
              <a:t>A.  </a:t>
            </a:r>
            <a:r>
              <a:rPr lang="zh-CN" altLang="en-US" sz="2000" kern="0" dirty="0">
                <a:ea typeface="思源黑体 CN Medium" panose="020B0600000000000000" pitchFamily="34" charset="-122"/>
                <a:sym typeface="Arial" panose="020B0604020202020204" pitchFamily="34" charset="0"/>
              </a:rPr>
              <a:t>真命题              </a:t>
            </a:r>
            <a:r>
              <a:rPr lang="en-US" altLang="zh-CN" sz="2000" kern="0" dirty="0">
                <a:ea typeface="思源黑体 CN Medium" panose="020B0600000000000000" pitchFamily="34" charset="-122"/>
                <a:sym typeface="Arial" panose="020B0604020202020204" pitchFamily="34" charset="0"/>
              </a:rPr>
              <a:t>C.  </a:t>
            </a:r>
            <a:r>
              <a:rPr lang="zh-CN" altLang="en-US" sz="2000" kern="0" dirty="0">
                <a:ea typeface="思源黑体 CN Medium" panose="020B0600000000000000" pitchFamily="34" charset="-122"/>
                <a:sym typeface="Arial" panose="020B0604020202020204" pitchFamily="34" charset="0"/>
              </a:rPr>
              <a:t>不一定是真命题</a:t>
            </a:r>
          </a:p>
          <a:p>
            <a:pPr>
              <a:lnSpc>
                <a:spcPct val="250000"/>
              </a:lnSpc>
              <a:spcBef>
                <a:spcPct val="50000"/>
              </a:spcBef>
            </a:pPr>
            <a:r>
              <a:rPr lang="zh-CN" altLang="en-US" sz="2000" kern="0" dirty="0">
                <a:ea typeface="思源黑体 CN Medium" panose="020B0600000000000000" pitchFamily="34" charset="-122"/>
                <a:sym typeface="Arial" panose="020B0604020202020204" pitchFamily="34" charset="0"/>
              </a:rPr>
              <a:t>       </a:t>
            </a:r>
            <a:r>
              <a:rPr lang="en-US" altLang="zh-CN" sz="2000" kern="0" dirty="0">
                <a:ea typeface="思源黑体 CN Medium" panose="020B0600000000000000" pitchFamily="34" charset="-122"/>
                <a:sym typeface="Arial" panose="020B0604020202020204" pitchFamily="34" charset="0"/>
              </a:rPr>
              <a:t>B.  </a:t>
            </a:r>
            <a:r>
              <a:rPr lang="zh-CN" altLang="en-US" sz="2000" kern="0" dirty="0">
                <a:ea typeface="思源黑体 CN Medium" panose="020B0600000000000000" pitchFamily="34" charset="-122"/>
                <a:sym typeface="Arial" panose="020B0604020202020204" pitchFamily="34" charset="0"/>
              </a:rPr>
              <a:t>假命题               </a:t>
            </a:r>
            <a:r>
              <a:rPr lang="en-US" altLang="zh-CN" sz="2000" kern="0" dirty="0">
                <a:ea typeface="思源黑体 CN Medium" panose="020B0600000000000000" pitchFamily="34" charset="-122"/>
                <a:sym typeface="Arial" panose="020B0604020202020204" pitchFamily="34" charset="0"/>
              </a:rPr>
              <a:t>D.  </a:t>
            </a:r>
            <a:r>
              <a:rPr lang="zh-CN" altLang="en-US" sz="2000" kern="0" dirty="0">
                <a:ea typeface="思源黑体 CN Medium" panose="020B0600000000000000" pitchFamily="34" charset="-122"/>
                <a:sym typeface="Arial" panose="020B0604020202020204" pitchFamily="34" charset="0"/>
              </a:rPr>
              <a:t>不一定是假命题</a:t>
            </a:r>
            <a:r>
              <a:rPr lang="en-US" altLang="zh-CN" sz="2000" kern="0" dirty="0">
                <a:ea typeface="思源黑体 CN Medium" panose="020B0600000000000000" pitchFamily="34" charset="-122"/>
                <a:sym typeface="Arial" panose="020B0604020202020204" pitchFamily="34" charset="0"/>
              </a:rPr>
              <a:t>.</a:t>
            </a:r>
          </a:p>
          <a:p>
            <a:pPr>
              <a:lnSpc>
                <a:spcPct val="250000"/>
              </a:lnSpc>
              <a:spcBef>
                <a:spcPct val="50000"/>
              </a:spcBef>
            </a:pPr>
            <a:endParaRPr lang="en-US" altLang="zh-CN" sz="2000" kern="0" dirty="0"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7451101" y="1306076"/>
            <a:ext cx="914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b="1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A</a:t>
            </a:r>
          </a:p>
        </p:txBody>
      </p:sp>
      <p:sp>
        <p:nvSpPr>
          <p:cNvPr id="7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课堂练习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22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/>
      <p:bldP spid="2253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ext Box 2"/>
          <p:cNvSpPr txBox="1">
            <a:spLocks noChangeArrowheads="1"/>
          </p:cNvSpPr>
          <p:nvPr/>
        </p:nvSpPr>
        <p:spPr bwMode="auto">
          <a:xfrm>
            <a:off x="660400" y="1219648"/>
            <a:ext cx="8629650" cy="1785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zh-CN" altLang="en-US" sz="2000" kern="0" dirty="0">
                <a:solidFill>
                  <a:srgbClr val="FF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判断正误：</a:t>
            </a:r>
          </a:p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altLang="zh-CN" sz="2000" kern="0" dirty="0">
                <a:ea typeface="思源黑体 CN Medium" panose="020B0600000000000000" pitchFamily="34" charset="-122"/>
                <a:sym typeface="Arial" panose="020B0604020202020204" pitchFamily="34" charset="0"/>
              </a:rPr>
              <a:t>(1)</a:t>
            </a:r>
            <a:r>
              <a:rPr lang="zh-CN" altLang="en-US" sz="2000" kern="0" dirty="0">
                <a:ea typeface="思源黑体 CN Medium" panose="020B0600000000000000" pitchFamily="34" charset="-122"/>
                <a:sym typeface="Arial" panose="020B0604020202020204" pitchFamily="34" charset="0"/>
              </a:rPr>
              <a:t>四种命题中真命题的个数一定是偶数</a:t>
            </a:r>
            <a:r>
              <a:rPr lang="en-US" altLang="zh-CN" sz="2000" kern="0" dirty="0">
                <a:ea typeface="思源黑体 CN Medium" panose="020B0600000000000000" pitchFamily="34" charset="-122"/>
                <a:sym typeface="Arial" panose="020B0604020202020204" pitchFamily="34" charset="0"/>
              </a:rPr>
              <a:t>;      </a:t>
            </a:r>
            <a:r>
              <a:rPr lang="zh-CN" altLang="en-US" sz="2000" kern="0" dirty="0">
                <a:ea typeface="思源黑体 CN Medium" panose="020B0600000000000000" pitchFamily="34" charset="-122"/>
                <a:sym typeface="Arial" panose="020B0604020202020204" pitchFamily="34" charset="0"/>
              </a:rPr>
              <a:t>    </a:t>
            </a:r>
            <a:endParaRPr lang="en-US" altLang="zh-CN" sz="2000" kern="0" dirty="0"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altLang="zh-CN" sz="2000" kern="0" dirty="0">
                <a:ea typeface="思源黑体 CN Medium" panose="020B0600000000000000" pitchFamily="34" charset="-122"/>
                <a:sym typeface="Arial" panose="020B0604020202020204" pitchFamily="34" charset="0"/>
              </a:rPr>
              <a:t>     </a:t>
            </a:r>
            <a:endParaRPr lang="zh-CN" altLang="en-US" sz="2000" kern="0" dirty="0"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3556" name="TextBox 5"/>
          <p:cNvSpPr txBox="1">
            <a:spLocks noChangeArrowheads="1"/>
          </p:cNvSpPr>
          <p:nvPr/>
        </p:nvSpPr>
        <p:spPr bwMode="auto">
          <a:xfrm>
            <a:off x="8218488" y="1751323"/>
            <a:ext cx="5715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36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√</a:t>
            </a:r>
          </a:p>
        </p:txBody>
      </p:sp>
      <p:sp>
        <p:nvSpPr>
          <p:cNvPr id="23557" name="TextBox 6"/>
          <p:cNvSpPr txBox="1">
            <a:spLocks noChangeArrowheads="1"/>
          </p:cNvSpPr>
          <p:nvPr/>
        </p:nvSpPr>
        <p:spPr bwMode="auto">
          <a:xfrm>
            <a:off x="8789988" y="3648376"/>
            <a:ext cx="642938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36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×</a:t>
            </a:r>
            <a:endParaRPr lang="zh-CN" altLang="en-US" sz="3600" kern="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3558" name="TextBox 7"/>
          <p:cNvSpPr txBox="1">
            <a:spLocks noChangeArrowheads="1"/>
          </p:cNvSpPr>
          <p:nvPr/>
        </p:nvSpPr>
        <p:spPr bwMode="auto">
          <a:xfrm>
            <a:off x="8182768" y="3055146"/>
            <a:ext cx="50006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36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√</a:t>
            </a:r>
          </a:p>
        </p:txBody>
      </p:sp>
      <p:sp>
        <p:nvSpPr>
          <p:cNvPr id="23559" name="TextBox 8"/>
          <p:cNvSpPr txBox="1">
            <a:spLocks noChangeArrowheads="1"/>
          </p:cNvSpPr>
          <p:nvPr/>
        </p:nvSpPr>
        <p:spPr bwMode="auto">
          <a:xfrm>
            <a:off x="8111331" y="2402284"/>
            <a:ext cx="642938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36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×</a:t>
            </a:r>
            <a:endParaRPr lang="zh-CN" altLang="en-US" sz="3600" kern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3560" name="TextBox 9"/>
          <p:cNvSpPr txBox="1">
            <a:spLocks noChangeArrowheads="1"/>
          </p:cNvSpPr>
          <p:nvPr/>
        </p:nvSpPr>
        <p:spPr bwMode="auto">
          <a:xfrm>
            <a:off x="646113" y="2501148"/>
            <a:ext cx="757237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000" kern="0" dirty="0">
                <a:ea typeface="思源黑体 CN Medium" panose="020B0600000000000000" pitchFamily="34" charset="-122"/>
                <a:sym typeface="Arial" panose="020B0604020202020204" pitchFamily="34" charset="0"/>
              </a:rPr>
              <a:t>(2) </a:t>
            </a:r>
            <a:r>
              <a:rPr lang="zh-CN" altLang="en-US" sz="2000" kern="0" dirty="0">
                <a:ea typeface="思源黑体 CN Medium" panose="020B0600000000000000" pitchFamily="34" charset="-122"/>
                <a:sym typeface="Arial" panose="020B0604020202020204" pitchFamily="34" charset="0"/>
              </a:rPr>
              <a:t>若一个命题的逆命题是真命题</a:t>
            </a:r>
            <a:r>
              <a:rPr lang="en-US" altLang="zh-CN" sz="2000" kern="0" dirty="0">
                <a:ea typeface="思源黑体 CN Medium" panose="020B0600000000000000" pitchFamily="34" charset="-122"/>
                <a:sym typeface="Arial" panose="020B0604020202020204" pitchFamily="34" charset="0"/>
              </a:rPr>
              <a:t>,</a:t>
            </a:r>
            <a:r>
              <a:rPr lang="zh-CN" altLang="en-US" sz="2000" kern="0" dirty="0">
                <a:ea typeface="思源黑体 CN Medium" panose="020B0600000000000000" pitchFamily="34" charset="-122"/>
                <a:sym typeface="Arial" panose="020B0604020202020204" pitchFamily="34" charset="0"/>
              </a:rPr>
              <a:t>则它的否命题不一定是真命题</a:t>
            </a:r>
            <a:r>
              <a:rPr lang="en-US" altLang="zh-CN" sz="2000" kern="0" dirty="0">
                <a:ea typeface="思源黑体 CN Medium" panose="020B0600000000000000" pitchFamily="34" charset="-122"/>
                <a:sym typeface="Arial" panose="020B0604020202020204" pitchFamily="34" charset="0"/>
              </a:rPr>
              <a:t>;</a:t>
            </a:r>
            <a:r>
              <a:rPr lang="zh-CN" altLang="en-US" sz="2000" kern="0" dirty="0">
                <a:ea typeface="思源黑体 CN Medium" panose="020B0600000000000000" pitchFamily="34" charset="-122"/>
                <a:sym typeface="Arial" panose="020B0604020202020204" pitchFamily="34" charset="0"/>
              </a:rPr>
              <a:t>                                  </a:t>
            </a:r>
            <a:r>
              <a:rPr lang="en-US" altLang="zh-CN" sz="2000" kern="0" dirty="0">
                <a:ea typeface="思源黑体 CN Medium" panose="020B0600000000000000" pitchFamily="34" charset="-122"/>
                <a:sym typeface="Arial" panose="020B0604020202020204" pitchFamily="34" charset="0"/>
              </a:rPr>
              <a:t>   </a:t>
            </a:r>
            <a:r>
              <a:rPr lang="zh-CN" altLang="en-US" sz="2000" kern="0" dirty="0">
                <a:ea typeface="思源黑体 CN Medium" panose="020B0600000000000000" pitchFamily="34" charset="-122"/>
                <a:sym typeface="Arial" panose="020B0604020202020204" pitchFamily="34" charset="0"/>
              </a:rPr>
              <a:t>    </a:t>
            </a:r>
          </a:p>
        </p:txBody>
      </p:sp>
      <p:sp>
        <p:nvSpPr>
          <p:cNvPr id="23561" name="TextBox 10"/>
          <p:cNvSpPr txBox="1">
            <a:spLocks noChangeArrowheads="1"/>
          </p:cNvSpPr>
          <p:nvPr/>
        </p:nvSpPr>
        <p:spPr bwMode="auto">
          <a:xfrm>
            <a:off x="646113" y="3126509"/>
            <a:ext cx="864393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(3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）逆命题与否命题之间是互为逆否关系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; 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 </a:t>
            </a:r>
          </a:p>
        </p:txBody>
      </p:sp>
      <p:sp>
        <p:nvSpPr>
          <p:cNvPr id="23562" name="TextBox 11"/>
          <p:cNvSpPr txBox="1">
            <a:spLocks noChangeArrowheads="1"/>
          </p:cNvSpPr>
          <p:nvPr/>
        </p:nvSpPr>
        <p:spPr bwMode="auto">
          <a:xfrm>
            <a:off x="660400" y="3751871"/>
            <a:ext cx="9392975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000" kern="0" dirty="0">
                <a:ea typeface="思源黑体 CN Medium" panose="020B0600000000000000" pitchFamily="34" charset="-122"/>
                <a:sym typeface="Arial" panose="020B0604020202020204" pitchFamily="34" charset="0"/>
              </a:rPr>
              <a:t>(4) </a:t>
            </a:r>
            <a:r>
              <a:rPr lang="zh-CN" altLang="en-US" sz="2000" kern="0" dirty="0">
                <a:ea typeface="思源黑体 CN Medium" panose="020B0600000000000000" pitchFamily="34" charset="-122"/>
                <a:sym typeface="Arial" panose="020B0604020202020204" pitchFamily="34" charset="0"/>
              </a:rPr>
              <a:t>若一个命题的逆否命题是假命题</a:t>
            </a:r>
            <a:r>
              <a:rPr lang="en-US" altLang="zh-CN" sz="2000" kern="0" dirty="0">
                <a:ea typeface="思源黑体 CN Medium" panose="020B0600000000000000" pitchFamily="34" charset="-122"/>
                <a:sym typeface="Arial" panose="020B0604020202020204" pitchFamily="34" charset="0"/>
              </a:rPr>
              <a:t>,</a:t>
            </a:r>
            <a:r>
              <a:rPr lang="zh-CN" altLang="en-US" sz="2000" kern="0" dirty="0">
                <a:ea typeface="思源黑体 CN Medium" panose="020B0600000000000000" pitchFamily="34" charset="-122"/>
                <a:sym typeface="Arial" panose="020B0604020202020204" pitchFamily="34" charset="0"/>
              </a:rPr>
              <a:t>则它的逆命题与否命题都是假命题</a:t>
            </a:r>
            <a:r>
              <a:rPr lang="en-US" altLang="zh-CN" sz="2000" kern="0" dirty="0">
                <a:ea typeface="思源黑体 CN Medium" panose="020B0600000000000000" pitchFamily="34" charset="-122"/>
                <a:sym typeface="Arial" panose="020B0604020202020204" pitchFamily="34" charset="0"/>
              </a:rPr>
              <a:t>.                                </a:t>
            </a:r>
          </a:p>
          <a:p>
            <a:pPr>
              <a:spcBef>
                <a:spcPct val="50000"/>
              </a:spcBef>
            </a:pPr>
            <a:endParaRPr lang="zh-CN" altLang="en-US" sz="2000" kern="0" dirty="0"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1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课堂练习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5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5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5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35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35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35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35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35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35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35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35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6" grpId="0"/>
      <p:bldP spid="23557" grpId="0"/>
      <p:bldP spid="23558" grpId="0"/>
      <p:bldP spid="23559" grpId="0"/>
      <p:bldP spid="23560" grpId="0"/>
      <p:bldP spid="23561" grpId="0"/>
      <p:bldP spid="2356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573912" y="1054100"/>
            <a:ext cx="8382000" cy="54784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下列命题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: </a:t>
            </a:r>
          </a:p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 ①“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等边三角形的三内角均为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60</a:t>
            </a:r>
            <a:r>
              <a:rPr lang="en-US" altLang="zh-CN" sz="2000" kern="0" baseline="300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o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”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的逆命题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;  </a:t>
            </a:r>
          </a:p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 ②“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若</a:t>
            </a:r>
            <a:r>
              <a:rPr lang="en-US" altLang="zh-CN" sz="2000" i="1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k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&gt;0,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则方程</a:t>
            </a:r>
            <a:r>
              <a:rPr lang="en-US" altLang="zh-CN" sz="2000" i="1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x</a:t>
            </a:r>
            <a:r>
              <a:rPr lang="en-US" altLang="zh-CN" sz="2000" kern="0" baseline="300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+2</a:t>
            </a:r>
            <a:r>
              <a:rPr lang="en-US" altLang="zh-CN" sz="2000" i="1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x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-</a:t>
            </a:r>
            <a:r>
              <a:rPr lang="en-US" altLang="zh-CN" sz="2000" i="1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k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=0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有实根”的逆否命题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;    </a:t>
            </a:r>
          </a:p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 ③“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全等三角形的面积相等”的否命题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;       </a:t>
            </a:r>
          </a:p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 ④“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若</a:t>
            </a:r>
            <a:r>
              <a:rPr lang="en-US" altLang="zh-CN" sz="2000" i="1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ab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≠0,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则</a:t>
            </a:r>
            <a:r>
              <a:rPr lang="en-US" altLang="zh-CN" sz="2000" i="1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a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≠0”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的否命题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.</a:t>
            </a:r>
          </a:p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其中真命题的个数是（            ）      </a:t>
            </a:r>
          </a:p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     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A.0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个          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B.   1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个         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C.  2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个        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D. 3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个</a:t>
            </a:r>
          </a:p>
          <a:p>
            <a:pPr>
              <a:lnSpc>
                <a:spcPct val="150000"/>
              </a:lnSpc>
              <a:spcBef>
                <a:spcPct val="50000"/>
              </a:spcBef>
            </a:pPr>
            <a:endParaRPr lang="zh-CN" altLang="en-US" sz="20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>
              <a:lnSpc>
                <a:spcPct val="150000"/>
              </a:lnSpc>
              <a:spcBef>
                <a:spcPct val="50000"/>
              </a:spcBef>
            </a:pPr>
            <a:endParaRPr lang="en-US" altLang="zh-CN" sz="20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3352800" y="4018485"/>
            <a:ext cx="5334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000" b="1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C</a:t>
            </a:r>
          </a:p>
        </p:txBody>
      </p:sp>
      <p:sp>
        <p:nvSpPr>
          <p:cNvPr id="5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课堂练习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24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/>
      <p:bldP spid="2457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Box 2"/>
          <p:cNvSpPr txBox="1">
            <a:spLocks noChangeArrowheads="1"/>
          </p:cNvSpPr>
          <p:nvPr/>
        </p:nvSpPr>
        <p:spPr bwMode="auto">
          <a:xfrm>
            <a:off x="660400" y="1240761"/>
            <a:ext cx="10860087" cy="419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命题“若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p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不正确，则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q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不正确”的逆命题的等价命题是（         ）</a:t>
            </a:r>
            <a:endParaRPr lang="en-US" altLang="zh-CN" sz="20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</a:t>
            </a:r>
          </a:p>
          <a:p>
            <a:pPr>
              <a:lnSpc>
                <a:spcPct val="150000"/>
              </a:lnSpc>
            </a:pP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A.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若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q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不正确，则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p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不正确	</a:t>
            </a:r>
          </a:p>
          <a:p>
            <a:pPr>
              <a:lnSpc>
                <a:spcPct val="150000"/>
              </a:lnSpc>
            </a:pPr>
            <a:endParaRPr lang="zh-CN" altLang="en-US" sz="20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B.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若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q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不正确，则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p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正确</a:t>
            </a:r>
          </a:p>
          <a:p>
            <a:pPr>
              <a:lnSpc>
                <a:spcPct val="150000"/>
              </a:lnSpc>
            </a:pPr>
            <a:endParaRPr lang="zh-CN" altLang="en-US" sz="20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C.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若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p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正确，则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q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不正确</a:t>
            </a:r>
          </a:p>
          <a:p>
            <a:pPr>
              <a:lnSpc>
                <a:spcPct val="150000"/>
              </a:lnSpc>
            </a:pPr>
            <a:endParaRPr lang="zh-CN" altLang="en-US" sz="20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D.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若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p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正确，则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q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正确		</a:t>
            </a:r>
          </a:p>
        </p:txBody>
      </p:sp>
      <p:sp>
        <p:nvSpPr>
          <p:cNvPr id="25604" name="TextBox 3"/>
          <p:cNvSpPr txBox="1">
            <a:spLocks noChangeArrowheads="1"/>
          </p:cNvSpPr>
          <p:nvPr/>
        </p:nvSpPr>
        <p:spPr bwMode="auto">
          <a:xfrm>
            <a:off x="7236288" y="1240761"/>
            <a:ext cx="5715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32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D</a:t>
            </a:r>
            <a:endParaRPr lang="zh-CN" altLang="en-US" sz="3200" kern="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5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课堂练习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56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extBox 2"/>
          <p:cNvSpPr txBox="1">
            <a:spLocks noChangeArrowheads="1"/>
          </p:cNvSpPr>
          <p:nvPr/>
        </p:nvSpPr>
        <p:spPr bwMode="auto">
          <a:xfrm>
            <a:off x="658813" y="1215202"/>
            <a:ext cx="10860087" cy="42473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kern="0" dirty="0">
                <a:solidFill>
                  <a:srgbClr val="7030A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（</a:t>
            </a:r>
            <a:r>
              <a:rPr lang="en-US" altLang="zh-CN" sz="2000" kern="0" dirty="0">
                <a:solidFill>
                  <a:srgbClr val="7030A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2010</a:t>
            </a:r>
            <a:r>
              <a:rPr lang="zh-CN" altLang="en-US" sz="2000" kern="0" dirty="0">
                <a:solidFill>
                  <a:srgbClr val="7030A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天津高考，理</a:t>
            </a:r>
            <a:r>
              <a:rPr lang="en-US" altLang="zh-CN" sz="2000" kern="0" dirty="0">
                <a:solidFill>
                  <a:srgbClr val="7030A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</a:t>
            </a:r>
            <a:r>
              <a:rPr lang="zh-CN" altLang="en-US" sz="2000" kern="0" dirty="0">
                <a:solidFill>
                  <a:srgbClr val="7030A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）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命题“若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f(x)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是奇函数，则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f(-x)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是奇函数”的否命题是（         ）</a:t>
            </a:r>
            <a:endParaRPr lang="en-US" altLang="zh-CN" sz="20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 </a:t>
            </a:r>
          </a:p>
          <a:p>
            <a:pPr>
              <a:lnSpc>
                <a:spcPct val="150000"/>
              </a:lnSpc>
            </a:pP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A.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若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f(x)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是偶函数，则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f(-x)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是偶函数</a:t>
            </a:r>
          </a:p>
          <a:p>
            <a:pPr>
              <a:lnSpc>
                <a:spcPct val="150000"/>
              </a:lnSpc>
            </a:pPr>
            <a:endParaRPr lang="zh-CN" altLang="en-US" sz="20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B.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若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f(x)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不是奇函数，则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f(-x)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不是奇函数</a:t>
            </a:r>
          </a:p>
          <a:p>
            <a:pPr>
              <a:lnSpc>
                <a:spcPct val="150000"/>
              </a:lnSpc>
            </a:pPr>
            <a:endParaRPr lang="zh-CN" altLang="en-US" sz="20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C.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若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f(-x)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是奇函数，则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f(x)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是奇函数</a:t>
            </a:r>
          </a:p>
          <a:p>
            <a:pPr>
              <a:lnSpc>
                <a:spcPct val="150000"/>
              </a:lnSpc>
            </a:pPr>
            <a:endParaRPr lang="zh-CN" altLang="en-US" sz="20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D.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若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f(-x)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不是奇函数，则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f(x)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不是奇函数。</a:t>
            </a:r>
          </a:p>
        </p:txBody>
      </p:sp>
      <p:sp>
        <p:nvSpPr>
          <p:cNvPr id="26628" name="TextBox 4"/>
          <p:cNvSpPr txBox="1">
            <a:spLocks noChangeArrowheads="1"/>
          </p:cNvSpPr>
          <p:nvPr/>
        </p:nvSpPr>
        <p:spPr bwMode="auto">
          <a:xfrm>
            <a:off x="9450849" y="1215202"/>
            <a:ext cx="928688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3600" b="1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B</a:t>
            </a:r>
            <a:endParaRPr lang="zh-CN" altLang="en-US" sz="3600" b="1" kern="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5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课堂练习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3"/>
          <p:cNvSpPr txBox="1">
            <a:spLocks noChangeArrowheads="1"/>
          </p:cNvSpPr>
          <p:nvPr/>
        </p:nvSpPr>
        <p:spPr bwMode="auto">
          <a:xfrm>
            <a:off x="502172" y="1101203"/>
            <a:ext cx="3405099" cy="3036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250000"/>
              </a:lnSpc>
            </a:pP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（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）四种命题的相互关系</a:t>
            </a:r>
          </a:p>
          <a:p>
            <a:pPr>
              <a:lnSpc>
                <a:spcPct val="250000"/>
              </a:lnSpc>
            </a:pP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（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）四种命题的真假判断</a:t>
            </a:r>
          </a:p>
          <a:p>
            <a:pPr>
              <a:lnSpc>
                <a:spcPct val="250000"/>
              </a:lnSpc>
            </a:pP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（3）利用等价命题推理证明</a:t>
            </a:r>
          </a:p>
          <a:p>
            <a:pPr>
              <a:lnSpc>
                <a:spcPct val="250000"/>
              </a:lnSpc>
            </a:pP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</a:t>
            </a:r>
          </a:p>
        </p:txBody>
      </p:sp>
      <p:sp>
        <p:nvSpPr>
          <p:cNvPr id="4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小结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31800" y="349250"/>
            <a:ext cx="11328400" cy="61595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andolFang R" panose="00000500000000000000" pitchFamily="50" charset="-122"/>
              <a:ea typeface="FandolFang R" panose="00000500000000000000" pitchFamily="50" charset="-122"/>
              <a:cs typeface="+mn-ea"/>
              <a:sym typeface="+mn-lt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422400" y="2078962"/>
            <a:ext cx="9347200" cy="33715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感谢您下载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平台上提供的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作品，为了您和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以及原创作者的利益，请勿复制、传播、销售，否则将承担法律责任！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将对作品进行维权，按照传播下载次数进行十倍的索取赔偿！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  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1. 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在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出售的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模板是免版税类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(RF: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Royalty-Free)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正版受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《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中国人民共和国著作法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》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和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《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世界版权公约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》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的保护，作品的所有权、版权和著作权归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所有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,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您下载的是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模板素材的使用权。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  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2. 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不得将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模板、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素材，本身用于再出售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,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或者出租、出借、转让、分销、发布或者作为礼物供他人使用，不得转授权、出卖、转让本协议或者本协议中的权利。</a:t>
            </a: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Light" panose="020B0300000000000000" pitchFamily="34" charset="-122"/>
              <a:ea typeface="思源黑体 CN Light" panose="020B0300000000000000" pitchFamily="34" charset="-122"/>
              <a:cs typeface="+mn-ea"/>
              <a:sym typeface="+mn-lt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5182930" y="1025730"/>
            <a:ext cx="1871025" cy="6773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版权声明</a:t>
            </a:r>
            <a:endParaRPr kumimoji="0" lang="zh-CN" altLang="en-US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Light" panose="020B0300000000000000" pitchFamily="34" charset="-122"/>
              <a:ea typeface="思源黑体 CN Light" panose="020B0300000000000000" pitchFamily="34" charset="-122"/>
              <a:cs typeface="+mn-ea"/>
              <a:sym typeface="+mn-lt"/>
            </a:endParaRPr>
          </a:p>
        </p:txBody>
      </p:sp>
      <p:cxnSp>
        <p:nvCxnSpPr>
          <p:cNvPr id="5" name="直接连接符 4"/>
          <p:cNvCxnSpPr/>
          <p:nvPr/>
        </p:nvCxnSpPr>
        <p:spPr>
          <a:xfrm>
            <a:off x="5816600" y="1852612"/>
            <a:ext cx="558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 advClick="0" advTm="3000">
    <p:push dir="u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图片 2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697" r="34477" b="41529"/>
          <a:stretch>
            <a:fillRect/>
          </a:stretch>
        </p:blipFill>
        <p:spPr>
          <a:xfrm>
            <a:off x="7602882" y="-187994"/>
            <a:ext cx="4590346" cy="3544185"/>
          </a:xfrm>
          <a:custGeom>
            <a:avLst/>
            <a:gdLst>
              <a:gd name="connsiteX0" fmla="*/ 1251221 w 4590346"/>
              <a:gd name="connsiteY0" fmla="*/ 0 h 3544185"/>
              <a:gd name="connsiteX1" fmla="*/ 3344200 w 4590346"/>
              <a:gd name="connsiteY1" fmla="*/ 0 h 3544185"/>
              <a:gd name="connsiteX2" fmla="*/ 4590346 w 4590346"/>
              <a:gd name="connsiteY2" fmla="*/ 1277769 h 3544185"/>
              <a:gd name="connsiteX3" fmla="*/ 2266416 w 4590346"/>
              <a:gd name="connsiteY3" fmla="*/ 3544185 h 3544185"/>
              <a:gd name="connsiteX4" fmla="*/ 0 w 4590346"/>
              <a:gd name="connsiteY4" fmla="*/ 1220255 h 3544185"/>
              <a:gd name="connsiteX5" fmla="*/ 1251221 w 4590346"/>
              <a:gd name="connsiteY5" fmla="*/ 0 h 35441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590346" h="3544185">
                <a:moveTo>
                  <a:pt x="1251221" y="0"/>
                </a:moveTo>
                <a:lnTo>
                  <a:pt x="3344200" y="0"/>
                </a:lnTo>
                <a:lnTo>
                  <a:pt x="4590346" y="1277769"/>
                </a:lnTo>
                <a:lnTo>
                  <a:pt x="2266416" y="3544185"/>
                </a:lnTo>
                <a:lnTo>
                  <a:pt x="0" y="1220255"/>
                </a:lnTo>
                <a:lnTo>
                  <a:pt x="1251221" y="0"/>
                </a:lnTo>
                <a:close/>
              </a:path>
            </a:pathLst>
          </a:custGeom>
        </p:spPr>
      </p:pic>
      <p:pic>
        <p:nvPicPr>
          <p:cNvPr id="27" name="图片 2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852" t="28465" r="16699" b="8046"/>
          <a:stretch>
            <a:fillRect/>
          </a:stretch>
        </p:blipFill>
        <p:spPr>
          <a:xfrm>
            <a:off x="9919472" y="1537403"/>
            <a:ext cx="3848327" cy="3848326"/>
          </a:xfrm>
          <a:custGeom>
            <a:avLst/>
            <a:gdLst>
              <a:gd name="connsiteX0" fmla="*/ 1948272 w 3848327"/>
              <a:gd name="connsiteY0" fmla="*/ 0 h 3848326"/>
              <a:gd name="connsiteX1" fmla="*/ 3848327 w 3848327"/>
              <a:gd name="connsiteY1" fmla="*/ 1948271 h 3848326"/>
              <a:gd name="connsiteX2" fmla="*/ 1900055 w 3848327"/>
              <a:gd name="connsiteY2" fmla="*/ 3848326 h 3848326"/>
              <a:gd name="connsiteX3" fmla="*/ 0 w 3848327"/>
              <a:gd name="connsiteY3" fmla="*/ 1900054 h 3848326"/>
              <a:gd name="connsiteX4" fmla="*/ 1948272 w 3848327"/>
              <a:gd name="connsiteY4" fmla="*/ 0 h 38483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848327" h="3848326">
                <a:moveTo>
                  <a:pt x="1948272" y="0"/>
                </a:moveTo>
                <a:lnTo>
                  <a:pt x="3848327" y="1948271"/>
                </a:lnTo>
                <a:lnTo>
                  <a:pt x="1900055" y="3848326"/>
                </a:lnTo>
                <a:lnTo>
                  <a:pt x="0" y="1900054"/>
                </a:lnTo>
                <a:lnTo>
                  <a:pt x="1948272" y="0"/>
                </a:lnTo>
                <a:close/>
              </a:path>
            </a:pathLst>
          </a:custGeom>
        </p:spPr>
      </p:pic>
      <p:pic>
        <p:nvPicPr>
          <p:cNvPr id="26" name="图片 2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34" t="36511" r="55417"/>
          <a:stretch>
            <a:fillRect/>
          </a:stretch>
        </p:blipFill>
        <p:spPr>
          <a:xfrm>
            <a:off x="6490209" y="2025083"/>
            <a:ext cx="3848326" cy="3848326"/>
          </a:xfrm>
          <a:custGeom>
            <a:avLst/>
            <a:gdLst>
              <a:gd name="connsiteX0" fmla="*/ 1948271 w 3848326"/>
              <a:gd name="connsiteY0" fmla="*/ 0 h 3848326"/>
              <a:gd name="connsiteX1" fmla="*/ 3848326 w 3848326"/>
              <a:gd name="connsiteY1" fmla="*/ 1948271 h 3848326"/>
              <a:gd name="connsiteX2" fmla="*/ 1900054 w 3848326"/>
              <a:gd name="connsiteY2" fmla="*/ 3848326 h 3848326"/>
              <a:gd name="connsiteX3" fmla="*/ 0 w 3848326"/>
              <a:gd name="connsiteY3" fmla="*/ 1900054 h 3848326"/>
              <a:gd name="connsiteX4" fmla="*/ 1948271 w 3848326"/>
              <a:gd name="connsiteY4" fmla="*/ 0 h 38483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848326" h="3848326">
                <a:moveTo>
                  <a:pt x="1948271" y="0"/>
                </a:moveTo>
                <a:lnTo>
                  <a:pt x="3848326" y="1948271"/>
                </a:lnTo>
                <a:lnTo>
                  <a:pt x="1900054" y="3848326"/>
                </a:lnTo>
                <a:lnTo>
                  <a:pt x="0" y="1900054"/>
                </a:lnTo>
                <a:lnTo>
                  <a:pt x="1948271" y="0"/>
                </a:lnTo>
                <a:close/>
              </a:path>
            </a:pathLst>
          </a:custGeom>
        </p:spPr>
      </p:pic>
      <p:pic>
        <p:nvPicPr>
          <p:cNvPr id="25" name="图片 2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823" t="-17259" r="48546" b="100000"/>
          <a:stretch>
            <a:fillRect/>
          </a:stretch>
        </p:blipFill>
        <p:spPr>
          <a:xfrm>
            <a:off x="8854104" y="-1234155"/>
            <a:ext cx="2092979" cy="1046161"/>
          </a:xfrm>
          <a:custGeom>
            <a:avLst/>
            <a:gdLst>
              <a:gd name="connsiteX0" fmla="*/ 1072709 w 2092979"/>
              <a:gd name="connsiteY0" fmla="*/ 0 h 1046161"/>
              <a:gd name="connsiteX1" fmla="*/ 2092979 w 2092979"/>
              <a:gd name="connsiteY1" fmla="*/ 1046161 h 1046161"/>
              <a:gd name="connsiteX2" fmla="*/ 0 w 2092979"/>
              <a:gd name="connsiteY2" fmla="*/ 1046161 h 1046161"/>
              <a:gd name="connsiteX3" fmla="*/ 1072709 w 2092979"/>
              <a:gd name="connsiteY3" fmla="*/ 0 h 10461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92979" h="1046161">
                <a:moveTo>
                  <a:pt x="1072709" y="0"/>
                </a:moveTo>
                <a:lnTo>
                  <a:pt x="2092979" y="1046161"/>
                </a:lnTo>
                <a:lnTo>
                  <a:pt x="0" y="1046161"/>
                </a:lnTo>
                <a:lnTo>
                  <a:pt x="1072709" y="0"/>
                </a:lnTo>
                <a:close/>
              </a:path>
            </a:pathLst>
          </a:custGeom>
        </p:spPr>
      </p:pic>
      <p:grpSp>
        <p:nvGrpSpPr>
          <p:cNvPr id="4" name="组合 3"/>
          <p:cNvGrpSpPr/>
          <p:nvPr/>
        </p:nvGrpSpPr>
        <p:grpSpPr>
          <a:xfrm>
            <a:off x="644142" y="2314916"/>
            <a:ext cx="5937982" cy="2641904"/>
            <a:chOff x="6147269" y="2844264"/>
            <a:chExt cx="5112385" cy="2076460"/>
          </a:xfrm>
        </p:grpSpPr>
        <p:grpSp>
          <p:nvGrpSpPr>
            <p:cNvPr id="5" name="组合 4"/>
            <p:cNvGrpSpPr/>
            <p:nvPr/>
          </p:nvGrpSpPr>
          <p:grpSpPr>
            <a:xfrm>
              <a:off x="6147269" y="3331609"/>
              <a:ext cx="5033250" cy="1589115"/>
              <a:chOff x="-4714868" y="2110674"/>
              <a:chExt cx="5033250" cy="1589115"/>
            </a:xfrm>
          </p:grpSpPr>
          <p:sp>
            <p:nvSpPr>
              <p:cNvPr id="7" name="矩形: 圆角 21"/>
              <p:cNvSpPr/>
              <p:nvPr/>
            </p:nvSpPr>
            <p:spPr>
              <a:xfrm>
                <a:off x="-4648332" y="3345066"/>
                <a:ext cx="3562392" cy="354723"/>
              </a:xfrm>
              <a:prstGeom prst="roundRect">
                <a:avLst>
                  <a:gd name="adj" fmla="val 50000"/>
                </a:avLst>
              </a:prstGeom>
              <a:solidFill>
                <a:srgbClr val="86081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16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讲解人：</a:t>
                </a:r>
                <a:r>
                  <a:rPr kumimoji="0" lang="en-US" altLang="zh-CN" sz="16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xippt  </a:t>
                </a:r>
                <a:r>
                  <a:rPr kumimoji="0" lang="zh-CN" altLang="en-US" sz="16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时间：</a:t>
                </a:r>
                <a:r>
                  <a:rPr kumimoji="0" lang="en-US" altLang="zh-CN" sz="16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2020.6.1</a:t>
                </a:r>
                <a:endParaRPr kumimoji="0" lang="en-US" altLang="zh-CN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grpSp>
            <p:nvGrpSpPr>
              <p:cNvPr id="8" name="组合 7"/>
              <p:cNvGrpSpPr/>
              <p:nvPr/>
            </p:nvGrpSpPr>
            <p:grpSpPr>
              <a:xfrm>
                <a:off x="-4714868" y="2110674"/>
                <a:ext cx="5033250" cy="944353"/>
                <a:chOff x="-4714868" y="2110674"/>
                <a:chExt cx="5033250" cy="944353"/>
              </a:xfrm>
            </p:grpSpPr>
            <p:sp>
              <p:nvSpPr>
                <p:cNvPr id="9" name="文本框 8"/>
                <p:cNvSpPr txBox="1"/>
                <p:nvPr/>
              </p:nvSpPr>
              <p:spPr>
                <a:xfrm>
                  <a:off x="-4714868" y="2808615"/>
                  <a:ext cx="5033249" cy="24641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dist" defTabSz="914400" rtl="0" eaLnBrk="1" fontAlgn="auto" latinLnBrk="0" hangingPunct="1">
                    <a:lnSpc>
                      <a:spcPct val="15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r>
                    <a:rPr kumimoji="0" lang="en-US" altLang="zh-CN" sz="105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>
                          <a:lumMod val="50000"/>
                        </a:prstClr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思源黑体 CN Regular" panose="020B0500000000000000" pitchFamily="34" charset="-122"/>
                      <a:cs typeface="+mn-ea"/>
                      <a:sym typeface="Arial" panose="020B0604020202020204" pitchFamily="34" charset="0"/>
                    </a:rPr>
                    <a:t>PEOPLE'S EDUCATION PRESS HIGH SCHOOL MATHEMATICS ELECTIVE 2-1</a:t>
                  </a:r>
                </a:p>
              </p:txBody>
            </p:sp>
            <p:cxnSp>
              <p:nvCxnSpPr>
                <p:cNvPr id="10" name="直接连接符 9"/>
                <p:cNvCxnSpPr/>
                <p:nvPr/>
              </p:nvCxnSpPr>
              <p:spPr>
                <a:xfrm>
                  <a:off x="-4634728" y="2789746"/>
                  <a:ext cx="4953109" cy="0"/>
                </a:xfrm>
                <a:prstGeom prst="line">
                  <a:avLst/>
                </a:prstGeom>
                <a:noFill/>
                <a:ln w="6350" cap="flat" cmpd="sng" algn="ctr">
                  <a:solidFill>
                    <a:sysClr val="windowText" lastClr="000000">
                      <a:lumMod val="65000"/>
                      <a:lumOff val="35000"/>
                    </a:sysClr>
                  </a:solidFill>
                  <a:prstDash val="solid"/>
                  <a:miter lim="800000"/>
                </a:ln>
                <a:effectLst/>
              </p:spPr>
            </p:cxnSp>
            <p:sp>
              <p:nvSpPr>
                <p:cNvPr id="11" name="文本占位符 19"/>
                <p:cNvSpPr txBox="1"/>
                <p:nvPr/>
              </p:nvSpPr>
              <p:spPr>
                <a:xfrm>
                  <a:off x="-4708756" y="2110674"/>
                  <a:ext cx="5027138" cy="660203"/>
                </a:xfrm>
                <a:prstGeom prst="rect">
                  <a:avLst/>
                </a:prstGeom>
              </p:spPr>
              <p:txBody>
                <a:bodyPr/>
                <a:lstStyle>
                  <a:lvl1pPr marL="228600" indent="-228600" algn="l" defTabSz="914400" rtl="0" eaLnBrk="1" latinLnBrk="0" hangingPunct="1"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685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146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971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429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886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marR="0" lvl="0" indent="0" algn="dist" defTabSz="914400" rtl="0" eaLnBrk="1" fontAlgn="auto" latinLnBrk="0" hangingPunct="1">
                    <a:lnSpc>
                      <a:spcPct val="90000"/>
                    </a:lnSpc>
                    <a:spcBef>
                      <a:spcPts val="1000"/>
                    </a:spcBef>
                    <a:spcAft>
                      <a:spcPts val="0"/>
                    </a:spcAft>
                    <a:buClrTx/>
                    <a:buSzTx/>
                    <a:buFont typeface="Arial" panose="020B0604020202020204" pitchFamily="34" charset="0"/>
                    <a:buNone/>
                    <a:defRPr/>
                  </a:pPr>
                  <a:r>
                    <a:rPr kumimoji="0" lang="zh-CN" altLang="en-US" sz="44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860816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思源黑体 CN Regular" panose="020B0500000000000000" pitchFamily="34" charset="-122"/>
                      <a:cs typeface="+mn-ea"/>
                      <a:sym typeface="Arial" panose="020B0604020202020204" pitchFamily="34" charset="0"/>
                    </a:rPr>
                    <a:t>感谢你的聆听</a:t>
                  </a:r>
                </a:p>
              </p:txBody>
            </p:sp>
          </p:grpSp>
        </p:grpSp>
        <p:sp>
          <p:nvSpPr>
            <p:cNvPr id="6" name="文本占位符 20"/>
            <p:cNvSpPr txBox="1"/>
            <p:nvPr/>
          </p:nvSpPr>
          <p:spPr>
            <a:xfrm>
              <a:off x="6147269" y="2844264"/>
              <a:ext cx="5112385" cy="423545"/>
            </a:xfrm>
            <a:prstGeom prst="rect">
              <a:avLst/>
            </a:prstGeom>
          </p:spPr>
          <p:txBody>
            <a:bodyPr/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buNone/>
                <a:defRPr/>
              </a:pPr>
              <a:r>
                <a:rPr lang="zh-CN" altLang="en-US" dirty="0"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第</a:t>
              </a:r>
              <a:r>
                <a:rPr lang="en-US" altLang="zh-CN" dirty="0"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1</a:t>
              </a:r>
              <a:r>
                <a:rPr lang="zh-CN" altLang="en-US" dirty="0"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章  常用逻辑用语</a:t>
              </a:r>
            </a:p>
          </p:txBody>
        </p:sp>
      </p:grpSp>
      <p:sp>
        <p:nvSpPr>
          <p:cNvPr id="12" name="矩形 11"/>
          <p:cNvSpPr/>
          <p:nvPr/>
        </p:nvSpPr>
        <p:spPr>
          <a:xfrm>
            <a:off x="-1797646" y="512415"/>
            <a:ext cx="4062342" cy="300975"/>
          </a:xfrm>
          <a:prstGeom prst="rect">
            <a:avLst/>
          </a:prstGeom>
          <a:solidFill>
            <a:srgbClr val="860816"/>
          </a:solidFill>
          <a:ln w="12700" cap="flat">
            <a:noFill/>
            <a:prstDash val="solid"/>
            <a:miter lim="800000"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  <a:softEdge rad="19050"/>
          </a:effectLst>
        </p:spPr>
        <p:txBody>
          <a:bodyPr spcFirstLastPara="1" wrap="square" lIns="57592" tIns="57592" rIns="57592" bIns="57592" spcCol="38100" anchor="ctr">
            <a:spAutoFit/>
          </a:bodyPr>
          <a:lstStyle/>
          <a:p>
            <a:pPr marL="0" marR="0" lvl="0" indent="0" algn="r" defTabSz="115189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0" cap="none" spc="30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人教版高中数学选修</a:t>
            </a:r>
            <a:r>
              <a:rPr kumimoji="0" lang="en-US" altLang="zh-CN" sz="1200" b="0" i="0" u="none" strike="noStrike" kern="0" cap="none" spc="30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2-1</a:t>
            </a:r>
            <a:endParaRPr kumimoji="0" lang="zh-CN" altLang="en-US" sz="1200" b="0" i="0" u="none" strike="noStrike" kern="0" cap="none" spc="30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7" name="矩形 16"/>
          <p:cNvSpPr/>
          <p:nvPr/>
        </p:nvSpPr>
        <p:spPr>
          <a:xfrm rot="18943070">
            <a:off x="9643099" y="4347840"/>
            <a:ext cx="1433408" cy="1433408"/>
          </a:xfrm>
          <a:prstGeom prst="rect">
            <a:avLst/>
          </a:prstGeom>
          <a:noFill/>
          <a:ln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矩形 17"/>
          <p:cNvSpPr/>
          <p:nvPr/>
        </p:nvSpPr>
        <p:spPr>
          <a:xfrm rot="18943070">
            <a:off x="8568531" y="5418141"/>
            <a:ext cx="1433408" cy="1433408"/>
          </a:xfrm>
          <a:prstGeom prst="rect">
            <a:avLst/>
          </a:prstGeom>
          <a:noFill/>
          <a:ln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矩形 18"/>
          <p:cNvSpPr/>
          <p:nvPr/>
        </p:nvSpPr>
        <p:spPr>
          <a:xfrm rot="18943070">
            <a:off x="10696398" y="5428301"/>
            <a:ext cx="1433408" cy="1433408"/>
          </a:xfrm>
          <a:prstGeom prst="rect">
            <a:avLst/>
          </a:prstGeom>
          <a:noFill/>
          <a:ln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矩形 19"/>
          <p:cNvSpPr/>
          <p:nvPr/>
        </p:nvSpPr>
        <p:spPr>
          <a:xfrm rot="18943070">
            <a:off x="9632465" y="6482434"/>
            <a:ext cx="1433408" cy="1433408"/>
          </a:xfrm>
          <a:prstGeom prst="rect">
            <a:avLst/>
          </a:prstGeom>
          <a:noFill/>
          <a:ln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矩形 20"/>
          <p:cNvSpPr/>
          <p:nvPr/>
        </p:nvSpPr>
        <p:spPr>
          <a:xfrm rot="18943070">
            <a:off x="6652705" y="1249966"/>
            <a:ext cx="1433408" cy="1433408"/>
          </a:xfrm>
          <a:prstGeom prst="rect">
            <a:avLst/>
          </a:prstGeom>
          <a:noFill/>
          <a:ln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2" name="矩形 21"/>
          <p:cNvSpPr/>
          <p:nvPr/>
        </p:nvSpPr>
        <p:spPr>
          <a:xfrm rot="18943070">
            <a:off x="6839837" y="-777020"/>
            <a:ext cx="1433408" cy="1433408"/>
          </a:xfrm>
          <a:prstGeom prst="rect">
            <a:avLst/>
          </a:prstGeom>
          <a:noFill/>
          <a:ln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矩形 22"/>
          <p:cNvSpPr/>
          <p:nvPr/>
        </p:nvSpPr>
        <p:spPr>
          <a:xfrm rot="18943070">
            <a:off x="5603785" y="150694"/>
            <a:ext cx="1433408" cy="1433408"/>
          </a:xfrm>
          <a:prstGeom prst="rect">
            <a:avLst/>
          </a:prstGeom>
          <a:noFill/>
          <a:ln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3"/>
          <p:cNvSpPr txBox="1">
            <a:spLocks noChangeArrowheads="1"/>
          </p:cNvSpPr>
          <p:nvPr/>
        </p:nvSpPr>
        <p:spPr bwMode="auto">
          <a:xfrm>
            <a:off x="660400" y="1317555"/>
            <a:ext cx="770413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写出以下命题的逆命题、否命题、逆否命题：</a:t>
            </a:r>
          </a:p>
        </p:txBody>
      </p:sp>
      <p:sp>
        <p:nvSpPr>
          <p:cNvPr id="8195" name="Text Box 4"/>
          <p:cNvSpPr txBox="1">
            <a:spLocks noChangeArrowheads="1"/>
          </p:cNvSpPr>
          <p:nvPr/>
        </p:nvSpPr>
        <p:spPr bwMode="auto">
          <a:xfrm>
            <a:off x="660400" y="2145436"/>
            <a:ext cx="799306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000" kern="0" dirty="0">
                <a:solidFill>
                  <a:srgbClr val="3366FF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原命题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：若ｆ（ｘ）是正弦函数，则ｆ（ｘ）是周期函数。</a:t>
            </a:r>
          </a:p>
        </p:txBody>
      </p:sp>
      <p:sp>
        <p:nvSpPr>
          <p:cNvPr id="8196" name="Text Box 5"/>
          <p:cNvSpPr txBox="1">
            <a:spLocks noChangeArrowheads="1"/>
          </p:cNvSpPr>
          <p:nvPr/>
        </p:nvSpPr>
        <p:spPr bwMode="auto">
          <a:xfrm>
            <a:off x="660400" y="2973317"/>
            <a:ext cx="799306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000" kern="0">
                <a:solidFill>
                  <a:srgbClr val="3366FF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逆命题</a:t>
            </a:r>
            <a:r>
              <a:rPr lang="zh-CN" altLang="en-US" sz="20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：若ｆ（ｘ）是周期函数，则ｆ（ｘ）是正弦函数。</a:t>
            </a:r>
          </a:p>
        </p:txBody>
      </p:sp>
      <p:sp>
        <p:nvSpPr>
          <p:cNvPr id="8197" name="Text Box 6"/>
          <p:cNvSpPr txBox="1">
            <a:spLocks noChangeArrowheads="1"/>
          </p:cNvSpPr>
          <p:nvPr/>
        </p:nvSpPr>
        <p:spPr bwMode="auto">
          <a:xfrm>
            <a:off x="660400" y="3801198"/>
            <a:ext cx="770413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000" kern="0">
                <a:solidFill>
                  <a:srgbClr val="3366FF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否命题</a:t>
            </a:r>
            <a:r>
              <a:rPr lang="zh-CN" altLang="en-US" sz="20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：若ｆ（ｘ）不是正弦函数，则ｆ（ｘ）不是周期函数。</a:t>
            </a:r>
          </a:p>
        </p:txBody>
      </p:sp>
      <p:sp>
        <p:nvSpPr>
          <p:cNvPr id="8198" name="Text Box 7"/>
          <p:cNvSpPr txBox="1">
            <a:spLocks noChangeArrowheads="1"/>
          </p:cNvSpPr>
          <p:nvPr/>
        </p:nvSpPr>
        <p:spPr bwMode="auto">
          <a:xfrm>
            <a:off x="660400" y="4629080"/>
            <a:ext cx="785018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000" kern="0">
                <a:solidFill>
                  <a:srgbClr val="3366FF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逆否命题</a:t>
            </a:r>
            <a:r>
              <a:rPr lang="zh-CN" altLang="en-US" sz="20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：若ｆ（ｘ）不是周期函数，则ｆ（ｘ）不是正弦函数。</a:t>
            </a:r>
          </a:p>
        </p:txBody>
      </p:sp>
      <p:sp>
        <p:nvSpPr>
          <p:cNvPr id="8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课前导入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660400" y="1269146"/>
            <a:ext cx="281359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四种命题的相互关系：</a:t>
            </a:r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2250877" y="1961164"/>
            <a:ext cx="2127790" cy="1137324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pPr algn="ctr"/>
            <a:r>
              <a:rPr lang="zh-CN" altLang="en-US" sz="20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原命题</a:t>
            </a:r>
          </a:p>
          <a:p>
            <a:pPr algn="ctr"/>
            <a:r>
              <a:rPr lang="zh-CN" altLang="en-US" sz="20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若</a:t>
            </a:r>
            <a:r>
              <a:rPr lang="en-US" altLang="zh-CN" sz="20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p</a:t>
            </a:r>
            <a:r>
              <a:rPr lang="zh-CN" altLang="en-US" sz="20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，则</a:t>
            </a:r>
            <a:r>
              <a:rPr lang="en-US" altLang="zh-CN" sz="20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q</a:t>
            </a:r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7440645" y="4970603"/>
            <a:ext cx="2086935" cy="1137324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pPr algn="ctr"/>
            <a:r>
              <a:rPr lang="zh-CN" altLang="en-US" sz="20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逆否命题</a:t>
            </a:r>
          </a:p>
          <a:p>
            <a:pPr algn="ctr"/>
            <a:r>
              <a:rPr lang="zh-CN" altLang="en-US" sz="20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若</a:t>
            </a:r>
            <a:r>
              <a:rPr lang="en-US" altLang="zh-CN" sz="20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¬ q</a:t>
            </a:r>
            <a:r>
              <a:rPr lang="zh-CN" altLang="en-US" sz="20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，则</a:t>
            </a:r>
            <a:r>
              <a:rPr lang="en-US" altLang="zh-CN" sz="20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¬ p</a:t>
            </a:r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2268692" y="4893112"/>
            <a:ext cx="2086935" cy="1137324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pPr algn="ctr"/>
            <a:r>
              <a:rPr lang="zh-CN" altLang="en-US" sz="20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否命题</a:t>
            </a:r>
          </a:p>
          <a:p>
            <a:pPr algn="ctr"/>
            <a:r>
              <a:rPr lang="zh-CN" altLang="en-US" sz="20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若</a:t>
            </a:r>
            <a:r>
              <a:rPr lang="en-US" altLang="zh-CN" sz="20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¬ p</a:t>
            </a:r>
            <a:r>
              <a:rPr lang="zh-CN" altLang="en-US" sz="20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，则</a:t>
            </a:r>
            <a:r>
              <a:rPr lang="en-US" altLang="zh-CN" sz="20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¬ q</a:t>
            </a:r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7440645" y="1885184"/>
            <a:ext cx="2028412" cy="1137324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pPr algn="ctr"/>
            <a:r>
              <a:rPr lang="zh-CN" altLang="en-US" sz="20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逆命题</a:t>
            </a:r>
          </a:p>
          <a:p>
            <a:pPr algn="ctr"/>
            <a:r>
              <a:rPr lang="zh-CN" altLang="en-US" sz="20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若</a:t>
            </a:r>
            <a:r>
              <a:rPr lang="en-US" altLang="zh-CN" sz="20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q</a:t>
            </a:r>
            <a:r>
              <a:rPr lang="zh-CN" altLang="en-US" sz="20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，则</a:t>
            </a:r>
            <a:r>
              <a:rPr lang="en-US" altLang="zh-CN" sz="20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p</a:t>
            </a:r>
          </a:p>
        </p:txBody>
      </p:sp>
      <p:grpSp>
        <p:nvGrpSpPr>
          <p:cNvPr id="2" name="Group 8"/>
          <p:cNvGrpSpPr/>
          <p:nvPr/>
        </p:nvGrpSpPr>
        <p:grpSpPr bwMode="auto">
          <a:xfrm>
            <a:off x="4614999" y="2028922"/>
            <a:ext cx="2589490" cy="498248"/>
            <a:chOff x="0" y="0"/>
            <a:chExt cx="1225" cy="250"/>
          </a:xfrm>
        </p:grpSpPr>
        <p:sp>
          <p:nvSpPr>
            <p:cNvPr id="10249" name="Line 9"/>
            <p:cNvSpPr>
              <a:spLocks noChangeShapeType="1"/>
            </p:cNvSpPr>
            <p:nvPr/>
          </p:nvSpPr>
          <p:spPr bwMode="auto">
            <a:xfrm>
              <a:off x="0" y="250"/>
              <a:ext cx="1225" cy="0"/>
            </a:xfrm>
            <a:prstGeom prst="line">
              <a:avLst/>
            </a:prstGeom>
            <a:noFill/>
            <a:ln w="38100" cmpd="sng">
              <a:solidFill>
                <a:schemeClr val="tx2"/>
              </a:solidFill>
              <a:round/>
              <a:headEnd type="triangle" w="med" len="med"/>
              <a:tailEnd type="triangle" w="med" len="med"/>
            </a:ln>
          </p:spPr>
          <p:txBody>
            <a:bodyPr wrap="none"/>
            <a:lstStyle/>
            <a:p>
              <a:pPr>
                <a:defRPr/>
              </a:pPr>
              <a:endParaRPr lang="zh-CN" altLang="en-US" sz="2000" kern="0" dirty="0">
                <a:ln>
                  <a:solidFill>
                    <a:srgbClr val="000000"/>
                  </a:solidFill>
                </a:ln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9226" name="Text Box 10"/>
            <p:cNvSpPr txBox="1">
              <a:spLocks noChangeArrowheads="1"/>
            </p:cNvSpPr>
            <p:nvPr/>
          </p:nvSpPr>
          <p:spPr bwMode="auto">
            <a:xfrm>
              <a:off x="106" y="0"/>
              <a:ext cx="297" cy="1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 sz="2000" kern="0">
                  <a:solidFill>
                    <a:schemeClr val="tx2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互逆</a:t>
              </a:r>
            </a:p>
          </p:txBody>
        </p:sp>
      </p:grpSp>
      <p:grpSp>
        <p:nvGrpSpPr>
          <p:cNvPr id="3" name="Group 11"/>
          <p:cNvGrpSpPr/>
          <p:nvPr/>
        </p:nvGrpSpPr>
        <p:grpSpPr bwMode="auto">
          <a:xfrm>
            <a:off x="4624941" y="5407903"/>
            <a:ext cx="2609139" cy="475691"/>
            <a:chOff x="0" y="23"/>
            <a:chExt cx="1225" cy="239"/>
          </a:xfrm>
        </p:grpSpPr>
        <p:sp>
          <p:nvSpPr>
            <p:cNvPr id="9228" name="Line 12"/>
            <p:cNvSpPr>
              <a:spLocks noChangeShapeType="1"/>
            </p:cNvSpPr>
            <p:nvPr/>
          </p:nvSpPr>
          <p:spPr bwMode="auto">
            <a:xfrm>
              <a:off x="0" y="23"/>
              <a:ext cx="1225" cy="0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20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9229" name="Text Box 13"/>
            <p:cNvSpPr txBox="1">
              <a:spLocks noChangeArrowheads="1"/>
            </p:cNvSpPr>
            <p:nvPr/>
          </p:nvSpPr>
          <p:spPr bwMode="auto">
            <a:xfrm>
              <a:off x="417" y="84"/>
              <a:ext cx="295" cy="1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 sz="2000" kern="0" dirty="0">
                  <a:solidFill>
                    <a:schemeClr val="tx2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互逆</a:t>
              </a:r>
            </a:p>
          </p:txBody>
        </p:sp>
      </p:grpSp>
      <p:grpSp>
        <p:nvGrpSpPr>
          <p:cNvPr id="4" name="Group 14"/>
          <p:cNvGrpSpPr/>
          <p:nvPr/>
        </p:nvGrpSpPr>
        <p:grpSpPr bwMode="auto">
          <a:xfrm>
            <a:off x="2928140" y="3149783"/>
            <a:ext cx="436077" cy="1705273"/>
            <a:chOff x="103" y="0"/>
            <a:chExt cx="205" cy="726"/>
          </a:xfrm>
        </p:grpSpPr>
        <p:sp>
          <p:nvSpPr>
            <p:cNvPr id="9231" name="Line 15"/>
            <p:cNvSpPr>
              <a:spLocks noChangeShapeType="1"/>
            </p:cNvSpPr>
            <p:nvPr/>
          </p:nvSpPr>
          <p:spPr bwMode="auto">
            <a:xfrm>
              <a:off x="272" y="0"/>
              <a:ext cx="0" cy="726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20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9232" name="Text Box 16"/>
            <p:cNvSpPr txBox="1">
              <a:spLocks noChangeArrowheads="1"/>
            </p:cNvSpPr>
            <p:nvPr/>
          </p:nvSpPr>
          <p:spPr bwMode="auto">
            <a:xfrm>
              <a:off x="103" y="216"/>
              <a:ext cx="205" cy="2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 wrap="none">
              <a:spAutoFit/>
            </a:bodyPr>
            <a:lstStyle/>
            <a:p>
              <a:r>
                <a:rPr lang="zh-CN" altLang="en-US" sz="2000" kern="0">
                  <a:solidFill>
                    <a:schemeClr val="tx2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互否</a:t>
              </a:r>
            </a:p>
          </p:txBody>
        </p:sp>
      </p:grpSp>
      <p:grpSp>
        <p:nvGrpSpPr>
          <p:cNvPr id="5" name="Group 17"/>
          <p:cNvGrpSpPr/>
          <p:nvPr/>
        </p:nvGrpSpPr>
        <p:grpSpPr bwMode="auto">
          <a:xfrm>
            <a:off x="8435190" y="3056261"/>
            <a:ext cx="741363" cy="1928813"/>
            <a:chOff x="0" y="0"/>
            <a:chExt cx="308" cy="726"/>
          </a:xfrm>
        </p:grpSpPr>
        <p:sp>
          <p:nvSpPr>
            <p:cNvPr id="9234" name="Line 18"/>
            <p:cNvSpPr>
              <a:spLocks noChangeShapeType="1"/>
            </p:cNvSpPr>
            <p:nvPr/>
          </p:nvSpPr>
          <p:spPr bwMode="auto">
            <a:xfrm>
              <a:off x="0" y="0"/>
              <a:ext cx="0" cy="726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20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9235" name="Text Box 19"/>
            <p:cNvSpPr txBox="1">
              <a:spLocks noChangeArrowheads="1"/>
            </p:cNvSpPr>
            <p:nvPr/>
          </p:nvSpPr>
          <p:spPr bwMode="auto">
            <a:xfrm>
              <a:off x="103" y="216"/>
              <a:ext cx="205" cy="2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 wrap="none">
              <a:spAutoFit/>
            </a:bodyPr>
            <a:lstStyle/>
            <a:p>
              <a:r>
                <a:rPr lang="zh-CN" altLang="en-US" sz="2000" kern="0">
                  <a:solidFill>
                    <a:schemeClr val="tx2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互否</a:t>
              </a:r>
            </a:p>
          </p:txBody>
        </p:sp>
      </p:grpSp>
      <p:grpSp>
        <p:nvGrpSpPr>
          <p:cNvPr id="6" name="Group 20"/>
          <p:cNvGrpSpPr/>
          <p:nvPr/>
        </p:nvGrpSpPr>
        <p:grpSpPr bwMode="auto">
          <a:xfrm>
            <a:off x="4378667" y="3182592"/>
            <a:ext cx="3059112" cy="1838325"/>
            <a:chOff x="0" y="1"/>
            <a:chExt cx="1270" cy="816"/>
          </a:xfrm>
        </p:grpSpPr>
        <p:sp>
          <p:nvSpPr>
            <p:cNvPr id="9237" name="Line 21"/>
            <p:cNvSpPr>
              <a:spLocks noChangeShapeType="1"/>
            </p:cNvSpPr>
            <p:nvPr/>
          </p:nvSpPr>
          <p:spPr bwMode="auto">
            <a:xfrm>
              <a:off x="0" y="1"/>
              <a:ext cx="1270" cy="816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20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9238" name="Text Box 22"/>
            <p:cNvSpPr txBox="1">
              <a:spLocks noChangeArrowheads="1"/>
            </p:cNvSpPr>
            <p:nvPr/>
          </p:nvSpPr>
          <p:spPr bwMode="auto">
            <a:xfrm rot="2074617">
              <a:off x="127" y="36"/>
              <a:ext cx="513" cy="1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 sz="2000" kern="0" dirty="0">
                  <a:solidFill>
                    <a:schemeClr val="tx2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互为逆否</a:t>
              </a:r>
            </a:p>
          </p:txBody>
        </p:sp>
      </p:grpSp>
      <p:grpSp>
        <p:nvGrpSpPr>
          <p:cNvPr id="7" name="Group 23"/>
          <p:cNvGrpSpPr/>
          <p:nvPr/>
        </p:nvGrpSpPr>
        <p:grpSpPr bwMode="auto">
          <a:xfrm>
            <a:off x="4475418" y="3177666"/>
            <a:ext cx="2703805" cy="1553260"/>
            <a:chOff x="45" y="0"/>
            <a:chExt cx="1270" cy="780"/>
          </a:xfrm>
        </p:grpSpPr>
        <p:sp>
          <p:nvSpPr>
            <p:cNvPr id="9240" name="Line 24"/>
            <p:cNvSpPr>
              <a:spLocks noChangeShapeType="1"/>
            </p:cNvSpPr>
            <p:nvPr/>
          </p:nvSpPr>
          <p:spPr bwMode="auto">
            <a:xfrm flipV="1">
              <a:off x="45" y="0"/>
              <a:ext cx="1270" cy="771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20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9241" name="Text Box 25"/>
            <p:cNvSpPr txBox="1">
              <a:spLocks noChangeArrowheads="1"/>
            </p:cNvSpPr>
            <p:nvPr/>
          </p:nvSpPr>
          <p:spPr bwMode="auto">
            <a:xfrm rot="19831820">
              <a:off x="123" y="602"/>
              <a:ext cx="513" cy="1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 sz="2000" kern="0">
                  <a:solidFill>
                    <a:schemeClr val="tx2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互为逆否</a:t>
              </a:r>
            </a:p>
          </p:txBody>
        </p:sp>
      </p:grpSp>
      <p:sp>
        <p:nvSpPr>
          <p:cNvPr id="26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预习反馈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660400" y="1261641"/>
            <a:ext cx="1125770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altLang="zh-CN" sz="2000" kern="0">
                <a:solidFill>
                  <a:schemeClr val="tx2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1.</a:t>
            </a:r>
            <a:r>
              <a:rPr lang="zh-CN" altLang="en-US" sz="2000" kern="0">
                <a:solidFill>
                  <a:schemeClr val="tx2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请</a:t>
            </a:r>
            <a:r>
              <a:rPr lang="en-US" altLang="zh-CN" sz="2000" kern="0">
                <a:solidFill>
                  <a:schemeClr val="tx2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1~4</a:t>
            </a:r>
            <a:r>
              <a:rPr lang="zh-CN" altLang="en-US" sz="2000" kern="0">
                <a:solidFill>
                  <a:schemeClr val="tx2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组同学分别写出对应组号命题的逆命题、否命题及逆否命题，并判断四种命题的真假。</a:t>
            </a:r>
          </a:p>
        </p:txBody>
      </p:sp>
      <p:graphicFrame>
        <p:nvGraphicFramePr>
          <p:cNvPr id="11268" name="Object 4"/>
          <p:cNvGraphicFramePr>
            <a:graphicFrameLocks noChangeAspect="1"/>
          </p:cNvGraphicFramePr>
          <p:nvPr/>
        </p:nvGraphicFramePr>
        <p:xfrm>
          <a:off x="660400" y="1891001"/>
          <a:ext cx="4269257" cy="4043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2" imgW="2667000" imgH="254000" progId="Equation.3">
                  <p:embed/>
                </p:oleObj>
              </mc:Choice>
              <mc:Fallback>
                <p:oleObj r:id="rId2" imgW="2667000" imgH="2540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0400" y="1891001"/>
                        <a:ext cx="4269257" cy="40433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69" name="Object 5"/>
          <p:cNvGraphicFramePr>
            <a:graphicFrameLocks noChangeAspect="1"/>
          </p:cNvGraphicFramePr>
          <p:nvPr/>
        </p:nvGraphicFramePr>
        <p:xfrm>
          <a:off x="660400" y="2503141"/>
          <a:ext cx="3688728" cy="4506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4" imgW="1651635" imgH="203200" progId="Equation.3">
                  <p:embed/>
                </p:oleObj>
              </mc:Choice>
              <mc:Fallback>
                <p:oleObj r:id="rId4" imgW="1651635" imgH="2032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0400" y="2503141"/>
                        <a:ext cx="3688728" cy="45064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70" name="Object 6"/>
          <p:cNvGraphicFramePr>
            <a:graphicFrameLocks noChangeAspect="1"/>
          </p:cNvGraphicFramePr>
          <p:nvPr/>
        </p:nvGraphicFramePr>
        <p:xfrm>
          <a:off x="660400" y="3161590"/>
          <a:ext cx="4361871" cy="4574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6" imgW="2058035" imgH="215900" progId="Equation.3">
                  <p:embed/>
                </p:oleObj>
              </mc:Choice>
              <mc:Fallback>
                <p:oleObj r:id="rId6" imgW="2058035" imgH="2159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0400" y="3161590"/>
                        <a:ext cx="4361871" cy="45742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71" name="Object 7"/>
          <p:cNvGraphicFramePr>
            <a:graphicFrameLocks noChangeAspect="1"/>
          </p:cNvGraphicFramePr>
          <p:nvPr/>
        </p:nvGraphicFramePr>
        <p:xfrm>
          <a:off x="660400" y="3826814"/>
          <a:ext cx="3608539" cy="4280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8" imgW="1715135" imgH="203200" progId="Equation.3">
                  <p:embed/>
                </p:oleObj>
              </mc:Choice>
              <mc:Fallback>
                <p:oleObj r:id="rId8" imgW="1715135" imgH="2032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0400" y="3826814"/>
                        <a:ext cx="3608539" cy="42805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72" name="Text Box 3"/>
          <p:cNvSpPr txBox="1">
            <a:spLocks noChangeArrowheads="1"/>
          </p:cNvSpPr>
          <p:nvPr/>
        </p:nvSpPr>
        <p:spPr bwMode="auto">
          <a:xfrm>
            <a:off x="660400" y="4346368"/>
            <a:ext cx="10671215" cy="9655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000" kern="0">
                <a:solidFill>
                  <a:schemeClr val="tx2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2.</a:t>
            </a:r>
            <a:r>
              <a:rPr lang="zh-CN" altLang="en-US" sz="2000" kern="0">
                <a:solidFill>
                  <a:schemeClr val="tx2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请</a:t>
            </a:r>
            <a:r>
              <a:rPr lang="en-US" altLang="zh-CN" sz="2000" kern="0">
                <a:solidFill>
                  <a:schemeClr val="tx2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5~8</a:t>
            </a:r>
            <a:r>
              <a:rPr lang="zh-CN" altLang="en-US" sz="2000" kern="0">
                <a:solidFill>
                  <a:schemeClr val="tx2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组同学自行编写命题，分别写出原命题的逆命题、否命题及逆否命题，并判断四种命题的真假。</a:t>
            </a:r>
          </a:p>
        </p:txBody>
      </p:sp>
      <p:sp>
        <p:nvSpPr>
          <p:cNvPr id="9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新知探究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ldLvl="0"/>
      <p:bldP spid="11272" grpId="0" bldLvl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290" name="Object 2"/>
          <p:cNvGraphicFramePr>
            <a:graphicFrameLocks noGrp="1" noChangeAspect="1"/>
          </p:cNvGraphicFramePr>
          <p:nvPr>
            <p:ph sz="quarter" idx="4294967295"/>
          </p:nvPr>
        </p:nvGraphicFramePr>
        <p:xfrm>
          <a:off x="660400" y="1511620"/>
          <a:ext cx="4311870" cy="4105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2" imgW="2667000" imgH="254000" progId="Equation.3">
                  <p:embed/>
                </p:oleObj>
              </mc:Choice>
              <mc:Fallback>
                <p:oleObj r:id="rId2" imgW="2667000" imgH="254000" progId="Equation.3">
                  <p:embed/>
                  <p:pic>
                    <p:nvPicPr>
                      <p:cNvPr id="0" name="Object 2"/>
                      <p:cNvPicPr>
                        <a:picLocks noRot="1"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0400" y="1511620"/>
                        <a:ext cx="4311870" cy="410503"/>
                      </a:xfrm>
                      <a:prstGeom prst="rect">
                        <a:avLst/>
                      </a:prstGeom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3" name="Object 5"/>
          <p:cNvGraphicFramePr>
            <a:graphicFrameLocks noChangeAspect="1"/>
          </p:cNvGraphicFramePr>
          <p:nvPr/>
        </p:nvGraphicFramePr>
        <p:xfrm>
          <a:off x="660400" y="2584027"/>
          <a:ext cx="4371271" cy="4295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4" imgW="1804035" imgH="177800" progId="Equation.3">
                  <p:embed/>
                </p:oleObj>
              </mc:Choice>
              <mc:Fallback>
                <p:oleObj r:id="rId4" imgW="1804035" imgH="1778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0400" y="2584027"/>
                        <a:ext cx="4371271" cy="42959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4" name="Object 6"/>
          <p:cNvGraphicFramePr>
            <a:graphicFrameLocks noChangeAspect="1"/>
          </p:cNvGraphicFramePr>
          <p:nvPr/>
        </p:nvGraphicFramePr>
        <p:xfrm>
          <a:off x="660400" y="3675527"/>
          <a:ext cx="4391424" cy="4348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6" imgW="1791335" imgH="177800" progId="Equation.3">
                  <p:embed/>
                </p:oleObj>
              </mc:Choice>
              <mc:Fallback>
                <p:oleObj r:id="rId6" imgW="1791335" imgH="1778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0400" y="3675527"/>
                        <a:ext cx="4391424" cy="43489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5" name="Object 7"/>
          <p:cNvGraphicFramePr>
            <a:graphicFrameLocks noChangeAspect="1"/>
          </p:cNvGraphicFramePr>
          <p:nvPr/>
        </p:nvGraphicFramePr>
        <p:xfrm>
          <a:off x="660400" y="4772331"/>
          <a:ext cx="4486891" cy="4168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8" imgW="1918335" imgH="177800" progId="Equation.3">
                  <p:embed/>
                </p:oleObj>
              </mc:Choice>
              <mc:Fallback>
                <p:oleObj r:id="rId8" imgW="1918335" imgH="1778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0400" y="4772331"/>
                        <a:ext cx="4486891" cy="41686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305" name="Text Box 19"/>
          <p:cNvSpPr txBox="1">
            <a:spLocks noChangeArrowheads="1"/>
          </p:cNvSpPr>
          <p:nvPr/>
        </p:nvSpPr>
        <p:spPr bwMode="auto">
          <a:xfrm>
            <a:off x="6181676" y="1522013"/>
            <a:ext cx="44755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000" kern="0" dirty="0">
                <a:solidFill>
                  <a:srgbClr val="CD2503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真</a:t>
            </a:r>
          </a:p>
        </p:txBody>
      </p:sp>
      <p:sp>
        <p:nvSpPr>
          <p:cNvPr id="12306" name="Text Box 20"/>
          <p:cNvSpPr txBox="1">
            <a:spLocks noChangeArrowheads="1"/>
          </p:cNvSpPr>
          <p:nvPr/>
        </p:nvSpPr>
        <p:spPr bwMode="auto">
          <a:xfrm>
            <a:off x="6181676" y="2611038"/>
            <a:ext cx="44755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000" kern="0">
                <a:solidFill>
                  <a:srgbClr val="CD2503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真</a:t>
            </a:r>
          </a:p>
        </p:txBody>
      </p:sp>
      <p:sp>
        <p:nvSpPr>
          <p:cNvPr id="12307" name="Text Box 21"/>
          <p:cNvSpPr txBox="1">
            <a:spLocks noChangeArrowheads="1"/>
          </p:cNvSpPr>
          <p:nvPr/>
        </p:nvSpPr>
        <p:spPr bwMode="auto">
          <a:xfrm>
            <a:off x="6181676" y="3700063"/>
            <a:ext cx="44755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000" kern="0" dirty="0">
                <a:solidFill>
                  <a:srgbClr val="CD2503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真</a:t>
            </a:r>
          </a:p>
        </p:txBody>
      </p:sp>
      <p:sp>
        <p:nvSpPr>
          <p:cNvPr id="12308" name="Text Box 22"/>
          <p:cNvSpPr txBox="1">
            <a:spLocks noChangeArrowheads="1"/>
          </p:cNvSpPr>
          <p:nvPr/>
        </p:nvSpPr>
        <p:spPr bwMode="auto">
          <a:xfrm>
            <a:off x="6181676" y="4789088"/>
            <a:ext cx="44755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000" kern="0">
                <a:solidFill>
                  <a:srgbClr val="CD2503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真</a:t>
            </a:r>
          </a:p>
        </p:txBody>
      </p:sp>
      <p:sp>
        <p:nvSpPr>
          <p:cNvPr id="10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新知探究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05" grpId="0" bldLvl="0"/>
      <p:bldP spid="12306" grpId="0" bldLvl="0"/>
      <p:bldP spid="12307" grpId="0" bldLvl="0"/>
      <p:bldP spid="12308" grpId="0" bldLvl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315" name="Object 3"/>
          <p:cNvGraphicFramePr>
            <a:graphicFrameLocks noChangeAspect="1"/>
          </p:cNvGraphicFramePr>
          <p:nvPr/>
        </p:nvGraphicFramePr>
        <p:xfrm>
          <a:off x="660400" y="2390108"/>
          <a:ext cx="3910759" cy="4585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2" imgW="1515745" imgH="177800" progId="Equation.3">
                  <p:embed/>
                </p:oleObj>
              </mc:Choice>
              <mc:Fallback>
                <p:oleObj r:id="rId2" imgW="1515745" imgH="1778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0400" y="2390108"/>
                        <a:ext cx="3910759" cy="45853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6" name="Object 4"/>
          <p:cNvGraphicFramePr>
            <a:graphicFrameLocks noChangeAspect="1"/>
          </p:cNvGraphicFramePr>
          <p:nvPr/>
        </p:nvGraphicFramePr>
        <p:xfrm>
          <a:off x="660400" y="3288833"/>
          <a:ext cx="3851660" cy="4513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4" imgW="1515745" imgH="177800" progId="Equation.3">
                  <p:embed/>
                </p:oleObj>
              </mc:Choice>
              <mc:Fallback>
                <p:oleObj r:id="rId4" imgW="1515745" imgH="1778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0400" y="3288833"/>
                        <a:ext cx="3851660" cy="45139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7" name="Object 5"/>
          <p:cNvGraphicFramePr>
            <a:graphicFrameLocks noChangeAspect="1"/>
          </p:cNvGraphicFramePr>
          <p:nvPr/>
        </p:nvGraphicFramePr>
        <p:xfrm>
          <a:off x="660400" y="4180424"/>
          <a:ext cx="3798674" cy="4126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6" imgW="1638935" imgH="177800" progId="Equation.3">
                  <p:embed/>
                </p:oleObj>
              </mc:Choice>
              <mc:Fallback>
                <p:oleObj r:id="rId6" imgW="1638935" imgH="1778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0400" y="4180424"/>
                        <a:ext cx="3798674" cy="41267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8" name="Object 6"/>
          <p:cNvGraphicFramePr>
            <a:graphicFrameLocks noChangeAspect="1"/>
          </p:cNvGraphicFramePr>
          <p:nvPr/>
        </p:nvGraphicFramePr>
        <p:xfrm>
          <a:off x="660400" y="1445530"/>
          <a:ext cx="4123721" cy="5043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8" imgW="1651635" imgH="203200" progId="Equation.3">
                  <p:embed/>
                </p:oleObj>
              </mc:Choice>
              <mc:Fallback>
                <p:oleObj r:id="rId8" imgW="1651635" imgH="2032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0400" y="1445530"/>
                        <a:ext cx="4123721" cy="50438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 Box 27"/>
          <p:cNvSpPr txBox="1">
            <a:spLocks noChangeArrowheads="1"/>
          </p:cNvSpPr>
          <p:nvPr/>
        </p:nvSpPr>
        <p:spPr bwMode="auto">
          <a:xfrm>
            <a:off x="6181676" y="2360145"/>
            <a:ext cx="6477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0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假</a:t>
            </a:r>
          </a:p>
        </p:txBody>
      </p:sp>
      <p:sp>
        <p:nvSpPr>
          <p:cNvPr id="8" name="Text Box 28"/>
          <p:cNvSpPr txBox="1">
            <a:spLocks noChangeArrowheads="1"/>
          </p:cNvSpPr>
          <p:nvPr/>
        </p:nvSpPr>
        <p:spPr bwMode="auto">
          <a:xfrm>
            <a:off x="6181676" y="3288833"/>
            <a:ext cx="44755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0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假</a:t>
            </a:r>
          </a:p>
        </p:txBody>
      </p:sp>
      <p:sp>
        <p:nvSpPr>
          <p:cNvPr id="9" name="Text Box 24"/>
          <p:cNvSpPr txBox="1">
            <a:spLocks noChangeArrowheads="1"/>
          </p:cNvSpPr>
          <p:nvPr/>
        </p:nvSpPr>
        <p:spPr bwMode="auto">
          <a:xfrm>
            <a:off x="6181676" y="4217520"/>
            <a:ext cx="44755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000" kern="0">
                <a:solidFill>
                  <a:srgbClr val="CD2503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真</a:t>
            </a:r>
          </a:p>
        </p:txBody>
      </p:sp>
      <p:sp>
        <p:nvSpPr>
          <p:cNvPr id="10" name="Text Box 24"/>
          <p:cNvSpPr txBox="1">
            <a:spLocks noChangeArrowheads="1"/>
          </p:cNvSpPr>
          <p:nvPr/>
        </p:nvSpPr>
        <p:spPr bwMode="auto">
          <a:xfrm>
            <a:off x="6181676" y="1502895"/>
            <a:ext cx="44755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000" kern="0">
                <a:solidFill>
                  <a:srgbClr val="CD2503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真</a:t>
            </a:r>
          </a:p>
        </p:txBody>
      </p:sp>
      <p:sp>
        <p:nvSpPr>
          <p:cNvPr id="11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新知探究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ldLvl="0"/>
      <p:bldP spid="8" grpId="0" bldLvl="0"/>
      <p:bldP spid="9" grpId="0" bldLvl="0"/>
      <p:bldP spid="10" grpId="0" bldLvl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340" name="Object 4"/>
          <p:cNvGraphicFramePr>
            <a:graphicFrameLocks noChangeAspect="1"/>
          </p:cNvGraphicFramePr>
          <p:nvPr/>
        </p:nvGraphicFramePr>
        <p:xfrm>
          <a:off x="660400" y="1493496"/>
          <a:ext cx="4948519" cy="5188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2" imgW="2058035" imgH="215900" progId="Equation.3">
                  <p:embed/>
                </p:oleObj>
              </mc:Choice>
              <mc:Fallback>
                <p:oleObj r:id="rId2" imgW="2058035" imgH="2159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0400" y="1493496"/>
                        <a:ext cx="4948519" cy="51883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1" name="Object 5"/>
          <p:cNvGraphicFramePr>
            <a:graphicFrameLocks noChangeAspect="1"/>
          </p:cNvGraphicFramePr>
          <p:nvPr/>
        </p:nvGraphicFramePr>
        <p:xfrm>
          <a:off x="660400" y="2595341"/>
          <a:ext cx="4708702" cy="4669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4" imgW="1918335" imgH="190500" progId="Equation.3">
                  <p:embed/>
                </p:oleObj>
              </mc:Choice>
              <mc:Fallback>
                <p:oleObj r:id="rId4" imgW="1918335" imgH="1905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0400" y="2595341"/>
                        <a:ext cx="4708702" cy="4669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2" name="Object 6"/>
          <p:cNvGraphicFramePr>
            <a:graphicFrameLocks noChangeAspect="1"/>
          </p:cNvGraphicFramePr>
          <p:nvPr/>
        </p:nvGraphicFramePr>
        <p:xfrm>
          <a:off x="660400" y="3645304"/>
          <a:ext cx="4708702" cy="4669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6" imgW="1918335" imgH="190500" progId="Equation.3">
                  <p:embed/>
                </p:oleObj>
              </mc:Choice>
              <mc:Fallback>
                <p:oleObj r:id="rId6" imgW="1918335" imgH="1905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0400" y="3645304"/>
                        <a:ext cx="4708702" cy="4669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3" name="Object 7"/>
          <p:cNvGraphicFramePr>
            <a:graphicFrameLocks noChangeAspect="1"/>
          </p:cNvGraphicFramePr>
          <p:nvPr/>
        </p:nvGraphicFramePr>
        <p:xfrm>
          <a:off x="660400" y="4695266"/>
          <a:ext cx="4565735" cy="4219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8" imgW="2058035" imgH="190500" progId="Equation.3">
                  <p:embed/>
                </p:oleObj>
              </mc:Choice>
              <mc:Fallback>
                <p:oleObj r:id="rId8" imgW="2058035" imgH="1905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0400" y="4695266"/>
                        <a:ext cx="4565735" cy="42198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 Box 30"/>
          <p:cNvSpPr txBox="1">
            <a:spLocks noChangeArrowheads="1"/>
          </p:cNvSpPr>
          <p:nvPr/>
        </p:nvSpPr>
        <p:spPr bwMode="auto">
          <a:xfrm>
            <a:off x="6511241" y="1612219"/>
            <a:ext cx="44755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0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假</a:t>
            </a:r>
          </a:p>
        </p:txBody>
      </p:sp>
      <p:sp>
        <p:nvSpPr>
          <p:cNvPr id="9" name="Text Box 25"/>
          <p:cNvSpPr txBox="1">
            <a:spLocks noChangeArrowheads="1"/>
          </p:cNvSpPr>
          <p:nvPr/>
        </p:nvSpPr>
        <p:spPr bwMode="auto">
          <a:xfrm>
            <a:off x="6511241" y="2647193"/>
            <a:ext cx="44755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000" kern="0">
                <a:solidFill>
                  <a:srgbClr val="CD2503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真</a:t>
            </a:r>
          </a:p>
        </p:txBody>
      </p:sp>
      <p:sp>
        <p:nvSpPr>
          <p:cNvPr id="10" name="Text Box 23"/>
          <p:cNvSpPr txBox="1">
            <a:spLocks noChangeArrowheads="1"/>
          </p:cNvSpPr>
          <p:nvPr/>
        </p:nvSpPr>
        <p:spPr bwMode="auto">
          <a:xfrm>
            <a:off x="6511241" y="3682167"/>
            <a:ext cx="44755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000" kern="0" dirty="0">
                <a:solidFill>
                  <a:srgbClr val="CD2503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真</a:t>
            </a:r>
          </a:p>
        </p:txBody>
      </p:sp>
      <p:sp>
        <p:nvSpPr>
          <p:cNvPr id="11" name="Text Box 29"/>
          <p:cNvSpPr txBox="1">
            <a:spLocks noChangeArrowheads="1"/>
          </p:cNvSpPr>
          <p:nvPr/>
        </p:nvSpPr>
        <p:spPr bwMode="auto">
          <a:xfrm>
            <a:off x="6511241" y="4717141"/>
            <a:ext cx="44755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假</a:t>
            </a:r>
          </a:p>
        </p:txBody>
      </p:sp>
      <p:sp>
        <p:nvSpPr>
          <p:cNvPr id="12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新知探究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ldLvl="0"/>
      <p:bldP spid="9" grpId="0" bldLvl="0"/>
      <p:bldP spid="10" grpId="0" bldLvl="0"/>
      <p:bldP spid="11" grpId="0" bldLvl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364" name="Object 4"/>
          <p:cNvGraphicFramePr>
            <a:graphicFrameLocks noChangeAspect="1"/>
          </p:cNvGraphicFramePr>
          <p:nvPr/>
        </p:nvGraphicFramePr>
        <p:xfrm>
          <a:off x="658813" y="1440025"/>
          <a:ext cx="4380778" cy="5184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2" imgW="1715135" imgH="203200" progId="Equation.3">
                  <p:embed/>
                </p:oleObj>
              </mc:Choice>
              <mc:Fallback>
                <p:oleObj r:id="rId2" imgW="1715135" imgH="2032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8813" y="1440025"/>
                        <a:ext cx="4380778" cy="51844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5" name="Object 5"/>
          <p:cNvGraphicFramePr>
            <a:graphicFrameLocks noChangeAspect="1"/>
          </p:cNvGraphicFramePr>
          <p:nvPr/>
        </p:nvGraphicFramePr>
        <p:xfrm>
          <a:off x="658813" y="2467074"/>
          <a:ext cx="4041183" cy="4584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4" imgW="1566545" imgH="177800" progId="Equation.3">
                  <p:embed/>
                </p:oleObj>
              </mc:Choice>
              <mc:Fallback>
                <p:oleObj r:id="rId4" imgW="1566545" imgH="1778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8813" y="2467074"/>
                        <a:ext cx="4041183" cy="45845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6" name="Object 6"/>
          <p:cNvGraphicFramePr>
            <a:graphicFrameLocks noChangeAspect="1"/>
          </p:cNvGraphicFramePr>
          <p:nvPr/>
        </p:nvGraphicFramePr>
        <p:xfrm>
          <a:off x="658813" y="3434127"/>
          <a:ext cx="4041183" cy="4584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6" imgW="1566545" imgH="177800" progId="Equation.3">
                  <p:embed/>
                </p:oleObj>
              </mc:Choice>
              <mc:Fallback>
                <p:oleObj r:id="rId6" imgW="1566545" imgH="1778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8813" y="3434127"/>
                        <a:ext cx="4041183" cy="45845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7" name="Object 7"/>
          <p:cNvGraphicFramePr>
            <a:graphicFrameLocks noChangeAspect="1"/>
          </p:cNvGraphicFramePr>
          <p:nvPr/>
        </p:nvGraphicFramePr>
        <p:xfrm>
          <a:off x="658813" y="4401179"/>
          <a:ext cx="4371975" cy="458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公式" r:id="rId8" imgW="1689735" imgH="177800" progId="Equation.3">
                  <p:embed/>
                </p:oleObj>
              </mc:Choice>
              <mc:Fallback>
                <p:oleObj name="公式" r:id="rId8" imgW="1689735" imgH="1778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8813" y="4401179"/>
                        <a:ext cx="4371975" cy="458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 Box 34"/>
          <p:cNvSpPr txBox="1">
            <a:spLocks noChangeArrowheads="1"/>
          </p:cNvSpPr>
          <p:nvPr/>
        </p:nvSpPr>
        <p:spPr bwMode="auto">
          <a:xfrm>
            <a:off x="6405455" y="1558364"/>
            <a:ext cx="44755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0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假</a:t>
            </a:r>
          </a:p>
        </p:txBody>
      </p:sp>
      <p:sp>
        <p:nvSpPr>
          <p:cNvPr id="9" name="Text Box 34"/>
          <p:cNvSpPr txBox="1">
            <a:spLocks noChangeArrowheads="1"/>
          </p:cNvSpPr>
          <p:nvPr/>
        </p:nvSpPr>
        <p:spPr bwMode="auto">
          <a:xfrm>
            <a:off x="6410218" y="2525528"/>
            <a:ext cx="44755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0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假</a:t>
            </a:r>
          </a:p>
        </p:txBody>
      </p:sp>
      <p:sp>
        <p:nvSpPr>
          <p:cNvPr id="10" name="Text Box 34"/>
          <p:cNvSpPr txBox="1">
            <a:spLocks noChangeArrowheads="1"/>
          </p:cNvSpPr>
          <p:nvPr/>
        </p:nvSpPr>
        <p:spPr bwMode="auto">
          <a:xfrm>
            <a:off x="6410218" y="3492692"/>
            <a:ext cx="44755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0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假</a:t>
            </a:r>
          </a:p>
        </p:txBody>
      </p:sp>
      <p:sp>
        <p:nvSpPr>
          <p:cNvPr id="11" name="Text Box 34"/>
          <p:cNvSpPr txBox="1">
            <a:spLocks noChangeArrowheads="1"/>
          </p:cNvSpPr>
          <p:nvPr/>
        </p:nvSpPr>
        <p:spPr bwMode="auto">
          <a:xfrm>
            <a:off x="6405455" y="4459856"/>
            <a:ext cx="44755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0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假</a:t>
            </a:r>
          </a:p>
        </p:txBody>
      </p:sp>
      <p:sp>
        <p:nvSpPr>
          <p:cNvPr id="12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新知探究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ldLvl="0"/>
      <p:bldP spid="9" grpId="0" bldLvl="0"/>
      <p:bldP spid="10" grpId="0" bldLvl="0"/>
      <p:bldP spid="11" grpId="0" bldLvl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386" name="Group 2"/>
          <p:cNvGraphicFramePr>
            <a:graphicFrameLocks noGrp="1"/>
          </p:cNvGraphicFramePr>
          <p:nvPr>
            <p:ph idx="4294967295"/>
          </p:nvPr>
        </p:nvGraphicFramePr>
        <p:xfrm>
          <a:off x="2155364" y="1450875"/>
          <a:ext cx="7858125" cy="2665414"/>
        </p:xfrm>
        <a:graphic>
          <a:graphicData uri="http://schemas.openxmlformats.org/drawingml/2006/table">
            <a:tbl>
              <a:tblPr/>
              <a:tblGrid>
                <a:gridCol w="24225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46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303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303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303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63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问题汇总</a:t>
                      </a:r>
                      <a:endParaRPr kumimoji="0" lang="zh-CN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（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1</a:t>
                      </a:r>
                      <a:r>
                        <a:rPr kumimoji="0" lang="zh-CN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）</a:t>
                      </a:r>
                      <a:endParaRPr kumimoji="0" lang="zh-CN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（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2</a:t>
                      </a:r>
                      <a:r>
                        <a:rPr kumimoji="0" lang="zh-CN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）</a:t>
                      </a:r>
                      <a:endParaRPr kumimoji="0" lang="zh-CN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（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3</a:t>
                      </a:r>
                      <a:r>
                        <a:rPr kumimoji="0" lang="zh-CN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）</a:t>
                      </a:r>
                      <a:endParaRPr kumimoji="0" lang="zh-CN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（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4</a:t>
                      </a:r>
                      <a:r>
                        <a:rPr kumimoji="0" lang="zh-CN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）</a:t>
                      </a:r>
                      <a:endParaRPr kumimoji="0" lang="zh-CN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9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原命题</a:t>
                      </a:r>
                      <a:endParaRPr kumimoji="0" lang="zh-CN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CD2503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真</a:t>
                      </a:r>
                      <a:endParaRPr kumimoji="0" lang="zh-CN" altLang="en-US" sz="2400" b="0" i="0" u="none" strike="noStrike" cap="none" normalizeH="0" baseline="0">
                        <a:ln>
                          <a:noFill/>
                        </a:ln>
                        <a:solidFill>
                          <a:srgbClr val="CD2503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CD2503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真</a:t>
                      </a:r>
                      <a:endParaRPr kumimoji="0" lang="zh-CN" altLang="en-US" sz="2400" b="0" i="0" u="none" strike="noStrike" cap="none" normalizeH="0" baseline="0">
                        <a:ln>
                          <a:noFill/>
                        </a:ln>
                        <a:solidFill>
                          <a:srgbClr val="CD2503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假</a:t>
                      </a:r>
                      <a:endParaRPr kumimoji="0" lang="zh-CN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假</a:t>
                      </a:r>
                      <a:endParaRPr kumimoji="0" lang="zh-CN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4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逆命题</a:t>
                      </a:r>
                      <a:endParaRPr kumimoji="0" lang="zh-CN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D2503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真</a:t>
                      </a:r>
                      <a:endParaRPr kumimoji="0" lang="zh-CN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CD2503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假</a:t>
                      </a:r>
                      <a:endParaRPr kumimoji="0" lang="zh-CN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CD2503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真</a:t>
                      </a:r>
                      <a:endParaRPr kumimoji="0" lang="zh-CN" altLang="en-US" sz="2400" b="0" i="0" u="none" strike="noStrike" cap="none" normalizeH="0" baseline="0">
                        <a:ln>
                          <a:noFill/>
                        </a:ln>
                        <a:solidFill>
                          <a:srgbClr val="CD2503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假</a:t>
                      </a:r>
                      <a:endParaRPr kumimoji="0" lang="zh-CN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91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否命题</a:t>
                      </a:r>
                      <a:endParaRPr kumimoji="0" lang="zh-CN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CD2503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真</a:t>
                      </a:r>
                      <a:endParaRPr kumimoji="0" lang="zh-CN" altLang="en-US" sz="2400" b="0" i="0" u="none" strike="noStrike" cap="none" normalizeH="0" baseline="0">
                        <a:ln>
                          <a:noFill/>
                        </a:ln>
                        <a:solidFill>
                          <a:srgbClr val="CD2503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假</a:t>
                      </a:r>
                      <a:endParaRPr kumimoji="0" lang="zh-CN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CD2503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真</a:t>
                      </a:r>
                      <a:endParaRPr kumimoji="0" lang="zh-CN" altLang="en-US" sz="2400" b="0" i="0" u="none" strike="noStrike" cap="none" normalizeH="0" baseline="0">
                        <a:ln>
                          <a:noFill/>
                        </a:ln>
                        <a:solidFill>
                          <a:srgbClr val="CD2503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假</a:t>
                      </a:r>
                      <a:endParaRPr kumimoji="0" lang="zh-CN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91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逆否命题</a:t>
                      </a:r>
                      <a:endParaRPr kumimoji="0" lang="zh-CN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CD2503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真</a:t>
                      </a:r>
                      <a:endParaRPr kumimoji="0" lang="zh-CN" altLang="en-US" sz="2400" b="0" i="0" u="none" strike="noStrike" cap="none" normalizeH="0" baseline="0">
                        <a:ln>
                          <a:noFill/>
                        </a:ln>
                        <a:solidFill>
                          <a:srgbClr val="CD2503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CD2503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真</a:t>
                      </a:r>
                      <a:endParaRPr kumimoji="0" lang="zh-CN" altLang="en-US" sz="2400" b="0" i="0" u="none" strike="noStrike" cap="none" normalizeH="0" baseline="0">
                        <a:ln>
                          <a:noFill/>
                        </a:ln>
                        <a:solidFill>
                          <a:srgbClr val="CD2503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假</a:t>
                      </a:r>
                      <a:endParaRPr kumimoji="0" lang="zh-CN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假</a:t>
                      </a:r>
                      <a:endParaRPr kumimoji="0" lang="zh-CN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6424" name="TextBox 44"/>
          <p:cNvSpPr txBox="1">
            <a:spLocks noChangeArrowheads="1"/>
          </p:cNvSpPr>
          <p:nvPr/>
        </p:nvSpPr>
        <p:spPr bwMode="auto">
          <a:xfrm>
            <a:off x="548472" y="4397600"/>
            <a:ext cx="785812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0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观察以上表格你能得到什么结论呢？</a:t>
            </a:r>
          </a:p>
        </p:txBody>
      </p:sp>
      <p:sp>
        <p:nvSpPr>
          <p:cNvPr id="16425" name="TextBox 45"/>
          <p:cNvSpPr txBox="1">
            <a:spLocks noChangeArrowheads="1"/>
          </p:cNvSpPr>
          <p:nvPr/>
        </p:nvSpPr>
        <p:spPr bwMode="auto">
          <a:xfrm>
            <a:off x="618486" y="4959752"/>
            <a:ext cx="871537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000" kern="0" dirty="0">
                <a:solidFill>
                  <a:srgbClr val="FF33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1.</a:t>
            </a:r>
            <a:r>
              <a:rPr lang="zh-CN" altLang="en-US" sz="2000" kern="0" dirty="0">
                <a:solidFill>
                  <a:srgbClr val="FF33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两个命题互为逆否命题，它们有相同的真假性。</a:t>
            </a:r>
          </a:p>
        </p:txBody>
      </p:sp>
      <p:sp>
        <p:nvSpPr>
          <p:cNvPr id="16426" name="TextBox 46"/>
          <p:cNvSpPr txBox="1">
            <a:spLocks noChangeArrowheads="1"/>
          </p:cNvSpPr>
          <p:nvPr/>
        </p:nvSpPr>
        <p:spPr bwMode="auto">
          <a:xfrm>
            <a:off x="618486" y="5521904"/>
            <a:ext cx="850106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000" kern="0">
                <a:solidFill>
                  <a:srgbClr val="FF33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2.</a:t>
            </a:r>
            <a:r>
              <a:rPr lang="zh-CN" altLang="en-US" sz="2000" kern="0">
                <a:solidFill>
                  <a:srgbClr val="FF33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两个命题为互逆命题或互否命题，它们的真       假性没有关系。</a:t>
            </a:r>
          </a:p>
        </p:txBody>
      </p:sp>
      <p:sp>
        <p:nvSpPr>
          <p:cNvPr id="6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新知探究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64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64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64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64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64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64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64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64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64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24" grpId="0"/>
      <p:bldP spid="16425" grpId="0"/>
      <p:bldP spid="16426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GUIDESSETTING" val="{&quot;Id&quot;:null,&quot;Name&quot;:&quot;正常&quot;,&quot;HeaderHeight&quot;:14.0,&quot;FooterHeight&quot;:9.0,&quot;SideMargin&quot;:5.5,&quot;TopMargin&quot;:0.0,&quot;BottomMargin&quot;:0.0,&quot;IntervalMargin&quot;:1.5,&quot;SettingType&quot;:&quot;System&quot;}"/>
</p:tagLst>
</file>

<file path=ppt/theme/theme1.xml><?xml version="1.0" encoding="utf-8"?>
<a:theme xmlns:a="http://schemas.openxmlformats.org/drawingml/2006/main" name="办公资源网：www.bangongziyuan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1038</Words>
  <Application>Microsoft Office PowerPoint</Application>
  <PresentationFormat>宽屏</PresentationFormat>
  <Paragraphs>150</Paragraphs>
  <Slides>18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18</vt:i4>
      </vt:variant>
    </vt:vector>
  </HeadingPairs>
  <TitlesOfParts>
    <vt:vector size="26" baseType="lpstr">
      <vt:lpstr>Calibri</vt:lpstr>
      <vt:lpstr>Wingdings</vt:lpstr>
      <vt:lpstr>Arial</vt:lpstr>
      <vt:lpstr>思源黑体 CN Light</vt:lpstr>
      <vt:lpstr>FandolFang R</vt:lpstr>
      <vt:lpstr>办公资源网：www.bangongziyuan.com</vt:lpstr>
      <vt:lpstr>Microsoft 公式 3.0</vt:lpstr>
      <vt:lpstr>公式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/>
  <cp:lastModifiedBy>天 下</cp:lastModifiedBy>
  <cp:revision>2</cp:revision>
  <dcterms:created xsi:type="dcterms:W3CDTF">2020-09-21T02:06:33Z</dcterms:created>
  <dcterms:modified xsi:type="dcterms:W3CDTF">2021-01-09T10:07:13Z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2052-11.1.0.9999</vt:lpwstr>
  </property>
</Properties>
</file>