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3" r:id="rId15"/>
    <p:sldId id="287" r:id="rId16"/>
    <p:sldId id="274" r:id="rId17"/>
    <p:sldId id="276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81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88" y="90"/>
      </p:cViewPr>
      <p:guideLst>
        <p:guide pos="416"/>
        <p:guide pos="7256"/>
        <p:guide orient="horz" pos="600"/>
        <p:guide orient="horz" pos="664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A8BE216-598D-4564-A47B-A17DEC4D8BB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531764D-E6FE-4CF1-B4D0-66E28DA4BF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/>
              <a:t>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A7DBCC-E51C-451A-BEAF-3F444A72E6D8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A41761-8C9C-4820-B07A-AE651B661E6D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F27E4-2B5D-482E-AD52-A3AEE8FC359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DEAFF4-7376-4F26-A4FC-E7228E0AE60F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05E245-6263-42D3-90D4-8787DEAC1842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3F6A4F-3D50-4159-B6D4-C3C9C5CC1E2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F39C27-2E04-4C58-BD6D-4E6B1B4F6EF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608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608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33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4.wmf"/><Relationship Id="rId1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34477" b="41529"/>
          <a:stretch>
            <a:fillRect/>
          </a:stretch>
        </p:blipFill>
        <p:spPr>
          <a:xfrm>
            <a:off x="7602882" y="-187994"/>
            <a:ext cx="4590346" cy="3544185"/>
          </a:xfrm>
          <a:custGeom>
            <a:avLst/>
            <a:gdLst>
              <a:gd name="connsiteX0" fmla="*/ 1251221 w 4590346"/>
              <a:gd name="connsiteY0" fmla="*/ 0 h 3544185"/>
              <a:gd name="connsiteX1" fmla="*/ 3344200 w 4590346"/>
              <a:gd name="connsiteY1" fmla="*/ 0 h 3544185"/>
              <a:gd name="connsiteX2" fmla="*/ 4590346 w 4590346"/>
              <a:gd name="connsiteY2" fmla="*/ 1277769 h 3544185"/>
              <a:gd name="connsiteX3" fmla="*/ 2266416 w 4590346"/>
              <a:gd name="connsiteY3" fmla="*/ 3544185 h 3544185"/>
              <a:gd name="connsiteX4" fmla="*/ 0 w 4590346"/>
              <a:gd name="connsiteY4" fmla="*/ 1220255 h 3544185"/>
              <a:gd name="connsiteX5" fmla="*/ 1251221 w 4590346"/>
              <a:gd name="connsiteY5" fmla="*/ 0 h 354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0346" h="3544185">
                <a:moveTo>
                  <a:pt x="1251221" y="0"/>
                </a:moveTo>
                <a:lnTo>
                  <a:pt x="3344200" y="0"/>
                </a:lnTo>
                <a:lnTo>
                  <a:pt x="4590346" y="1277769"/>
                </a:lnTo>
                <a:lnTo>
                  <a:pt x="2266416" y="3544185"/>
                </a:lnTo>
                <a:lnTo>
                  <a:pt x="0" y="1220255"/>
                </a:lnTo>
                <a:lnTo>
                  <a:pt x="1251221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28465" r="16699" b="8046"/>
          <a:stretch>
            <a:fillRect/>
          </a:stretch>
        </p:blipFill>
        <p:spPr>
          <a:xfrm>
            <a:off x="9919472" y="1537403"/>
            <a:ext cx="3848327" cy="3848326"/>
          </a:xfrm>
          <a:custGeom>
            <a:avLst/>
            <a:gdLst>
              <a:gd name="connsiteX0" fmla="*/ 1948272 w 3848327"/>
              <a:gd name="connsiteY0" fmla="*/ 0 h 3848326"/>
              <a:gd name="connsiteX1" fmla="*/ 3848327 w 3848327"/>
              <a:gd name="connsiteY1" fmla="*/ 1948271 h 3848326"/>
              <a:gd name="connsiteX2" fmla="*/ 1900055 w 3848327"/>
              <a:gd name="connsiteY2" fmla="*/ 3848326 h 3848326"/>
              <a:gd name="connsiteX3" fmla="*/ 0 w 3848327"/>
              <a:gd name="connsiteY3" fmla="*/ 1900054 h 3848326"/>
              <a:gd name="connsiteX4" fmla="*/ 1948272 w 3848327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7" h="3848326">
                <a:moveTo>
                  <a:pt x="1948272" y="0"/>
                </a:moveTo>
                <a:lnTo>
                  <a:pt x="3848327" y="1948271"/>
                </a:lnTo>
                <a:lnTo>
                  <a:pt x="1900055" y="3848326"/>
                </a:lnTo>
                <a:lnTo>
                  <a:pt x="0" y="1900054"/>
                </a:lnTo>
                <a:lnTo>
                  <a:pt x="194827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6511" r="55417"/>
          <a:stretch>
            <a:fillRect/>
          </a:stretch>
        </p:blipFill>
        <p:spPr>
          <a:xfrm>
            <a:off x="6490209" y="2025083"/>
            <a:ext cx="3848326" cy="3848326"/>
          </a:xfrm>
          <a:custGeom>
            <a:avLst/>
            <a:gdLst>
              <a:gd name="connsiteX0" fmla="*/ 1948271 w 3848326"/>
              <a:gd name="connsiteY0" fmla="*/ 0 h 3848326"/>
              <a:gd name="connsiteX1" fmla="*/ 3848326 w 3848326"/>
              <a:gd name="connsiteY1" fmla="*/ 1948271 h 3848326"/>
              <a:gd name="connsiteX2" fmla="*/ 1900054 w 3848326"/>
              <a:gd name="connsiteY2" fmla="*/ 3848326 h 3848326"/>
              <a:gd name="connsiteX3" fmla="*/ 0 w 3848326"/>
              <a:gd name="connsiteY3" fmla="*/ 1900054 h 3848326"/>
              <a:gd name="connsiteX4" fmla="*/ 1948271 w 3848326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6" h="3848326">
                <a:moveTo>
                  <a:pt x="1948271" y="0"/>
                </a:moveTo>
                <a:lnTo>
                  <a:pt x="3848326" y="1948271"/>
                </a:lnTo>
                <a:lnTo>
                  <a:pt x="1900054" y="3848326"/>
                </a:lnTo>
                <a:lnTo>
                  <a:pt x="0" y="1900054"/>
                </a:lnTo>
                <a:lnTo>
                  <a:pt x="1948271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-17259" r="48546" b="100000"/>
          <a:stretch>
            <a:fillRect/>
          </a:stretch>
        </p:blipFill>
        <p:spPr>
          <a:xfrm>
            <a:off x="8854104" y="-1234155"/>
            <a:ext cx="2092979" cy="1046161"/>
          </a:xfrm>
          <a:custGeom>
            <a:avLst/>
            <a:gdLst>
              <a:gd name="connsiteX0" fmla="*/ 1072709 w 2092979"/>
              <a:gd name="connsiteY0" fmla="*/ 0 h 1046161"/>
              <a:gd name="connsiteX1" fmla="*/ 2092979 w 2092979"/>
              <a:gd name="connsiteY1" fmla="*/ 1046161 h 1046161"/>
              <a:gd name="connsiteX2" fmla="*/ 0 w 2092979"/>
              <a:gd name="connsiteY2" fmla="*/ 1046161 h 1046161"/>
              <a:gd name="connsiteX3" fmla="*/ 1072709 w 2092979"/>
              <a:gd name="connsiteY3" fmla="*/ 0 h 10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79" h="1046161">
                <a:moveTo>
                  <a:pt x="1072709" y="0"/>
                </a:moveTo>
                <a:lnTo>
                  <a:pt x="2092979" y="1046161"/>
                </a:lnTo>
                <a:lnTo>
                  <a:pt x="0" y="1046161"/>
                </a:lnTo>
                <a:lnTo>
                  <a:pt x="1072709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34466" y="2422603"/>
            <a:ext cx="5937982" cy="2534217"/>
            <a:chOff x="6138938" y="2928903"/>
            <a:chExt cx="5112385" cy="1991821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430677"/>
              <a:ext cx="5033249" cy="1490047"/>
              <a:chOff x="-4714868" y="2209742"/>
              <a:chExt cx="5033249" cy="1490047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6081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209742"/>
                <a:ext cx="5033249" cy="845285"/>
                <a:chOff x="-4714868" y="2209742"/>
                <a:chExt cx="5033249" cy="845285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7" y="220974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3600" b="1" dirty="0">
                      <a:solidFill>
                        <a:srgbClr val="8608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1.2.1</a:t>
                  </a:r>
                  <a:r>
                    <a:rPr lang="zh-CN" altLang="en-US" sz="3600" b="1" dirty="0">
                      <a:solidFill>
                        <a:srgbClr val="8608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充分条件与必要条件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081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38938" y="2928903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86081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18943070">
            <a:off x="9643099" y="434784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8943070">
            <a:off x="8568531" y="541814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18943070">
            <a:off x="10696398" y="542830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8943070">
            <a:off x="9632465" y="648243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8943070">
            <a:off x="6652705" y="1249966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8943070">
            <a:off x="6839837" y="-77702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8943070">
            <a:off x="5603785" y="15069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0400" y="1155199"/>
            <a:ext cx="1042988" cy="400110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5347" y="1557581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指出下列各组命题中，p是q 的什么条件，q是p的什么条件？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79291" y="2100282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82467" y="2689607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69025" y="4758711"/>
            <a:ext cx="4108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（4）p：a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b=0   q：a=0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79291" y="3715207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（3）p：两个角是对顶角，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q：两个角相等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46998" y="5239580"/>
            <a:ext cx="4541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（5）p：两个三角形全等，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q：两个三角形面积相等</a:t>
            </a:r>
          </a:p>
        </p:txBody>
      </p:sp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2150842" y="2078341"/>
          <a:ext cx="11525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8800" imgH="165100" progId="Equation.3">
                  <p:embed/>
                </p:oleObj>
              </mc:Choice>
              <mc:Fallback>
                <p:oleObj r:id="rId3" imgW="558800" imgH="165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842" y="2078341"/>
                        <a:ext cx="11525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3590704" y="1957691"/>
          <a:ext cx="12239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61035" imgH="228600" progId="Equation.3">
                  <p:embed/>
                </p:oleObj>
              </mc:Choice>
              <mc:Fallback>
                <p:oleObj r:id="rId5" imgW="661035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704" y="1957691"/>
                        <a:ext cx="12239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5" name="Object 13"/>
          <p:cNvGraphicFramePr>
            <a:graphicFrameLocks noChangeAspect="1"/>
          </p:cNvGraphicFramePr>
          <p:nvPr/>
        </p:nvGraphicFramePr>
        <p:xfrm>
          <a:off x="2065116" y="2536335"/>
          <a:ext cx="23034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02335" imgH="228600" progId="Equation.3">
                  <p:embed/>
                </p:oleObj>
              </mc:Choice>
              <mc:Fallback>
                <p:oleObj r:id="rId7" imgW="902335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116" y="2536335"/>
                        <a:ext cx="23034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6" name="Object 14"/>
          <p:cNvGraphicFramePr>
            <a:graphicFrameLocks noChangeAspect="1"/>
          </p:cNvGraphicFramePr>
          <p:nvPr/>
        </p:nvGraphicFramePr>
        <p:xfrm>
          <a:off x="2013504" y="3116825"/>
          <a:ext cx="21605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749935" imgH="203200" progId="Equation.3">
                  <p:embed/>
                </p:oleObj>
              </mc:Choice>
              <mc:Fallback>
                <p:oleObj r:id="rId9" imgW="749935" imgH="203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04" y="3116825"/>
                        <a:ext cx="216058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7" name="Line 15"/>
          <p:cNvSpPr>
            <a:spLocks noChangeShapeType="1"/>
          </p:cNvSpPr>
          <p:nvPr/>
        </p:nvSpPr>
        <p:spPr bwMode="auto">
          <a:xfrm flipH="1">
            <a:off x="5462939" y="2055507"/>
            <a:ext cx="13251" cy="411034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662171" y="2070438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965383" y="2079985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（1）由                 即</a:t>
            </a:r>
          </a:p>
        </p:txBody>
      </p:sp>
      <p:graphicFrame>
        <p:nvGraphicFramePr>
          <p:cNvPr id="90130" name="Object 19"/>
          <p:cNvGraphicFramePr>
            <a:graphicFrameLocks noChangeAspect="1"/>
          </p:cNvGraphicFramePr>
          <p:nvPr/>
        </p:nvGraphicFramePr>
        <p:xfrm>
          <a:off x="8550984" y="2076892"/>
          <a:ext cx="703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68935" imgH="165100" progId="Equation.3">
                  <p:embed/>
                </p:oleObj>
              </mc:Choice>
              <mc:Fallback>
                <p:oleObj r:id="rId11" imgW="368935" imgH="1651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984" y="2076892"/>
                        <a:ext cx="7032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1" name="Object 20"/>
          <p:cNvGraphicFramePr>
            <a:graphicFrameLocks noChangeAspect="1"/>
          </p:cNvGraphicFramePr>
          <p:nvPr/>
        </p:nvGraphicFramePr>
        <p:xfrm>
          <a:off x="9416171" y="2076893"/>
          <a:ext cx="4572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91135" imgH="153035" progId="Equation.3">
                  <p:embed/>
                </p:oleObj>
              </mc:Choice>
              <mc:Fallback>
                <p:oleObj r:id="rId13" imgW="191135" imgH="15303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6171" y="2076893"/>
                        <a:ext cx="4572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2" name="Object 21"/>
          <p:cNvGraphicFramePr>
            <a:graphicFrameLocks noChangeAspect="1"/>
          </p:cNvGraphicFramePr>
          <p:nvPr/>
        </p:nvGraphicFramePr>
        <p:xfrm>
          <a:off x="10072247" y="1930842"/>
          <a:ext cx="892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483235" imgH="228600" progId="Equation.3">
                  <p:embed/>
                </p:oleObj>
              </mc:Choice>
              <mc:Fallback>
                <p:oleObj r:id="rId15" imgW="483235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247" y="1930842"/>
                        <a:ext cx="8921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621463" y="2631187"/>
            <a:ext cx="4897437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知： p是q的充分条件，q是p的必要条件．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36821" y="3286135"/>
            <a:ext cx="54820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 p是q的充分条件，q是p的必要条件．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36821" y="3991225"/>
            <a:ext cx="5215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 p是q的充分条件， q是p的必要条件．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036821" y="4542427"/>
            <a:ext cx="5302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 p是q的必要条件， q是p的充分条件．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058684" y="5093630"/>
            <a:ext cx="5445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（5） p是q的充分条件， q是p的必要条件．</a:t>
            </a:r>
          </a:p>
        </p:txBody>
      </p:sp>
      <p:graphicFrame>
        <p:nvGraphicFramePr>
          <p:cNvPr id="90138" name="Object 13"/>
          <p:cNvGraphicFramePr>
            <a:graphicFrameLocks noChangeAspect="1"/>
          </p:cNvGraphicFramePr>
          <p:nvPr/>
        </p:nvGraphicFramePr>
        <p:xfrm>
          <a:off x="7040915" y="2076892"/>
          <a:ext cx="1069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444500" imgH="177800" progId="Equation.3">
                  <p:embed/>
                </p:oleObj>
              </mc:Choice>
              <mc:Fallback>
                <p:oleObj r:id="rId17" imgW="444500" imgH="177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915" y="2076892"/>
                        <a:ext cx="1069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32" grpId="0"/>
      <p:bldP spid="9233" grpId="0"/>
      <p:bldP spid="9238" grpId="0"/>
      <p:bldP spid="9239" grpId="0"/>
      <p:bldP spid="9240" grpId="0"/>
      <p:bldP spid="9241" grpId="0"/>
      <p:bldP spid="9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-443795" y="1178420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7496" y="1642334"/>
            <a:ext cx="7394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指出下列各组命题中，p是q 的什么条件，q是p的什么条件？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60400" y="2148133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  p: x</a:t>
            </a:r>
            <a:r>
              <a:rPr lang="zh-CN" altLang="en-US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=9   q: x= -3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60400" y="2626918"/>
            <a:ext cx="54022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  p: 三角形是直角三角形 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q:三角形有一个角等于60º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48979" y="3567367"/>
            <a:ext cx="50403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  p:三角形的三条边相等  </a:t>
            </a:r>
          </a:p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q:三角形的三个角相等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48979" y="4507816"/>
            <a:ext cx="4665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(1)p是q的必要条件q是p的充分条件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48979" y="4998584"/>
            <a:ext cx="4877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(2)p不是q的充分条件也不是必要条件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48979" y="5489352"/>
            <a:ext cx="7634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(3)p是q的充分条件和必要条件，q是p的充分条件和必要条件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61" name="组合 74760"/>
          <p:cNvGrpSpPr/>
          <p:nvPr/>
        </p:nvGrpSpPr>
        <p:grpSpPr bwMode="auto">
          <a:xfrm>
            <a:off x="652772" y="1221481"/>
            <a:ext cx="6840537" cy="871538"/>
            <a:chOff x="0" y="18"/>
            <a:chExt cx="4309" cy="549"/>
          </a:xfrm>
        </p:grpSpPr>
        <p:pic>
          <p:nvPicPr>
            <p:cNvPr id="28681" name="图片 74761" descr="高考资源网( www.ks5u.com)，中国最大的高考网站，您身边的高考专家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8"/>
              <a:ext cx="590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图片 74762" descr="高考资源网( www.ks5u.com)，中国最大的高考网站，您身边的高考专家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" y="43"/>
              <a:ext cx="88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矩形 74763"/>
            <p:cNvSpPr>
              <a:spLocks noChangeArrowheads="1"/>
            </p:cNvSpPr>
            <p:nvPr/>
          </p:nvSpPr>
          <p:spPr bwMode="auto">
            <a:xfrm>
              <a:off x="0" y="234"/>
              <a:ext cx="43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“               ”是“                               ”的（          ）</a:t>
              </a:r>
            </a:p>
          </p:txBody>
        </p:sp>
      </p:grpSp>
      <p:sp>
        <p:nvSpPr>
          <p:cNvPr id="74765" name="矩形 74764"/>
          <p:cNvSpPr>
            <a:spLocks noChangeArrowheads="1"/>
          </p:cNvSpPr>
          <p:nvPr/>
        </p:nvSpPr>
        <p:spPr bwMode="auto">
          <a:xfrm>
            <a:off x="329395" y="2123418"/>
            <a:ext cx="5724644" cy="30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	充分而不必要条件			</a:t>
            </a:r>
          </a:p>
          <a:p>
            <a:pPr eaLnBrk="0" hangingPunct="0">
              <a:lnSpc>
                <a:spcPct val="2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．必要而不充分条件</a:t>
            </a:r>
            <a:r>
              <a:rPr lang="zh-CN" altLang="en-US" sz="2000" kern="0" dirty="0">
                <a:solidFill>
                  <a:srgbClr val="FFFF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	充分必要条件   </a:t>
            </a:r>
            <a:r>
              <a:rPr lang="zh-CN" altLang="en-US" sz="2000" kern="0" dirty="0">
                <a:solidFill>
                  <a:srgbClr val="FFFF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			</a:t>
            </a:r>
          </a:p>
          <a:p>
            <a:pPr eaLnBrk="0" hangingPunct="0">
              <a:lnSpc>
                <a:spcPct val="2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．既不充分也不必要条件</a:t>
            </a:r>
          </a:p>
        </p:txBody>
      </p:sp>
      <p:sp>
        <p:nvSpPr>
          <p:cNvPr id="74767" name="矩形 74766"/>
          <p:cNvSpPr>
            <a:spLocks noChangeArrowheads="1"/>
          </p:cNvSpPr>
          <p:nvPr/>
        </p:nvSpPr>
        <p:spPr bwMode="auto">
          <a:xfrm>
            <a:off x="5824649" y="1451650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/>
      <p:bldP spid="747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60400" y="1252398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指出下列各组命题中，p是q 的什么条件，q是p的什么条件？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71970" y="2054768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10070" y="2784134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71970" y="3578768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  p：内错角相等         q：两直线平行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10070" y="5110504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（5）</a:t>
            </a:r>
          </a:p>
        </p:txBody>
      </p:sp>
      <p:graphicFrame>
        <p:nvGraphicFramePr>
          <p:cNvPr id="30728" name="Object 9"/>
          <p:cNvGraphicFramePr>
            <a:graphicFrameLocks noChangeAspect="1"/>
          </p:cNvGraphicFramePr>
          <p:nvPr/>
        </p:nvGraphicFramePr>
        <p:xfrm>
          <a:off x="1386370" y="1928562"/>
          <a:ext cx="15240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71500" imgH="203200" progId="Equation.3">
                  <p:embed/>
                </p:oleObj>
              </mc:Choice>
              <mc:Fallback>
                <p:oleObj r:id="rId3" imgW="5715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370" y="1928562"/>
                        <a:ext cx="15240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0"/>
          <p:cNvGraphicFramePr>
            <a:graphicFrameLocks noChangeAspect="1"/>
          </p:cNvGraphicFramePr>
          <p:nvPr/>
        </p:nvGraphicFramePr>
        <p:xfrm>
          <a:off x="3138970" y="1912667"/>
          <a:ext cx="1371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46100" imgH="203200" progId="Equation.3">
                  <p:embed/>
                </p:oleObj>
              </mc:Choice>
              <mc:Fallback>
                <p:oleObj r:id="rId5" imgW="5461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970" y="1912667"/>
                        <a:ext cx="13716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1"/>
          <p:cNvGraphicFramePr>
            <a:graphicFrameLocks noChangeAspect="1"/>
          </p:cNvGraphicFramePr>
          <p:nvPr/>
        </p:nvGraphicFramePr>
        <p:xfrm>
          <a:off x="3138970" y="2714747"/>
          <a:ext cx="1384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46100" imgH="203200" progId="Equation.3">
                  <p:embed/>
                </p:oleObj>
              </mc:Choice>
              <mc:Fallback>
                <p:oleObj r:id="rId7" imgW="546100" imgH="203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970" y="2714747"/>
                        <a:ext cx="1384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2"/>
          <p:cNvGraphicFramePr>
            <a:graphicFrameLocks noChangeAspect="1"/>
          </p:cNvGraphicFramePr>
          <p:nvPr/>
        </p:nvGraphicFramePr>
        <p:xfrm>
          <a:off x="1370495" y="2740569"/>
          <a:ext cx="14033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58800" imgH="203200" progId="Equation.3">
                  <p:embed/>
                </p:oleObj>
              </mc:Choice>
              <mc:Fallback>
                <p:oleObj r:id="rId9" imgW="5588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495" y="2740569"/>
                        <a:ext cx="14033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471970" y="4340768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  p：两直线平行        q：内错角相等 </a:t>
            </a:r>
          </a:p>
        </p:txBody>
      </p:sp>
      <p:graphicFrame>
        <p:nvGraphicFramePr>
          <p:cNvPr id="30733" name="Object 14"/>
          <p:cNvGraphicFramePr>
            <a:graphicFrameLocks noChangeAspect="1"/>
          </p:cNvGraphicFramePr>
          <p:nvPr/>
        </p:nvGraphicFramePr>
        <p:xfrm>
          <a:off x="1500670" y="5034304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09600" imgH="203200" progId="Equation.3">
                  <p:embed/>
                </p:oleObj>
              </mc:Choice>
              <mc:Fallback>
                <p:oleObj r:id="rId11" imgW="609600" imgH="203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670" y="5034304"/>
                        <a:ext cx="144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5"/>
          <p:cNvGraphicFramePr>
            <a:graphicFrameLocks noChangeAspect="1"/>
          </p:cNvGraphicFramePr>
          <p:nvPr/>
        </p:nvGraphicFramePr>
        <p:xfrm>
          <a:off x="3329470" y="4958105"/>
          <a:ext cx="1371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559435" imgH="228600" progId="Equation.3">
                  <p:embed/>
                </p:oleObj>
              </mc:Choice>
              <mc:Fallback>
                <p:oleObj r:id="rId13" imgW="559435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470" y="4958105"/>
                        <a:ext cx="1371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60400" y="1431985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1、一般地：若p则q为真，记作：                            或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4733403" y="140344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4500" imgH="177800" progId="Equation.3">
                  <p:embed/>
                </p:oleObj>
              </mc:Choice>
              <mc:Fallback>
                <p:oleObj r:id="rId3" imgW="4445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403" y="140344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7173089" y="1389242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44500" imgH="177800" progId="Equation.3">
                  <p:embed/>
                </p:oleObj>
              </mc:Choice>
              <mc:Fallback>
                <p:oleObj r:id="rId5" imgW="4445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089" y="1389242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955800" y="2108994"/>
            <a:ext cx="411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若p则q为假，记作：</a:t>
            </a:r>
          </a:p>
        </p:txBody>
      </p:sp>
      <p:graphicFrame>
        <p:nvGraphicFramePr>
          <p:cNvPr id="33799" name="Object 8"/>
          <p:cNvGraphicFramePr>
            <a:graphicFrameLocks noChangeAspect="1"/>
          </p:cNvGraphicFramePr>
          <p:nvPr/>
        </p:nvGraphicFramePr>
        <p:xfrm>
          <a:off x="4535025" y="2038681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44500" imgH="177800" progId="Equation.3">
                  <p:embed/>
                </p:oleObj>
              </mc:Choice>
              <mc:Fallback>
                <p:oleObj r:id="rId7" imgW="4445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025" y="2038681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729666" y="2955216"/>
            <a:ext cx="548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2、充分条件与必要条件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729666" y="3542964"/>
            <a:ext cx="739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一般地，如果已知                     那么我们就说 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5627434" y="3526133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p是q的充分条件， q是p的必要条件。</a:t>
            </a:r>
          </a:p>
        </p:txBody>
      </p:sp>
      <p:graphicFrame>
        <p:nvGraphicFramePr>
          <p:cNvPr id="33803" name="Object 12"/>
          <p:cNvGraphicFramePr>
            <a:graphicFrameLocks noChangeAspect="1"/>
          </p:cNvGraphicFramePr>
          <p:nvPr/>
        </p:nvGraphicFramePr>
        <p:xfrm>
          <a:off x="3163945" y="3590740"/>
          <a:ext cx="978362" cy="39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44500" imgH="177800" progId="Equation.3">
                  <p:embed/>
                </p:oleObj>
              </mc:Choice>
              <mc:Fallback>
                <p:oleObj r:id="rId8" imgW="444500" imgH="177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945" y="3590740"/>
                        <a:ext cx="978362" cy="391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结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 flipH="1">
            <a:off x="4984025" y="2080449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86017"/>
          <p:cNvSpPr txBox="1">
            <a:spLocks noChangeArrowheads="1"/>
          </p:cNvSpPr>
          <p:nvPr/>
        </p:nvSpPr>
        <p:spPr bwMode="auto">
          <a:xfrm>
            <a:off x="660400" y="2403495"/>
            <a:ext cx="7315200" cy="296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课后探讨：下列生活中名言名句的充要关系如何？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（</a:t>
            </a:r>
            <a:r>
              <a:rPr lang="en-US" altLang="zh-CN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）骄兵必败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（</a:t>
            </a:r>
            <a:r>
              <a:rPr lang="en-US" altLang="zh-CN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）有志者事竞成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（</a:t>
            </a:r>
            <a:r>
              <a:rPr lang="en-US" altLang="zh-CN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）名师出高徒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    （</a:t>
            </a:r>
            <a:r>
              <a:rPr lang="en-US" altLang="zh-CN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2A1AF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）玉不琢，不成器</a:t>
            </a:r>
            <a:r>
              <a: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5842" name="文本框 86018"/>
          <p:cNvSpPr txBox="1">
            <a:spLocks noChangeArrowheads="1"/>
          </p:cNvSpPr>
          <p:nvPr/>
        </p:nvSpPr>
        <p:spPr bwMode="auto">
          <a:xfrm>
            <a:off x="660400" y="1196050"/>
            <a:ext cx="7129463" cy="11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布置作业：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P12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   习题</a:t>
            </a: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1.2A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      第三题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课后探讨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34477" b="41529"/>
          <a:stretch>
            <a:fillRect/>
          </a:stretch>
        </p:blipFill>
        <p:spPr>
          <a:xfrm>
            <a:off x="7602882" y="-187994"/>
            <a:ext cx="4590346" cy="3544185"/>
          </a:xfrm>
          <a:custGeom>
            <a:avLst/>
            <a:gdLst>
              <a:gd name="connsiteX0" fmla="*/ 1251221 w 4590346"/>
              <a:gd name="connsiteY0" fmla="*/ 0 h 3544185"/>
              <a:gd name="connsiteX1" fmla="*/ 3344200 w 4590346"/>
              <a:gd name="connsiteY1" fmla="*/ 0 h 3544185"/>
              <a:gd name="connsiteX2" fmla="*/ 4590346 w 4590346"/>
              <a:gd name="connsiteY2" fmla="*/ 1277769 h 3544185"/>
              <a:gd name="connsiteX3" fmla="*/ 2266416 w 4590346"/>
              <a:gd name="connsiteY3" fmla="*/ 3544185 h 3544185"/>
              <a:gd name="connsiteX4" fmla="*/ 0 w 4590346"/>
              <a:gd name="connsiteY4" fmla="*/ 1220255 h 3544185"/>
              <a:gd name="connsiteX5" fmla="*/ 1251221 w 4590346"/>
              <a:gd name="connsiteY5" fmla="*/ 0 h 354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0346" h="3544185">
                <a:moveTo>
                  <a:pt x="1251221" y="0"/>
                </a:moveTo>
                <a:lnTo>
                  <a:pt x="3344200" y="0"/>
                </a:lnTo>
                <a:lnTo>
                  <a:pt x="4590346" y="1277769"/>
                </a:lnTo>
                <a:lnTo>
                  <a:pt x="2266416" y="3544185"/>
                </a:lnTo>
                <a:lnTo>
                  <a:pt x="0" y="1220255"/>
                </a:lnTo>
                <a:lnTo>
                  <a:pt x="1251221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28465" r="16699" b="8046"/>
          <a:stretch>
            <a:fillRect/>
          </a:stretch>
        </p:blipFill>
        <p:spPr>
          <a:xfrm>
            <a:off x="9919472" y="1537403"/>
            <a:ext cx="3848327" cy="3848326"/>
          </a:xfrm>
          <a:custGeom>
            <a:avLst/>
            <a:gdLst>
              <a:gd name="connsiteX0" fmla="*/ 1948272 w 3848327"/>
              <a:gd name="connsiteY0" fmla="*/ 0 h 3848326"/>
              <a:gd name="connsiteX1" fmla="*/ 3848327 w 3848327"/>
              <a:gd name="connsiteY1" fmla="*/ 1948271 h 3848326"/>
              <a:gd name="connsiteX2" fmla="*/ 1900055 w 3848327"/>
              <a:gd name="connsiteY2" fmla="*/ 3848326 h 3848326"/>
              <a:gd name="connsiteX3" fmla="*/ 0 w 3848327"/>
              <a:gd name="connsiteY3" fmla="*/ 1900054 h 3848326"/>
              <a:gd name="connsiteX4" fmla="*/ 1948272 w 3848327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7" h="3848326">
                <a:moveTo>
                  <a:pt x="1948272" y="0"/>
                </a:moveTo>
                <a:lnTo>
                  <a:pt x="3848327" y="1948271"/>
                </a:lnTo>
                <a:lnTo>
                  <a:pt x="1900055" y="3848326"/>
                </a:lnTo>
                <a:lnTo>
                  <a:pt x="0" y="1900054"/>
                </a:lnTo>
                <a:lnTo>
                  <a:pt x="194827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6511" r="55417"/>
          <a:stretch>
            <a:fillRect/>
          </a:stretch>
        </p:blipFill>
        <p:spPr>
          <a:xfrm>
            <a:off x="6490209" y="2025083"/>
            <a:ext cx="3848326" cy="3848326"/>
          </a:xfrm>
          <a:custGeom>
            <a:avLst/>
            <a:gdLst>
              <a:gd name="connsiteX0" fmla="*/ 1948271 w 3848326"/>
              <a:gd name="connsiteY0" fmla="*/ 0 h 3848326"/>
              <a:gd name="connsiteX1" fmla="*/ 3848326 w 3848326"/>
              <a:gd name="connsiteY1" fmla="*/ 1948271 h 3848326"/>
              <a:gd name="connsiteX2" fmla="*/ 1900054 w 3848326"/>
              <a:gd name="connsiteY2" fmla="*/ 3848326 h 3848326"/>
              <a:gd name="connsiteX3" fmla="*/ 0 w 3848326"/>
              <a:gd name="connsiteY3" fmla="*/ 1900054 h 3848326"/>
              <a:gd name="connsiteX4" fmla="*/ 1948271 w 3848326"/>
              <a:gd name="connsiteY4" fmla="*/ 0 h 38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326" h="3848326">
                <a:moveTo>
                  <a:pt x="1948271" y="0"/>
                </a:moveTo>
                <a:lnTo>
                  <a:pt x="3848326" y="1948271"/>
                </a:lnTo>
                <a:lnTo>
                  <a:pt x="1900054" y="3848326"/>
                </a:lnTo>
                <a:lnTo>
                  <a:pt x="0" y="1900054"/>
                </a:lnTo>
                <a:lnTo>
                  <a:pt x="1948271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-17259" r="48546" b="100000"/>
          <a:stretch>
            <a:fillRect/>
          </a:stretch>
        </p:blipFill>
        <p:spPr>
          <a:xfrm>
            <a:off x="8854104" y="-1234155"/>
            <a:ext cx="2092979" cy="1046161"/>
          </a:xfrm>
          <a:custGeom>
            <a:avLst/>
            <a:gdLst>
              <a:gd name="connsiteX0" fmla="*/ 1072709 w 2092979"/>
              <a:gd name="connsiteY0" fmla="*/ 0 h 1046161"/>
              <a:gd name="connsiteX1" fmla="*/ 2092979 w 2092979"/>
              <a:gd name="connsiteY1" fmla="*/ 1046161 h 1046161"/>
              <a:gd name="connsiteX2" fmla="*/ 0 w 2092979"/>
              <a:gd name="connsiteY2" fmla="*/ 1046161 h 1046161"/>
              <a:gd name="connsiteX3" fmla="*/ 1072709 w 2092979"/>
              <a:gd name="connsiteY3" fmla="*/ 0 h 10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79" h="1046161">
                <a:moveTo>
                  <a:pt x="1072709" y="0"/>
                </a:moveTo>
                <a:lnTo>
                  <a:pt x="2092979" y="1046161"/>
                </a:lnTo>
                <a:lnTo>
                  <a:pt x="0" y="1046161"/>
                </a:lnTo>
                <a:lnTo>
                  <a:pt x="1072709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6081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081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86081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18943070">
            <a:off x="9643099" y="434784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8943070">
            <a:off x="8568531" y="541814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18943070">
            <a:off x="10696398" y="5428301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8943070">
            <a:off x="9632465" y="648243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8943070">
            <a:off x="6652705" y="1249966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8943070">
            <a:off x="6839837" y="-777020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8943070">
            <a:off x="5603785" y="150694"/>
            <a:ext cx="1433408" cy="143340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7585"/>
          <p:cNvSpPr>
            <a:spLocks noChangeArrowheads="1"/>
          </p:cNvSpPr>
          <p:nvPr/>
        </p:nvSpPr>
        <p:spPr bwMode="auto">
          <a:xfrm>
            <a:off x="660400" y="1054100"/>
            <a:ext cx="10240858" cy="24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b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前面我们讨论了：“若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形式的命题，其中有的命题为真命题有的命题为假命题，例如，下列两个命题中：</a:t>
            </a:r>
            <a:b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( 1 )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b²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ab.</a:t>
            </a:r>
            <a:b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( 2 )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=0.</a:t>
            </a:r>
            <a:b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en-US" altLang="zh-CN" sz="20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589" name="矩形 67588"/>
          <p:cNvSpPr>
            <a:spLocks noChangeArrowheads="1"/>
          </p:cNvSpPr>
          <p:nvPr/>
        </p:nvSpPr>
        <p:spPr bwMode="auto">
          <a:xfrm>
            <a:off x="660400" y="3516946"/>
            <a:ext cx="22926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为真命题，</a:t>
            </a:r>
            <a:b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命题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为假命题 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文本框 59398"/>
          <p:cNvSpPr txBox="1">
            <a:spLocks noChangeArrowheads="1"/>
          </p:cNvSpPr>
          <p:nvPr/>
        </p:nvSpPr>
        <p:spPr bwMode="auto">
          <a:xfrm>
            <a:off x="660400" y="1209502"/>
            <a:ext cx="10858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在日常生活中，我们常常用到这个句型： “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这是我们在语文学习中最基础的句型，也是是日常交际中必不可少的，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：如果今天太阳很大，那么晒在外面的衣服一定能干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9401" name="文本框 59400"/>
          <p:cNvSpPr txBox="1">
            <a:spLocks noChangeArrowheads="1"/>
          </p:cNvSpPr>
          <p:nvPr/>
        </p:nvSpPr>
        <p:spPr bwMode="auto">
          <a:xfrm>
            <a:off x="660400" y="2934920"/>
            <a:ext cx="8135938" cy="30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由此可见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太阳大是衣服干的其中一个因素，   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在数学中称之为：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充分条件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而衣服晒干是太阳大的必然结果，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在数学中称之为：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必要条件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61441"/>
          <p:cNvSpPr txBox="1">
            <a:spLocks noChangeArrowheads="1"/>
          </p:cNvSpPr>
          <p:nvPr/>
        </p:nvSpPr>
        <p:spPr bwMode="auto">
          <a:xfrm>
            <a:off x="83667" y="1377566"/>
            <a:ext cx="105977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通过这个小小的例子，同学们是否对充分条件和必要条件有了大概的理解呢？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接下来，让我们深入学习“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充分条件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”和“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必要条件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”这两个概念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0400" y="1239769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1、一般地：若p则q为真，记作：                     或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643209" y="1192114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4500" imgH="177800" progId="Equation.3">
                  <p:embed/>
                </p:oleObj>
              </mc:Choice>
              <mc:Fallback>
                <p:oleObj r:id="rId3" imgW="4445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209" y="1192114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362804" y="1196397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44500" imgH="177800" progId="Equation.3">
                  <p:embed/>
                </p:oleObj>
              </mc:Choice>
              <mc:Fallback>
                <p:oleObj r:id="rId5" imgW="4445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804" y="1196397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70079" y="184937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若p则q为假，记作：</a:t>
            </a: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470379" y="1809501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44500" imgH="177800" progId="Equation.3">
                  <p:embed/>
                </p:oleObj>
              </mc:Choice>
              <mc:Fallback>
                <p:oleObj r:id="rId7" imgW="444500" imgH="177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379" y="1809501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962504" y="1830138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01030" y="2981215"/>
            <a:ext cx="6781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（1）如果两个三形全等，那么两三角形面积相等。</a:t>
            </a:r>
          </a:p>
          <a:p>
            <a:pPr>
              <a:spcBef>
                <a:spcPct val="50000"/>
              </a:spcBef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15617" y="4377292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（2）“若                 则               ”为假命题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01030" y="2464614"/>
            <a:ext cx="111581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384404" y="3673712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两个三形全等                   两三角形面积相等</a:t>
            </a:r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3410930" y="3578169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91135" imgH="153035" progId="Equation.3">
                  <p:embed/>
                </p:oleObj>
              </mc:Choice>
              <mc:Fallback>
                <p:oleObj r:id="rId8" imgW="191135" imgH="15303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930" y="3578169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2832204" y="5225095"/>
          <a:ext cx="628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91135" imgH="153035" progId="Equation.3">
                  <p:embed/>
                </p:oleObj>
              </mc:Choice>
              <mc:Fallback>
                <p:oleObj r:id="rId10" imgW="191135" imgH="15303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204" y="5225095"/>
                        <a:ext cx="6286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3070329" y="5317499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1841290" y="4286783"/>
          <a:ext cx="958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94335" imgH="203200" progId="Equation.3">
                  <p:embed/>
                </p:oleObj>
              </mc:Choice>
              <mc:Fallback>
                <p:oleObj r:id="rId11" imgW="394335" imgH="203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290" y="4286783"/>
                        <a:ext cx="9588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3222141" y="4345363"/>
          <a:ext cx="8509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30200" imgH="177800" progId="Equation.3">
                  <p:embed/>
                </p:oleObj>
              </mc:Choice>
              <mc:Fallback>
                <p:oleObj r:id="rId13" imgW="330200" imgH="177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141" y="4345363"/>
                        <a:ext cx="8509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1507588" y="5225095"/>
          <a:ext cx="895990" cy="46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94335" imgH="203200" progId="Equation.3">
                  <p:embed/>
                </p:oleObj>
              </mc:Choice>
              <mc:Fallback>
                <p:oleObj r:id="rId15" imgW="394335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588" y="5225095"/>
                        <a:ext cx="895990" cy="463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3770095" y="5235467"/>
          <a:ext cx="843284" cy="45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330200" imgH="177800" progId="Equation.3">
                  <p:embed/>
                </p:oleObj>
              </mc:Choice>
              <mc:Fallback>
                <p:oleObj r:id="rId16" imgW="330200" imgH="177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095" y="5235467"/>
                        <a:ext cx="843284" cy="454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3" grpId="0"/>
      <p:bldP spid="6156" grpId="0"/>
      <p:bldP spid="6157" grpId="0"/>
      <p:bldP spid="6158" grpId="0"/>
      <p:bldP spid="6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-465883" y="1178016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练习一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07482" y="1734898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用符号“              ”或“                  ”填空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13794" y="2341342"/>
            <a:ext cx="487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（1）x=0               xy=0        </a:t>
            </a:r>
            <a:r>
              <a:rPr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13794" y="2981860"/>
            <a:ext cx="4429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（2）xy=0             x=0        </a:t>
            </a:r>
            <a:r>
              <a:rPr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13794" y="3622378"/>
            <a:ext cx="6805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（3）两个角相等              两个角是对顶角   </a:t>
            </a:r>
            <a:r>
              <a:rPr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13794" y="4262896"/>
            <a:ext cx="720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（4）两个角是对顶角               两个角相等        </a:t>
            </a:r>
            <a:r>
              <a:rPr lang="zh-CN" altLang="en-US" sz="2000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13794" y="4818084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（5）                </a:t>
            </a:r>
            <a:r>
              <a:rPr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1591517" y="2760261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1679519" y="334884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2429717" y="396847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931569" y="455108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2179794" y="517375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25" name="Object 18"/>
          <p:cNvGraphicFramePr>
            <a:graphicFrameLocks noChangeAspect="1"/>
          </p:cNvGraphicFramePr>
          <p:nvPr/>
        </p:nvGraphicFramePr>
        <p:xfrm>
          <a:off x="1290691" y="4750259"/>
          <a:ext cx="777655" cy="53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8935" imgH="254000" progId="Equation.3">
                  <p:embed/>
                </p:oleObj>
              </mc:Choice>
              <mc:Fallback>
                <p:oleObj r:id="rId3" imgW="368935" imgH="254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91" y="4750259"/>
                        <a:ext cx="777655" cy="536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4395244" y="44725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4300" imgH="215900" progId="Equation.3">
                  <p:embed/>
                </p:oleObj>
              </mc:Choice>
              <mc:Fallback>
                <p:oleObj r:id="rId5" imgW="114300" imgH="215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244" y="44725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20"/>
          <p:cNvGraphicFramePr>
            <a:graphicFrameLocks noChangeAspect="1"/>
          </p:cNvGraphicFramePr>
          <p:nvPr/>
        </p:nvGraphicFramePr>
        <p:xfrm>
          <a:off x="3196596" y="4751618"/>
          <a:ext cx="887874" cy="5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94335" imgH="254000" progId="Equation.3">
                  <p:embed/>
                </p:oleObj>
              </mc:Choice>
              <mc:Fallback>
                <p:oleObj r:id="rId7" imgW="394335" imgH="254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596" y="4751618"/>
                        <a:ext cx="887874" cy="5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23"/>
          <p:cNvGraphicFramePr>
            <a:graphicFrameLocks noChangeAspect="1"/>
          </p:cNvGraphicFramePr>
          <p:nvPr/>
        </p:nvGraphicFramePr>
        <p:xfrm>
          <a:off x="1937794" y="1569963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91135" imgH="153035" progId="Equation.3">
                  <p:embed/>
                </p:oleObj>
              </mc:Choice>
              <mc:Fallback>
                <p:oleObj r:id="rId9" imgW="191135" imgH="15303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794" y="1569963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24"/>
          <p:cNvGraphicFramePr>
            <a:graphicFrameLocks noChangeAspect="1"/>
          </p:cNvGraphicFramePr>
          <p:nvPr/>
        </p:nvGraphicFramePr>
        <p:xfrm>
          <a:off x="3903560" y="1598513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91135" imgH="153035" progId="Equation.3">
                  <p:embed/>
                </p:oleObj>
              </mc:Choice>
              <mc:Fallback>
                <p:oleObj r:id="rId11" imgW="191135" imgH="15303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560" y="1598513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Line 25"/>
          <p:cNvSpPr>
            <a:spLocks noChangeShapeType="1"/>
          </p:cNvSpPr>
          <p:nvPr/>
        </p:nvSpPr>
        <p:spPr bwMode="auto">
          <a:xfrm flipH="1">
            <a:off x="4119460" y="1742976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1814330" y="2312692"/>
          <a:ext cx="609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91135" imgH="153035" progId="Equation.3">
                  <p:embed/>
                </p:oleObj>
              </mc:Choice>
              <mc:Fallback>
                <p:oleObj r:id="rId12" imgW="191135" imgH="15303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330" y="2312692"/>
                        <a:ext cx="609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Object 27"/>
          <p:cNvGraphicFramePr>
            <a:graphicFrameLocks noChangeAspect="1"/>
          </p:cNvGraphicFramePr>
          <p:nvPr/>
        </p:nvGraphicFramePr>
        <p:xfrm>
          <a:off x="2375188" y="4703504"/>
          <a:ext cx="609600" cy="52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91135" imgH="153035" progId="Equation.3">
                  <p:embed/>
                </p:oleObj>
              </mc:Choice>
              <mc:Fallback>
                <p:oleObj r:id="rId13" imgW="191135" imgH="15303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188" y="4703504"/>
                        <a:ext cx="609600" cy="526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6" name="Object 28"/>
          <p:cNvGraphicFramePr>
            <a:graphicFrameLocks noChangeAspect="1"/>
          </p:cNvGraphicFramePr>
          <p:nvPr/>
        </p:nvGraphicFramePr>
        <p:xfrm>
          <a:off x="3083969" y="4170087"/>
          <a:ext cx="609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91135" imgH="153035" progId="Equation.3">
                  <p:embed/>
                </p:oleObj>
              </mc:Choice>
              <mc:Fallback>
                <p:oleObj r:id="rId14" imgW="191135" imgH="153035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969" y="4170087"/>
                        <a:ext cx="609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7" name="Object 29"/>
          <p:cNvGraphicFramePr>
            <a:graphicFrameLocks noChangeAspect="1"/>
          </p:cNvGraphicFramePr>
          <p:nvPr/>
        </p:nvGraphicFramePr>
        <p:xfrm>
          <a:off x="1919975" y="2861486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91135" imgH="153035" progId="Equation.3">
                  <p:embed/>
                </p:oleObj>
              </mc:Choice>
              <mc:Fallback>
                <p:oleObj r:id="rId15" imgW="191135" imgH="153035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975" y="2861486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9" name="Object 31"/>
          <p:cNvGraphicFramePr>
            <a:graphicFrameLocks noChangeAspect="1"/>
          </p:cNvGraphicFramePr>
          <p:nvPr/>
        </p:nvGraphicFramePr>
        <p:xfrm>
          <a:off x="2582117" y="3511274"/>
          <a:ext cx="609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91135" imgH="153035" progId="Equation.3">
                  <p:embed/>
                </p:oleObj>
              </mc:Choice>
              <mc:Fallback>
                <p:oleObj r:id="rId16" imgW="191135" imgH="15303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117" y="3511274"/>
                        <a:ext cx="609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2734517" y="358747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2107300" y="2928161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413576" y="1791557"/>
            <a:ext cx="4309158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60400" y="1229611"/>
            <a:ext cx="419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2、充分条件与必要条件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60400" y="1804317"/>
            <a:ext cx="739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一般地，如果已知               那么我们就说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126379" y="1802588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p是q的充分条件， q是p的必要条件。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7620" y="3008799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两个三形全等               两三角形面积相等。</a:t>
            </a: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2471940" y="2957235"/>
          <a:ext cx="628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1135" imgH="153035" progId="Equation.3">
                  <p:embed/>
                </p:oleObj>
              </mc:Choice>
              <mc:Fallback>
                <p:oleObj r:id="rId3" imgW="191135" imgH="15303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40" y="2957235"/>
                        <a:ext cx="6286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07237" y="3692341"/>
            <a:ext cx="6541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“两个三形全等”是“两三角形面积相等”的充分条件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07237" y="4375883"/>
            <a:ext cx="6541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“两三角形面积相等”是“两个三形全等 ”的必要条件</a:t>
            </a: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2854528" y="1809318"/>
          <a:ext cx="910971" cy="36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44500" imgH="177800" progId="Equation.3">
                  <p:embed/>
                </p:oleObj>
              </mc:Choice>
              <mc:Fallback>
                <p:oleObj r:id="rId5" imgW="444500" imgH="177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528" y="1809318"/>
                        <a:ext cx="910971" cy="36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1030" y="2464614"/>
            <a:ext cx="111581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53430" y="2617014"/>
            <a:ext cx="111581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/>
      <p:bldP spid="8199" grpId="0"/>
      <p:bldP spid="8200" grpId="0"/>
      <p:bldP spid="8201" grpId="0"/>
      <p:bldP spid="8203" grpId="0"/>
      <p:bldP spid="8204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70657"/>
          <p:cNvSpPr>
            <a:spLocks noChangeArrowheads="1"/>
          </p:cNvSpPr>
          <p:nvPr/>
        </p:nvSpPr>
        <p:spPr bwMode="auto">
          <a:xfrm>
            <a:off x="660400" y="1054100"/>
            <a:ext cx="8713787" cy="381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上面的命题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b²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ab.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是真命题，即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所以，</a:t>
            </a:r>
          </a:p>
          <a:p>
            <a:pPr>
              <a:lnSpc>
                <a:spcPct val="250000"/>
              </a:lnSpc>
              <a:buClr>
                <a:srgbClr val="FF6600"/>
              </a:buClr>
              <a:buFontTx/>
              <a:buChar char="•"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“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²+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² 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是“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的充分条件；</a:t>
            </a:r>
          </a:p>
          <a:p>
            <a:pPr>
              <a:lnSpc>
                <a:spcPct val="250000"/>
              </a:lnSpc>
              <a:buClr>
                <a:srgbClr val="FF6600"/>
              </a:buClr>
              <a:buFontTx/>
              <a:buChar char="•"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“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是“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x&gt;a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²+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² 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的必要条件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70660" name="Object 10"/>
          <p:cNvGraphicFramePr>
            <a:graphicFrameLocks noChangeAspect="1"/>
          </p:cNvGraphicFramePr>
          <p:nvPr/>
        </p:nvGraphicFramePr>
        <p:xfrm>
          <a:off x="6629234" y="2120498"/>
          <a:ext cx="628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1135" imgH="153035" progId="Equation.3">
                  <p:embed/>
                </p:oleObj>
              </mc:Choice>
              <mc:Fallback>
                <p:oleObj r:id="rId2" imgW="191135" imgH="15303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234" y="2120498"/>
                        <a:ext cx="628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内容占位符 80897"/>
          <p:cNvGraphicFramePr>
            <a:graphicFrameLocks noGrp="1"/>
          </p:cNvGraphicFramePr>
          <p:nvPr>
            <p:ph sz="half" idx="4294967295"/>
          </p:nvPr>
        </p:nvGraphicFramePr>
        <p:xfrm>
          <a:off x="660400" y="1240454"/>
          <a:ext cx="6539055" cy="166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68040" imgH="998220" progId="Equation.3">
                  <p:embed/>
                </p:oleObj>
              </mc:Choice>
              <mc:Fallback>
                <p:oleObj r:id="rId2" imgW="3368040" imgH="998220" progId="Equation.3">
                  <p:embed/>
                  <p:pic>
                    <p:nvPicPr>
                      <p:cNvPr id="0" name="内容占位符 8089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240454"/>
                        <a:ext cx="6539055" cy="166664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内容占位符 80898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4386806"/>
          <a:ext cx="5323711" cy="79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69820" imgH="373380" progId="Equation.3">
                  <p:embed/>
                </p:oleObj>
              </mc:Choice>
              <mc:Fallback>
                <p:oleObj r:id="rId4" imgW="2369820" imgH="373380" progId="Equation.3">
                  <p:embed/>
                  <p:pic>
                    <p:nvPicPr>
                      <p:cNvPr id="0" name="内容占位符 808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386806"/>
                        <a:ext cx="5323711" cy="79412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13" name="组合 80912"/>
          <p:cNvGrpSpPr/>
          <p:nvPr/>
        </p:nvGrpSpPr>
        <p:grpSpPr bwMode="auto">
          <a:xfrm>
            <a:off x="660400" y="2232583"/>
            <a:ext cx="8604250" cy="2663825"/>
            <a:chOff x="1927" y="346"/>
            <a:chExt cx="5420" cy="1678"/>
          </a:xfrm>
        </p:grpSpPr>
        <p:sp>
          <p:nvSpPr>
            <p:cNvPr id="22533" name="矩形 80908"/>
            <p:cNvSpPr>
              <a:spLocks noChangeArrowheads="1"/>
            </p:cNvSpPr>
            <p:nvPr/>
          </p:nvSpPr>
          <p:spPr bwMode="auto">
            <a:xfrm>
              <a:off x="1927" y="346"/>
              <a:ext cx="5420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例如  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中的命题（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）是假命题，那么，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为无理数             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²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为无理数，</a:t>
              </a:r>
              <a:b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</a:br>
              <a:r>
                <a:rPr lang="zh-CN" altLang="en-US" sz="20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“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为无理数”不是“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²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为无理数”的充分条件；</a:t>
              </a:r>
              <a:b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</a:b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“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²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为无理数”不是“</a:t>
              </a:r>
              <a:r>
                <a:rPr lang="en-US" altLang="zh-CN" sz="2000" i="1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为无理数”的必要条件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pSp>
          <p:nvGrpSpPr>
            <p:cNvPr id="22534" name="组合 80909"/>
            <p:cNvGrpSpPr/>
            <p:nvPr/>
          </p:nvGrpSpPr>
          <p:grpSpPr bwMode="auto">
            <a:xfrm>
              <a:off x="5807" y="795"/>
              <a:ext cx="408" cy="272"/>
              <a:chOff x="1930" y="-104"/>
              <a:chExt cx="373" cy="299"/>
            </a:xfrm>
          </p:grpSpPr>
          <p:graphicFrame>
            <p:nvGraphicFramePr>
              <p:cNvPr id="22535" name="对象 80910"/>
              <p:cNvGraphicFramePr>
                <a:graphicFrameLocks noChangeAspect="1"/>
              </p:cNvGraphicFramePr>
              <p:nvPr/>
            </p:nvGraphicFramePr>
            <p:xfrm>
              <a:off x="1930" y="-104"/>
              <a:ext cx="373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190500" imgH="152400" progId="Equation.DSMT4">
                      <p:embed/>
                    </p:oleObj>
                  </mc:Choice>
                  <mc:Fallback>
                    <p:oleObj r:id="rId6" imgW="190500" imgH="152400" progId="Equation.DSMT4">
                      <p:embed/>
                      <p:pic>
                        <p:nvPicPr>
                          <p:cNvPr id="0" name="对象 809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0" y="-104"/>
                            <a:ext cx="373" cy="2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36" name="直接连接符 80911"/>
              <p:cNvSpPr>
                <a:spLocks noChangeShapeType="1"/>
              </p:cNvSpPr>
              <p:nvPr/>
            </p:nvSpPr>
            <p:spPr bwMode="auto">
              <a:xfrm flipH="1">
                <a:off x="2031" y="-46"/>
                <a:ext cx="91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宽屏</PresentationFormat>
  <Paragraphs>127</Paragraphs>
  <Slides>17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</vt:lpstr>
      <vt:lpstr>Arial</vt:lpstr>
      <vt:lpstr>思源黑体 CN Light</vt:lpstr>
      <vt:lpstr>FandolFang R</vt:lpstr>
      <vt:lpstr>办公资源网：www.bangongziyuan.com</vt:lpstr>
      <vt:lpstr>Microsoft 公式 3.0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2020-09-21T02:07:40Z</dcterms:created>
  <dcterms:modified xsi:type="dcterms:W3CDTF">2021-01-09T10:07:16Z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