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269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7" r:id="rId14"/>
    <p:sldId id="270" r:id="rId15"/>
  </p:sldIdLst>
  <p:sldSz cx="12192000" cy="6858000"/>
  <p:notesSz cx="6858000" cy="9144000"/>
  <p:embeddedFontLst>
    <p:embeddedFont>
      <p:font typeface="思源黑体 CN Light" panose="02010600030101010101" charset="-122"/>
      <p:regular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52" y="90"/>
      </p:cViewPr>
      <p:guideLst>
        <p:guide pos="416"/>
        <p:guide pos="7256"/>
        <p:guide orient="horz" pos="600"/>
        <p:guide orient="horz" pos="664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E411230-E41E-4AFE-A0EA-8DF51270DAB6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2DE0236-155E-4544-AC1C-1E2D4837DA1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536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zh-CN"/>
              <a:t>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86081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86081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7" r="34477" b="41529"/>
          <a:stretch>
            <a:fillRect/>
          </a:stretch>
        </p:blipFill>
        <p:spPr>
          <a:xfrm>
            <a:off x="7602882" y="-187994"/>
            <a:ext cx="4590346" cy="3544185"/>
          </a:xfrm>
          <a:custGeom>
            <a:avLst/>
            <a:gdLst>
              <a:gd name="connsiteX0" fmla="*/ 1251221 w 4590346"/>
              <a:gd name="connsiteY0" fmla="*/ 0 h 3544185"/>
              <a:gd name="connsiteX1" fmla="*/ 3344200 w 4590346"/>
              <a:gd name="connsiteY1" fmla="*/ 0 h 3544185"/>
              <a:gd name="connsiteX2" fmla="*/ 4590346 w 4590346"/>
              <a:gd name="connsiteY2" fmla="*/ 1277769 h 3544185"/>
              <a:gd name="connsiteX3" fmla="*/ 2266416 w 4590346"/>
              <a:gd name="connsiteY3" fmla="*/ 3544185 h 3544185"/>
              <a:gd name="connsiteX4" fmla="*/ 0 w 4590346"/>
              <a:gd name="connsiteY4" fmla="*/ 1220255 h 3544185"/>
              <a:gd name="connsiteX5" fmla="*/ 1251221 w 4590346"/>
              <a:gd name="connsiteY5" fmla="*/ 0 h 354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0346" h="3544185">
                <a:moveTo>
                  <a:pt x="1251221" y="0"/>
                </a:moveTo>
                <a:lnTo>
                  <a:pt x="3344200" y="0"/>
                </a:lnTo>
                <a:lnTo>
                  <a:pt x="4590346" y="1277769"/>
                </a:lnTo>
                <a:lnTo>
                  <a:pt x="2266416" y="3544185"/>
                </a:lnTo>
                <a:lnTo>
                  <a:pt x="0" y="1220255"/>
                </a:lnTo>
                <a:lnTo>
                  <a:pt x="1251221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52" t="28465" r="16699" b="8046"/>
          <a:stretch>
            <a:fillRect/>
          </a:stretch>
        </p:blipFill>
        <p:spPr>
          <a:xfrm>
            <a:off x="9919472" y="1537403"/>
            <a:ext cx="3848327" cy="3848326"/>
          </a:xfrm>
          <a:custGeom>
            <a:avLst/>
            <a:gdLst>
              <a:gd name="connsiteX0" fmla="*/ 1948272 w 3848327"/>
              <a:gd name="connsiteY0" fmla="*/ 0 h 3848326"/>
              <a:gd name="connsiteX1" fmla="*/ 3848327 w 3848327"/>
              <a:gd name="connsiteY1" fmla="*/ 1948271 h 3848326"/>
              <a:gd name="connsiteX2" fmla="*/ 1900055 w 3848327"/>
              <a:gd name="connsiteY2" fmla="*/ 3848326 h 3848326"/>
              <a:gd name="connsiteX3" fmla="*/ 0 w 3848327"/>
              <a:gd name="connsiteY3" fmla="*/ 1900054 h 3848326"/>
              <a:gd name="connsiteX4" fmla="*/ 1948272 w 3848327"/>
              <a:gd name="connsiteY4" fmla="*/ 0 h 38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327" h="3848326">
                <a:moveTo>
                  <a:pt x="1948272" y="0"/>
                </a:moveTo>
                <a:lnTo>
                  <a:pt x="3848327" y="1948271"/>
                </a:lnTo>
                <a:lnTo>
                  <a:pt x="1900055" y="3848326"/>
                </a:lnTo>
                <a:lnTo>
                  <a:pt x="0" y="1900054"/>
                </a:lnTo>
                <a:lnTo>
                  <a:pt x="1948272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" t="36511" r="55417"/>
          <a:stretch>
            <a:fillRect/>
          </a:stretch>
        </p:blipFill>
        <p:spPr>
          <a:xfrm>
            <a:off x="6490209" y="2025083"/>
            <a:ext cx="3848326" cy="3848326"/>
          </a:xfrm>
          <a:custGeom>
            <a:avLst/>
            <a:gdLst>
              <a:gd name="connsiteX0" fmla="*/ 1948271 w 3848326"/>
              <a:gd name="connsiteY0" fmla="*/ 0 h 3848326"/>
              <a:gd name="connsiteX1" fmla="*/ 3848326 w 3848326"/>
              <a:gd name="connsiteY1" fmla="*/ 1948271 h 3848326"/>
              <a:gd name="connsiteX2" fmla="*/ 1900054 w 3848326"/>
              <a:gd name="connsiteY2" fmla="*/ 3848326 h 3848326"/>
              <a:gd name="connsiteX3" fmla="*/ 0 w 3848326"/>
              <a:gd name="connsiteY3" fmla="*/ 1900054 h 3848326"/>
              <a:gd name="connsiteX4" fmla="*/ 1948271 w 3848326"/>
              <a:gd name="connsiteY4" fmla="*/ 0 h 38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326" h="3848326">
                <a:moveTo>
                  <a:pt x="1948271" y="0"/>
                </a:moveTo>
                <a:lnTo>
                  <a:pt x="3848326" y="1948271"/>
                </a:lnTo>
                <a:lnTo>
                  <a:pt x="1900054" y="3848326"/>
                </a:lnTo>
                <a:lnTo>
                  <a:pt x="0" y="1900054"/>
                </a:lnTo>
                <a:lnTo>
                  <a:pt x="1948271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3" t="-17259" r="48546" b="100000"/>
          <a:stretch>
            <a:fillRect/>
          </a:stretch>
        </p:blipFill>
        <p:spPr>
          <a:xfrm>
            <a:off x="8854104" y="-1234155"/>
            <a:ext cx="2092979" cy="1046161"/>
          </a:xfrm>
          <a:custGeom>
            <a:avLst/>
            <a:gdLst>
              <a:gd name="connsiteX0" fmla="*/ 1072709 w 2092979"/>
              <a:gd name="connsiteY0" fmla="*/ 0 h 1046161"/>
              <a:gd name="connsiteX1" fmla="*/ 2092979 w 2092979"/>
              <a:gd name="connsiteY1" fmla="*/ 1046161 h 1046161"/>
              <a:gd name="connsiteX2" fmla="*/ 0 w 2092979"/>
              <a:gd name="connsiteY2" fmla="*/ 1046161 h 1046161"/>
              <a:gd name="connsiteX3" fmla="*/ 1072709 w 2092979"/>
              <a:gd name="connsiteY3" fmla="*/ 0 h 10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979" h="1046161">
                <a:moveTo>
                  <a:pt x="1072709" y="0"/>
                </a:moveTo>
                <a:lnTo>
                  <a:pt x="2092979" y="1046161"/>
                </a:lnTo>
                <a:lnTo>
                  <a:pt x="0" y="1046161"/>
                </a:lnTo>
                <a:lnTo>
                  <a:pt x="1072709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644142" y="2314916"/>
            <a:ext cx="5937982" cy="2641904"/>
            <a:chOff x="6147269" y="2844264"/>
            <a:chExt cx="5112385" cy="2076460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6081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PEOPLE'S EDUCATION PRESS HIGH SCHOOL MATHEMATICS ELECTIVE 2-1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lang="en-US" altLang="zh-CN" sz="4400" b="1" dirty="0">
                      <a:solidFill>
                        <a:srgbClr val="86081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1.2.1 </a:t>
                  </a:r>
                  <a:r>
                    <a:rPr lang="zh-CN" altLang="en-US" sz="4400" b="1" dirty="0">
                      <a:solidFill>
                        <a:srgbClr val="86081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充要条件</a:t>
                  </a:r>
                  <a:endParaRPr kumimoji="0" lang="zh-CN" alt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6081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4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noProof="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常用逻辑用语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1797646" y="512415"/>
            <a:ext cx="4062342" cy="300975"/>
          </a:xfrm>
          <a:prstGeom prst="rect">
            <a:avLst/>
          </a:prstGeom>
          <a:solidFill>
            <a:srgbClr val="86081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人教版高中数学选修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2-1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 rot="18943070">
            <a:off x="9643099" y="4347840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8943070">
            <a:off x="8568531" y="5418141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 rot="18943070">
            <a:off x="10696398" y="5428301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 rot="18943070">
            <a:off x="9632465" y="6482434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 rot="18943070">
            <a:off x="6652705" y="1249966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 rot="18943070">
            <a:off x="6839837" y="-777020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 rot="18943070">
            <a:off x="5603785" y="150694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42" name="Group 18"/>
          <p:cNvGrpSpPr/>
          <p:nvPr/>
        </p:nvGrpSpPr>
        <p:grpSpPr bwMode="auto">
          <a:xfrm>
            <a:off x="660400" y="1319195"/>
            <a:ext cx="3706814" cy="400049"/>
            <a:chOff x="158" y="129"/>
            <a:chExt cx="2335" cy="252"/>
          </a:xfrm>
        </p:grpSpPr>
        <p:sp>
          <p:nvSpPr>
            <p:cNvPr id="24578" name="Rectangle 5"/>
            <p:cNvSpPr>
              <a:spLocks noChangeArrowheads="1"/>
            </p:cNvSpPr>
            <p:nvPr/>
          </p:nvSpPr>
          <p:spPr bwMode="auto">
            <a:xfrm>
              <a:off x="158" y="129"/>
              <a:ext cx="23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(1)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充分性（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　               　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:</a:t>
              </a:r>
            </a:p>
          </p:txBody>
        </p:sp>
        <p:sp>
          <p:nvSpPr>
            <p:cNvPr id="24579" name="AutoShape 6"/>
            <p:cNvSpPr>
              <a:spLocks noChangeArrowheads="1"/>
            </p:cNvSpPr>
            <p:nvPr/>
          </p:nvSpPr>
          <p:spPr bwMode="auto">
            <a:xfrm>
              <a:off x="1325" y="204"/>
              <a:ext cx="499" cy="136"/>
            </a:xfrm>
            <a:prstGeom prst="rightArrow">
              <a:avLst>
                <a:gd name="adj1" fmla="val 50000"/>
                <a:gd name="adj2" fmla="val 91711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60400" y="1849959"/>
            <a:ext cx="1078505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d=r,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则点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上。在直线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上任取一点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Q(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异于点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P),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连接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OQ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。在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Rt</a:t>
            </a:r>
            <a:r>
              <a:rPr lang="el-GR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Δ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OPQ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OQ&gt;OP=r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。所以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除点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外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直线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上的点都在圆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的外部。即直线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仅有一个公共点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。因此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直线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相切。</a:t>
            </a:r>
          </a:p>
        </p:txBody>
      </p:sp>
      <p:grpSp>
        <p:nvGrpSpPr>
          <p:cNvPr id="26635" name="Group 11"/>
          <p:cNvGrpSpPr/>
          <p:nvPr/>
        </p:nvGrpSpPr>
        <p:grpSpPr bwMode="auto">
          <a:xfrm>
            <a:off x="658813" y="3397930"/>
            <a:ext cx="5292725" cy="400050"/>
            <a:chOff x="0" y="2559"/>
            <a:chExt cx="3334" cy="252"/>
          </a:xfrm>
        </p:grpSpPr>
        <p:sp>
          <p:nvSpPr>
            <p:cNvPr id="24582" name="AutoShape 8"/>
            <p:cNvSpPr>
              <a:spLocks noChangeArrowheads="1"/>
            </p:cNvSpPr>
            <p:nvPr/>
          </p:nvSpPr>
          <p:spPr bwMode="auto">
            <a:xfrm>
              <a:off x="1176" y="2642"/>
              <a:ext cx="499" cy="136"/>
            </a:xfrm>
            <a:prstGeom prst="rightArrow">
              <a:avLst>
                <a:gd name="adj1" fmla="val 50000"/>
                <a:gd name="adj2" fmla="val 91711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583" name="Text Box 9"/>
            <p:cNvSpPr txBox="1">
              <a:spLocks noChangeArrowheads="1"/>
            </p:cNvSpPr>
            <p:nvPr/>
          </p:nvSpPr>
          <p:spPr bwMode="auto">
            <a:xfrm>
              <a:off x="0" y="2559"/>
              <a:ext cx="33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(2)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必要性（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                      p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</p:grpSp>
      <p:grpSp>
        <p:nvGrpSpPr>
          <p:cNvPr id="26641" name="Group 17"/>
          <p:cNvGrpSpPr/>
          <p:nvPr/>
        </p:nvGrpSpPr>
        <p:grpSpPr bwMode="auto">
          <a:xfrm>
            <a:off x="366887" y="4057195"/>
            <a:ext cx="8748713" cy="1162050"/>
            <a:chOff x="204" y="2659"/>
            <a:chExt cx="5511" cy="732"/>
          </a:xfrm>
        </p:grpSpPr>
        <p:sp>
          <p:nvSpPr>
            <p:cNvPr id="24585" name="Rectangle 14"/>
            <p:cNvSpPr>
              <a:spLocks noChangeArrowheads="1"/>
            </p:cNvSpPr>
            <p:nvPr/>
          </p:nvSpPr>
          <p:spPr bwMode="auto">
            <a:xfrm>
              <a:off x="204" y="2659"/>
              <a:ext cx="551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若直线</a:t>
              </a: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l 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与圆</a:t>
              </a: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相切</a:t>
              </a: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,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不妨设切点为</a:t>
              </a: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P,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则</a:t>
              </a: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OP  l.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因此</a:t>
              </a: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,d=OP=r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。</a:t>
              </a:r>
            </a:p>
          </p:txBody>
        </p:sp>
        <p:sp>
          <p:nvSpPr>
            <p:cNvPr id="24586" name="Object 15"/>
            <p:cNvSpPr>
              <a:spLocks noChangeAspect="1" noChangeArrowheads="1"/>
            </p:cNvSpPr>
            <p:nvPr/>
          </p:nvSpPr>
          <p:spPr bwMode="auto">
            <a:xfrm>
              <a:off x="476" y="2931"/>
              <a:ext cx="426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576545" y="7242489"/>
            <a:ext cx="4610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故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d=r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直线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 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与圆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相切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的充要条件。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60400" y="1276321"/>
            <a:ext cx="8675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例５．证明：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ax</a:t>
            </a:r>
            <a:r>
              <a:rPr lang="zh-CN" altLang="en-US" sz="20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２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bx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＝０有两个实根的充要条件是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２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－４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ac≥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０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144749" y="2232671"/>
            <a:ext cx="6446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q: 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ax</a:t>
            </a:r>
            <a:r>
              <a:rPr lang="en-US" altLang="zh-CN" sz="2000" kern="0" baseline="30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+bx+c=0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有两个实根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182849" y="1794522"/>
            <a:ext cx="25715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p: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２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－４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ac≥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０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390685" y="1803341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分析：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390685" y="2759691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证明：</a:t>
            </a:r>
          </a:p>
        </p:txBody>
      </p:sp>
      <p:grpSp>
        <p:nvGrpSpPr>
          <p:cNvPr id="23573" name="Group 21"/>
          <p:cNvGrpSpPr/>
          <p:nvPr/>
        </p:nvGrpSpPr>
        <p:grpSpPr bwMode="auto">
          <a:xfrm>
            <a:off x="1157323" y="3331657"/>
            <a:ext cx="7740650" cy="400050"/>
            <a:chOff x="884" y="1624"/>
            <a:chExt cx="4876" cy="252"/>
          </a:xfrm>
        </p:grpSpPr>
        <p:sp>
          <p:nvSpPr>
            <p:cNvPr id="25607" name="Text Box 15"/>
            <p:cNvSpPr txBox="1">
              <a:spLocks noChangeArrowheads="1"/>
            </p:cNvSpPr>
            <p:nvPr/>
          </p:nvSpPr>
          <p:spPr bwMode="auto">
            <a:xfrm>
              <a:off x="884" y="1624"/>
              <a:ext cx="487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（１）充分性（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　          　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）；　　　　</a:t>
              </a:r>
            </a:p>
          </p:txBody>
        </p:sp>
        <p:sp>
          <p:nvSpPr>
            <p:cNvPr id="25608" name="AutoShape 16"/>
            <p:cNvSpPr>
              <a:spLocks noChangeArrowheads="1"/>
            </p:cNvSpPr>
            <p:nvPr/>
          </p:nvSpPr>
          <p:spPr bwMode="auto">
            <a:xfrm>
              <a:off x="2340" y="1714"/>
              <a:ext cx="454" cy="91"/>
            </a:xfrm>
            <a:prstGeom prst="rightArrow">
              <a:avLst>
                <a:gd name="adj1" fmla="val 50000"/>
                <a:gd name="adj2" fmla="val 124702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572" name="Group 20"/>
          <p:cNvGrpSpPr/>
          <p:nvPr/>
        </p:nvGrpSpPr>
        <p:grpSpPr bwMode="auto">
          <a:xfrm>
            <a:off x="1188243" y="4770577"/>
            <a:ext cx="3810000" cy="400049"/>
            <a:chOff x="1066" y="2976"/>
            <a:chExt cx="2400" cy="252"/>
          </a:xfrm>
        </p:grpSpPr>
        <p:sp>
          <p:nvSpPr>
            <p:cNvPr id="25610" name="AutoShape 17"/>
            <p:cNvSpPr>
              <a:spLocks noChangeArrowheads="1"/>
            </p:cNvSpPr>
            <p:nvPr/>
          </p:nvSpPr>
          <p:spPr bwMode="auto">
            <a:xfrm>
              <a:off x="2522" y="3069"/>
              <a:ext cx="454" cy="91"/>
            </a:xfrm>
            <a:prstGeom prst="rightArrow">
              <a:avLst>
                <a:gd name="adj1" fmla="val 50000"/>
                <a:gd name="adj2" fmla="val 124702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1" name="Rectangle 19"/>
            <p:cNvSpPr>
              <a:spLocks noChangeArrowheads="1"/>
            </p:cNvSpPr>
            <p:nvPr/>
          </p:nvSpPr>
          <p:spPr bwMode="auto">
            <a:xfrm>
              <a:off x="1066" y="2976"/>
              <a:ext cx="240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（２）必要性（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           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　　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</p:grp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1886739" y="3814625"/>
            <a:ext cx="32400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∵b</a:t>
            </a:r>
            <a:r>
              <a:rPr lang="zh-CN" altLang="en-US" sz="20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２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－４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ac≥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０</a:t>
            </a:r>
          </a:p>
        </p:txBody>
      </p:sp>
      <p:grpSp>
        <p:nvGrpSpPr>
          <p:cNvPr id="23590" name="Group 38"/>
          <p:cNvGrpSpPr/>
          <p:nvPr/>
        </p:nvGrpSpPr>
        <p:grpSpPr bwMode="auto">
          <a:xfrm>
            <a:off x="2144953" y="2542848"/>
            <a:ext cx="7634288" cy="1081088"/>
            <a:chOff x="860" y="1252"/>
            <a:chExt cx="4809" cy="681"/>
          </a:xfrm>
        </p:grpSpPr>
        <p:sp>
          <p:nvSpPr>
            <p:cNvPr id="25614" name="Text Box 22"/>
            <p:cNvSpPr txBox="1">
              <a:spLocks noChangeArrowheads="1"/>
            </p:cNvSpPr>
            <p:nvPr/>
          </p:nvSpPr>
          <p:spPr bwMode="auto">
            <a:xfrm>
              <a:off x="860" y="1420"/>
              <a:ext cx="46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设方程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ax</a:t>
              </a:r>
              <a:r>
                <a:rPr lang="en-US" altLang="zh-CN" sz="2000" kern="0" baseline="30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+bx+c=0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的根为</a:t>
              </a:r>
            </a:p>
          </p:txBody>
        </p:sp>
        <p:sp>
          <p:nvSpPr>
            <p:cNvPr id="25615" name="Object 26"/>
            <p:cNvSpPr>
              <a:spLocks noChangeAspect="1" noChangeArrowheads="1"/>
            </p:cNvSpPr>
            <p:nvPr/>
          </p:nvSpPr>
          <p:spPr bwMode="auto">
            <a:xfrm>
              <a:off x="4014" y="1252"/>
              <a:ext cx="1655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579" name="Object 27"/>
          <p:cNvSpPr>
            <a:spLocks noChangeAspect="1" noChangeArrowheads="1"/>
          </p:cNvSpPr>
          <p:nvPr/>
        </p:nvSpPr>
        <p:spPr bwMode="auto">
          <a:xfrm>
            <a:off x="5530886" y="4149727"/>
            <a:ext cx="33131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1886739" y="4292601"/>
            <a:ext cx="3700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即方程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ax</a:t>
            </a:r>
            <a:r>
              <a:rPr lang="en-US" altLang="zh-CN" sz="20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+bx+c=0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有两个实根</a:t>
            </a:r>
          </a:p>
        </p:txBody>
      </p:sp>
      <p:grpSp>
        <p:nvGrpSpPr>
          <p:cNvPr id="23591" name="Group 39"/>
          <p:cNvGrpSpPr/>
          <p:nvPr/>
        </p:nvGrpSpPr>
        <p:grpSpPr bwMode="auto">
          <a:xfrm>
            <a:off x="1904945" y="4994054"/>
            <a:ext cx="8208962" cy="1081087"/>
            <a:chOff x="431" y="3021"/>
            <a:chExt cx="5171" cy="681"/>
          </a:xfrm>
        </p:grpSpPr>
        <p:sp>
          <p:nvSpPr>
            <p:cNvPr id="25619" name="Rectangle 31"/>
            <p:cNvSpPr>
              <a:spLocks noChangeArrowheads="1"/>
            </p:cNvSpPr>
            <p:nvPr/>
          </p:nvSpPr>
          <p:spPr bwMode="auto">
            <a:xfrm>
              <a:off x="431" y="3215"/>
              <a:ext cx="227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∵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方程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ax</a:t>
              </a:r>
              <a:r>
                <a:rPr lang="en-US" altLang="zh-CN" sz="2000" kern="0" baseline="30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+bx+c=0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有两个实根</a:t>
              </a:r>
            </a:p>
          </p:txBody>
        </p:sp>
        <p:sp>
          <p:nvSpPr>
            <p:cNvPr id="25620" name="Object 32"/>
            <p:cNvSpPr>
              <a:spLocks noChangeAspect="1" noChangeArrowheads="1"/>
            </p:cNvSpPr>
            <p:nvPr/>
          </p:nvSpPr>
          <p:spPr bwMode="auto">
            <a:xfrm>
              <a:off x="3947" y="3021"/>
              <a:ext cx="1655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1947302" y="5678725"/>
            <a:ext cx="1912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∴b</a:t>
            </a:r>
            <a:r>
              <a:rPr lang="zh-CN" altLang="en-US" sz="20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２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－４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ac≥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０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1886739" y="6082846"/>
            <a:ext cx="8748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故方程有两个实根的充要条件是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baseline="300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２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－４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ac≥</a:t>
            </a: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０</a:t>
            </a: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9" grpId="0"/>
      <p:bldP spid="23561" grpId="0"/>
      <p:bldP spid="23564" grpId="0"/>
      <p:bldP spid="23577" grpId="0"/>
      <p:bldP spid="23579" grpId="0" animBg="1"/>
      <p:bldP spid="23581" grpId="0"/>
      <p:bldP spid="23587" grpId="0"/>
      <p:bldP spid="235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60400" y="1293713"/>
            <a:ext cx="4537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               　   结论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60400" y="1888955"/>
            <a:ext cx="759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成立的</a:t>
            </a: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充分不必要条件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60400" y="2432505"/>
            <a:ext cx="5543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              结论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22300" y="3083765"/>
            <a:ext cx="7634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成立的</a:t>
            </a: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必要不充分条件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60160" y="3707935"/>
            <a:ext cx="52562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              　结论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 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22300" y="4384014"/>
            <a:ext cx="655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成立的</a:t>
            </a: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充要条件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822918" y="3790174"/>
            <a:ext cx="908112" cy="224268"/>
            <a:chOff x="4836872" y="4984345"/>
            <a:chExt cx="1152525" cy="171614"/>
          </a:xfrm>
        </p:grpSpPr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4908310" y="4984345"/>
              <a:ext cx="108108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 flipH="1">
              <a:off x="4836872" y="5155959"/>
              <a:ext cx="10795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802590" y="1392953"/>
            <a:ext cx="873694" cy="326885"/>
            <a:chOff x="4979748" y="1909522"/>
            <a:chExt cx="1154112" cy="431801"/>
          </a:xfrm>
        </p:grpSpPr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5052773" y="1909522"/>
              <a:ext cx="108108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4599" name="Group 23"/>
            <p:cNvGrpSpPr/>
            <p:nvPr/>
          </p:nvGrpSpPr>
          <p:grpSpPr bwMode="auto">
            <a:xfrm>
              <a:off x="4979748" y="1980960"/>
              <a:ext cx="1152525" cy="360363"/>
              <a:chOff x="3787" y="1661"/>
              <a:chExt cx="726" cy="227"/>
            </a:xfrm>
          </p:grpSpPr>
          <p:sp>
            <p:nvSpPr>
              <p:cNvPr id="26638" name="Line 14"/>
              <p:cNvSpPr>
                <a:spLocks noChangeShapeType="1"/>
              </p:cNvSpPr>
              <p:nvPr/>
            </p:nvSpPr>
            <p:spPr bwMode="auto">
              <a:xfrm flipH="1">
                <a:off x="3787" y="1752"/>
                <a:ext cx="726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639" name="Line 22"/>
              <p:cNvSpPr>
                <a:spLocks noChangeShapeType="1"/>
              </p:cNvSpPr>
              <p:nvPr/>
            </p:nvSpPr>
            <p:spPr bwMode="auto">
              <a:xfrm>
                <a:off x="4105" y="1661"/>
                <a:ext cx="136" cy="227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857872" y="2408569"/>
            <a:ext cx="958326" cy="360362"/>
            <a:chOff x="4908310" y="3274772"/>
            <a:chExt cx="1152525" cy="433387"/>
          </a:xfrm>
        </p:grpSpPr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 flipH="1">
              <a:off x="4908310" y="3708159"/>
              <a:ext cx="11525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4601" name="Group 25"/>
            <p:cNvGrpSpPr/>
            <p:nvPr/>
          </p:nvGrpSpPr>
          <p:grpSpPr bwMode="auto">
            <a:xfrm>
              <a:off x="4979748" y="3274772"/>
              <a:ext cx="1081087" cy="360362"/>
              <a:chOff x="3923" y="2341"/>
              <a:chExt cx="681" cy="227"/>
            </a:xfrm>
          </p:grpSpPr>
          <p:sp>
            <p:nvSpPr>
              <p:cNvPr id="26641" name="Line 16"/>
              <p:cNvSpPr>
                <a:spLocks noChangeShapeType="1"/>
              </p:cNvSpPr>
              <p:nvPr/>
            </p:nvSpPr>
            <p:spPr bwMode="auto">
              <a:xfrm>
                <a:off x="3923" y="2478"/>
                <a:ext cx="681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642" name="Line 24"/>
              <p:cNvSpPr>
                <a:spLocks noChangeShapeType="1"/>
              </p:cNvSpPr>
              <p:nvPr/>
            </p:nvSpPr>
            <p:spPr bwMode="auto">
              <a:xfrm>
                <a:off x="4105" y="2341"/>
                <a:ext cx="181" cy="227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11201" y="4873817"/>
            <a:ext cx="109076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说明：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首先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分清命题中的条件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与结论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q,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然后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根据定义判断命题中的条件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是结论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成立的什么条件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充分、必要、充要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4" grpId="0"/>
      <p:bldP spid="24585" grpId="0"/>
      <p:bldP spid="24586" grpId="0"/>
      <p:bldP spid="24587" grpId="0"/>
      <p:bldP spid="246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7" r="34477" b="41529"/>
          <a:stretch>
            <a:fillRect/>
          </a:stretch>
        </p:blipFill>
        <p:spPr>
          <a:xfrm>
            <a:off x="7602882" y="-187994"/>
            <a:ext cx="4590346" cy="3544185"/>
          </a:xfrm>
          <a:custGeom>
            <a:avLst/>
            <a:gdLst>
              <a:gd name="connsiteX0" fmla="*/ 1251221 w 4590346"/>
              <a:gd name="connsiteY0" fmla="*/ 0 h 3544185"/>
              <a:gd name="connsiteX1" fmla="*/ 3344200 w 4590346"/>
              <a:gd name="connsiteY1" fmla="*/ 0 h 3544185"/>
              <a:gd name="connsiteX2" fmla="*/ 4590346 w 4590346"/>
              <a:gd name="connsiteY2" fmla="*/ 1277769 h 3544185"/>
              <a:gd name="connsiteX3" fmla="*/ 2266416 w 4590346"/>
              <a:gd name="connsiteY3" fmla="*/ 3544185 h 3544185"/>
              <a:gd name="connsiteX4" fmla="*/ 0 w 4590346"/>
              <a:gd name="connsiteY4" fmla="*/ 1220255 h 3544185"/>
              <a:gd name="connsiteX5" fmla="*/ 1251221 w 4590346"/>
              <a:gd name="connsiteY5" fmla="*/ 0 h 354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0346" h="3544185">
                <a:moveTo>
                  <a:pt x="1251221" y="0"/>
                </a:moveTo>
                <a:lnTo>
                  <a:pt x="3344200" y="0"/>
                </a:lnTo>
                <a:lnTo>
                  <a:pt x="4590346" y="1277769"/>
                </a:lnTo>
                <a:lnTo>
                  <a:pt x="2266416" y="3544185"/>
                </a:lnTo>
                <a:lnTo>
                  <a:pt x="0" y="1220255"/>
                </a:lnTo>
                <a:lnTo>
                  <a:pt x="1251221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52" t="28465" r="16699" b="8046"/>
          <a:stretch>
            <a:fillRect/>
          </a:stretch>
        </p:blipFill>
        <p:spPr>
          <a:xfrm>
            <a:off x="9919472" y="1537403"/>
            <a:ext cx="3848327" cy="3848326"/>
          </a:xfrm>
          <a:custGeom>
            <a:avLst/>
            <a:gdLst>
              <a:gd name="connsiteX0" fmla="*/ 1948272 w 3848327"/>
              <a:gd name="connsiteY0" fmla="*/ 0 h 3848326"/>
              <a:gd name="connsiteX1" fmla="*/ 3848327 w 3848327"/>
              <a:gd name="connsiteY1" fmla="*/ 1948271 h 3848326"/>
              <a:gd name="connsiteX2" fmla="*/ 1900055 w 3848327"/>
              <a:gd name="connsiteY2" fmla="*/ 3848326 h 3848326"/>
              <a:gd name="connsiteX3" fmla="*/ 0 w 3848327"/>
              <a:gd name="connsiteY3" fmla="*/ 1900054 h 3848326"/>
              <a:gd name="connsiteX4" fmla="*/ 1948272 w 3848327"/>
              <a:gd name="connsiteY4" fmla="*/ 0 h 38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327" h="3848326">
                <a:moveTo>
                  <a:pt x="1948272" y="0"/>
                </a:moveTo>
                <a:lnTo>
                  <a:pt x="3848327" y="1948271"/>
                </a:lnTo>
                <a:lnTo>
                  <a:pt x="1900055" y="3848326"/>
                </a:lnTo>
                <a:lnTo>
                  <a:pt x="0" y="1900054"/>
                </a:lnTo>
                <a:lnTo>
                  <a:pt x="1948272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" t="36511" r="55417"/>
          <a:stretch>
            <a:fillRect/>
          </a:stretch>
        </p:blipFill>
        <p:spPr>
          <a:xfrm>
            <a:off x="6490209" y="2025083"/>
            <a:ext cx="3848326" cy="3848326"/>
          </a:xfrm>
          <a:custGeom>
            <a:avLst/>
            <a:gdLst>
              <a:gd name="connsiteX0" fmla="*/ 1948271 w 3848326"/>
              <a:gd name="connsiteY0" fmla="*/ 0 h 3848326"/>
              <a:gd name="connsiteX1" fmla="*/ 3848326 w 3848326"/>
              <a:gd name="connsiteY1" fmla="*/ 1948271 h 3848326"/>
              <a:gd name="connsiteX2" fmla="*/ 1900054 w 3848326"/>
              <a:gd name="connsiteY2" fmla="*/ 3848326 h 3848326"/>
              <a:gd name="connsiteX3" fmla="*/ 0 w 3848326"/>
              <a:gd name="connsiteY3" fmla="*/ 1900054 h 3848326"/>
              <a:gd name="connsiteX4" fmla="*/ 1948271 w 3848326"/>
              <a:gd name="connsiteY4" fmla="*/ 0 h 384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326" h="3848326">
                <a:moveTo>
                  <a:pt x="1948271" y="0"/>
                </a:moveTo>
                <a:lnTo>
                  <a:pt x="3848326" y="1948271"/>
                </a:lnTo>
                <a:lnTo>
                  <a:pt x="1900054" y="3848326"/>
                </a:lnTo>
                <a:lnTo>
                  <a:pt x="0" y="1900054"/>
                </a:lnTo>
                <a:lnTo>
                  <a:pt x="1948271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3" t="-17259" r="48546" b="100000"/>
          <a:stretch>
            <a:fillRect/>
          </a:stretch>
        </p:blipFill>
        <p:spPr>
          <a:xfrm>
            <a:off x="8854104" y="-1234155"/>
            <a:ext cx="2092979" cy="1046161"/>
          </a:xfrm>
          <a:custGeom>
            <a:avLst/>
            <a:gdLst>
              <a:gd name="connsiteX0" fmla="*/ 1072709 w 2092979"/>
              <a:gd name="connsiteY0" fmla="*/ 0 h 1046161"/>
              <a:gd name="connsiteX1" fmla="*/ 2092979 w 2092979"/>
              <a:gd name="connsiteY1" fmla="*/ 1046161 h 1046161"/>
              <a:gd name="connsiteX2" fmla="*/ 0 w 2092979"/>
              <a:gd name="connsiteY2" fmla="*/ 1046161 h 1046161"/>
              <a:gd name="connsiteX3" fmla="*/ 1072709 w 2092979"/>
              <a:gd name="connsiteY3" fmla="*/ 0 h 104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979" h="1046161">
                <a:moveTo>
                  <a:pt x="1072709" y="0"/>
                </a:moveTo>
                <a:lnTo>
                  <a:pt x="2092979" y="1046161"/>
                </a:lnTo>
                <a:lnTo>
                  <a:pt x="0" y="1046161"/>
                </a:lnTo>
                <a:lnTo>
                  <a:pt x="1072709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644142" y="2314916"/>
            <a:ext cx="5937982" cy="2641904"/>
            <a:chOff x="6147269" y="2844264"/>
            <a:chExt cx="5112385" cy="2076460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6081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>
                          <a:lumMod val="50000"/>
                        </a:prst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PEOPLE'S EDUCATION PRESS HIGH SCHOOL MATHEMATICS ELECTIVE 2-1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6081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4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常用逻辑用语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797646" y="512415"/>
            <a:ext cx="4062342" cy="300975"/>
          </a:xfrm>
          <a:prstGeom prst="rect">
            <a:avLst/>
          </a:prstGeom>
          <a:solidFill>
            <a:srgbClr val="86081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人教版高中数学选修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2-1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 rot="18943070">
            <a:off x="9643099" y="4347840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8943070">
            <a:off x="8568531" y="5418141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 rot="18943070">
            <a:off x="10696398" y="5428301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 rot="18943070">
            <a:off x="9632465" y="6482434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 rot="18943070">
            <a:off x="6652705" y="1249966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 rot="18943070">
            <a:off x="6839837" y="-777020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 rot="18943070">
            <a:off x="5603785" y="150694"/>
            <a:ext cx="1433408" cy="1433408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41759" y="1736350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如何理解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(1) 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的充分条件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41759" y="1222331"/>
            <a:ext cx="2341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复习提问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grpSp>
        <p:nvGrpSpPr>
          <p:cNvPr id="16409" name="Group 25"/>
          <p:cNvGrpSpPr/>
          <p:nvPr/>
        </p:nvGrpSpPr>
        <p:grpSpPr bwMode="auto">
          <a:xfrm>
            <a:off x="641759" y="2328543"/>
            <a:ext cx="5292725" cy="400050"/>
            <a:chOff x="147" y="1461"/>
            <a:chExt cx="3334" cy="252"/>
          </a:xfrm>
        </p:grpSpPr>
        <p:sp>
          <p:nvSpPr>
            <p:cNvPr id="14340" name="Text Box 5"/>
            <p:cNvSpPr txBox="1">
              <a:spLocks noChangeArrowheads="1"/>
            </p:cNvSpPr>
            <p:nvPr/>
          </p:nvSpPr>
          <p:spPr bwMode="auto">
            <a:xfrm>
              <a:off x="147" y="1461"/>
              <a:ext cx="33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由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条件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            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结论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,</a:t>
              </a:r>
            </a:p>
          </p:txBody>
        </p:sp>
        <p:sp>
          <p:nvSpPr>
            <p:cNvPr id="14341" name="AutoShape 17"/>
            <p:cNvSpPr>
              <a:spLocks noChangeArrowheads="1"/>
            </p:cNvSpPr>
            <p:nvPr/>
          </p:nvSpPr>
          <p:spPr bwMode="auto">
            <a:xfrm>
              <a:off x="1066" y="1539"/>
              <a:ext cx="589" cy="136"/>
            </a:xfrm>
            <a:prstGeom prst="rightArrow">
              <a:avLst>
                <a:gd name="adj1" fmla="val 50000"/>
                <a:gd name="adj2" fmla="val 10825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342240" y="1685946"/>
            <a:ext cx="24593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 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的必要条件</a:t>
            </a:r>
          </a:p>
        </p:txBody>
      </p:sp>
      <p:grpSp>
        <p:nvGrpSpPr>
          <p:cNvPr id="16410" name="Group 26"/>
          <p:cNvGrpSpPr/>
          <p:nvPr/>
        </p:nvGrpSpPr>
        <p:grpSpPr bwMode="auto">
          <a:xfrm>
            <a:off x="620624" y="3674407"/>
            <a:ext cx="4356100" cy="400050"/>
            <a:chOff x="340" y="2523"/>
            <a:chExt cx="2744" cy="252"/>
          </a:xfrm>
        </p:grpSpPr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>
              <a:off x="340" y="2523"/>
              <a:ext cx="27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由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结论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       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条件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,</a:t>
              </a:r>
            </a:p>
          </p:txBody>
        </p:sp>
        <p:sp>
          <p:nvSpPr>
            <p:cNvPr id="14345" name="AutoShape 20"/>
            <p:cNvSpPr>
              <a:spLocks noChangeArrowheads="1"/>
            </p:cNvSpPr>
            <p:nvPr/>
          </p:nvSpPr>
          <p:spPr bwMode="auto">
            <a:xfrm>
              <a:off x="1230" y="2581"/>
              <a:ext cx="589" cy="136"/>
            </a:xfrm>
            <a:prstGeom prst="rightArrow">
              <a:avLst>
                <a:gd name="adj1" fmla="val 50000"/>
                <a:gd name="adj2" fmla="val 10825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41759" y="3001445"/>
            <a:ext cx="4001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则</a:t>
            </a: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</a:t>
            </a:r>
            <a:r>
              <a:rPr lang="en-US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是结论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成立的</a:t>
            </a: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充分条件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20624" y="4266540"/>
            <a:ext cx="3759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则</a:t>
            </a: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条件</a:t>
            </a:r>
            <a:r>
              <a:rPr lang="en-US" altLang="zh-CN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是结论成立的</a:t>
            </a:r>
            <a:r>
              <a:rPr lang="zh-CN" altLang="en-US" sz="2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必要条件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400" grpId="0"/>
      <p:bldP spid="16403" grpId="0"/>
      <p:bldP spid="16406" grpId="0"/>
      <p:bldP spid="164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9682" y="1262025"/>
            <a:ext cx="8820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指出下列各命题中</a:t>
            </a:r>
            <a:r>
              <a:rPr lang="en-US" altLang="zh-CN" sz="20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,p</a:t>
            </a:r>
            <a:r>
              <a:rPr lang="zh-CN" altLang="en-US" sz="20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的什么条件</a:t>
            </a:r>
            <a:r>
              <a:rPr lang="en-US" altLang="zh-CN" sz="20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29376" y="1897084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 p: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两个角是对顶角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 q: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两个角相等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985495" y="1897186"/>
            <a:ext cx="2016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充分条件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29376" y="2662371"/>
            <a:ext cx="6335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 p: xy=0,  q: x=0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985495" y="2662439"/>
            <a:ext cx="2087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必要条件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29376" y="3427658"/>
            <a:ext cx="82438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 p: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内错角相等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 q: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两直线平行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985495" y="3427692"/>
            <a:ext cx="3170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充分、必要条件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29376" y="4192946"/>
            <a:ext cx="5834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(4) p: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偶数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 q: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能被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整除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949769" y="4192946"/>
            <a:ext cx="3600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充分、必要条件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  <p:bldP spid="18438" grpId="0"/>
      <p:bldP spid="18439" grpId="0"/>
      <p:bldP spid="18440" grpId="0"/>
      <p:bldP spid="18441" grpId="0"/>
      <p:bldP spid="184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0400" y="1076797"/>
            <a:ext cx="8820150" cy="138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p: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整数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,q: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整数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请问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:p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的什么条件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 q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的什么条件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672007" y="3036254"/>
            <a:ext cx="22878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既充分又必要条件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60400" y="1289790"/>
            <a:ext cx="2089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  <a:r>
              <a:rPr lang="en-US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定义</a:t>
            </a:r>
            <a:r>
              <a:rPr lang="en-US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grpSp>
        <p:nvGrpSpPr>
          <p:cNvPr id="19481" name="Group 25"/>
          <p:cNvGrpSpPr/>
          <p:nvPr/>
        </p:nvGrpSpPr>
        <p:grpSpPr bwMode="auto">
          <a:xfrm>
            <a:off x="100331" y="1747365"/>
            <a:ext cx="10099675" cy="400050"/>
            <a:chOff x="204" y="572"/>
            <a:chExt cx="6362" cy="252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204" y="572"/>
              <a:ext cx="636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若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                         q,  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则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条件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是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结论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成立的</a:t>
              </a:r>
              <a:r>
                <a:rPr lang="zh-CN" altLang="en-US" sz="2000" kern="0" dirty="0">
                  <a:solidFill>
                    <a:srgbClr val="FF33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充分必要条件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(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简称充要条件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)</a:t>
              </a:r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1142" y="620"/>
              <a:ext cx="59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H="1">
              <a:off x="1096" y="756"/>
              <a:ext cx="59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43573" y="2429019"/>
            <a:ext cx="7954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说明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grpSp>
        <p:nvGrpSpPr>
          <p:cNvPr id="19484" name="Group 28"/>
          <p:cNvGrpSpPr/>
          <p:nvPr/>
        </p:nvGrpSpPr>
        <p:grpSpPr bwMode="auto">
          <a:xfrm>
            <a:off x="1413510" y="3901283"/>
            <a:ext cx="8101012" cy="400050"/>
            <a:chOff x="657" y="2387"/>
            <a:chExt cx="5103" cy="252"/>
          </a:xfrm>
        </p:grpSpPr>
        <p:sp>
          <p:nvSpPr>
            <p:cNvPr id="19464" name="Rectangle 17"/>
            <p:cNvSpPr>
              <a:spLocks noChangeArrowheads="1"/>
            </p:cNvSpPr>
            <p:nvPr/>
          </p:nvSpPr>
          <p:spPr bwMode="auto">
            <a:xfrm>
              <a:off x="657" y="2387"/>
              <a:ext cx="51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“p                       q”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表示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:“p               q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且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                  q”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（或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等价于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  <p:sp>
          <p:nvSpPr>
            <p:cNvPr id="3" name="AutoShape 20"/>
            <p:cNvSpPr>
              <a:spLocks noChangeArrowheads="1"/>
            </p:cNvSpPr>
            <p:nvPr/>
          </p:nvSpPr>
          <p:spPr bwMode="auto">
            <a:xfrm>
              <a:off x="1108" y="2440"/>
              <a:ext cx="500" cy="181"/>
            </a:xfrm>
            <a:prstGeom prst="leftRightArrow">
              <a:avLst>
                <a:gd name="adj1" fmla="val 50000"/>
                <a:gd name="adj2" fmla="val 55236"/>
              </a:avLst>
            </a:prstGeom>
            <a:solidFill>
              <a:schemeClr val="bg1"/>
            </a:solidFill>
            <a:ln w="57150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6" name="AutoShape 21"/>
            <p:cNvSpPr>
              <a:spLocks noChangeArrowheads="1"/>
            </p:cNvSpPr>
            <p:nvPr/>
          </p:nvSpPr>
          <p:spPr bwMode="auto">
            <a:xfrm>
              <a:off x="2676" y="2440"/>
              <a:ext cx="453" cy="181"/>
            </a:xfrm>
            <a:prstGeom prst="rightArrow">
              <a:avLst>
                <a:gd name="adj1" fmla="val 50000"/>
                <a:gd name="adj2" fmla="val 62557"/>
              </a:avLst>
            </a:prstGeom>
            <a:solidFill>
              <a:schemeClr val="bg1"/>
            </a:solidFill>
            <a:ln w="57150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7" name="AutoShape 22"/>
            <p:cNvSpPr>
              <a:spLocks noChangeArrowheads="1"/>
            </p:cNvSpPr>
            <p:nvPr/>
          </p:nvSpPr>
          <p:spPr bwMode="auto">
            <a:xfrm>
              <a:off x="3696" y="2452"/>
              <a:ext cx="499" cy="182"/>
            </a:xfrm>
            <a:prstGeom prst="leftArrow">
              <a:avLst>
                <a:gd name="adj1" fmla="val 50000"/>
                <a:gd name="adj2" fmla="val 68531"/>
              </a:avLst>
            </a:prstGeom>
            <a:solidFill>
              <a:schemeClr val="bg1"/>
            </a:solidFill>
            <a:ln w="57150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483" name="Group 27"/>
          <p:cNvGrpSpPr/>
          <p:nvPr/>
        </p:nvGrpSpPr>
        <p:grpSpPr bwMode="auto">
          <a:xfrm>
            <a:off x="1215073" y="3163413"/>
            <a:ext cx="7848600" cy="400050"/>
            <a:chOff x="567" y="1933"/>
            <a:chExt cx="4944" cy="252"/>
          </a:xfrm>
        </p:grpSpPr>
        <p:sp>
          <p:nvSpPr>
            <p:cNvPr id="19469" name="Text Box 12"/>
            <p:cNvSpPr txBox="1">
              <a:spLocks noChangeArrowheads="1"/>
            </p:cNvSpPr>
            <p:nvPr/>
          </p:nvSpPr>
          <p:spPr bwMode="auto">
            <a:xfrm>
              <a:off x="567" y="1933"/>
              <a:ext cx="49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）符号“                     ”称为等价符号，</a:t>
              </a:r>
            </a:p>
          </p:txBody>
        </p:sp>
        <p:sp>
          <p:nvSpPr>
            <p:cNvPr id="19470" name="AutoShape 23"/>
            <p:cNvSpPr>
              <a:spLocks noChangeArrowheads="1"/>
            </p:cNvSpPr>
            <p:nvPr/>
          </p:nvSpPr>
          <p:spPr bwMode="auto">
            <a:xfrm>
              <a:off x="1656" y="1933"/>
              <a:ext cx="590" cy="181"/>
            </a:xfrm>
            <a:prstGeom prst="leftRightArrow">
              <a:avLst>
                <a:gd name="adj1" fmla="val 50000"/>
                <a:gd name="adj2" fmla="val 65178"/>
              </a:avLst>
            </a:prstGeom>
            <a:solidFill>
              <a:schemeClr val="bg1"/>
            </a:solidFill>
            <a:ln w="57150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482" name="Group 26"/>
          <p:cNvGrpSpPr/>
          <p:nvPr/>
        </p:nvGrpSpPr>
        <p:grpSpPr bwMode="auto">
          <a:xfrm>
            <a:off x="1215073" y="2461900"/>
            <a:ext cx="8497887" cy="400050"/>
            <a:chOff x="567" y="1389"/>
            <a:chExt cx="5353" cy="252"/>
          </a:xfrm>
        </p:grpSpPr>
        <p:sp>
          <p:nvSpPr>
            <p:cNvPr id="19472" name="Text Box 6"/>
            <p:cNvSpPr txBox="1">
              <a:spLocks noChangeArrowheads="1"/>
            </p:cNvSpPr>
            <p:nvPr/>
          </p:nvSpPr>
          <p:spPr bwMode="auto">
            <a:xfrm>
              <a:off x="567" y="1389"/>
              <a:ext cx="5353" cy="25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）若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                        q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，则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与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互为</a:t>
              </a: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充要条件</a:t>
              </a:r>
            </a:p>
          </p:txBody>
        </p:sp>
        <p:sp>
          <p:nvSpPr>
            <p:cNvPr id="19473" name="AutoShape 24"/>
            <p:cNvSpPr>
              <a:spLocks noChangeArrowheads="1"/>
            </p:cNvSpPr>
            <p:nvPr/>
          </p:nvSpPr>
          <p:spPr bwMode="auto">
            <a:xfrm>
              <a:off x="1534" y="1439"/>
              <a:ext cx="590" cy="181"/>
            </a:xfrm>
            <a:prstGeom prst="leftRightArrow">
              <a:avLst>
                <a:gd name="adj1" fmla="val 50000"/>
                <a:gd name="adj2" fmla="val 65178"/>
              </a:avLst>
            </a:prstGeom>
            <a:solidFill>
              <a:schemeClr val="bg1"/>
            </a:solidFill>
            <a:ln w="57150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640218" y="4738485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</a:t>
            </a:r>
            <a:r>
              <a:rPr lang="en-US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如何判断命题中的条件是结论的充要条件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5" grpId="0"/>
      <p:bldP spid="194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60400" y="1117392"/>
            <a:ext cx="10858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指出下列各组命题中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的什么条件 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在“充分而不必要”、“必要而不充分”、 “充要”、“既不充分也不必要”中选一种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60400" y="2236182"/>
            <a:ext cx="6769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(1)p:(x-2)(x-3)=0; q:x-2=0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73521" y="3095745"/>
            <a:ext cx="7991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(2)P 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同位角相等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q: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两直线平行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73521" y="3844553"/>
            <a:ext cx="4392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(3)p:x=3; q:x</a:t>
            </a:r>
            <a:r>
              <a:rPr lang="en-US" altLang="zh-CN" sz="2000" kern="0" baseline="30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=9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56059" y="4793941"/>
            <a:ext cx="8820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(4)p: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四边形的对角线相等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q: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四边形是平行四边形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029623" y="2256403"/>
            <a:ext cx="2519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必要不充分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747172" y="3095745"/>
            <a:ext cx="12969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充要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165229" y="3916911"/>
            <a:ext cx="2736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充分不必要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429500" y="4793940"/>
            <a:ext cx="4103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既不充分又不必要</a:t>
            </a: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>
            <a:off x="3863230" y="2600913"/>
            <a:ext cx="100806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434" name="Group 26"/>
          <p:cNvGrpSpPr/>
          <p:nvPr/>
        </p:nvGrpSpPr>
        <p:grpSpPr bwMode="auto">
          <a:xfrm>
            <a:off x="3934668" y="2169113"/>
            <a:ext cx="936625" cy="360362"/>
            <a:chOff x="2653" y="2251"/>
            <a:chExt cx="590" cy="227"/>
          </a:xfrm>
        </p:grpSpPr>
        <p:sp>
          <p:nvSpPr>
            <p:cNvPr id="20492" name="Line 23"/>
            <p:cNvSpPr>
              <a:spLocks noChangeShapeType="1"/>
            </p:cNvSpPr>
            <p:nvPr/>
          </p:nvSpPr>
          <p:spPr bwMode="auto">
            <a:xfrm>
              <a:off x="2653" y="2387"/>
              <a:ext cx="59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3" name="Line 25"/>
            <p:cNvSpPr>
              <a:spLocks noChangeShapeType="1"/>
            </p:cNvSpPr>
            <p:nvPr/>
          </p:nvSpPr>
          <p:spPr bwMode="auto">
            <a:xfrm>
              <a:off x="2835" y="2251"/>
              <a:ext cx="90" cy="22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4525592" y="3189497"/>
            <a:ext cx="100806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4454154" y="3405397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849032" y="3988016"/>
            <a:ext cx="100806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440" name="Group 32"/>
          <p:cNvGrpSpPr/>
          <p:nvPr/>
        </p:nvGrpSpPr>
        <p:grpSpPr bwMode="auto">
          <a:xfrm>
            <a:off x="2777594" y="4059454"/>
            <a:ext cx="935038" cy="360363"/>
            <a:chOff x="1066" y="2840"/>
            <a:chExt cx="589" cy="227"/>
          </a:xfrm>
        </p:grpSpPr>
        <p:sp>
          <p:nvSpPr>
            <p:cNvPr id="20498" name="Line 30"/>
            <p:cNvSpPr>
              <a:spLocks noChangeShapeType="1"/>
            </p:cNvSpPr>
            <p:nvPr/>
          </p:nvSpPr>
          <p:spPr bwMode="auto">
            <a:xfrm flipH="1">
              <a:off x="1066" y="2931"/>
              <a:ext cx="589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9" name="Line 31"/>
            <p:cNvSpPr>
              <a:spLocks noChangeShapeType="1"/>
            </p:cNvSpPr>
            <p:nvPr/>
          </p:nvSpPr>
          <p:spPr bwMode="auto">
            <a:xfrm>
              <a:off x="1338" y="2840"/>
              <a:ext cx="91" cy="22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44" name="Group 36"/>
          <p:cNvGrpSpPr/>
          <p:nvPr/>
        </p:nvGrpSpPr>
        <p:grpSpPr bwMode="auto">
          <a:xfrm>
            <a:off x="6395665" y="4764269"/>
            <a:ext cx="917782" cy="459453"/>
            <a:chOff x="3061" y="3475"/>
            <a:chExt cx="817" cy="409"/>
          </a:xfrm>
        </p:grpSpPr>
        <p:sp>
          <p:nvSpPr>
            <p:cNvPr id="20501" name="Line 33"/>
            <p:cNvSpPr>
              <a:spLocks noChangeShapeType="1"/>
            </p:cNvSpPr>
            <p:nvPr/>
          </p:nvSpPr>
          <p:spPr bwMode="auto">
            <a:xfrm flipV="1">
              <a:off x="3107" y="3612"/>
              <a:ext cx="771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2" name="Line 34"/>
            <p:cNvSpPr>
              <a:spLocks noChangeShapeType="1"/>
            </p:cNvSpPr>
            <p:nvPr/>
          </p:nvSpPr>
          <p:spPr bwMode="auto">
            <a:xfrm flipH="1">
              <a:off x="3061" y="3748"/>
              <a:ext cx="77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3" name="Line 35"/>
            <p:cNvSpPr>
              <a:spLocks noChangeShapeType="1"/>
            </p:cNvSpPr>
            <p:nvPr/>
          </p:nvSpPr>
          <p:spPr bwMode="auto">
            <a:xfrm>
              <a:off x="3379" y="3475"/>
              <a:ext cx="136" cy="409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7423" grpId="0"/>
      <p:bldP spid="17424" grpId="0"/>
      <p:bldP spid="17425" grpId="0"/>
      <p:bldP spid="17426" grpId="0"/>
      <p:bldP spid="17427" grpId="0"/>
      <p:bldP spid="17428" grpId="0"/>
      <p:bldP spid="17429" grpId="0"/>
      <p:bldP spid="174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03280" y="1888472"/>
            <a:ext cx="8027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p:x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q:x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3280" y="2555306"/>
            <a:ext cx="79200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(2)p:x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q:x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4230" y="3222140"/>
            <a:ext cx="8893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p:x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既是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的倍数也是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q:x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3280" y="3888973"/>
            <a:ext cx="741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(4)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p:x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; q:x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的倍数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290633" y="1853839"/>
            <a:ext cx="2951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充分不必要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329116" y="2583336"/>
            <a:ext cx="2592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必要不充分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766214" y="3232049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充要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206808" y="3917004"/>
            <a:ext cx="3960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既不充分又不必要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67561" y="1344913"/>
            <a:ext cx="8353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下列命题中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,p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的什么条件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403718" y="1989430"/>
            <a:ext cx="772355" cy="240430"/>
            <a:chOff x="4745446" y="1878450"/>
            <a:chExt cx="1152525" cy="358775"/>
          </a:xfrm>
        </p:grpSpPr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4816883" y="1878450"/>
              <a:ext cx="108108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495" name="Group 15"/>
            <p:cNvGrpSpPr/>
            <p:nvPr/>
          </p:nvGrpSpPr>
          <p:grpSpPr bwMode="auto">
            <a:xfrm>
              <a:off x="4745446" y="1949887"/>
              <a:ext cx="1079500" cy="287338"/>
              <a:chOff x="2109" y="1026"/>
              <a:chExt cx="680" cy="181"/>
            </a:xfrm>
          </p:grpSpPr>
          <p:sp>
            <p:nvSpPr>
              <p:cNvPr id="21516" name="Line 13"/>
              <p:cNvSpPr>
                <a:spLocks noChangeShapeType="1"/>
              </p:cNvSpPr>
              <p:nvPr/>
            </p:nvSpPr>
            <p:spPr bwMode="auto">
              <a:xfrm flipH="1">
                <a:off x="2109" y="1117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517" name="Line 14"/>
              <p:cNvSpPr>
                <a:spLocks noChangeShapeType="1"/>
              </p:cNvSpPr>
              <p:nvPr/>
            </p:nvSpPr>
            <p:spPr bwMode="auto">
              <a:xfrm>
                <a:off x="2381" y="1026"/>
                <a:ext cx="181" cy="18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379700" y="2534223"/>
            <a:ext cx="883059" cy="330843"/>
            <a:chOff x="4671249" y="4014506"/>
            <a:chExt cx="1152525" cy="431800"/>
          </a:xfrm>
        </p:grpSpPr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 flipH="1">
              <a:off x="4671249" y="4446306"/>
              <a:ext cx="10795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499" name="Group 19"/>
            <p:cNvGrpSpPr/>
            <p:nvPr/>
          </p:nvGrpSpPr>
          <p:grpSpPr bwMode="auto">
            <a:xfrm>
              <a:off x="4744274" y="4014506"/>
              <a:ext cx="1079500" cy="360362"/>
              <a:chOff x="2291" y="1661"/>
              <a:chExt cx="680" cy="227"/>
            </a:xfrm>
          </p:grpSpPr>
          <p:sp>
            <p:nvSpPr>
              <p:cNvPr id="21520" name="Line 16"/>
              <p:cNvSpPr>
                <a:spLocks noChangeShapeType="1"/>
              </p:cNvSpPr>
              <p:nvPr/>
            </p:nvSpPr>
            <p:spPr bwMode="auto">
              <a:xfrm>
                <a:off x="2291" y="1797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521" name="Line 18"/>
              <p:cNvSpPr>
                <a:spLocks noChangeShapeType="1"/>
              </p:cNvSpPr>
              <p:nvPr/>
            </p:nvSpPr>
            <p:spPr bwMode="auto">
              <a:xfrm>
                <a:off x="2518" y="1661"/>
                <a:ext cx="90" cy="227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948867" y="3345639"/>
            <a:ext cx="817347" cy="153112"/>
            <a:chOff x="7335075" y="5454368"/>
            <a:chExt cx="1152524" cy="215900"/>
          </a:xfrm>
        </p:grpSpPr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7408099" y="5454368"/>
              <a:ext cx="10795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 flipH="1">
              <a:off x="7335075" y="5670268"/>
              <a:ext cx="108108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505" name="Group 25"/>
          <p:cNvGrpSpPr/>
          <p:nvPr/>
        </p:nvGrpSpPr>
        <p:grpSpPr bwMode="auto">
          <a:xfrm>
            <a:off x="4362605" y="3879843"/>
            <a:ext cx="698308" cy="418369"/>
            <a:chOff x="2154" y="3430"/>
            <a:chExt cx="681" cy="408"/>
          </a:xfrm>
        </p:grpSpPr>
        <p:sp>
          <p:nvSpPr>
            <p:cNvPr id="21525" name="Line 22"/>
            <p:cNvSpPr>
              <a:spLocks noChangeShapeType="1"/>
            </p:cNvSpPr>
            <p:nvPr/>
          </p:nvSpPr>
          <p:spPr bwMode="auto">
            <a:xfrm>
              <a:off x="2200" y="3566"/>
              <a:ext cx="63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6" name="Line 23"/>
            <p:cNvSpPr>
              <a:spLocks noChangeShapeType="1"/>
            </p:cNvSpPr>
            <p:nvPr/>
          </p:nvSpPr>
          <p:spPr bwMode="auto">
            <a:xfrm flipH="1">
              <a:off x="2154" y="3702"/>
              <a:ext cx="63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7" name="Line 24"/>
            <p:cNvSpPr>
              <a:spLocks noChangeShapeType="1"/>
            </p:cNvSpPr>
            <p:nvPr/>
          </p:nvSpPr>
          <p:spPr bwMode="auto">
            <a:xfrm>
              <a:off x="2472" y="3430"/>
              <a:ext cx="90" cy="40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  <p:bldP spid="20486" grpId="0"/>
      <p:bldP spid="20487" grpId="0"/>
      <p:bldP spid="20488" grpId="0"/>
      <p:bldP spid="20489" grpId="0"/>
      <p:bldP spid="204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60400" y="1262023"/>
            <a:ext cx="8351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下列命题中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哪些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的充要条件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2562991" y="2828504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60400" y="1884552"/>
            <a:ext cx="8820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p:b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=0, q: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函数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f(x)=ax</a:t>
            </a:r>
            <a:r>
              <a:rPr lang="en-US" altLang="zh-CN" sz="20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+bx+c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是偶函数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60400" y="2579759"/>
            <a:ext cx="5473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(2)p: x&gt;0,y&gt;0, q:xy&gt;0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60400" y="3525658"/>
            <a:ext cx="511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en-US" altLang="zh-CN" sz="20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p:a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&gt;b, q:a+c&gt;b+c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437607" y="1968864"/>
            <a:ext cx="982002" cy="184210"/>
            <a:chOff x="2892183" y="3196924"/>
            <a:chExt cx="1150938" cy="215900"/>
          </a:xfrm>
        </p:grpSpPr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2963621" y="3196924"/>
              <a:ext cx="10795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2892183" y="3412824"/>
              <a:ext cx="10795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6629234" y="1884552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充要条件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505548" y="2679203"/>
            <a:ext cx="892832" cy="422812"/>
            <a:chOff x="3827222" y="4852686"/>
            <a:chExt cx="1152525" cy="504825"/>
          </a:xfrm>
        </p:grpSpPr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3900246" y="4852686"/>
              <a:ext cx="10795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1521" name="Group 17"/>
            <p:cNvGrpSpPr/>
            <p:nvPr/>
          </p:nvGrpSpPr>
          <p:grpSpPr bwMode="auto">
            <a:xfrm>
              <a:off x="3827222" y="4925711"/>
              <a:ext cx="1152525" cy="431800"/>
              <a:chOff x="1655" y="2160"/>
              <a:chExt cx="726" cy="272"/>
            </a:xfrm>
          </p:grpSpPr>
          <p:sp>
            <p:nvSpPr>
              <p:cNvPr id="22539" name="Line 15"/>
              <p:cNvSpPr>
                <a:spLocks noChangeShapeType="1"/>
              </p:cNvSpPr>
              <p:nvPr/>
            </p:nvSpPr>
            <p:spPr bwMode="auto">
              <a:xfrm flipH="1">
                <a:off x="1655" y="2296"/>
                <a:ext cx="726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40" name="Line 16"/>
              <p:cNvSpPr>
                <a:spLocks noChangeShapeType="1"/>
              </p:cNvSpPr>
              <p:nvPr/>
            </p:nvSpPr>
            <p:spPr bwMode="auto">
              <a:xfrm>
                <a:off x="1927" y="2160"/>
                <a:ext cx="227" cy="27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3397250" y="3593036"/>
            <a:ext cx="814395" cy="265353"/>
            <a:chOff x="2747722" y="6581474"/>
            <a:chExt cx="1152525" cy="215900"/>
          </a:xfrm>
        </p:grpSpPr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2819158" y="6581474"/>
              <a:ext cx="10795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 flipH="1">
              <a:off x="2747722" y="6797374"/>
              <a:ext cx="11525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692408" y="2579759"/>
            <a:ext cx="26638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充分不必要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4644416" y="3525658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充要条件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60158" y="4471557"/>
            <a:ext cx="26638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故选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(1)(2)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0" grpId="0"/>
      <p:bldP spid="21511" grpId="0"/>
      <p:bldP spid="21512" grpId="0"/>
      <p:bldP spid="21517" grpId="0"/>
      <p:bldP spid="21524" grpId="0"/>
      <p:bldP spid="21525" grpId="0"/>
      <p:bldP spid="215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42" name="Group 14"/>
          <p:cNvGrpSpPr/>
          <p:nvPr/>
        </p:nvGrpSpPr>
        <p:grpSpPr bwMode="auto">
          <a:xfrm>
            <a:off x="1327868" y="3012391"/>
            <a:ext cx="7740650" cy="714375"/>
            <a:chOff x="839" y="1389"/>
            <a:chExt cx="4876" cy="450"/>
          </a:xfrm>
        </p:grpSpPr>
        <p:sp>
          <p:nvSpPr>
            <p:cNvPr id="23560" name="Text Box 11"/>
            <p:cNvSpPr txBox="1">
              <a:spLocks noChangeArrowheads="1"/>
            </p:cNvSpPr>
            <p:nvPr/>
          </p:nvSpPr>
          <p:spPr bwMode="auto">
            <a:xfrm>
              <a:off x="839" y="1438"/>
              <a:ext cx="487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如图，作</a:t>
              </a:r>
              <a:r>
                <a:rPr lang="en-US" altLang="zh-CN" sz="20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OP  l</a:t>
              </a:r>
              <a:r>
                <a:rPr lang="zh-CN" altLang="en-US" sz="20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于点</a:t>
              </a:r>
              <a:r>
                <a:rPr lang="en-US" altLang="zh-CN" sz="20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zh-CN" altLang="en-US" sz="20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，则</a:t>
              </a:r>
              <a:r>
                <a:rPr lang="en-US" altLang="zh-CN" sz="20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OP</a:t>
              </a:r>
              <a:r>
                <a:rPr lang="zh-CN" altLang="en-US" sz="20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0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d</a:t>
              </a:r>
              <a:r>
                <a:rPr lang="zh-CN" altLang="en-US" sz="20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．</a:t>
              </a:r>
            </a:p>
          </p:txBody>
        </p:sp>
        <p:sp>
          <p:nvSpPr>
            <p:cNvPr id="23561" name="Object 12"/>
            <p:cNvSpPr>
              <a:spLocks noChangeAspect="1" noChangeArrowheads="1"/>
            </p:cNvSpPr>
            <p:nvPr/>
          </p:nvSpPr>
          <p:spPr bwMode="auto">
            <a:xfrm>
              <a:off x="2109" y="1389"/>
              <a:ext cx="453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26192" y="1159061"/>
            <a:ext cx="109796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圆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的半径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r,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圆心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到直线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 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的距离为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d,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求证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d=r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直线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 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与圆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相切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的充要条件</a:t>
            </a:r>
          </a:p>
        </p:txBody>
      </p:sp>
      <p:grpSp>
        <p:nvGrpSpPr>
          <p:cNvPr id="22537" name="Group 9"/>
          <p:cNvGrpSpPr/>
          <p:nvPr/>
        </p:nvGrpSpPr>
        <p:grpSpPr bwMode="auto">
          <a:xfrm>
            <a:off x="626192" y="2257623"/>
            <a:ext cx="10045700" cy="862013"/>
            <a:chOff x="748" y="799"/>
            <a:chExt cx="6328" cy="543"/>
          </a:xfrm>
        </p:grpSpPr>
        <p:sp>
          <p:nvSpPr>
            <p:cNvPr id="23555" name="Text Box 6"/>
            <p:cNvSpPr txBox="1">
              <a:spLocks noChangeArrowheads="1"/>
            </p:cNvSpPr>
            <p:nvPr/>
          </p:nvSpPr>
          <p:spPr bwMode="auto">
            <a:xfrm>
              <a:off x="748" y="799"/>
              <a:ext cx="6328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需分别证明（１）充分性（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　       　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）；　　　</a:t>
              </a:r>
              <a:endParaRPr lang="en-US" altLang="zh-CN" sz="20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　　　　（２）必要性（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q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　       　</a:t>
              </a:r>
              <a:r>
                <a:rPr lang="en-US" altLang="zh-CN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</a:t>
              </a:r>
              <a:r>
                <a:rPr lang="zh-CN" altLang="en-US" sz="2000" kern="0" dirty="0">
                  <a:solidFill>
                    <a:srgbClr val="0000FF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  <p:sp>
          <p:nvSpPr>
            <p:cNvPr id="23556" name="AutoShape 7"/>
            <p:cNvSpPr>
              <a:spLocks noChangeArrowheads="1"/>
            </p:cNvSpPr>
            <p:nvPr/>
          </p:nvSpPr>
          <p:spPr bwMode="auto">
            <a:xfrm>
              <a:off x="2913" y="860"/>
              <a:ext cx="454" cy="91"/>
            </a:xfrm>
            <a:prstGeom prst="rightArrow">
              <a:avLst>
                <a:gd name="adj1" fmla="val 50000"/>
                <a:gd name="adj2" fmla="val 124702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57" name="AutoShape 8"/>
            <p:cNvSpPr>
              <a:spLocks noChangeArrowheads="1"/>
            </p:cNvSpPr>
            <p:nvPr/>
          </p:nvSpPr>
          <p:spPr bwMode="auto">
            <a:xfrm>
              <a:off x="2913" y="1178"/>
              <a:ext cx="454" cy="91"/>
            </a:xfrm>
            <a:prstGeom prst="rightArrow">
              <a:avLst>
                <a:gd name="adj1" fmla="val 50000"/>
                <a:gd name="adj2" fmla="val 124702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26192" y="3098909"/>
            <a:ext cx="1655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证明：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802561" y="1754386"/>
            <a:ext cx="6624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p:d=r,  q: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直线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相切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1119143" y="1760735"/>
            <a:ext cx="7954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分析</a:t>
            </a:r>
            <a:r>
              <a:rPr lang="en-US" altLang="zh-CN" sz="20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>
            <a:off x="4298080" y="3356125"/>
            <a:ext cx="2592387" cy="2376488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2929655" y="5732613"/>
            <a:ext cx="59769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5593479" y="4435625"/>
            <a:ext cx="0" cy="1296988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5593480" y="4508651"/>
            <a:ext cx="2412205" cy="1211124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9049466" y="5372251"/>
            <a:ext cx="433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825504" y="5667525"/>
            <a:ext cx="576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5377580" y="5738963"/>
            <a:ext cx="433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377580" y="3932388"/>
            <a:ext cx="433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5559348" y="5345342"/>
            <a:ext cx="43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┐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5018805" y="4743601"/>
            <a:ext cx="503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8" grpId="0"/>
      <p:bldP spid="22549" grpId="0"/>
      <p:bldP spid="22551" grpId="0"/>
      <p:bldP spid="22553" grpId="0" animBg="1"/>
      <p:bldP spid="22557" grpId="0"/>
      <p:bldP spid="22558" grpId="0"/>
      <p:bldP spid="22559" grpId="0"/>
      <p:bldP spid="22560" grpId="0"/>
      <p:bldP spid="22561" grpId="0"/>
      <p:bldP spid="225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1261</Words>
  <Application>Microsoft Office PowerPoint</Application>
  <PresentationFormat>宽屏</PresentationFormat>
  <Paragraphs>118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Calibri</vt:lpstr>
      <vt:lpstr>Arial</vt:lpstr>
      <vt:lpstr>思源黑体 CN Light</vt:lpstr>
      <vt:lpstr>FandolFang R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2020-09-21T02:06:24Z</dcterms:created>
  <dcterms:modified xsi:type="dcterms:W3CDTF">2021-01-09T10:07:22Z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