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9"/>
  </p:notesMasterIdLst>
  <p:sldIdLst>
    <p:sldId id="284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7" r:id="rId26"/>
    <p:sldId id="283" r:id="rId27"/>
    <p:sldId id="285" r:id="rId28"/>
  </p:sldIdLst>
  <p:sldSz cx="12192000" cy="6858000"/>
  <p:notesSz cx="6858000" cy="9144000"/>
  <p:embeddedFontLst>
    <p:embeddedFont>
      <p:font typeface="思源黑体 CN Light" panose="02010600030101010101" charset="-122"/>
      <p:regular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</p:embeddedFontLst>
  <p:custDataLst>
    <p:tags r:id="rId3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5">
          <p15:clr>
            <a:srgbClr val="A4A3A4"/>
          </p15:clr>
        </p15:guide>
        <p15:guide id="2" pos="7256">
          <p15:clr>
            <a:srgbClr val="A4A3A4"/>
          </p15:clr>
        </p15:guide>
        <p15:guide id="3" orient="horz" pos="600">
          <p15:clr>
            <a:srgbClr val="A4A3A4"/>
          </p15:clr>
        </p15:guide>
        <p15:guide id="4" orient="horz" pos="664">
          <p15:clr>
            <a:srgbClr val="A4A3A4"/>
          </p15:clr>
        </p15:guide>
        <p15:guide id="5" orient="horz" pos="3929">
          <p15:clr>
            <a:srgbClr val="A4A3A4"/>
          </p15:clr>
        </p15:guide>
        <p15:guide id="6" orient="horz" pos="38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A6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396" y="90"/>
      </p:cViewPr>
      <p:guideLst>
        <p:guide pos="415"/>
        <p:guide pos="7256"/>
        <p:guide orient="horz" pos="600"/>
        <p:guide orient="horz" pos="664"/>
        <p:guide orient="horz" pos="3929"/>
        <p:guide orient="horz" pos="38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2FD7003B-AB4E-4376-8F49-CDE93D0619CD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F09AA1D4-6EAA-4181-AAF6-34F70E0C9B42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C7A98CAF-104A-44B4-B1F9-84E61A6D2505}" type="slidenum">
              <a:rPr lang="en-US" altLang="zh-CN" smtClean="0"/>
              <a:t>3</a:t>
            </a:fld>
            <a:endParaRPr lang="en-US" altLang="zh-CN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2FC3E0F-FFD4-4947-992C-860048E45E0F}" type="slidenum">
              <a:rPr lang="en-US" altLang="zh-CN" smtClean="0"/>
              <a:t>10</a:t>
            </a:fld>
            <a:endParaRPr lang="en-US" altLang="zh-CN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1638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幻灯片图像占位符 58369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26626" name="文本占位符 58370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幻灯片图像占位符 60417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28674" name="文本占位符 60418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幻灯片图像占位符 7168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32770" name="文本占位符 7168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幻灯片图像占位符 63489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34818" name="文本占位符 63490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幻灯片图像占位符 73729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36866" name="文本占位符 73730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25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幻灯片图像占位符 65537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38914" name="文本占位符 65538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箭头: V 形 2"/>
          <p:cNvSpPr/>
          <p:nvPr userDrawn="1"/>
        </p:nvSpPr>
        <p:spPr>
          <a:xfrm>
            <a:off x="571500" y="381000"/>
            <a:ext cx="457200" cy="457200"/>
          </a:xfrm>
          <a:prstGeom prst="chevron">
            <a:avLst/>
          </a:prstGeom>
          <a:solidFill>
            <a:srgbClr val="5DA6B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箭头: V 形 3"/>
          <p:cNvSpPr/>
          <p:nvPr userDrawn="1"/>
        </p:nvSpPr>
        <p:spPr>
          <a:xfrm>
            <a:off x="927100" y="381000"/>
            <a:ext cx="457200" cy="457200"/>
          </a:xfrm>
          <a:prstGeom prst="chevron">
            <a:avLst/>
          </a:prstGeom>
          <a:solidFill>
            <a:srgbClr val="5DA6B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1" r="23567" b="427"/>
          <a:stretch>
            <a:fillRect/>
          </a:stretch>
        </p:blipFill>
        <p:spPr>
          <a:xfrm>
            <a:off x="-426720" y="0"/>
            <a:ext cx="4654478" cy="6858000"/>
          </a:xfrm>
          <a:custGeom>
            <a:avLst/>
            <a:gdLst>
              <a:gd name="connsiteX0" fmla="*/ 0 w 4654478"/>
              <a:gd name="connsiteY0" fmla="*/ 0 h 6858000"/>
              <a:gd name="connsiteX1" fmla="*/ 1232742 w 4654478"/>
              <a:gd name="connsiteY1" fmla="*/ 0 h 6858000"/>
              <a:gd name="connsiteX2" fmla="*/ 4654478 w 4654478"/>
              <a:gd name="connsiteY2" fmla="*/ 3343660 h 6858000"/>
              <a:gd name="connsiteX3" fmla="*/ 1121385 w 4654478"/>
              <a:gd name="connsiteY3" fmla="*/ 6858000 h 6858000"/>
              <a:gd name="connsiteX4" fmla="*/ 0 w 4654478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54478" h="6858000">
                <a:moveTo>
                  <a:pt x="0" y="0"/>
                </a:moveTo>
                <a:lnTo>
                  <a:pt x="1232742" y="0"/>
                </a:lnTo>
                <a:lnTo>
                  <a:pt x="4654478" y="3343660"/>
                </a:lnTo>
                <a:lnTo>
                  <a:pt x="11213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13" name="组合 12"/>
          <p:cNvGrpSpPr/>
          <p:nvPr/>
        </p:nvGrpSpPr>
        <p:grpSpPr>
          <a:xfrm>
            <a:off x="4674999" y="2120640"/>
            <a:ext cx="7136336" cy="2898513"/>
            <a:chOff x="6147269" y="2844265"/>
            <a:chExt cx="5112385" cy="2076459"/>
          </a:xfrm>
        </p:grpSpPr>
        <p:grpSp>
          <p:nvGrpSpPr>
            <p:cNvPr id="14" name="组合 13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16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5DA6B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xippt  </a:t>
                </a: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2020.6.1</a:t>
                </a:r>
                <a:endPara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17" name="组合 16"/>
              <p:cNvGrpSpPr/>
              <p:nvPr/>
            </p:nvGrpSpPr>
            <p:grpSpPr>
              <a:xfrm>
                <a:off x="-4714868" y="2110674"/>
                <a:ext cx="5033250" cy="916269"/>
                <a:chOff x="-4714868" y="2110674"/>
                <a:chExt cx="5033250" cy="916269"/>
              </a:xfrm>
            </p:grpSpPr>
            <p:sp>
              <p:nvSpPr>
                <p:cNvPr id="18" name="文本框 17"/>
                <p:cNvSpPr txBox="1"/>
                <p:nvPr/>
              </p:nvSpPr>
              <p:spPr>
                <a:xfrm>
                  <a:off x="-4714868" y="2808615"/>
                  <a:ext cx="5033249" cy="2183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05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>
                          <a:lumMod val="50000"/>
                        </a:prst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PEOPLE'S EDUCATION PRESS HIGH SCHOOL MATHEMATICS ELECTIVE 2-1</a:t>
                  </a:r>
                </a:p>
              </p:txBody>
            </p:sp>
            <p:cxnSp>
              <p:nvCxnSpPr>
                <p:cNvPr id="19" name="直接连接符 18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20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lang="en-US" altLang="zh-CN" sz="4800" b="1" dirty="0">
                      <a:solidFill>
                        <a:srgbClr val="5DA6BF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1.3  </a:t>
                  </a:r>
                  <a:r>
                    <a:rPr lang="zh-CN" altLang="en-US" sz="4800" b="1" dirty="0">
                      <a:solidFill>
                        <a:srgbClr val="5DA6BF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简单的逻辑联结词</a:t>
                  </a:r>
                </a:p>
              </p:txBody>
            </p:sp>
          </p:grpSp>
        </p:grpSp>
        <p:sp>
          <p:nvSpPr>
            <p:cNvPr id="15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lang="zh-CN" altLang="en-US" sz="36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</a:t>
              </a:r>
              <a:r>
                <a:rPr lang="en-US" altLang="zh-CN" sz="36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1</a:t>
              </a:r>
              <a:r>
                <a:rPr lang="zh-CN" altLang="en-US" sz="36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章  常用逻辑用语</a:t>
              </a:r>
            </a:p>
          </p:txBody>
        </p:sp>
      </p:grpSp>
      <p:sp>
        <p:nvSpPr>
          <p:cNvPr id="21" name="矩形 20"/>
          <p:cNvSpPr/>
          <p:nvPr/>
        </p:nvSpPr>
        <p:spPr>
          <a:xfrm>
            <a:off x="9922822" y="580377"/>
            <a:ext cx="4062342" cy="300975"/>
          </a:xfrm>
          <a:prstGeom prst="rect">
            <a:avLst/>
          </a:prstGeom>
          <a:solidFill>
            <a:srgbClr val="5DA6BF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人教版高中数学选修</a:t>
            </a:r>
            <a:r>
              <a:rPr kumimoji="0" lang="en-US" altLang="zh-CN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2-1</a:t>
            </a:r>
            <a:endParaRPr kumimoji="0" lang="zh-CN" altLang="en-US" sz="1200" b="0" i="0" u="none" strike="noStrike" kern="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矩形 26"/>
          <p:cNvSpPr/>
          <p:nvPr/>
        </p:nvSpPr>
        <p:spPr>
          <a:xfrm rot="2680732">
            <a:off x="2020352" y="2161744"/>
            <a:ext cx="2294063" cy="2286553"/>
          </a:xfrm>
          <a:prstGeom prst="rect">
            <a:avLst/>
          </a:prstGeom>
          <a:solidFill>
            <a:srgbClr val="F8D1D9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 rot="2670539">
            <a:off x="-1131277" y="126448"/>
            <a:ext cx="4710896" cy="162046"/>
          </a:xfrm>
          <a:prstGeom prst="rect">
            <a:avLst/>
          </a:prstGeom>
          <a:solidFill>
            <a:srgbClr val="5DA6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 rot="18864684">
            <a:off x="-1025450" y="6391328"/>
            <a:ext cx="4710896" cy="162046"/>
          </a:xfrm>
          <a:prstGeom prst="rect">
            <a:avLst/>
          </a:prstGeom>
          <a:solidFill>
            <a:srgbClr val="5DA6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660400" y="1183353"/>
            <a:ext cx="9144000" cy="2927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  <a:spcBef>
                <a:spcPct val="50000"/>
              </a:spcBef>
            </a:pPr>
            <a:r>
              <a:rPr lang="zh-CN" altLang="en-US" sz="2000" dirty="0">
                <a:solidFill>
                  <a:srgbClr val="00FF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思考：</a:t>
            </a: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下列三个语句是命题吗？它们之间有什么关系？</a:t>
            </a:r>
          </a:p>
          <a:p>
            <a:pPr>
              <a:lnSpc>
                <a:spcPct val="200000"/>
              </a:lnSpc>
              <a:spcBef>
                <a:spcPct val="50000"/>
              </a:spcBef>
            </a:pP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r>
              <a:rPr lang="en-US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27</a:t>
            </a: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是</a:t>
            </a:r>
            <a:r>
              <a:rPr lang="en-US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9</a:t>
            </a: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的倍数；</a:t>
            </a:r>
          </a:p>
          <a:p>
            <a:pPr>
              <a:lnSpc>
                <a:spcPct val="200000"/>
              </a:lnSpc>
              <a:spcBef>
                <a:spcPct val="50000"/>
              </a:spcBef>
            </a:pP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r>
              <a:rPr lang="en-US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27</a:t>
            </a: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是</a:t>
            </a:r>
            <a:r>
              <a:rPr lang="en-US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7</a:t>
            </a: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的倍数；</a:t>
            </a:r>
          </a:p>
          <a:p>
            <a:pPr>
              <a:lnSpc>
                <a:spcPct val="200000"/>
              </a:lnSpc>
              <a:spcBef>
                <a:spcPct val="50000"/>
              </a:spcBef>
            </a:pP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r>
              <a:rPr lang="en-US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27</a:t>
            </a: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是</a:t>
            </a:r>
            <a:r>
              <a:rPr lang="en-US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9</a:t>
            </a: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的倍数</a:t>
            </a:r>
            <a:r>
              <a:rPr lang="zh-CN" altLang="en-US" sz="2000" dirty="0">
                <a:solidFill>
                  <a:srgbClr val="FF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或</a:t>
            </a: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是</a:t>
            </a:r>
            <a:r>
              <a:rPr lang="en-US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7</a:t>
            </a: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的倍数；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660400" y="4212644"/>
            <a:ext cx="9560046" cy="707886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命题（</a:t>
            </a:r>
            <a:r>
              <a:rPr lang="en-US" altLang="zh-CN" sz="200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）是由简单命题（</a:t>
            </a:r>
            <a:r>
              <a:rPr lang="en-US" altLang="zh-CN" sz="200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）（</a:t>
            </a:r>
            <a:r>
              <a:rPr lang="en-US" altLang="zh-CN" sz="200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）使用联结词“或”联结得到的新的复合命题</a:t>
            </a:r>
          </a:p>
        </p:txBody>
      </p:sp>
      <p:sp>
        <p:nvSpPr>
          <p:cNvPr id="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  <p:bldP spid="1126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2"/>
          <p:cNvSpPr txBox="1">
            <a:spLocks noChangeArrowheads="1"/>
          </p:cNvSpPr>
          <p:nvPr/>
        </p:nvSpPr>
        <p:spPr bwMode="auto">
          <a:xfrm>
            <a:off x="270116" y="1927917"/>
            <a:ext cx="978828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</a:t>
            </a: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一般地，用逻辑联结词“</a:t>
            </a:r>
            <a:r>
              <a:rPr lang="zh-CN" altLang="en-US" sz="2000" dirty="0">
                <a:solidFill>
                  <a:srgbClr val="FF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或</a:t>
            </a: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”把命题</a:t>
            </a:r>
            <a:r>
              <a:rPr lang="en-US" altLang="zh-CN" sz="2000" i="1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和命题</a:t>
            </a:r>
            <a:r>
              <a:rPr lang="en-US" altLang="zh-CN" sz="2000" i="1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q</a:t>
            </a: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联结起来就得到一个新命题</a:t>
            </a:r>
            <a:r>
              <a:rPr lang="en-US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  <a:p>
            <a:endParaRPr lang="en-US" altLang="zh-CN" sz="200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660400" y="2635803"/>
            <a:ext cx="72739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记作：  </a:t>
            </a:r>
            <a:r>
              <a:rPr lang="en-US" altLang="zh-CN" sz="2000" i="1">
                <a:solidFill>
                  <a:srgbClr val="FF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  <a:r>
              <a:rPr lang="en-US" altLang="zh-CN" sz="2000">
                <a:solidFill>
                  <a:srgbClr val="FF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∨</a:t>
            </a:r>
            <a:r>
              <a:rPr lang="en-US" altLang="zh-CN" sz="2000" i="1">
                <a:solidFill>
                  <a:srgbClr val="FF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q</a:t>
            </a:r>
            <a:endParaRPr lang="en-US" altLang="zh-CN" sz="2000" i="1">
              <a:solidFill>
                <a:srgbClr val="FF0066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660400" y="3427965"/>
            <a:ext cx="72739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读作：“</a:t>
            </a:r>
            <a:r>
              <a:rPr lang="en-US" altLang="zh-CN" sz="2000" i="1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  <a:r>
              <a:rPr lang="zh-CN" altLang="en-US" sz="2000">
                <a:solidFill>
                  <a:srgbClr val="FF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或</a:t>
            </a:r>
            <a:r>
              <a:rPr lang="en-US" altLang="zh-CN" sz="2000" i="1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q</a:t>
            </a:r>
            <a:r>
              <a:rPr lang="en-US" altLang="zh-CN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</a:p>
        </p:txBody>
      </p:sp>
      <p:sp>
        <p:nvSpPr>
          <p:cNvPr id="17412" name="Text Box 6"/>
          <p:cNvSpPr txBox="1">
            <a:spLocks noChangeArrowheads="1"/>
          </p:cNvSpPr>
          <p:nvPr/>
        </p:nvSpPr>
        <p:spPr bwMode="auto">
          <a:xfrm>
            <a:off x="660400" y="1267096"/>
            <a:ext cx="1689261" cy="369332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zh-CN" altLang="en-US">
                <a:solidFill>
                  <a:srgbClr val="FF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形成结论</a:t>
            </a:r>
          </a:p>
        </p:txBody>
      </p:sp>
      <p:sp>
        <p:nvSpPr>
          <p:cNvPr id="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  <p:bldP spid="133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60400" y="1801351"/>
            <a:ext cx="7416800" cy="719138"/>
          </a:xfrm>
          <a:noFill/>
        </p:spPr>
        <p:txBody>
          <a:bodyPr/>
          <a:lstStyle/>
          <a:p>
            <a:pPr eaLnBrk="1" hangingPunct="1"/>
            <a:r>
              <a:rPr lang="en-US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．如何利用集合的观点理解“或”？</a:t>
            </a:r>
          </a:p>
        </p:txBody>
      </p:sp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660400" y="1214539"/>
            <a:ext cx="1723985" cy="40011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zh-CN" altLang="en-US" sz="2000">
                <a:solidFill>
                  <a:srgbClr val="FF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探讨问题</a:t>
            </a: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660400" y="2371525"/>
            <a:ext cx="10858500" cy="1938992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对“或”的理解，可联想集合中“并集”的概念，“</a:t>
            </a:r>
            <a:r>
              <a:rPr lang="en-US" altLang="zh-CN" sz="2000" i="1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en-US" altLang="zh-CN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∈</a:t>
            </a:r>
            <a:r>
              <a:rPr lang="en-US" altLang="zh-CN" sz="2000" i="1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en-US" altLang="zh-CN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∪</a:t>
            </a:r>
            <a:r>
              <a:rPr lang="en-US" altLang="zh-CN" sz="2000" i="1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 </a:t>
            </a:r>
            <a:r>
              <a:rPr lang="en-US" altLang="zh-CN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是指“</a:t>
            </a:r>
            <a:r>
              <a:rPr lang="en-US" altLang="zh-CN" sz="2000" i="1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en-US" altLang="zh-CN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∈</a:t>
            </a:r>
            <a:r>
              <a:rPr lang="en-US" altLang="zh-CN" sz="2000" i="1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 </a:t>
            </a:r>
            <a:r>
              <a:rPr lang="en-US" altLang="zh-CN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，“</a:t>
            </a:r>
            <a:r>
              <a:rPr lang="en-US" altLang="zh-CN" sz="2000" i="1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en-US" altLang="zh-CN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∈</a:t>
            </a:r>
            <a:r>
              <a:rPr lang="en-US" altLang="zh-CN" sz="2000" i="1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 </a:t>
            </a:r>
            <a:r>
              <a:rPr lang="en-US" altLang="zh-CN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其中至少有一个是成立的，即可以“</a:t>
            </a:r>
            <a:r>
              <a:rPr lang="en-US" altLang="zh-CN" sz="2000" i="1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en-US" altLang="zh-CN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∈</a:t>
            </a:r>
            <a:r>
              <a:rPr lang="en-US" altLang="zh-CN" sz="2000" i="1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且</a:t>
            </a:r>
            <a:r>
              <a:rPr lang="en-US" altLang="zh-CN" sz="2000" i="1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en-US" altLang="zh-CN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∉</a:t>
            </a:r>
            <a:r>
              <a:rPr lang="en-US" altLang="zh-CN" sz="2000" i="1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lang="en-US" altLang="zh-CN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，也可以“</a:t>
            </a:r>
            <a:r>
              <a:rPr lang="en-US" altLang="zh-CN" sz="2000" i="1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en-US" altLang="zh-CN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∉</a:t>
            </a:r>
            <a:r>
              <a:rPr lang="en-US" altLang="zh-CN" sz="2000" i="1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且</a:t>
            </a:r>
            <a:r>
              <a:rPr lang="en-US" altLang="zh-CN" sz="2000" i="1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en-US" altLang="zh-CN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∈</a:t>
            </a:r>
            <a:r>
              <a:rPr lang="en-US" altLang="zh-CN" sz="2000" i="1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lang="en-US" altLang="zh-CN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，也可以“</a:t>
            </a:r>
            <a:r>
              <a:rPr lang="en-US" altLang="zh-CN" sz="2000" i="1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en-US" altLang="zh-CN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∈</a:t>
            </a:r>
            <a:r>
              <a:rPr lang="en-US" altLang="zh-CN" sz="2000" i="1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且</a:t>
            </a:r>
            <a:r>
              <a:rPr lang="en-US" altLang="zh-CN" sz="2000" i="1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en-US" altLang="zh-CN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∈</a:t>
            </a:r>
            <a:r>
              <a:rPr lang="en-US" altLang="zh-CN" sz="2000" i="1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 </a:t>
            </a:r>
            <a:r>
              <a:rPr lang="en-US" altLang="zh-CN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．逻辑联结词中的“或”的含义与“并集”中的“或”的含义是一致的</a:t>
            </a:r>
            <a:r>
              <a:rPr lang="en-US" altLang="zh-CN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  <a:endParaRPr lang="zh-CN" altLang="en-US" sz="2000"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3"/>
          <p:cNvSpPr>
            <a:spLocks noChangeArrowheads="1"/>
          </p:cNvSpPr>
          <p:nvPr/>
        </p:nvSpPr>
        <p:spPr bwMode="auto">
          <a:xfrm>
            <a:off x="660400" y="1977441"/>
            <a:ext cx="8713787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判断下列三个命题的真假性</a:t>
            </a:r>
          </a:p>
          <a:p>
            <a:endParaRPr lang="zh-CN" altLang="en-US" sz="200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 </a:t>
            </a:r>
            <a:r>
              <a:rPr lang="en-US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27</a:t>
            </a: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是</a:t>
            </a:r>
            <a:r>
              <a:rPr lang="en-US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7</a:t>
            </a: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的倍数；</a:t>
            </a:r>
          </a:p>
          <a:p>
            <a:endParaRPr lang="zh-CN" altLang="en-US" sz="200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 </a:t>
            </a:r>
            <a:r>
              <a:rPr lang="en-US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27</a:t>
            </a: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是</a:t>
            </a:r>
            <a:r>
              <a:rPr lang="en-US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9</a:t>
            </a: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的倍数；</a:t>
            </a:r>
          </a:p>
          <a:p>
            <a:endParaRPr lang="zh-CN" altLang="en-US" sz="200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 </a:t>
            </a:r>
            <a:r>
              <a:rPr lang="en-US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27</a:t>
            </a: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是</a:t>
            </a:r>
            <a:r>
              <a:rPr lang="en-US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9</a:t>
            </a: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的倍数或是</a:t>
            </a:r>
            <a:r>
              <a:rPr lang="en-US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7</a:t>
            </a: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的倍数；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4514702" y="3195861"/>
            <a:ext cx="447558" cy="400110"/>
          </a:xfrm>
          <a:prstGeom prst="rect">
            <a:avLst/>
          </a:prstGeom>
          <a:solidFill>
            <a:srgbClr val="99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>
                <a:solidFill>
                  <a:srgbClr val="FF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真</a:t>
            </a: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4531582" y="2567622"/>
            <a:ext cx="463819" cy="400110"/>
          </a:xfrm>
          <a:prstGeom prst="rect">
            <a:avLst/>
          </a:prstGeom>
          <a:solidFill>
            <a:srgbClr val="99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rgbClr val="FF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假</a:t>
            </a: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4738481" y="3824100"/>
            <a:ext cx="447558" cy="400110"/>
          </a:xfrm>
          <a:prstGeom prst="rect">
            <a:avLst/>
          </a:prstGeom>
          <a:solidFill>
            <a:srgbClr val="99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>
                <a:solidFill>
                  <a:srgbClr val="FF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真</a:t>
            </a:r>
          </a:p>
        </p:txBody>
      </p:sp>
      <p:sp>
        <p:nvSpPr>
          <p:cNvPr id="19461" name="Text Box 8"/>
          <p:cNvSpPr txBox="1">
            <a:spLocks noChangeArrowheads="1"/>
          </p:cNvSpPr>
          <p:nvPr/>
        </p:nvSpPr>
        <p:spPr bwMode="auto">
          <a:xfrm>
            <a:off x="660400" y="1290587"/>
            <a:ext cx="2453190" cy="40011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zh-CN" altLang="en-US" sz="2000">
                <a:solidFill>
                  <a:srgbClr val="FF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探究</a:t>
            </a:r>
            <a:r>
              <a:rPr lang="en-US" altLang="zh-CN" sz="2000" i="1">
                <a:solidFill>
                  <a:srgbClr val="FF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  <a:r>
              <a:rPr lang="zh-CN" altLang="en-US" sz="2000">
                <a:solidFill>
                  <a:srgbClr val="FF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或</a:t>
            </a:r>
            <a:r>
              <a:rPr lang="en-US" altLang="zh-CN" sz="2000" i="1">
                <a:solidFill>
                  <a:srgbClr val="FF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q</a:t>
            </a:r>
            <a:r>
              <a:rPr lang="zh-CN" altLang="en-US" sz="2000">
                <a:solidFill>
                  <a:srgbClr val="FF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的真假</a:t>
            </a:r>
          </a:p>
        </p:txBody>
      </p:sp>
      <p:sp>
        <p:nvSpPr>
          <p:cNvPr id="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animBg="1"/>
      <p:bldP spid="17413" grpId="0" animBg="1"/>
      <p:bldP spid="174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79"/>
          <p:cNvSpPr txBox="1">
            <a:spLocks noChangeArrowheads="1"/>
          </p:cNvSpPr>
          <p:nvPr/>
        </p:nvSpPr>
        <p:spPr bwMode="auto">
          <a:xfrm>
            <a:off x="4079434" y="2371424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zh-CN" altLang="zh-CN" sz="200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482" name="Rectangle 49"/>
          <p:cNvSpPr>
            <a:spLocks noChangeArrowheads="1"/>
          </p:cNvSpPr>
          <p:nvPr/>
        </p:nvSpPr>
        <p:spPr bwMode="auto">
          <a:xfrm>
            <a:off x="-1268391" y="1312602"/>
            <a:ext cx="70008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en-US" altLang="zh-CN" sz="2000" i="1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  <a:r>
              <a: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或</a:t>
            </a:r>
            <a:r>
              <a:rPr lang="en-US" altLang="zh-CN" sz="2000" i="1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q</a:t>
            </a:r>
            <a:r>
              <a: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”形式命题的真假判断</a:t>
            </a:r>
          </a:p>
        </p:txBody>
      </p:sp>
      <p:graphicFrame>
        <p:nvGraphicFramePr>
          <p:cNvPr id="17412" name="表格 17411"/>
          <p:cNvGraphicFramePr/>
          <p:nvPr/>
        </p:nvGraphicFramePr>
        <p:xfrm>
          <a:off x="3125165" y="2002419"/>
          <a:ext cx="6013532" cy="2850046"/>
        </p:xfrm>
        <a:graphic>
          <a:graphicData uri="http://schemas.openxmlformats.org/drawingml/2006/table">
            <a:tbl>
              <a:tblPr/>
              <a:tblGrid>
                <a:gridCol w="20045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45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45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346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2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2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2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2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2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en-US" altLang="zh-CN" sz="2000" b="0" i="1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p</a:t>
                      </a:r>
                      <a:endParaRPr lang="zh-CN" altLang="zh-CN" sz="2000" b="0" i="1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2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2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2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2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2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en-US" altLang="zh-CN" sz="2000" b="0" i="1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q</a:t>
                      </a:r>
                      <a:endParaRPr lang="zh-CN" altLang="zh-CN" sz="2000" b="0" i="1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2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2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2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2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2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en-US" altLang="zh-CN" sz="2000" b="0" i="1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p</a:t>
                      </a:r>
                      <a:r>
                        <a:rPr lang="zh-CN" altLang="en-US" sz="2000" b="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或</a:t>
                      </a:r>
                      <a:r>
                        <a:rPr lang="en-US" altLang="zh-CN" sz="2000" b="0" i="1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q</a:t>
                      </a:r>
                      <a:endParaRPr lang="zh-CN" altLang="zh-CN" sz="2000" b="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346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2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2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2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2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2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zh-CN" altLang="en-US" sz="2000" b="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真</a:t>
                      </a:r>
                      <a:endParaRPr lang="zh-CN" altLang="zh-CN" sz="1600" b="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2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2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2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2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2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zh-CN" altLang="en-US" sz="2000" b="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真</a:t>
                      </a:r>
                      <a:endParaRPr lang="zh-CN" altLang="zh-CN" sz="2000" b="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2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2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2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2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2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zh-CN" altLang="en-US" sz="2000" b="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真</a:t>
                      </a:r>
                      <a:endParaRPr lang="zh-CN" altLang="zh-CN" sz="2000" b="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617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2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2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2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2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2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zh-CN" altLang="en-US" sz="2000" b="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真</a:t>
                      </a:r>
                      <a:endParaRPr lang="zh-CN" altLang="zh-CN" sz="2000" b="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2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2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2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2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2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zh-CN" altLang="en-US" sz="2000" b="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假</a:t>
                      </a:r>
                      <a:endParaRPr lang="zh-CN" altLang="zh-CN" sz="1600" b="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2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2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2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2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2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zh-CN" altLang="en-US" sz="2000" b="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真</a:t>
                      </a:r>
                      <a:endParaRPr lang="zh-CN" altLang="zh-CN" sz="2000" b="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346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2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2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2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2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2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zh-CN" altLang="en-US" sz="2000" b="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假</a:t>
                      </a:r>
                      <a:endParaRPr lang="zh-CN" altLang="zh-CN" sz="2000" b="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2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2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2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2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2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zh-CN" altLang="en-US" sz="2000" b="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真</a:t>
                      </a:r>
                      <a:endParaRPr lang="zh-CN" altLang="zh-CN" sz="2000" b="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2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2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2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2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2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zh-CN" altLang="en-US" sz="2000" b="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真</a:t>
                      </a:r>
                      <a:endParaRPr lang="zh-CN" altLang="zh-CN" sz="2000" b="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346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2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2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2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2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2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zh-CN" altLang="en-US" sz="2000" b="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假</a:t>
                      </a:r>
                      <a:endParaRPr lang="zh-CN" altLang="zh-CN" sz="2000" b="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2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2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2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2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2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zh-CN" altLang="en-US" sz="2000" b="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假</a:t>
                      </a:r>
                      <a:endParaRPr lang="zh-CN" altLang="zh-CN" sz="2000" b="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2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2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2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2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2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zh-CN" altLang="en-US" sz="2000" b="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假</a:t>
                      </a:r>
                      <a:endParaRPr lang="zh-CN" altLang="zh-CN" sz="2000" b="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9489" name="文本框 19488"/>
          <p:cNvSpPr txBox="1">
            <a:spLocks noChangeArrowheads="1"/>
          </p:cNvSpPr>
          <p:nvPr/>
        </p:nvSpPr>
        <p:spPr bwMode="auto">
          <a:xfrm>
            <a:off x="660400" y="5492820"/>
            <a:ext cx="6553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全假为假</a:t>
            </a:r>
            <a:r>
              <a:rPr lang="en-US" altLang="zh-CN" sz="20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0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有真即真</a:t>
            </a:r>
            <a:r>
              <a:rPr lang="en-US" altLang="zh-CN" sz="20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8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4"/>
          <p:cNvSpPr txBox="1">
            <a:spLocks noChangeArrowheads="1"/>
          </p:cNvSpPr>
          <p:nvPr/>
        </p:nvSpPr>
        <p:spPr bwMode="auto">
          <a:xfrm>
            <a:off x="660400" y="1246571"/>
            <a:ext cx="988652" cy="40011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zh-CN" altLang="en-US" sz="2000">
                <a:solidFill>
                  <a:srgbClr val="FF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例 </a:t>
            </a:r>
            <a:r>
              <a:rPr lang="en-US" altLang="zh-CN" sz="2000">
                <a:solidFill>
                  <a:srgbClr val="FF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endParaRPr lang="zh-CN" altLang="en-US" sz="2000">
              <a:solidFill>
                <a:srgbClr val="FF0066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580865" y="1806978"/>
            <a:ext cx="1049759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将下列命题分别用“且”与“或”联结成新命题</a:t>
            </a:r>
            <a:r>
              <a:rPr lang="en-US" altLang="zh-CN" sz="2000" i="1" dirty="0" err="1">
                <a:solidFill>
                  <a:srgbClr val="FF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  <a:r>
              <a:rPr lang="en-US" altLang="zh-CN" sz="2000" dirty="0" err="1">
                <a:solidFill>
                  <a:srgbClr val="FF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∧</a:t>
            </a:r>
            <a:r>
              <a:rPr lang="en-US" altLang="zh-CN" sz="2000" i="1" dirty="0" err="1">
                <a:solidFill>
                  <a:srgbClr val="FF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q</a:t>
            </a: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与</a:t>
            </a:r>
            <a:r>
              <a:rPr lang="en-US" altLang="zh-CN" sz="2000" i="1" dirty="0" err="1">
                <a:solidFill>
                  <a:srgbClr val="FF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  <a:r>
              <a:rPr lang="en-US" altLang="zh-CN" sz="2000" dirty="0" err="1">
                <a:solidFill>
                  <a:srgbClr val="FF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∨</a:t>
            </a:r>
            <a:r>
              <a:rPr lang="en-US" altLang="zh-CN" sz="2000" i="1" dirty="0" err="1">
                <a:solidFill>
                  <a:srgbClr val="FF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q</a:t>
            </a: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的形式，并判断它们的真假。</a:t>
            </a:r>
            <a:endParaRPr lang="en-US" altLang="zh-CN" sz="200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1103171" y="3403758"/>
            <a:ext cx="88201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000">
                <a:solidFill>
                  <a:srgbClr val="7030A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解： </a:t>
            </a:r>
            <a:r>
              <a:rPr lang="en-US" altLang="zh-CN" sz="2000" i="1">
                <a:solidFill>
                  <a:srgbClr val="FF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  <a:r>
              <a:rPr lang="en-US" altLang="zh-CN" sz="2000">
                <a:solidFill>
                  <a:srgbClr val="FF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∧</a:t>
            </a:r>
            <a:r>
              <a:rPr lang="en-US" altLang="zh-CN" sz="2000" i="1">
                <a:solidFill>
                  <a:srgbClr val="FF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q</a:t>
            </a:r>
            <a:r>
              <a:rPr lang="en-US" altLang="zh-CN" sz="2000">
                <a:solidFill>
                  <a:srgbClr val="FF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:</a:t>
            </a:r>
            <a:r>
              <a:rPr lang="zh-CN" altLang="en-US" sz="2000">
                <a:solidFill>
                  <a:srgbClr val="FF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平行四边形的对角线互相平分且相等</a:t>
            </a:r>
          </a:p>
          <a:p>
            <a:r>
              <a:rPr lang="zh-CN" altLang="en-US" sz="2000">
                <a:solidFill>
                  <a:srgbClr val="FF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</a:t>
            </a:r>
          </a:p>
        </p:txBody>
      </p:sp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5530547" y="2207088"/>
            <a:ext cx="4475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>
                <a:solidFill>
                  <a:srgbClr val="00CC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真</a:t>
            </a:r>
          </a:p>
        </p:txBody>
      </p:sp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5530547" y="2878600"/>
            <a:ext cx="4475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假</a:t>
            </a:r>
          </a:p>
        </p:txBody>
      </p:sp>
      <p:sp>
        <p:nvSpPr>
          <p:cNvPr id="39945" name="Rectangle 9"/>
          <p:cNvSpPr>
            <a:spLocks noChangeArrowheads="1"/>
          </p:cNvSpPr>
          <p:nvPr/>
        </p:nvSpPr>
        <p:spPr bwMode="auto">
          <a:xfrm>
            <a:off x="6683209" y="3403758"/>
            <a:ext cx="4475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假</a:t>
            </a:r>
          </a:p>
        </p:txBody>
      </p:sp>
      <p:sp>
        <p:nvSpPr>
          <p:cNvPr id="39946" name="Rectangle 10"/>
          <p:cNvSpPr>
            <a:spLocks noChangeArrowheads="1"/>
          </p:cNvSpPr>
          <p:nvPr/>
        </p:nvSpPr>
        <p:spPr bwMode="auto">
          <a:xfrm>
            <a:off x="6683209" y="3906789"/>
            <a:ext cx="4475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>
                <a:solidFill>
                  <a:srgbClr val="00CC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真</a:t>
            </a: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446461" y="2288328"/>
            <a:ext cx="746283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00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r>
              <a:rPr lang="en-US" altLang="zh-CN" sz="2000" i="1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  <a:r>
              <a:rPr lang="en-US" altLang="zh-CN" sz="200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:</a:t>
            </a:r>
            <a:r>
              <a:rPr lang="zh-CN" altLang="en-US" sz="200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平行四边形的对角线互相平分</a:t>
            </a:r>
          </a:p>
          <a:p>
            <a:endParaRPr lang="zh-CN" altLang="en-US" sz="2000" dirty="0">
              <a:solidFill>
                <a:srgbClr val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r>
              <a:rPr lang="zh-CN" altLang="en-US" sz="200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</a:t>
            </a:r>
            <a:r>
              <a:rPr lang="en-US" altLang="zh-CN" sz="2000" i="1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q</a:t>
            </a:r>
            <a:r>
              <a:rPr lang="en-US" altLang="zh-CN" sz="200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:</a:t>
            </a:r>
            <a:r>
              <a:rPr lang="zh-CN" altLang="en-US" sz="200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平行四边形的对角线相等</a:t>
            </a:r>
            <a:endParaRPr lang="zh-CN" altLang="en-US" sz="200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491" name="矩形 20490"/>
          <p:cNvSpPr>
            <a:spLocks noChangeArrowheads="1"/>
          </p:cNvSpPr>
          <p:nvPr/>
        </p:nvSpPr>
        <p:spPr bwMode="auto">
          <a:xfrm>
            <a:off x="1703027" y="3876026"/>
            <a:ext cx="611756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000" i="1" dirty="0" err="1">
                <a:solidFill>
                  <a:srgbClr val="FF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  <a:r>
              <a:rPr lang="en-US" altLang="zh-CN" sz="2000" dirty="0" err="1">
                <a:solidFill>
                  <a:srgbClr val="FF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∨</a:t>
            </a:r>
            <a:r>
              <a:rPr lang="en-US" altLang="zh-CN" sz="2000" i="1" dirty="0" err="1">
                <a:solidFill>
                  <a:srgbClr val="FF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q</a:t>
            </a:r>
            <a:r>
              <a:rPr lang="en-US" altLang="zh-CN" sz="2000" dirty="0">
                <a:solidFill>
                  <a:srgbClr val="FF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:</a:t>
            </a:r>
            <a:r>
              <a:rPr lang="zh-CN" altLang="en-US" sz="2000" dirty="0">
                <a:solidFill>
                  <a:srgbClr val="FF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平行四边形的对角线互相平分或相等</a:t>
            </a:r>
          </a:p>
        </p:txBody>
      </p:sp>
      <p:sp>
        <p:nvSpPr>
          <p:cNvPr id="11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446461" y="4302915"/>
            <a:ext cx="8229600" cy="152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000" b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b="0" dirty="0"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b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r>
              <a:rPr lang="en-US" altLang="zh-CN" sz="2000" b="0" i="1" dirty="0"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  <a:r>
              <a:rPr lang="en-US" altLang="zh-CN" sz="2000" b="0" dirty="0">
                <a:ea typeface="思源黑体 CN Medium" panose="020B0600000000000000" pitchFamily="34" charset="-122"/>
                <a:sym typeface="Arial" panose="020B0604020202020204" pitchFamily="34" charset="0"/>
              </a:rPr>
              <a:t>:35</a:t>
            </a:r>
            <a:r>
              <a:rPr lang="zh-CN" altLang="en-US" sz="2000" b="0" dirty="0">
                <a:ea typeface="思源黑体 CN Medium" panose="020B0600000000000000" pitchFamily="34" charset="-122"/>
                <a:sym typeface="Arial" panose="020B0604020202020204" pitchFamily="34" charset="0"/>
              </a:rPr>
              <a:t>是</a:t>
            </a:r>
            <a:r>
              <a:rPr lang="en-US" altLang="zh-CN" sz="2000" b="0" dirty="0">
                <a:ea typeface="思源黑体 CN Medium" panose="020B0600000000000000" pitchFamily="34" charset="-122"/>
                <a:sym typeface="Arial" panose="020B0604020202020204" pitchFamily="34" charset="0"/>
              </a:rPr>
              <a:t>15</a:t>
            </a:r>
            <a:r>
              <a:rPr lang="zh-CN" altLang="en-US" sz="2000" b="0" dirty="0">
                <a:ea typeface="思源黑体 CN Medium" panose="020B0600000000000000" pitchFamily="34" charset="-122"/>
                <a:sym typeface="Arial" panose="020B0604020202020204" pitchFamily="34" charset="0"/>
              </a:rPr>
              <a:t>的倍数</a:t>
            </a:r>
            <a:endParaRPr lang="en-US" altLang="zh-CN" sz="2000" b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b="0" i="1" dirty="0">
                <a:ea typeface="思源黑体 CN Medium" panose="020B0600000000000000" pitchFamily="34" charset="-122"/>
                <a:sym typeface="Arial" panose="020B0604020202020204" pitchFamily="34" charset="0"/>
              </a:rPr>
              <a:t>        q</a:t>
            </a:r>
            <a:r>
              <a:rPr lang="en-US" altLang="zh-CN" sz="2000" b="0" dirty="0">
                <a:ea typeface="思源黑体 CN Medium" panose="020B0600000000000000" pitchFamily="34" charset="-122"/>
                <a:sym typeface="Arial" panose="020B0604020202020204" pitchFamily="34" charset="0"/>
              </a:rPr>
              <a:t>:35</a:t>
            </a:r>
            <a:r>
              <a:rPr lang="zh-CN" altLang="en-US" sz="2000" b="0" dirty="0">
                <a:ea typeface="思源黑体 CN Medium" panose="020B0600000000000000" pitchFamily="34" charset="-122"/>
                <a:sym typeface="Arial" panose="020B0604020202020204" pitchFamily="34" charset="0"/>
              </a:rPr>
              <a:t>是</a:t>
            </a:r>
            <a:r>
              <a:rPr lang="en-US" altLang="zh-CN" sz="2000" b="0" dirty="0">
                <a:ea typeface="思源黑体 CN Medium" panose="020B0600000000000000" pitchFamily="34" charset="-122"/>
                <a:sym typeface="Arial" panose="020B0604020202020204" pitchFamily="34" charset="0"/>
              </a:rPr>
              <a:t>7</a:t>
            </a:r>
            <a:r>
              <a:rPr lang="zh-CN" altLang="en-US" sz="2000" b="0" dirty="0">
                <a:ea typeface="思源黑体 CN Medium" panose="020B0600000000000000" pitchFamily="34" charset="-122"/>
                <a:sym typeface="Arial" panose="020B0604020202020204" pitchFamily="34" charset="0"/>
              </a:rPr>
              <a:t>的倍数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580865" y="5275060"/>
            <a:ext cx="433163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7030A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解： </a:t>
            </a:r>
            <a:r>
              <a:rPr lang="en-US" altLang="zh-CN" sz="2000" i="1" dirty="0">
                <a:solidFill>
                  <a:srgbClr val="FF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  <a:r>
              <a:rPr lang="en-US" altLang="zh-CN" sz="2000" dirty="0">
                <a:solidFill>
                  <a:srgbClr val="FF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∧</a:t>
            </a:r>
            <a:r>
              <a:rPr lang="en-US" altLang="zh-CN" sz="2000" i="1" dirty="0">
                <a:solidFill>
                  <a:srgbClr val="FF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q</a:t>
            </a:r>
            <a:r>
              <a:rPr lang="en-US" altLang="zh-CN" sz="2000" dirty="0">
                <a:solidFill>
                  <a:srgbClr val="FF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:35</a:t>
            </a:r>
            <a:r>
              <a:rPr lang="zh-CN" altLang="en-US" sz="2000" dirty="0">
                <a:solidFill>
                  <a:srgbClr val="FF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是</a:t>
            </a:r>
            <a:r>
              <a:rPr lang="en-US" altLang="zh-CN" sz="2000" dirty="0">
                <a:solidFill>
                  <a:srgbClr val="FF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15</a:t>
            </a:r>
            <a:r>
              <a:rPr lang="zh-CN" altLang="en-US" sz="2000" dirty="0">
                <a:solidFill>
                  <a:srgbClr val="FF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的倍数且是</a:t>
            </a:r>
            <a:r>
              <a:rPr lang="en-US" altLang="zh-CN" sz="2000" dirty="0">
                <a:solidFill>
                  <a:srgbClr val="FF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7</a:t>
            </a:r>
            <a:r>
              <a:rPr lang="zh-CN" altLang="en-US" sz="2000" dirty="0">
                <a:solidFill>
                  <a:srgbClr val="FF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的倍数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FF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</a:t>
            </a:r>
            <a:r>
              <a:rPr lang="en-US" altLang="zh-CN" sz="2000" i="1" dirty="0">
                <a:solidFill>
                  <a:srgbClr val="FF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  <a:r>
              <a:rPr lang="en-US" altLang="zh-CN" sz="2000" dirty="0">
                <a:solidFill>
                  <a:srgbClr val="FF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∨</a:t>
            </a:r>
            <a:r>
              <a:rPr lang="en-US" altLang="zh-CN" sz="2000" i="1" dirty="0">
                <a:solidFill>
                  <a:srgbClr val="FF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q</a:t>
            </a:r>
            <a:r>
              <a:rPr lang="en-US" altLang="zh-CN" sz="2000" dirty="0">
                <a:solidFill>
                  <a:srgbClr val="FF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:35</a:t>
            </a:r>
            <a:r>
              <a:rPr lang="zh-CN" altLang="en-US" sz="2000" dirty="0">
                <a:solidFill>
                  <a:srgbClr val="FF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是</a:t>
            </a:r>
            <a:r>
              <a:rPr lang="en-US" altLang="zh-CN" sz="2000" dirty="0">
                <a:solidFill>
                  <a:srgbClr val="FF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15</a:t>
            </a:r>
            <a:r>
              <a:rPr lang="zh-CN" altLang="en-US" sz="2000" dirty="0">
                <a:solidFill>
                  <a:srgbClr val="FF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的倍数或是</a:t>
            </a:r>
            <a:r>
              <a:rPr lang="en-US" altLang="zh-CN" sz="2000" dirty="0">
                <a:solidFill>
                  <a:srgbClr val="FF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7</a:t>
            </a:r>
            <a:r>
              <a:rPr lang="zh-CN" altLang="en-US" sz="2000" dirty="0">
                <a:solidFill>
                  <a:srgbClr val="FF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的倍数</a:t>
            </a: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3659186" y="4383857"/>
            <a:ext cx="6667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假</a:t>
            </a: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3659186" y="4874950"/>
            <a:ext cx="4475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>
                <a:solidFill>
                  <a:srgbClr val="00CC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真</a:t>
            </a: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5385655" y="5308314"/>
            <a:ext cx="4475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假</a:t>
            </a:r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5382104" y="5855282"/>
            <a:ext cx="4475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>
                <a:solidFill>
                  <a:srgbClr val="00CC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2" grpId="0"/>
      <p:bldP spid="39943" grpId="0"/>
      <p:bldP spid="39944" grpId="0"/>
      <p:bldP spid="39945" grpId="0"/>
      <p:bldP spid="39946" grpId="0"/>
      <p:bldP spid="9" grpId="0"/>
      <p:bldP spid="2049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4"/>
          <p:cNvSpPr txBox="1">
            <a:spLocks noChangeArrowheads="1"/>
          </p:cNvSpPr>
          <p:nvPr/>
        </p:nvSpPr>
        <p:spPr bwMode="auto">
          <a:xfrm>
            <a:off x="660401" y="1234925"/>
            <a:ext cx="970172" cy="40011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zh-CN" altLang="en-US" sz="2000">
                <a:solidFill>
                  <a:srgbClr val="FF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例 </a:t>
            </a:r>
            <a:r>
              <a:rPr lang="en-US" altLang="zh-CN" sz="2000">
                <a:solidFill>
                  <a:srgbClr val="FF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endParaRPr lang="zh-CN" altLang="en-US" sz="2000">
              <a:solidFill>
                <a:srgbClr val="FF0066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3554" name="Text Box 5"/>
          <p:cNvSpPr txBox="1">
            <a:spLocks noChangeArrowheads="1"/>
          </p:cNvSpPr>
          <p:nvPr/>
        </p:nvSpPr>
        <p:spPr bwMode="auto">
          <a:xfrm>
            <a:off x="658813" y="1658385"/>
            <a:ext cx="5184775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判断下列命题的真假：</a:t>
            </a:r>
          </a:p>
          <a:p>
            <a:pPr>
              <a:lnSpc>
                <a:spcPct val="20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r>
              <a:rPr lang="en-US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</a:t>
            </a: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是自然数且是偶数</a:t>
            </a:r>
          </a:p>
          <a:p>
            <a:pPr>
              <a:lnSpc>
                <a:spcPct val="200000"/>
              </a:lnSpc>
            </a:pPr>
            <a:endParaRPr lang="zh-CN" altLang="en-US" sz="200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endParaRPr lang="zh-CN" altLang="en-US" sz="200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r>
              <a:rPr lang="en-US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2≤2</a:t>
            </a:r>
          </a:p>
          <a:p>
            <a:pPr>
              <a:lnSpc>
                <a:spcPct val="200000"/>
              </a:lnSpc>
            </a:pPr>
            <a:endParaRPr lang="en-US" altLang="zh-CN" sz="200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endParaRPr lang="en-US" altLang="zh-CN" sz="200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endParaRPr lang="en-US" altLang="zh-CN" sz="200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endParaRPr lang="en-US" altLang="zh-CN" sz="200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660400" y="2876627"/>
            <a:ext cx="8675688" cy="132343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000" i="1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  <a:r>
              <a:rPr lang="en-US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:6</a:t>
            </a: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是自然数  </a:t>
            </a:r>
            <a:r>
              <a:rPr lang="en-US" altLang="zh-CN" sz="2000" i="1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q</a:t>
            </a:r>
            <a:r>
              <a:rPr lang="en-US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:6</a:t>
            </a: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是偶数，由联结词“且”联结</a:t>
            </a:r>
          </a:p>
          <a:p>
            <a:pPr>
              <a:lnSpc>
                <a:spcPct val="200000"/>
              </a:lnSpc>
            </a:pPr>
            <a:r>
              <a:rPr lang="en-US" altLang="zh-CN" sz="2000" i="1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为真命题，</a:t>
            </a:r>
            <a:r>
              <a:rPr lang="en-US" altLang="zh-CN" sz="2000" i="1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q</a:t>
            </a: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为真命题，所以</a:t>
            </a:r>
            <a:r>
              <a:rPr lang="en-US" altLang="zh-CN" sz="2000" i="1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且</a:t>
            </a:r>
            <a:r>
              <a:rPr lang="en-US" altLang="zh-CN" sz="2000" i="1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q</a:t>
            </a: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为真命题</a:t>
            </a:r>
          </a:p>
        </p:txBody>
      </p:sp>
      <p:sp>
        <p:nvSpPr>
          <p:cNvPr id="41992" name="Text Box 8"/>
          <p:cNvSpPr txBox="1">
            <a:spLocks noChangeArrowheads="1"/>
          </p:cNvSpPr>
          <p:nvPr/>
        </p:nvSpPr>
        <p:spPr bwMode="auto">
          <a:xfrm>
            <a:off x="658813" y="4614147"/>
            <a:ext cx="4929555" cy="1323439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000" i="1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  <a:r>
              <a:rPr lang="en-US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:2=2    </a:t>
            </a:r>
            <a:r>
              <a:rPr lang="en-US" altLang="zh-CN" sz="2000" i="1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q</a:t>
            </a:r>
            <a:r>
              <a:rPr lang="en-US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:2&lt;2</a:t>
            </a: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，由联结词“或”联结</a:t>
            </a:r>
          </a:p>
          <a:p>
            <a:pPr>
              <a:lnSpc>
                <a:spcPct val="200000"/>
              </a:lnSpc>
            </a:pPr>
            <a:r>
              <a:rPr lang="en-US" altLang="zh-CN" sz="2000" i="1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是真命题，</a:t>
            </a:r>
            <a:r>
              <a:rPr lang="en-US" altLang="zh-CN" sz="2000" i="1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q</a:t>
            </a: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是假命题</a:t>
            </a:r>
            <a:r>
              <a:rPr lang="en-US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则</a:t>
            </a:r>
            <a:r>
              <a:rPr lang="en-US" altLang="zh-CN" sz="2000" i="1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或</a:t>
            </a:r>
            <a:r>
              <a:rPr lang="en-US" altLang="zh-CN" sz="2000" i="1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q</a:t>
            </a: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是真命题。</a:t>
            </a:r>
          </a:p>
        </p:txBody>
      </p:sp>
      <p:sp>
        <p:nvSpPr>
          <p:cNvPr id="12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1" grpId="0"/>
      <p:bldP spid="4199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3"/>
          <p:cNvSpPr txBox="1">
            <a:spLocks noChangeArrowheads="1"/>
          </p:cNvSpPr>
          <p:nvPr/>
        </p:nvSpPr>
        <p:spPr bwMode="auto">
          <a:xfrm>
            <a:off x="660400" y="1296777"/>
            <a:ext cx="1389464" cy="40011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zh-CN" altLang="en-US" sz="2000">
                <a:solidFill>
                  <a:srgbClr val="FF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注  意</a:t>
            </a:r>
          </a:p>
        </p:txBody>
      </p:sp>
      <p:sp>
        <p:nvSpPr>
          <p:cNvPr id="24578" name="Text Box 4"/>
          <p:cNvSpPr txBox="1">
            <a:spLocks noChangeArrowheads="1"/>
          </p:cNvSpPr>
          <p:nvPr/>
        </p:nvSpPr>
        <p:spPr bwMode="auto">
          <a:xfrm>
            <a:off x="579072" y="1779779"/>
            <a:ext cx="10939828" cy="1850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说明</a:t>
            </a:r>
            <a:r>
              <a: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：符号“∧”与“∩”开口都是向下，符号“∨”与“∪”开口都是向上。</a:t>
            </a:r>
          </a:p>
          <a:p>
            <a:pPr>
              <a:lnSpc>
                <a:spcPct val="200000"/>
              </a:lnSpc>
            </a:pPr>
            <a:r>
              <a:rPr lang="zh-CN" altLang="en-US" sz="200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注意</a:t>
            </a:r>
            <a:r>
              <a: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：“</a:t>
            </a:r>
            <a:r>
              <a:rPr lang="en-US" altLang="zh-CN" sz="2000" i="1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  <a:r>
              <a: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或</a:t>
            </a:r>
            <a:r>
              <a:rPr lang="en-US" altLang="zh-CN" sz="2000" i="1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q</a:t>
            </a:r>
            <a:r>
              <a:rPr lang="en-US" altLang="zh-CN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，“</a:t>
            </a:r>
            <a:r>
              <a:rPr lang="en-US" altLang="zh-CN" sz="2000" i="1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  <a:r>
              <a: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且</a:t>
            </a:r>
            <a:r>
              <a:rPr lang="en-US" altLang="zh-CN" sz="2000" i="1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q</a:t>
            </a:r>
            <a:r>
              <a:rPr lang="en-US" altLang="zh-CN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，命题中的“</a:t>
            </a:r>
            <a:r>
              <a:rPr lang="en-US" altLang="zh-CN" sz="2000" i="1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  <a:r>
              <a:rPr lang="en-US" altLang="zh-CN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、“</a:t>
            </a:r>
            <a:r>
              <a:rPr lang="en-US" altLang="zh-CN" sz="2000" i="1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q</a:t>
            </a:r>
            <a:r>
              <a:rPr lang="en-US" altLang="zh-CN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是个命题，而原命题，逆命题，否命题，逆否命题中的“</a:t>
            </a:r>
            <a:r>
              <a:rPr lang="en-US" altLang="zh-CN" sz="2000" i="1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  <a:r>
              <a:rPr lang="en-US" altLang="zh-CN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”,“</a:t>
            </a:r>
            <a:r>
              <a:rPr lang="en-US" altLang="zh-CN" sz="2000" i="1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q</a:t>
            </a:r>
            <a:r>
              <a:rPr lang="en-US" altLang="zh-CN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是一个命题的条件和结论两个部分</a:t>
            </a:r>
            <a:r>
              <a:rPr lang="en-US" altLang="zh-CN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文本框 57346"/>
          <p:cNvSpPr txBox="1">
            <a:spLocks noChangeArrowheads="1"/>
          </p:cNvSpPr>
          <p:nvPr/>
        </p:nvSpPr>
        <p:spPr bwMode="auto">
          <a:xfrm>
            <a:off x="427247" y="1640562"/>
            <a:ext cx="8964612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ct val="10000"/>
              </a:spcAft>
            </a:pPr>
            <a:r>
              <a:rPr lang="zh-CN" altLang="en-US" sz="2000" dirty="0">
                <a:solidFill>
                  <a:srgbClr val="00FF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</a:t>
            </a: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下列各组语句是命题吗？它们之间有什么关系？并判明真假</a:t>
            </a:r>
            <a:r>
              <a:rPr lang="en-US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  <a:spcAft>
                <a:spcPct val="10000"/>
              </a:spcAft>
            </a:pPr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r>
              <a:rPr lang="en-US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35</a:t>
            </a: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能被</a:t>
            </a:r>
            <a:r>
              <a:rPr lang="en-US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整除，</a:t>
            </a:r>
          </a:p>
          <a:p>
            <a:pPr>
              <a:lnSpc>
                <a:spcPct val="150000"/>
              </a:lnSpc>
              <a:spcAft>
                <a:spcPct val="10000"/>
              </a:spcAft>
            </a:pP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</a:t>
            </a:r>
            <a:r>
              <a:rPr lang="en-US" altLang="zh-CN" sz="200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35</a:t>
            </a:r>
            <a:r>
              <a:rPr lang="zh-CN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不能被</a:t>
            </a:r>
            <a:r>
              <a:rPr lang="en-US" altLang="zh-CN" sz="200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  <a:r>
              <a:rPr lang="zh-CN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整除；</a:t>
            </a:r>
          </a:p>
          <a:p>
            <a:pPr>
              <a:lnSpc>
                <a:spcPct val="150000"/>
              </a:lnSpc>
              <a:spcAft>
                <a:spcPct val="10000"/>
              </a:spcAft>
            </a:pP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）函数</a:t>
            </a:r>
            <a:r>
              <a:rPr lang="en-US" altLang="zh-CN" sz="2000" i="1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y</a:t>
            </a: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r>
              <a:rPr lang="en-US" altLang="zh-CN" sz="2000" dirty="0" err="1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lg</a:t>
            </a:r>
            <a:r>
              <a:rPr lang="en-US" altLang="zh-CN" sz="2000" i="1" dirty="0" err="1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是偶函数，</a:t>
            </a:r>
          </a:p>
          <a:p>
            <a:pPr>
              <a:lnSpc>
                <a:spcPct val="150000"/>
              </a:lnSpc>
              <a:spcAft>
                <a:spcPct val="10000"/>
              </a:spcAft>
            </a:pP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</a:t>
            </a:r>
            <a:r>
              <a:rPr lang="zh-CN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函数</a:t>
            </a:r>
            <a:r>
              <a:rPr lang="en-US" altLang="zh-CN" sz="2000" i="1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y</a:t>
            </a:r>
            <a:r>
              <a:rPr lang="zh-CN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r>
              <a:rPr lang="en-US" altLang="zh-CN" sz="2000" i="1" dirty="0" err="1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lgx</a:t>
            </a:r>
            <a:r>
              <a:rPr lang="zh-CN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不是偶函数；</a:t>
            </a:r>
          </a:p>
          <a:p>
            <a:pPr>
              <a:lnSpc>
                <a:spcPct val="150000"/>
              </a:lnSpc>
              <a:spcAft>
                <a:spcPct val="10000"/>
              </a:spcAft>
            </a:pP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r>
              <a:rPr lang="en-US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|</a:t>
            </a:r>
            <a:r>
              <a:rPr lang="en-US" altLang="zh-CN" sz="2000" i="1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en-US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|≥0</a:t>
            </a: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</a:p>
          <a:p>
            <a:pPr>
              <a:lnSpc>
                <a:spcPct val="150000"/>
              </a:lnSpc>
              <a:spcAft>
                <a:spcPct val="10000"/>
              </a:spcAft>
            </a:pP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</a:t>
            </a:r>
            <a:r>
              <a:rPr lang="en-US" altLang="zh-CN" sz="200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|</a:t>
            </a:r>
            <a:r>
              <a:rPr lang="en-US" altLang="zh-CN" sz="2000" i="1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en-US" altLang="zh-CN" sz="200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|</a:t>
            </a:r>
            <a:r>
              <a:rPr lang="zh-CN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＜</a:t>
            </a:r>
            <a:r>
              <a:rPr lang="en-US" altLang="zh-CN" sz="200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lang="zh-CN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；</a:t>
            </a:r>
          </a:p>
          <a:p>
            <a:pPr>
              <a:lnSpc>
                <a:spcPct val="150000"/>
              </a:lnSpc>
              <a:spcAft>
                <a:spcPct val="10000"/>
              </a:spcAft>
            </a:pP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）方程</a:t>
            </a:r>
            <a:r>
              <a:rPr lang="en-US" altLang="zh-CN" sz="2000" i="1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en-US" altLang="zh-CN" sz="2000" baseline="30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－</a:t>
            </a:r>
            <a:r>
              <a:rPr lang="en-US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r>
              <a:rPr lang="en-US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无实根，</a:t>
            </a:r>
          </a:p>
          <a:p>
            <a:pPr>
              <a:lnSpc>
                <a:spcPct val="150000"/>
              </a:lnSpc>
              <a:spcAft>
                <a:spcPct val="10000"/>
              </a:spcAft>
            </a:pP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</a:t>
            </a:r>
            <a:r>
              <a:rPr lang="zh-CN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方程</a:t>
            </a:r>
            <a:r>
              <a:rPr lang="en-US" altLang="zh-CN" sz="2000" i="1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en-US" altLang="zh-CN" sz="2000" baseline="3000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－</a:t>
            </a:r>
            <a:r>
              <a:rPr lang="en-US" altLang="zh-CN" sz="200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r>
              <a:rPr lang="zh-CN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r>
              <a:rPr lang="en-US" altLang="zh-CN" sz="200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lang="zh-CN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有实根</a:t>
            </a:r>
            <a:r>
              <a:rPr lang="en-US" altLang="zh-CN" sz="200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57348" name="文本框 57347"/>
          <p:cNvSpPr txBox="1">
            <a:spLocks noChangeArrowheads="1"/>
          </p:cNvSpPr>
          <p:nvPr/>
        </p:nvSpPr>
        <p:spPr bwMode="auto">
          <a:xfrm>
            <a:off x="3416684" y="2186302"/>
            <a:ext cx="4475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真</a:t>
            </a:r>
          </a:p>
        </p:txBody>
      </p:sp>
      <p:sp>
        <p:nvSpPr>
          <p:cNvPr id="57349" name="文本框 57348"/>
          <p:cNvSpPr txBox="1">
            <a:spLocks noChangeArrowheads="1"/>
          </p:cNvSpPr>
          <p:nvPr/>
        </p:nvSpPr>
        <p:spPr bwMode="auto">
          <a:xfrm>
            <a:off x="4058131" y="5765740"/>
            <a:ext cx="4475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真</a:t>
            </a:r>
          </a:p>
        </p:txBody>
      </p:sp>
      <p:sp>
        <p:nvSpPr>
          <p:cNvPr id="57350" name="文本框 57349"/>
          <p:cNvSpPr txBox="1">
            <a:spLocks noChangeArrowheads="1"/>
          </p:cNvSpPr>
          <p:nvPr/>
        </p:nvSpPr>
        <p:spPr bwMode="auto">
          <a:xfrm>
            <a:off x="2762731" y="4105215"/>
            <a:ext cx="4475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真</a:t>
            </a:r>
          </a:p>
        </p:txBody>
      </p:sp>
      <p:sp>
        <p:nvSpPr>
          <p:cNvPr id="57351" name="文本框 57350"/>
          <p:cNvSpPr txBox="1">
            <a:spLocks noChangeArrowheads="1"/>
          </p:cNvSpPr>
          <p:nvPr/>
        </p:nvSpPr>
        <p:spPr bwMode="auto">
          <a:xfrm>
            <a:off x="4713673" y="3834127"/>
            <a:ext cx="4475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真</a:t>
            </a:r>
          </a:p>
        </p:txBody>
      </p:sp>
      <p:sp>
        <p:nvSpPr>
          <p:cNvPr id="57352" name="文本框 57351"/>
          <p:cNvSpPr txBox="1">
            <a:spLocks noChangeArrowheads="1"/>
          </p:cNvSpPr>
          <p:nvPr/>
        </p:nvSpPr>
        <p:spPr bwMode="auto">
          <a:xfrm>
            <a:off x="3403984" y="2729227"/>
            <a:ext cx="4475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假</a:t>
            </a:r>
          </a:p>
        </p:txBody>
      </p:sp>
      <p:sp>
        <p:nvSpPr>
          <p:cNvPr id="57353" name="文本框 57352"/>
          <p:cNvSpPr txBox="1">
            <a:spLocks noChangeArrowheads="1"/>
          </p:cNvSpPr>
          <p:nvPr/>
        </p:nvSpPr>
        <p:spPr bwMode="auto">
          <a:xfrm>
            <a:off x="4718434" y="3291202"/>
            <a:ext cx="4475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假</a:t>
            </a:r>
          </a:p>
        </p:txBody>
      </p:sp>
      <p:sp>
        <p:nvSpPr>
          <p:cNvPr id="57354" name="文本框 57353"/>
          <p:cNvSpPr txBox="1">
            <a:spLocks noChangeArrowheads="1"/>
          </p:cNvSpPr>
          <p:nvPr/>
        </p:nvSpPr>
        <p:spPr bwMode="auto">
          <a:xfrm>
            <a:off x="2778606" y="4643377"/>
            <a:ext cx="4475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假</a:t>
            </a:r>
          </a:p>
        </p:txBody>
      </p:sp>
      <p:sp>
        <p:nvSpPr>
          <p:cNvPr id="57355" name="文本框 57354"/>
          <p:cNvSpPr txBox="1">
            <a:spLocks noChangeArrowheads="1"/>
          </p:cNvSpPr>
          <p:nvPr/>
        </p:nvSpPr>
        <p:spPr bwMode="auto">
          <a:xfrm>
            <a:off x="4058131" y="5224402"/>
            <a:ext cx="4475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假</a:t>
            </a:r>
          </a:p>
        </p:txBody>
      </p:sp>
      <p:sp>
        <p:nvSpPr>
          <p:cNvPr id="25610" name="Text Box 4"/>
          <p:cNvSpPr txBox="1">
            <a:spLocks noChangeArrowheads="1"/>
          </p:cNvSpPr>
          <p:nvPr/>
        </p:nvSpPr>
        <p:spPr bwMode="auto">
          <a:xfrm>
            <a:off x="658814" y="1243937"/>
            <a:ext cx="1129794" cy="40011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zh-CN" altLang="en-US" sz="2000">
                <a:solidFill>
                  <a:srgbClr val="FF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思考</a:t>
            </a:r>
            <a:r>
              <a:rPr lang="en-US" altLang="zh-CN" sz="2000">
                <a:solidFill>
                  <a:srgbClr val="FF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12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7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57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7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7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500"/>
                                        <p:tgtEl>
                                          <p:spTgt spid="57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/>
      <p:bldP spid="57348" grpId="0"/>
      <p:bldP spid="57349" grpId="0"/>
      <p:bldP spid="57350" grpId="0"/>
      <p:bldP spid="57351" grpId="0"/>
      <p:bldP spid="57352" grpId="0"/>
      <p:bldP spid="57353" grpId="0"/>
      <p:bldP spid="57354" grpId="0"/>
      <p:bldP spid="5735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文本框 59393"/>
          <p:cNvSpPr txBox="1">
            <a:spLocks noChangeArrowheads="1"/>
          </p:cNvSpPr>
          <p:nvPr/>
        </p:nvSpPr>
        <p:spPr bwMode="auto">
          <a:xfrm>
            <a:off x="325934" y="2127071"/>
            <a:ext cx="1119296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一般地，对一个命题</a:t>
            </a:r>
            <a:r>
              <a:rPr lang="en-US" altLang="zh-CN" sz="2000" i="1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全盘否定，就得到一个新命题，记作</a:t>
            </a:r>
            <a:r>
              <a:rPr lang="en-US" altLang="zh-CN" sz="200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﹁</a:t>
            </a:r>
            <a:r>
              <a:rPr lang="en-US" altLang="zh-CN" sz="2000" i="1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，读作“</a:t>
            </a:r>
            <a:r>
              <a:rPr lang="zh-CN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非</a:t>
            </a:r>
            <a:r>
              <a:rPr lang="en-US" altLang="zh-CN" sz="2000" i="1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  <a:r>
              <a:rPr lang="en-US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或“</a:t>
            </a:r>
            <a:r>
              <a:rPr lang="en-US" altLang="zh-CN" sz="2000" i="1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  <a:r>
              <a:rPr lang="zh-CN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的否定”</a:t>
            </a:r>
            <a:r>
              <a:rPr lang="en-US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  <a:endParaRPr lang="zh-CN" altLang="en-US" sz="200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7650" name="Text Box 4"/>
          <p:cNvSpPr txBox="1">
            <a:spLocks noChangeArrowheads="1"/>
          </p:cNvSpPr>
          <p:nvPr/>
        </p:nvSpPr>
        <p:spPr bwMode="auto">
          <a:xfrm>
            <a:off x="660400" y="1461472"/>
            <a:ext cx="1331920" cy="40011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zh-CN" altLang="en-US" sz="2000">
                <a:solidFill>
                  <a:srgbClr val="FF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定义</a:t>
            </a:r>
          </a:p>
        </p:txBody>
      </p:sp>
      <p:sp>
        <p:nvSpPr>
          <p:cNvPr id="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4"/>
          <p:cNvSpPr txBox="1">
            <a:spLocks noChangeArrowheads="1"/>
          </p:cNvSpPr>
          <p:nvPr/>
        </p:nvSpPr>
        <p:spPr bwMode="auto">
          <a:xfrm>
            <a:off x="469481" y="1879719"/>
            <a:ext cx="971954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“甲是乙的父亲</a:t>
            </a:r>
            <a:r>
              <a:rPr lang="zh-CN" altLang="en-US" sz="2000">
                <a:solidFill>
                  <a:srgbClr val="FF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且</a:t>
            </a:r>
            <a:r>
              <a: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甲是乙的老师”与“甲是乙的父亲</a:t>
            </a:r>
            <a:r>
              <a:rPr lang="zh-CN" altLang="en-US" sz="2000">
                <a:solidFill>
                  <a:srgbClr val="FF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或</a:t>
            </a:r>
            <a:r>
              <a: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甲是乙的老师”的含义相同吗？</a:t>
            </a:r>
          </a:p>
        </p:txBody>
      </p:sp>
      <p:sp>
        <p:nvSpPr>
          <p:cNvPr id="5122" name="Text Box 5"/>
          <p:cNvSpPr txBox="1">
            <a:spLocks noChangeArrowheads="1"/>
          </p:cNvSpPr>
          <p:nvPr/>
        </p:nvSpPr>
        <p:spPr bwMode="auto">
          <a:xfrm>
            <a:off x="660400" y="1245351"/>
            <a:ext cx="1067916" cy="40011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zh-CN" sz="2000">
                <a:solidFill>
                  <a:srgbClr val="FF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2000">
                <a:solidFill>
                  <a:srgbClr val="FF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思  考</a:t>
            </a:r>
          </a:p>
        </p:txBody>
      </p:sp>
      <p:sp>
        <p:nvSpPr>
          <p:cNvPr id="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课前导入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6" name="文本框 95235"/>
          <p:cNvSpPr txBox="1">
            <a:spLocks noChangeArrowheads="1"/>
          </p:cNvSpPr>
          <p:nvPr/>
        </p:nvSpPr>
        <p:spPr bwMode="auto">
          <a:xfrm>
            <a:off x="658813" y="3254469"/>
            <a:ext cx="66960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命题</a:t>
            </a:r>
            <a:r>
              <a:rPr lang="en-US" altLang="zh-CN" sz="2000" i="1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与</a:t>
            </a:r>
            <a:r>
              <a:rPr lang="en-US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﹁</a:t>
            </a:r>
            <a:r>
              <a:rPr lang="en-US" altLang="zh-CN" sz="2000" i="1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的真假有什么关系？</a:t>
            </a:r>
          </a:p>
        </p:txBody>
      </p:sp>
      <p:sp>
        <p:nvSpPr>
          <p:cNvPr id="95237" name="文本框 95236"/>
          <p:cNvSpPr txBox="1">
            <a:spLocks noChangeArrowheads="1"/>
          </p:cNvSpPr>
          <p:nvPr/>
        </p:nvSpPr>
        <p:spPr bwMode="auto">
          <a:xfrm>
            <a:off x="370681" y="3908602"/>
            <a:ext cx="72723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000" i="1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</a:t>
            </a:r>
            <a:r>
              <a:rPr lang="en-US" altLang="zh-CN" sz="2000" i="1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  <a:r>
              <a:rPr lang="zh-CN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与</a:t>
            </a:r>
            <a:r>
              <a:rPr lang="en-US" altLang="zh-CN" sz="200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﹁</a:t>
            </a:r>
            <a:r>
              <a:rPr lang="en-US" altLang="zh-CN" sz="2000" i="1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  <a:r>
              <a:rPr lang="zh-CN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必有一个是真命题，另一个是假命题</a:t>
            </a:r>
            <a:r>
              <a:rPr lang="en-US" altLang="zh-CN" sz="200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29699" name="Text Box 4"/>
          <p:cNvSpPr txBox="1">
            <a:spLocks noChangeArrowheads="1"/>
          </p:cNvSpPr>
          <p:nvPr/>
        </p:nvSpPr>
        <p:spPr bwMode="auto">
          <a:xfrm>
            <a:off x="658813" y="1225788"/>
            <a:ext cx="1059455" cy="40011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zh-CN" altLang="en-US" sz="2000">
                <a:solidFill>
                  <a:srgbClr val="FF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思考</a:t>
            </a:r>
            <a:r>
              <a:rPr lang="en-US" altLang="zh-CN" sz="2000">
                <a:solidFill>
                  <a:srgbClr val="FF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95239" name="矩形 95238"/>
          <p:cNvSpPr>
            <a:spLocks noChangeArrowheads="1"/>
          </p:cNvSpPr>
          <p:nvPr/>
        </p:nvSpPr>
        <p:spPr bwMode="auto">
          <a:xfrm>
            <a:off x="541938" y="1842457"/>
            <a:ext cx="6337300" cy="503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﹁</a:t>
            </a:r>
            <a:r>
              <a:rPr lang="en-US" altLang="zh-CN" sz="2000" i="1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的否定是什么？</a:t>
            </a:r>
            <a:r>
              <a:rPr lang="en-US" altLang="zh-CN" sz="20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</a:t>
            </a:r>
            <a:endParaRPr lang="en-US" altLang="zh-CN" sz="2000" i="1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5240" name="矩形 95239"/>
          <p:cNvSpPr>
            <a:spLocks noChangeArrowheads="1"/>
          </p:cNvSpPr>
          <p:nvPr/>
        </p:nvSpPr>
        <p:spPr bwMode="auto">
          <a:xfrm>
            <a:off x="547530" y="2600336"/>
            <a:ext cx="32400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00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﹁</a:t>
            </a:r>
            <a:r>
              <a:rPr lang="en-US" altLang="zh-CN" sz="2000" i="1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  <a:r>
              <a:rPr lang="zh-CN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的否定是</a:t>
            </a:r>
            <a:r>
              <a:rPr lang="en-US" altLang="zh-CN" sz="2000" i="1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</a:p>
        </p:txBody>
      </p:sp>
      <p:sp>
        <p:nvSpPr>
          <p:cNvPr id="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5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5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952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952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95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6" grpId="0"/>
      <p:bldP spid="95237" grpId="0"/>
      <p:bldP spid="95239" grpId="0"/>
      <p:bldP spid="9524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文本框 103425"/>
          <p:cNvSpPr txBox="1">
            <a:spLocks noChangeArrowheads="1"/>
          </p:cNvSpPr>
          <p:nvPr/>
        </p:nvSpPr>
        <p:spPr bwMode="auto">
          <a:xfrm>
            <a:off x="468539" y="1328698"/>
            <a:ext cx="78501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“非”命题对常见的几个正面词语的否定</a:t>
            </a:r>
            <a:r>
              <a:rPr lang="en-US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30722" name="文本框 103426"/>
          <p:cNvSpPr txBox="1">
            <a:spLocks noChangeArrowheads="1"/>
          </p:cNvSpPr>
          <p:nvPr/>
        </p:nvSpPr>
        <p:spPr bwMode="auto">
          <a:xfrm>
            <a:off x="1688177" y="5250980"/>
            <a:ext cx="77057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200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0723" name="文本框 103427"/>
          <p:cNvSpPr txBox="1">
            <a:spLocks noChangeArrowheads="1"/>
          </p:cNvSpPr>
          <p:nvPr/>
        </p:nvSpPr>
        <p:spPr bwMode="auto">
          <a:xfrm>
            <a:off x="1688177" y="5682780"/>
            <a:ext cx="68405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200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25605" name="表格 25604"/>
          <p:cNvGraphicFramePr/>
          <p:nvPr/>
        </p:nvGraphicFramePr>
        <p:xfrm>
          <a:off x="1763730" y="2468008"/>
          <a:ext cx="8604250" cy="2165350"/>
        </p:xfrm>
        <a:graphic>
          <a:graphicData uri="http://schemas.openxmlformats.org/drawingml/2006/table">
            <a:tbl>
              <a:tblPr/>
              <a:tblGrid>
                <a:gridCol w="954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3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3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47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953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3661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556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28072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2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2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2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2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2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5pPr>
                    </a:lstStyle>
                    <a:p>
                      <a:pPr lvl="0" algn="ctr" eaLnBrk="0" hangingPunct="0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zh-CN" altLang="en-US" sz="2000" b="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正面</a:t>
                      </a:r>
                    </a:p>
                  </a:txBody>
                  <a:tcPr marT="45740" marB="45740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2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2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2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2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2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5pPr>
                    </a:lstStyle>
                    <a:p>
                      <a:pPr lvl="0" algn="ctr" eaLnBrk="0" hangingPunct="0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zh-CN" altLang="en-US" sz="2000" b="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 </a:t>
                      </a:r>
                      <a:r>
                        <a:rPr lang="en-US" altLang="zh-CN" sz="2000" b="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=</a:t>
                      </a:r>
                    </a:p>
                  </a:txBody>
                  <a:tcPr marT="45740" marB="4574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2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2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2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2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2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5pPr>
                    </a:lstStyle>
                    <a:p>
                      <a:pPr lvl="0" algn="ctr" eaLnBrk="0" hangingPunct="0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en-US" altLang="zh-CN" sz="2000" b="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&gt;</a:t>
                      </a:r>
                    </a:p>
                  </a:txBody>
                  <a:tcPr marT="45740" marB="4574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2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2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2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2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2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5pPr>
                    </a:lstStyle>
                    <a:p>
                      <a:pPr lvl="0" algn="ctr" eaLnBrk="0" hangingPunct="0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zh-CN" altLang="en-US" sz="2000" b="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是 </a:t>
                      </a:r>
                    </a:p>
                  </a:txBody>
                  <a:tcPr marT="45740" marB="4574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2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2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2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2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2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5pPr>
                    </a:lstStyle>
                    <a:p>
                      <a:pPr lvl="0" algn="ctr" eaLnBrk="0" hangingPunct="0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zh-CN" altLang="en-US" sz="2000" b="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都是</a:t>
                      </a:r>
                    </a:p>
                  </a:txBody>
                  <a:tcPr marT="45740" marB="4574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2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2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2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2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2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5pPr>
                    </a:lstStyle>
                    <a:p>
                      <a:pPr lvl="0" algn="ctr" eaLnBrk="0" hangingPunct="0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zh-CN" altLang="en-US" sz="2000" b="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至多有一个 </a:t>
                      </a:r>
                    </a:p>
                  </a:txBody>
                  <a:tcPr marT="45740" marB="4574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2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2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2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2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2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5pPr>
                    </a:lstStyle>
                    <a:p>
                      <a:pPr lvl="0" algn="ctr" eaLnBrk="0" hangingPunct="0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zh-CN" altLang="en-US" sz="2000" b="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至少有一个</a:t>
                      </a:r>
                    </a:p>
                  </a:txBody>
                  <a:tcPr marT="45740" marB="4574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2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2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2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2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2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5pPr>
                    </a:lstStyle>
                    <a:p>
                      <a:pPr lvl="0" algn="ctr" eaLnBrk="0" hangingPunct="0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zh-CN" altLang="en-US" sz="2000" b="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任意的</a:t>
                      </a:r>
                    </a:p>
                  </a:txBody>
                  <a:tcPr marT="45740" marB="4574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2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2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2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2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2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5pPr>
                    </a:lstStyle>
                    <a:p>
                      <a:pPr lvl="0" algn="ctr" eaLnBrk="0" hangingPunct="0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zh-CN" altLang="en-US" sz="2000" b="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所有的</a:t>
                      </a:r>
                    </a:p>
                  </a:txBody>
                  <a:tcPr marT="45740" marB="4574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462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2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2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2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2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2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5pPr>
                    </a:lstStyle>
                    <a:p>
                      <a:pPr lvl="0" algn="ctr" eaLnBrk="0" hangingPunct="0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zh-CN" altLang="en-US" sz="2000" b="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否定</a:t>
                      </a:r>
                    </a:p>
                  </a:txBody>
                  <a:tcPr marT="45740" marB="45740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2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2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2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2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2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5pPr>
                    </a:lstStyle>
                    <a:p>
                      <a:pPr lvl="0" algn="ctr" eaLnBrk="0" hangingPunct="0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zh-CN" altLang="en-US" sz="2000" b="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≠</a:t>
                      </a:r>
                    </a:p>
                  </a:txBody>
                  <a:tcPr marT="45740" marB="4574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2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2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2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2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2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5pPr>
                    </a:lstStyle>
                    <a:p>
                      <a:pPr lvl="0" algn="ctr" eaLnBrk="0" hangingPunct="0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zh-CN" altLang="en-US" sz="2000" b="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≤</a:t>
                      </a:r>
                    </a:p>
                  </a:txBody>
                  <a:tcPr marT="45740" marB="4574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2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2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2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2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2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5pPr>
                    </a:lstStyle>
                    <a:p>
                      <a:pPr lvl="0" algn="ctr" eaLnBrk="0" hangingPunct="0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zh-CN" altLang="en-US" sz="2000" b="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不是</a:t>
                      </a:r>
                    </a:p>
                  </a:txBody>
                  <a:tcPr marT="45740" marB="4574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2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2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2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2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2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5pPr>
                    </a:lstStyle>
                    <a:p>
                      <a:pPr lvl="0" algn="ctr" eaLnBrk="0" hangingPunct="0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zh-CN" altLang="en-US" sz="2000" b="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不都是</a:t>
                      </a:r>
                    </a:p>
                  </a:txBody>
                  <a:tcPr marT="45740" marB="4574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2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2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2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2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2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5pPr>
                    </a:lstStyle>
                    <a:p>
                      <a:pPr lvl="0" algn="ctr" eaLnBrk="0" hangingPunct="0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zh-CN" altLang="en-US" sz="2000" b="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至少有两个</a:t>
                      </a:r>
                    </a:p>
                  </a:txBody>
                  <a:tcPr marT="45740" marB="4574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2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2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2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2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2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5pPr>
                    </a:lstStyle>
                    <a:p>
                      <a:pPr lvl="0" algn="ctr" eaLnBrk="0" hangingPunct="0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zh-CN" altLang="en-US" sz="2000" b="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没有一个</a:t>
                      </a:r>
                    </a:p>
                  </a:txBody>
                  <a:tcPr marT="45740" marB="4574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2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2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2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2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2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5pPr>
                    </a:lstStyle>
                    <a:p>
                      <a:pPr lvl="0" algn="ctr" eaLnBrk="0" hangingPunct="0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zh-CN" altLang="en-US" sz="2000" b="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某个</a:t>
                      </a:r>
                    </a:p>
                  </a:txBody>
                  <a:tcPr marT="45740" marB="4574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2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2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2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2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2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5pPr>
                    </a:lstStyle>
                    <a:p>
                      <a:pPr lvl="0" algn="ctr" eaLnBrk="0" hangingPunct="0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zh-CN" altLang="en-US" sz="2000" b="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某些</a:t>
                      </a:r>
                    </a:p>
                  </a:txBody>
                  <a:tcPr marT="45740" marB="4574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342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文本框 70658"/>
          <p:cNvSpPr txBox="1">
            <a:spLocks noChangeArrowheads="1"/>
          </p:cNvSpPr>
          <p:nvPr/>
        </p:nvSpPr>
        <p:spPr bwMode="auto">
          <a:xfrm>
            <a:off x="377005" y="1310264"/>
            <a:ext cx="87852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例</a:t>
            </a:r>
            <a:r>
              <a:rPr lang="en-US" altLang="zh-CN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 </a:t>
            </a:r>
            <a:r>
              <a:rPr lang="zh-CN" altLang="zh-CN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已知命题</a:t>
            </a:r>
            <a:r>
              <a:rPr lang="zh-CN" altLang="zh-CN" sz="2000" i="1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  <a:r>
              <a:rPr lang="zh-CN" altLang="zh-CN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：负数有平方根，写出命题﹁</a:t>
            </a:r>
            <a:r>
              <a:rPr lang="zh-CN" altLang="zh-CN" sz="2000" i="1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  <a:r>
              <a: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zh-CN" altLang="zh-CN" sz="2000" i="1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  <a:r>
              <a:rPr lang="zh-CN" altLang="zh-CN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的否命题，并判断其真假.</a:t>
            </a:r>
            <a:endParaRPr lang="en-US" altLang="zh-CN" sz="200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0660" name="文本框 70659"/>
          <p:cNvSpPr txBox="1">
            <a:spLocks noChangeArrowheads="1"/>
          </p:cNvSpPr>
          <p:nvPr/>
        </p:nvSpPr>
        <p:spPr bwMode="auto">
          <a:xfrm>
            <a:off x="592904" y="2190415"/>
            <a:ext cx="53292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﹁</a:t>
            </a:r>
            <a:r>
              <a:rPr lang="en-US" altLang="en-US" sz="2000" i="1" dirty="0" err="1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  <a:r>
              <a:rPr lang="en-US" altLang="en-US" sz="2000" dirty="0" err="1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：</a:t>
            </a:r>
            <a:r>
              <a:rPr lang="en-US" altLang="en-US" sz="2000" dirty="0" err="1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负数没有平方根</a:t>
            </a:r>
            <a:r>
              <a:rPr lang="en-US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；</a:t>
            </a:r>
            <a:endParaRPr lang="zh-CN" altLang="en-US" sz="2000" dirty="0">
              <a:solidFill>
                <a:srgbClr val="0000FF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0661" name="文本框 70660"/>
          <p:cNvSpPr txBox="1">
            <a:spLocks noChangeArrowheads="1"/>
          </p:cNvSpPr>
          <p:nvPr/>
        </p:nvSpPr>
        <p:spPr bwMode="auto">
          <a:xfrm>
            <a:off x="592904" y="3341354"/>
            <a:ext cx="83534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否命题：</a:t>
            </a:r>
            <a:r>
              <a:rPr lang="zh-CN" altLang="en-US" sz="200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如果一个数是非负数，则这个数没有平方根</a:t>
            </a:r>
            <a:r>
              <a:rPr lang="en-US" altLang="zh-CN" sz="200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 </a:t>
            </a:r>
          </a:p>
        </p:txBody>
      </p:sp>
      <p:sp>
        <p:nvSpPr>
          <p:cNvPr id="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0" grpId="0"/>
      <p:bldP spid="7066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文本框 62465"/>
          <p:cNvSpPr txBox="1">
            <a:spLocks noChangeArrowheads="1"/>
          </p:cNvSpPr>
          <p:nvPr/>
        </p:nvSpPr>
        <p:spPr bwMode="auto">
          <a:xfrm>
            <a:off x="658813" y="1469866"/>
            <a:ext cx="87487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命题</a:t>
            </a:r>
            <a:r>
              <a:rPr lang="en-US" altLang="zh-CN" sz="2000" i="1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：“大于</a:t>
            </a:r>
            <a:r>
              <a:rPr lang="en-US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的数是正数”的否定是什么？其否命题是什么？</a:t>
            </a:r>
          </a:p>
        </p:txBody>
      </p:sp>
      <p:sp>
        <p:nvSpPr>
          <p:cNvPr id="62467" name="文本框 62466"/>
          <p:cNvSpPr txBox="1">
            <a:spLocks noChangeArrowheads="1"/>
          </p:cNvSpPr>
          <p:nvPr/>
        </p:nvSpPr>
        <p:spPr bwMode="auto">
          <a:xfrm>
            <a:off x="620696" y="2139791"/>
            <a:ext cx="77406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00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﹁</a:t>
            </a:r>
            <a:r>
              <a:rPr lang="en-US" altLang="zh-CN" sz="2000" i="1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  <a:r>
              <a:rPr lang="zh-CN" altLang="en-US" sz="200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：大于</a:t>
            </a:r>
            <a:r>
              <a:rPr lang="en-US" altLang="zh-CN" sz="200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的数不是正数</a:t>
            </a:r>
            <a:r>
              <a:rPr lang="en-US" altLang="zh-CN" sz="200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62468" name="文本框 62467"/>
          <p:cNvSpPr txBox="1">
            <a:spLocks noChangeArrowheads="1"/>
          </p:cNvSpPr>
          <p:nvPr/>
        </p:nvSpPr>
        <p:spPr bwMode="auto">
          <a:xfrm>
            <a:off x="660400" y="3429063"/>
            <a:ext cx="83883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00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否命题：不大于</a:t>
            </a:r>
            <a:r>
              <a:rPr lang="en-US" altLang="zh-CN" sz="200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的数不是正数</a:t>
            </a:r>
            <a:r>
              <a:rPr lang="en-US" altLang="zh-CN" sz="200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62469" name="文本框 62468"/>
          <p:cNvSpPr txBox="1">
            <a:spLocks noChangeArrowheads="1"/>
          </p:cNvSpPr>
          <p:nvPr/>
        </p:nvSpPr>
        <p:spPr bwMode="auto">
          <a:xfrm>
            <a:off x="660400" y="2784427"/>
            <a:ext cx="4392613" cy="40011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r>
              <a:rPr lang="zh-CN" altLang="en-US" sz="200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命题的否定</a:t>
            </a:r>
            <a:r>
              <a:rPr lang="zh-CN" altLang="en-US" sz="200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只否定结论</a:t>
            </a:r>
          </a:p>
        </p:txBody>
      </p:sp>
      <p:sp>
        <p:nvSpPr>
          <p:cNvPr id="62470" name="文本框 62469"/>
          <p:cNvSpPr txBox="1">
            <a:spLocks noChangeArrowheads="1"/>
          </p:cNvSpPr>
          <p:nvPr/>
        </p:nvSpPr>
        <p:spPr bwMode="auto">
          <a:xfrm>
            <a:off x="669759" y="4098988"/>
            <a:ext cx="5959475" cy="40011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r>
              <a:rPr lang="zh-CN" altLang="en-US" sz="200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否命题</a:t>
            </a:r>
            <a:r>
              <a:rPr lang="zh-CN" altLang="en-US" sz="200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则既否定条件也否定结论</a:t>
            </a:r>
          </a:p>
        </p:txBody>
      </p:sp>
      <p:sp>
        <p:nvSpPr>
          <p:cNvPr id="62472" name="矩形 62471"/>
          <p:cNvSpPr>
            <a:spLocks noChangeArrowheads="1"/>
          </p:cNvSpPr>
          <p:nvPr/>
        </p:nvSpPr>
        <p:spPr bwMode="auto">
          <a:xfrm>
            <a:off x="3482661" y="2784427"/>
            <a:ext cx="2522538" cy="400110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000" dirty="0">
                <a:solidFill>
                  <a:srgbClr val="FF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若</a:t>
            </a:r>
            <a:r>
              <a:rPr lang="en-US" altLang="zh-CN" sz="2000" i="1" dirty="0">
                <a:solidFill>
                  <a:srgbClr val="FF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  <a:r>
              <a:rPr lang="en-US" altLang="zh-CN" sz="2000" dirty="0">
                <a:solidFill>
                  <a:srgbClr val="FF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000" dirty="0">
                <a:solidFill>
                  <a:srgbClr val="FF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则</a:t>
            </a:r>
            <a:r>
              <a:rPr lang="en-US" altLang="zh-CN" sz="2000" dirty="0">
                <a:solidFill>
                  <a:srgbClr val="FF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﹁</a:t>
            </a:r>
            <a:r>
              <a:rPr lang="en-US" altLang="zh-CN" sz="2000" i="1" dirty="0">
                <a:solidFill>
                  <a:srgbClr val="FF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q</a:t>
            </a:r>
            <a:endParaRPr lang="zh-CN" altLang="en-US" sz="2000" i="1" dirty="0">
              <a:solidFill>
                <a:srgbClr val="FF00FF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2473" name="矩形 62472"/>
          <p:cNvSpPr>
            <a:spLocks noChangeArrowheads="1"/>
          </p:cNvSpPr>
          <p:nvPr/>
        </p:nvSpPr>
        <p:spPr bwMode="auto">
          <a:xfrm>
            <a:off x="4491021" y="4098988"/>
            <a:ext cx="3097213" cy="400110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000">
                <a:solidFill>
                  <a:srgbClr val="FF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若</a:t>
            </a:r>
            <a:r>
              <a:rPr lang="en-US" altLang="zh-CN" sz="2000">
                <a:solidFill>
                  <a:srgbClr val="FF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﹁</a:t>
            </a:r>
            <a:r>
              <a:rPr lang="zh-CN" altLang="en-US" sz="2000">
                <a:solidFill>
                  <a:srgbClr val="FF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000" i="1">
                <a:solidFill>
                  <a:srgbClr val="FF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  <a:r>
              <a:rPr lang="en-US" altLang="zh-CN" sz="2000">
                <a:solidFill>
                  <a:srgbClr val="FF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000">
                <a:solidFill>
                  <a:srgbClr val="FF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则</a:t>
            </a:r>
            <a:r>
              <a:rPr lang="en-US" altLang="zh-CN" sz="2000">
                <a:solidFill>
                  <a:srgbClr val="FF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﹁</a:t>
            </a:r>
            <a:r>
              <a:rPr lang="en-US" altLang="zh-CN" sz="2000" i="1">
                <a:solidFill>
                  <a:srgbClr val="FF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q</a:t>
            </a:r>
            <a:endParaRPr lang="zh-CN" altLang="en-US" sz="2000" i="1">
              <a:solidFill>
                <a:srgbClr val="FF00FF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2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2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/>
      <p:bldP spid="62468" grpId="0"/>
      <p:bldP spid="62469" grpId="0"/>
      <p:bldP spid="62470" grpId="0"/>
      <p:bldP spid="62472" grpId="0" animBg="1"/>
      <p:bldP spid="6247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文本框 72705"/>
          <p:cNvSpPr txBox="1">
            <a:spLocks noChangeArrowheads="1"/>
          </p:cNvSpPr>
          <p:nvPr/>
        </p:nvSpPr>
        <p:spPr bwMode="auto">
          <a:xfrm>
            <a:off x="660401" y="3727867"/>
            <a:ext cx="89646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200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（1）﹁</a:t>
            </a:r>
            <a:r>
              <a:rPr lang="en-US" altLang="en-US" sz="2000" i="1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p：y＝sinx</a:t>
            </a:r>
            <a:r>
              <a:rPr lang="en-US" altLang="en-US" sz="200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不是周期函数</a:t>
            </a:r>
            <a:r>
              <a:rPr lang="en-US" altLang="zh-CN" sz="200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  <a:r>
              <a:rPr lang="en-US" altLang="en-US" sz="2000">
                <a:solidFill>
                  <a:srgbClr val="66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假命题.</a:t>
            </a:r>
            <a:endParaRPr lang="en-US" altLang="zh-CN" sz="2000">
              <a:solidFill>
                <a:srgbClr val="660066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2707" name="文本框 72706"/>
          <p:cNvSpPr txBox="1">
            <a:spLocks noChangeArrowheads="1"/>
          </p:cNvSpPr>
          <p:nvPr/>
        </p:nvSpPr>
        <p:spPr bwMode="auto">
          <a:xfrm>
            <a:off x="660400" y="4593054"/>
            <a:ext cx="88201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200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（2）﹁</a:t>
            </a:r>
            <a:r>
              <a:rPr lang="en-US" altLang="en-US" sz="2000" i="1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  <a:r>
              <a:rPr lang="en-US" altLang="en-US" sz="200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：3≥2</a:t>
            </a:r>
            <a:r>
              <a:rPr lang="en-US" altLang="zh-CN" sz="200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  <a:r>
              <a:rPr lang="en-US" altLang="en-US" sz="2000">
                <a:solidFill>
                  <a:srgbClr val="FFFF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</a:t>
            </a:r>
            <a:r>
              <a:rPr lang="en-US" altLang="zh-CN" sz="2000">
                <a:solidFill>
                  <a:srgbClr val="FFFF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</a:t>
            </a:r>
            <a:r>
              <a:rPr lang="en-US" altLang="en-US" sz="2000">
                <a:solidFill>
                  <a:srgbClr val="66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真命题.</a:t>
            </a:r>
            <a:endParaRPr lang="en-US" altLang="zh-CN" sz="2000">
              <a:solidFill>
                <a:srgbClr val="660066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2708" name="文本框 72707"/>
          <p:cNvSpPr txBox="1">
            <a:spLocks noChangeArrowheads="1"/>
          </p:cNvSpPr>
          <p:nvPr/>
        </p:nvSpPr>
        <p:spPr bwMode="auto">
          <a:xfrm>
            <a:off x="660401" y="5312192"/>
            <a:ext cx="87487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00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00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r>
              <a:rPr lang="en-US" altLang="zh-CN" sz="200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﹁</a:t>
            </a:r>
            <a:r>
              <a:rPr lang="en-US" altLang="zh-CN" sz="2000" i="1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  <a:r>
              <a:rPr lang="zh-CN" altLang="en-US" sz="200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：空集不是集合</a:t>
            </a:r>
            <a:r>
              <a:rPr lang="en-US" altLang="zh-CN" sz="2000" i="1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zh-CN" altLang="en-US" sz="200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的子集</a:t>
            </a:r>
            <a:r>
              <a:rPr lang="en-US" altLang="zh-CN" sz="200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  <a:r>
              <a:rPr lang="en-US" altLang="zh-CN" sz="2000">
                <a:solidFill>
                  <a:srgbClr val="FFFF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2000">
                <a:solidFill>
                  <a:srgbClr val="66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假命题</a:t>
            </a:r>
          </a:p>
        </p:txBody>
      </p:sp>
      <p:sp>
        <p:nvSpPr>
          <p:cNvPr id="35844" name="文本框 72708"/>
          <p:cNvSpPr txBox="1">
            <a:spLocks noChangeArrowheads="1"/>
          </p:cNvSpPr>
          <p:nvPr/>
        </p:nvSpPr>
        <p:spPr bwMode="auto">
          <a:xfrm>
            <a:off x="658813" y="1054100"/>
            <a:ext cx="91440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例</a:t>
            </a:r>
            <a:r>
              <a:rPr lang="en-US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  </a:t>
            </a: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写出下列命题的否定，并判断它们的真假：</a:t>
            </a:r>
          </a:p>
          <a:p>
            <a:pPr>
              <a:lnSpc>
                <a:spcPct val="20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r>
              <a:rPr lang="en-US" altLang="zh-CN" sz="2000" i="1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  <a:r>
              <a:rPr lang="zh-CN" altLang="en-US" sz="2000" i="1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：</a:t>
            </a:r>
            <a:r>
              <a:rPr lang="en-US" altLang="zh-CN" sz="2000" i="1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y</a:t>
            </a:r>
            <a:r>
              <a:rPr lang="zh-CN" altLang="en-US" sz="2000" i="1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r>
              <a:rPr lang="en-US" altLang="zh-CN" sz="2000" i="1" dirty="0" err="1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sinx</a:t>
            </a: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是周期函数；</a:t>
            </a:r>
          </a:p>
          <a:p>
            <a:pPr>
              <a:lnSpc>
                <a:spcPct val="20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r>
              <a:rPr lang="en-US" altLang="zh-CN" sz="2000" i="1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：</a:t>
            </a:r>
            <a:r>
              <a:rPr lang="en-US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＜</a:t>
            </a:r>
            <a:r>
              <a:rPr lang="en-US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；</a:t>
            </a:r>
          </a:p>
          <a:p>
            <a:pPr>
              <a:lnSpc>
                <a:spcPct val="20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r>
              <a:rPr lang="en-US" altLang="zh-CN" sz="2000" i="1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：空集是集合</a:t>
            </a:r>
            <a:r>
              <a:rPr lang="en-US" altLang="zh-CN" sz="2000" i="1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的子集</a:t>
            </a:r>
            <a:r>
              <a:rPr lang="en-US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2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/>
      <p:bldP spid="72707" grpId="0"/>
      <p:bldP spid="7270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文本框 64514"/>
          <p:cNvSpPr txBox="1">
            <a:spLocks noChangeArrowheads="1"/>
          </p:cNvSpPr>
          <p:nvPr/>
        </p:nvSpPr>
        <p:spPr bwMode="auto">
          <a:xfrm>
            <a:off x="302850" y="1916394"/>
            <a:ext cx="88201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问题</a:t>
            </a:r>
            <a:r>
              <a:rPr lang="en-US" altLang="zh-CN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：如何从集合的交、并、补运算理解</a:t>
            </a:r>
            <a:r>
              <a:rPr lang="en-US" altLang="zh-CN" sz="2000" i="1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  <a:r>
              <a:rPr lang="en-US" altLang="zh-CN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∧</a:t>
            </a:r>
            <a:r>
              <a:rPr lang="en-US" altLang="zh-CN" sz="2000" i="1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q</a:t>
            </a:r>
            <a:r>
              <a:rPr lang="zh-CN" altLang="en-US" sz="2000" i="1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  <a:r>
              <a:rPr lang="en-US" altLang="zh-CN" sz="2000" i="1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  <a:r>
              <a:rPr lang="en-US" altLang="zh-CN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∨</a:t>
            </a:r>
            <a:r>
              <a:rPr lang="en-US" altLang="zh-CN" sz="2000" i="1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q</a:t>
            </a:r>
            <a:r>
              <a:rPr lang="zh-CN" altLang="en-US" sz="2000" i="1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  <a:r>
              <a:rPr lang="en-US" altLang="zh-CN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﹁</a:t>
            </a:r>
            <a:r>
              <a:rPr lang="en-US" altLang="zh-CN" sz="2000" i="1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  <a:r>
              <a: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的真假关系？</a:t>
            </a:r>
          </a:p>
        </p:txBody>
      </p:sp>
      <p:sp>
        <p:nvSpPr>
          <p:cNvPr id="64516" name="文本框 64515"/>
          <p:cNvSpPr txBox="1">
            <a:spLocks noChangeArrowheads="1"/>
          </p:cNvSpPr>
          <p:nvPr/>
        </p:nvSpPr>
        <p:spPr bwMode="auto">
          <a:xfrm>
            <a:off x="626700" y="2538239"/>
            <a:ext cx="81724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若</a:t>
            </a:r>
            <a:r>
              <a:rPr lang="en-US" altLang="zh-CN" sz="2000" i="1" dirty="0" err="1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en-US" altLang="zh-CN" sz="2000" dirty="0" err="1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∈P</a:t>
            </a:r>
            <a:r>
              <a:rPr lang="zh-CN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且</a:t>
            </a:r>
            <a:r>
              <a:rPr lang="en-US" altLang="zh-CN" sz="2000" i="1" dirty="0" err="1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en-US" altLang="zh-CN" sz="2000" dirty="0" err="1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∈Q</a:t>
            </a:r>
            <a:r>
              <a:rPr lang="zh-CN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，则</a:t>
            </a:r>
            <a:r>
              <a:rPr lang="en-US" altLang="zh-CN" sz="2000" i="1" dirty="0" err="1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en-US" altLang="zh-CN" sz="2000" dirty="0" err="1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∈P∩Q</a:t>
            </a:r>
            <a:r>
              <a:rPr lang="zh-CN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；若</a:t>
            </a:r>
            <a:r>
              <a:rPr lang="en-US" altLang="zh-CN" sz="2000" i="1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  <a:r>
              <a:rPr lang="zh-CN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为真且</a:t>
            </a:r>
            <a:r>
              <a:rPr lang="en-US" altLang="zh-CN" sz="2000" i="1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q</a:t>
            </a:r>
            <a:r>
              <a:rPr lang="zh-CN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为真，则</a:t>
            </a:r>
            <a:r>
              <a:rPr lang="en-US" altLang="zh-CN" sz="2000" i="1" dirty="0" err="1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  <a:r>
              <a:rPr lang="en-US" altLang="zh-CN" sz="2000" dirty="0" err="1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∧</a:t>
            </a:r>
            <a:r>
              <a:rPr lang="en-US" altLang="zh-CN" sz="2000" i="1" dirty="0" err="1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q</a:t>
            </a:r>
            <a:r>
              <a:rPr lang="zh-CN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为真</a:t>
            </a:r>
            <a:r>
              <a:rPr lang="en-US" altLang="zh-CN" sz="200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64517" name="文本框 64516"/>
          <p:cNvSpPr txBox="1">
            <a:spLocks noChangeArrowheads="1"/>
          </p:cNvSpPr>
          <p:nvPr/>
        </p:nvSpPr>
        <p:spPr bwMode="auto">
          <a:xfrm>
            <a:off x="660400" y="3217794"/>
            <a:ext cx="78851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若</a:t>
            </a:r>
            <a:r>
              <a:rPr lang="en-US" altLang="zh-CN" sz="2000" i="1" dirty="0" err="1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en-US" altLang="zh-CN" sz="2000" dirty="0" err="1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∈P</a:t>
            </a:r>
            <a:r>
              <a:rPr lang="zh-CN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或</a:t>
            </a:r>
            <a:r>
              <a:rPr lang="en-US" altLang="zh-CN" sz="2000" i="1" dirty="0" err="1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en-US" altLang="zh-CN" sz="2000" dirty="0" err="1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∈Q</a:t>
            </a:r>
            <a:r>
              <a:rPr lang="zh-CN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，则</a:t>
            </a:r>
            <a:r>
              <a:rPr lang="en-US" altLang="zh-CN" sz="2000" i="1" dirty="0" err="1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en-US" altLang="zh-CN" sz="2000" dirty="0" err="1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∈P∪Q</a:t>
            </a:r>
            <a:r>
              <a:rPr lang="zh-CN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；若</a:t>
            </a:r>
            <a:r>
              <a:rPr lang="en-US" altLang="zh-CN" sz="2000" i="1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  <a:r>
              <a:rPr lang="zh-CN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为真或</a:t>
            </a:r>
            <a:r>
              <a:rPr lang="en-US" altLang="zh-CN" sz="2000" i="1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q</a:t>
            </a:r>
            <a:r>
              <a:rPr lang="zh-CN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为真，则</a:t>
            </a:r>
            <a:r>
              <a:rPr lang="en-US" altLang="zh-CN" sz="2000" i="1" dirty="0" err="1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  <a:r>
              <a:rPr lang="en-US" altLang="zh-CN" sz="2000" dirty="0" err="1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∨</a:t>
            </a:r>
            <a:r>
              <a:rPr lang="en-US" altLang="zh-CN" sz="2000" i="1" dirty="0" err="1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q</a:t>
            </a:r>
            <a:r>
              <a:rPr lang="zh-CN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为真</a:t>
            </a:r>
            <a:r>
              <a:rPr lang="en-US" altLang="zh-CN" sz="200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37892" name="矩形 64517"/>
          <p:cNvSpPr>
            <a:spLocks noChangeArrowheads="1"/>
          </p:cNvSpPr>
          <p:nvPr/>
        </p:nvSpPr>
        <p:spPr bwMode="auto">
          <a:xfrm>
            <a:off x="1130460" y="1516284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00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2" name="组合 64518"/>
          <p:cNvGrpSpPr/>
          <p:nvPr/>
        </p:nvGrpSpPr>
        <p:grpSpPr bwMode="auto">
          <a:xfrm>
            <a:off x="660400" y="3810885"/>
            <a:ext cx="7451725" cy="628650"/>
            <a:chOff x="0" y="3325"/>
            <a:chExt cx="4694" cy="396"/>
          </a:xfrm>
        </p:grpSpPr>
        <p:sp>
          <p:nvSpPr>
            <p:cNvPr id="37894" name="文本框 64519"/>
            <p:cNvSpPr txBox="1">
              <a:spLocks noChangeArrowheads="1"/>
            </p:cNvSpPr>
            <p:nvPr/>
          </p:nvSpPr>
          <p:spPr bwMode="auto">
            <a:xfrm>
              <a:off x="0" y="3397"/>
              <a:ext cx="469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zh-CN" altLang="en-US" sz="2000" dirty="0">
                  <a:solidFill>
                    <a:srgbClr val="0000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若</a:t>
              </a:r>
              <a:r>
                <a:rPr lang="en-US" altLang="zh-CN" sz="2000" i="1" dirty="0" err="1">
                  <a:solidFill>
                    <a:srgbClr val="0000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x</a:t>
              </a:r>
              <a:r>
                <a:rPr lang="en-US" altLang="zh-CN" sz="2000" dirty="0" err="1">
                  <a:solidFill>
                    <a:srgbClr val="0000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∈P</a:t>
              </a:r>
              <a:r>
                <a:rPr lang="zh-CN" altLang="en-US" sz="2000" dirty="0">
                  <a:solidFill>
                    <a:srgbClr val="0000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，则</a:t>
              </a:r>
              <a:r>
                <a:rPr lang="en-US" altLang="zh-CN" sz="2000" i="1" dirty="0">
                  <a:solidFill>
                    <a:srgbClr val="0000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x</a:t>
              </a:r>
              <a:r>
                <a:rPr lang="en-US" altLang="zh-CN" sz="2000" dirty="0">
                  <a:solidFill>
                    <a:srgbClr val="0000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                 </a:t>
              </a:r>
              <a:r>
                <a:rPr lang="zh-CN" altLang="en-US" sz="2000" dirty="0">
                  <a:solidFill>
                    <a:srgbClr val="0000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； 若</a:t>
              </a:r>
              <a:r>
                <a:rPr lang="en-US" altLang="zh-CN" sz="2000" i="1" dirty="0">
                  <a:solidFill>
                    <a:srgbClr val="0000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p</a:t>
              </a:r>
              <a:r>
                <a:rPr lang="zh-CN" altLang="en-US" sz="2000" dirty="0">
                  <a:solidFill>
                    <a:srgbClr val="0000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为真，则</a:t>
              </a:r>
              <a:r>
                <a:rPr lang="en-US" altLang="zh-CN" sz="2000" dirty="0">
                  <a:solidFill>
                    <a:srgbClr val="0000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﹁</a:t>
              </a:r>
              <a:r>
                <a:rPr lang="en-US" altLang="zh-CN" sz="2000" i="1" dirty="0">
                  <a:solidFill>
                    <a:srgbClr val="0000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p</a:t>
              </a:r>
              <a:r>
                <a:rPr lang="zh-CN" altLang="en-US" sz="2000" dirty="0">
                  <a:solidFill>
                    <a:srgbClr val="0000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为假</a:t>
              </a:r>
              <a:r>
                <a:rPr lang="en-US" altLang="zh-CN" sz="2000" dirty="0">
                  <a:solidFill>
                    <a:srgbClr val="0000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.</a:t>
              </a:r>
            </a:p>
          </p:txBody>
        </p:sp>
        <p:graphicFrame>
          <p:nvGraphicFramePr>
            <p:cNvPr id="37895" name="对象 64520"/>
            <p:cNvGraphicFramePr/>
            <p:nvPr/>
          </p:nvGraphicFramePr>
          <p:xfrm>
            <a:off x="1047" y="3325"/>
            <a:ext cx="625" cy="3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3" imgW="340995" imgH="212725" progId="Equation.DSMT4">
                    <p:embed/>
                  </p:oleObj>
                </mc:Choice>
                <mc:Fallback>
                  <p:oleObj r:id="rId3" imgW="340995" imgH="212725" progId="Equation.DSMT4">
                    <p:embed/>
                    <p:pic>
                      <p:nvPicPr>
                        <p:cNvPr id="0" name="对象 64520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47" y="3325"/>
                          <a:ext cx="625" cy="3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7896" name="Text Box 4"/>
          <p:cNvSpPr txBox="1">
            <a:spLocks noChangeArrowheads="1"/>
          </p:cNvSpPr>
          <p:nvPr/>
        </p:nvSpPr>
        <p:spPr bwMode="auto">
          <a:xfrm>
            <a:off x="658813" y="1320633"/>
            <a:ext cx="2720995" cy="40011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zh-CN" altLang="en-US" sz="2000" dirty="0">
                <a:solidFill>
                  <a:srgbClr val="FF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三种命题的逻辑拓展</a:t>
            </a:r>
            <a:endParaRPr lang="en-US" altLang="zh-CN" sz="2000" dirty="0">
              <a:solidFill>
                <a:srgbClr val="FF0066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64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/>
      <p:bldP spid="64516" grpId="0"/>
      <p:bldP spid="645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1" r="23567" b="427"/>
          <a:stretch>
            <a:fillRect/>
          </a:stretch>
        </p:blipFill>
        <p:spPr>
          <a:xfrm>
            <a:off x="-426720" y="0"/>
            <a:ext cx="4654478" cy="6858000"/>
          </a:xfrm>
          <a:custGeom>
            <a:avLst/>
            <a:gdLst>
              <a:gd name="connsiteX0" fmla="*/ 0 w 4654478"/>
              <a:gd name="connsiteY0" fmla="*/ 0 h 6858000"/>
              <a:gd name="connsiteX1" fmla="*/ 1232742 w 4654478"/>
              <a:gd name="connsiteY1" fmla="*/ 0 h 6858000"/>
              <a:gd name="connsiteX2" fmla="*/ 4654478 w 4654478"/>
              <a:gd name="connsiteY2" fmla="*/ 3343660 h 6858000"/>
              <a:gd name="connsiteX3" fmla="*/ 1121385 w 4654478"/>
              <a:gd name="connsiteY3" fmla="*/ 6858000 h 6858000"/>
              <a:gd name="connsiteX4" fmla="*/ 0 w 4654478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54478" h="6858000">
                <a:moveTo>
                  <a:pt x="0" y="0"/>
                </a:moveTo>
                <a:lnTo>
                  <a:pt x="1232742" y="0"/>
                </a:lnTo>
                <a:lnTo>
                  <a:pt x="4654478" y="3343660"/>
                </a:lnTo>
                <a:lnTo>
                  <a:pt x="11213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13" name="组合 12"/>
          <p:cNvGrpSpPr/>
          <p:nvPr/>
        </p:nvGrpSpPr>
        <p:grpSpPr>
          <a:xfrm>
            <a:off x="4674999" y="2120640"/>
            <a:ext cx="7136336" cy="2898513"/>
            <a:chOff x="6147269" y="2844265"/>
            <a:chExt cx="5112385" cy="2076459"/>
          </a:xfrm>
        </p:grpSpPr>
        <p:grpSp>
          <p:nvGrpSpPr>
            <p:cNvPr id="14" name="组合 13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16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5DA6B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xippt  </a:t>
                </a: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2020.6.1</a:t>
                </a:r>
                <a:endPara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17" name="组合 16"/>
              <p:cNvGrpSpPr/>
              <p:nvPr/>
            </p:nvGrpSpPr>
            <p:grpSpPr>
              <a:xfrm>
                <a:off x="-4714868" y="2110674"/>
                <a:ext cx="5033250" cy="916269"/>
                <a:chOff x="-4714868" y="2110674"/>
                <a:chExt cx="5033250" cy="916269"/>
              </a:xfrm>
            </p:grpSpPr>
            <p:sp>
              <p:nvSpPr>
                <p:cNvPr id="18" name="文本框 17"/>
                <p:cNvSpPr txBox="1"/>
                <p:nvPr/>
              </p:nvSpPr>
              <p:spPr>
                <a:xfrm>
                  <a:off x="-4714868" y="2808615"/>
                  <a:ext cx="5033249" cy="2183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05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>
                          <a:lumMod val="50000"/>
                        </a:prst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PEOPLE'S EDUCATION PRESS HIGH SCHOOL MATHEMATICS ELECTIVE 2-1</a:t>
                  </a:r>
                </a:p>
              </p:txBody>
            </p:sp>
            <p:cxnSp>
              <p:nvCxnSpPr>
                <p:cNvPr id="19" name="直接连接符 18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20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dist" defTabSz="914400" rtl="0" eaLnBrk="1" fontAlgn="auto" latinLnBrk="0" hangingPunct="1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r>
                    <a:rPr lang="zh-CN" altLang="en-US" sz="5400" b="1" noProof="0" dirty="0">
                      <a:solidFill>
                        <a:srgbClr val="5DA6BF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感谢你的聆听</a:t>
                  </a:r>
                  <a:endParaRPr kumimoji="0" lang="zh-CN" alt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DA6B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15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lang="zh-CN" altLang="en-US" sz="36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</a:t>
              </a:r>
              <a:r>
                <a:rPr lang="en-US" altLang="zh-CN" sz="36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1</a:t>
              </a:r>
              <a:r>
                <a:rPr lang="zh-CN" altLang="en-US" sz="36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章  常用逻辑用语</a:t>
              </a:r>
            </a:p>
          </p:txBody>
        </p:sp>
      </p:grpSp>
      <p:sp>
        <p:nvSpPr>
          <p:cNvPr id="21" name="矩形 20"/>
          <p:cNvSpPr/>
          <p:nvPr/>
        </p:nvSpPr>
        <p:spPr>
          <a:xfrm>
            <a:off x="9922822" y="580377"/>
            <a:ext cx="4062342" cy="300975"/>
          </a:xfrm>
          <a:prstGeom prst="rect">
            <a:avLst/>
          </a:prstGeom>
          <a:solidFill>
            <a:srgbClr val="5DA6BF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人教版高中数学选修</a:t>
            </a:r>
            <a:r>
              <a:rPr kumimoji="0" lang="en-US" altLang="zh-CN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2-1</a:t>
            </a:r>
            <a:endParaRPr kumimoji="0" lang="zh-CN" altLang="en-US" sz="1200" b="0" i="0" u="none" strike="noStrike" kern="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矩形 26"/>
          <p:cNvSpPr/>
          <p:nvPr/>
        </p:nvSpPr>
        <p:spPr>
          <a:xfrm rot="2680732">
            <a:off x="2020352" y="2161744"/>
            <a:ext cx="2294063" cy="2286553"/>
          </a:xfrm>
          <a:prstGeom prst="rect">
            <a:avLst/>
          </a:prstGeom>
          <a:solidFill>
            <a:srgbClr val="F8D1D9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 rot="2670539">
            <a:off x="-1131277" y="126448"/>
            <a:ext cx="4710896" cy="162046"/>
          </a:xfrm>
          <a:prstGeom prst="rect">
            <a:avLst/>
          </a:prstGeom>
          <a:solidFill>
            <a:srgbClr val="5DA6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 rot="18864684">
            <a:off x="-1025450" y="6391328"/>
            <a:ext cx="4710896" cy="162046"/>
          </a:xfrm>
          <a:prstGeom prst="rect">
            <a:avLst/>
          </a:prstGeom>
          <a:solidFill>
            <a:srgbClr val="5DA6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554806" y="1320661"/>
            <a:ext cx="85725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zh-CN" altLang="en-US" sz="2000" dirty="0">
                <a:solidFill>
                  <a:srgbClr val="00CC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思考：</a:t>
            </a: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下列三个语句是命题吗？它们之间有什么关系？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r>
              <a:rPr lang="en-US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12</a:t>
            </a: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能被</a:t>
            </a:r>
            <a:r>
              <a:rPr lang="en-US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整除；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r>
              <a:rPr lang="en-US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12</a:t>
            </a: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能被</a:t>
            </a:r>
            <a:r>
              <a:rPr lang="en-US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整除；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r>
              <a:rPr lang="en-US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12</a:t>
            </a: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能被</a:t>
            </a:r>
            <a:r>
              <a:rPr lang="en-US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整除</a:t>
            </a:r>
            <a:r>
              <a:rPr lang="zh-CN" altLang="en-US" sz="2000" dirty="0">
                <a:solidFill>
                  <a:srgbClr val="FF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且</a:t>
            </a: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能被</a:t>
            </a:r>
            <a:r>
              <a:rPr lang="en-US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整除</a:t>
            </a:r>
            <a:r>
              <a:rPr lang="en-US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660400" y="3857813"/>
            <a:ext cx="9717208" cy="400110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命题（</a:t>
            </a:r>
            <a:r>
              <a:rPr lang="en-US" altLang="zh-CN" sz="200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）是由简单命题（</a:t>
            </a:r>
            <a:r>
              <a:rPr lang="en-US" altLang="zh-CN" sz="200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）（</a:t>
            </a:r>
            <a:r>
              <a:rPr lang="en-US" altLang="zh-CN" sz="200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）使用联结词“且”联结得到的新复合命题</a:t>
            </a:r>
            <a:r>
              <a:rPr lang="en-US" altLang="zh-CN" sz="200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  <a:endParaRPr lang="zh-CN" altLang="en-US" sz="2000" dirty="0">
              <a:solidFill>
                <a:srgbClr val="0000FF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  <p:bldP spid="614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660400" y="1485929"/>
            <a:ext cx="849788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简单命题：</a:t>
            </a:r>
            <a:r>
              <a:rPr lang="zh-CN" altLang="en-US" sz="2000" dirty="0">
                <a:solidFill>
                  <a:schemeClr val="tx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不含逻辑联结词的命题叫做简单命题</a:t>
            </a:r>
          </a:p>
          <a:p>
            <a:endParaRPr lang="zh-CN" altLang="en-US" sz="2000" dirty="0">
              <a:solidFill>
                <a:schemeClr val="bg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r>
              <a:rPr lang="zh-CN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复合命题：</a:t>
            </a:r>
            <a:r>
              <a:rPr lang="zh-CN" altLang="en-US" sz="2000" dirty="0">
                <a:solidFill>
                  <a:schemeClr val="tx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简单命题再加上一些逻辑联结词构成的命题叫复合命题</a:t>
            </a:r>
          </a:p>
        </p:txBody>
      </p:sp>
      <p:sp>
        <p:nvSpPr>
          <p:cNvPr id="8194" name="Text Box 3"/>
          <p:cNvSpPr txBox="1">
            <a:spLocks noChangeArrowheads="1"/>
          </p:cNvSpPr>
          <p:nvPr/>
        </p:nvSpPr>
        <p:spPr bwMode="auto">
          <a:xfrm>
            <a:off x="1442899" y="1285874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zh-CN" altLang="zh-CN" sz="200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37911" y="2701647"/>
            <a:ext cx="916783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</a:t>
            </a: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一般地，用逻辑联结词“</a:t>
            </a:r>
            <a:r>
              <a:rPr lang="zh-CN" altLang="en-US" sz="2000" dirty="0">
                <a:solidFill>
                  <a:srgbClr val="FF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且</a:t>
            </a: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”把命题</a:t>
            </a:r>
            <a:r>
              <a:rPr lang="en-US" altLang="zh-CN" sz="2000" i="1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和命题</a:t>
            </a:r>
            <a:r>
              <a:rPr lang="en-US" altLang="zh-CN" sz="2000" i="1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q</a:t>
            </a: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联结起来就得到一个新命题</a:t>
            </a:r>
            <a:r>
              <a:rPr lang="en-US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  <a:p>
            <a:endParaRPr lang="en-US" altLang="zh-CN" sz="200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733078" y="3296157"/>
            <a:ext cx="72739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记作：</a:t>
            </a:r>
            <a:r>
              <a:rPr lang="zh-CN" altLang="en-US" sz="2000">
                <a:solidFill>
                  <a:schemeClr val="bg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</a:t>
            </a:r>
            <a:r>
              <a:rPr lang="en-US" altLang="zh-CN" sz="2000" i="1">
                <a:solidFill>
                  <a:srgbClr val="FF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  <a:r>
              <a:rPr lang="en-US" altLang="zh-CN" sz="2000">
                <a:solidFill>
                  <a:srgbClr val="FF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∧</a:t>
            </a:r>
            <a:r>
              <a:rPr lang="en-US" altLang="zh-CN" sz="2000" i="1">
                <a:solidFill>
                  <a:srgbClr val="FF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q</a:t>
            </a:r>
            <a:endParaRPr lang="en-US" altLang="zh-CN" sz="2000" i="1">
              <a:solidFill>
                <a:srgbClr val="FF0066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33077" y="3890667"/>
            <a:ext cx="72739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读作：“</a:t>
            </a:r>
            <a:r>
              <a:rPr lang="en-US" altLang="zh-CN" sz="2000" i="1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  <a:r>
              <a:rPr lang="zh-CN" altLang="en-US" sz="2000" dirty="0">
                <a:solidFill>
                  <a:srgbClr val="FF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且</a:t>
            </a:r>
            <a:r>
              <a:rPr lang="en-US" altLang="zh-CN" sz="2000" i="1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q</a:t>
            </a:r>
            <a:r>
              <a:rPr lang="en-US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6"/>
          <p:cNvSpPr txBox="1">
            <a:spLocks noChangeArrowheads="1"/>
          </p:cNvSpPr>
          <p:nvPr/>
        </p:nvSpPr>
        <p:spPr bwMode="auto">
          <a:xfrm>
            <a:off x="-1129759" y="1252381"/>
            <a:ext cx="7364412" cy="3693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．如何利用集合的观点理解“且”？</a:t>
            </a:r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660400" y="1724366"/>
            <a:ext cx="10858500" cy="1674626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zh-CN" altLang="en-US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对“且”的理解，可联想集合中“交集”的概念，“</a:t>
            </a:r>
            <a:r>
              <a:rPr lang="en-US" altLang="zh-CN" i="1" dirty="0" err="1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en-US" altLang="zh-CN" dirty="0" err="1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∈</a:t>
            </a:r>
            <a:r>
              <a:rPr lang="en-US" altLang="zh-CN" i="1" dirty="0" err="1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en-US" altLang="zh-CN" dirty="0" err="1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∩</a:t>
            </a:r>
            <a:r>
              <a:rPr lang="en-US" altLang="zh-CN" i="1" dirty="0" err="1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lang="en-US" altLang="zh-CN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en-US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是指“</a:t>
            </a:r>
            <a:r>
              <a:rPr lang="en-US" altLang="zh-CN" i="1" dirty="0" err="1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en-US" altLang="zh-CN" dirty="0" err="1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∈</a:t>
            </a:r>
            <a:r>
              <a:rPr lang="en-US" altLang="zh-CN" i="1" dirty="0" err="1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en-US" altLang="zh-CN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en-US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，“</a:t>
            </a:r>
            <a:r>
              <a:rPr lang="en-US" altLang="zh-CN" i="1" dirty="0" err="1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en-US" altLang="zh-CN" dirty="0" err="1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∈</a:t>
            </a:r>
            <a:r>
              <a:rPr lang="en-US" altLang="zh-CN" i="1" dirty="0" err="1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lang="en-US" altLang="zh-CN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en-US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要同时满足的意思，即</a:t>
            </a:r>
            <a:r>
              <a:rPr lang="en-US" altLang="zh-CN" i="1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zh-CN" altLang="en-US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既属于集合</a:t>
            </a:r>
            <a:r>
              <a:rPr lang="en-US" altLang="zh-CN" i="1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zh-CN" altLang="en-US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，又属于集合</a:t>
            </a:r>
            <a:r>
              <a:rPr lang="en-US" altLang="zh-CN" i="1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lang="en-US" altLang="zh-CN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  <a:r>
              <a:rPr lang="zh-CN" altLang="en-US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用“且”联结两个命题</a:t>
            </a:r>
            <a:r>
              <a:rPr lang="en-US" altLang="zh-CN" i="1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  <a:r>
              <a:rPr lang="zh-CN" altLang="en-US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与</a:t>
            </a:r>
            <a:r>
              <a:rPr lang="en-US" altLang="zh-CN" i="1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q</a:t>
            </a:r>
            <a:r>
              <a:rPr lang="zh-CN" altLang="en-US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所构成的复合命题是“</a:t>
            </a:r>
            <a:r>
              <a:rPr lang="en-US" altLang="zh-CN" i="1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  <a:r>
              <a:rPr lang="zh-CN" altLang="en-US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且</a:t>
            </a:r>
            <a:r>
              <a:rPr lang="en-US" altLang="zh-CN" i="1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q</a:t>
            </a:r>
            <a:r>
              <a:rPr lang="en-US" altLang="zh-CN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en-US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zh-CN" altLang="en-US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当且仅当“</a:t>
            </a:r>
            <a:r>
              <a:rPr lang="en-US" altLang="zh-CN" i="1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  <a:r>
              <a:rPr lang="zh-CN" altLang="en-US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真、</a:t>
            </a:r>
            <a:r>
              <a:rPr lang="en-US" altLang="zh-CN" i="1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q</a:t>
            </a:r>
            <a:r>
              <a:rPr lang="zh-CN" altLang="en-US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真”时，“</a:t>
            </a:r>
            <a:r>
              <a:rPr lang="en-US" altLang="zh-CN" i="1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  <a:r>
              <a:rPr lang="zh-CN" altLang="en-US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且</a:t>
            </a:r>
            <a:r>
              <a:rPr lang="en-US" altLang="zh-CN" i="1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q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en-US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为真．</a:t>
            </a:r>
            <a:endParaRPr lang="en-US" altLang="zh-CN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3"/>
          <p:cNvSpPr>
            <a:spLocks noChangeArrowheads="1"/>
          </p:cNvSpPr>
          <p:nvPr/>
        </p:nvSpPr>
        <p:spPr bwMode="auto">
          <a:xfrm>
            <a:off x="660400" y="1961933"/>
            <a:ext cx="8569325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判断下列三个命题的真假性</a:t>
            </a:r>
          </a:p>
          <a:p>
            <a:endParaRPr lang="zh-CN" altLang="en-US" sz="200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r>
              <a: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r>
              <a:rPr lang="en-US" altLang="zh-CN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12</a:t>
            </a:r>
            <a:r>
              <a: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能被</a:t>
            </a:r>
            <a:r>
              <a:rPr lang="en-US" altLang="zh-CN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整除；</a:t>
            </a:r>
          </a:p>
          <a:p>
            <a:endParaRPr lang="zh-CN" altLang="en-US" sz="200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r>
              <a: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r>
              <a:rPr lang="en-US" altLang="zh-CN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12</a:t>
            </a:r>
            <a:r>
              <a: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能被</a:t>
            </a:r>
            <a:r>
              <a:rPr lang="en-US" altLang="zh-CN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r>
              <a: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整除；</a:t>
            </a:r>
          </a:p>
          <a:p>
            <a:endParaRPr lang="zh-CN" altLang="en-US" sz="200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r>
              <a: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r>
              <a:rPr lang="en-US" altLang="zh-CN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12</a:t>
            </a:r>
            <a:r>
              <a: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能被</a:t>
            </a:r>
            <a:r>
              <a:rPr lang="en-US" altLang="zh-CN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整除</a:t>
            </a:r>
            <a:r>
              <a:rPr lang="zh-CN" altLang="en-US" sz="2000">
                <a:solidFill>
                  <a:srgbClr val="FF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且</a:t>
            </a:r>
            <a:r>
              <a: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能被</a:t>
            </a:r>
            <a:r>
              <a:rPr lang="en-US" altLang="zh-CN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r>
              <a: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整除</a:t>
            </a:r>
            <a:r>
              <a:rPr lang="en-US" altLang="zh-CN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4721356" y="2581781"/>
            <a:ext cx="447412" cy="400110"/>
          </a:xfrm>
          <a:prstGeom prst="rect">
            <a:avLst/>
          </a:prstGeom>
          <a:solidFill>
            <a:srgbClr val="99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000">
                <a:solidFill>
                  <a:srgbClr val="FF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真</a:t>
            </a: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4720256" y="3228768"/>
            <a:ext cx="448512" cy="400110"/>
          </a:xfrm>
          <a:prstGeom prst="rect">
            <a:avLst/>
          </a:prstGeom>
          <a:solidFill>
            <a:srgbClr val="99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rgbClr val="FF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真</a:t>
            </a: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4720256" y="3808592"/>
            <a:ext cx="447558" cy="400110"/>
          </a:xfrm>
          <a:prstGeom prst="rect">
            <a:avLst/>
          </a:prstGeom>
          <a:solidFill>
            <a:srgbClr val="99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>
                <a:solidFill>
                  <a:srgbClr val="FF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真</a:t>
            </a:r>
          </a:p>
        </p:txBody>
      </p:sp>
      <p:sp>
        <p:nvSpPr>
          <p:cNvPr id="11269" name="Text Box 7"/>
          <p:cNvSpPr txBox="1">
            <a:spLocks noChangeArrowheads="1"/>
          </p:cNvSpPr>
          <p:nvPr/>
        </p:nvSpPr>
        <p:spPr bwMode="auto">
          <a:xfrm>
            <a:off x="660400" y="1314946"/>
            <a:ext cx="2605314" cy="40011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zh-CN" altLang="en-US" sz="2000">
                <a:solidFill>
                  <a:srgbClr val="FF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探究</a:t>
            </a:r>
            <a:r>
              <a:rPr lang="en-US" altLang="zh-CN" sz="2000" i="1">
                <a:solidFill>
                  <a:srgbClr val="FF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  <a:r>
              <a:rPr lang="zh-CN" altLang="en-US" sz="2000">
                <a:solidFill>
                  <a:srgbClr val="FF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且</a:t>
            </a:r>
            <a:r>
              <a:rPr lang="en-US" altLang="zh-CN" sz="2000" i="1">
                <a:solidFill>
                  <a:srgbClr val="FF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q</a:t>
            </a:r>
            <a:r>
              <a:rPr lang="zh-CN" altLang="en-US" sz="2000">
                <a:solidFill>
                  <a:srgbClr val="FF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的真假</a:t>
            </a:r>
          </a:p>
        </p:txBody>
      </p:sp>
      <p:sp>
        <p:nvSpPr>
          <p:cNvPr id="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animBg="1"/>
      <p:bldP spid="16389" grpId="0" animBg="1"/>
      <p:bldP spid="1639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84" name="Text Box 36"/>
          <p:cNvSpPr txBox="1">
            <a:spLocks noChangeArrowheads="1"/>
          </p:cNvSpPr>
          <p:nvPr/>
        </p:nvSpPr>
        <p:spPr bwMode="auto">
          <a:xfrm>
            <a:off x="608013" y="3824947"/>
            <a:ext cx="756126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命题</a:t>
            </a:r>
            <a:r>
              <a:rPr lang="en-US" altLang="zh-CN" sz="2000" i="1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：三角形三条中线相等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命题</a:t>
            </a:r>
            <a:r>
              <a:rPr lang="en-US" altLang="zh-CN" sz="2000" i="1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q</a:t>
            </a:r>
            <a:r>
              <a:rPr lang="en-US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:   </a:t>
            </a: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三角形三条中线相交于一点</a:t>
            </a:r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5512358" y="1719286"/>
            <a:ext cx="4475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rgbClr val="7030A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假</a:t>
            </a:r>
          </a:p>
        </p:txBody>
      </p:sp>
      <p:sp>
        <p:nvSpPr>
          <p:cNvPr id="27658" name="Rectangle 10"/>
          <p:cNvSpPr>
            <a:spLocks noChangeArrowheads="1"/>
          </p:cNvSpPr>
          <p:nvPr/>
        </p:nvSpPr>
        <p:spPr bwMode="auto">
          <a:xfrm>
            <a:off x="5494896" y="2354286"/>
            <a:ext cx="4475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>
                <a:solidFill>
                  <a:srgbClr val="7030A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假</a:t>
            </a:r>
          </a:p>
        </p:txBody>
      </p:sp>
      <p:sp>
        <p:nvSpPr>
          <p:cNvPr id="27659" name="Rectangle 11"/>
          <p:cNvSpPr>
            <a:spLocks noChangeArrowheads="1"/>
          </p:cNvSpPr>
          <p:nvPr/>
        </p:nvSpPr>
        <p:spPr bwMode="auto">
          <a:xfrm>
            <a:off x="5517823" y="3369949"/>
            <a:ext cx="4475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>
                <a:solidFill>
                  <a:srgbClr val="7030A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假</a:t>
            </a:r>
          </a:p>
        </p:txBody>
      </p:sp>
      <p:sp>
        <p:nvSpPr>
          <p:cNvPr id="27660" name="Rectangle 12"/>
          <p:cNvSpPr>
            <a:spLocks noChangeArrowheads="1"/>
          </p:cNvSpPr>
          <p:nvPr/>
        </p:nvSpPr>
        <p:spPr bwMode="auto">
          <a:xfrm>
            <a:off x="5494896" y="3985502"/>
            <a:ext cx="4475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rgbClr val="7030A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假</a:t>
            </a:r>
          </a:p>
        </p:txBody>
      </p:sp>
      <p:sp>
        <p:nvSpPr>
          <p:cNvPr id="27661" name="Rectangle 13"/>
          <p:cNvSpPr>
            <a:spLocks noChangeArrowheads="1"/>
          </p:cNvSpPr>
          <p:nvPr/>
        </p:nvSpPr>
        <p:spPr bwMode="auto">
          <a:xfrm>
            <a:off x="5494896" y="4472204"/>
            <a:ext cx="4475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真</a:t>
            </a:r>
          </a:p>
        </p:txBody>
      </p:sp>
      <p:sp>
        <p:nvSpPr>
          <p:cNvPr id="27662" name="Rectangle 14"/>
          <p:cNvSpPr>
            <a:spLocks noChangeArrowheads="1"/>
          </p:cNvSpPr>
          <p:nvPr/>
        </p:nvSpPr>
        <p:spPr bwMode="auto">
          <a:xfrm>
            <a:off x="5494896" y="5437439"/>
            <a:ext cx="4475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>
                <a:solidFill>
                  <a:srgbClr val="7030A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假</a:t>
            </a:r>
          </a:p>
        </p:txBody>
      </p:sp>
      <p:sp>
        <p:nvSpPr>
          <p:cNvPr id="12295" name="Text Box 15"/>
          <p:cNvSpPr txBox="1">
            <a:spLocks noChangeArrowheads="1"/>
          </p:cNvSpPr>
          <p:nvPr/>
        </p:nvSpPr>
        <p:spPr bwMode="auto">
          <a:xfrm>
            <a:off x="660400" y="1215926"/>
            <a:ext cx="1489947" cy="40011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zh-CN" altLang="en-US" sz="2000">
                <a:solidFill>
                  <a:srgbClr val="FF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问题探究</a:t>
            </a:r>
          </a:p>
        </p:txBody>
      </p:sp>
      <p:sp>
        <p:nvSpPr>
          <p:cNvPr id="27679" name="Text Box 31"/>
          <p:cNvSpPr txBox="1">
            <a:spLocks noChangeArrowheads="1"/>
          </p:cNvSpPr>
          <p:nvPr/>
        </p:nvSpPr>
        <p:spPr bwMode="auto">
          <a:xfrm>
            <a:off x="660400" y="1738733"/>
            <a:ext cx="684053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命题</a:t>
            </a:r>
            <a:r>
              <a:rPr lang="en-US" altLang="zh-CN" sz="2000" i="1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  <a:r>
              <a: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：函数</a:t>
            </a:r>
            <a:r>
              <a:rPr lang="en-US" altLang="zh-CN" sz="2000" i="1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y=x</a:t>
            </a:r>
            <a:r>
              <a:rPr lang="en-US" altLang="zh-CN" sz="2000" baseline="30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是偶函数</a:t>
            </a:r>
          </a:p>
          <a:p>
            <a:pPr>
              <a:lnSpc>
                <a:spcPct val="150000"/>
              </a:lnSpc>
            </a:pPr>
            <a:r>
              <a: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命题</a:t>
            </a:r>
            <a:r>
              <a:rPr lang="en-US" altLang="zh-CN" sz="2000" i="1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q</a:t>
            </a:r>
            <a:r>
              <a:rPr lang="en-US" altLang="zh-CN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: </a:t>
            </a:r>
            <a:r>
              <a: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函数</a:t>
            </a:r>
            <a:r>
              <a:rPr lang="en-US" altLang="zh-CN" sz="2000" i="1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y=x</a:t>
            </a:r>
            <a:r>
              <a:rPr lang="en-US" altLang="zh-CN" sz="2000" baseline="30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在</a:t>
            </a:r>
            <a:r>
              <a:rPr lang="en-US" altLang="zh-CN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R</a:t>
            </a:r>
            <a:r>
              <a: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上是减函数</a:t>
            </a:r>
          </a:p>
        </p:txBody>
      </p:sp>
      <p:sp>
        <p:nvSpPr>
          <p:cNvPr id="27681" name="Text Box 33"/>
          <p:cNvSpPr txBox="1">
            <a:spLocks noChangeArrowheads="1"/>
          </p:cNvSpPr>
          <p:nvPr/>
        </p:nvSpPr>
        <p:spPr bwMode="auto">
          <a:xfrm>
            <a:off x="660400" y="3401653"/>
            <a:ext cx="75088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000" dirty="0">
                <a:solidFill>
                  <a:srgbClr val="000099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函数</a:t>
            </a:r>
            <a:r>
              <a:rPr lang="en-US" altLang="zh-CN" sz="2000" i="1" dirty="0">
                <a:solidFill>
                  <a:srgbClr val="000099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y=x</a:t>
            </a:r>
            <a:r>
              <a:rPr lang="en-US" altLang="zh-CN" sz="2000" baseline="30000" dirty="0">
                <a:solidFill>
                  <a:srgbClr val="000099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000" dirty="0">
                <a:solidFill>
                  <a:srgbClr val="000099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是偶函数且在</a:t>
            </a:r>
            <a:r>
              <a:rPr lang="en-US" altLang="zh-CN" sz="2000" dirty="0">
                <a:solidFill>
                  <a:srgbClr val="000099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R</a:t>
            </a:r>
            <a:r>
              <a:rPr lang="zh-CN" altLang="en-US" sz="2000" dirty="0">
                <a:solidFill>
                  <a:srgbClr val="000099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上是减函数</a:t>
            </a:r>
            <a:endParaRPr lang="en-US" altLang="zh-CN" sz="2000" dirty="0">
              <a:solidFill>
                <a:srgbClr val="000099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298" name="Text Box 35"/>
          <p:cNvSpPr txBox="1">
            <a:spLocks noChangeArrowheads="1"/>
          </p:cNvSpPr>
          <p:nvPr/>
        </p:nvSpPr>
        <p:spPr bwMode="auto">
          <a:xfrm>
            <a:off x="1523286" y="5037329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zh-CN" altLang="zh-CN" sz="200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7685" name="Text Box 37"/>
          <p:cNvSpPr txBox="1">
            <a:spLocks noChangeArrowheads="1"/>
          </p:cNvSpPr>
          <p:nvPr/>
        </p:nvSpPr>
        <p:spPr bwMode="auto">
          <a:xfrm>
            <a:off x="608013" y="5437439"/>
            <a:ext cx="412805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rgbClr val="000099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三角形三条中线相等且相交与一点</a:t>
            </a:r>
            <a:endParaRPr lang="en-US" altLang="zh-CN" sz="2000" dirty="0">
              <a:solidFill>
                <a:srgbClr val="000099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678745" y="2773843"/>
            <a:ext cx="12105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命题</a:t>
            </a:r>
            <a:r>
              <a:rPr lang="en-US" altLang="zh-CN" sz="2000" i="1" dirty="0" err="1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  <a:r>
              <a:rPr lang="en-US" altLang="zh-CN" sz="2000" dirty="0" err="1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∧</a:t>
            </a:r>
            <a:r>
              <a:rPr lang="en-US" altLang="zh-CN" sz="2000" i="1" dirty="0" err="1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q</a:t>
            </a:r>
            <a:endParaRPr lang="zh-CN" altLang="en-US" sz="200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608013" y="4922761"/>
            <a:ext cx="12105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命题</a:t>
            </a:r>
            <a:r>
              <a:rPr lang="en-US" altLang="zh-CN" sz="2000" i="1" dirty="0" err="1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  <a:r>
              <a:rPr lang="en-US" altLang="zh-CN" sz="2000" dirty="0" err="1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∧</a:t>
            </a:r>
            <a:r>
              <a:rPr lang="en-US" altLang="zh-CN" sz="2000" i="1" dirty="0" err="1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q</a:t>
            </a:r>
            <a:endParaRPr lang="zh-CN" altLang="en-US" sz="200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7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7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7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7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84" grpId="0"/>
      <p:bldP spid="27657" grpId="0"/>
      <p:bldP spid="27658" grpId="0"/>
      <p:bldP spid="27659" grpId="0"/>
      <p:bldP spid="27660" grpId="0"/>
      <p:bldP spid="27661" grpId="0"/>
      <p:bldP spid="27662" grpId="0"/>
      <p:bldP spid="27679" grpId="0"/>
      <p:bldP spid="27681" grpId="0"/>
      <p:bldP spid="27685" grpId="0"/>
      <p:bldP spid="18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表格 11265"/>
          <p:cNvGraphicFramePr/>
          <p:nvPr/>
        </p:nvGraphicFramePr>
        <p:xfrm>
          <a:off x="2916819" y="2129740"/>
          <a:ext cx="6073394" cy="2799769"/>
        </p:xfrm>
        <a:graphic>
          <a:graphicData uri="http://schemas.openxmlformats.org/drawingml/2006/table">
            <a:tbl>
              <a:tblPr/>
              <a:tblGrid>
                <a:gridCol w="20244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44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44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352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2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2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2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2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2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en-US" altLang="zh-CN" sz="2000" b="0" i="1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p</a:t>
                      </a:r>
                      <a:endParaRPr lang="zh-CN" altLang="zh-CN" sz="2000" b="0" i="1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2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2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2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2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2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en-US" altLang="zh-CN" sz="2000" b="0" i="1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q</a:t>
                      </a:r>
                      <a:endParaRPr lang="zh-CN" altLang="zh-CN" sz="2000" b="0" i="1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2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2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2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2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2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en-US" altLang="zh-CN" sz="2000" b="0" i="1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p</a:t>
                      </a:r>
                      <a:r>
                        <a:rPr lang="zh-CN" altLang="en-US" sz="2000" b="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且</a:t>
                      </a:r>
                      <a:r>
                        <a:rPr lang="en-US" altLang="zh-CN" sz="2000" b="0" i="1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q</a:t>
                      </a:r>
                      <a:endParaRPr lang="zh-CN" altLang="zh-CN" sz="2000" b="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352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2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2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2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2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2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zh-CN" altLang="en-US" sz="2000" b="0" dirty="0">
                          <a:solidFill>
                            <a:srgbClr val="FF0066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真</a:t>
                      </a:r>
                      <a:endParaRPr lang="zh-CN" altLang="zh-CN" sz="1600" b="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2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2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2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2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2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zh-CN" altLang="en-US" sz="2000" b="0" dirty="0">
                          <a:solidFill>
                            <a:srgbClr val="FF0066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真</a:t>
                      </a:r>
                      <a:endParaRPr lang="zh-CN" altLang="zh-CN" sz="2000" b="0" dirty="0">
                        <a:solidFill>
                          <a:srgbClr val="FF0066"/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2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2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2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2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2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zh-CN" altLang="en-US" sz="2000" b="0" dirty="0">
                          <a:solidFill>
                            <a:srgbClr val="FF0066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真</a:t>
                      </a:r>
                      <a:endParaRPr lang="zh-CN" altLang="zh-CN" sz="2000" b="0" dirty="0">
                        <a:solidFill>
                          <a:srgbClr val="FF0066"/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5661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2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2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2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2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2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zh-CN" altLang="en-US" sz="2000" b="0" dirty="0">
                          <a:solidFill>
                            <a:srgbClr val="FF0066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真</a:t>
                      </a:r>
                      <a:endParaRPr lang="zh-CN" altLang="zh-CN" sz="2000" b="0" dirty="0">
                        <a:solidFill>
                          <a:srgbClr val="FF0066"/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2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2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2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2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2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zh-CN" altLang="en-US" sz="2000" b="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假</a:t>
                      </a:r>
                      <a:endParaRPr lang="zh-CN" altLang="zh-CN" sz="1600" b="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2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2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2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2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2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zh-CN" altLang="en-US" sz="2000" b="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假</a:t>
                      </a:r>
                      <a:endParaRPr lang="zh-CN" altLang="zh-CN" sz="2000" b="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352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2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2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2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2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2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zh-CN" altLang="en-US" sz="2000" b="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假</a:t>
                      </a:r>
                      <a:endParaRPr lang="zh-CN" altLang="zh-CN" sz="2000" b="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2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2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2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2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2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zh-CN" altLang="en-US" sz="2000" b="0" dirty="0">
                          <a:solidFill>
                            <a:srgbClr val="FF0066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真</a:t>
                      </a:r>
                      <a:endParaRPr lang="zh-CN" altLang="zh-CN" sz="2000" b="0" dirty="0">
                        <a:solidFill>
                          <a:srgbClr val="FF0066"/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2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2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2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2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2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zh-CN" altLang="en-US" sz="2000" b="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假</a:t>
                      </a:r>
                      <a:endParaRPr lang="zh-CN" altLang="zh-CN" sz="2000" b="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352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2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2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2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2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2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zh-CN" altLang="en-US" sz="2000" b="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假</a:t>
                      </a:r>
                      <a:endParaRPr lang="zh-CN" altLang="zh-CN" sz="2000" b="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2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2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2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2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2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zh-CN" altLang="en-US" sz="2000" b="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假</a:t>
                      </a:r>
                      <a:endParaRPr lang="zh-CN" altLang="zh-CN" sz="2000" b="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2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2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2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2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2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zh-CN" altLang="en-US" sz="2000" b="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假</a:t>
                      </a:r>
                      <a:endParaRPr lang="zh-CN" altLang="zh-CN" sz="2000" b="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339" name="Rectangle 49"/>
          <p:cNvSpPr>
            <a:spLocks noChangeArrowheads="1"/>
          </p:cNvSpPr>
          <p:nvPr/>
        </p:nvSpPr>
        <p:spPr bwMode="auto">
          <a:xfrm>
            <a:off x="-1253200" y="1383346"/>
            <a:ext cx="70008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en-US" altLang="zh-CN" sz="2000" i="1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  <a:r>
              <a: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且</a:t>
            </a:r>
            <a:r>
              <a:rPr lang="en-US" altLang="zh-CN" sz="2000" i="1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q</a:t>
            </a:r>
            <a:r>
              <a: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”形式命题的真假判断</a:t>
            </a:r>
          </a:p>
        </p:txBody>
      </p:sp>
      <p:sp>
        <p:nvSpPr>
          <p:cNvPr id="13344" name="文本框 13343"/>
          <p:cNvSpPr txBox="1">
            <a:spLocks noChangeArrowheads="1"/>
          </p:cNvSpPr>
          <p:nvPr/>
        </p:nvSpPr>
        <p:spPr bwMode="auto">
          <a:xfrm>
            <a:off x="660400" y="5437088"/>
            <a:ext cx="6553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全真为真</a:t>
            </a:r>
            <a:r>
              <a:rPr lang="en-US" altLang="zh-CN" sz="20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0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有假即假</a:t>
            </a:r>
            <a:r>
              <a:rPr lang="en-US" altLang="zh-CN" sz="20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4"/>
          <p:cNvSpPr txBox="1">
            <a:spLocks noChangeArrowheads="1"/>
          </p:cNvSpPr>
          <p:nvPr/>
        </p:nvSpPr>
        <p:spPr bwMode="auto">
          <a:xfrm>
            <a:off x="660400" y="1177343"/>
            <a:ext cx="1166893" cy="40011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zh-CN" altLang="en-US" sz="2000">
                <a:solidFill>
                  <a:srgbClr val="FF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练  习</a:t>
            </a:r>
          </a:p>
        </p:txBody>
      </p:sp>
      <p:sp>
        <p:nvSpPr>
          <p:cNvPr id="14338" name="Text Box 5"/>
          <p:cNvSpPr txBox="1">
            <a:spLocks noChangeArrowheads="1"/>
          </p:cNvSpPr>
          <p:nvPr/>
        </p:nvSpPr>
        <p:spPr bwMode="auto">
          <a:xfrm>
            <a:off x="660400" y="1577453"/>
            <a:ext cx="8501062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以下判断正确的是（         </a:t>
            </a:r>
            <a:r>
              <a:rPr lang="zh-CN" altLang="en-US" sz="20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</a:p>
          <a:p>
            <a:pPr>
              <a:lnSpc>
                <a:spcPct val="200000"/>
              </a:lnSpc>
            </a:pPr>
            <a:r>
              <a:rPr lang="en-US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A.</a:t>
            </a: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若</a:t>
            </a:r>
            <a:r>
              <a:rPr lang="en-US" altLang="zh-CN" sz="2000" i="1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是真命题，则“</a:t>
            </a:r>
            <a:r>
              <a:rPr lang="en-US" altLang="zh-CN" sz="2000" i="1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且</a:t>
            </a:r>
            <a:r>
              <a:rPr lang="en-US" altLang="zh-CN" sz="2000" i="1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q</a:t>
            </a:r>
            <a:r>
              <a:rPr lang="en-US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一定是真命题</a:t>
            </a:r>
          </a:p>
          <a:p>
            <a:pPr>
              <a:lnSpc>
                <a:spcPct val="200000"/>
              </a:lnSpc>
            </a:pPr>
            <a:r>
              <a:rPr lang="en-US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B.</a:t>
            </a: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命题“</a:t>
            </a:r>
            <a:r>
              <a:rPr lang="en-US" altLang="zh-CN" sz="2000" i="1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且</a:t>
            </a:r>
            <a:r>
              <a:rPr lang="en-US" altLang="zh-CN" sz="2000" i="1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q</a:t>
            </a:r>
            <a:r>
              <a:rPr lang="en-US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是真命题，则命题</a:t>
            </a:r>
            <a:r>
              <a:rPr lang="en-US" altLang="zh-CN" sz="2000" i="1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一定是真命题</a:t>
            </a:r>
          </a:p>
          <a:p>
            <a:pPr>
              <a:lnSpc>
                <a:spcPct val="200000"/>
              </a:lnSpc>
            </a:pPr>
            <a:r>
              <a:rPr lang="en-US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C.</a:t>
            </a: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命题“</a:t>
            </a:r>
            <a:r>
              <a:rPr lang="en-US" altLang="zh-CN" sz="2000" i="1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且</a:t>
            </a:r>
            <a:r>
              <a:rPr lang="en-US" altLang="zh-CN" sz="2000" i="1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q</a:t>
            </a:r>
            <a:r>
              <a:rPr lang="en-US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是假命题时，命题</a:t>
            </a:r>
            <a:r>
              <a:rPr lang="en-US" altLang="zh-CN" sz="2000" i="1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一定是假命题</a:t>
            </a:r>
          </a:p>
          <a:p>
            <a:pPr>
              <a:lnSpc>
                <a:spcPct val="200000"/>
              </a:lnSpc>
            </a:pPr>
            <a:r>
              <a:rPr lang="en-US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D.</a:t>
            </a: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命题</a:t>
            </a:r>
            <a:r>
              <a:rPr lang="en-US" altLang="zh-CN" sz="2000" i="1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是假命题时，命题“</a:t>
            </a:r>
            <a:r>
              <a:rPr lang="en-US" altLang="zh-CN" sz="2000" i="1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且</a:t>
            </a:r>
            <a:r>
              <a:rPr lang="en-US" altLang="zh-CN" sz="2000" i="1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q</a:t>
            </a:r>
            <a:r>
              <a:rPr lang="en-US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不一定是假命题</a:t>
            </a:r>
          </a:p>
        </p:txBody>
      </p:sp>
      <p:sp>
        <p:nvSpPr>
          <p:cNvPr id="14341" name="文本框 14340"/>
          <p:cNvSpPr txBox="1">
            <a:spLocks noChangeArrowheads="1"/>
          </p:cNvSpPr>
          <p:nvPr/>
        </p:nvSpPr>
        <p:spPr bwMode="auto">
          <a:xfrm>
            <a:off x="3169596" y="1689121"/>
            <a:ext cx="5048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</a:p>
        </p:txBody>
      </p:sp>
      <p:sp>
        <p:nvSpPr>
          <p:cNvPr id="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4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1918</Words>
  <Application>Microsoft Office PowerPoint</Application>
  <PresentationFormat>宽屏</PresentationFormat>
  <Paragraphs>248</Paragraphs>
  <Slides>27</Slides>
  <Notes>9</Notes>
  <HiddenSlides>0</HiddenSlides>
  <MMClips>0</MMClips>
  <ScaleCrop>false</ScaleCrop>
  <HeadingPairs>
    <vt:vector size="8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4" baseType="lpstr">
      <vt:lpstr>Calibri</vt:lpstr>
      <vt:lpstr>Wingdings</vt:lpstr>
      <vt:lpstr>Arial</vt:lpstr>
      <vt:lpstr>思源黑体 CN Light</vt:lpstr>
      <vt:lpstr>FandolFang R</vt:lpstr>
      <vt:lpstr>办公资源网：www.bangongziyuan.com</vt:lpstr>
      <vt:lpstr>Equation.DSMT4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2．如何利用集合的观点理解“或”？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天 下</cp:lastModifiedBy>
  <cp:revision>40</cp:revision>
  <dcterms:created xsi:type="dcterms:W3CDTF">2020-08-16T11:59:00Z</dcterms:created>
  <dcterms:modified xsi:type="dcterms:W3CDTF">2021-01-09T10:07:26Z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2052-11.1.0.9999</vt:lpwstr>
  </property>
</Properties>
</file>