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7" r:id="rId16"/>
    <p:sldId id="272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Light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96" y="90"/>
      </p:cViewPr>
      <p:guideLst>
        <p:guide pos="416"/>
        <p:guide pos="7256"/>
        <p:guide orient="horz" pos="600"/>
        <p:guide orient="horz" pos="664"/>
        <p:guide orient="horz" pos="3906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6150B32-4CA8-4396-918F-02498EEE6A7E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1C9D75-8C8F-4E86-B7BE-BF842D6E85D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F5722E-7D34-4E83-9FBB-1B07F66CE645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>
                <a:latin typeface="Calibri" panose="020F0502020204030204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010D25-E56D-4D65-A962-7D3096DA661C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F9304A-30E5-4137-8EA6-E7AAAA92FAEB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3797B22-875F-4B33-BB80-E72EA8078A2B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8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r="23567" b="427"/>
          <a:stretch>
            <a:fillRect/>
          </a:stretch>
        </p:blipFill>
        <p:spPr>
          <a:xfrm>
            <a:off x="-426720" y="0"/>
            <a:ext cx="4654478" cy="6858000"/>
          </a:xfrm>
          <a:custGeom>
            <a:avLst/>
            <a:gdLst>
              <a:gd name="connsiteX0" fmla="*/ 0 w 4654478"/>
              <a:gd name="connsiteY0" fmla="*/ 0 h 6858000"/>
              <a:gd name="connsiteX1" fmla="*/ 1232742 w 4654478"/>
              <a:gd name="connsiteY1" fmla="*/ 0 h 6858000"/>
              <a:gd name="connsiteX2" fmla="*/ 4654478 w 4654478"/>
              <a:gd name="connsiteY2" fmla="*/ 3343660 h 6858000"/>
              <a:gd name="connsiteX3" fmla="*/ 1121385 w 4654478"/>
              <a:gd name="connsiteY3" fmla="*/ 6858000 h 6858000"/>
              <a:gd name="connsiteX4" fmla="*/ 0 w 46544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8" h="6858000">
                <a:moveTo>
                  <a:pt x="0" y="0"/>
                </a:moveTo>
                <a:lnTo>
                  <a:pt x="1232742" y="0"/>
                </a:lnTo>
                <a:lnTo>
                  <a:pt x="4654478" y="3343660"/>
                </a:lnTo>
                <a:lnTo>
                  <a:pt x="11213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344595"/>
            <a:ext cx="7137037" cy="2674557"/>
            <a:chOff x="6147269" y="3004704"/>
            <a:chExt cx="5112887" cy="1916020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468855"/>
              <a:ext cx="5033249" cy="1451869"/>
              <a:chOff x="-4714868" y="2247920"/>
              <a:chExt cx="5033249" cy="1451869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247920"/>
                <a:ext cx="5033249" cy="779024"/>
                <a:chOff x="-4714868" y="2247920"/>
                <a:chExt cx="5033249" cy="779024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14868" y="2247920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36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1.4</a:t>
                  </a:r>
                  <a:r>
                    <a:rPr lang="zh-CN" altLang="en-US" sz="36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含有一个量词的命题的否定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A6B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771" y="300470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常用逻辑用语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rot="2680732">
            <a:off x="2020352" y="2161744"/>
            <a:ext cx="2294063" cy="2286553"/>
          </a:xfrm>
          <a:prstGeom prst="rect">
            <a:avLst/>
          </a:prstGeom>
          <a:solidFill>
            <a:srgbClr val="F8D1D9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670539">
            <a:off x="-1131277" y="12644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864684">
            <a:off x="-1025450" y="639132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682626" y="1435829"/>
            <a:ext cx="8283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从形式看</a:t>
            </a:r>
            <a:r>
              <a:rPr lang="en-US" altLang="zh-CN" sz="2000" kern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特称命题的否定都变成了全称命题</a:t>
            </a:r>
            <a:r>
              <a:rPr lang="en-US" altLang="zh-CN" sz="2000" kern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60400" y="2167665"/>
            <a:ext cx="8497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含有一个量词的特称命题的否定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有下面的结论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682626" y="2899501"/>
            <a:ext cx="4222641" cy="579438"/>
            <a:chOff x="4" y="0"/>
            <a:chExt cx="2615" cy="322"/>
          </a:xfrm>
        </p:grpSpPr>
        <p:graphicFrame>
          <p:nvGraphicFramePr>
            <p:cNvPr id="16388" name="Object 5"/>
            <p:cNvGraphicFramePr/>
            <p:nvPr/>
          </p:nvGraphicFramePr>
          <p:xfrm>
            <a:off x="1215" y="0"/>
            <a:ext cx="1404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799465" imgH="203200" progId="Equation.DSMT4">
                    <p:embed/>
                  </p:oleObj>
                </mc:Choice>
                <mc:Fallback>
                  <p:oleObj r:id="rId2" imgW="799465" imgH="203200" progId="Equation.DSMT4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5" y="0"/>
                          <a:ext cx="1404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389" name="Group 6"/>
            <p:cNvGrpSpPr/>
            <p:nvPr/>
          </p:nvGrpSpPr>
          <p:grpSpPr bwMode="auto">
            <a:xfrm>
              <a:off x="4" y="46"/>
              <a:ext cx="1814" cy="269"/>
              <a:chOff x="4" y="46"/>
              <a:chExt cx="1814" cy="269"/>
            </a:xfrm>
          </p:grpSpPr>
          <p:sp>
            <p:nvSpPr>
              <p:cNvPr id="16390" name="Text Box 7"/>
              <p:cNvSpPr txBox="1">
                <a:spLocks noChangeArrowheads="1"/>
              </p:cNvSpPr>
              <p:nvPr/>
            </p:nvSpPr>
            <p:spPr bwMode="auto">
              <a:xfrm>
                <a:off x="4" y="69"/>
                <a:ext cx="1814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kern="0" dirty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特称命题</a:t>
                </a:r>
              </a:p>
            </p:txBody>
          </p:sp>
          <p:graphicFrame>
            <p:nvGraphicFramePr>
              <p:cNvPr id="16391" name="Object 8"/>
              <p:cNvGraphicFramePr/>
              <p:nvPr/>
            </p:nvGraphicFramePr>
            <p:xfrm>
              <a:off x="911" y="46"/>
              <a:ext cx="332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203200" imgH="165100" progId="Equation.DSMT4">
                      <p:embed/>
                    </p:oleObj>
                  </mc:Choice>
                  <mc:Fallback>
                    <p:oleObj r:id="rId4" imgW="203200" imgH="165100" progId="Equation.DSMT4">
                      <p:embed/>
                      <p:pic>
                        <p:nvPicPr>
                          <p:cNvPr id="0" name="Object 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1" y="46"/>
                            <a:ext cx="332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9"/>
          <p:cNvGrpSpPr/>
          <p:nvPr/>
        </p:nvGrpSpPr>
        <p:grpSpPr bwMode="auto">
          <a:xfrm>
            <a:off x="682592" y="3620227"/>
            <a:ext cx="5095800" cy="639763"/>
            <a:chOff x="614" y="2659"/>
            <a:chExt cx="3076" cy="323"/>
          </a:xfrm>
        </p:grpSpPr>
        <p:grpSp>
          <p:nvGrpSpPr>
            <p:cNvPr id="16393" name="Group 10"/>
            <p:cNvGrpSpPr/>
            <p:nvPr/>
          </p:nvGrpSpPr>
          <p:grpSpPr bwMode="auto">
            <a:xfrm>
              <a:off x="614" y="2705"/>
              <a:ext cx="1724" cy="269"/>
              <a:chOff x="47" y="46"/>
              <a:chExt cx="1724" cy="269"/>
            </a:xfrm>
          </p:grpSpPr>
          <p:sp>
            <p:nvSpPr>
              <p:cNvPr id="16394" name="Text Box 11"/>
              <p:cNvSpPr txBox="1">
                <a:spLocks noChangeArrowheads="1"/>
              </p:cNvSpPr>
              <p:nvPr/>
            </p:nvSpPr>
            <p:spPr bwMode="auto">
              <a:xfrm>
                <a:off x="47" y="52"/>
                <a:ext cx="172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kern="0" dirty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它的否定</a:t>
                </a:r>
              </a:p>
            </p:txBody>
          </p:sp>
          <p:graphicFrame>
            <p:nvGraphicFramePr>
              <p:cNvPr id="16395" name="Object 12"/>
              <p:cNvGraphicFramePr/>
              <p:nvPr/>
            </p:nvGraphicFramePr>
            <p:xfrm>
              <a:off x="998" y="46"/>
              <a:ext cx="477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291465" imgH="165100" progId="Equation.DSMT4">
                      <p:embed/>
                    </p:oleObj>
                  </mc:Choice>
                  <mc:Fallback>
                    <p:oleObj r:id="rId6" imgW="291465" imgH="165100" progId="Equation.DSMT4">
                      <p:embed/>
                      <p:pic>
                        <p:nvPicPr>
                          <p:cNvPr id="0" name="Object 1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8" y="46"/>
                            <a:ext cx="477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396" name="Object 13"/>
            <p:cNvGraphicFramePr/>
            <p:nvPr/>
          </p:nvGraphicFramePr>
          <p:xfrm>
            <a:off x="2064" y="2659"/>
            <a:ext cx="1626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926465" imgH="203200" progId="Equation.DSMT4">
                    <p:embed/>
                  </p:oleObj>
                </mc:Choice>
                <mc:Fallback>
                  <p:oleObj r:id="rId8" imgW="926465" imgH="203200" progId="Equation.DSMT4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659"/>
                          <a:ext cx="1626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551726" y="1123709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写出下列特称命题的否定：</a:t>
            </a:r>
          </a:p>
          <a:p>
            <a:pPr>
              <a:lnSpc>
                <a:spcPct val="20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     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∈R</a:t>
            </a:r>
            <a:r>
              <a:rPr lang="zh-CN" altLang="en-US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i="1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2x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2≤0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：有的三角形是等边三角形；</a:t>
            </a:r>
          </a:p>
          <a:p>
            <a:pPr>
              <a:lnSpc>
                <a:spcPct val="20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：有一个素数含有三个正因数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7410" name="Object 3"/>
          <p:cNvGraphicFramePr/>
          <p:nvPr/>
        </p:nvGraphicFramePr>
        <p:xfrm>
          <a:off x="1674372" y="1937355"/>
          <a:ext cx="4095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9220" imgH="128905" progId="Equation.DSMT4">
                  <p:embed/>
                </p:oleObj>
              </mc:Choice>
              <mc:Fallback>
                <p:oleObj r:id="rId3" imgW="109220" imgH="128905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372" y="1937355"/>
                        <a:ext cx="4095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/>
          <p:nvPr/>
        </p:nvGrpSpPr>
        <p:grpSpPr bwMode="auto">
          <a:xfrm>
            <a:off x="551726" y="3881160"/>
            <a:ext cx="8893175" cy="514350"/>
            <a:chOff x="0" y="1943"/>
            <a:chExt cx="5602" cy="324"/>
          </a:xfrm>
        </p:grpSpPr>
        <p:sp>
          <p:nvSpPr>
            <p:cNvPr id="17412" name="Text Box 5"/>
            <p:cNvSpPr txBox="1">
              <a:spLocks noChangeArrowheads="1"/>
            </p:cNvSpPr>
            <p:nvPr/>
          </p:nvSpPr>
          <p:spPr bwMode="auto">
            <a:xfrm>
              <a:off x="0" y="1979"/>
              <a:ext cx="560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﹁</a:t>
              </a:r>
              <a:r>
                <a:rPr lang="en-US" altLang="zh-CN" sz="2000" i="1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zh-CN" altLang="en-US" sz="2000" i="1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：      </a:t>
              </a:r>
              <a:r>
                <a:rPr lang="en-US" altLang="zh-CN" sz="2000" i="1" kern="0" dirty="0" err="1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x∈R</a:t>
              </a:r>
              <a:r>
                <a:rPr lang="zh-CN" altLang="en-US" sz="2000" i="1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i="1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i="1" kern="0" baseline="3000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i="1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2x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＞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 </a:t>
              </a:r>
            </a:p>
          </p:txBody>
        </p:sp>
        <p:graphicFrame>
          <p:nvGraphicFramePr>
            <p:cNvPr id="17413" name="Object 6"/>
            <p:cNvGraphicFramePr/>
            <p:nvPr/>
          </p:nvGraphicFramePr>
          <p:xfrm>
            <a:off x="899" y="1943"/>
            <a:ext cx="305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28905" imgH="141605" progId="Equation.DSMT4">
                    <p:embed/>
                  </p:oleObj>
                </mc:Choice>
                <mc:Fallback>
                  <p:oleObj r:id="rId5" imgW="128905" imgH="141605" progId="Equation.DSMT4">
                    <p:embed/>
                    <p:pic>
                      <p:nvPicPr>
                        <p:cNvPr id="0" name="Object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" y="1943"/>
                          <a:ext cx="305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26313" y="4663885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：所有的三角形都不是等边三角形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26313" y="538952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：每一个素数都不含三个正因数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3970" y="3120503"/>
            <a:ext cx="8893175" cy="36449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:(1)¬p:∀x∈R,x</a:t>
            </a:r>
            <a:r>
              <a:rPr lang="en-US" altLang="zh-CN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+2x+2&gt;0,¬p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为真命题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(2)¬q:∀x∈R,x</a:t>
            </a:r>
            <a:r>
              <a:rPr lang="en-US" altLang="zh-CN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+1≠0.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∵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x=-1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+1=0  ∴¬q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是假命题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(3)¬r: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所有的三角形不是锐角三角形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¬r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为假命题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60400" y="1134631"/>
            <a:ext cx="8893175" cy="23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变式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写出下列特称命题的否定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并判断其真假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(1)p:∃x∈R,x</a:t>
            </a:r>
            <a:r>
              <a:rPr lang="en-US" altLang="zh-CN" sz="2000" kern="0" baseline="3000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+2x+2≤0;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(2)q: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至少有一个实数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x,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使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+1=0;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(3)r:</a:t>
            </a:r>
            <a:r>
              <a:rPr lang="zh-CN" altLang="en-US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有些三角形是锐角三角形</a:t>
            </a:r>
            <a:r>
              <a:rPr lang="en-US" altLang="zh-CN" sz="20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en-US" altLang="zh-CN" sz="2000" kern="0" dirty="0">
              <a:solidFill>
                <a:srgbClr val="00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185884"/>
            <a:ext cx="8353425" cy="38608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3: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写出下列命题的否定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并判断其真假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(1)p: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不论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取何实数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方程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+x-m=0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必有实数根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(2)q: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存在一个实数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baseline="-30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使得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baseline="30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baseline="-30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+x</a:t>
            </a:r>
            <a:r>
              <a:rPr lang="en-US" altLang="zh-CN" sz="2000" baseline="-30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+1≤0;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(3)r: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等圆的面积相等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周长相等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46083" name="Object 3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3401310"/>
          <a:ext cx="5167668" cy="79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135630" imgH="482600" progId="Equation.DSMT4">
                  <p:embed/>
                </p:oleObj>
              </mc:Choice>
              <mc:Fallback>
                <p:oleObj r:id="rId2" imgW="3135630" imgH="48260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401310"/>
                        <a:ext cx="5167668" cy="79542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Grp="1"/>
          </p:cNvGraphicFramePr>
          <p:nvPr>
            <p:ph sz="quarter" idx="4294967295"/>
          </p:nvPr>
        </p:nvGraphicFramePr>
        <p:xfrm>
          <a:off x="660400" y="4306348"/>
          <a:ext cx="4789291" cy="72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035300" imgH="457200" progId="Equation.DSMT4">
                  <p:embed/>
                </p:oleObj>
              </mc:Choice>
              <mc:Fallback>
                <p:oleObj r:id="rId4" imgW="3035300" imgH="45720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306348"/>
                        <a:ext cx="4789291" cy="72226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/>
          <p:nvPr/>
        </p:nvGraphicFramePr>
        <p:xfrm>
          <a:off x="660400" y="5118620"/>
          <a:ext cx="5603534" cy="45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108960" imgH="254000" progId="Equation.DSMT4">
                  <p:embed/>
                </p:oleObj>
              </mc:Choice>
              <mc:Fallback>
                <p:oleObj r:id="rId6" imgW="3108960" imgH="254000" progId="Equation.DSMT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5118620"/>
                        <a:ext cx="5603534" cy="457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/>
          <p:nvPr/>
        </p:nvGraphicFramePr>
        <p:xfrm>
          <a:off x="2268932" y="4094923"/>
          <a:ext cx="4788246" cy="67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805430" imgH="393700" progId="Equation.DSMT4">
                  <p:embed/>
                </p:oleObj>
              </mc:Choice>
              <mc:Fallback>
                <p:oleObj r:id="rId8" imgW="2805430" imgH="393700" progId="Equation.DSMT4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932" y="4094923"/>
                        <a:ext cx="4788246" cy="671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7820997" y="5635173"/>
            <a:ext cx="2031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¬r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是假命题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	</a:t>
            </a:r>
            <a:endParaRPr lang="zh-CN" altLang="en-US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579028" y="5638109"/>
            <a:ext cx="7465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否定形式是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¬r: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存在两个等圆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其面积不相等或周长不相等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6629234" y="1113948"/>
            <a:ext cx="48896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规律技巧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分清所给命题是全称命题还是特称命题是正确写出其否定的关键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同时要熟悉常用量词的否定形式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/>
      <p:bldP spid="46092" grpId="0"/>
      <p:bldP spid="460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3"/>
          <p:cNvGraphicFramePr/>
          <p:nvPr/>
        </p:nvGraphicFramePr>
        <p:xfrm>
          <a:off x="718502" y="2927506"/>
          <a:ext cx="3139124" cy="122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89100" imgH="698500" progId="Equation.DSMT4">
                  <p:embed/>
                </p:oleObj>
              </mc:Choice>
              <mc:Fallback>
                <p:oleObj r:id="rId2" imgW="1689100" imgH="69850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" y="2927506"/>
                        <a:ext cx="3139124" cy="122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69914" y="1254292"/>
            <a:ext cx="6575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含有一个量词的命题的否定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42011" y="2419298"/>
            <a:ext cx="721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特称命题的否定是全称命题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69914" y="1836795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42011" y="1836795"/>
            <a:ext cx="721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全称命题的否定是特称命题</a:t>
            </a:r>
          </a:p>
        </p:txBody>
      </p:sp>
      <p:graphicFrame>
        <p:nvGraphicFramePr>
          <p:cNvPr id="26633" name="Object 9"/>
          <p:cNvGraphicFramePr/>
          <p:nvPr/>
        </p:nvGraphicFramePr>
        <p:xfrm>
          <a:off x="3857626" y="3321762"/>
          <a:ext cx="1953566" cy="37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16330" imgH="215900" progId="Equation.DSMT4">
                  <p:embed/>
                </p:oleObj>
              </mc:Choice>
              <mc:Fallback>
                <p:oleObj r:id="rId4" imgW="1116330" imgH="215900" progId="Equation.DSMT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6" y="3321762"/>
                        <a:ext cx="1953566" cy="376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/>
          <p:nvPr/>
        </p:nvGraphicFramePr>
        <p:xfrm>
          <a:off x="3857626" y="3788638"/>
          <a:ext cx="2088744" cy="36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29995" imgH="215900" progId="Equation.DSMT4">
                  <p:embed/>
                </p:oleObj>
              </mc:Choice>
              <mc:Fallback>
                <p:oleObj r:id="rId6" imgW="1229995" imgH="215900" progId="Equation.DSMT4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6" y="3788638"/>
                        <a:ext cx="2088744" cy="366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r="23567" b="427"/>
          <a:stretch>
            <a:fillRect/>
          </a:stretch>
        </p:blipFill>
        <p:spPr>
          <a:xfrm>
            <a:off x="-426720" y="0"/>
            <a:ext cx="4654478" cy="6858000"/>
          </a:xfrm>
          <a:custGeom>
            <a:avLst/>
            <a:gdLst>
              <a:gd name="connsiteX0" fmla="*/ 0 w 4654478"/>
              <a:gd name="connsiteY0" fmla="*/ 0 h 6858000"/>
              <a:gd name="connsiteX1" fmla="*/ 1232742 w 4654478"/>
              <a:gd name="connsiteY1" fmla="*/ 0 h 6858000"/>
              <a:gd name="connsiteX2" fmla="*/ 4654478 w 4654478"/>
              <a:gd name="connsiteY2" fmla="*/ 3343660 h 6858000"/>
              <a:gd name="connsiteX3" fmla="*/ 1121385 w 4654478"/>
              <a:gd name="connsiteY3" fmla="*/ 6858000 h 6858000"/>
              <a:gd name="connsiteX4" fmla="*/ 0 w 46544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8" h="6858000">
                <a:moveTo>
                  <a:pt x="0" y="0"/>
                </a:moveTo>
                <a:lnTo>
                  <a:pt x="1232742" y="0"/>
                </a:lnTo>
                <a:lnTo>
                  <a:pt x="4654478" y="3343660"/>
                </a:lnTo>
                <a:lnTo>
                  <a:pt x="11213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5400" b="1" noProof="0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A6B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常用逻辑用语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 rot="2680732">
            <a:off x="2020352" y="2161744"/>
            <a:ext cx="2294063" cy="2286553"/>
          </a:xfrm>
          <a:prstGeom prst="rect">
            <a:avLst/>
          </a:prstGeom>
          <a:solidFill>
            <a:srgbClr val="F8D1D9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670539">
            <a:off x="-1131277" y="12644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864684">
            <a:off x="-1025450" y="6391328"/>
            <a:ext cx="4710896" cy="162046"/>
          </a:xfrm>
          <a:prstGeom prst="rect">
            <a:avLst/>
          </a:prstGeom>
          <a:solidFill>
            <a:srgbClr val="5D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2"/>
          <p:cNvSpPr txBox="1">
            <a:spLocks noChangeArrowheads="1"/>
          </p:cNvSpPr>
          <p:nvPr/>
        </p:nvSpPr>
        <p:spPr bwMode="auto">
          <a:xfrm>
            <a:off x="660400" y="134930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全称量词与存在量词的含义及其符号表示分别是什么？</a:t>
            </a: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-94107" y="3752335"/>
            <a:ext cx="9144000" cy="530225"/>
            <a:chOff x="0" y="2531"/>
            <a:chExt cx="5760" cy="334"/>
          </a:xfrm>
        </p:grpSpPr>
        <p:sp>
          <p:nvSpPr>
            <p:cNvPr id="4099" name="Text Box 4"/>
            <p:cNvSpPr txBox="1">
              <a:spLocks noChangeArrowheads="1"/>
            </p:cNvSpPr>
            <p:nvPr/>
          </p:nvSpPr>
          <p:spPr bwMode="auto">
            <a:xfrm>
              <a:off x="0" y="2613"/>
              <a:ext cx="57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表示“</a:t>
              </a:r>
              <a:r>
                <a:rPr lang="zh-CN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部分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”的量词，用符号“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”表示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4100" name="Object 5"/>
            <p:cNvGraphicFramePr/>
            <p:nvPr/>
          </p:nvGraphicFramePr>
          <p:xfrm>
            <a:off x="2930" y="2531"/>
            <a:ext cx="255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09220" imgH="128905" progId="Equation.DSMT4">
                    <p:embed/>
                  </p:oleObj>
                </mc:Choice>
                <mc:Fallback>
                  <p:oleObj r:id="rId3" imgW="109220" imgH="128905" progId="Equation.DSMT4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0" y="2531"/>
                          <a:ext cx="255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/>
          <p:nvPr/>
        </p:nvGrpSpPr>
        <p:grpSpPr bwMode="auto">
          <a:xfrm>
            <a:off x="681" y="2560637"/>
            <a:ext cx="9144000" cy="523875"/>
            <a:chOff x="-795" y="771"/>
            <a:chExt cx="5760" cy="330"/>
          </a:xfrm>
        </p:grpSpPr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-795" y="810"/>
              <a:ext cx="57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表示“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全体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”的量词，用符号“              ”表示； </a:t>
              </a:r>
            </a:p>
          </p:txBody>
        </p:sp>
        <p:graphicFrame>
          <p:nvGraphicFramePr>
            <p:cNvPr id="4103" name="Object 8"/>
            <p:cNvGraphicFramePr/>
            <p:nvPr/>
          </p:nvGraphicFramePr>
          <p:xfrm>
            <a:off x="2085" y="771"/>
            <a:ext cx="311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28905" imgH="141605" progId="Equation.DSMT4">
                    <p:embed/>
                  </p:oleObj>
                </mc:Choice>
                <mc:Fallback>
                  <p:oleObj r:id="rId5" imgW="128905" imgH="141605" progId="Equation.DSMT4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5" y="771"/>
                          <a:ext cx="311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79991" y="1997066"/>
            <a:ext cx="2808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全称量词：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26016" y="3319969"/>
            <a:ext cx="2916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存在量词：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420984" y="1289528"/>
            <a:ext cx="882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全称命题与特称命题的含义及其一般表示形式分别是什么？ </a:t>
            </a: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/>
        </p:nvGraphicFramePr>
        <p:xfrm>
          <a:off x="1901878" y="2052845"/>
          <a:ext cx="8280400" cy="3529014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4" name="Text Box 21"/>
          <p:cNvSpPr txBox="1">
            <a:spLocks noChangeArrowheads="1"/>
          </p:cNvSpPr>
          <p:nvPr/>
        </p:nvSpPr>
        <p:spPr bwMode="auto">
          <a:xfrm>
            <a:off x="7684268" y="2392569"/>
            <a:ext cx="4027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一般表示形式 </a:t>
            </a:r>
          </a:p>
        </p:txBody>
      </p:sp>
      <p:sp>
        <p:nvSpPr>
          <p:cNvPr id="6165" name="Text Box 22"/>
          <p:cNvSpPr txBox="1">
            <a:spLocks noChangeArrowheads="1"/>
          </p:cNvSpPr>
          <p:nvPr/>
        </p:nvSpPr>
        <p:spPr bwMode="auto">
          <a:xfrm>
            <a:off x="5120031" y="2364485"/>
            <a:ext cx="922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含  义</a:t>
            </a: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781603" y="3476344"/>
            <a:ext cx="14991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含有全称量</a:t>
            </a:r>
          </a:p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词的命题  </a:t>
            </a:r>
          </a:p>
        </p:txBody>
      </p:sp>
      <p:sp>
        <p:nvSpPr>
          <p:cNvPr id="6167" name="Text Box 24"/>
          <p:cNvSpPr txBox="1">
            <a:spLocks noChangeArrowheads="1"/>
          </p:cNvSpPr>
          <p:nvPr/>
        </p:nvSpPr>
        <p:spPr bwMode="auto">
          <a:xfrm>
            <a:off x="2374954" y="4740618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特称命题 </a:t>
            </a: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168" name="Text Box 25"/>
          <p:cNvSpPr txBox="1">
            <a:spLocks noChangeArrowheads="1"/>
          </p:cNvSpPr>
          <p:nvPr/>
        </p:nvSpPr>
        <p:spPr bwMode="auto">
          <a:xfrm>
            <a:off x="2399076" y="3568934"/>
            <a:ext cx="2447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全称命题 </a:t>
            </a:r>
            <a:r>
              <a:rPr lang="zh-CN" altLang="en-US" sz="2000" kern="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822879" y="4639677"/>
            <a:ext cx="14991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含有存在量</a:t>
            </a:r>
          </a:p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词的命题</a:t>
            </a:r>
            <a:r>
              <a:rPr lang="zh-CN" alt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grpSp>
        <p:nvGrpSpPr>
          <p:cNvPr id="2" name="Group 35"/>
          <p:cNvGrpSpPr/>
          <p:nvPr/>
        </p:nvGrpSpPr>
        <p:grpSpPr bwMode="auto">
          <a:xfrm>
            <a:off x="7716954" y="3483209"/>
            <a:ext cx="2032001" cy="574675"/>
            <a:chOff x="3651" y="2197"/>
            <a:chExt cx="1280" cy="362"/>
          </a:xfrm>
        </p:grpSpPr>
        <p:sp>
          <p:nvSpPr>
            <p:cNvPr id="6171" name="Text Box 28"/>
            <p:cNvSpPr txBox="1">
              <a:spLocks noChangeArrowheads="1"/>
            </p:cNvSpPr>
            <p:nvPr/>
          </p:nvSpPr>
          <p:spPr bwMode="auto">
            <a:xfrm>
              <a:off x="4000" y="2251"/>
              <a:ext cx="9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 dirty="0" err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x∈M,p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(x)  </a:t>
              </a:r>
            </a:p>
          </p:txBody>
        </p:sp>
        <p:graphicFrame>
          <p:nvGraphicFramePr>
            <p:cNvPr id="6172" name="Object 29"/>
            <p:cNvGraphicFramePr/>
            <p:nvPr/>
          </p:nvGraphicFramePr>
          <p:xfrm>
            <a:off x="3651" y="2197"/>
            <a:ext cx="34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28905" imgH="141605" progId="Equation.DSMT4">
                    <p:embed/>
                  </p:oleObj>
                </mc:Choice>
                <mc:Fallback>
                  <p:oleObj r:id="rId3" imgW="128905" imgH="141605" progId="Equation.DSMT4">
                    <p:embed/>
                    <p:pic>
                      <p:nvPicPr>
                        <p:cNvPr id="0" name="Object 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197"/>
                          <a:ext cx="34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4"/>
          <p:cNvGrpSpPr/>
          <p:nvPr/>
        </p:nvGrpSpPr>
        <p:grpSpPr bwMode="auto">
          <a:xfrm>
            <a:off x="7716954" y="4719776"/>
            <a:ext cx="2068514" cy="547688"/>
            <a:chOff x="3678" y="3011"/>
            <a:chExt cx="1303" cy="345"/>
          </a:xfrm>
        </p:grpSpPr>
        <p:sp>
          <p:nvSpPr>
            <p:cNvPr id="6174" name="Text Box 31"/>
            <p:cNvSpPr txBox="1">
              <a:spLocks noChangeArrowheads="1"/>
            </p:cNvSpPr>
            <p:nvPr/>
          </p:nvSpPr>
          <p:spPr bwMode="auto">
            <a:xfrm>
              <a:off x="3931" y="3087"/>
              <a:ext cx="10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∈M,p(x</a:t>
              </a:r>
              <a:r>
                <a:rPr lang="en-US" altLang="zh-CN" sz="2000" kern="0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</a:t>
              </a:r>
              <a:r>
                <a:rPr lang="en-US" altLang="zh-CN" sz="2000" kern="0" dirty="0">
                  <a:solidFill>
                    <a:srgbClr val="FFFF66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6175" name="Object 32"/>
            <p:cNvGraphicFramePr/>
            <p:nvPr/>
          </p:nvGraphicFramePr>
          <p:xfrm>
            <a:off x="3678" y="3011"/>
            <a:ext cx="280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09220" imgH="128905" progId="Equation.DSMT4">
                    <p:embed/>
                  </p:oleObj>
                </mc:Choice>
                <mc:Fallback>
                  <p:oleObj r:id="rId5" imgW="109220" imgH="128905" progId="Equation.DSMT4">
                    <p:embed/>
                    <p:pic>
                      <p:nvPicPr>
                        <p:cNvPr id="0" name="Object 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8" y="3011"/>
                          <a:ext cx="280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660400" y="1739389"/>
            <a:ext cx="3817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  <a:r>
              <a:rPr lang="en-US" altLang="zh-CN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p:“</a:t>
            </a:r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所有的平行四边形是矩形”</a:t>
            </a:r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562742" y="1245004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情景一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60400" y="2354226"/>
            <a:ext cx="35605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p:“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所有的</a:t>
            </a:r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矩形”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60400" y="3160263"/>
            <a:ext cx="4479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¬p:“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并非所有</a:t>
            </a:r>
            <a:r>
              <a:rPr lang="zh-CN" altLang="en-US" sz="2000" kern="0" dirty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的平行四边形都是矩形”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60400" y="3878227"/>
            <a:ext cx="5646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也就是说，</a:t>
            </a:r>
            <a:r>
              <a:rPr lang="en-US" altLang="zh-CN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¬p : “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存在</a:t>
            </a:r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一个平行四边形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</a:t>
            </a:r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矩形”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800599" y="2354225"/>
            <a:ext cx="4176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¬p:</a:t>
            </a:r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不都是</a:t>
            </a:r>
            <a:r>
              <a:rPr lang="zh-CN" altLang="en-US" sz="2000" kern="0">
                <a:solidFill>
                  <a:srgbClr val="080808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矩形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8555E-6 L 0.06841 0.176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378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2"/>
          <p:cNvGraphicFramePr>
            <a:graphicFrameLocks noGrp="1"/>
          </p:cNvGraphicFramePr>
          <p:nvPr>
            <p:ph idx="4294967295"/>
          </p:nvPr>
        </p:nvGraphicFramePr>
        <p:xfrm>
          <a:off x="747714" y="1698549"/>
          <a:ext cx="3195635" cy="96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16685" imgH="431165" progId="Equation.DSMT4">
                  <p:embed/>
                </p:oleObj>
              </mc:Choice>
              <mc:Fallback>
                <p:oleObj r:id="rId2" imgW="1416685" imgH="431165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4" y="1698549"/>
                        <a:ext cx="3195635" cy="96895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62467" y="3337162"/>
            <a:ext cx="814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命题（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）的否定是：“并非每一个素数都是奇数” 。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60400" y="3841987"/>
            <a:ext cx="4102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也就是说，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存在一个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素数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奇数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68248" y="2832337"/>
            <a:ext cx="8497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这两个命题都是全称命题</a:t>
            </a:r>
            <a:endParaRPr lang="en-US" altLang="zh-CN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3800" name="Object 8"/>
          <p:cNvGraphicFramePr/>
          <p:nvPr/>
        </p:nvGraphicFramePr>
        <p:xfrm>
          <a:off x="667543" y="4346812"/>
          <a:ext cx="4683568" cy="82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89480" imgH="386080" progId="Equation.DSMT4">
                  <p:embed/>
                </p:oleObj>
              </mc:Choice>
              <mc:Fallback>
                <p:oleObj r:id="rId4" imgW="2189480" imgH="386080" progId="Equation.DSMT4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" y="4346812"/>
                        <a:ext cx="4683568" cy="826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/>
          <p:nvPr/>
        </p:nvGraphicFramePr>
        <p:xfrm>
          <a:off x="667543" y="5278387"/>
          <a:ext cx="5018799" cy="51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348230" imgH="241300" progId="Equation.DSMT4">
                  <p:embed/>
                </p:oleObj>
              </mc:Choice>
              <mc:Fallback>
                <p:oleObj r:id="rId6" imgW="2348230" imgH="241300" progId="Equation.DSMT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" y="5278387"/>
                        <a:ext cx="5018799" cy="514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667543" y="1197623"/>
            <a:ext cx="6551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探究：写出下列命题的否定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7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9911" y="1980629"/>
            <a:ext cx="8243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含有一个量词的全称命题的否定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有下面的结论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631825" y="2614294"/>
            <a:ext cx="4168775" cy="511175"/>
            <a:chOff x="4" y="0"/>
            <a:chExt cx="2626" cy="322"/>
          </a:xfrm>
        </p:grpSpPr>
        <p:graphicFrame>
          <p:nvGraphicFramePr>
            <p:cNvPr id="11267" name="Object 4"/>
            <p:cNvGraphicFramePr/>
            <p:nvPr/>
          </p:nvGraphicFramePr>
          <p:xfrm>
            <a:off x="1204" y="0"/>
            <a:ext cx="1426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812165" imgH="203200" progId="Equation.DSMT4">
                    <p:embed/>
                  </p:oleObj>
                </mc:Choice>
                <mc:Fallback>
                  <p:oleObj r:id="rId2" imgW="812165" imgH="203200" progId="Equation.DSMT4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4" y="0"/>
                          <a:ext cx="1426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268" name="Group 5"/>
            <p:cNvGrpSpPr/>
            <p:nvPr/>
          </p:nvGrpSpPr>
          <p:grpSpPr bwMode="auto">
            <a:xfrm>
              <a:off x="4" y="46"/>
              <a:ext cx="1814" cy="269"/>
              <a:chOff x="4" y="46"/>
              <a:chExt cx="1814" cy="269"/>
            </a:xfrm>
          </p:grpSpPr>
          <p:sp>
            <p:nvSpPr>
              <p:cNvPr id="11269" name="Text Box 6"/>
              <p:cNvSpPr txBox="1">
                <a:spLocks noChangeArrowheads="1"/>
              </p:cNvSpPr>
              <p:nvPr/>
            </p:nvSpPr>
            <p:spPr bwMode="auto">
              <a:xfrm>
                <a:off x="4" y="52"/>
                <a:ext cx="181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kern="0" dirty="0">
                    <a:solidFill>
                      <a:srgbClr val="0000CC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全称命题</a:t>
                </a:r>
              </a:p>
            </p:txBody>
          </p:sp>
          <p:graphicFrame>
            <p:nvGraphicFramePr>
              <p:cNvPr id="11270" name="Object 7"/>
              <p:cNvGraphicFramePr/>
              <p:nvPr/>
            </p:nvGraphicFramePr>
            <p:xfrm>
              <a:off x="911" y="46"/>
              <a:ext cx="332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203200" imgH="165100" progId="Equation.DSMT4">
                      <p:embed/>
                    </p:oleObj>
                  </mc:Choice>
                  <mc:Fallback>
                    <p:oleObj r:id="rId4" imgW="203200" imgH="165100" progId="Equation.DSMT4">
                      <p:embed/>
                      <p:pic>
                        <p:nvPicPr>
                          <p:cNvPr id="0" name="Object 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1" y="46"/>
                            <a:ext cx="332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8"/>
          <p:cNvGrpSpPr/>
          <p:nvPr/>
        </p:nvGrpSpPr>
        <p:grpSpPr bwMode="auto">
          <a:xfrm>
            <a:off x="660400" y="3308273"/>
            <a:ext cx="2736850" cy="427038"/>
            <a:chOff x="136" y="46"/>
            <a:chExt cx="1724" cy="269"/>
          </a:xfrm>
        </p:grpSpPr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136" y="49"/>
              <a:ext cx="17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0000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它的否定</a:t>
              </a:r>
            </a:p>
          </p:txBody>
        </p:sp>
        <p:graphicFrame>
          <p:nvGraphicFramePr>
            <p:cNvPr id="11273" name="Object 10"/>
            <p:cNvGraphicFramePr/>
            <p:nvPr/>
          </p:nvGraphicFramePr>
          <p:xfrm>
            <a:off x="998" y="46"/>
            <a:ext cx="477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91465" imgH="165100" progId="Equation.DSMT4">
                    <p:embed/>
                  </p:oleObj>
                </mc:Choice>
                <mc:Fallback>
                  <p:oleObj r:id="rId6" imgW="291465" imgH="165100" progId="Equation.DSMT4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" y="46"/>
                          <a:ext cx="477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467" name="Object 11"/>
          <p:cNvGraphicFramePr/>
          <p:nvPr/>
        </p:nvGraphicFramePr>
        <p:xfrm>
          <a:off x="2990590" y="3265410"/>
          <a:ext cx="25098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01065" imgH="203200" progId="Equation.DSMT4">
                  <p:embed/>
                </p:oleObj>
              </mc:Choice>
              <mc:Fallback>
                <p:oleObj r:id="rId8" imgW="901065" imgH="203200" progId="Equation.DSMT4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590" y="3265410"/>
                        <a:ext cx="250983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60400" y="1346964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从形式看，全称命题的否定是特称命题。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 bwMode="auto">
          <a:xfrm>
            <a:off x="598117" y="4696036"/>
            <a:ext cx="9324975" cy="400050"/>
            <a:chOff x="0" y="3521"/>
            <a:chExt cx="5874" cy="252"/>
          </a:xfrm>
        </p:grpSpPr>
        <p:sp>
          <p:nvSpPr>
            <p:cNvPr id="12296" name="Text Box 9"/>
            <p:cNvSpPr txBox="1">
              <a:spLocks noChangeArrowheads="1"/>
            </p:cNvSpPr>
            <p:nvPr/>
          </p:nvSpPr>
          <p:spPr bwMode="auto">
            <a:xfrm>
              <a:off x="0" y="3521"/>
              <a:ext cx="587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﹁</a:t>
              </a:r>
              <a:r>
                <a:rPr lang="en-US" altLang="zh-CN" sz="2000" i="1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：    </a:t>
              </a:r>
              <a:r>
                <a:rPr lang="en-US" altLang="zh-CN" sz="2000" i="1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baseline="-2500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∈</a:t>
              </a:r>
              <a:r>
                <a:rPr lang="en-US" altLang="zh-CN" sz="2000" i="1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Z</a:t>
              </a:r>
              <a:r>
                <a:rPr lang="zh-CN" altLang="en-US" sz="2000" i="1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i="1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baseline="-2500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en-US" altLang="zh-CN" sz="2000" kern="0" baseline="3000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的个位数字等于</a:t>
              </a:r>
              <a:r>
                <a:rPr lang="en-US" altLang="zh-CN" sz="2000" kern="0" dirty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3.</a:t>
              </a:r>
            </a:p>
          </p:txBody>
        </p:sp>
        <p:graphicFrame>
          <p:nvGraphicFramePr>
            <p:cNvPr id="12297" name="Object 10"/>
            <p:cNvGraphicFramePr/>
            <p:nvPr/>
          </p:nvGraphicFramePr>
          <p:xfrm>
            <a:off x="852" y="3521"/>
            <a:ext cx="198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09220" imgH="128905" progId="Equation.DSMT4">
                    <p:embed/>
                  </p:oleObj>
                </mc:Choice>
                <mc:Fallback>
                  <p:oleObj r:id="rId3" imgW="109220" imgH="128905" progId="Equation.DSMT4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" y="3521"/>
                          <a:ext cx="198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90" name="Group 3"/>
          <p:cNvGrpSpPr/>
          <p:nvPr/>
        </p:nvGrpSpPr>
        <p:grpSpPr bwMode="auto">
          <a:xfrm>
            <a:off x="598911" y="1224365"/>
            <a:ext cx="9144000" cy="1938338"/>
            <a:chOff x="-364" y="-134"/>
            <a:chExt cx="5760" cy="1221"/>
          </a:xfrm>
        </p:grpSpPr>
        <p:sp>
          <p:nvSpPr>
            <p:cNvPr id="12291" name="Text Box 4"/>
            <p:cNvSpPr txBox="1">
              <a:spLocks noChangeArrowheads="1"/>
            </p:cNvSpPr>
            <p:nvPr/>
          </p:nvSpPr>
          <p:spPr bwMode="auto">
            <a:xfrm>
              <a:off x="-364" y="-134"/>
              <a:ext cx="5760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写出下列全称命题的否定：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：所有能被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整除的整数都是奇数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：每一个四边形的四个顶点共圆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：</a:t>
              </a:r>
              <a:r>
                <a:rPr lang="zh-CN" altLang="en-US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en-US" altLang="zh-CN" sz="2000" i="1" kern="0" dirty="0" err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x∈Z</a:t>
              </a:r>
              <a:r>
                <a:rPr lang="zh-CN" altLang="en-US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i="1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的个位数字不等于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3.</a:t>
              </a:r>
            </a:p>
          </p:txBody>
        </p:sp>
        <p:graphicFrame>
          <p:nvGraphicFramePr>
            <p:cNvPr id="12292" name="Object 5"/>
            <p:cNvGraphicFramePr/>
            <p:nvPr/>
          </p:nvGraphicFramePr>
          <p:xfrm>
            <a:off x="295" y="798"/>
            <a:ext cx="254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28905" imgH="141605" progId="Equation.DSMT4">
                    <p:embed/>
                  </p:oleObj>
                </mc:Choice>
                <mc:Fallback>
                  <p:oleObj r:id="rId5" imgW="128905" imgH="141605" progId="Equation.DSMT4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798"/>
                          <a:ext cx="254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98117" y="3385079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：存在一个能被</a:t>
            </a:r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整除的整数不是奇数；</a:t>
            </a:r>
            <a:r>
              <a:rPr lang="zh-CN" altLang="en-US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98117" y="404056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﹁</a:t>
            </a:r>
            <a:r>
              <a:rPr lang="en-US" altLang="zh-CN" sz="2000" i="1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：存在一个四边形，其四个顶点不共圆；</a:t>
            </a:r>
            <a:r>
              <a:rPr lang="zh-CN" alt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2"/>
          <p:cNvGraphicFramePr/>
          <p:nvPr/>
        </p:nvGraphicFramePr>
        <p:xfrm>
          <a:off x="807708" y="1224405"/>
          <a:ext cx="5821526" cy="178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89630" imgH="1040765" progId="Equation.DSMT4">
                  <p:embed/>
                </p:oleObj>
              </mc:Choice>
              <mc:Fallback>
                <p:oleObj r:id="rId2" imgW="3389630" imgH="1040765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08" y="1224405"/>
                        <a:ext cx="5821526" cy="1788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/>
          <p:nvPr/>
        </p:nvGraphicFramePr>
        <p:xfrm>
          <a:off x="1145590" y="4299550"/>
          <a:ext cx="4135670" cy="49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06625" imgH="266065" progId="Equation.DSMT4">
                  <p:embed/>
                </p:oleObj>
              </mc:Choice>
              <mc:Fallback>
                <p:oleObj r:id="rId4" imgW="2206625" imgH="266065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590" y="4299550"/>
                        <a:ext cx="4135670" cy="499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Grp="1"/>
          </p:cNvGraphicFramePr>
          <p:nvPr>
            <p:ph sz="quarter" idx="4294967295"/>
          </p:nvPr>
        </p:nvGraphicFramePr>
        <p:xfrm>
          <a:off x="1170606" y="3702747"/>
          <a:ext cx="3379488" cy="43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53895" imgH="254000" progId="Equation.DSMT4">
                  <p:embed/>
                </p:oleObj>
              </mc:Choice>
              <mc:Fallback>
                <p:oleObj r:id="rId6" imgW="1953895" imgH="2540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606" y="3702747"/>
                        <a:ext cx="3379488" cy="43925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Grp="1"/>
          </p:cNvGraphicFramePr>
          <p:nvPr>
            <p:ph sz="quarter" idx="4294967295"/>
          </p:nvPr>
        </p:nvGraphicFramePr>
        <p:xfrm>
          <a:off x="4550094" y="3171223"/>
          <a:ext cx="1462332" cy="364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862330" imgH="215900" progId="Equation.DSMT4">
                  <p:embed/>
                </p:oleObj>
              </mc:Choice>
              <mc:Fallback>
                <p:oleObj r:id="rId8" imgW="862330" imgH="215900" progId="Equation.DSMT4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094" y="3171223"/>
                        <a:ext cx="1462332" cy="36474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Grp="1"/>
          </p:cNvGraphicFramePr>
          <p:nvPr>
            <p:ph sz="quarter" idx="4294967295"/>
          </p:nvPr>
        </p:nvGraphicFramePr>
        <p:xfrm>
          <a:off x="6114707" y="3144535"/>
          <a:ext cx="1563526" cy="39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862330" imgH="215900" progId="Equation.DSMT4">
                  <p:embed/>
                </p:oleObj>
              </mc:Choice>
              <mc:Fallback>
                <p:oleObj r:id="rId10" imgW="862330" imgH="215900" progId="Equation.DSMT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707" y="3144535"/>
                        <a:ext cx="1563526" cy="39143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2"/>
          <p:cNvGraphicFramePr>
            <a:graphicFrameLocks noGrp="1"/>
          </p:cNvGraphicFramePr>
          <p:nvPr>
            <p:ph sz="quarter" idx="4294967295"/>
          </p:nvPr>
        </p:nvGraphicFramePr>
        <p:xfrm>
          <a:off x="1170606" y="4800218"/>
          <a:ext cx="6077293" cy="67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542030" imgH="393700" progId="Equation.DSMT4">
                  <p:embed/>
                </p:oleObj>
              </mc:Choice>
              <mc:Fallback>
                <p:oleObj r:id="rId12" imgW="3542030" imgH="393700" progId="Equation.DSMT4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606" y="4800218"/>
                        <a:ext cx="6077293" cy="6761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15"/>
          <p:cNvGraphicFramePr/>
          <p:nvPr/>
        </p:nvGraphicFramePr>
        <p:xfrm>
          <a:off x="706378" y="3097829"/>
          <a:ext cx="3557417" cy="5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851660" imgH="266065" progId="Equation.DSMT4">
                  <p:embed/>
                </p:oleObj>
              </mc:Choice>
              <mc:Fallback>
                <p:oleObj r:id="rId14" imgW="1851660" imgH="266065" progId="Equation.DSMT4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378" y="3097829"/>
                        <a:ext cx="3557417" cy="5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9"/>
          <p:cNvGrpSpPr/>
          <p:nvPr/>
        </p:nvGrpSpPr>
        <p:grpSpPr bwMode="auto">
          <a:xfrm>
            <a:off x="347883" y="1494744"/>
            <a:ext cx="8280400" cy="1295401"/>
            <a:chOff x="-498" y="266"/>
            <a:chExt cx="5216" cy="816"/>
          </a:xfrm>
        </p:grpSpPr>
        <p:sp>
          <p:nvSpPr>
            <p:cNvPr id="15363" name="Rectangle 4"/>
            <p:cNvSpPr>
              <a:spLocks noChangeArrowheads="1"/>
            </p:cNvSpPr>
            <p:nvPr/>
          </p:nvSpPr>
          <p:spPr bwMode="auto">
            <a:xfrm>
              <a:off x="-498" y="266"/>
              <a:ext cx="52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09600" indent="-609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200000"/>
                </a:lnSpc>
                <a:spcBef>
                  <a:spcPct val="20000"/>
                </a:spcBef>
              </a:pPr>
              <a:r>
                <a:rPr lang="zh-CN" altLang="en-US" sz="2000" kern="0" dirty="0">
                  <a:solidFill>
                    <a:srgbClr val="080808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 （</a:t>
              </a:r>
              <a:r>
                <a:rPr lang="en-US" altLang="zh-CN" sz="2000" kern="0" dirty="0">
                  <a:solidFill>
                    <a:srgbClr val="080808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rgbClr val="080808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）存在有理数，使                             ；</a:t>
              </a:r>
            </a:p>
            <a:p>
              <a:pPr eaLnBrk="0" hangingPunct="0">
                <a:lnSpc>
                  <a:spcPct val="200000"/>
                </a:lnSpc>
                <a:spcBef>
                  <a:spcPct val="20000"/>
                </a:spcBef>
              </a:pPr>
              <a:r>
                <a:rPr lang="zh-CN" altLang="en-US" sz="2000" kern="0" dirty="0">
                  <a:solidFill>
                    <a:srgbClr val="080808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 （</a:t>
              </a:r>
              <a:r>
                <a:rPr lang="en-US" altLang="zh-CN" sz="2000" kern="0" dirty="0">
                  <a:solidFill>
                    <a:srgbClr val="080808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rgbClr val="080808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）有些实数的绝对值是正数。</a:t>
              </a:r>
            </a:p>
            <a:p>
              <a:pPr eaLnBrk="0" hangingPunct="0">
                <a:lnSpc>
                  <a:spcPct val="200000"/>
                </a:lnSpc>
                <a:spcBef>
                  <a:spcPct val="20000"/>
                </a:spcBef>
                <a:buFontTx/>
                <a:buChar char="•"/>
              </a:pPr>
              <a:endParaRPr lang="zh-CN" altLang="en-US" sz="2000" kern="0" dirty="0">
                <a:solidFill>
                  <a:srgbClr val="080808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5364" name="Object 5"/>
            <p:cNvGraphicFramePr/>
            <p:nvPr/>
          </p:nvGraphicFramePr>
          <p:xfrm>
            <a:off x="1303" y="290"/>
            <a:ext cx="1205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34365" imgH="203200" progId="Equation.3">
                    <p:embed/>
                  </p:oleObj>
                </mc:Choice>
                <mc:Fallback>
                  <p:oleObj r:id="rId2" imgW="634365" imgH="203200" progId="Equation.3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3" y="290"/>
                          <a:ext cx="1205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60400" y="1162957"/>
            <a:ext cx="655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尝试对下述命题进行否定，你发现有什么规律？</a:t>
            </a:r>
          </a:p>
        </p:txBody>
      </p:sp>
      <p:graphicFrame>
        <p:nvGraphicFramePr>
          <p:cNvPr id="20491" name="Object 11"/>
          <p:cNvGraphicFramePr/>
          <p:nvPr/>
        </p:nvGraphicFramePr>
        <p:xfrm>
          <a:off x="741271" y="4921534"/>
          <a:ext cx="6391457" cy="406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994660" imgH="203200" progId="Equation.DSMT4">
                  <p:embed/>
                </p:oleObj>
              </mc:Choice>
              <mc:Fallback>
                <p:oleObj r:id="rId4" imgW="2994660" imgH="203200" progId="Equation.DSMT4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71" y="4921534"/>
                        <a:ext cx="6391457" cy="406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/>
          <p:nvPr/>
        </p:nvGraphicFramePr>
        <p:xfrm>
          <a:off x="660400" y="3038058"/>
          <a:ext cx="5639522" cy="41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035300" imgH="228600" progId="Equation.DSMT4">
                  <p:embed/>
                </p:oleObj>
              </mc:Choice>
              <mc:Fallback>
                <p:oleObj r:id="rId6" imgW="3035300" imgH="228600" progId="Equation.DSMT4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038058"/>
                        <a:ext cx="5639522" cy="419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/>
          <p:nvPr/>
        </p:nvGraphicFramePr>
        <p:xfrm>
          <a:off x="1250728" y="3542093"/>
          <a:ext cx="4222690" cy="435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209800" imgH="228600" progId="Equation.DSMT4">
                  <p:embed/>
                </p:oleObj>
              </mc:Choice>
              <mc:Fallback>
                <p:oleObj r:id="rId8" imgW="2209800" imgH="228600" progId="Equation.DSMT4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28" y="3542093"/>
                        <a:ext cx="4222690" cy="435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4"/>
          <p:cNvGraphicFramePr/>
          <p:nvPr/>
        </p:nvGraphicFramePr>
        <p:xfrm>
          <a:off x="1221783" y="4080782"/>
          <a:ext cx="4168289" cy="71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526030" imgH="431800" progId="Equation.DSMT4">
                  <p:embed/>
                </p:oleObj>
              </mc:Choice>
              <mc:Fallback>
                <p:oleObj r:id="rId10" imgW="2526030" imgH="431800" progId="Equation.DSMT4">
                  <p:embed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783" y="4080782"/>
                        <a:ext cx="4168289" cy="71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15"/>
          <p:cNvGraphicFramePr/>
          <p:nvPr/>
        </p:nvGraphicFramePr>
        <p:xfrm>
          <a:off x="1250728" y="5456435"/>
          <a:ext cx="4824722" cy="40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423795" imgH="203200" progId="Equation.DSMT4">
                  <p:embed/>
                </p:oleObj>
              </mc:Choice>
              <mc:Fallback>
                <p:oleObj r:id="rId12" imgW="2423795" imgH="203200" progId="Equation.DSMT4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28" y="5456435"/>
                        <a:ext cx="4824722" cy="403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Office PowerPoint</Application>
  <PresentationFormat>宽屏</PresentationFormat>
  <Paragraphs>104</Paragraphs>
  <Slides>16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2020-09-21T02:07:47Z</dcterms:created>
  <dcterms:modified xsi:type="dcterms:W3CDTF">2021-01-09T10:07:30Z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