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79" r:id="rId25"/>
    <p:sldId id="281" r:id="rId26"/>
  </p:sldIdLst>
  <p:sldSz cx="12192000" cy="6858000"/>
  <p:notesSz cx="6858000" cy="9144000"/>
  <p:embeddedFontLst>
    <p:embeddedFont>
      <p:font typeface="思源黑体 CN Light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44" autoAdjust="0"/>
  </p:normalViewPr>
  <p:slideViewPr>
    <p:cSldViewPr snapToGrid="0">
      <p:cViewPr varScale="1">
        <p:scale>
          <a:sx n="100" d="100"/>
          <a:sy n="100" d="100"/>
        </p:scale>
        <p:origin x="396" y="90"/>
      </p:cViewPr>
      <p:guideLst>
        <p:guide pos="438"/>
        <p:guide pos="7242"/>
        <p:guide orient="horz" pos="600"/>
        <p:guide orient="horz" pos="663"/>
        <p:guide orient="horz" pos="3929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6ED72B4-FD8F-4C75-AAC7-51C26983085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5A32C4B-1149-4921-B4CA-E584D701D40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知识要点</a:t>
            </a:r>
            <a:r>
              <a:rPr lang="en-US" altLang="zh-CN"/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837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/>
              <a:t>B</a:t>
            </a:r>
            <a:r>
              <a:rPr lang="zh-CN" altLang="en-US"/>
              <a:t>图：</a:t>
            </a:r>
            <a:r>
              <a:rPr lang="en-US" altLang="zh-CN"/>
              <a:t>x-|y|=0.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z="2800" b="1">
                <a:ea typeface="华文行楷" panose="02010800040101010101" pitchFamily="2" charset="-122"/>
              </a:rPr>
              <a:t>知识要点</a:t>
            </a:r>
            <a:r>
              <a:rPr lang="en-US" altLang="zh-CN" sz="2800" b="1">
                <a:ea typeface="华文行楷" panose="02010800040101010101" pitchFamily="2" charset="-122"/>
              </a:rPr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5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z="2800" b="1">
                <a:ea typeface="华文行楷" panose="02010800040101010101" pitchFamily="2" charset="-122"/>
              </a:rPr>
              <a:t>知识要点</a:t>
            </a:r>
            <a:r>
              <a:rPr lang="en-US" altLang="zh-CN" sz="2800" b="1">
                <a:ea typeface="华文行楷" panose="02010800040101010101" pitchFamily="2" charset="-122"/>
              </a:rPr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710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z="2800" b="1">
                <a:ea typeface="华文行楷" panose="02010800040101010101" pitchFamily="2" charset="-122"/>
              </a:rPr>
              <a:t>知识要点</a:t>
            </a:r>
            <a:r>
              <a:rPr lang="en-US" altLang="zh-CN" sz="2800" b="1">
                <a:ea typeface="华文行楷" panose="02010800040101010101" pitchFamily="2" charset="-122"/>
              </a:rPr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915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知识要点</a:t>
            </a:r>
            <a:r>
              <a:rPr lang="en-US" altLang="zh-CN"/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0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325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529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/>
              <a:t>知识要点</a:t>
            </a:r>
            <a:r>
              <a:rPr lang="en-US" altLang="zh-CN"/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5.emf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29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4.emf"/><Relationship Id="rId24" Type="http://schemas.openxmlformats.org/officeDocument/2006/relationships/image" Target="../media/image30.emf"/><Relationship Id="rId5" Type="http://schemas.openxmlformats.org/officeDocument/2006/relationships/slide" Target="slide14.xml"/><Relationship Id="rId15" Type="http://schemas.openxmlformats.org/officeDocument/2006/relationships/image" Target="../media/image26.emf"/><Relationship Id="rId23" Type="http://schemas.openxmlformats.org/officeDocument/2006/relationships/oleObject" Target="../embeddings/oleObject25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8.emf"/><Relationship Id="rId4" Type="http://schemas.openxmlformats.org/officeDocument/2006/relationships/image" Target="../media/image21.emf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21.bin"/><Relationship Id="rId22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6.pn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43.png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47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50.wmf"/><Relationship Id="rId19" Type="http://schemas.openxmlformats.org/officeDocument/2006/relationships/image" Target="../media/image55.png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55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50.wmf"/><Relationship Id="rId19" Type="http://schemas.openxmlformats.org/officeDocument/2006/relationships/image" Target="../media/image55.png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42.emf"/><Relationship Id="rId3" Type="http://schemas.openxmlformats.org/officeDocument/2006/relationships/oleObject" Target="../embeddings/oleObject56.bin"/><Relationship Id="rId21" Type="http://schemas.openxmlformats.org/officeDocument/2006/relationships/image" Target="../media/image45.pn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40.emf"/><Relationship Id="rId17" Type="http://schemas.openxmlformats.org/officeDocument/2006/relationships/oleObject" Target="../embeddings/oleObject64.bin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63.bin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59.emf"/><Relationship Id="rId19" Type="http://schemas.openxmlformats.org/officeDocument/2006/relationships/image" Target="../media/image43.png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41.emf"/><Relationship Id="rId2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emf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58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35838;&#20214;\gsp4.exe%20Yr.gsp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hyperlink" Target="../&#21021;&#21040;/&#21453;&#27604;&#20363;&#20989;&#25968;.gsp" TargetMode="External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../&#21021;&#21040;/&#21453;&#27604;&#20363;&#20989;&#25968;.gsp" TargetMode="External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r="23567" b="427"/>
          <a:stretch>
            <a:fillRect/>
          </a:stretch>
        </p:blipFill>
        <p:spPr>
          <a:xfrm>
            <a:off x="-426720" y="0"/>
            <a:ext cx="4654478" cy="6858000"/>
          </a:xfrm>
          <a:custGeom>
            <a:avLst/>
            <a:gdLst>
              <a:gd name="connsiteX0" fmla="*/ 0 w 4654478"/>
              <a:gd name="connsiteY0" fmla="*/ 0 h 6858000"/>
              <a:gd name="connsiteX1" fmla="*/ 1232742 w 4654478"/>
              <a:gd name="connsiteY1" fmla="*/ 0 h 6858000"/>
              <a:gd name="connsiteX2" fmla="*/ 4654478 w 4654478"/>
              <a:gd name="connsiteY2" fmla="*/ 3343660 h 6858000"/>
              <a:gd name="connsiteX3" fmla="*/ 1121385 w 4654478"/>
              <a:gd name="connsiteY3" fmla="*/ 6858000 h 6858000"/>
              <a:gd name="connsiteX4" fmla="*/ 0 w 4654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8" h="6858000">
                <a:moveTo>
                  <a:pt x="0" y="0"/>
                </a:moveTo>
                <a:lnTo>
                  <a:pt x="1232742" y="0"/>
                </a:lnTo>
                <a:lnTo>
                  <a:pt x="4654478" y="3343660"/>
                </a:lnTo>
                <a:lnTo>
                  <a:pt x="11213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2.1.1</a:t>
                  </a:r>
                  <a:r>
                    <a:rPr lang="zh-CN" altLang="en-US" sz="54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圆锥曲线与方程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圆锥曲线与方程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2680732">
            <a:off x="2020352" y="2161744"/>
            <a:ext cx="2294063" cy="2286553"/>
          </a:xfrm>
          <a:prstGeom prst="rect">
            <a:avLst/>
          </a:prstGeom>
          <a:solidFill>
            <a:srgbClr val="F8D1D9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670539">
            <a:off x="-1131277" y="12644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864684">
            <a:off x="-1025450" y="639132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544996" y="1671510"/>
            <a:ext cx="7777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证明已知曲线的方程的方法和步骤：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7618" y="2071620"/>
            <a:ext cx="88863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是曲线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上任一点，证明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是方程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的解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是方程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的解，证明点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在曲线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891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18694" y="6693645"/>
            <a:ext cx="684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17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34594" y="6909545"/>
            <a:ext cx="684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44996" y="1150839"/>
            <a:ext cx="982592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请同学们思考，必要的可以进行小组讨论，统一答案，派代表回答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695324" y="1299160"/>
            <a:ext cx="10823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两点的坐标分别是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(-1,-1),(3,7),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求线段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的垂直平分线的方程。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95324" y="1837451"/>
            <a:ext cx="6203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：  我们有哪些可以求直线方程的方法？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5568388" y="2014538"/>
            <a:ext cx="4495800" cy="4114800"/>
            <a:chOff x="0" y="0"/>
            <a:chExt cx="2832" cy="2592"/>
          </a:xfrm>
        </p:grpSpPr>
        <p:sp>
          <p:nvSpPr>
            <p:cNvPr id="39940" name="Line 5"/>
            <p:cNvSpPr>
              <a:spLocks noChangeShapeType="1"/>
            </p:cNvSpPr>
            <p:nvPr/>
          </p:nvSpPr>
          <p:spPr bwMode="auto">
            <a:xfrm flipV="1">
              <a:off x="0" y="1872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1" name="Line 6"/>
            <p:cNvSpPr>
              <a:spLocks noChangeShapeType="1"/>
            </p:cNvSpPr>
            <p:nvPr/>
          </p:nvSpPr>
          <p:spPr bwMode="auto">
            <a:xfrm flipV="1">
              <a:off x="1390" y="70"/>
              <a:ext cx="0" cy="2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2" name="Text Box 7"/>
            <p:cNvSpPr txBox="1">
              <a:spLocks noChangeArrowheads="1"/>
            </p:cNvSpPr>
            <p:nvPr/>
          </p:nvSpPr>
          <p:spPr bwMode="auto">
            <a:xfrm>
              <a:off x="1064" y="1877"/>
              <a:ext cx="3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39943" name="Text Box 8"/>
            <p:cNvSpPr txBox="1">
              <a:spLocks noChangeArrowheads="1"/>
            </p:cNvSpPr>
            <p:nvPr/>
          </p:nvSpPr>
          <p:spPr bwMode="auto">
            <a:xfrm>
              <a:off x="2376" y="1920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9944" name="Text Box 9"/>
            <p:cNvSpPr txBox="1">
              <a:spLocks noChangeArrowheads="1"/>
            </p:cNvSpPr>
            <p:nvPr/>
          </p:nvSpPr>
          <p:spPr bwMode="auto">
            <a:xfrm>
              <a:off x="982" y="0"/>
              <a:ext cx="3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9945" name="Line 10"/>
            <p:cNvSpPr>
              <a:spLocks noChangeShapeType="1"/>
            </p:cNvSpPr>
            <p:nvPr/>
          </p:nvSpPr>
          <p:spPr bwMode="auto">
            <a:xfrm>
              <a:off x="901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6" name="Line 11"/>
            <p:cNvSpPr>
              <a:spLocks noChangeShapeType="1"/>
            </p:cNvSpPr>
            <p:nvPr/>
          </p:nvSpPr>
          <p:spPr bwMode="auto">
            <a:xfrm>
              <a:off x="1145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7" name="Line 12"/>
            <p:cNvSpPr>
              <a:spLocks noChangeShapeType="1"/>
            </p:cNvSpPr>
            <p:nvPr/>
          </p:nvSpPr>
          <p:spPr bwMode="auto">
            <a:xfrm>
              <a:off x="2368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8" name="Line 13"/>
            <p:cNvSpPr>
              <a:spLocks noChangeShapeType="1"/>
            </p:cNvSpPr>
            <p:nvPr/>
          </p:nvSpPr>
          <p:spPr bwMode="auto">
            <a:xfrm>
              <a:off x="2123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>
              <a:off x="1634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0" name="Line 15"/>
            <p:cNvSpPr>
              <a:spLocks noChangeShapeType="1"/>
            </p:cNvSpPr>
            <p:nvPr/>
          </p:nvSpPr>
          <p:spPr bwMode="auto">
            <a:xfrm>
              <a:off x="1879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1" name="Line 16"/>
            <p:cNvSpPr>
              <a:spLocks noChangeShapeType="1"/>
            </p:cNvSpPr>
            <p:nvPr/>
          </p:nvSpPr>
          <p:spPr bwMode="auto">
            <a:xfrm>
              <a:off x="167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2" name="Line 17"/>
            <p:cNvSpPr>
              <a:spLocks noChangeShapeType="1"/>
            </p:cNvSpPr>
            <p:nvPr/>
          </p:nvSpPr>
          <p:spPr bwMode="auto">
            <a:xfrm>
              <a:off x="412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3" name="Line 18"/>
            <p:cNvSpPr>
              <a:spLocks noChangeShapeType="1"/>
            </p:cNvSpPr>
            <p:nvPr/>
          </p:nvSpPr>
          <p:spPr bwMode="auto">
            <a:xfrm>
              <a:off x="656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4" name="Line 19"/>
            <p:cNvSpPr>
              <a:spLocks noChangeShapeType="1"/>
            </p:cNvSpPr>
            <p:nvPr/>
          </p:nvSpPr>
          <p:spPr bwMode="auto">
            <a:xfrm>
              <a:off x="1390" y="350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5" name="Line 20"/>
            <p:cNvSpPr>
              <a:spLocks noChangeShapeType="1"/>
            </p:cNvSpPr>
            <p:nvPr/>
          </p:nvSpPr>
          <p:spPr bwMode="auto">
            <a:xfrm>
              <a:off x="1390" y="560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6" name="Line 21"/>
            <p:cNvSpPr>
              <a:spLocks noChangeShapeType="1"/>
            </p:cNvSpPr>
            <p:nvPr/>
          </p:nvSpPr>
          <p:spPr bwMode="auto">
            <a:xfrm>
              <a:off x="1390" y="161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7" name="Line 22"/>
            <p:cNvSpPr>
              <a:spLocks noChangeShapeType="1"/>
            </p:cNvSpPr>
            <p:nvPr/>
          </p:nvSpPr>
          <p:spPr bwMode="auto">
            <a:xfrm>
              <a:off x="1390" y="140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8" name="Line 23"/>
            <p:cNvSpPr>
              <a:spLocks noChangeShapeType="1"/>
            </p:cNvSpPr>
            <p:nvPr/>
          </p:nvSpPr>
          <p:spPr bwMode="auto">
            <a:xfrm>
              <a:off x="1390" y="77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9" name="Line 24"/>
            <p:cNvSpPr>
              <a:spLocks noChangeShapeType="1"/>
            </p:cNvSpPr>
            <p:nvPr/>
          </p:nvSpPr>
          <p:spPr bwMode="auto">
            <a:xfrm>
              <a:off x="1390" y="98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60" name="Line 25"/>
            <p:cNvSpPr>
              <a:spLocks noChangeShapeType="1"/>
            </p:cNvSpPr>
            <p:nvPr/>
          </p:nvSpPr>
          <p:spPr bwMode="auto">
            <a:xfrm>
              <a:off x="1390" y="119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61" name="Line 26"/>
            <p:cNvSpPr>
              <a:spLocks noChangeShapeType="1"/>
            </p:cNvSpPr>
            <p:nvPr/>
          </p:nvSpPr>
          <p:spPr bwMode="auto">
            <a:xfrm>
              <a:off x="1370" y="2160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411" name="Line 27"/>
          <p:cNvSpPr>
            <a:spLocks noChangeShapeType="1"/>
          </p:cNvSpPr>
          <p:nvPr/>
        </p:nvSpPr>
        <p:spPr bwMode="auto">
          <a:xfrm flipH="1">
            <a:off x="7425763" y="2624138"/>
            <a:ext cx="153035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8"/>
          <p:cNvGrpSpPr/>
          <p:nvPr/>
        </p:nvGrpSpPr>
        <p:grpSpPr bwMode="auto">
          <a:xfrm>
            <a:off x="7274952" y="2395538"/>
            <a:ext cx="2179637" cy="3448050"/>
            <a:chOff x="0" y="0"/>
            <a:chExt cx="1392" cy="2172"/>
          </a:xfrm>
        </p:grpSpPr>
        <p:sp>
          <p:nvSpPr>
            <p:cNvPr id="39964" name="Oval 29"/>
            <p:cNvSpPr>
              <a:spLocks noChangeArrowheads="1"/>
            </p:cNvSpPr>
            <p:nvPr/>
          </p:nvSpPr>
          <p:spPr bwMode="auto">
            <a:xfrm>
              <a:off x="96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65" name="Oval 30"/>
            <p:cNvSpPr>
              <a:spLocks noChangeArrowheads="1"/>
            </p:cNvSpPr>
            <p:nvPr/>
          </p:nvSpPr>
          <p:spPr bwMode="auto">
            <a:xfrm>
              <a:off x="1056" y="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66" name="Text Box 31"/>
            <p:cNvSpPr txBox="1">
              <a:spLocks noChangeArrowheads="1"/>
            </p:cNvSpPr>
            <p:nvPr/>
          </p:nvSpPr>
          <p:spPr bwMode="auto">
            <a:xfrm>
              <a:off x="0" y="1920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39967" name="Text Box 32"/>
            <p:cNvSpPr txBox="1">
              <a:spLocks noChangeArrowheads="1"/>
            </p:cNvSpPr>
            <p:nvPr/>
          </p:nvSpPr>
          <p:spPr bwMode="auto">
            <a:xfrm>
              <a:off x="1152" y="0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6417" name="Line 33"/>
          <p:cNvSpPr>
            <a:spLocks noChangeShapeType="1"/>
          </p:cNvSpPr>
          <p:nvPr/>
        </p:nvSpPr>
        <p:spPr bwMode="auto">
          <a:xfrm flipH="1" flipV="1">
            <a:off x="6652651" y="3086101"/>
            <a:ext cx="2755900" cy="162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360347" y="1750764"/>
          <a:ext cx="44465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927985" imgH="258445" progId="Word.Document.8">
                  <p:embed/>
                </p:oleObj>
              </mc:Choice>
              <mc:Fallback>
                <p:oleObj name="Document" r:id="rId3" imgW="2927985" imgH="2584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347" y="1750764"/>
                        <a:ext cx="44465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71856" y="2174047"/>
          <a:ext cx="4558762" cy="70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111500" imgH="483235" progId="Word.Document.8">
                  <p:embed/>
                </p:oleObj>
              </mc:Choice>
              <mc:Fallback>
                <p:oleObj r:id="rId5" imgW="3111500" imgH="48323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56" y="2174047"/>
                        <a:ext cx="4558762" cy="701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27277" y="2804357"/>
          <a:ext cx="2039422" cy="71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17930" imgH="422275" progId="Word.Document.8">
                  <p:embed/>
                </p:oleObj>
              </mc:Choice>
              <mc:Fallback>
                <p:oleObj r:id="rId7" imgW="1217930" imgH="4222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77" y="2804357"/>
                        <a:ext cx="2039422" cy="710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708104" y="3506272"/>
          <a:ext cx="1965731" cy="148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13180" imgH="994410" progId="Word.Document.8">
                  <p:embed/>
                </p:oleObj>
              </mc:Choice>
              <mc:Fallback>
                <p:oleObj r:id="rId9" imgW="1313180" imgH="9944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04" y="3506272"/>
                        <a:ext cx="1965731" cy="1480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660400" y="1752104"/>
          <a:ext cx="707443" cy="35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23545" imgH="225425" progId="Word.Document.8">
                  <p:embed/>
                </p:oleObj>
              </mc:Choice>
              <mc:Fallback>
                <p:oleObj r:id="rId11" imgW="423545" imgH="22542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52104"/>
                        <a:ext cx="707443" cy="350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660400" y="1202590"/>
            <a:ext cx="10858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两点的坐标分别是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(-1,-1),(3,7),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求线段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的垂直平分线的方程。</a:t>
            </a:r>
          </a:p>
        </p:txBody>
      </p:sp>
      <p:grpSp>
        <p:nvGrpSpPr>
          <p:cNvPr id="40968" name="Group 9"/>
          <p:cNvGrpSpPr/>
          <p:nvPr/>
        </p:nvGrpSpPr>
        <p:grpSpPr bwMode="auto">
          <a:xfrm>
            <a:off x="5230806" y="2014538"/>
            <a:ext cx="4495800" cy="4114800"/>
            <a:chOff x="0" y="0"/>
            <a:chExt cx="2832" cy="2592"/>
          </a:xfrm>
        </p:grpSpPr>
        <p:sp>
          <p:nvSpPr>
            <p:cNvPr id="40969" name="Line 10"/>
            <p:cNvSpPr>
              <a:spLocks noChangeShapeType="1"/>
            </p:cNvSpPr>
            <p:nvPr/>
          </p:nvSpPr>
          <p:spPr bwMode="auto">
            <a:xfrm flipV="1">
              <a:off x="0" y="1872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0" name="Line 11"/>
            <p:cNvSpPr>
              <a:spLocks noChangeShapeType="1"/>
            </p:cNvSpPr>
            <p:nvPr/>
          </p:nvSpPr>
          <p:spPr bwMode="auto">
            <a:xfrm flipV="1">
              <a:off x="1390" y="70"/>
              <a:ext cx="0" cy="2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1" name="Text Box 12"/>
            <p:cNvSpPr txBox="1">
              <a:spLocks noChangeArrowheads="1"/>
            </p:cNvSpPr>
            <p:nvPr/>
          </p:nvSpPr>
          <p:spPr bwMode="auto">
            <a:xfrm>
              <a:off x="1064" y="1877"/>
              <a:ext cx="3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40972" name="Text Box 13"/>
            <p:cNvSpPr txBox="1">
              <a:spLocks noChangeArrowheads="1"/>
            </p:cNvSpPr>
            <p:nvPr/>
          </p:nvSpPr>
          <p:spPr bwMode="auto">
            <a:xfrm>
              <a:off x="2376" y="1920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40973" name="Text Box 14"/>
            <p:cNvSpPr txBox="1">
              <a:spLocks noChangeArrowheads="1"/>
            </p:cNvSpPr>
            <p:nvPr/>
          </p:nvSpPr>
          <p:spPr bwMode="auto">
            <a:xfrm>
              <a:off x="982" y="0"/>
              <a:ext cx="3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40974" name="Line 15"/>
            <p:cNvSpPr>
              <a:spLocks noChangeShapeType="1"/>
            </p:cNvSpPr>
            <p:nvPr/>
          </p:nvSpPr>
          <p:spPr bwMode="auto">
            <a:xfrm>
              <a:off x="901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>
              <a:off x="1145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6" name="Line 17"/>
            <p:cNvSpPr>
              <a:spLocks noChangeShapeType="1"/>
            </p:cNvSpPr>
            <p:nvPr/>
          </p:nvSpPr>
          <p:spPr bwMode="auto">
            <a:xfrm>
              <a:off x="2368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7" name="Line 18"/>
            <p:cNvSpPr>
              <a:spLocks noChangeShapeType="1"/>
            </p:cNvSpPr>
            <p:nvPr/>
          </p:nvSpPr>
          <p:spPr bwMode="auto">
            <a:xfrm>
              <a:off x="2123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8" name="Line 19"/>
            <p:cNvSpPr>
              <a:spLocks noChangeShapeType="1"/>
            </p:cNvSpPr>
            <p:nvPr/>
          </p:nvSpPr>
          <p:spPr bwMode="auto">
            <a:xfrm>
              <a:off x="1634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9" name="Line 20"/>
            <p:cNvSpPr>
              <a:spLocks noChangeShapeType="1"/>
            </p:cNvSpPr>
            <p:nvPr/>
          </p:nvSpPr>
          <p:spPr bwMode="auto">
            <a:xfrm>
              <a:off x="1879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0" name="Line 21"/>
            <p:cNvSpPr>
              <a:spLocks noChangeShapeType="1"/>
            </p:cNvSpPr>
            <p:nvPr/>
          </p:nvSpPr>
          <p:spPr bwMode="auto">
            <a:xfrm>
              <a:off x="167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1" name="Line 22"/>
            <p:cNvSpPr>
              <a:spLocks noChangeShapeType="1"/>
            </p:cNvSpPr>
            <p:nvPr/>
          </p:nvSpPr>
          <p:spPr bwMode="auto">
            <a:xfrm>
              <a:off x="412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2" name="Line 23"/>
            <p:cNvSpPr>
              <a:spLocks noChangeShapeType="1"/>
            </p:cNvSpPr>
            <p:nvPr/>
          </p:nvSpPr>
          <p:spPr bwMode="auto">
            <a:xfrm>
              <a:off x="656" y="1821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3" name="Line 24"/>
            <p:cNvSpPr>
              <a:spLocks noChangeShapeType="1"/>
            </p:cNvSpPr>
            <p:nvPr/>
          </p:nvSpPr>
          <p:spPr bwMode="auto">
            <a:xfrm>
              <a:off x="1390" y="350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4" name="Line 25"/>
            <p:cNvSpPr>
              <a:spLocks noChangeShapeType="1"/>
            </p:cNvSpPr>
            <p:nvPr/>
          </p:nvSpPr>
          <p:spPr bwMode="auto">
            <a:xfrm>
              <a:off x="1390" y="560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5" name="Line 26"/>
            <p:cNvSpPr>
              <a:spLocks noChangeShapeType="1"/>
            </p:cNvSpPr>
            <p:nvPr/>
          </p:nvSpPr>
          <p:spPr bwMode="auto">
            <a:xfrm>
              <a:off x="1390" y="161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6" name="Line 27"/>
            <p:cNvSpPr>
              <a:spLocks noChangeShapeType="1"/>
            </p:cNvSpPr>
            <p:nvPr/>
          </p:nvSpPr>
          <p:spPr bwMode="auto">
            <a:xfrm>
              <a:off x="1390" y="140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7" name="Line 28"/>
            <p:cNvSpPr>
              <a:spLocks noChangeShapeType="1"/>
            </p:cNvSpPr>
            <p:nvPr/>
          </p:nvSpPr>
          <p:spPr bwMode="auto">
            <a:xfrm>
              <a:off x="1390" y="77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8" name="Line 29"/>
            <p:cNvSpPr>
              <a:spLocks noChangeShapeType="1"/>
            </p:cNvSpPr>
            <p:nvPr/>
          </p:nvSpPr>
          <p:spPr bwMode="auto">
            <a:xfrm>
              <a:off x="1390" y="98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9" name="Line 30"/>
            <p:cNvSpPr>
              <a:spLocks noChangeShapeType="1"/>
            </p:cNvSpPr>
            <p:nvPr/>
          </p:nvSpPr>
          <p:spPr bwMode="auto">
            <a:xfrm>
              <a:off x="1390" y="119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90" name="Line 31"/>
            <p:cNvSpPr>
              <a:spLocks noChangeShapeType="1"/>
            </p:cNvSpPr>
            <p:nvPr/>
          </p:nvSpPr>
          <p:spPr bwMode="auto">
            <a:xfrm>
              <a:off x="1370" y="2160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991" name="Line 32"/>
          <p:cNvSpPr>
            <a:spLocks noChangeShapeType="1"/>
          </p:cNvSpPr>
          <p:nvPr/>
        </p:nvSpPr>
        <p:spPr bwMode="auto">
          <a:xfrm flipH="1" flipV="1">
            <a:off x="6450006" y="3167063"/>
            <a:ext cx="2755900" cy="162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92" name="Line 33"/>
          <p:cNvSpPr>
            <a:spLocks noChangeShapeType="1"/>
          </p:cNvSpPr>
          <p:nvPr/>
        </p:nvSpPr>
        <p:spPr bwMode="auto">
          <a:xfrm flipH="1">
            <a:off x="7099294" y="2590801"/>
            <a:ext cx="153035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0993" name="Group 34"/>
          <p:cNvGrpSpPr/>
          <p:nvPr/>
        </p:nvGrpSpPr>
        <p:grpSpPr bwMode="auto">
          <a:xfrm>
            <a:off x="6954831" y="2374901"/>
            <a:ext cx="2179638" cy="3448050"/>
            <a:chOff x="0" y="0"/>
            <a:chExt cx="1392" cy="2172"/>
          </a:xfrm>
        </p:grpSpPr>
        <p:sp>
          <p:nvSpPr>
            <p:cNvPr id="40994" name="Oval 35"/>
            <p:cNvSpPr>
              <a:spLocks noChangeArrowheads="1"/>
            </p:cNvSpPr>
            <p:nvPr/>
          </p:nvSpPr>
          <p:spPr bwMode="auto">
            <a:xfrm>
              <a:off x="96" y="187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95" name="Oval 36"/>
            <p:cNvSpPr>
              <a:spLocks noChangeArrowheads="1"/>
            </p:cNvSpPr>
            <p:nvPr/>
          </p:nvSpPr>
          <p:spPr bwMode="auto">
            <a:xfrm>
              <a:off x="1056" y="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96" name="Text Box 37"/>
            <p:cNvSpPr txBox="1">
              <a:spLocks noChangeArrowheads="1"/>
            </p:cNvSpPr>
            <p:nvPr/>
          </p:nvSpPr>
          <p:spPr bwMode="auto">
            <a:xfrm>
              <a:off x="0" y="1920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40997" name="Text Box 38"/>
            <p:cNvSpPr txBox="1">
              <a:spLocks noChangeArrowheads="1"/>
            </p:cNvSpPr>
            <p:nvPr/>
          </p:nvSpPr>
          <p:spPr bwMode="auto">
            <a:xfrm>
              <a:off x="1152" y="0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536706" y="1949795"/>
            <a:ext cx="4495800" cy="3860800"/>
            <a:chOff x="0" y="0"/>
            <a:chExt cx="2832" cy="2432"/>
          </a:xfrm>
        </p:grpSpPr>
        <p:sp>
          <p:nvSpPr>
            <p:cNvPr id="43010" name="Text Box 3"/>
            <p:cNvSpPr txBox="1">
              <a:spLocks noChangeArrowheads="1"/>
            </p:cNvSpPr>
            <p:nvPr/>
          </p:nvSpPr>
          <p:spPr bwMode="auto">
            <a:xfrm>
              <a:off x="1402" y="0"/>
              <a:ext cx="3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grpSp>
          <p:nvGrpSpPr>
            <p:cNvPr id="43011" name="Group 4"/>
            <p:cNvGrpSpPr/>
            <p:nvPr/>
          </p:nvGrpSpPr>
          <p:grpSpPr bwMode="auto">
            <a:xfrm>
              <a:off x="0" y="70"/>
              <a:ext cx="2832" cy="2362"/>
              <a:chOff x="0" y="0"/>
              <a:chExt cx="2832" cy="2362"/>
            </a:xfrm>
          </p:grpSpPr>
          <p:sp>
            <p:nvSpPr>
              <p:cNvPr id="43012" name="Line 5"/>
              <p:cNvSpPr>
                <a:spLocks noChangeShapeType="1"/>
              </p:cNvSpPr>
              <p:nvPr/>
            </p:nvSpPr>
            <p:spPr bwMode="auto">
              <a:xfrm flipH="1" flipV="1">
                <a:off x="1390" y="0"/>
                <a:ext cx="2" cy="23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3013" name="Group 6"/>
              <p:cNvGrpSpPr/>
              <p:nvPr/>
            </p:nvGrpSpPr>
            <p:grpSpPr bwMode="auto">
              <a:xfrm>
                <a:off x="0" y="280"/>
                <a:ext cx="2832" cy="1822"/>
                <a:chOff x="0" y="0"/>
                <a:chExt cx="2832" cy="1822"/>
              </a:xfrm>
            </p:grpSpPr>
            <p:sp>
              <p:nvSpPr>
                <p:cNvPr id="4301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0" y="1522"/>
                  <a:ext cx="28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33" y="1527"/>
                  <a:ext cx="34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i="1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430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376" y="1570"/>
                  <a:ext cx="21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43017" name="Line 10"/>
                <p:cNvSpPr>
                  <a:spLocks noChangeShapeType="1"/>
                </p:cNvSpPr>
                <p:nvPr/>
              </p:nvSpPr>
              <p:spPr bwMode="auto">
                <a:xfrm>
                  <a:off x="901" y="1471"/>
                  <a:ext cx="0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18" name="Line 11"/>
                <p:cNvSpPr>
                  <a:spLocks noChangeShapeType="1"/>
                </p:cNvSpPr>
                <p:nvPr/>
              </p:nvSpPr>
              <p:spPr bwMode="auto">
                <a:xfrm>
                  <a:off x="1145" y="1471"/>
                  <a:ext cx="0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19" name="Line 12"/>
                <p:cNvSpPr>
                  <a:spLocks noChangeShapeType="1"/>
                </p:cNvSpPr>
                <p:nvPr/>
              </p:nvSpPr>
              <p:spPr bwMode="auto">
                <a:xfrm>
                  <a:off x="2368" y="1471"/>
                  <a:ext cx="0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0" name="Line 13"/>
                <p:cNvSpPr>
                  <a:spLocks noChangeShapeType="1"/>
                </p:cNvSpPr>
                <p:nvPr/>
              </p:nvSpPr>
              <p:spPr bwMode="auto">
                <a:xfrm>
                  <a:off x="2123" y="1471"/>
                  <a:ext cx="0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1" name="Line 14"/>
                <p:cNvSpPr>
                  <a:spLocks noChangeShapeType="1"/>
                </p:cNvSpPr>
                <p:nvPr/>
              </p:nvSpPr>
              <p:spPr bwMode="auto">
                <a:xfrm>
                  <a:off x="1634" y="1471"/>
                  <a:ext cx="0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2" name="Line 15"/>
                <p:cNvSpPr>
                  <a:spLocks noChangeShapeType="1"/>
                </p:cNvSpPr>
                <p:nvPr/>
              </p:nvSpPr>
              <p:spPr bwMode="auto">
                <a:xfrm>
                  <a:off x="1879" y="1471"/>
                  <a:ext cx="0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3" name="Line 16"/>
                <p:cNvSpPr>
                  <a:spLocks noChangeShapeType="1"/>
                </p:cNvSpPr>
                <p:nvPr/>
              </p:nvSpPr>
              <p:spPr bwMode="auto">
                <a:xfrm>
                  <a:off x="167" y="1471"/>
                  <a:ext cx="0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4" name="Line 17"/>
                <p:cNvSpPr>
                  <a:spLocks noChangeShapeType="1"/>
                </p:cNvSpPr>
                <p:nvPr/>
              </p:nvSpPr>
              <p:spPr bwMode="auto">
                <a:xfrm>
                  <a:off x="412" y="1471"/>
                  <a:ext cx="0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5" name="Line 18"/>
                <p:cNvSpPr>
                  <a:spLocks noChangeShapeType="1"/>
                </p:cNvSpPr>
                <p:nvPr/>
              </p:nvSpPr>
              <p:spPr bwMode="auto">
                <a:xfrm>
                  <a:off x="656" y="1471"/>
                  <a:ext cx="0" cy="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6" name="Line 19"/>
                <p:cNvSpPr>
                  <a:spLocks noChangeShapeType="1"/>
                </p:cNvSpPr>
                <p:nvPr/>
              </p:nvSpPr>
              <p:spPr bwMode="auto">
                <a:xfrm>
                  <a:off x="1390" y="0"/>
                  <a:ext cx="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7" name="Line 20"/>
                <p:cNvSpPr>
                  <a:spLocks noChangeShapeType="1"/>
                </p:cNvSpPr>
                <p:nvPr/>
              </p:nvSpPr>
              <p:spPr bwMode="auto">
                <a:xfrm>
                  <a:off x="1390" y="210"/>
                  <a:ext cx="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8" name="Line 21"/>
                <p:cNvSpPr>
                  <a:spLocks noChangeShapeType="1"/>
                </p:cNvSpPr>
                <p:nvPr/>
              </p:nvSpPr>
              <p:spPr bwMode="auto">
                <a:xfrm>
                  <a:off x="1390" y="1261"/>
                  <a:ext cx="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29" name="Line 22"/>
                <p:cNvSpPr>
                  <a:spLocks noChangeShapeType="1"/>
                </p:cNvSpPr>
                <p:nvPr/>
              </p:nvSpPr>
              <p:spPr bwMode="auto">
                <a:xfrm>
                  <a:off x="1390" y="1051"/>
                  <a:ext cx="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30" name="Line 23"/>
                <p:cNvSpPr>
                  <a:spLocks noChangeShapeType="1"/>
                </p:cNvSpPr>
                <p:nvPr/>
              </p:nvSpPr>
              <p:spPr bwMode="auto">
                <a:xfrm>
                  <a:off x="1390" y="421"/>
                  <a:ext cx="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31" name="Line 24"/>
                <p:cNvSpPr>
                  <a:spLocks noChangeShapeType="1"/>
                </p:cNvSpPr>
                <p:nvPr/>
              </p:nvSpPr>
              <p:spPr bwMode="auto">
                <a:xfrm>
                  <a:off x="1390" y="631"/>
                  <a:ext cx="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32" name="Line 25"/>
                <p:cNvSpPr>
                  <a:spLocks noChangeShapeType="1"/>
                </p:cNvSpPr>
                <p:nvPr/>
              </p:nvSpPr>
              <p:spPr bwMode="auto">
                <a:xfrm>
                  <a:off x="1390" y="841"/>
                  <a:ext cx="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033" name="Line 26"/>
                <p:cNvSpPr>
                  <a:spLocks noChangeShapeType="1"/>
                </p:cNvSpPr>
                <p:nvPr/>
              </p:nvSpPr>
              <p:spPr bwMode="auto">
                <a:xfrm>
                  <a:off x="1370" y="1810"/>
                  <a:ext cx="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" name="Group 27"/>
          <p:cNvGrpSpPr/>
          <p:nvPr/>
        </p:nvGrpSpPr>
        <p:grpSpPr bwMode="auto">
          <a:xfrm>
            <a:off x="5917706" y="2381595"/>
            <a:ext cx="3475038" cy="3448050"/>
            <a:chOff x="0" y="0"/>
            <a:chExt cx="2189" cy="2172"/>
          </a:xfrm>
        </p:grpSpPr>
        <p:sp>
          <p:nvSpPr>
            <p:cNvPr id="43035" name="Line 28"/>
            <p:cNvSpPr>
              <a:spLocks noChangeShapeType="1"/>
            </p:cNvSpPr>
            <p:nvPr/>
          </p:nvSpPr>
          <p:spPr bwMode="auto">
            <a:xfrm flipH="1">
              <a:off x="911" y="144"/>
              <a:ext cx="964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3036" name="Group 29"/>
            <p:cNvGrpSpPr/>
            <p:nvPr/>
          </p:nvGrpSpPr>
          <p:grpSpPr bwMode="auto">
            <a:xfrm>
              <a:off x="816" y="0"/>
              <a:ext cx="1373" cy="2172"/>
              <a:chOff x="0" y="0"/>
              <a:chExt cx="1392" cy="2172"/>
            </a:xfrm>
          </p:grpSpPr>
          <p:sp>
            <p:nvSpPr>
              <p:cNvPr id="43037" name="Oval 30"/>
              <p:cNvSpPr>
                <a:spLocks noChangeArrowheads="1"/>
              </p:cNvSpPr>
              <p:nvPr/>
            </p:nvSpPr>
            <p:spPr bwMode="auto">
              <a:xfrm>
                <a:off x="96" y="187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038" name="Oval 31"/>
              <p:cNvSpPr>
                <a:spLocks noChangeArrowheads="1"/>
              </p:cNvSpPr>
              <p:nvPr/>
            </p:nvSpPr>
            <p:spPr bwMode="auto">
              <a:xfrm>
                <a:off x="1056" y="9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039" name="Text Box 32"/>
              <p:cNvSpPr txBox="1">
                <a:spLocks noChangeArrowheads="1"/>
              </p:cNvSpPr>
              <p:nvPr/>
            </p:nvSpPr>
            <p:spPr bwMode="auto">
              <a:xfrm>
                <a:off x="0" y="1920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3040" name="Text Box 33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43041" name="Line 34"/>
            <p:cNvSpPr>
              <a:spLocks noChangeShapeType="1"/>
            </p:cNvSpPr>
            <p:nvPr/>
          </p:nvSpPr>
          <p:spPr bwMode="auto">
            <a:xfrm flipH="1" flipV="1">
              <a:off x="0" y="177"/>
              <a:ext cx="2083" cy="12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42" name="Line 35"/>
            <p:cNvSpPr>
              <a:spLocks noChangeShapeType="1"/>
            </p:cNvSpPr>
            <p:nvPr/>
          </p:nvSpPr>
          <p:spPr bwMode="auto">
            <a:xfrm flipH="1" flipV="1">
              <a:off x="599" y="528"/>
              <a:ext cx="308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43" name="Line 36"/>
            <p:cNvSpPr>
              <a:spLocks noChangeShapeType="1"/>
            </p:cNvSpPr>
            <p:nvPr/>
          </p:nvSpPr>
          <p:spPr bwMode="auto">
            <a:xfrm flipH="1">
              <a:off x="605" y="96"/>
              <a:ext cx="1296" cy="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44" name="Text Box 37"/>
            <p:cNvSpPr txBox="1">
              <a:spLocks noChangeArrowheads="1"/>
            </p:cNvSpPr>
            <p:nvPr/>
          </p:nvSpPr>
          <p:spPr bwMode="auto">
            <a:xfrm>
              <a:off x="288" y="480"/>
              <a:ext cx="2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6833694" y="3143595"/>
            <a:ext cx="150812" cy="1524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9495" name="Object 39">
            <a:hlinkClick r:id="rId2" action="ppaction://hlinksldjump"/>
          </p:cNvPr>
          <p:cNvGraphicFramePr>
            <a:graphicFrameLocks noChangeAspect="1"/>
          </p:cNvGraphicFramePr>
          <p:nvPr/>
        </p:nvGraphicFramePr>
        <p:xfrm>
          <a:off x="696458" y="1949795"/>
          <a:ext cx="4186507" cy="74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162300" imgH="571500" progId="Word.Document.8">
                  <p:embed/>
                </p:oleObj>
              </mc:Choice>
              <mc:Fallback>
                <p:oleObj r:id="rId3" imgW="3162300" imgH="571500" progId="Word.Document.8">
                  <p:embed/>
                  <p:pic>
                    <p:nvPicPr>
                      <p:cNvPr id="0" name="Object 3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58" y="1949795"/>
                        <a:ext cx="4186507" cy="740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8" name="Text Box 41"/>
          <p:cNvSpPr txBox="1">
            <a:spLocks noChangeArrowheads="1"/>
          </p:cNvSpPr>
          <p:nvPr/>
        </p:nvSpPr>
        <p:spPr bwMode="auto">
          <a:xfrm>
            <a:off x="660400" y="1262252"/>
            <a:ext cx="10858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两点的坐标分别是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(-1,-1),(3,7),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求线段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的垂直平分线的方程。</a:t>
            </a:r>
          </a:p>
        </p:txBody>
      </p: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6 L 0.21667 0.16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0.16648 L -3.33333E-6 -2.89017E-6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 animBg="1"/>
      <p:bldP spid="19494" grpId="1" animBg="1"/>
      <p:bldP spid="1949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59818" y="2348904"/>
          <a:ext cx="6817973" cy="41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65830" imgH="216535" progId="Word.Document.8">
                  <p:embed/>
                </p:oleObj>
              </mc:Choice>
              <mc:Fallback>
                <p:oleObj r:id="rId3" imgW="3465830" imgH="21653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818" y="2348904"/>
                        <a:ext cx="6817973" cy="410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/>
          <p:nvPr/>
        </p:nvGrpSpPr>
        <p:grpSpPr bwMode="auto">
          <a:xfrm>
            <a:off x="5612757" y="1659519"/>
            <a:ext cx="4953000" cy="595191"/>
            <a:chOff x="0" y="0"/>
            <a:chExt cx="3120" cy="384"/>
          </a:xfrm>
        </p:grpSpPr>
        <p:sp>
          <p:nvSpPr>
            <p:cNvPr id="44035" name="AutoShape 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76" cy="384"/>
            </a:xfrm>
            <a:prstGeom prst="wedgeRoundRectCallout">
              <a:avLst>
                <a:gd name="adj1" fmla="val -118111"/>
                <a:gd name="adj2" fmla="val 70208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36" name="Text Box 5"/>
            <p:cNvSpPr txBox="1">
              <a:spLocks noChangeArrowheads="1"/>
            </p:cNvSpPr>
            <p:nvPr/>
          </p:nvSpPr>
          <p:spPr bwMode="auto">
            <a:xfrm>
              <a:off x="0" y="48"/>
              <a:ext cx="312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我们的目标就是要找</a:t>
              </a:r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与</a:t>
              </a:r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的关系式</a:t>
              </a:r>
            </a:p>
          </p:txBody>
        </p:sp>
      </p:grp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177837" y="2824013"/>
          <a:ext cx="2446577" cy="38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46505" imgH="210185" progId="Word.Document.8">
                  <p:embed/>
                </p:oleObj>
              </mc:Choice>
              <mc:Fallback>
                <p:oleObj r:id="rId6" imgW="1246505" imgH="21018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837" y="2824013"/>
                        <a:ext cx="2446577" cy="38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265723" y="2838271"/>
          <a:ext cx="1864489" cy="31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161415" imgH="201295" progId="Word.Document.8">
                  <p:embed/>
                </p:oleObj>
              </mc:Choice>
              <mc:Fallback>
                <p:oleObj r:id="rId8" imgW="1161415" imgH="20129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723" y="2838271"/>
                        <a:ext cx="1864489" cy="31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"/>
          <p:cNvGrpSpPr/>
          <p:nvPr/>
        </p:nvGrpSpPr>
        <p:grpSpPr bwMode="auto">
          <a:xfrm>
            <a:off x="4350152" y="3208901"/>
            <a:ext cx="4876800" cy="595191"/>
            <a:chOff x="0" y="0"/>
            <a:chExt cx="3072" cy="384"/>
          </a:xfrm>
        </p:grpSpPr>
        <p:sp>
          <p:nvSpPr>
            <p:cNvPr id="44040" name="AutoShape 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32" cy="384"/>
            </a:xfrm>
            <a:prstGeom prst="wedgeRoundRectCallout">
              <a:avLst>
                <a:gd name="adj1" fmla="val -78495"/>
                <a:gd name="adj2" fmla="val -47394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41" name="Text Box 10"/>
            <p:cNvSpPr txBox="1">
              <a:spLocks noChangeArrowheads="1"/>
            </p:cNvSpPr>
            <p:nvPr/>
          </p:nvSpPr>
          <p:spPr bwMode="auto">
            <a:xfrm>
              <a:off x="0" y="48"/>
              <a:ext cx="3072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先找曲线上的点满足的几何条件</a:t>
              </a:r>
            </a:p>
          </p:txBody>
        </p:sp>
      </p:grp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1110943" y="3891164"/>
          <a:ext cx="5677609" cy="52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883535" imgH="283210" progId="Word.Document.8">
                  <p:embed/>
                </p:oleObj>
              </mc:Choice>
              <mc:Fallback>
                <p:oleObj r:id="rId10" imgW="2883535" imgH="28321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943" y="3891164"/>
                        <a:ext cx="5677609" cy="529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6657604" y="3970096"/>
          <a:ext cx="920187" cy="33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39750" imgH="201295" progId="Word.Document.8">
                  <p:embed/>
                </p:oleObj>
              </mc:Choice>
              <mc:Fallback>
                <p:oleObj r:id="rId12" imgW="539750" imgH="20129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604" y="3970096"/>
                        <a:ext cx="920187" cy="331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1109000" y="4631554"/>
          <a:ext cx="5520234" cy="47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3331210" imgH="250190" progId="Word.Document.8">
                  <p:embed/>
                </p:oleObj>
              </mc:Choice>
              <mc:Fallback>
                <p:oleObj r:id="rId14" imgW="3331210" imgH="25019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000" y="4631554"/>
                        <a:ext cx="5520234" cy="47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1119327" y="5220204"/>
          <a:ext cx="2656007" cy="43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427480" imgH="243840" progId="Word.Document.8">
                  <p:embed/>
                </p:oleObj>
              </mc:Choice>
              <mc:Fallback>
                <p:oleObj r:id="rId16" imgW="1427480" imgH="24384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327" y="5220204"/>
                        <a:ext cx="2656007" cy="431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6847390" y="4667150"/>
          <a:ext cx="920187" cy="33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539750" imgH="201295" progId="Word.Document.8">
                  <p:embed/>
                </p:oleObj>
              </mc:Choice>
              <mc:Fallback>
                <p:oleObj r:id="rId18" imgW="539750" imgH="20129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7390" y="4667150"/>
                        <a:ext cx="920187" cy="331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1144693" y="5736960"/>
          <a:ext cx="6562541" cy="39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3752215" imgH="219710" progId="Word.Document.8">
                  <p:embed/>
                </p:oleObj>
              </mc:Choice>
              <mc:Fallback>
                <p:oleObj r:id="rId20" imgW="3752215" imgH="21971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693" y="5736960"/>
                        <a:ext cx="6562541" cy="397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637533" y="1247453"/>
            <a:ext cx="830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两点的坐标分别是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(-1,-1),(3,7),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求线段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的垂直平分线的方程。</a:t>
            </a:r>
          </a:p>
        </p:txBody>
      </p:sp>
      <p:graphicFrame>
        <p:nvGraphicFramePr>
          <p:cNvPr id="20499" name="Object 19">
            <a:hlinkClick r:id="rId22" action="ppaction://hlinksldjump"/>
          </p:cNvPr>
          <p:cNvGraphicFramePr>
            <a:graphicFrameLocks noChangeAspect="1"/>
          </p:cNvGraphicFramePr>
          <p:nvPr/>
        </p:nvGraphicFramePr>
        <p:xfrm>
          <a:off x="695325" y="1815878"/>
          <a:ext cx="3908174" cy="67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2369820" imgH="422275" progId="Word.Document.8">
                  <p:embed/>
                </p:oleObj>
              </mc:Choice>
              <mc:Fallback>
                <p:oleObj r:id="rId23" imgW="2369820" imgH="422275" progId="Word.Document.8">
                  <p:embed/>
                  <p:pic>
                    <p:nvPicPr>
                      <p:cNvPr id="0" name="Object 1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1815878"/>
                        <a:ext cx="3908174" cy="674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占位符 20"/>
          <p:cNvSpPr txBox="1"/>
          <p:nvPr/>
        </p:nvSpPr>
        <p:spPr>
          <a:xfrm>
            <a:off x="1516849" y="416689"/>
            <a:ext cx="5112385" cy="413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996867" y="1667590"/>
          <a:ext cx="5157236" cy="72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918460" imgH="415925" progId="Word.Document.8">
                  <p:embed/>
                </p:oleObj>
              </mc:Choice>
              <mc:Fallback>
                <p:oleObj r:id="rId3" imgW="2918460" imgH="4159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867" y="1667590"/>
                        <a:ext cx="5157236" cy="726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147980" y="1641356"/>
          <a:ext cx="1022478" cy="376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36575" imgH="198120" progId="Word.Document.8">
                  <p:embed/>
                </p:oleObj>
              </mc:Choice>
              <mc:Fallback>
                <p:oleObj r:id="rId5" imgW="536575" imgH="1981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980" y="1641356"/>
                        <a:ext cx="1022478" cy="376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996867" y="2471516"/>
          <a:ext cx="6081053" cy="242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534410" imgH="1408430" progId="Word.Document.8">
                  <p:embed/>
                </p:oleObj>
              </mc:Choice>
              <mc:Fallback>
                <p:oleObj r:id="rId7" imgW="3534410" imgH="14084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867" y="2471516"/>
                        <a:ext cx="6081053" cy="2421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167391" y="5365205"/>
          <a:ext cx="2986712" cy="41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46860" imgH="255905" progId="Word.Document.8">
                  <p:embed/>
                </p:oleObj>
              </mc:Choice>
              <mc:Fallback>
                <p:oleObj r:id="rId9" imgW="1546860" imgH="25590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391" y="5365205"/>
                        <a:ext cx="2986712" cy="412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981346" y="5898835"/>
          <a:ext cx="6063115" cy="34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747770" imgH="217805" progId="Word.Document.8">
                  <p:embed/>
                </p:oleObj>
              </mc:Choice>
              <mc:Fallback>
                <p:oleObj r:id="rId11" imgW="3747770" imgH="21780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346" y="5898835"/>
                        <a:ext cx="6063115" cy="349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545437" y="1224265"/>
            <a:ext cx="8675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下面证明线段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的垂直平分线的方程是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x+2y-7=0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1991269" y="3682345"/>
          <a:ext cx="4933008" cy="100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237230" imgH="660400" progId="Equation.DSMT4">
                  <p:embed/>
                </p:oleObj>
              </mc:Choice>
              <mc:Fallback>
                <p:oleObj r:id="rId13" imgW="3237230" imgH="660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269" y="3682345"/>
                        <a:ext cx="4933008" cy="1005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1875792" y="4800465"/>
          <a:ext cx="5048485" cy="100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3313430" imgH="660400" progId="Equation.DSMT4">
                  <p:embed/>
                </p:oleObj>
              </mc:Choice>
              <mc:Fallback>
                <p:oleObj r:id="rId15" imgW="3313430" imgH="660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792" y="4800465"/>
                        <a:ext cx="5048485" cy="1005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639871" y="2100344"/>
          <a:ext cx="7564755" cy="190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848100" imgH="190500" progId="Word.Document.8">
                  <p:embed/>
                </p:oleObj>
              </mc:Choice>
              <mc:Fallback>
                <p:oleObj name="Document" r:id="rId3" imgW="3848100" imgH="190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71" y="2100344"/>
                        <a:ext cx="7564755" cy="1909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706746" y="5701808"/>
          <a:ext cx="6134087" cy="48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114040" imgH="248920" progId="Word.Document.8">
                  <p:embed/>
                </p:oleObj>
              </mc:Choice>
              <mc:Fallback>
                <p:oleObj r:id="rId5" imgW="3114040" imgH="24892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46" y="5701808"/>
                        <a:ext cx="6134087" cy="480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695325" y="1226216"/>
            <a:ext cx="10823575" cy="142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第一种方法运用现成的结论当然快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但它需要你对研究的曲线要有一定的了解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;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第二种方法虽然有些走弯路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但这种方法有一般性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请同学们小组讨论，总结出求曲线的方程的步骤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。</a:t>
            </a: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639871" y="3583941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1639871" y="3660141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1411271" y="5459935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1411271" y="5536135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4" name="Object 8"/>
          <p:cNvGraphicFramePr>
            <a:graphicFrameLocks noChangeAspect="1"/>
          </p:cNvGraphicFramePr>
          <p:nvPr/>
        </p:nvGraphicFramePr>
        <p:xfrm>
          <a:off x="706746" y="3051255"/>
          <a:ext cx="822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77165" imgH="201930" progId="Word.Document.8">
                  <p:embed/>
                </p:oleObj>
              </mc:Choice>
              <mc:Fallback>
                <p:oleObj r:id="rId7" imgW="177165" imgH="20193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46" y="3051255"/>
                        <a:ext cx="822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2768888" y="3051255"/>
          <a:ext cx="822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76530" imgH="201295" progId="Word.Document.8">
                  <p:embed/>
                </p:oleObj>
              </mc:Choice>
              <mc:Fallback>
                <p:oleObj r:id="rId9" imgW="176530" imgH="20129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888" y="3051255"/>
                        <a:ext cx="822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"/>
          <p:cNvGraphicFramePr>
            <a:graphicFrameLocks noChangeAspect="1"/>
          </p:cNvGraphicFramePr>
          <p:nvPr/>
        </p:nvGraphicFramePr>
        <p:xfrm>
          <a:off x="690821" y="3458537"/>
          <a:ext cx="822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76530" imgH="201295" progId="Word.Document.8">
                  <p:embed/>
                </p:oleObj>
              </mc:Choice>
              <mc:Fallback>
                <p:oleObj r:id="rId11" imgW="176530" imgH="20129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21" y="3458537"/>
                        <a:ext cx="822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1"/>
          <p:cNvGraphicFramePr>
            <a:graphicFrameLocks noChangeAspect="1"/>
          </p:cNvGraphicFramePr>
          <p:nvPr/>
        </p:nvGraphicFramePr>
        <p:xfrm>
          <a:off x="698783" y="3945614"/>
          <a:ext cx="8223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76530" imgH="201295" progId="Word.Document.8">
                  <p:embed/>
                </p:oleObj>
              </mc:Choice>
              <mc:Fallback>
                <p:oleObj r:id="rId12" imgW="176530" imgH="20129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83" y="3945614"/>
                        <a:ext cx="8223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/>
          <p:cNvGraphicFramePr>
            <a:graphicFrameLocks noChangeAspect="1"/>
          </p:cNvGraphicFramePr>
          <p:nvPr/>
        </p:nvGraphicFramePr>
        <p:xfrm>
          <a:off x="680711" y="4428508"/>
          <a:ext cx="822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77165" imgH="201930" progId="Word.Document.8">
                  <p:embed/>
                </p:oleObj>
              </mc:Choice>
              <mc:Fallback>
                <p:oleObj r:id="rId13" imgW="177165" imgH="20193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11" y="4428508"/>
                        <a:ext cx="822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72"/>
          <p:cNvSpPr>
            <a:spLocks noChangeArrowheads="1"/>
          </p:cNvSpPr>
          <p:nvPr/>
        </p:nvSpPr>
        <p:spPr bwMode="auto">
          <a:xfrm>
            <a:off x="342261" y="2673813"/>
            <a:ext cx="684867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求曲线的方程(轨迹方程),一般有下面几个步骤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: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1.建立适当的坐标系,设曲线上任一点M的坐标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;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2.写出适合条件</a:t>
            </a:r>
            <a:r>
              <a:rPr kumimoji="0" lang="zh-CN" altLang="zh-CN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P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的几何点集: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;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3.用坐标表示条件  ,列出方程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;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4.化简方程 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为最简形式;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5.证明(查漏除杂).</a:t>
            </a:r>
          </a:p>
        </p:txBody>
      </p:sp>
      <p:pic>
        <p:nvPicPr>
          <p:cNvPr id="40" name="Picture 273" descr="C:\Users\ADMINI~1\AppData\Local\Temp\ksohtml732\wps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87" y="3152084"/>
            <a:ext cx="858564" cy="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74" descr="C:\Users\ADMINI~1\AppData\Local\Temp\ksohtml732\wps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41" y="3584406"/>
            <a:ext cx="1900535" cy="5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75" descr="C:\Users\ADMINI~1\AppData\Local\Temp\ksohtml732\wps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41" y="4123099"/>
            <a:ext cx="808020" cy="4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76" descr="C:\Users\ADMINI~1\AppData\Local\Temp\ksohtml732\wps4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61" y="4123099"/>
            <a:ext cx="1406553" cy="4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77" descr="C:\Users\ADMINI~1\AppData\Local\Temp\ksohtml732\wps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12" y="4563655"/>
            <a:ext cx="1703150" cy="5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未知"/>
          <p:cNvSpPr>
            <a:spLocks noChangeArrowheads="1"/>
          </p:cNvSpPr>
          <p:nvPr/>
        </p:nvSpPr>
        <p:spPr bwMode="auto">
          <a:xfrm>
            <a:off x="5571323" y="2722563"/>
            <a:ext cx="4114800" cy="2311400"/>
          </a:xfrm>
          <a:custGeom>
            <a:avLst/>
            <a:gdLst>
              <a:gd name="T0" fmla="*/ 0 w 2256"/>
              <a:gd name="T1" fmla="*/ 96 h 1168"/>
              <a:gd name="T2" fmla="*/ 1200 w 2256"/>
              <a:gd name="T3" fmla="*/ 1152 h 1168"/>
              <a:gd name="T4" fmla="*/ 2256 w 2256"/>
              <a:gd name="T5" fmla="*/ 0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6" h="1168">
                <a:moveTo>
                  <a:pt x="0" y="96"/>
                </a:moveTo>
                <a:cubicBezTo>
                  <a:pt x="412" y="632"/>
                  <a:pt x="824" y="1168"/>
                  <a:pt x="1200" y="1152"/>
                </a:cubicBezTo>
                <a:cubicBezTo>
                  <a:pt x="1576" y="1136"/>
                  <a:pt x="1916" y="568"/>
                  <a:pt x="22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5382411" y="5027613"/>
            <a:ext cx="5121275" cy="520700"/>
            <a:chOff x="0" y="0"/>
            <a:chExt cx="3226" cy="328"/>
          </a:xfrm>
        </p:grpSpPr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0" y="0"/>
              <a:ext cx="3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2928" y="0"/>
            <a:ext cx="298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27000" imgH="139700" progId="Equation.DSMT4">
                    <p:embed/>
                  </p:oleObj>
                </mc:Choice>
                <mc:Fallback>
                  <p:oleObj r:id="rId3" imgW="127000" imgH="139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0"/>
                          <a:ext cx="298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/>
          <p:nvPr/>
        </p:nvGrpSpPr>
        <p:grpSpPr bwMode="auto">
          <a:xfrm>
            <a:off x="7155649" y="2579688"/>
            <a:ext cx="636587" cy="3657600"/>
            <a:chOff x="0" y="0"/>
            <a:chExt cx="401" cy="2304"/>
          </a:xfrm>
        </p:grpSpPr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 flipV="1">
              <a:off x="384" y="48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0185" name="Object 9"/>
            <p:cNvGraphicFramePr>
              <a:graphicFrameLocks noChangeAspect="1"/>
            </p:cNvGraphicFramePr>
            <p:nvPr/>
          </p:nvGraphicFramePr>
          <p:xfrm>
            <a:off x="0" y="0"/>
            <a:ext cx="328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39700" imgH="165735" progId="Equation.DSMT4">
                    <p:embed/>
                  </p:oleObj>
                </mc:Choice>
                <mc:Fallback>
                  <p:oleObj r:id="rId5" imgW="139700" imgH="16573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28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6" name="Object 10"/>
            <p:cNvGraphicFramePr>
              <a:graphicFrameLocks noChangeAspect="1"/>
            </p:cNvGraphicFramePr>
            <p:nvPr/>
          </p:nvGraphicFramePr>
          <p:xfrm>
            <a:off x="240" y="1584"/>
            <a:ext cx="161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27000" imgH="177800" progId="Equation.DSMT4">
                    <p:embed/>
                  </p:oleObj>
                </mc:Choice>
                <mc:Fallback>
                  <p:oleObj r:id="rId7" imgW="127000" imgH="1778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584"/>
                          <a:ext cx="161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7803348" y="4451352"/>
          <a:ext cx="914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55600" imgH="215900" progId="Equation.DSMT4">
                  <p:embed/>
                </p:oleObj>
              </mc:Choice>
              <mc:Fallback>
                <p:oleObj r:id="rId9" imgW="355600" imgH="215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348" y="4451352"/>
                        <a:ext cx="9144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9284485" y="3367088"/>
          <a:ext cx="1219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68300" imgH="215900" progId="Equation.DSMT4">
                  <p:embed/>
                </p:oleObj>
              </mc:Choice>
              <mc:Fallback>
                <p:oleObj r:id="rId11" imgW="368300" imgH="215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4485" y="3367088"/>
                        <a:ext cx="12192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3"/>
          <p:cNvGrpSpPr/>
          <p:nvPr/>
        </p:nvGrpSpPr>
        <p:grpSpPr bwMode="auto">
          <a:xfrm>
            <a:off x="6003123" y="2867027"/>
            <a:ext cx="4214812" cy="3000375"/>
            <a:chOff x="0" y="0"/>
            <a:chExt cx="2655" cy="1890"/>
          </a:xfrm>
        </p:grpSpPr>
        <p:grpSp>
          <p:nvGrpSpPr>
            <p:cNvPr id="50190" name="Group 14"/>
            <p:cNvGrpSpPr/>
            <p:nvPr/>
          </p:nvGrpSpPr>
          <p:grpSpPr bwMode="auto">
            <a:xfrm>
              <a:off x="0" y="0"/>
              <a:ext cx="2655" cy="1890"/>
              <a:chOff x="0" y="0"/>
              <a:chExt cx="2655" cy="1890"/>
            </a:xfrm>
          </p:grpSpPr>
          <p:grpSp>
            <p:nvGrpSpPr>
              <p:cNvPr id="50191" name="Group 15"/>
              <p:cNvGrpSpPr/>
              <p:nvPr/>
            </p:nvGrpSpPr>
            <p:grpSpPr bwMode="auto">
              <a:xfrm>
                <a:off x="0" y="0"/>
                <a:ext cx="2655" cy="1361"/>
                <a:chOff x="0" y="0"/>
                <a:chExt cx="2655" cy="1361"/>
              </a:xfrm>
            </p:grpSpPr>
            <p:sp>
              <p:nvSpPr>
                <p:cNvPr id="50192" name="Line 16"/>
                <p:cNvSpPr>
                  <a:spLocks noChangeShapeType="1"/>
                </p:cNvSpPr>
                <p:nvPr/>
              </p:nvSpPr>
              <p:spPr bwMode="auto">
                <a:xfrm>
                  <a:off x="0" y="1352"/>
                  <a:ext cx="24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50193" name="Object 17"/>
                <p:cNvGraphicFramePr>
                  <a:graphicFrameLocks noChangeAspect="1"/>
                </p:cNvGraphicFramePr>
                <p:nvPr/>
              </p:nvGraphicFramePr>
              <p:xfrm>
                <a:off x="816" y="731"/>
                <a:ext cx="631" cy="6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13" imgW="250190" imgH="247015" progId="Word.Document.8">
                        <p:embed/>
                      </p:oleObj>
                    </mc:Choice>
                    <mc:Fallback>
                      <p:oleObj r:id="rId13" imgW="250190" imgH="247015" progId="Word.Document.8">
                        <p:embed/>
                        <p:pic>
                          <p:nvPicPr>
                            <p:cNvPr id="0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6" y="731"/>
                              <a:ext cx="631" cy="6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019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4" y="338"/>
                  <a:ext cx="960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19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064" y="338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50196" name="Object 20"/>
                <p:cNvGraphicFramePr>
                  <a:graphicFrameLocks noChangeAspect="1"/>
                </p:cNvGraphicFramePr>
                <p:nvPr/>
              </p:nvGraphicFramePr>
              <p:xfrm>
                <a:off x="2006" y="0"/>
                <a:ext cx="649" cy="6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15" imgW="250190" imgH="247015" progId="Word.Document.8">
                        <p:embed/>
                      </p:oleObj>
                    </mc:Choice>
                    <mc:Fallback>
                      <p:oleObj r:id="rId15" imgW="250190" imgH="247015" progId="Word.Document.8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06" y="0"/>
                              <a:ext cx="649" cy="6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0197" name="Object 21"/>
              <p:cNvGraphicFramePr>
                <a:graphicFrameLocks noChangeAspect="1"/>
              </p:cNvGraphicFramePr>
              <p:nvPr/>
            </p:nvGraphicFramePr>
            <p:xfrm>
              <a:off x="1680" y="1442"/>
              <a:ext cx="224" cy="4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7" imgW="88900" imgH="177800" progId="Equation.DSMT4">
                      <p:embed/>
                    </p:oleObj>
                  </mc:Choice>
                  <mc:Fallback>
                    <p:oleObj r:id="rId17" imgW="88900" imgH="177800" progId="Equation.DSMT4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42"/>
                            <a:ext cx="224" cy="4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0198" name="Text Box 22"/>
            <p:cNvSpPr txBox="1">
              <a:spLocks noChangeArrowheads="1"/>
            </p:cNvSpPr>
            <p:nvPr/>
          </p:nvSpPr>
          <p:spPr bwMode="auto">
            <a:xfrm>
              <a:off x="1968" y="1344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95325" y="2391028"/>
            <a:ext cx="888780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请同学们独立思考，效仿例题，完成本题</a:t>
            </a: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01674" y="1232029"/>
            <a:ext cx="10930618" cy="1015663"/>
            <a:chOff x="695325" y="3082847"/>
            <a:chExt cx="10930618" cy="1015663"/>
          </a:xfrm>
        </p:grpSpPr>
        <p:sp>
          <p:nvSpPr>
            <p:cNvPr id="6" name="Rectangle 305"/>
            <p:cNvSpPr>
              <a:spLocks noChangeArrowheads="1"/>
            </p:cNvSpPr>
            <p:nvPr/>
          </p:nvSpPr>
          <p:spPr bwMode="auto">
            <a:xfrm>
              <a:off x="695325" y="3082847"/>
              <a:ext cx="10930618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例3,已知一条直线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和它上方的一个点</a:t>
              </a:r>
              <a:r>
                <a:rPr kumimoji="0" lang="zh-CN" altLang="zh-CN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F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,点</a:t>
              </a:r>
              <a:r>
                <a:rPr kumimoji="0" lang="zh-CN" altLang="zh-CN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F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到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的距离是2.一条曲线也在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的上方,它上面的每一点到</a:t>
              </a:r>
              <a:r>
                <a:rPr kumimoji="0" lang="zh-CN" altLang="zh-CN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F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的距离减去到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的距离的差都是2,建立适当的坐标系,求这条曲线的方程.</a:t>
              </a:r>
            </a:p>
          </p:txBody>
        </p:sp>
        <p:pic>
          <p:nvPicPr>
            <p:cNvPr id="9522" name="Picture 306" descr="C:\Users\ADMINI~1\AppData\Local\Temp\ksohtml260\wps1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199" y="3166193"/>
              <a:ext cx="225425" cy="45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" name="Picture 307" descr="C:\Users\ADMINI~1\AppData\Local\Temp\ksohtml260\wps2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65" y="3156014"/>
              <a:ext cx="225425" cy="45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4" name="Picture 308" descr="C:\Users\ADMINI~1\AppData\Local\Temp\ksohtml260\wps3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7986" y="3204915"/>
              <a:ext cx="225425" cy="45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5" name="Picture 309" descr="C:\Users\ADMINI~1\AppData\Local\Temp\ksohtml260\wps4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38" y="3644968"/>
              <a:ext cx="225425" cy="45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未知"/>
          <p:cNvSpPr>
            <a:spLocks noChangeArrowheads="1"/>
          </p:cNvSpPr>
          <p:nvPr/>
        </p:nvSpPr>
        <p:spPr bwMode="auto">
          <a:xfrm>
            <a:off x="5715000" y="2492376"/>
            <a:ext cx="4114800" cy="2311400"/>
          </a:xfrm>
          <a:custGeom>
            <a:avLst/>
            <a:gdLst>
              <a:gd name="T0" fmla="*/ 0 w 2256"/>
              <a:gd name="T1" fmla="*/ 96 h 1168"/>
              <a:gd name="T2" fmla="*/ 1200 w 2256"/>
              <a:gd name="T3" fmla="*/ 1152 h 1168"/>
              <a:gd name="T4" fmla="*/ 2256 w 2256"/>
              <a:gd name="T5" fmla="*/ 0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6" h="1168">
                <a:moveTo>
                  <a:pt x="0" y="96"/>
                </a:moveTo>
                <a:cubicBezTo>
                  <a:pt x="412" y="632"/>
                  <a:pt x="824" y="1168"/>
                  <a:pt x="1200" y="1152"/>
                </a:cubicBezTo>
                <a:cubicBezTo>
                  <a:pt x="1576" y="1136"/>
                  <a:pt x="1916" y="568"/>
                  <a:pt x="22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5334001" y="4778376"/>
            <a:ext cx="5121275" cy="520700"/>
            <a:chOff x="0" y="0"/>
            <a:chExt cx="3226" cy="328"/>
          </a:xfrm>
        </p:grpSpPr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0" y="0"/>
              <a:ext cx="3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2230" name="Object 6"/>
            <p:cNvGraphicFramePr>
              <a:graphicFrameLocks noChangeAspect="1"/>
            </p:cNvGraphicFramePr>
            <p:nvPr/>
          </p:nvGraphicFramePr>
          <p:xfrm>
            <a:off x="2928" y="0"/>
            <a:ext cx="298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27000" imgH="139700" progId="Equation.DSMT4">
                    <p:embed/>
                  </p:oleObj>
                </mc:Choice>
                <mc:Fallback>
                  <p:oleObj r:id="rId3" imgW="127000" imgH="1397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0"/>
                          <a:ext cx="298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/>
          <p:nvPr/>
        </p:nvGrpSpPr>
        <p:grpSpPr bwMode="auto">
          <a:xfrm>
            <a:off x="7315200" y="2347913"/>
            <a:ext cx="636588" cy="3657600"/>
            <a:chOff x="0" y="0"/>
            <a:chExt cx="401" cy="2304"/>
          </a:xfrm>
        </p:grpSpPr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 flipV="1">
              <a:off x="384" y="48"/>
              <a:ext cx="0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2233" name="Object 9"/>
            <p:cNvGraphicFramePr>
              <a:graphicFrameLocks noChangeAspect="1"/>
            </p:cNvGraphicFramePr>
            <p:nvPr/>
          </p:nvGraphicFramePr>
          <p:xfrm>
            <a:off x="0" y="0"/>
            <a:ext cx="328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39700" imgH="165735" progId="Equation.DSMT4">
                    <p:embed/>
                  </p:oleObj>
                </mc:Choice>
                <mc:Fallback>
                  <p:oleObj r:id="rId5" imgW="139700" imgH="16573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28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4" name="Object 10"/>
            <p:cNvGraphicFramePr>
              <a:graphicFrameLocks noChangeAspect="1"/>
            </p:cNvGraphicFramePr>
            <p:nvPr/>
          </p:nvGraphicFramePr>
          <p:xfrm>
            <a:off x="240" y="1584"/>
            <a:ext cx="161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27000" imgH="177800" progId="Equation.DSMT4">
                    <p:embed/>
                  </p:oleObj>
                </mc:Choice>
                <mc:Fallback>
                  <p:oleObj r:id="rId7" imgW="127000" imgH="1778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584"/>
                          <a:ext cx="161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7772400" y="3940177"/>
          <a:ext cx="914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55600" imgH="215900" progId="Equation.DSMT4">
                  <p:embed/>
                </p:oleObj>
              </mc:Choice>
              <mc:Fallback>
                <p:oleObj r:id="rId9" imgW="355600" imgH="215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940177"/>
                        <a:ext cx="9144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9448800" y="3178177"/>
          <a:ext cx="1219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368300" imgH="215900" progId="Equation.DSMT4">
                  <p:embed/>
                </p:oleObj>
              </mc:Choice>
              <mc:Fallback>
                <p:oleObj r:id="rId11" imgW="368300" imgH="215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178177"/>
                        <a:ext cx="1219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3"/>
          <p:cNvGrpSpPr/>
          <p:nvPr/>
        </p:nvGrpSpPr>
        <p:grpSpPr bwMode="auto">
          <a:xfrm>
            <a:off x="6172201" y="2644777"/>
            <a:ext cx="4214813" cy="3000375"/>
            <a:chOff x="0" y="0"/>
            <a:chExt cx="2655" cy="1890"/>
          </a:xfrm>
        </p:grpSpPr>
        <p:grpSp>
          <p:nvGrpSpPr>
            <p:cNvPr id="52238" name="Group 14"/>
            <p:cNvGrpSpPr/>
            <p:nvPr/>
          </p:nvGrpSpPr>
          <p:grpSpPr bwMode="auto">
            <a:xfrm>
              <a:off x="0" y="0"/>
              <a:ext cx="2655" cy="1890"/>
              <a:chOff x="0" y="0"/>
              <a:chExt cx="2655" cy="1890"/>
            </a:xfrm>
          </p:grpSpPr>
          <p:grpSp>
            <p:nvGrpSpPr>
              <p:cNvPr id="52239" name="Group 15"/>
              <p:cNvGrpSpPr/>
              <p:nvPr/>
            </p:nvGrpSpPr>
            <p:grpSpPr bwMode="auto">
              <a:xfrm>
                <a:off x="0" y="0"/>
                <a:ext cx="2655" cy="1361"/>
                <a:chOff x="0" y="0"/>
                <a:chExt cx="2655" cy="1361"/>
              </a:xfrm>
            </p:grpSpPr>
            <p:sp>
              <p:nvSpPr>
                <p:cNvPr id="52240" name="Line 16"/>
                <p:cNvSpPr>
                  <a:spLocks noChangeShapeType="1"/>
                </p:cNvSpPr>
                <p:nvPr/>
              </p:nvSpPr>
              <p:spPr bwMode="auto">
                <a:xfrm>
                  <a:off x="0" y="1352"/>
                  <a:ext cx="24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52241" name="Object 17"/>
                <p:cNvGraphicFramePr>
                  <a:graphicFrameLocks noChangeAspect="1"/>
                </p:cNvGraphicFramePr>
                <p:nvPr/>
              </p:nvGraphicFramePr>
              <p:xfrm>
                <a:off x="816" y="731"/>
                <a:ext cx="631" cy="63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13" imgW="250190" imgH="247015" progId="Word.Document.8">
                        <p:embed/>
                      </p:oleObj>
                    </mc:Choice>
                    <mc:Fallback>
                      <p:oleObj r:id="rId13" imgW="250190" imgH="247015" progId="Word.Document.8">
                        <p:embed/>
                        <p:pic>
                          <p:nvPicPr>
                            <p:cNvPr id="0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6" y="731"/>
                              <a:ext cx="631" cy="63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2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4" y="338"/>
                  <a:ext cx="960" cy="7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24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064" y="338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aphicFrame>
              <p:nvGraphicFramePr>
                <p:cNvPr id="52244" name="Object 20"/>
                <p:cNvGraphicFramePr>
                  <a:graphicFrameLocks noChangeAspect="1"/>
                </p:cNvGraphicFramePr>
                <p:nvPr/>
              </p:nvGraphicFramePr>
              <p:xfrm>
                <a:off x="2006" y="0"/>
                <a:ext cx="649" cy="6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15" imgW="250190" imgH="247015" progId="Word.Document.8">
                        <p:embed/>
                      </p:oleObj>
                    </mc:Choice>
                    <mc:Fallback>
                      <p:oleObj r:id="rId15" imgW="250190" imgH="247015" progId="Word.Document.8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06" y="0"/>
                              <a:ext cx="649" cy="6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2245" name="Object 21"/>
              <p:cNvGraphicFramePr>
                <a:graphicFrameLocks noChangeAspect="1"/>
              </p:cNvGraphicFramePr>
              <p:nvPr/>
            </p:nvGraphicFramePr>
            <p:xfrm>
              <a:off x="1680" y="1442"/>
              <a:ext cx="224" cy="4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7" imgW="88900" imgH="177800" progId="Equation.DSMT4">
                      <p:embed/>
                    </p:oleObj>
                  </mc:Choice>
                  <mc:Fallback>
                    <p:oleObj r:id="rId17" imgW="88900" imgH="177800" progId="Equation.DSMT4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1442"/>
                            <a:ext cx="224" cy="4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1968" y="1344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5325" y="1178216"/>
            <a:ext cx="11041061" cy="1042184"/>
            <a:chOff x="660400" y="2427896"/>
            <a:chExt cx="11041061" cy="1042184"/>
          </a:xfrm>
        </p:grpSpPr>
        <p:sp>
          <p:nvSpPr>
            <p:cNvPr id="5" name="Rectangle 308"/>
            <p:cNvSpPr>
              <a:spLocks noChangeArrowheads="1"/>
            </p:cNvSpPr>
            <p:nvPr/>
          </p:nvSpPr>
          <p:spPr bwMode="auto">
            <a:xfrm>
              <a:off x="660400" y="2439180"/>
              <a:ext cx="11041061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例2已知一条直线 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和它上方的一个点</a:t>
              </a:r>
              <a:r>
                <a:rPr kumimoji="0" lang="zh-CN" altLang="zh-CN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F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,点</a:t>
              </a:r>
              <a:r>
                <a:rPr kumimoji="0" lang="zh-CN" altLang="zh-CN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F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到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的距离是2.一条曲线也在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的上方,它上面的每一点到</a:t>
              </a:r>
              <a:r>
                <a:rPr kumimoji="0" lang="zh-CN" altLang="zh-CN" sz="20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F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的距离减去到 </a:t>
              </a:r>
              <a:r>
                <a:rPr kumimoji="0" lang="en-US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      </a:t>
              </a:r>
              <a:r>
                <a:rPr kumimoji="0" lang="zh-CN" altLang="zh-CN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Times New Roman" panose="02020603050405020304" pitchFamily="18" charset="0"/>
                </a:rPr>
                <a:t> 的距离的差都是2,建立适当的坐标系,求这条曲线的方程.</a:t>
              </a:r>
            </a:p>
          </p:txBody>
        </p:sp>
        <p:pic>
          <p:nvPicPr>
            <p:cNvPr id="10549" name="Picture 309" descr="C:\Users\ADMINI~1\AppData\Local\Temp\ksohtml10140\wps1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820" y="2439180"/>
              <a:ext cx="287020" cy="57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0" name="Picture 310" descr="C:\Users\ADMINI~1\AppData\Local\Temp\ksohtml10140\wps2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740" y="2440596"/>
              <a:ext cx="287020" cy="57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1" name="Picture 311" descr="C:\Users\ADMINI~1\AppData\Local\Temp\ksohtml10140\wps3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762" y="2427896"/>
              <a:ext cx="287020" cy="57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2" name="Picture 312" descr="C:\Users\ADMINI~1\AppData\Local\Temp\ksohtml10140\wps4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041" y="2896040"/>
              <a:ext cx="287020" cy="57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781880" y="4184961"/>
          <a:ext cx="6213369" cy="49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117850" imgH="250190" progId="Word.Document.8">
                  <p:embed/>
                </p:oleObj>
              </mc:Choice>
              <mc:Fallback>
                <p:oleObj r:id="rId3" imgW="3117850" imgH="25019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80" y="4184961"/>
                        <a:ext cx="6213369" cy="490309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/>
        </p:nvGraphicFramePr>
        <p:xfrm>
          <a:off x="853317" y="5055418"/>
          <a:ext cx="19050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15340" imgH="190500" progId="Word.Document.8">
                  <p:embed/>
                </p:oleObj>
              </mc:Choice>
              <mc:Fallback>
                <p:oleObj name="Document" r:id="rId5" imgW="815340" imgH="19050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317" y="5055418"/>
                        <a:ext cx="19050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4237867" y="6531793"/>
          <a:ext cx="1447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33400" imgH="190500" progId="Word.Document.8">
                  <p:embed/>
                </p:oleObj>
              </mc:Choice>
              <mc:Fallback>
                <p:oleObj name="Document" r:id="rId7" imgW="533400" imgH="19050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867" y="6531793"/>
                        <a:ext cx="1447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781880" y="6014269"/>
          <a:ext cx="30480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1203960" imgH="190500" progId="Word.Document.8">
                  <p:embed/>
                </p:oleObj>
              </mc:Choice>
              <mc:Fallback>
                <p:oleObj name="Document" r:id="rId9" imgW="1203960" imgH="19050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80" y="6014269"/>
                        <a:ext cx="30480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1629300" y="2021449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1629300" y="2097649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1400700" y="3897443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400700" y="3973643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696175" y="1488763"/>
          <a:ext cx="822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77165" imgH="201930" progId="Word.Document.8">
                  <p:embed/>
                </p:oleObj>
              </mc:Choice>
              <mc:Fallback>
                <p:oleObj r:id="rId11" imgW="177165" imgH="20193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75" y="1488763"/>
                        <a:ext cx="822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2758317" y="1488763"/>
          <a:ext cx="822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76530" imgH="201295" progId="Word.Document.8">
                  <p:embed/>
                </p:oleObj>
              </mc:Choice>
              <mc:Fallback>
                <p:oleObj r:id="rId13" imgW="176530" imgH="20129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317" y="1488763"/>
                        <a:ext cx="822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/>
          <p:cNvGraphicFramePr>
            <a:graphicFrameLocks noChangeAspect="1"/>
          </p:cNvGraphicFramePr>
          <p:nvPr/>
        </p:nvGraphicFramePr>
        <p:xfrm>
          <a:off x="680250" y="1896045"/>
          <a:ext cx="822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76530" imgH="201295" progId="Word.Document.8">
                  <p:embed/>
                </p:oleObj>
              </mc:Choice>
              <mc:Fallback>
                <p:oleObj r:id="rId15" imgW="176530" imgH="20129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50" y="1896045"/>
                        <a:ext cx="822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/>
        </p:nvGraphicFramePr>
        <p:xfrm>
          <a:off x="688212" y="2383122"/>
          <a:ext cx="8223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76530" imgH="201295" progId="Word.Document.8">
                  <p:embed/>
                </p:oleObj>
              </mc:Choice>
              <mc:Fallback>
                <p:oleObj r:id="rId16" imgW="176530" imgH="20129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12" y="2383122"/>
                        <a:ext cx="8223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670140" y="2866016"/>
          <a:ext cx="822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77165" imgH="201930" progId="Word.Document.8">
                  <p:embed/>
                </p:oleObj>
              </mc:Choice>
              <mc:Fallback>
                <p:oleObj r:id="rId17" imgW="177165" imgH="20193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40" y="2866016"/>
                        <a:ext cx="822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72"/>
          <p:cNvSpPr>
            <a:spLocks noChangeArrowheads="1"/>
          </p:cNvSpPr>
          <p:nvPr/>
        </p:nvSpPr>
        <p:spPr bwMode="auto">
          <a:xfrm>
            <a:off x="331690" y="1111321"/>
            <a:ext cx="684867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求曲线的方程(轨迹方程),一般有下面几个步骤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: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1.建立适当的坐标系,设曲线上任一点M的坐标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;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2.写出适合条件</a:t>
            </a:r>
            <a:r>
              <a:rPr kumimoji="0" lang="zh-CN" altLang="zh-CN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P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的几何点集: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;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3.用坐标表示条件  ,列出方程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;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4.化简方程  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                  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为最简形式;</a:t>
            </a:r>
            <a:endParaRPr kumimoji="0" lang="zh-CN" altLang="zh-CN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300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5.证明(查漏除杂).</a:t>
            </a:r>
          </a:p>
        </p:txBody>
      </p:sp>
      <p:pic>
        <p:nvPicPr>
          <p:cNvPr id="28" name="Picture 273" descr="C:\Users\ADMINI~1\AppData\Local\Temp\ksohtml732\wps1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16" y="1589592"/>
            <a:ext cx="858564" cy="5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4" descr="C:\Users\ADMINI~1\AppData\Local\Temp\ksohtml732\wps2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70" y="2021914"/>
            <a:ext cx="1900535" cy="5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5" descr="C:\Users\ADMINI~1\AppData\Local\Temp\ksohtml732\wps3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70" y="2560607"/>
            <a:ext cx="808020" cy="4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6" descr="C:\Users\ADMINI~1\AppData\Local\Temp\ksohtml732\wps4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90" y="2560607"/>
            <a:ext cx="1406553" cy="4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77" descr="C:\Users\ADMINI~1\AppData\Local\Temp\ksohtml732\wps5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1" y="3001163"/>
            <a:ext cx="1703150" cy="5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69610" y="487458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限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找几何条件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、代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把条件坐标化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endParaRPr lang="zh-CN" altLang="en-US" sz="2000" kern="100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00" y="5244372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建立坐标系设点的坐标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0400" y="564448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化简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  <a:p>
            <a:pPr indent="340995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方法小结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75473" y="2335872"/>
            <a:ext cx="4569691" cy="469899"/>
            <a:chOff x="0" y="-44"/>
            <a:chExt cx="2441" cy="296"/>
          </a:xfrm>
        </p:grpSpPr>
        <p:sp>
          <p:nvSpPr>
            <p:cNvPr id="2867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graphicFrame>
          <p:nvGraphicFramePr>
            <p:cNvPr id="28675" name="Object 4"/>
            <p:cNvGraphicFramePr>
              <a:graphicFrameLocks noChangeAspect="1"/>
            </p:cNvGraphicFramePr>
            <p:nvPr/>
          </p:nvGraphicFramePr>
          <p:xfrm>
            <a:off x="354" y="-44"/>
            <a:ext cx="148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88900" imgH="177800" progId="Equation.3">
                    <p:embed/>
                  </p:oleObj>
                </mc:Choice>
                <mc:Fallback>
                  <p:oleObj r:id="rId4" imgW="88900" imgH="1778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" y="-44"/>
                          <a:ext cx="148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6" name="Text Box 5"/>
            <p:cNvSpPr txBox="1">
              <a:spLocks noChangeArrowheads="1"/>
            </p:cNvSpPr>
            <p:nvPr/>
          </p:nvSpPr>
          <p:spPr bwMode="auto">
            <a:xfrm>
              <a:off x="444" y="-10"/>
              <a:ext cx="19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上点的坐标都是方程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x-y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的解</a:t>
              </a: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475473" y="2937516"/>
            <a:ext cx="5976938" cy="469900"/>
            <a:chOff x="0" y="-22"/>
            <a:chExt cx="3765" cy="296"/>
          </a:xfrm>
        </p:grpSpPr>
        <p:sp>
          <p:nvSpPr>
            <p:cNvPr id="28678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37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）以方程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x-y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的解为坐标的点都在     上</a:t>
              </a:r>
            </a:p>
          </p:txBody>
        </p:sp>
        <p:graphicFrame>
          <p:nvGraphicFramePr>
            <p:cNvPr id="28679" name="Object 8"/>
            <p:cNvGraphicFramePr>
              <a:graphicFrameLocks noChangeAspect="1"/>
            </p:cNvGraphicFramePr>
            <p:nvPr/>
          </p:nvGraphicFramePr>
          <p:xfrm>
            <a:off x="2842" y="-22"/>
            <a:ext cx="121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88900" imgH="177800" progId="Equation.DSMT4">
                    <p:embed/>
                  </p:oleObj>
                </mc:Choice>
                <mc:Fallback>
                  <p:oleObj r:id="rId6" imgW="88900" imgH="177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2" y="-22"/>
                          <a:ext cx="121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60400" y="1817161"/>
            <a:ext cx="8388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与方程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x-y=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之间有什么关系？</a:t>
            </a: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746698" y="3599504"/>
          <a:ext cx="8343734" cy="87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4046220" imgH="449580" progId="Word.Document.8">
                  <p:embed/>
                </p:oleObj>
              </mc:Choice>
              <mc:Fallback>
                <p:oleObj name="Document" r:id="rId7" imgW="4046220" imgH="4495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98" y="3599504"/>
                        <a:ext cx="8343734" cy="872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1"/>
          <p:cNvGrpSpPr/>
          <p:nvPr/>
        </p:nvGrpSpPr>
        <p:grpSpPr bwMode="auto">
          <a:xfrm>
            <a:off x="7324338" y="2020735"/>
            <a:ext cx="2771775" cy="3157537"/>
            <a:chOff x="0" y="0"/>
            <a:chExt cx="1746" cy="1989"/>
          </a:xfrm>
        </p:grpSpPr>
        <p:sp>
          <p:nvSpPr>
            <p:cNvPr id="28684" name="Line 13"/>
            <p:cNvSpPr>
              <a:spLocks noChangeShapeType="1"/>
            </p:cNvSpPr>
            <p:nvPr/>
          </p:nvSpPr>
          <p:spPr bwMode="auto">
            <a:xfrm flipH="1">
              <a:off x="272" y="486"/>
              <a:ext cx="1272" cy="150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6" name="Line 15"/>
            <p:cNvSpPr>
              <a:spLocks noChangeShapeType="1"/>
            </p:cNvSpPr>
            <p:nvPr/>
          </p:nvSpPr>
          <p:spPr bwMode="auto">
            <a:xfrm flipH="1" flipV="1">
              <a:off x="794" y="176"/>
              <a:ext cx="1" cy="1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7" name="Line 16"/>
            <p:cNvSpPr>
              <a:spLocks noChangeShapeType="1"/>
            </p:cNvSpPr>
            <p:nvPr/>
          </p:nvSpPr>
          <p:spPr bwMode="auto">
            <a:xfrm>
              <a:off x="1021" y="1315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8" name="Line 17"/>
            <p:cNvSpPr>
              <a:spLocks noChangeShapeType="1"/>
            </p:cNvSpPr>
            <p:nvPr/>
          </p:nvSpPr>
          <p:spPr bwMode="auto">
            <a:xfrm>
              <a:off x="1338" y="1312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9" name="Line 18"/>
            <p:cNvSpPr>
              <a:spLocks noChangeShapeType="1"/>
            </p:cNvSpPr>
            <p:nvPr/>
          </p:nvSpPr>
          <p:spPr bwMode="auto">
            <a:xfrm>
              <a:off x="204" y="1317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0" name="Line 19"/>
            <p:cNvSpPr>
              <a:spLocks noChangeShapeType="1"/>
            </p:cNvSpPr>
            <p:nvPr/>
          </p:nvSpPr>
          <p:spPr bwMode="auto">
            <a:xfrm>
              <a:off x="476" y="1315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1" name="Line 20"/>
            <p:cNvSpPr>
              <a:spLocks noChangeShapeType="1"/>
            </p:cNvSpPr>
            <p:nvPr/>
          </p:nvSpPr>
          <p:spPr bwMode="auto">
            <a:xfrm>
              <a:off x="745" y="102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2" name="Line 21"/>
            <p:cNvSpPr>
              <a:spLocks noChangeShapeType="1"/>
            </p:cNvSpPr>
            <p:nvPr/>
          </p:nvSpPr>
          <p:spPr bwMode="auto">
            <a:xfrm>
              <a:off x="746" y="70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3" name="Line 22"/>
            <p:cNvSpPr>
              <a:spLocks noChangeShapeType="1"/>
            </p:cNvSpPr>
            <p:nvPr/>
          </p:nvSpPr>
          <p:spPr bwMode="auto">
            <a:xfrm>
              <a:off x="745" y="1707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94" name="Text Box 23"/>
            <p:cNvSpPr txBox="1">
              <a:spLocks noChangeArrowheads="1"/>
            </p:cNvSpPr>
            <p:nvPr/>
          </p:nvSpPr>
          <p:spPr bwMode="auto">
            <a:xfrm>
              <a:off x="1519" y="1337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8695" name="Text Box 24"/>
            <p:cNvSpPr txBox="1">
              <a:spLocks noChangeArrowheads="1"/>
            </p:cNvSpPr>
            <p:nvPr/>
          </p:nvSpPr>
          <p:spPr bwMode="auto">
            <a:xfrm>
              <a:off x="686" y="1331"/>
              <a:ext cx="3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8696" name="Text Box 25"/>
            <p:cNvSpPr txBox="1">
              <a:spLocks noChangeArrowheads="1"/>
            </p:cNvSpPr>
            <p:nvPr/>
          </p:nvSpPr>
          <p:spPr bwMode="auto">
            <a:xfrm>
              <a:off x="532" y="908"/>
              <a:ext cx="2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8697" name="Text Box 26"/>
            <p:cNvSpPr txBox="1">
              <a:spLocks noChangeArrowheads="1"/>
            </p:cNvSpPr>
            <p:nvPr/>
          </p:nvSpPr>
          <p:spPr bwMode="auto">
            <a:xfrm>
              <a:off x="930" y="1344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8698" name="Text Box 27"/>
            <p:cNvSpPr txBox="1">
              <a:spLocks noChangeArrowheads="1"/>
            </p:cNvSpPr>
            <p:nvPr/>
          </p:nvSpPr>
          <p:spPr bwMode="auto">
            <a:xfrm>
              <a:off x="476" y="0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8699" name="Line 28"/>
            <p:cNvSpPr>
              <a:spLocks noChangeShapeType="1"/>
            </p:cNvSpPr>
            <p:nvPr/>
          </p:nvSpPr>
          <p:spPr bwMode="auto">
            <a:xfrm>
              <a:off x="0" y="1365"/>
              <a:ext cx="1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00" name="Line 29"/>
            <p:cNvSpPr>
              <a:spLocks noChangeShapeType="1"/>
            </p:cNvSpPr>
            <p:nvPr/>
          </p:nvSpPr>
          <p:spPr bwMode="auto">
            <a:xfrm>
              <a:off x="742" y="41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701" name="Text Box 30"/>
            <p:cNvSpPr txBox="1">
              <a:spLocks noChangeArrowheads="1"/>
            </p:cNvSpPr>
            <p:nvPr/>
          </p:nvSpPr>
          <p:spPr bwMode="auto">
            <a:xfrm>
              <a:off x="1407" y="34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660400" y="1221369"/>
            <a:ext cx="360226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请同学们独立思考，迅速回答</a:t>
            </a: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413" y="3243869"/>
            <a:ext cx="1505843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60400" y="1921176"/>
            <a:ext cx="7391400" cy="133508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如果曲线（或轨迹）有对称中心，通常以对称中心为原点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40556" y="3406995"/>
            <a:ext cx="716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尽可能使曲线上的关键点在坐标轴上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60400" y="2622750"/>
            <a:ext cx="712311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如果曲线（或轨迹）有对称轴，通常以对称轴为坐标轴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60400" y="1195889"/>
            <a:ext cx="7793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建立坐标系的要点是什么？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方法小结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/>
      <p:bldP spid="327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998537" y="3598020"/>
          <a:ext cx="49196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737360" imgH="190500" progId="Word.Document.8">
                  <p:embed/>
                </p:oleObj>
              </mc:Choice>
              <mc:Fallback>
                <p:oleObj name="Document" r:id="rId3" imgW="1737360" imgH="190500" progId="Word.Document.8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7" y="3598020"/>
                        <a:ext cx="491966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752918" y="2567003"/>
          <a:ext cx="3473771" cy="141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034540" imgH="853440" progId="Word.Document.8">
                  <p:embed/>
                </p:oleObj>
              </mc:Choice>
              <mc:Fallback>
                <p:oleObj name="Document" r:id="rId5" imgW="2034540" imgH="853440" progId="Word.Document.8">
                  <p:embed/>
                  <p:pic>
                    <p:nvPicPr>
                      <p:cNvPr id="0" name="Object 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18" y="2567003"/>
                        <a:ext cx="3473771" cy="1419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700768" y="4071822"/>
          <a:ext cx="3473771" cy="74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042160" imgH="460375" progId="Word.Document.8">
                  <p:embed/>
                </p:oleObj>
              </mc:Choice>
              <mc:Fallback>
                <p:oleObj r:id="rId7" imgW="2042160" imgH="460375" progId="Word.Document.8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68" y="4071822"/>
                        <a:ext cx="3473771" cy="749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7264014" y="5391893"/>
          <a:ext cx="1447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533400" imgH="190500" progId="Word.Document.8">
                  <p:embed/>
                </p:oleObj>
              </mc:Choice>
              <mc:Fallback>
                <p:oleObj name="Document" r:id="rId9" imgW="533400" imgH="1905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014" y="5391893"/>
                        <a:ext cx="1447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60400" y="1139725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rPr>
              <a:t>一：直接法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方法小结</a:t>
            </a:r>
          </a:p>
        </p:txBody>
      </p:sp>
      <p:sp>
        <p:nvSpPr>
          <p:cNvPr id="2" name="Rectangle 314"/>
          <p:cNvSpPr>
            <a:spLocks noChangeArrowheads="1"/>
          </p:cNvSpPr>
          <p:nvPr/>
        </p:nvSpPr>
        <p:spPr bwMode="auto">
          <a:xfrm>
            <a:off x="660400" y="1520110"/>
            <a:ext cx="8682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练习1.已知点M与  轴的距离和点M与点F(0,4)的距离相等,求点M的轨迹方程.</a:t>
            </a:r>
          </a:p>
        </p:txBody>
      </p:sp>
      <p:pic>
        <p:nvPicPr>
          <p:cNvPr id="12603" name="Picture 315" descr="C:\Users\ADMINI~1\AppData\Local\Temp\ksohtml3768\wps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720009"/>
            <a:ext cx="1619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13961" y="2009714"/>
            <a:ext cx="280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解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: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设点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M</a:t>
            </a:r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的坐标为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en-US" altLang="zh-CN" sz="2000" i="1" kern="100" dirty="0" err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x,y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94378" y="206426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建立坐标系设点的坐标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94378" y="261864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限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找几何条件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代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把条件坐标化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0572" y="449552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化简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328" y="5306828"/>
            <a:ext cx="282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这就是所求的轨迹方程</a:t>
            </a:r>
            <a:r>
              <a:rPr lang="en-US" altLang="zh-CN" sz="2000" kern="1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68440" y="830223"/>
            <a:ext cx="34183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求曲线方程的一般步骤：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56428" y="1542200"/>
            <a:ext cx="10823575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建立适当的坐标系，用有序实数对（</a:t>
            </a:r>
            <a:r>
              <a:rPr lang="en-US" altLang="zh-CN" sz="200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x,y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）表示曲线上任意一点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的坐标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写出适合条件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的集合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P={</a:t>
            </a:r>
            <a:r>
              <a:rPr lang="en-US" altLang="zh-CN" sz="200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M|p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(M)}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用坐标表示条件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P(M),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列出方程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f(</a:t>
            </a:r>
            <a:r>
              <a:rPr lang="en-US" altLang="zh-CN" sz="200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x,y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)=0.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画方程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f(</a:t>
            </a:r>
            <a:r>
              <a:rPr lang="en-US" altLang="zh-CN" sz="2000" kern="0" dirty="0" err="1">
                <a:ea typeface="思源黑体 CN Medium" panose="020B0600000000000000" pitchFamily="34" charset="-122"/>
                <a:sym typeface="Arial" panose="020B0604020202020204" pitchFamily="34" charset="0"/>
              </a:rPr>
              <a:t>x,y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)=0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为最简形式。</a:t>
            </a: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(5)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说明以化简后的方程的解为坐标的点都在曲线上。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方法小结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89285" y="1221632"/>
            <a:ext cx="6767512" cy="292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曲线的方程、方程的曲线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点在曲线上的充要条件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证明已知曲线的方程的方法和步骤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求曲线方程的一般步骤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内容回顾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r="23567" b="427"/>
          <a:stretch>
            <a:fillRect/>
          </a:stretch>
        </p:blipFill>
        <p:spPr>
          <a:xfrm>
            <a:off x="-426720" y="0"/>
            <a:ext cx="4654478" cy="6858000"/>
          </a:xfrm>
          <a:custGeom>
            <a:avLst/>
            <a:gdLst>
              <a:gd name="connsiteX0" fmla="*/ 0 w 4654478"/>
              <a:gd name="connsiteY0" fmla="*/ 0 h 6858000"/>
              <a:gd name="connsiteX1" fmla="*/ 1232742 w 4654478"/>
              <a:gd name="connsiteY1" fmla="*/ 0 h 6858000"/>
              <a:gd name="connsiteX2" fmla="*/ 4654478 w 4654478"/>
              <a:gd name="connsiteY2" fmla="*/ 3343660 h 6858000"/>
              <a:gd name="connsiteX3" fmla="*/ 1121385 w 4654478"/>
              <a:gd name="connsiteY3" fmla="*/ 6858000 h 6858000"/>
              <a:gd name="connsiteX4" fmla="*/ 0 w 4654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8" h="6858000">
                <a:moveTo>
                  <a:pt x="0" y="0"/>
                </a:moveTo>
                <a:lnTo>
                  <a:pt x="1232742" y="0"/>
                </a:lnTo>
                <a:lnTo>
                  <a:pt x="4654478" y="3343660"/>
                </a:lnTo>
                <a:lnTo>
                  <a:pt x="11213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noProof="0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A6B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圆锥曲线与方程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2680732">
            <a:off x="2020352" y="2161744"/>
            <a:ext cx="2294063" cy="2286553"/>
          </a:xfrm>
          <a:prstGeom prst="rect">
            <a:avLst/>
          </a:prstGeom>
          <a:solidFill>
            <a:srgbClr val="F8D1D9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670539">
            <a:off x="-1131277" y="12644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864684">
            <a:off x="-1025450" y="639132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660400" y="1594346"/>
            <a:ext cx="10858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思考2：画出函数y=2x</a:t>
            </a:r>
            <a:r>
              <a:rPr lang="zh-CN" altLang="en-US" sz="2000" baseline="30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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 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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x 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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2)的图象C，考察曲线C与方程2x</a:t>
            </a:r>
            <a:r>
              <a:rPr lang="zh-CN" altLang="en-US" sz="2000" baseline="30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 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y=0 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①的关系？曲线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C与方程2x</a:t>
            </a:r>
            <a:r>
              <a:rPr lang="zh-CN" altLang="en-US" sz="2000" baseline="30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 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y=0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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 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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x 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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2) 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②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的关系呢？</a:t>
            </a:r>
          </a:p>
        </p:txBody>
      </p:sp>
      <p:grpSp>
        <p:nvGrpSpPr>
          <p:cNvPr id="35" name="Group 3"/>
          <p:cNvGrpSpPr/>
          <p:nvPr/>
        </p:nvGrpSpPr>
        <p:grpSpPr bwMode="auto">
          <a:xfrm>
            <a:off x="6981825" y="2270631"/>
            <a:ext cx="5032375" cy="3455988"/>
            <a:chOff x="0" y="0"/>
            <a:chExt cx="3170" cy="2177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564" y="0"/>
              <a:ext cx="2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y</a:t>
              </a:r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136" y="1696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565" y="1758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x</a:t>
              </a: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 flipH="1" flipV="1">
              <a:off x="725" y="272"/>
              <a:ext cx="1" cy="19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1020" y="1697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432" y="1698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726" y="2030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725" y="17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727" y="1123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673" y="172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O</a:t>
              </a: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271" y="1713"/>
              <a:ext cx="4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>
              <a:off x="0" y="1750"/>
              <a:ext cx="16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1338" y="1705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725" y="1441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723" y="48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>
              <a:off x="721" y="80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486" y="127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476" y="380"/>
              <a:ext cx="2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8</a:t>
              </a:r>
            </a:p>
          </p:txBody>
        </p:sp>
        <p:grpSp>
          <p:nvGrpSpPr>
            <p:cNvPr id="54" name="Group 22"/>
            <p:cNvGrpSpPr/>
            <p:nvPr/>
          </p:nvGrpSpPr>
          <p:grpSpPr bwMode="auto">
            <a:xfrm>
              <a:off x="431" y="263"/>
              <a:ext cx="2739" cy="1481"/>
              <a:chOff x="0" y="0"/>
              <a:chExt cx="2739" cy="1481"/>
            </a:xfrm>
          </p:grpSpPr>
          <p:sp>
            <p:nvSpPr>
              <p:cNvPr id="58" name="Text Box 23"/>
              <p:cNvSpPr txBox="1">
                <a:spLocks noChangeArrowheads="1"/>
              </p:cNvSpPr>
              <p:nvPr/>
            </p:nvSpPr>
            <p:spPr bwMode="auto">
              <a:xfrm>
                <a:off x="817" y="554"/>
                <a:ext cx="192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i="1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y</a:t>
                </a:r>
                <a:r>
                  <a:rPr lang="en-US" altLang="zh-CN" sz="2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=2</a:t>
                </a:r>
                <a:r>
                  <a:rPr lang="en-US" altLang="zh-CN" sz="2000" i="1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x </a:t>
                </a:r>
                <a:r>
                  <a:rPr lang="en-US" altLang="zh-CN" sz="2000" baseline="30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2 </a:t>
                </a:r>
                <a:r>
                  <a:rPr lang="en-US" altLang="zh-CN" sz="2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(</a:t>
                </a:r>
                <a:r>
                  <a:rPr lang="en-US" altLang="zh-CN" sz="2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Symbol" panose="05050102010706020507" pitchFamily="18" charset="2"/>
                  </a:rPr>
                  <a:t></a:t>
                </a:r>
                <a:r>
                  <a:rPr lang="en-US" altLang="zh-CN" sz="2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1 </a:t>
                </a:r>
                <a:r>
                  <a:rPr lang="en-US" altLang="zh-CN" sz="2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Symbol" panose="05050102010706020507" pitchFamily="18" charset="2"/>
                  </a:rPr>
                  <a:t></a:t>
                </a:r>
                <a:r>
                  <a:rPr lang="en-US" altLang="zh-CN" sz="2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 </a:t>
                </a:r>
                <a:r>
                  <a:rPr lang="en-US" altLang="zh-CN" sz="2000" i="1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x </a:t>
                </a:r>
                <a:r>
                  <a:rPr lang="en-US" altLang="zh-CN" sz="2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Symbol" panose="05050102010706020507" pitchFamily="18" charset="2"/>
                  </a:rPr>
                  <a:t></a:t>
                </a:r>
                <a:r>
                  <a:rPr lang="en-US" altLang="zh-CN" sz="2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 2)</a:t>
                </a:r>
              </a:p>
            </p:txBody>
          </p:sp>
          <p:sp>
            <p:nvSpPr>
              <p:cNvPr id="59" name="未知"/>
              <p:cNvSpPr>
                <a:spLocks noChangeArrowheads="1"/>
              </p:cNvSpPr>
              <p:nvPr/>
            </p:nvSpPr>
            <p:spPr bwMode="auto">
              <a:xfrm>
                <a:off x="0" y="225"/>
                <a:ext cx="901" cy="1256"/>
              </a:xfrm>
              <a:custGeom>
                <a:avLst/>
                <a:gdLst>
                  <a:gd name="T0" fmla="*/ 0 w 901"/>
                  <a:gd name="T1" fmla="*/ 953 h 1256"/>
                  <a:gd name="T2" fmla="*/ 293 w 901"/>
                  <a:gd name="T3" fmla="*/ 1256 h 1256"/>
                  <a:gd name="T4" fmla="*/ 589 w 901"/>
                  <a:gd name="T5" fmla="*/ 952 h 1256"/>
                  <a:gd name="T6" fmla="*/ 901 w 901"/>
                  <a:gd name="T7" fmla="*/ 0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1" h="1256">
                    <a:moveTo>
                      <a:pt x="0" y="953"/>
                    </a:moveTo>
                    <a:cubicBezTo>
                      <a:pt x="97" y="1104"/>
                      <a:pt x="195" y="1256"/>
                      <a:pt x="293" y="1256"/>
                    </a:cubicBezTo>
                    <a:cubicBezTo>
                      <a:pt x="391" y="1256"/>
                      <a:pt x="488" y="1161"/>
                      <a:pt x="589" y="952"/>
                    </a:cubicBezTo>
                    <a:cubicBezTo>
                      <a:pt x="690" y="743"/>
                      <a:pt x="795" y="371"/>
                      <a:pt x="901" y="0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60" name="Text Box 25"/>
              <p:cNvSpPr txBox="1">
                <a:spLocks noChangeArrowheads="1"/>
              </p:cNvSpPr>
              <p:nvPr/>
            </p:nvSpPr>
            <p:spPr bwMode="auto">
              <a:xfrm>
                <a:off x="907" y="0"/>
                <a:ext cx="59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C</a:t>
                </a:r>
              </a:p>
            </p:txBody>
          </p:sp>
        </p:grp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423" y="1438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1325" y="468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1235" y="1713"/>
              <a:ext cx="4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</a:p>
          </p:txBody>
        </p:sp>
      </p:grp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660400" y="2675186"/>
            <a:ext cx="58792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结论：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1、曲线C上的点的坐标都是方程①的解。</a:t>
            </a:r>
          </a:p>
          <a:p>
            <a:pPr>
              <a:spcBef>
                <a:spcPct val="50000"/>
              </a:spcBef>
            </a:pP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2、以方程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②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的解为坐标的点都是曲线上的点。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685612" y="1198830"/>
            <a:ext cx="351891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请同学们独立思考，迅速回答</a:t>
            </a:r>
          </a:p>
        </p:txBody>
      </p:sp>
      <p:sp>
        <p:nvSpPr>
          <p:cNvPr id="9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714927" y="2423616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M(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  <a:r>
              <a:rPr lang="en-US" altLang="zh-CN" sz="2000" baseline="-25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  <a:r>
              <a:rPr lang="en-US" altLang="zh-CN" sz="2000" baseline="-25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是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上的点</a:t>
            </a: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696671" y="3419361"/>
            <a:ext cx="626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en-US" altLang="zh-CN" sz="2000" i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  <a:r>
              <a:rPr lang="en-US" altLang="zh-CN" sz="2000" baseline="-25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en-US" altLang="zh-CN" sz="2000" i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  <a:r>
              <a:rPr lang="en-US" altLang="zh-CN" sz="2000" baseline="-25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是方程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en-US" altLang="zh-CN" sz="2000" i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  <a:r>
              <a:rPr lang="en-US" altLang="zh-CN" sz="2000" baseline="30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 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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en-US" altLang="zh-CN" sz="2000" i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=0</a:t>
            </a:r>
            <a:r>
              <a:rPr lang="en-US" altLang="zh-CN" sz="2000" baseline="30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                                  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的解</a:t>
            </a:r>
          </a:p>
        </p:txBody>
      </p:sp>
      <p:sp>
        <p:nvSpPr>
          <p:cNvPr id="70" name="Rectangle 5">
            <a:hlinkClick r:id="rId2" action="ppaction://program"/>
          </p:cNvPr>
          <p:cNvSpPr>
            <a:spLocks noChangeArrowheads="1"/>
          </p:cNvSpPr>
          <p:nvPr/>
        </p:nvSpPr>
        <p:spPr bwMode="auto">
          <a:xfrm>
            <a:off x="9509083" y="5904420"/>
            <a:ext cx="1741287" cy="9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647700" y="1314410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M(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  <a:r>
              <a:rPr lang="en-US" altLang="zh-CN" sz="2000" baseline="-25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  <a:r>
              <a:rPr lang="en-US" altLang="zh-CN" sz="2000" baseline="-25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是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上的点</a:t>
            </a: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527425" y="1302444"/>
            <a:ext cx="3960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en-US" altLang="zh-CN" sz="2000" i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  <a:r>
              <a:rPr lang="en-US" altLang="zh-CN" sz="2000" baseline="-25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en-US" altLang="zh-CN" sz="2000" i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  <a:r>
              <a:rPr lang="en-US" altLang="zh-CN" sz="2000" baseline="-25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是方程</a:t>
            </a:r>
            <a:r>
              <a:rPr lang="en-US" altLang="zh-CN" sz="2000" i="1" dirty="0" err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  <a:r>
              <a:rPr lang="en-US" altLang="zh-CN" sz="2000" dirty="0" err="1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</a:t>
            </a:r>
            <a:r>
              <a:rPr lang="en-US" altLang="zh-CN" sz="2000" i="1" dirty="0" err="1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y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=0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的解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3350485" y="3412128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(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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 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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en-US" altLang="zh-CN" sz="2000" i="1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 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Symbol" panose="05050102010706020507" pitchFamily="18" charset="2"/>
              </a:rPr>
              <a:t>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2)</a:t>
            </a:r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647700" y="1894217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直线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叫方程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-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=0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的直线，方程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-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=0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叫直线</a:t>
            </a: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l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的方程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.</a:t>
            </a:r>
          </a:p>
        </p:txBody>
      </p:sp>
      <p:grpSp>
        <p:nvGrpSpPr>
          <p:cNvPr id="75" name="Group 10"/>
          <p:cNvGrpSpPr/>
          <p:nvPr/>
        </p:nvGrpSpPr>
        <p:grpSpPr bwMode="auto">
          <a:xfrm>
            <a:off x="2879726" y="1322267"/>
            <a:ext cx="503237" cy="96838"/>
            <a:chOff x="0" y="0"/>
            <a:chExt cx="227" cy="38"/>
          </a:xfrm>
        </p:grpSpPr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0" y="38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168" y="0"/>
              <a:ext cx="52" cy="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78" name="Group 13"/>
          <p:cNvGrpSpPr/>
          <p:nvPr/>
        </p:nvGrpSpPr>
        <p:grpSpPr bwMode="auto">
          <a:xfrm>
            <a:off x="2879726" y="1611192"/>
            <a:ext cx="503237" cy="87313"/>
            <a:chOff x="0" y="0"/>
            <a:chExt cx="317" cy="55"/>
          </a:xfrm>
        </p:grpSpPr>
        <p:sp>
          <p:nvSpPr>
            <p:cNvPr id="79" name="Line 14"/>
            <p:cNvSpPr>
              <a:spLocks noChangeShapeType="1"/>
            </p:cNvSpPr>
            <p:nvPr/>
          </p:nvSpPr>
          <p:spPr bwMode="auto">
            <a:xfrm>
              <a:off x="0" y="0"/>
              <a:ext cx="31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6" y="5"/>
              <a:ext cx="72" cy="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81" name="Group 16"/>
          <p:cNvGrpSpPr/>
          <p:nvPr/>
        </p:nvGrpSpPr>
        <p:grpSpPr bwMode="auto">
          <a:xfrm>
            <a:off x="1540427" y="2829091"/>
            <a:ext cx="92075" cy="503238"/>
            <a:chOff x="0" y="0"/>
            <a:chExt cx="58" cy="317"/>
          </a:xfrm>
        </p:grpSpPr>
        <p:sp>
          <p:nvSpPr>
            <p:cNvPr id="82" name="Line 17"/>
            <p:cNvSpPr>
              <a:spLocks noChangeShapeType="1"/>
            </p:cNvSpPr>
            <p:nvPr/>
          </p:nvSpPr>
          <p:spPr bwMode="auto">
            <a:xfrm>
              <a:off x="58" y="0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3" name="Line 18"/>
            <p:cNvSpPr>
              <a:spLocks noChangeShapeType="1"/>
            </p:cNvSpPr>
            <p:nvPr/>
          </p:nvSpPr>
          <p:spPr bwMode="auto">
            <a:xfrm flipH="1" flipV="1">
              <a:off x="0" y="227"/>
              <a:ext cx="52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84" name="Group 19"/>
          <p:cNvGrpSpPr/>
          <p:nvPr/>
        </p:nvGrpSpPr>
        <p:grpSpPr bwMode="auto">
          <a:xfrm>
            <a:off x="1781727" y="2849096"/>
            <a:ext cx="82550" cy="509588"/>
            <a:chOff x="0" y="0"/>
            <a:chExt cx="52" cy="321"/>
          </a:xfrm>
        </p:grpSpPr>
        <p:sp>
          <p:nvSpPr>
            <p:cNvPr id="85" name="Line 20"/>
            <p:cNvSpPr>
              <a:spLocks noChangeShapeType="1"/>
            </p:cNvSpPr>
            <p:nvPr/>
          </p:nvSpPr>
          <p:spPr bwMode="auto">
            <a:xfrm>
              <a:off x="4" y="4"/>
              <a:ext cx="0" cy="31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6" name="Line 21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52" cy="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87" name="Group 22"/>
          <p:cNvGrpSpPr/>
          <p:nvPr/>
        </p:nvGrpSpPr>
        <p:grpSpPr bwMode="auto">
          <a:xfrm>
            <a:off x="6574536" y="1362605"/>
            <a:ext cx="5101651" cy="1924365"/>
            <a:chOff x="0" y="0"/>
            <a:chExt cx="5387" cy="2032"/>
          </a:xfrm>
        </p:grpSpPr>
        <p:grpSp>
          <p:nvGrpSpPr>
            <p:cNvPr id="88" name="Group 23"/>
            <p:cNvGrpSpPr/>
            <p:nvPr/>
          </p:nvGrpSpPr>
          <p:grpSpPr bwMode="auto">
            <a:xfrm>
              <a:off x="179" y="449"/>
              <a:ext cx="1953" cy="1503"/>
              <a:chOff x="0" y="0"/>
              <a:chExt cx="1953" cy="1503"/>
            </a:xfrm>
          </p:grpSpPr>
          <p:sp>
            <p:nvSpPr>
              <p:cNvPr id="129" name="Line 2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272" cy="150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130" name="Text Box 25"/>
              <p:cNvSpPr txBox="1">
                <a:spLocks noChangeArrowheads="1"/>
              </p:cNvSpPr>
              <p:nvPr/>
            </p:nvSpPr>
            <p:spPr bwMode="auto">
              <a:xfrm>
                <a:off x="1046" y="278"/>
                <a:ext cx="907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i="1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x</a:t>
                </a:r>
                <a:r>
                  <a:rPr lang="en-US" altLang="zh-CN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-</a:t>
                </a:r>
                <a:r>
                  <a:rPr lang="en-US" altLang="zh-CN" i="1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y</a:t>
                </a:r>
                <a:r>
                  <a:rPr lang="en-US" altLang="zh-CN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=0</a:t>
                </a:r>
              </a:p>
            </p:txBody>
          </p:sp>
        </p:grpSp>
        <p:sp>
          <p:nvSpPr>
            <p:cNvPr id="89" name="Line 26"/>
            <p:cNvSpPr>
              <a:spLocks noChangeShapeType="1"/>
            </p:cNvSpPr>
            <p:nvPr/>
          </p:nvSpPr>
          <p:spPr bwMode="auto">
            <a:xfrm>
              <a:off x="2109" y="1551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0" name="Line 27"/>
            <p:cNvSpPr>
              <a:spLocks noChangeShapeType="1"/>
            </p:cNvSpPr>
            <p:nvPr/>
          </p:nvSpPr>
          <p:spPr bwMode="auto">
            <a:xfrm flipH="1" flipV="1">
              <a:off x="745" y="155"/>
              <a:ext cx="1" cy="1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1021" y="1235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2" name="Line 29"/>
            <p:cNvSpPr>
              <a:spLocks noChangeShapeType="1"/>
            </p:cNvSpPr>
            <p:nvPr/>
          </p:nvSpPr>
          <p:spPr bwMode="auto">
            <a:xfrm>
              <a:off x="1338" y="1232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204" y="1237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4" name="Line 31"/>
            <p:cNvSpPr>
              <a:spLocks noChangeShapeType="1"/>
            </p:cNvSpPr>
            <p:nvPr/>
          </p:nvSpPr>
          <p:spPr bwMode="auto">
            <a:xfrm>
              <a:off x="476" y="1235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5" name="Line 32"/>
            <p:cNvSpPr>
              <a:spLocks noChangeShapeType="1"/>
            </p:cNvSpPr>
            <p:nvPr/>
          </p:nvSpPr>
          <p:spPr bwMode="auto">
            <a:xfrm>
              <a:off x="745" y="94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6" name="Line 33"/>
            <p:cNvSpPr>
              <a:spLocks noChangeShapeType="1"/>
            </p:cNvSpPr>
            <p:nvPr/>
          </p:nvSpPr>
          <p:spPr bwMode="auto">
            <a:xfrm>
              <a:off x="746" y="62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/>
          </p:nvSpPr>
          <p:spPr bwMode="auto">
            <a:xfrm>
              <a:off x="745" y="1627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8" name="Text Box 35"/>
            <p:cNvSpPr txBox="1">
              <a:spLocks noChangeArrowheads="1"/>
            </p:cNvSpPr>
            <p:nvPr/>
          </p:nvSpPr>
          <p:spPr bwMode="auto">
            <a:xfrm>
              <a:off x="1519" y="1257"/>
              <a:ext cx="22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x</a:t>
              </a:r>
            </a:p>
          </p:txBody>
        </p:sp>
        <p:sp>
          <p:nvSpPr>
            <p:cNvPr id="99" name="Text Box 36"/>
            <p:cNvSpPr txBox="1">
              <a:spLocks noChangeArrowheads="1"/>
            </p:cNvSpPr>
            <p:nvPr/>
          </p:nvSpPr>
          <p:spPr bwMode="auto">
            <a:xfrm>
              <a:off x="686" y="1251"/>
              <a:ext cx="31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O</a:t>
              </a:r>
            </a:p>
          </p:txBody>
        </p:sp>
        <p:sp>
          <p:nvSpPr>
            <p:cNvPr id="100" name="Text Box 37"/>
            <p:cNvSpPr txBox="1">
              <a:spLocks noChangeArrowheads="1"/>
            </p:cNvSpPr>
            <p:nvPr/>
          </p:nvSpPr>
          <p:spPr bwMode="auto">
            <a:xfrm>
              <a:off x="532" y="828"/>
              <a:ext cx="216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</a:p>
          </p:txBody>
        </p:sp>
        <p:sp>
          <p:nvSpPr>
            <p:cNvPr id="101" name="Text Box 38"/>
            <p:cNvSpPr txBox="1">
              <a:spLocks noChangeArrowheads="1"/>
            </p:cNvSpPr>
            <p:nvPr/>
          </p:nvSpPr>
          <p:spPr bwMode="auto">
            <a:xfrm>
              <a:off x="930" y="1264"/>
              <a:ext cx="499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1</a:t>
              </a:r>
            </a:p>
          </p:txBody>
        </p:sp>
        <p:sp>
          <p:nvSpPr>
            <p:cNvPr id="102" name="Text Box 39"/>
            <p:cNvSpPr txBox="1">
              <a:spLocks noChangeArrowheads="1"/>
            </p:cNvSpPr>
            <p:nvPr/>
          </p:nvSpPr>
          <p:spPr bwMode="auto">
            <a:xfrm>
              <a:off x="476" y="0"/>
              <a:ext cx="499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y</a:t>
              </a:r>
            </a:p>
          </p:txBody>
        </p:sp>
        <p:sp>
          <p:nvSpPr>
            <p:cNvPr id="103" name="Line 40"/>
            <p:cNvSpPr>
              <a:spLocks noChangeShapeType="1"/>
            </p:cNvSpPr>
            <p:nvPr/>
          </p:nvSpPr>
          <p:spPr bwMode="auto">
            <a:xfrm>
              <a:off x="0" y="1285"/>
              <a:ext cx="1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4" name="Text Box 41"/>
            <p:cNvSpPr txBox="1">
              <a:spLocks noChangeArrowheads="1"/>
            </p:cNvSpPr>
            <p:nvPr/>
          </p:nvSpPr>
          <p:spPr bwMode="auto">
            <a:xfrm>
              <a:off x="3538" y="1613"/>
              <a:ext cx="227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x</a:t>
              </a:r>
            </a:p>
          </p:txBody>
        </p:sp>
        <p:sp>
          <p:nvSpPr>
            <p:cNvPr id="105" name="Line 42"/>
            <p:cNvSpPr>
              <a:spLocks noChangeShapeType="1"/>
            </p:cNvSpPr>
            <p:nvPr/>
          </p:nvSpPr>
          <p:spPr bwMode="auto">
            <a:xfrm flipH="1" flipV="1">
              <a:off x="2698" y="127"/>
              <a:ext cx="1" cy="19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/>
          </p:nvSpPr>
          <p:spPr bwMode="auto">
            <a:xfrm>
              <a:off x="2993" y="1552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7" name="Line 44"/>
            <p:cNvSpPr>
              <a:spLocks noChangeShapeType="1"/>
            </p:cNvSpPr>
            <p:nvPr/>
          </p:nvSpPr>
          <p:spPr bwMode="auto">
            <a:xfrm>
              <a:off x="2405" y="1553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8" name="Line 45"/>
            <p:cNvSpPr>
              <a:spLocks noChangeShapeType="1"/>
            </p:cNvSpPr>
            <p:nvPr/>
          </p:nvSpPr>
          <p:spPr bwMode="auto">
            <a:xfrm>
              <a:off x="2699" y="1885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9" name="Line 46"/>
            <p:cNvSpPr>
              <a:spLocks noChangeShapeType="1"/>
            </p:cNvSpPr>
            <p:nvPr/>
          </p:nvSpPr>
          <p:spPr bwMode="auto">
            <a:xfrm>
              <a:off x="2698" y="1604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0" name="Line 47"/>
            <p:cNvSpPr>
              <a:spLocks noChangeShapeType="1"/>
            </p:cNvSpPr>
            <p:nvPr/>
          </p:nvSpPr>
          <p:spPr bwMode="auto">
            <a:xfrm>
              <a:off x="2700" y="97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1" name="Text Box 48"/>
            <p:cNvSpPr txBox="1">
              <a:spLocks noChangeArrowheads="1"/>
            </p:cNvSpPr>
            <p:nvPr/>
          </p:nvSpPr>
          <p:spPr bwMode="auto">
            <a:xfrm>
              <a:off x="2646" y="1578"/>
              <a:ext cx="272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O</a:t>
              </a:r>
            </a:p>
          </p:txBody>
        </p:sp>
        <p:sp>
          <p:nvSpPr>
            <p:cNvPr id="112" name="Text Box 49"/>
            <p:cNvSpPr txBox="1">
              <a:spLocks noChangeArrowheads="1"/>
            </p:cNvSpPr>
            <p:nvPr/>
          </p:nvSpPr>
          <p:spPr bwMode="auto">
            <a:xfrm>
              <a:off x="2244" y="1568"/>
              <a:ext cx="45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-1</a:t>
              </a:r>
            </a:p>
          </p:txBody>
        </p:sp>
        <p:sp>
          <p:nvSpPr>
            <p:cNvPr id="113" name="Line 50"/>
            <p:cNvSpPr>
              <a:spLocks noChangeShapeType="1"/>
            </p:cNvSpPr>
            <p:nvPr/>
          </p:nvSpPr>
          <p:spPr bwMode="auto">
            <a:xfrm>
              <a:off x="1973" y="1605"/>
              <a:ext cx="16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4" name="Line 51"/>
            <p:cNvSpPr>
              <a:spLocks noChangeShapeType="1"/>
            </p:cNvSpPr>
            <p:nvPr/>
          </p:nvSpPr>
          <p:spPr bwMode="auto">
            <a:xfrm>
              <a:off x="3311" y="1560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5" name="Line 52"/>
            <p:cNvSpPr>
              <a:spLocks noChangeShapeType="1"/>
            </p:cNvSpPr>
            <p:nvPr/>
          </p:nvSpPr>
          <p:spPr bwMode="auto">
            <a:xfrm>
              <a:off x="2698" y="129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6" name="Line 53"/>
            <p:cNvSpPr>
              <a:spLocks noChangeShapeType="1"/>
            </p:cNvSpPr>
            <p:nvPr/>
          </p:nvSpPr>
          <p:spPr bwMode="auto">
            <a:xfrm>
              <a:off x="2696" y="344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7" name="Line 54"/>
            <p:cNvSpPr>
              <a:spLocks noChangeShapeType="1"/>
            </p:cNvSpPr>
            <p:nvPr/>
          </p:nvSpPr>
          <p:spPr bwMode="auto">
            <a:xfrm>
              <a:off x="2694" y="661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8" name="Text Box 55"/>
            <p:cNvSpPr txBox="1">
              <a:spLocks noChangeArrowheads="1"/>
            </p:cNvSpPr>
            <p:nvPr/>
          </p:nvSpPr>
          <p:spPr bwMode="auto">
            <a:xfrm>
              <a:off x="2459" y="1134"/>
              <a:ext cx="15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</a:p>
          </p:txBody>
        </p:sp>
        <p:sp>
          <p:nvSpPr>
            <p:cNvPr id="119" name="Text Box 56"/>
            <p:cNvSpPr txBox="1">
              <a:spLocks noChangeArrowheads="1"/>
            </p:cNvSpPr>
            <p:nvPr/>
          </p:nvSpPr>
          <p:spPr bwMode="auto">
            <a:xfrm>
              <a:off x="2452" y="217"/>
              <a:ext cx="262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8</a:t>
              </a:r>
            </a:p>
          </p:txBody>
        </p:sp>
        <p:sp>
          <p:nvSpPr>
            <p:cNvPr id="120" name="Line 57"/>
            <p:cNvSpPr>
              <a:spLocks noChangeShapeType="1"/>
            </p:cNvSpPr>
            <p:nvPr/>
          </p:nvSpPr>
          <p:spPr bwMode="auto">
            <a:xfrm>
              <a:off x="742" y="3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121" name="Group 58"/>
            <p:cNvGrpSpPr/>
            <p:nvPr/>
          </p:nvGrpSpPr>
          <p:grpSpPr bwMode="auto">
            <a:xfrm>
              <a:off x="2404" y="118"/>
              <a:ext cx="2983" cy="1481"/>
              <a:chOff x="0" y="0"/>
              <a:chExt cx="2983" cy="1481"/>
            </a:xfrm>
          </p:grpSpPr>
          <p:sp>
            <p:nvSpPr>
              <p:cNvPr id="126" name="Text Box 59"/>
              <p:cNvSpPr txBox="1">
                <a:spLocks noChangeArrowheads="1"/>
              </p:cNvSpPr>
              <p:nvPr/>
            </p:nvSpPr>
            <p:spPr bwMode="auto">
              <a:xfrm>
                <a:off x="817" y="554"/>
                <a:ext cx="2166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i="1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y</a:t>
                </a:r>
                <a:r>
                  <a:rPr lang="en-US" altLang="zh-CN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=2</a:t>
                </a:r>
                <a:r>
                  <a:rPr lang="en-US" altLang="zh-CN" i="1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x </a:t>
                </a:r>
                <a:r>
                  <a:rPr lang="en-US" altLang="zh-CN" baseline="30000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2 </a:t>
                </a:r>
                <a:r>
                  <a:rPr lang="en-US" altLang="zh-CN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(</a:t>
                </a:r>
                <a:r>
                  <a:rPr lang="en-US" altLang="zh-CN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Symbol" panose="05050102010706020507" pitchFamily="18" charset="2"/>
                  </a:rPr>
                  <a:t></a:t>
                </a:r>
                <a:r>
                  <a:rPr lang="en-US" altLang="zh-CN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1 </a:t>
                </a:r>
                <a:r>
                  <a:rPr lang="en-US" altLang="zh-CN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Symbol" panose="05050102010706020507" pitchFamily="18" charset="2"/>
                  </a:rPr>
                  <a:t></a:t>
                </a:r>
                <a:r>
                  <a:rPr lang="en-US" altLang="zh-CN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 </a:t>
                </a:r>
                <a:r>
                  <a:rPr lang="en-US" altLang="zh-CN" i="1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x </a:t>
                </a:r>
                <a:r>
                  <a:rPr lang="en-US" altLang="zh-CN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Symbol" panose="05050102010706020507" pitchFamily="18" charset="2"/>
                  </a:rPr>
                  <a:t></a:t>
                </a:r>
                <a:r>
                  <a:rPr lang="en-US" altLang="zh-CN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 2)</a:t>
                </a:r>
              </a:p>
            </p:txBody>
          </p:sp>
          <p:sp>
            <p:nvSpPr>
              <p:cNvPr id="127" name="未知"/>
              <p:cNvSpPr>
                <a:spLocks noChangeArrowheads="1"/>
              </p:cNvSpPr>
              <p:nvPr/>
            </p:nvSpPr>
            <p:spPr bwMode="auto">
              <a:xfrm>
                <a:off x="0" y="225"/>
                <a:ext cx="901" cy="1256"/>
              </a:xfrm>
              <a:custGeom>
                <a:avLst/>
                <a:gdLst>
                  <a:gd name="T0" fmla="*/ 0 w 901"/>
                  <a:gd name="T1" fmla="*/ 953 h 1256"/>
                  <a:gd name="T2" fmla="*/ 293 w 901"/>
                  <a:gd name="T3" fmla="*/ 1256 h 1256"/>
                  <a:gd name="T4" fmla="*/ 589 w 901"/>
                  <a:gd name="T5" fmla="*/ 952 h 1256"/>
                  <a:gd name="T6" fmla="*/ 901 w 901"/>
                  <a:gd name="T7" fmla="*/ 0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1" h="1256">
                    <a:moveTo>
                      <a:pt x="0" y="953"/>
                    </a:moveTo>
                    <a:cubicBezTo>
                      <a:pt x="97" y="1104"/>
                      <a:pt x="195" y="1256"/>
                      <a:pt x="293" y="1256"/>
                    </a:cubicBezTo>
                    <a:cubicBezTo>
                      <a:pt x="391" y="1256"/>
                      <a:pt x="488" y="1161"/>
                      <a:pt x="589" y="952"/>
                    </a:cubicBezTo>
                    <a:cubicBezTo>
                      <a:pt x="690" y="743"/>
                      <a:pt x="795" y="371"/>
                      <a:pt x="901" y="0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128" name="Text Box 61"/>
              <p:cNvSpPr txBox="1">
                <a:spLocks noChangeArrowheads="1"/>
              </p:cNvSpPr>
              <p:nvPr/>
            </p:nvSpPr>
            <p:spPr bwMode="auto">
              <a:xfrm>
                <a:off x="907" y="0"/>
                <a:ext cx="590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思源黑体 CN Medium" panose="020B0600000000000000" pitchFamily="34" charset="-122"/>
                    <a:ea typeface="思源黑体 CN Medium" panose="020B0600000000000000" pitchFamily="34" charset="-122"/>
                  </a:rPr>
                  <a:t>C</a:t>
                </a:r>
              </a:p>
            </p:txBody>
          </p:sp>
        </p:grpSp>
        <p:sp>
          <p:nvSpPr>
            <p:cNvPr id="122" name="Text Box 62"/>
            <p:cNvSpPr txBox="1">
              <a:spLocks noChangeArrowheads="1"/>
            </p:cNvSpPr>
            <p:nvPr/>
          </p:nvSpPr>
          <p:spPr bwMode="auto">
            <a:xfrm>
              <a:off x="1407" y="263"/>
              <a:ext cx="272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l</a:t>
              </a:r>
            </a:p>
          </p:txBody>
        </p:sp>
        <p:sp>
          <p:nvSpPr>
            <p:cNvPr id="123" name="Oval 63"/>
            <p:cNvSpPr>
              <a:spLocks noChangeArrowheads="1"/>
            </p:cNvSpPr>
            <p:nvPr/>
          </p:nvSpPr>
          <p:spPr bwMode="auto">
            <a:xfrm>
              <a:off x="2396" y="1293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24" name="Oval 64"/>
            <p:cNvSpPr>
              <a:spLocks noChangeArrowheads="1"/>
            </p:cNvSpPr>
            <p:nvPr/>
          </p:nvSpPr>
          <p:spPr bwMode="auto">
            <a:xfrm>
              <a:off x="3298" y="323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25" name="Text Box 65"/>
            <p:cNvSpPr txBox="1">
              <a:spLocks noChangeArrowheads="1"/>
            </p:cNvSpPr>
            <p:nvPr/>
          </p:nvSpPr>
          <p:spPr bwMode="auto">
            <a:xfrm>
              <a:off x="3208" y="1568"/>
              <a:ext cx="45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2</a:t>
              </a:r>
            </a:p>
          </p:txBody>
        </p:sp>
      </p:grpSp>
      <p:sp>
        <p:nvSpPr>
          <p:cNvPr id="1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60400" y="538797"/>
            <a:ext cx="10769600" cy="41266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10000"/>
              </a:lnSpc>
              <a:spcBef>
                <a:spcPct val="0"/>
              </a:spcBef>
            </a:pP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10000"/>
              </a:lnSpc>
              <a:spcBef>
                <a:spcPct val="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定义：在直角坐标系中，如果某</a:t>
            </a:r>
            <a:r>
              <a:rPr lang="zh-CN" altLang="en-US" sz="200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曲线</a:t>
            </a:r>
            <a:r>
              <a:rPr lang="en-US" altLang="zh-CN" sz="200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000" dirty="0">
                <a:solidFill>
                  <a:srgbClr val="D6009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看作适合某种条件的点的集合或轨迹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上的点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与一个二元方程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)=0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00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实数解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建立了如下的关系：</a:t>
            </a:r>
          </a:p>
          <a:p>
            <a:pPr>
              <a:lnSpc>
                <a:spcPct val="210000"/>
              </a:lnSpc>
              <a:spcBef>
                <a:spcPct val="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①曲线上的点的坐标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都是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这个方程的解；</a:t>
            </a:r>
          </a:p>
          <a:p>
            <a:pPr>
              <a:lnSpc>
                <a:spcPct val="210000"/>
              </a:lnSpc>
              <a:spcBef>
                <a:spcPct val="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②以这个方程的解为坐标的点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都是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曲线上的点。</a:t>
            </a:r>
          </a:p>
          <a:p>
            <a:pPr>
              <a:lnSpc>
                <a:spcPct val="210000"/>
              </a:lnSpc>
              <a:spcBef>
                <a:spcPct val="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那么，这个方程叫做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曲线的方程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，这条曲线叫做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方程的曲线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10000"/>
              </a:lnSpc>
              <a:spcBef>
                <a:spcPct val="0"/>
              </a:spcBef>
            </a:pP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如果曲线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的方程是</a:t>
            </a:r>
            <a:r>
              <a:rPr lang="en-US" altLang="zh-CN" sz="2000" i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dirty="0" err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)=0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，那么                在曲线</a:t>
            </a:r>
            <a:r>
              <a:rPr lang="en-US" altLang="zh-CN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上的</a:t>
            </a:r>
            <a:r>
              <a:rPr lang="zh-CN" altLang="en-US" sz="2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充要条件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  <a:p>
            <a:pPr>
              <a:lnSpc>
                <a:spcPct val="210000"/>
              </a:lnSpc>
              <a:spcBef>
                <a:spcPct val="0"/>
              </a:spcBef>
            </a:pPr>
            <a:endPara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1260" y="4402700"/>
            <a:ext cx="9031288" cy="14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说明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曲线的方程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反映的是图形所满足的数量关系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方程的曲线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反映的是数量关系所表示的图形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76892" y="4002590"/>
            <a:ext cx="12763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80802" y="4002590"/>
            <a:ext cx="1013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19" grpId="0"/>
      <p:bldP spid="9221" grpId="0"/>
      <p:bldP spid="9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574675" y="1128275"/>
            <a:ext cx="612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练习</a:t>
            </a:r>
            <a:r>
              <a:rPr lang="en-US" altLang="zh-CN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：请标出下列方程所对应的曲线 </a:t>
            </a:r>
          </a:p>
        </p:txBody>
      </p:sp>
      <p:sp>
        <p:nvSpPr>
          <p:cNvPr id="5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158750"/>
            <a:ext cx="684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2173118"/>
            <a:ext cx="20955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920750" y="4807912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 flipV="1">
            <a:off x="1909763" y="3728412"/>
            <a:ext cx="0" cy="215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560513" y="3477587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1487488" y="4712662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</a:t>
            </a:r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 flipV="1">
            <a:off x="1260475" y="4087187"/>
            <a:ext cx="1368425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1260475" y="4169737"/>
            <a:ext cx="1296988" cy="1296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3492500" y="4807912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V="1">
            <a:off x="4481513" y="3728412"/>
            <a:ext cx="0" cy="215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4132263" y="3477587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4059238" y="4734887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</a:t>
            </a:r>
          </a:p>
        </p:txBody>
      </p:sp>
      <p:sp>
        <p:nvSpPr>
          <p:cNvPr id="66" name="Line 18"/>
          <p:cNvSpPr>
            <a:spLocks noChangeShapeType="1"/>
          </p:cNvSpPr>
          <p:nvPr/>
        </p:nvSpPr>
        <p:spPr bwMode="auto">
          <a:xfrm>
            <a:off x="4475163" y="4814262"/>
            <a:ext cx="720725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7" name="Line 19"/>
          <p:cNvSpPr>
            <a:spLocks noChangeShapeType="1"/>
          </p:cNvSpPr>
          <p:nvPr/>
        </p:nvSpPr>
        <p:spPr bwMode="auto">
          <a:xfrm flipV="1">
            <a:off x="4465638" y="3972887"/>
            <a:ext cx="846137" cy="846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>
            <a:off x="6157913" y="4807912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9" name="Line 21"/>
          <p:cNvSpPr>
            <a:spLocks noChangeShapeType="1"/>
          </p:cNvSpPr>
          <p:nvPr/>
        </p:nvSpPr>
        <p:spPr bwMode="auto">
          <a:xfrm flipV="1">
            <a:off x="7146925" y="3728412"/>
            <a:ext cx="0" cy="215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8245475" y="4830137"/>
            <a:ext cx="468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6797675" y="3477587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724650" y="4734887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</a:t>
            </a:r>
          </a:p>
        </p:txBody>
      </p:sp>
      <p:sp>
        <p:nvSpPr>
          <p:cNvPr id="73" name="Line 25"/>
          <p:cNvSpPr>
            <a:spLocks noChangeShapeType="1"/>
          </p:cNvSpPr>
          <p:nvPr/>
        </p:nvSpPr>
        <p:spPr bwMode="auto">
          <a:xfrm flipV="1">
            <a:off x="7145338" y="3995112"/>
            <a:ext cx="812800" cy="81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5581650" y="4855537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2916238" y="4855537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</a:p>
        </p:txBody>
      </p:sp>
      <p:sp>
        <p:nvSpPr>
          <p:cNvPr id="76" name="Text Box 28"/>
          <p:cNvSpPr txBox="1">
            <a:spLocks noChangeArrowheads="1"/>
          </p:cNvSpPr>
          <p:nvPr/>
        </p:nvSpPr>
        <p:spPr bwMode="auto">
          <a:xfrm>
            <a:off x="1620838" y="5863600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4284663" y="5863600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6950075" y="5792162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>
            <a:off x="2557463" y="2710825"/>
            <a:ext cx="4319587" cy="12969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0" name="Line 32"/>
          <p:cNvSpPr>
            <a:spLocks noChangeShapeType="1"/>
          </p:cNvSpPr>
          <p:nvPr/>
        </p:nvSpPr>
        <p:spPr bwMode="auto">
          <a:xfrm flipH="1">
            <a:off x="2197100" y="2710825"/>
            <a:ext cx="2303463" cy="136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1" name="Line 33"/>
          <p:cNvSpPr>
            <a:spLocks noChangeShapeType="1"/>
          </p:cNvSpPr>
          <p:nvPr/>
        </p:nvSpPr>
        <p:spPr bwMode="auto">
          <a:xfrm>
            <a:off x="2268538" y="4726950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2" name="Line 34"/>
          <p:cNvSpPr>
            <a:spLocks noChangeShapeType="1"/>
          </p:cNvSpPr>
          <p:nvPr/>
        </p:nvSpPr>
        <p:spPr bwMode="auto">
          <a:xfrm>
            <a:off x="1549400" y="4726950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4789488" y="4726950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4" name="Line 36"/>
          <p:cNvSpPr>
            <a:spLocks noChangeShapeType="1"/>
          </p:cNvSpPr>
          <p:nvPr/>
        </p:nvSpPr>
        <p:spPr bwMode="auto">
          <a:xfrm>
            <a:off x="4141788" y="4726950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5" name="Line 37"/>
          <p:cNvSpPr>
            <a:spLocks noChangeShapeType="1"/>
          </p:cNvSpPr>
          <p:nvPr/>
        </p:nvSpPr>
        <p:spPr bwMode="auto">
          <a:xfrm>
            <a:off x="1908175" y="4511050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6" name="Line 38"/>
          <p:cNvSpPr>
            <a:spLocks noChangeShapeType="1"/>
          </p:cNvSpPr>
          <p:nvPr/>
        </p:nvSpPr>
        <p:spPr bwMode="auto">
          <a:xfrm>
            <a:off x="1908175" y="5158750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7" name="Line 39"/>
          <p:cNvSpPr>
            <a:spLocks noChangeShapeType="1"/>
          </p:cNvSpPr>
          <p:nvPr/>
        </p:nvSpPr>
        <p:spPr bwMode="auto">
          <a:xfrm>
            <a:off x="4486275" y="4511050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8" name="Line 40"/>
          <p:cNvSpPr>
            <a:spLocks noChangeShapeType="1"/>
          </p:cNvSpPr>
          <p:nvPr/>
        </p:nvSpPr>
        <p:spPr bwMode="auto">
          <a:xfrm>
            <a:off x="4486275" y="5158750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9" name="Line 41"/>
          <p:cNvSpPr>
            <a:spLocks noChangeShapeType="1"/>
          </p:cNvSpPr>
          <p:nvPr/>
        </p:nvSpPr>
        <p:spPr bwMode="auto">
          <a:xfrm>
            <a:off x="7151688" y="451105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7151688" y="515875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>
            <a:off x="7453313" y="4741237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2" name="Line 44"/>
          <p:cNvSpPr>
            <a:spLocks noChangeShapeType="1"/>
          </p:cNvSpPr>
          <p:nvPr/>
        </p:nvSpPr>
        <p:spPr bwMode="auto">
          <a:xfrm>
            <a:off x="6805613" y="4741237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3" name="Line 45"/>
          <p:cNvSpPr>
            <a:spLocks noChangeShapeType="1"/>
          </p:cNvSpPr>
          <p:nvPr/>
        </p:nvSpPr>
        <p:spPr bwMode="auto">
          <a:xfrm flipV="1">
            <a:off x="4933950" y="2782262"/>
            <a:ext cx="1223963" cy="136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4" name="Text Box 46"/>
          <p:cNvSpPr txBox="1">
            <a:spLocks noChangeArrowheads="1"/>
          </p:cNvSpPr>
          <p:nvPr/>
        </p:nvSpPr>
        <p:spPr bwMode="auto">
          <a:xfrm>
            <a:off x="4860925" y="3917325"/>
            <a:ext cx="720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33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?</a:t>
            </a:r>
          </a:p>
        </p:txBody>
      </p:sp>
      <p:sp>
        <p:nvSpPr>
          <p:cNvPr id="95" name="AutoShape 47"/>
          <p:cNvSpPr>
            <a:spLocks noChangeArrowheads="1"/>
          </p:cNvSpPr>
          <p:nvPr/>
        </p:nvSpPr>
        <p:spPr bwMode="auto">
          <a:xfrm>
            <a:off x="7636828" y="2425581"/>
            <a:ext cx="2833052" cy="866260"/>
          </a:xfrm>
          <a:prstGeom prst="cloudCallout">
            <a:avLst>
              <a:gd name="adj1" fmla="val -48488"/>
              <a:gd name="adj2" fmla="val 137082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 algn="ctr"/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这是“曲线”！</a:t>
            </a:r>
          </a:p>
        </p:txBody>
      </p:sp>
      <p:sp>
        <p:nvSpPr>
          <p:cNvPr id="96" name="Rectangle 48"/>
          <p:cNvSpPr>
            <a:spLocks noChangeArrowheads="1"/>
          </p:cNvSpPr>
          <p:nvPr/>
        </p:nvSpPr>
        <p:spPr bwMode="auto">
          <a:xfrm>
            <a:off x="603250" y="1658758"/>
            <a:ext cx="712946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请同学们迅速动手，写出答案，同桌对照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举手回答</a:t>
            </a:r>
          </a:p>
        </p:txBody>
      </p:sp>
      <p:sp>
        <p:nvSpPr>
          <p:cNvPr id="1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744" y="2119775"/>
            <a:ext cx="3883489" cy="548688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animBg="1"/>
      <p:bldP spid="9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634048" y="1195387"/>
            <a:ext cx="612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练习：请标出下列方程所对应的曲线 </a:t>
            </a:r>
          </a:p>
        </p:txBody>
      </p:sp>
      <p:sp>
        <p:nvSpPr>
          <p:cNvPr id="49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-328658" y="5347764"/>
            <a:ext cx="684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3" y="2302220"/>
            <a:ext cx="2095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592092" y="4996926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Line 8"/>
          <p:cNvSpPr>
            <a:spLocks noChangeShapeType="1"/>
          </p:cNvSpPr>
          <p:nvPr/>
        </p:nvSpPr>
        <p:spPr bwMode="auto">
          <a:xfrm flipV="1">
            <a:off x="1581105" y="3917426"/>
            <a:ext cx="0" cy="215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1231855" y="3666601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1158830" y="4901676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</a:t>
            </a: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flipV="1">
            <a:off x="931817" y="4276201"/>
            <a:ext cx="1368425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>
            <a:off x="931817" y="4358751"/>
            <a:ext cx="1296988" cy="1296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>
            <a:off x="3163842" y="4996926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9" name="Line 14"/>
          <p:cNvSpPr>
            <a:spLocks noChangeShapeType="1"/>
          </p:cNvSpPr>
          <p:nvPr/>
        </p:nvSpPr>
        <p:spPr bwMode="auto">
          <a:xfrm flipV="1">
            <a:off x="4152855" y="3917426"/>
            <a:ext cx="0" cy="215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803605" y="3666601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730580" y="4923901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</a:t>
            </a:r>
          </a:p>
        </p:txBody>
      </p:sp>
      <p:sp>
        <p:nvSpPr>
          <p:cNvPr id="62" name="Line 17"/>
          <p:cNvSpPr>
            <a:spLocks noChangeShapeType="1"/>
          </p:cNvSpPr>
          <p:nvPr/>
        </p:nvSpPr>
        <p:spPr bwMode="auto">
          <a:xfrm>
            <a:off x="3446417" y="4285726"/>
            <a:ext cx="720725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 flipV="1">
            <a:off x="4136980" y="4161901"/>
            <a:ext cx="846137" cy="846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5829255" y="4996926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V="1">
            <a:off x="6818267" y="3917426"/>
            <a:ext cx="0" cy="215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7916817" y="5019151"/>
            <a:ext cx="468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6469017" y="3666601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y</a:t>
            </a: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6395992" y="4923901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</a:t>
            </a:r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 flipV="1">
            <a:off x="6816680" y="4184126"/>
            <a:ext cx="812800" cy="81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5252992" y="5044551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2587580" y="5044551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1292180" y="6052614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</a:t>
            </a: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3956005" y="6052614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B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621417" y="5981176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</a:t>
            </a:r>
          </a:p>
        </p:txBody>
      </p:sp>
      <p:sp>
        <p:nvSpPr>
          <p:cNvPr id="75" name="Line 30"/>
          <p:cNvSpPr>
            <a:spLocks noChangeShapeType="1"/>
          </p:cNvSpPr>
          <p:nvPr/>
        </p:nvSpPr>
        <p:spPr bwMode="auto">
          <a:xfrm>
            <a:off x="2228805" y="2899839"/>
            <a:ext cx="4319587" cy="12969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 flipH="1">
            <a:off x="1868442" y="2899839"/>
            <a:ext cx="2303463" cy="136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1939880" y="4915964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8" name="Line 33"/>
          <p:cNvSpPr>
            <a:spLocks noChangeShapeType="1"/>
          </p:cNvSpPr>
          <p:nvPr/>
        </p:nvSpPr>
        <p:spPr bwMode="auto">
          <a:xfrm>
            <a:off x="1220742" y="4915964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9" name="Line 34"/>
          <p:cNvSpPr>
            <a:spLocks noChangeShapeType="1"/>
          </p:cNvSpPr>
          <p:nvPr/>
        </p:nvSpPr>
        <p:spPr bwMode="auto">
          <a:xfrm>
            <a:off x="4460830" y="4915964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0" name="Line 35"/>
          <p:cNvSpPr>
            <a:spLocks noChangeShapeType="1"/>
          </p:cNvSpPr>
          <p:nvPr/>
        </p:nvSpPr>
        <p:spPr bwMode="auto">
          <a:xfrm>
            <a:off x="3813130" y="4915964"/>
            <a:ext cx="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1" name="Line 36"/>
          <p:cNvSpPr>
            <a:spLocks noChangeShapeType="1"/>
          </p:cNvSpPr>
          <p:nvPr/>
        </p:nvSpPr>
        <p:spPr bwMode="auto">
          <a:xfrm>
            <a:off x="1579517" y="4700064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2" name="Line 37"/>
          <p:cNvSpPr>
            <a:spLocks noChangeShapeType="1"/>
          </p:cNvSpPr>
          <p:nvPr/>
        </p:nvSpPr>
        <p:spPr bwMode="auto">
          <a:xfrm>
            <a:off x="1579517" y="5347764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3" name="Line 38"/>
          <p:cNvSpPr>
            <a:spLocks noChangeShapeType="1"/>
          </p:cNvSpPr>
          <p:nvPr/>
        </p:nvSpPr>
        <p:spPr bwMode="auto">
          <a:xfrm>
            <a:off x="4157617" y="4700064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4" name="Line 39"/>
          <p:cNvSpPr>
            <a:spLocks noChangeShapeType="1"/>
          </p:cNvSpPr>
          <p:nvPr/>
        </p:nvSpPr>
        <p:spPr bwMode="auto">
          <a:xfrm>
            <a:off x="4157617" y="5347764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5" name="Line 40"/>
          <p:cNvSpPr>
            <a:spLocks noChangeShapeType="1"/>
          </p:cNvSpPr>
          <p:nvPr/>
        </p:nvSpPr>
        <p:spPr bwMode="auto">
          <a:xfrm>
            <a:off x="6823030" y="4700064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6" name="Line 41"/>
          <p:cNvSpPr>
            <a:spLocks noChangeShapeType="1"/>
          </p:cNvSpPr>
          <p:nvPr/>
        </p:nvSpPr>
        <p:spPr bwMode="auto">
          <a:xfrm>
            <a:off x="6823030" y="5347764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7" name="Line 42"/>
          <p:cNvSpPr>
            <a:spLocks noChangeShapeType="1"/>
          </p:cNvSpPr>
          <p:nvPr/>
        </p:nvSpPr>
        <p:spPr bwMode="auto">
          <a:xfrm>
            <a:off x="7124655" y="4930251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8" name="Line 43"/>
          <p:cNvSpPr>
            <a:spLocks noChangeShapeType="1"/>
          </p:cNvSpPr>
          <p:nvPr/>
        </p:nvSpPr>
        <p:spPr bwMode="auto">
          <a:xfrm>
            <a:off x="6476955" y="4930251"/>
            <a:ext cx="0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9" name="Line 44"/>
          <p:cNvSpPr>
            <a:spLocks noChangeShapeType="1"/>
          </p:cNvSpPr>
          <p:nvPr/>
        </p:nvSpPr>
        <p:spPr bwMode="auto">
          <a:xfrm flipV="1">
            <a:off x="4605292" y="2971276"/>
            <a:ext cx="1223963" cy="136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0" name="Text Box 45"/>
          <p:cNvSpPr txBox="1">
            <a:spLocks noChangeArrowheads="1"/>
          </p:cNvSpPr>
          <p:nvPr/>
        </p:nvSpPr>
        <p:spPr bwMode="auto">
          <a:xfrm>
            <a:off x="561809" y="1711611"/>
            <a:ext cx="491673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请同学们迅速动手，写出答案，同桌对照</a:t>
            </a:r>
          </a:p>
        </p:txBody>
      </p:sp>
      <p:sp>
        <p:nvSpPr>
          <p:cNvPr id="1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6" y="2345055"/>
            <a:ext cx="3883489" cy="5547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695325" y="1747568"/>
            <a:ext cx="996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证明与两条坐标轴的距离的积是常数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k(k&gt;0)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的点的轨迹方程是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xy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±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49260" y="2420328"/>
          <a:ext cx="2964727" cy="73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39265" imgH="431800" progId="Equation.DSMT4">
                  <p:embed/>
                </p:oleObj>
              </mc:Choice>
              <mc:Fallback>
                <p:oleObj r:id="rId2" imgW="1739265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260" y="2420328"/>
                        <a:ext cx="2964727" cy="735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7" name="Group 4"/>
          <p:cNvGrpSpPr/>
          <p:nvPr/>
        </p:nvGrpSpPr>
        <p:grpSpPr bwMode="auto">
          <a:xfrm>
            <a:off x="5677456" y="2288905"/>
            <a:ext cx="3562350" cy="3173412"/>
            <a:chOff x="0" y="0"/>
            <a:chExt cx="2244" cy="1999"/>
          </a:xfrm>
        </p:grpSpPr>
        <p:pic>
          <p:nvPicPr>
            <p:cNvPr id="36868" name="Picture 5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4" cy="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未知"/>
            <p:cNvSpPr>
              <a:spLocks noChangeArrowheads="1"/>
            </p:cNvSpPr>
            <p:nvPr/>
          </p:nvSpPr>
          <p:spPr bwMode="auto">
            <a:xfrm>
              <a:off x="362" y="341"/>
              <a:ext cx="635" cy="748"/>
            </a:xfrm>
            <a:custGeom>
              <a:avLst/>
              <a:gdLst>
                <a:gd name="T0" fmla="*/ 544 w 590"/>
                <a:gd name="T1" fmla="*/ 0 h 702"/>
                <a:gd name="T2" fmla="*/ 499 w 590"/>
                <a:gd name="T3" fmla="*/ 589 h 702"/>
                <a:gd name="T4" fmla="*/ 0 w 590"/>
                <a:gd name="T5" fmla="*/ 68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02">
                  <a:moveTo>
                    <a:pt x="544" y="0"/>
                  </a:moveTo>
                  <a:cubicBezTo>
                    <a:pt x="567" y="238"/>
                    <a:pt x="590" y="476"/>
                    <a:pt x="499" y="589"/>
                  </a:cubicBezTo>
                  <a:cubicBezTo>
                    <a:pt x="408" y="702"/>
                    <a:pt x="204" y="691"/>
                    <a:pt x="0" y="6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0" name="未知"/>
            <p:cNvSpPr>
              <a:spLocks noChangeArrowheads="1"/>
            </p:cNvSpPr>
            <p:nvPr/>
          </p:nvSpPr>
          <p:spPr bwMode="auto">
            <a:xfrm rot="5713358">
              <a:off x="1133" y="338"/>
              <a:ext cx="680" cy="771"/>
            </a:xfrm>
            <a:custGeom>
              <a:avLst/>
              <a:gdLst>
                <a:gd name="T0" fmla="*/ 544 w 590"/>
                <a:gd name="T1" fmla="*/ 0 h 702"/>
                <a:gd name="T2" fmla="*/ 499 w 590"/>
                <a:gd name="T3" fmla="*/ 589 h 702"/>
                <a:gd name="T4" fmla="*/ 0 w 590"/>
                <a:gd name="T5" fmla="*/ 68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02">
                  <a:moveTo>
                    <a:pt x="544" y="0"/>
                  </a:moveTo>
                  <a:cubicBezTo>
                    <a:pt x="567" y="238"/>
                    <a:pt x="590" y="476"/>
                    <a:pt x="499" y="589"/>
                  </a:cubicBezTo>
                  <a:cubicBezTo>
                    <a:pt x="408" y="702"/>
                    <a:pt x="204" y="691"/>
                    <a:pt x="0" y="6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1" name="未知"/>
            <p:cNvSpPr>
              <a:spLocks noChangeArrowheads="1"/>
            </p:cNvSpPr>
            <p:nvPr/>
          </p:nvSpPr>
          <p:spPr bwMode="auto">
            <a:xfrm rot="-10569917">
              <a:off x="1088" y="1158"/>
              <a:ext cx="635" cy="748"/>
            </a:xfrm>
            <a:custGeom>
              <a:avLst/>
              <a:gdLst>
                <a:gd name="T0" fmla="*/ 544 w 590"/>
                <a:gd name="T1" fmla="*/ 0 h 702"/>
                <a:gd name="T2" fmla="*/ 499 w 590"/>
                <a:gd name="T3" fmla="*/ 589 h 702"/>
                <a:gd name="T4" fmla="*/ 0 w 590"/>
                <a:gd name="T5" fmla="*/ 68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02">
                  <a:moveTo>
                    <a:pt x="544" y="0"/>
                  </a:moveTo>
                  <a:cubicBezTo>
                    <a:pt x="567" y="238"/>
                    <a:pt x="590" y="476"/>
                    <a:pt x="499" y="589"/>
                  </a:cubicBezTo>
                  <a:cubicBezTo>
                    <a:pt x="408" y="702"/>
                    <a:pt x="204" y="691"/>
                    <a:pt x="0" y="6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2" name="未知"/>
            <p:cNvSpPr>
              <a:spLocks noChangeArrowheads="1"/>
            </p:cNvSpPr>
            <p:nvPr/>
          </p:nvSpPr>
          <p:spPr bwMode="auto">
            <a:xfrm rot="-5400000">
              <a:off x="269" y="1109"/>
              <a:ext cx="680" cy="771"/>
            </a:xfrm>
            <a:custGeom>
              <a:avLst/>
              <a:gdLst>
                <a:gd name="T0" fmla="*/ 544 w 590"/>
                <a:gd name="T1" fmla="*/ 0 h 702"/>
                <a:gd name="T2" fmla="*/ 499 w 590"/>
                <a:gd name="T3" fmla="*/ 589 h 702"/>
                <a:gd name="T4" fmla="*/ 0 w 590"/>
                <a:gd name="T5" fmla="*/ 68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02">
                  <a:moveTo>
                    <a:pt x="544" y="0"/>
                  </a:moveTo>
                  <a:cubicBezTo>
                    <a:pt x="567" y="238"/>
                    <a:pt x="590" y="476"/>
                    <a:pt x="499" y="589"/>
                  </a:cubicBezTo>
                  <a:cubicBezTo>
                    <a:pt x="408" y="702"/>
                    <a:pt x="204" y="691"/>
                    <a:pt x="0" y="6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3" name="Line 10"/>
            <p:cNvSpPr>
              <a:spLocks noChangeShapeType="1"/>
            </p:cNvSpPr>
            <p:nvPr/>
          </p:nvSpPr>
          <p:spPr bwMode="auto">
            <a:xfrm>
              <a:off x="1149" y="89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4" name="Line 11"/>
            <p:cNvSpPr>
              <a:spLocks noChangeShapeType="1"/>
            </p:cNvSpPr>
            <p:nvPr/>
          </p:nvSpPr>
          <p:spPr bwMode="auto">
            <a:xfrm flipH="1">
              <a:off x="1042" y="88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5" name="Text Box 12"/>
            <p:cNvSpPr txBox="1">
              <a:spLocks noChangeArrowheads="1"/>
            </p:cNvSpPr>
            <p:nvPr/>
          </p:nvSpPr>
          <p:spPr bwMode="auto">
            <a:xfrm>
              <a:off x="1133" y="704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798602" y="3334648"/>
          <a:ext cx="2895004" cy="87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89100" imgH="508000" progId="Equation.DSMT4">
                  <p:embed/>
                </p:oleObj>
              </mc:Choice>
              <mc:Fallback>
                <p:oleObj r:id="rId6" imgW="1689100" imgH="508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02" y="3334648"/>
                        <a:ext cx="2895004" cy="871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749260" y="4248987"/>
          <a:ext cx="2690743" cy="85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10665" imgH="482600" progId="Equation.DSMT4">
                  <p:embed/>
                </p:oleObj>
              </mc:Choice>
              <mc:Fallback>
                <p:oleObj r:id="rId8" imgW="1510665" imgH="482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260" y="4248987"/>
                        <a:ext cx="2690743" cy="859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27540" y="1206231"/>
            <a:ext cx="3602268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ker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请同学们独立思考，举手回答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60400" y="1281091"/>
          <a:ext cx="5250706" cy="90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05430" imgH="482600" progId="Equation.3">
                  <p:embed/>
                </p:oleObj>
              </mc:Choice>
              <mc:Fallback>
                <p:oleObj r:id="rId2" imgW="280543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281091"/>
                        <a:ext cx="5250706" cy="902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60400" y="2234857"/>
          <a:ext cx="2610071" cy="219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23670" imgH="1195070" progId="Equation.DSMT4">
                  <p:embed/>
                </p:oleObj>
              </mc:Choice>
              <mc:Fallback>
                <p:oleObj r:id="rId4" imgW="1423670" imgH="119507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234857"/>
                        <a:ext cx="2610071" cy="219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753489" y="4497699"/>
          <a:ext cx="503396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2679700" imgH="457200" progId="Equation.3">
                  <p:embed/>
                </p:oleObj>
              </mc:Choice>
              <mc:Fallback>
                <p:oleObj name="公式" r:id="rId6" imgW="26797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89" y="4497699"/>
                        <a:ext cx="503396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3" name="Group 6"/>
          <p:cNvGrpSpPr/>
          <p:nvPr/>
        </p:nvGrpSpPr>
        <p:grpSpPr bwMode="auto">
          <a:xfrm>
            <a:off x="6268795" y="1753706"/>
            <a:ext cx="3562350" cy="3173412"/>
            <a:chOff x="0" y="0"/>
            <a:chExt cx="2244" cy="1999"/>
          </a:xfrm>
        </p:grpSpPr>
        <p:pic>
          <p:nvPicPr>
            <p:cNvPr id="37894" name="Picture 7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4" cy="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未知"/>
            <p:cNvSpPr>
              <a:spLocks noChangeArrowheads="1"/>
            </p:cNvSpPr>
            <p:nvPr/>
          </p:nvSpPr>
          <p:spPr bwMode="auto">
            <a:xfrm>
              <a:off x="362" y="341"/>
              <a:ext cx="635" cy="748"/>
            </a:xfrm>
            <a:custGeom>
              <a:avLst/>
              <a:gdLst>
                <a:gd name="T0" fmla="*/ 544 w 590"/>
                <a:gd name="T1" fmla="*/ 0 h 702"/>
                <a:gd name="T2" fmla="*/ 499 w 590"/>
                <a:gd name="T3" fmla="*/ 589 h 702"/>
                <a:gd name="T4" fmla="*/ 0 w 590"/>
                <a:gd name="T5" fmla="*/ 68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02">
                  <a:moveTo>
                    <a:pt x="544" y="0"/>
                  </a:moveTo>
                  <a:cubicBezTo>
                    <a:pt x="567" y="238"/>
                    <a:pt x="590" y="476"/>
                    <a:pt x="499" y="589"/>
                  </a:cubicBezTo>
                  <a:cubicBezTo>
                    <a:pt x="408" y="702"/>
                    <a:pt x="204" y="691"/>
                    <a:pt x="0" y="6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6" name="未知"/>
            <p:cNvSpPr>
              <a:spLocks noChangeArrowheads="1"/>
            </p:cNvSpPr>
            <p:nvPr/>
          </p:nvSpPr>
          <p:spPr bwMode="auto">
            <a:xfrm rot="5713358">
              <a:off x="1133" y="338"/>
              <a:ext cx="680" cy="771"/>
            </a:xfrm>
            <a:custGeom>
              <a:avLst/>
              <a:gdLst>
                <a:gd name="T0" fmla="*/ 544 w 590"/>
                <a:gd name="T1" fmla="*/ 0 h 702"/>
                <a:gd name="T2" fmla="*/ 499 w 590"/>
                <a:gd name="T3" fmla="*/ 589 h 702"/>
                <a:gd name="T4" fmla="*/ 0 w 590"/>
                <a:gd name="T5" fmla="*/ 68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02">
                  <a:moveTo>
                    <a:pt x="544" y="0"/>
                  </a:moveTo>
                  <a:cubicBezTo>
                    <a:pt x="567" y="238"/>
                    <a:pt x="590" y="476"/>
                    <a:pt x="499" y="589"/>
                  </a:cubicBezTo>
                  <a:cubicBezTo>
                    <a:pt x="408" y="702"/>
                    <a:pt x="204" y="691"/>
                    <a:pt x="0" y="6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7" name="未知"/>
            <p:cNvSpPr>
              <a:spLocks noChangeArrowheads="1"/>
            </p:cNvSpPr>
            <p:nvPr/>
          </p:nvSpPr>
          <p:spPr bwMode="auto">
            <a:xfrm rot="-10569917">
              <a:off x="1088" y="1158"/>
              <a:ext cx="635" cy="748"/>
            </a:xfrm>
            <a:custGeom>
              <a:avLst/>
              <a:gdLst>
                <a:gd name="T0" fmla="*/ 544 w 590"/>
                <a:gd name="T1" fmla="*/ 0 h 702"/>
                <a:gd name="T2" fmla="*/ 499 w 590"/>
                <a:gd name="T3" fmla="*/ 589 h 702"/>
                <a:gd name="T4" fmla="*/ 0 w 590"/>
                <a:gd name="T5" fmla="*/ 68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02">
                  <a:moveTo>
                    <a:pt x="544" y="0"/>
                  </a:moveTo>
                  <a:cubicBezTo>
                    <a:pt x="567" y="238"/>
                    <a:pt x="590" y="476"/>
                    <a:pt x="499" y="589"/>
                  </a:cubicBezTo>
                  <a:cubicBezTo>
                    <a:pt x="408" y="702"/>
                    <a:pt x="204" y="691"/>
                    <a:pt x="0" y="6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8" name="未知"/>
            <p:cNvSpPr>
              <a:spLocks noChangeArrowheads="1"/>
            </p:cNvSpPr>
            <p:nvPr/>
          </p:nvSpPr>
          <p:spPr bwMode="auto">
            <a:xfrm rot="-5400000">
              <a:off x="269" y="1109"/>
              <a:ext cx="680" cy="771"/>
            </a:xfrm>
            <a:custGeom>
              <a:avLst/>
              <a:gdLst>
                <a:gd name="T0" fmla="*/ 544 w 590"/>
                <a:gd name="T1" fmla="*/ 0 h 702"/>
                <a:gd name="T2" fmla="*/ 499 w 590"/>
                <a:gd name="T3" fmla="*/ 589 h 702"/>
                <a:gd name="T4" fmla="*/ 0 w 590"/>
                <a:gd name="T5" fmla="*/ 68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702">
                  <a:moveTo>
                    <a:pt x="544" y="0"/>
                  </a:moveTo>
                  <a:cubicBezTo>
                    <a:pt x="567" y="238"/>
                    <a:pt x="590" y="476"/>
                    <a:pt x="499" y="589"/>
                  </a:cubicBezTo>
                  <a:cubicBezTo>
                    <a:pt x="408" y="702"/>
                    <a:pt x="204" y="691"/>
                    <a:pt x="0" y="6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9" name="Line 12"/>
            <p:cNvSpPr>
              <a:spLocks noChangeShapeType="1"/>
            </p:cNvSpPr>
            <p:nvPr/>
          </p:nvSpPr>
          <p:spPr bwMode="auto">
            <a:xfrm>
              <a:off x="1149" y="89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 flipH="1">
              <a:off x="1042" y="886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1" name="Text Box 14"/>
            <p:cNvSpPr txBox="1">
              <a:spLocks noChangeArrowheads="1"/>
            </p:cNvSpPr>
            <p:nvPr/>
          </p:nvSpPr>
          <p:spPr bwMode="auto">
            <a:xfrm>
              <a:off x="1133" y="704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1776</Words>
  <Application>Microsoft Office PowerPoint</Application>
  <PresentationFormat>宽屏</PresentationFormat>
  <Paragraphs>219</Paragraphs>
  <Slides>25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Calibri</vt:lpstr>
      <vt:lpstr>思源黑体 CN Medium</vt:lpstr>
      <vt:lpstr>Arial</vt:lpstr>
      <vt:lpstr>思源黑体 CN Light</vt:lpstr>
      <vt:lpstr>FandolFang R</vt:lpstr>
      <vt:lpstr>办公资源网：www.bangongziyuan.com</vt:lpstr>
      <vt:lpstr>Microsoft 公式 3.0</vt:lpstr>
      <vt:lpstr>Equation.DSMT4</vt:lpstr>
      <vt:lpstr>Document</vt:lpstr>
      <vt:lpstr>公式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2020-09-21T02:06:27Z</dcterms:created>
  <dcterms:modified xsi:type="dcterms:W3CDTF">2021-01-09T10:07:44Z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