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7" r:id="rId20"/>
    <p:sldId id="280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6" y="90"/>
      </p:cViewPr>
      <p:guideLst>
        <p:guide pos="416"/>
        <p:guide pos="7256"/>
        <p:guide orient="horz" pos="600"/>
        <p:guide orient="horz" pos="664"/>
        <p:guide orient="horz" pos="3906"/>
        <p:guide orient="horz" pos="386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1F6C18C-7FCE-4543-9A60-9B3B3B3BCDE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9413D48-5AFB-4D0B-AA4F-7C44D943A8A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0.w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2.emf"/><Relationship Id="rId4" Type="http://schemas.openxmlformats.org/officeDocument/2006/relationships/slide" Target="slide17.xml"/><Relationship Id="rId9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79017"/>
              <a:ext cx="5033249" cy="1541707"/>
              <a:chOff x="-4714868" y="2158082"/>
              <a:chExt cx="5033249" cy="1541707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58082"/>
                <a:ext cx="5033249" cy="868861"/>
                <a:chOff x="-4714868" y="2158082"/>
                <a:chExt cx="5033249" cy="868861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15808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A6B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2.2.1</a:t>
                  </a:r>
                  <a:r>
                    <a:rPr kumimoji="0" lang="zh-CN" alt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A6B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椭圆及其标准方程</a:t>
                  </a: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A6B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第一课时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圆锥曲线与方程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 bwMode="auto">
          <a:xfrm>
            <a:off x="562788" y="5058418"/>
            <a:ext cx="5010037" cy="400050"/>
            <a:chOff x="-107" y="408"/>
            <a:chExt cx="3107" cy="252"/>
          </a:xfrm>
        </p:grpSpPr>
        <p:graphicFrame>
          <p:nvGraphicFramePr>
            <p:cNvPr id="18434" name="对象 17410"/>
            <p:cNvGraphicFramePr>
              <a:graphicFrameLocks noChangeAspect="1"/>
            </p:cNvGraphicFramePr>
            <p:nvPr/>
          </p:nvGraphicFramePr>
          <p:xfrm>
            <a:off x="598" y="437"/>
            <a:ext cx="142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" imgW="611505" imgH="193040" progId="Equation.3">
                    <p:embed/>
                  </p:oleObj>
                </mc:Choice>
                <mc:Fallback>
                  <p:oleObj name="公式" r:id="rId2" imgW="611505" imgH="193040" progId="Equation.3">
                    <p:embed/>
                    <p:pic>
                      <p:nvPicPr>
                        <p:cNvPr id="0" name="对象 17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" y="437"/>
                          <a:ext cx="1428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5" name="文本框 17411"/>
            <p:cNvSpPr txBox="1">
              <a:spLocks noChangeArrowheads="1"/>
            </p:cNvSpPr>
            <p:nvPr/>
          </p:nvSpPr>
          <p:spPr bwMode="auto">
            <a:xfrm>
              <a:off x="-107" y="408"/>
              <a:ext cx="31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两边除以                                   得</a:t>
              </a:r>
            </a:p>
          </p:txBody>
        </p:sp>
      </p:grpSp>
      <p:graphicFrame>
        <p:nvGraphicFramePr>
          <p:cNvPr id="17413" name="对象 17412"/>
          <p:cNvGraphicFramePr>
            <a:graphicFrameLocks noChangeAspect="1"/>
          </p:cNvGraphicFramePr>
          <p:nvPr/>
        </p:nvGraphicFramePr>
        <p:xfrm>
          <a:off x="4574492" y="5291967"/>
          <a:ext cx="2515925" cy="85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3305" imgH="419735" progId="Equation.3">
                  <p:embed/>
                </p:oleObj>
              </mc:Choice>
              <mc:Fallback>
                <p:oleObj r:id="rId4" imgW="1043305" imgH="419735" progId="Equation.3">
                  <p:embed/>
                  <p:pic>
                    <p:nvPicPr>
                      <p:cNvPr id="0" name="对象 17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492" y="5291967"/>
                        <a:ext cx="2515925" cy="853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对象 17413"/>
          <p:cNvGraphicFramePr>
            <a:graphicFrameLocks noChangeAspect="1"/>
          </p:cNvGraphicFramePr>
          <p:nvPr/>
        </p:nvGraphicFramePr>
        <p:xfrm>
          <a:off x="2960528" y="3669420"/>
          <a:ext cx="66262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857500" imgH="228600" progId="Equation.3">
                  <p:embed/>
                </p:oleObj>
              </mc:Choice>
              <mc:Fallback>
                <p:oleObj r:id="rId6" imgW="2857500" imgH="228600" progId="Equation.3">
                  <p:embed/>
                  <p:pic>
                    <p:nvPicPr>
                      <p:cNvPr id="0" name="对象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528" y="3669420"/>
                        <a:ext cx="6626225" cy="498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660400" y="3699461"/>
            <a:ext cx="2100533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两边再平方，得</a:t>
            </a:r>
          </a:p>
        </p:txBody>
      </p:sp>
      <p:grpSp>
        <p:nvGrpSpPr>
          <p:cNvPr id="17416" name="组合 17415"/>
          <p:cNvGrpSpPr/>
          <p:nvPr/>
        </p:nvGrpSpPr>
        <p:grpSpPr bwMode="auto">
          <a:xfrm>
            <a:off x="675070" y="4369444"/>
            <a:ext cx="6067425" cy="514350"/>
            <a:chOff x="0" y="-36"/>
            <a:chExt cx="3822" cy="324"/>
          </a:xfrm>
        </p:grpSpPr>
        <p:sp>
          <p:nvSpPr>
            <p:cNvPr id="18440" name="文本框 17416"/>
            <p:cNvSpPr txBox="1">
              <a:spLocks noChangeArrowheads="1"/>
            </p:cNvSpPr>
            <p:nvPr/>
          </p:nvSpPr>
          <p:spPr bwMode="auto">
            <a:xfrm>
              <a:off x="0" y="0"/>
              <a:ext cx="604" cy="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整理得</a:t>
              </a:r>
            </a:p>
          </p:txBody>
        </p:sp>
        <p:graphicFrame>
          <p:nvGraphicFramePr>
            <p:cNvPr id="18441" name="对象 17417"/>
            <p:cNvGraphicFramePr>
              <a:graphicFrameLocks noChangeAspect="1"/>
            </p:cNvGraphicFramePr>
            <p:nvPr/>
          </p:nvGraphicFramePr>
          <p:xfrm>
            <a:off x="756" y="-36"/>
            <a:ext cx="306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81200" imgH="228600" progId="Equation.3">
                    <p:embed/>
                  </p:oleObj>
                </mc:Choice>
                <mc:Fallback>
                  <p:oleObj r:id="rId8" imgW="1981200" imgH="228600" progId="Equation.3">
                    <p:embed/>
                    <p:pic>
                      <p:nvPicPr>
                        <p:cNvPr id="0" name="对象 17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" y="-36"/>
                          <a:ext cx="3066" cy="32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9" name="组合 17418"/>
          <p:cNvGrpSpPr/>
          <p:nvPr/>
        </p:nvGrpSpPr>
        <p:grpSpPr bwMode="auto">
          <a:xfrm>
            <a:off x="675070" y="1146889"/>
            <a:ext cx="5419010" cy="573018"/>
            <a:chOff x="0" y="-35"/>
            <a:chExt cx="3303" cy="352"/>
          </a:xfrm>
        </p:grpSpPr>
        <p:sp>
          <p:nvSpPr>
            <p:cNvPr id="18443" name="文本框 17419"/>
            <p:cNvSpPr txBox="1">
              <a:spLocks noChangeArrowheads="1"/>
            </p:cNvSpPr>
            <p:nvPr/>
          </p:nvSpPr>
          <p:spPr bwMode="auto">
            <a:xfrm>
              <a:off x="0" y="45"/>
              <a:ext cx="513" cy="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移项</a:t>
              </a:r>
            </a:p>
          </p:txBody>
        </p:sp>
        <p:graphicFrame>
          <p:nvGraphicFramePr>
            <p:cNvPr id="18444" name="对象 17420"/>
            <p:cNvGraphicFramePr>
              <a:graphicFrameLocks noChangeAspect="1"/>
            </p:cNvGraphicFramePr>
            <p:nvPr/>
          </p:nvGraphicFramePr>
          <p:xfrm>
            <a:off x="745" y="-35"/>
            <a:ext cx="255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209800" imgH="279400" progId="Equation.3">
                    <p:embed/>
                  </p:oleObj>
                </mc:Choice>
                <mc:Fallback>
                  <p:oleObj r:id="rId10" imgW="2209800" imgH="279400" progId="Equation.3">
                    <p:embed/>
                    <p:pic>
                      <p:nvPicPr>
                        <p:cNvPr id="0" name="对象 17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" y="-35"/>
                          <a:ext cx="2558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2" name="组合 17421"/>
          <p:cNvGrpSpPr/>
          <p:nvPr/>
        </p:nvGrpSpPr>
        <p:grpSpPr bwMode="auto">
          <a:xfrm>
            <a:off x="612886" y="1967498"/>
            <a:ext cx="7129463" cy="577850"/>
            <a:chOff x="90" y="91"/>
            <a:chExt cx="4491" cy="364"/>
          </a:xfrm>
        </p:grpSpPr>
        <p:graphicFrame>
          <p:nvGraphicFramePr>
            <p:cNvPr id="18446" name="对象 17422"/>
            <p:cNvGraphicFramePr>
              <a:graphicFrameLocks noChangeAspect="1"/>
            </p:cNvGraphicFramePr>
            <p:nvPr/>
          </p:nvGraphicFramePr>
          <p:xfrm>
            <a:off x="590" y="91"/>
            <a:ext cx="3991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3213100" imgH="279400" progId="Equation.3">
                    <p:embed/>
                  </p:oleObj>
                </mc:Choice>
                <mc:Fallback>
                  <p:oleObj r:id="rId12" imgW="3213100" imgH="279400" progId="Equation.3">
                    <p:embed/>
                    <p:pic>
                      <p:nvPicPr>
                        <p:cNvPr id="0" name="对象 174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91"/>
                          <a:ext cx="3991" cy="36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7" name="文本框 17423"/>
            <p:cNvSpPr txBox="1">
              <a:spLocks noChangeArrowheads="1"/>
            </p:cNvSpPr>
            <p:nvPr/>
          </p:nvSpPr>
          <p:spPr bwMode="auto">
            <a:xfrm>
              <a:off x="90" y="154"/>
              <a:ext cx="7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</a:t>
              </a:r>
            </a:p>
          </p:txBody>
        </p:sp>
      </p:grpSp>
      <p:grpSp>
        <p:nvGrpSpPr>
          <p:cNvPr id="17425" name="组合 17424"/>
          <p:cNvGrpSpPr/>
          <p:nvPr/>
        </p:nvGrpSpPr>
        <p:grpSpPr bwMode="auto">
          <a:xfrm>
            <a:off x="562788" y="2789881"/>
            <a:ext cx="5883275" cy="577850"/>
            <a:chOff x="150" y="0"/>
            <a:chExt cx="3706" cy="364"/>
          </a:xfrm>
        </p:grpSpPr>
        <p:graphicFrame>
          <p:nvGraphicFramePr>
            <p:cNvPr id="18449" name="对象 17425"/>
            <p:cNvGraphicFramePr>
              <a:graphicFrameLocks noChangeAspect="1"/>
            </p:cNvGraphicFramePr>
            <p:nvPr/>
          </p:nvGraphicFramePr>
          <p:xfrm>
            <a:off x="861" y="0"/>
            <a:ext cx="2995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574800" imgH="279400" progId="Equation.3">
                    <p:embed/>
                  </p:oleObj>
                </mc:Choice>
                <mc:Fallback>
                  <p:oleObj r:id="rId14" imgW="1574800" imgH="279400" progId="Equation.3">
                    <p:embed/>
                    <p:pic>
                      <p:nvPicPr>
                        <p:cNvPr id="0" name="对象 174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0"/>
                          <a:ext cx="2995" cy="36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0" name="文本框 17426"/>
            <p:cNvSpPr txBox="1">
              <a:spLocks noChangeArrowheads="1"/>
            </p:cNvSpPr>
            <p:nvPr/>
          </p:nvSpPr>
          <p:spPr bwMode="auto">
            <a:xfrm>
              <a:off x="150" y="56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整理得</a:t>
              </a:r>
            </a:p>
          </p:txBody>
        </p: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9" name="组合 18445"/>
          <p:cNvGrpSpPr/>
          <p:nvPr/>
        </p:nvGrpSpPr>
        <p:grpSpPr bwMode="auto">
          <a:xfrm>
            <a:off x="5151197" y="1670071"/>
            <a:ext cx="5829560" cy="4327377"/>
            <a:chOff x="0" y="0"/>
            <a:chExt cx="4490" cy="3333"/>
          </a:xfrm>
        </p:grpSpPr>
        <p:grpSp>
          <p:nvGrpSpPr>
            <p:cNvPr id="19470" name="组合 18446"/>
            <p:cNvGrpSpPr/>
            <p:nvPr/>
          </p:nvGrpSpPr>
          <p:grpSpPr bwMode="auto">
            <a:xfrm>
              <a:off x="0" y="0"/>
              <a:ext cx="4490" cy="3333"/>
              <a:chOff x="0" y="0"/>
              <a:chExt cx="4490" cy="3333"/>
            </a:xfrm>
          </p:grpSpPr>
          <p:pic>
            <p:nvPicPr>
              <p:cNvPr id="19471" name="图片 184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04" t="10339" r="18832" b="24332"/>
              <a:stretch>
                <a:fillRect/>
              </a:stretch>
            </p:blipFill>
            <p:spPr bwMode="auto">
              <a:xfrm>
                <a:off x="59" y="278"/>
                <a:ext cx="4309" cy="3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2" name="直接连接符 18448"/>
              <p:cNvSpPr>
                <a:spLocks noChangeShapeType="1"/>
              </p:cNvSpPr>
              <p:nvPr/>
            </p:nvSpPr>
            <p:spPr bwMode="auto">
              <a:xfrm>
                <a:off x="0" y="1859"/>
                <a:ext cx="43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3" name="直接连接符 18449"/>
              <p:cNvSpPr>
                <a:spLocks noChangeShapeType="1"/>
              </p:cNvSpPr>
              <p:nvPr/>
            </p:nvSpPr>
            <p:spPr bwMode="auto">
              <a:xfrm flipV="1">
                <a:off x="2177" y="181"/>
                <a:ext cx="0" cy="31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4" name="文本框 18450"/>
              <p:cNvSpPr txBox="1">
                <a:spLocks noChangeArrowheads="1"/>
              </p:cNvSpPr>
              <p:nvPr/>
            </p:nvSpPr>
            <p:spPr bwMode="auto">
              <a:xfrm>
                <a:off x="4218" y="1859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9475" name="文本框 18451"/>
              <p:cNvSpPr txBox="1">
                <a:spLocks noChangeArrowheads="1"/>
              </p:cNvSpPr>
              <p:nvPr/>
            </p:nvSpPr>
            <p:spPr bwMode="auto">
              <a:xfrm>
                <a:off x="2177" y="0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19476" name="文本框 18452"/>
            <p:cNvSpPr txBox="1">
              <a:spLocks noChangeArrowheads="1"/>
            </p:cNvSpPr>
            <p:nvPr/>
          </p:nvSpPr>
          <p:spPr bwMode="auto">
            <a:xfrm>
              <a:off x="1859" y="1876"/>
              <a:ext cx="3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8434" name="组合 18433"/>
          <p:cNvGrpSpPr/>
          <p:nvPr/>
        </p:nvGrpSpPr>
        <p:grpSpPr bwMode="auto">
          <a:xfrm>
            <a:off x="6770577" y="2569822"/>
            <a:ext cx="2535237" cy="1521185"/>
            <a:chOff x="0" y="0"/>
            <a:chExt cx="1678" cy="1104"/>
          </a:xfrm>
        </p:grpSpPr>
        <p:sp>
          <p:nvSpPr>
            <p:cNvPr id="19458" name="直接连接符 18434"/>
            <p:cNvSpPr>
              <a:spLocks noChangeShapeType="1"/>
            </p:cNvSpPr>
            <p:nvPr/>
          </p:nvSpPr>
          <p:spPr bwMode="auto">
            <a:xfrm flipV="1">
              <a:off x="0" y="367"/>
              <a:ext cx="1237" cy="7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9" name="直接连接符 18435"/>
            <p:cNvSpPr>
              <a:spLocks noChangeShapeType="1"/>
            </p:cNvSpPr>
            <p:nvPr/>
          </p:nvSpPr>
          <p:spPr bwMode="auto">
            <a:xfrm>
              <a:off x="1239" y="389"/>
              <a:ext cx="258" cy="7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0" name="文本框 18436"/>
            <p:cNvSpPr txBox="1">
              <a:spLocks noChangeArrowheads="1"/>
            </p:cNvSpPr>
            <p:nvPr/>
          </p:nvSpPr>
          <p:spPr bwMode="auto">
            <a:xfrm>
              <a:off x="1134" y="0"/>
              <a:ext cx="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18438" name="组合 18437"/>
          <p:cNvGrpSpPr/>
          <p:nvPr/>
        </p:nvGrpSpPr>
        <p:grpSpPr bwMode="auto">
          <a:xfrm>
            <a:off x="6770578" y="2870538"/>
            <a:ext cx="2967038" cy="1231061"/>
            <a:chOff x="0" y="0"/>
            <a:chExt cx="2086" cy="907"/>
          </a:xfrm>
        </p:grpSpPr>
        <p:sp>
          <p:nvSpPr>
            <p:cNvPr id="19462" name="直接连接符 18438"/>
            <p:cNvSpPr>
              <a:spLocks noChangeShapeType="1"/>
            </p:cNvSpPr>
            <p:nvPr/>
          </p:nvSpPr>
          <p:spPr bwMode="auto">
            <a:xfrm flipV="1">
              <a:off x="0" y="318"/>
              <a:ext cx="1633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直接连接符 18439"/>
            <p:cNvSpPr>
              <a:spLocks noChangeShapeType="1"/>
            </p:cNvSpPr>
            <p:nvPr/>
          </p:nvSpPr>
          <p:spPr bwMode="auto">
            <a:xfrm flipH="1">
              <a:off x="1583" y="318"/>
              <a:ext cx="5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文本框 18440"/>
            <p:cNvSpPr txBox="1">
              <a:spLocks noChangeArrowheads="1"/>
            </p:cNvSpPr>
            <p:nvPr/>
          </p:nvSpPr>
          <p:spPr bwMode="auto">
            <a:xfrm>
              <a:off x="1723" y="0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18442" name="组合 18441"/>
          <p:cNvGrpSpPr/>
          <p:nvPr/>
        </p:nvGrpSpPr>
        <p:grpSpPr bwMode="auto">
          <a:xfrm>
            <a:off x="6770576" y="2285167"/>
            <a:ext cx="2258340" cy="1820595"/>
            <a:chOff x="0" y="0"/>
            <a:chExt cx="1497" cy="1134"/>
          </a:xfrm>
        </p:grpSpPr>
        <p:sp>
          <p:nvSpPr>
            <p:cNvPr id="19466" name="直接连接符 18442"/>
            <p:cNvSpPr>
              <a:spLocks noChangeShapeType="1"/>
            </p:cNvSpPr>
            <p:nvPr/>
          </p:nvSpPr>
          <p:spPr bwMode="auto">
            <a:xfrm flipV="1">
              <a:off x="0" y="419"/>
              <a:ext cx="780" cy="7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直接连接符 18443"/>
            <p:cNvSpPr>
              <a:spLocks noChangeShapeType="1"/>
            </p:cNvSpPr>
            <p:nvPr/>
          </p:nvSpPr>
          <p:spPr bwMode="auto">
            <a:xfrm>
              <a:off x="800" y="429"/>
              <a:ext cx="697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文本框 18444"/>
            <p:cNvSpPr txBox="1">
              <a:spLocks noChangeArrowheads="1"/>
            </p:cNvSpPr>
            <p:nvPr/>
          </p:nvSpPr>
          <p:spPr bwMode="auto">
            <a:xfrm>
              <a:off x="725" y="0"/>
              <a:ext cx="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aphicFrame>
        <p:nvGraphicFramePr>
          <p:cNvPr id="19477" name="对象 18453"/>
          <p:cNvGraphicFramePr>
            <a:graphicFrameLocks noChangeAspect="1"/>
          </p:cNvGraphicFramePr>
          <p:nvPr/>
        </p:nvGraphicFramePr>
        <p:xfrm>
          <a:off x="3296601" y="714376"/>
          <a:ext cx="24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520" imgH="180340" progId="Equation.3">
                  <p:embed/>
                </p:oleObj>
              </mc:Choice>
              <mc:Fallback>
                <p:oleObj r:id="rId3" imgW="96520" imgH="180340" progId="Equation.3">
                  <p:embed/>
                  <p:pic>
                    <p:nvPicPr>
                      <p:cNvPr id="0" name="对象 18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601" y="714376"/>
                        <a:ext cx="2492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5" name="组合 18454"/>
          <p:cNvGrpSpPr/>
          <p:nvPr/>
        </p:nvGrpSpPr>
        <p:grpSpPr bwMode="auto">
          <a:xfrm>
            <a:off x="6770577" y="2925834"/>
            <a:ext cx="1221021" cy="1192163"/>
            <a:chOff x="0" y="0"/>
            <a:chExt cx="771" cy="862"/>
          </a:xfrm>
        </p:grpSpPr>
        <p:sp>
          <p:nvSpPr>
            <p:cNvPr id="19479" name="直接连接符 18455"/>
            <p:cNvSpPr>
              <a:spLocks noChangeShapeType="1"/>
            </p:cNvSpPr>
            <p:nvPr/>
          </p:nvSpPr>
          <p:spPr bwMode="auto">
            <a:xfrm flipV="1">
              <a:off x="0" y="0"/>
              <a:ext cx="771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文本框 18456"/>
            <p:cNvSpPr txBox="1">
              <a:spLocks noChangeArrowheads="1"/>
            </p:cNvSpPr>
            <p:nvPr/>
          </p:nvSpPr>
          <p:spPr bwMode="auto">
            <a:xfrm>
              <a:off x="90" y="136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8458" name="组合 18457"/>
          <p:cNvGrpSpPr/>
          <p:nvPr/>
        </p:nvGrpSpPr>
        <p:grpSpPr bwMode="auto">
          <a:xfrm>
            <a:off x="7994539" y="2958398"/>
            <a:ext cx="647700" cy="1159599"/>
            <a:chOff x="0" y="0"/>
            <a:chExt cx="408" cy="862"/>
          </a:xfrm>
        </p:grpSpPr>
        <p:sp>
          <p:nvSpPr>
            <p:cNvPr id="19482" name="直接连接符 18458"/>
            <p:cNvSpPr>
              <a:spLocks noChangeShapeType="1"/>
            </p:cNvSpPr>
            <p:nvPr/>
          </p:nvSpPr>
          <p:spPr bwMode="auto">
            <a:xfrm>
              <a:off x="0" y="0"/>
              <a:ext cx="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3" name="文本框 18459"/>
            <p:cNvSpPr txBox="1">
              <a:spLocks noChangeArrowheads="1"/>
            </p:cNvSpPr>
            <p:nvPr/>
          </p:nvSpPr>
          <p:spPr bwMode="auto">
            <a:xfrm>
              <a:off x="45" y="227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461" name="组合 18460"/>
          <p:cNvGrpSpPr/>
          <p:nvPr/>
        </p:nvGrpSpPr>
        <p:grpSpPr bwMode="auto">
          <a:xfrm>
            <a:off x="6770577" y="3973533"/>
            <a:ext cx="1223963" cy="400050"/>
            <a:chOff x="0" y="0"/>
            <a:chExt cx="771" cy="252"/>
          </a:xfrm>
        </p:grpSpPr>
        <p:sp>
          <p:nvSpPr>
            <p:cNvPr id="19485" name="直接连接符 18461"/>
            <p:cNvSpPr>
              <a:spLocks noChangeShapeType="1"/>
            </p:cNvSpPr>
            <p:nvPr/>
          </p:nvSpPr>
          <p:spPr bwMode="auto">
            <a:xfrm>
              <a:off x="0" y="91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6" name="文本框 18462"/>
            <p:cNvSpPr txBox="1">
              <a:spLocks noChangeArrowheads="1"/>
            </p:cNvSpPr>
            <p:nvPr/>
          </p:nvSpPr>
          <p:spPr bwMode="auto">
            <a:xfrm>
              <a:off x="272" y="0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8464" name="组合 18463"/>
          <p:cNvGrpSpPr/>
          <p:nvPr/>
        </p:nvGrpSpPr>
        <p:grpSpPr bwMode="auto">
          <a:xfrm>
            <a:off x="9873441" y="1473271"/>
            <a:ext cx="1619250" cy="863600"/>
            <a:chOff x="0" y="0"/>
            <a:chExt cx="1020" cy="544"/>
          </a:xfrm>
        </p:grpSpPr>
        <p:sp>
          <p:nvSpPr>
            <p:cNvPr id="19488" name="矩形标注 18464"/>
            <p:cNvSpPr>
              <a:spLocks noChangeArrowheads="1"/>
            </p:cNvSpPr>
            <p:nvPr/>
          </p:nvSpPr>
          <p:spPr bwMode="auto">
            <a:xfrm>
              <a:off x="0" y="45"/>
              <a:ext cx="1020" cy="454"/>
            </a:xfrm>
            <a:prstGeom prst="wedgeRectCallout">
              <a:avLst>
                <a:gd name="adj1" fmla="val -167745"/>
                <a:gd name="adj2" fmla="val 214097"/>
              </a:avLst>
            </a:prstGeom>
            <a:noFill/>
            <a:ln w="41275">
              <a:solidFill>
                <a:srgbClr val="CC33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20000"/>
                </a:spcBef>
                <a:buClr>
                  <a:schemeClr val="tx2"/>
                </a:buClr>
                <a:buSzPct val="90000"/>
              </a:pPr>
              <a:endParaRPr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489" name="组合 18465"/>
            <p:cNvGrpSpPr>
              <a:grpSpLocks noChangeAspect="1"/>
            </p:cNvGrpSpPr>
            <p:nvPr/>
          </p:nvGrpSpPr>
          <p:grpSpPr bwMode="auto">
            <a:xfrm>
              <a:off x="0" y="0"/>
              <a:ext cx="975" cy="544"/>
              <a:chOff x="0" y="0"/>
              <a:chExt cx="975" cy="544"/>
            </a:xfrm>
          </p:grpSpPr>
          <p:graphicFrame>
            <p:nvGraphicFramePr>
              <p:cNvPr id="19490" name="对象 18466"/>
              <p:cNvGraphicFramePr>
                <a:graphicFrameLocks noChangeAspect="1"/>
              </p:cNvGraphicFramePr>
              <p:nvPr/>
            </p:nvGraphicFramePr>
            <p:xfrm>
              <a:off x="0" y="0"/>
              <a:ext cx="975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750570" imgH="203200" progId="Equation.3">
                      <p:embed/>
                    </p:oleObj>
                  </mc:Choice>
                  <mc:Fallback>
                    <p:oleObj r:id="rId5" imgW="750570" imgH="203200" progId="Equation.3">
                      <p:embed/>
                      <p:pic>
                        <p:nvPicPr>
                          <p:cNvPr id="0" name="对象 184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975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91" name="对象 18467"/>
              <p:cNvGraphicFramePr>
                <a:graphicFrameLocks noChangeAspect="1"/>
              </p:cNvGraphicFramePr>
              <p:nvPr/>
            </p:nvGraphicFramePr>
            <p:xfrm>
              <a:off x="0" y="272"/>
              <a:ext cx="93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7" imgW="673735" imgH="215900" progId="Equation.3">
                      <p:embed/>
                    </p:oleObj>
                  </mc:Choice>
                  <mc:Fallback>
                    <p:oleObj r:id="rId7" imgW="673735" imgH="215900" progId="Equation.3">
                      <p:embed/>
                      <p:pic>
                        <p:nvPicPr>
                          <p:cNvPr id="0" name="对象 184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72"/>
                            <a:ext cx="930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9492" name="对象 18468"/>
          <p:cNvGraphicFramePr/>
          <p:nvPr/>
        </p:nvGraphicFramePr>
        <p:xfrm>
          <a:off x="1575507" y="1202837"/>
          <a:ext cx="4995068" cy="80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8153400" imgH="609600" progId="Equation.3">
                  <p:embed/>
                </p:oleObj>
              </mc:Choice>
              <mc:Fallback>
                <p:oleObj name="公式" r:id="rId9" imgW="8153400" imgH="609600" progId="Equation.3">
                  <p:embed/>
                  <p:pic>
                    <p:nvPicPr>
                      <p:cNvPr id="0" name="对象 184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507" y="1202837"/>
                        <a:ext cx="4995068" cy="807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文本框 18469"/>
          <p:cNvSpPr txBox="1">
            <a:spLocks noChangeArrowheads="1"/>
          </p:cNvSpPr>
          <p:nvPr/>
        </p:nvSpPr>
        <p:spPr bwMode="auto">
          <a:xfrm>
            <a:off x="655226" y="1269961"/>
            <a:ext cx="20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问题3：</a:t>
            </a:r>
          </a:p>
        </p:txBody>
      </p:sp>
      <p:sp>
        <p:nvSpPr>
          <p:cNvPr id="18471" name="文本框 18470"/>
          <p:cNvSpPr txBox="1">
            <a:spLocks noChangeArrowheads="1"/>
          </p:cNvSpPr>
          <p:nvPr/>
        </p:nvSpPr>
        <p:spPr bwMode="auto">
          <a:xfrm>
            <a:off x="638175" y="2305676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a—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长半轴长</a:t>
            </a:r>
          </a:p>
        </p:txBody>
      </p:sp>
      <p:sp>
        <p:nvSpPr>
          <p:cNvPr id="18472" name="文本框 18471"/>
          <p:cNvSpPr txBox="1">
            <a:spLocks noChangeArrowheads="1"/>
          </p:cNvSpPr>
          <p:nvPr/>
        </p:nvSpPr>
        <p:spPr bwMode="auto">
          <a:xfrm>
            <a:off x="668337" y="3045451"/>
            <a:ext cx="3040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—短半轴长</a:t>
            </a:r>
          </a:p>
        </p:txBody>
      </p:sp>
      <p:sp>
        <p:nvSpPr>
          <p:cNvPr id="18473" name="文本框 18472"/>
          <p:cNvSpPr txBox="1">
            <a:spLocks noChangeArrowheads="1"/>
          </p:cNvSpPr>
          <p:nvPr/>
        </p:nvSpPr>
        <p:spPr bwMode="auto">
          <a:xfrm>
            <a:off x="660400" y="3826500"/>
            <a:ext cx="3040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—半焦距</a:t>
            </a:r>
          </a:p>
        </p:txBody>
      </p:sp>
      <p:sp>
        <p:nvSpPr>
          <p:cNvPr id="18474" name="文本框 18473"/>
          <p:cNvSpPr txBox="1">
            <a:spLocks noChangeArrowheads="1"/>
          </p:cNvSpPr>
          <p:nvPr/>
        </p:nvSpPr>
        <p:spPr bwMode="auto">
          <a:xfrm>
            <a:off x="709613" y="4754563"/>
            <a:ext cx="3237866" cy="710451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长轴长：2a   短轴长：2b  </a:t>
            </a:r>
          </a:p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  距：2c</a:t>
            </a:r>
          </a:p>
        </p:txBody>
      </p:sp>
      <p:sp>
        <p:nvSpPr>
          <p:cNvPr id="18475" name="直角三角形 18474"/>
          <p:cNvSpPr>
            <a:spLocks noChangeArrowheads="1"/>
          </p:cNvSpPr>
          <p:nvPr/>
        </p:nvSpPr>
        <p:spPr bwMode="auto">
          <a:xfrm flipH="1">
            <a:off x="6835663" y="2946075"/>
            <a:ext cx="1152759" cy="1141757"/>
          </a:xfrm>
          <a:prstGeom prst="rtTriangle">
            <a:avLst/>
          </a:prstGeom>
          <a:solidFill>
            <a:srgbClr val="003300">
              <a:alpha val="79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1" grpId="0" bldLvl="0"/>
      <p:bldP spid="18472" grpId="0" bldLvl="0"/>
      <p:bldP spid="18473" grpId="0" bldLvl="0"/>
      <p:bldP spid="1847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>
            <a:spLocks noChangeArrowheads="1"/>
          </p:cNvSpPr>
          <p:nvPr/>
        </p:nvSpPr>
        <p:spPr bwMode="auto">
          <a:xfrm>
            <a:off x="639310" y="1733191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</a:p>
        </p:txBody>
      </p:sp>
      <p:graphicFrame>
        <p:nvGraphicFramePr>
          <p:cNvPr id="19459" name="对象 19458"/>
          <p:cNvGraphicFramePr>
            <a:graphicFrameLocks noChangeAspect="1"/>
          </p:cNvGraphicFramePr>
          <p:nvPr/>
        </p:nvGraphicFramePr>
        <p:xfrm>
          <a:off x="1166242" y="1653846"/>
          <a:ext cx="198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8975" imgH="193040" progId="Equation.3">
                  <p:embed/>
                </p:oleObj>
              </mc:Choice>
              <mc:Fallback>
                <p:oleObj r:id="rId2" imgW="688975" imgH="193040" progId="Equation.3">
                  <p:embed/>
                  <p:pic>
                    <p:nvPicPr>
                      <p:cNvPr id="0" name="对象 19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242" y="1653846"/>
                        <a:ext cx="198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文本框 19459"/>
          <p:cNvSpPr txBox="1">
            <a:spLocks noChangeArrowheads="1"/>
          </p:cNvSpPr>
          <p:nvPr/>
        </p:nvSpPr>
        <p:spPr bwMode="auto">
          <a:xfrm>
            <a:off x="3079181" y="1677658"/>
            <a:ext cx="164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</a:t>
            </a:r>
          </a:p>
        </p:txBody>
      </p:sp>
      <p:graphicFrame>
        <p:nvGraphicFramePr>
          <p:cNvPr id="19461" name="对象 19460"/>
          <p:cNvGraphicFramePr>
            <a:graphicFrameLocks noChangeAspect="1"/>
          </p:cNvGraphicFramePr>
          <p:nvPr/>
        </p:nvGraphicFramePr>
        <p:xfrm>
          <a:off x="3909442" y="1653846"/>
          <a:ext cx="973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2895" imgH="147955" progId="Equation.3">
                  <p:embed/>
                </p:oleObj>
              </mc:Choice>
              <mc:Fallback>
                <p:oleObj r:id="rId4" imgW="302895" imgH="147955" progId="Equation.3">
                  <p:embed/>
                  <p:pic>
                    <p:nvPicPr>
                      <p:cNvPr id="0" name="对象 19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442" y="1653846"/>
                        <a:ext cx="9731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文本框 19461"/>
          <p:cNvSpPr txBox="1">
            <a:spLocks noChangeArrowheads="1"/>
          </p:cNvSpPr>
          <p:nvPr/>
        </p:nvSpPr>
        <p:spPr bwMode="auto">
          <a:xfrm>
            <a:off x="4945435" y="1726540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代入上式，得</a:t>
            </a:r>
          </a:p>
        </p:txBody>
      </p:sp>
      <p:graphicFrame>
        <p:nvGraphicFramePr>
          <p:cNvPr id="19463" name="对象 19462"/>
          <p:cNvGraphicFramePr>
            <a:graphicFrameLocks noChangeAspect="1"/>
          </p:cNvGraphicFramePr>
          <p:nvPr/>
        </p:nvGraphicFramePr>
        <p:xfrm>
          <a:off x="1513673" y="2360223"/>
          <a:ext cx="3076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23645" imgH="354330" progId="Equation.3">
                  <p:embed/>
                </p:oleObj>
              </mc:Choice>
              <mc:Fallback>
                <p:oleObj r:id="rId6" imgW="1223645" imgH="354330" progId="Equation.3">
                  <p:embed/>
                  <p:pic>
                    <p:nvPicPr>
                      <p:cNvPr id="0" name="对象 19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673" y="2360223"/>
                        <a:ext cx="3076575" cy="892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矩形 19463"/>
          <p:cNvSpPr>
            <a:spLocks noChangeArrowheads="1"/>
          </p:cNvSpPr>
          <p:nvPr/>
        </p:nvSpPr>
        <p:spPr bwMode="auto">
          <a:xfrm>
            <a:off x="671103" y="4338996"/>
            <a:ext cx="2876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(-c,0)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(c,0)</a:t>
            </a:r>
          </a:p>
        </p:txBody>
      </p:sp>
      <p:sp>
        <p:nvSpPr>
          <p:cNvPr id="19465" name="文本框 19464"/>
          <p:cNvSpPr txBox="1">
            <a:spLocks noChangeArrowheads="1"/>
          </p:cNvSpPr>
          <p:nvPr/>
        </p:nvSpPr>
        <p:spPr bwMode="auto">
          <a:xfrm>
            <a:off x="648485" y="3613358"/>
            <a:ext cx="6097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该方程叫做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椭圆的标准方程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9466" name="文本框 19465"/>
          <p:cNvSpPr txBox="1">
            <a:spLocks noChangeArrowheads="1"/>
          </p:cNvSpPr>
          <p:nvPr/>
        </p:nvSpPr>
        <p:spPr bwMode="auto">
          <a:xfrm>
            <a:off x="3453548" y="43546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这里，</a:t>
            </a:r>
          </a:p>
        </p:txBody>
      </p:sp>
      <p:graphicFrame>
        <p:nvGraphicFramePr>
          <p:cNvPr id="19467" name="对象 19466"/>
          <p:cNvGraphicFramePr>
            <a:graphicFrameLocks noChangeAspect="1"/>
          </p:cNvGraphicFramePr>
          <p:nvPr/>
        </p:nvGraphicFramePr>
        <p:xfrm>
          <a:off x="4269522" y="4265888"/>
          <a:ext cx="1727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43890" imgH="173990" progId="Equation.3">
                  <p:embed/>
                </p:oleObj>
              </mc:Choice>
              <mc:Fallback>
                <p:oleObj r:id="rId8" imgW="643890" imgH="173990" progId="Equation.3">
                  <p:embed/>
                  <p:pic>
                    <p:nvPicPr>
                      <p:cNvPr id="0" name="对象 19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522" y="4265888"/>
                        <a:ext cx="17272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文本框 19467"/>
          <p:cNvSpPr txBox="1"/>
          <p:nvPr/>
        </p:nvSpPr>
        <p:spPr>
          <a:xfrm>
            <a:off x="660400" y="1223833"/>
            <a:ext cx="202491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椭圆的标准方程</a:t>
            </a:r>
          </a:p>
        </p:txBody>
      </p:sp>
      <p:grpSp>
        <p:nvGrpSpPr>
          <p:cNvPr id="20492" name="组合 19468"/>
          <p:cNvGrpSpPr/>
          <p:nvPr/>
        </p:nvGrpSpPr>
        <p:grpSpPr bwMode="auto">
          <a:xfrm>
            <a:off x="7024608" y="2290687"/>
            <a:ext cx="3429000" cy="2473325"/>
            <a:chOff x="0" y="0"/>
            <a:chExt cx="2160" cy="1558"/>
          </a:xfrm>
        </p:grpSpPr>
        <p:grpSp>
          <p:nvGrpSpPr>
            <p:cNvPr id="20493" name="组合 19469"/>
            <p:cNvGrpSpPr/>
            <p:nvPr/>
          </p:nvGrpSpPr>
          <p:grpSpPr bwMode="auto">
            <a:xfrm>
              <a:off x="0" y="118"/>
              <a:ext cx="2160" cy="1440"/>
              <a:chOff x="0" y="0"/>
              <a:chExt cx="2160" cy="1440"/>
            </a:xfrm>
          </p:grpSpPr>
          <p:grpSp>
            <p:nvGrpSpPr>
              <p:cNvPr id="20494" name="组合 19470"/>
              <p:cNvGrpSpPr/>
              <p:nvPr/>
            </p:nvGrpSpPr>
            <p:grpSpPr bwMode="auto">
              <a:xfrm>
                <a:off x="192" y="362"/>
                <a:ext cx="1680" cy="886"/>
                <a:chOff x="0" y="0"/>
                <a:chExt cx="1680" cy="886"/>
              </a:xfrm>
            </p:grpSpPr>
            <p:sp>
              <p:nvSpPr>
                <p:cNvPr id="20495" name="椭圆 19471"/>
                <p:cNvSpPr>
                  <a:spLocks noChangeArrowheads="1"/>
                </p:cNvSpPr>
                <p:nvPr/>
              </p:nvSpPr>
              <p:spPr bwMode="auto">
                <a:xfrm>
                  <a:off x="0" y="166"/>
                  <a:ext cx="1680" cy="720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6" name="椭圆 19472"/>
                <p:cNvSpPr>
                  <a:spLocks noChangeArrowheads="1"/>
                </p:cNvSpPr>
                <p:nvPr/>
              </p:nvSpPr>
              <p:spPr bwMode="auto">
                <a:xfrm>
                  <a:off x="288" y="50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7" name="椭圆 19473"/>
                <p:cNvSpPr>
                  <a:spLocks noChangeArrowheads="1"/>
                </p:cNvSpPr>
                <p:nvPr/>
              </p:nvSpPr>
              <p:spPr bwMode="auto">
                <a:xfrm>
                  <a:off x="1344" y="50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8" name="文本框 19474"/>
                <p:cNvSpPr txBox="1">
                  <a:spLocks noChangeArrowheads="1"/>
                </p:cNvSpPr>
                <p:nvPr/>
              </p:nvSpPr>
              <p:spPr bwMode="auto">
                <a:xfrm>
                  <a:off x="240" y="502"/>
                  <a:ext cx="27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9" name="文本框 19475"/>
                <p:cNvSpPr txBox="1">
                  <a:spLocks noChangeArrowheads="1"/>
                </p:cNvSpPr>
                <p:nvPr/>
              </p:nvSpPr>
              <p:spPr bwMode="auto">
                <a:xfrm>
                  <a:off x="1344" y="502"/>
                  <a:ext cx="27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0" name="椭圆 19476"/>
                <p:cNvSpPr>
                  <a:spLocks noChangeArrowheads="1"/>
                </p:cNvSpPr>
                <p:nvPr/>
              </p:nvSpPr>
              <p:spPr bwMode="auto">
                <a:xfrm>
                  <a:off x="1008" y="16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1" name="文本框 19477"/>
                <p:cNvSpPr txBox="1">
                  <a:spLocks noChangeArrowheads="1"/>
                </p:cNvSpPr>
                <p:nvPr/>
              </p:nvSpPr>
              <p:spPr bwMode="auto">
                <a:xfrm>
                  <a:off x="1046" y="0"/>
                  <a:ext cx="25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502" name="直接连接符 19478"/>
                <p:cNvSpPr>
                  <a:spLocks noChangeShapeType="1"/>
                </p:cNvSpPr>
                <p:nvPr/>
              </p:nvSpPr>
              <p:spPr bwMode="auto">
                <a:xfrm>
                  <a:off x="336" y="526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3" name="直接连接符 19479"/>
                <p:cNvSpPr>
                  <a:spLocks noChangeShapeType="1"/>
                </p:cNvSpPr>
                <p:nvPr/>
              </p:nvSpPr>
              <p:spPr bwMode="auto">
                <a:xfrm flipV="1">
                  <a:off x="288" y="214"/>
                  <a:ext cx="720" cy="28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4" name="直接连接符 19480"/>
                <p:cNvSpPr>
                  <a:spLocks noChangeShapeType="1"/>
                </p:cNvSpPr>
                <p:nvPr/>
              </p:nvSpPr>
              <p:spPr bwMode="auto">
                <a:xfrm>
                  <a:off x="1056" y="214"/>
                  <a:ext cx="288" cy="28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505" name="直接连接符 19481"/>
              <p:cNvSpPr>
                <a:spLocks noChangeShapeType="1"/>
              </p:cNvSpPr>
              <p:nvPr/>
            </p:nvSpPr>
            <p:spPr bwMode="auto">
              <a:xfrm>
                <a:off x="0" y="888"/>
                <a:ext cx="2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506" name="组合 19482"/>
              <p:cNvGrpSpPr/>
              <p:nvPr/>
            </p:nvGrpSpPr>
            <p:grpSpPr bwMode="auto">
              <a:xfrm>
                <a:off x="864" y="0"/>
                <a:ext cx="242" cy="1440"/>
                <a:chOff x="0" y="0"/>
                <a:chExt cx="242" cy="1440"/>
              </a:xfrm>
            </p:grpSpPr>
            <p:sp>
              <p:nvSpPr>
                <p:cNvPr id="20507" name="直接连接符 19483"/>
                <p:cNvSpPr>
                  <a:spLocks noChangeShapeType="1"/>
                </p:cNvSpPr>
                <p:nvPr/>
              </p:nvSpPr>
              <p:spPr bwMode="auto">
                <a:xfrm flipV="1">
                  <a:off x="192" y="0"/>
                  <a:ext cx="0" cy="14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8" name="文本框 19484"/>
                <p:cNvSpPr txBox="1">
                  <a:spLocks noChangeArrowheads="1"/>
                </p:cNvSpPr>
                <p:nvPr/>
              </p:nvSpPr>
              <p:spPr bwMode="auto">
                <a:xfrm>
                  <a:off x="0" y="864"/>
                  <a:ext cx="24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</p:grpSp>
        </p:grpSp>
        <p:sp>
          <p:nvSpPr>
            <p:cNvPr id="20509" name="文本框 19485"/>
            <p:cNvSpPr txBox="1">
              <a:spLocks noChangeArrowheads="1"/>
            </p:cNvSpPr>
            <p:nvPr/>
          </p:nvSpPr>
          <p:spPr bwMode="auto">
            <a:xfrm>
              <a:off x="1958" y="934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0510" name="文本框 19486"/>
            <p:cNvSpPr txBox="1">
              <a:spLocks noChangeArrowheads="1"/>
            </p:cNvSpPr>
            <p:nvPr/>
          </p:nvSpPr>
          <p:spPr bwMode="auto">
            <a:xfrm>
              <a:off x="844" y="0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9488" name="直接连接符 19487"/>
          <p:cNvSpPr>
            <a:spLocks noChangeShapeType="1"/>
          </p:cNvSpPr>
          <p:nvPr/>
        </p:nvSpPr>
        <p:spPr bwMode="auto">
          <a:xfrm flipH="1" flipV="1">
            <a:off x="7345282" y="3870248"/>
            <a:ext cx="1371600" cy="1428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2" grpId="0"/>
      <p:bldP spid="19464" grpId="0"/>
      <p:bldP spid="19465" grpId="0"/>
      <p:bldP spid="19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内容占位符 2048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55" y="1800147"/>
            <a:ext cx="2939969" cy="3589338"/>
          </a:xfrm>
        </p:spPr>
      </p:pic>
      <p:graphicFrame>
        <p:nvGraphicFramePr>
          <p:cNvPr id="20484" name="内容占位符 2048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94335" y="3152820"/>
          <a:ext cx="27066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74775" imgH="419735" progId="Equation.3">
                  <p:embed/>
                </p:oleObj>
              </mc:Choice>
              <mc:Fallback>
                <p:oleObj r:id="rId3" imgW="1374775" imgH="419735" progId="Equation.3">
                  <p:embed/>
                  <p:pic>
                    <p:nvPicPr>
                      <p:cNvPr id="0" name="内容占位符 20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335" y="3152820"/>
                        <a:ext cx="2706687" cy="1006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文本框 20482"/>
          <p:cNvSpPr txBox="1">
            <a:spLocks noChangeArrowheads="1"/>
          </p:cNvSpPr>
          <p:nvPr/>
        </p:nvSpPr>
        <p:spPr bwMode="auto">
          <a:xfrm>
            <a:off x="660400" y="1173003"/>
            <a:ext cx="9066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问题4：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如果焦点在y轴上，椭圆的标准方程会是什么？</a:t>
            </a:r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4800600" y="4614201"/>
            <a:ext cx="5461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的分母哪一个大，则焦点在哪一个轴上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4800600" y="1983713"/>
            <a:ext cx="3351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当焦点在y轴上时，</a:t>
            </a:r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4800600" y="2483391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焦点是F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(0，-c)、F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(0，c)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/>
      <p:bldP spid="20486" grpId="0" bldLvl="0"/>
      <p:bldP spid="2048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21505"/>
          <p:cNvGraphicFramePr>
            <a:graphicFrameLocks noChangeAspect="1"/>
          </p:cNvGraphicFramePr>
          <p:nvPr/>
        </p:nvGraphicFramePr>
        <p:xfrm>
          <a:off x="742749" y="2474263"/>
          <a:ext cx="2886997" cy="81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41705" imgH="419735" progId="Equation.DSMT4">
                  <p:embed/>
                </p:oleObj>
              </mc:Choice>
              <mc:Fallback>
                <p:oleObj r:id="rId2" imgW="941705" imgH="419735" progId="Equation.DSMT4">
                  <p:embed/>
                  <p:pic>
                    <p:nvPicPr>
                      <p:cNvPr id="0" name="对象 21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49" y="2474263"/>
                        <a:ext cx="2886997" cy="81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对象 21506"/>
          <p:cNvGraphicFramePr>
            <a:graphicFrameLocks noChangeAspect="1"/>
          </p:cNvGraphicFramePr>
          <p:nvPr/>
        </p:nvGraphicFramePr>
        <p:xfrm>
          <a:off x="742749" y="4878809"/>
          <a:ext cx="3341971" cy="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8240" imgH="419735" progId="Equation.DSMT4">
                  <p:embed/>
                </p:oleObj>
              </mc:Choice>
              <mc:Fallback>
                <p:oleObj r:id="rId4" imgW="1158240" imgH="419735" progId="Equation.DSMT4">
                  <p:embed/>
                  <p:pic>
                    <p:nvPicPr>
                      <p:cNvPr id="0" name="对象 21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49" y="4878809"/>
                        <a:ext cx="3341971" cy="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对象 21507"/>
          <p:cNvGraphicFramePr>
            <a:graphicFrameLocks noChangeAspect="1"/>
          </p:cNvGraphicFramePr>
          <p:nvPr/>
        </p:nvGraphicFramePr>
        <p:xfrm>
          <a:off x="742749" y="1634376"/>
          <a:ext cx="2930086" cy="82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02970" imgH="419735" progId="Equation.DSMT4">
                  <p:embed/>
                </p:oleObj>
              </mc:Choice>
              <mc:Fallback>
                <p:oleObj r:id="rId6" imgW="902970" imgH="419735" progId="Equation.DSMT4">
                  <p:embed/>
                  <p:pic>
                    <p:nvPicPr>
                      <p:cNvPr id="0" name="对象 21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49" y="1634376"/>
                        <a:ext cx="2930086" cy="822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对象 21508"/>
          <p:cNvGraphicFramePr>
            <a:graphicFrameLocks noChangeAspect="1"/>
          </p:cNvGraphicFramePr>
          <p:nvPr/>
        </p:nvGraphicFramePr>
        <p:xfrm>
          <a:off x="742749" y="3528579"/>
          <a:ext cx="4032670" cy="46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60500" imgH="228600" progId="Equation.DSMT4">
                  <p:embed/>
                </p:oleObj>
              </mc:Choice>
              <mc:Fallback>
                <p:oleObj r:id="rId8" imgW="1460500" imgH="228600" progId="Equation.DSMT4">
                  <p:embed/>
                  <p:pic>
                    <p:nvPicPr>
                      <p:cNvPr id="0" name="对象 21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49" y="3528579"/>
                        <a:ext cx="4032670" cy="466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对象 21509"/>
          <p:cNvGraphicFramePr>
            <a:graphicFrameLocks noChangeAspect="1"/>
          </p:cNvGraphicFramePr>
          <p:nvPr/>
        </p:nvGraphicFramePr>
        <p:xfrm>
          <a:off x="742749" y="4303066"/>
          <a:ext cx="3608112" cy="51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47140" imgH="229235" progId="Equation.DSMT4">
                  <p:embed/>
                </p:oleObj>
              </mc:Choice>
              <mc:Fallback>
                <p:oleObj r:id="rId10" imgW="1247140" imgH="229235" progId="Equation.DSMT4">
                  <p:embed/>
                  <p:pic>
                    <p:nvPicPr>
                      <p:cNvPr id="0" name="对象 21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49" y="4303066"/>
                        <a:ext cx="3608112" cy="515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30105" y="1161881"/>
            <a:ext cx="921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例2：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下列方程哪些表示椭圆？若表示椭圆焦点在那个轴上？</a:t>
            </a:r>
          </a:p>
        </p:txBody>
      </p:sp>
      <p:sp>
        <p:nvSpPr>
          <p:cNvPr id="21512" name="Freeform 12"/>
          <p:cNvSpPr>
            <a:spLocks noChangeArrowheads="1"/>
          </p:cNvSpPr>
          <p:nvPr/>
        </p:nvSpPr>
        <p:spPr bwMode="auto">
          <a:xfrm>
            <a:off x="4270594" y="2489285"/>
            <a:ext cx="1009650" cy="649288"/>
          </a:xfrm>
          <a:custGeom>
            <a:avLst/>
            <a:gdLst>
              <a:gd name="T0" fmla="*/ 0 w 635"/>
              <a:gd name="T1" fmla="*/ 272 h 499"/>
              <a:gd name="T2" fmla="*/ 182 w 635"/>
              <a:gd name="T3" fmla="*/ 454 h 499"/>
              <a:gd name="T4" fmla="*/ 635 w 635"/>
              <a:gd name="T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Freeform 13"/>
          <p:cNvSpPr>
            <a:spLocks noChangeArrowheads="1"/>
          </p:cNvSpPr>
          <p:nvPr/>
        </p:nvSpPr>
        <p:spPr bwMode="auto">
          <a:xfrm>
            <a:off x="5494939" y="4977005"/>
            <a:ext cx="1008063" cy="649287"/>
          </a:xfrm>
          <a:custGeom>
            <a:avLst/>
            <a:gdLst>
              <a:gd name="T0" fmla="*/ 0 w 635"/>
              <a:gd name="T1" fmla="*/ 272 h 499"/>
              <a:gd name="T2" fmla="*/ 182 w 635"/>
              <a:gd name="T3" fmla="*/ 454 h 499"/>
              <a:gd name="T4" fmla="*/ 635 w 635"/>
              <a:gd name="T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Freeform 14"/>
          <p:cNvSpPr>
            <a:spLocks noChangeArrowheads="1"/>
          </p:cNvSpPr>
          <p:nvPr/>
        </p:nvSpPr>
        <p:spPr bwMode="auto">
          <a:xfrm>
            <a:off x="4561106" y="4203168"/>
            <a:ext cx="1008063" cy="649288"/>
          </a:xfrm>
          <a:custGeom>
            <a:avLst/>
            <a:gdLst>
              <a:gd name="T0" fmla="*/ 0 w 635"/>
              <a:gd name="T1" fmla="*/ 272 h 499"/>
              <a:gd name="T2" fmla="*/ 182 w 635"/>
              <a:gd name="T3" fmla="*/ 454 h 499"/>
              <a:gd name="T4" fmla="*/ 635 w 635"/>
              <a:gd name="T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499">
                <a:moveTo>
                  <a:pt x="0" y="272"/>
                </a:moveTo>
                <a:cubicBezTo>
                  <a:pt x="38" y="385"/>
                  <a:pt x="76" y="499"/>
                  <a:pt x="182" y="454"/>
                </a:cubicBezTo>
                <a:cubicBezTo>
                  <a:pt x="288" y="409"/>
                  <a:pt x="461" y="204"/>
                  <a:pt x="63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515" name="Group 15"/>
          <p:cNvGrpSpPr/>
          <p:nvPr/>
        </p:nvGrpSpPr>
        <p:grpSpPr bwMode="auto">
          <a:xfrm>
            <a:off x="4487288" y="1798873"/>
            <a:ext cx="576262" cy="574675"/>
            <a:chOff x="0" y="0"/>
            <a:chExt cx="363" cy="362"/>
          </a:xfrm>
        </p:grpSpPr>
        <p:sp>
          <p:nvSpPr>
            <p:cNvPr id="22539" name="Line 16"/>
            <p:cNvSpPr>
              <a:spLocks noChangeShapeType="1"/>
            </p:cNvSpPr>
            <p:nvPr/>
          </p:nvSpPr>
          <p:spPr bwMode="auto">
            <a:xfrm flipH="1">
              <a:off x="0" y="0"/>
              <a:ext cx="363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Line 17"/>
            <p:cNvSpPr>
              <a:spLocks noChangeShapeType="1"/>
            </p:cNvSpPr>
            <p:nvPr/>
          </p:nvSpPr>
          <p:spPr bwMode="auto">
            <a:xfrm>
              <a:off x="0" y="0"/>
              <a:ext cx="363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8" name="Group 18"/>
          <p:cNvGrpSpPr/>
          <p:nvPr/>
        </p:nvGrpSpPr>
        <p:grpSpPr bwMode="auto">
          <a:xfrm>
            <a:off x="5280244" y="3466677"/>
            <a:ext cx="577850" cy="574675"/>
            <a:chOff x="0" y="0"/>
            <a:chExt cx="363" cy="362"/>
          </a:xfrm>
        </p:grpSpPr>
        <p:sp>
          <p:nvSpPr>
            <p:cNvPr id="22542" name="Line 19"/>
            <p:cNvSpPr>
              <a:spLocks noChangeShapeType="1"/>
            </p:cNvSpPr>
            <p:nvPr/>
          </p:nvSpPr>
          <p:spPr bwMode="auto">
            <a:xfrm flipH="1">
              <a:off x="0" y="0"/>
              <a:ext cx="363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Line 20"/>
            <p:cNvSpPr>
              <a:spLocks noChangeShapeType="1"/>
            </p:cNvSpPr>
            <p:nvPr/>
          </p:nvSpPr>
          <p:spPr bwMode="auto">
            <a:xfrm>
              <a:off x="0" y="0"/>
              <a:ext cx="363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21" name="文本框 21520"/>
          <p:cNvSpPr txBox="1">
            <a:spLocks noChangeArrowheads="1"/>
          </p:cNvSpPr>
          <p:nvPr/>
        </p:nvSpPr>
        <p:spPr bwMode="auto">
          <a:xfrm>
            <a:off x="3854669" y="5159528"/>
            <a:ext cx="200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（m不为0）</a:t>
            </a:r>
          </a:p>
        </p:txBody>
      </p:sp>
      <p:sp>
        <p:nvSpPr>
          <p:cNvPr id="21522" name="文本框 21521"/>
          <p:cNvSpPr txBox="1">
            <a:spLocks noChangeArrowheads="1"/>
          </p:cNvSpPr>
          <p:nvPr/>
        </p:nvSpPr>
        <p:spPr bwMode="auto">
          <a:xfrm>
            <a:off x="638394" y="5983442"/>
            <a:ext cx="8274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变式：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p36页练习第1,2题（P42页）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bldLvl="0"/>
      <p:bldP spid="2152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660400" y="1166084"/>
            <a:ext cx="79830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目标检测：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已知椭圆的方程为：     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b=_______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c=_______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焦点坐标为：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，焦距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_____;   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若曲线上一点M到左焦点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  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点M到另一个焦点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则∆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的周长为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</a:t>
            </a:r>
          </a:p>
        </p:txBody>
      </p:sp>
      <p:graphicFrame>
        <p:nvGraphicFramePr>
          <p:cNvPr id="23554" name="对象 22530"/>
          <p:cNvGraphicFramePr>
            <a:graphicFrameLocks noChangeAspect="1"/>
          </p:cNvGraphicFramePr>
          <p:nvPr/>
        </p:nvGraphicFramePr>
        <p:xfrm>
          <a:off x="3181120" y="1492869"/>
          <a:ext cx="1505744" cy="76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8505" imgH="419735" progId="Equation.3">
                  <p:embed/>
                </p:oleObj>
              </mc:Choice>
              <mc:Fallback>
                <p:oleObj r:id="rId2" imgW="738505" imgH="419735" progId="Equation.3">
                  <p:embed/>
                  <p:pic>
                    <p:nvPicPr>
                      <p:cNvPr id="0" name="对象 22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120" y="1492869"/>
                        <a:ext cx="1505744" cy="766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34264" y="219116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82064" y="221856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485264" y="2746004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(0,-1)</a:t>
            </a:r>
            <a:r>
              <a:rPr lang="zh-CN" altLang="en-US" sz="2000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(0,1)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42323" y="332423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aphicFrame>
        <p:nvGraphicFramePr>
          <p:cNvPr id="22536" name="对象 22535"/>
          <p:cNvGraphicFramePr>
            <a:graphicFrameLocks noChangeAspect="1"/>
          </p:cNvGraphicFramePr>
          <p:nvPr/>
        </p:nvGraphicFramePr>
        <p:xfrm>
          <a:off x="1420957" y="2158999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9870" imgH="229870" progId="Equation.DSMT4">
                  <p:embed/>
                </p:oleObj>
              </mc:Choice>
              <mc:Fallback>
                <p:oleObj r:id="rId4" imgW="229870" imgH="229870" progId="Equation.DSMT4">
                  <p:embed/>
                  <p:pic>
                    <p:nvPicPr>
                      <p:cNvPr id="0" name="对象 22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957" y="2158999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对象 22536"/>
          <p:cNvGraphicFramePr>
            <a:graphicFrameLocks noChangeAspect="1"/>
          </p:cNvGraphicFramePr>
          <p:nvPr/>
        </p:nvGraphicFramePr>
        <p:xfrm>
          <a:off x="4457602" y="4198590"/>
          <a:ext cx="1222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09270" imgH="229235" progId="Equation.DSMT4">
                  <p:embed/>
                </p:oleObj>
              </mc:Choice>
              <mc:Fallback>
                <p:oleObj r:id="rId6" imgW="509270" imgH="229235" progId="Equation.DSMT4">
                  <p:embed/>
                  <p:pic>
                    <p:nvPicPr>
                      <p:cNvPr id="0" name="对象 22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602" y="4198590"/>
                        <a:ext cx="12223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对象 22537"/>
          <p:cNvGraphicFramePr>
            <a:graphicFrameLocks noChangeAspect="1"/>
          </p:cNvGraphicFramePr>
          <p:nvPr/>
        </p:nvGraphicFramePr>
        <p:xfrm>
          <a:off x="3307723" y="4769198"/>
          <a:ext cx="12525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21970" imgH="229235" progId="Equation.DSMT4">
                  <p:embed/>
                </p:oleObj>
              </mc:Choice>
              <mc:Fallback>
                <p:oleObj r:id="rId8" imgW="521970" imgH="229235" progId="Equation.DSMT4">
                  <p:embed/>
                  <p:pic>
                    <p:nvPicPr>
                      <p:cNvPr id="0" name="对象 22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723" y="4769198"/>
                        <a:ext cx="12525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AutoShape 27"/>
          <p:cNvSpPr/>
          <p:nvPr/>
        </p:nvSpPr>
        <p:spPr bwMode="auto">
          <a:xfrm>
            <a:off x="4822124" y="4880981"/>
            <a:ext cx="2041664" cy="865188"/>
          </a:xfrm>
          <a:prstGeom prst="borderCallout1">
            <a:avLst>
              <a:gd name="adj1" fmla="val 13213"/>
              <a:gd name="adj2" fmla="val -2551"/>
              <a:gd name="adj3" fmla="val -78410"/>
              <a:gd name="adj4" fmla="val -20261"/>
            </a:avLst>
          </a:prstGeom>
          <a:solidFill>
            <a:srgbClr val="FFFF00"/>
          </a:solidFill>
          <a:ln w="12700">
            <a:solidFill>
              <a:srgbClr val="CC00FF"/>
            </a:solidFill>
            <a:miter lim="800000"/>
          </a:ln>
        </p:spPr>
        <p:txBody>
          <a:bodyPr anchor="ctr"/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|+|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40" name="图片 225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57" y="1613343"/>
            <a:ext cx="319087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728326" y="1244111"/>
            <a:ext cx="10806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已知椭圆的方程为：                        ，则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b=_______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c=_______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，焦点坐标为：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焦距等于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为过左焦点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的弦，则∆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的周长为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</a:p>
        </p:txBody>
      </p:sp>
      <p:graphicFrame>
        <p:nvGraphicFramePr>
          <p:cNvPr id="24578" name="对象 23554"/>
          <p:cNvGraphicFramePr>
            <a:graphicFrameLocks noChangeAspect="1"/>
          </p:cNvGraphicFramePr>
          <p:nvPr/>
        </p:nvGraphicFramePr>
        <p:xfrm>
          <a:off x="3535345" y="1156630"/>
          <a:ext cx="1279524" cy="651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8505" imgH="419735" progId="Equation.3">
                  <p:embed/>
                </p:oleObj>
              </mc:Choice>
              <mc:Fallback>
                <p:oleObj r:id="rId2" imgW="738505" imgH="419735" progId="Equation.3">
                  <p:embed/>
                  <p:pic>
                    <p:nvPicPr>
                      <p:cNvPr id="0" name="对象 23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45" y="1156630"/>
                        <a:ext cx="1279524" cy="651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055489" y="1344039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498874" y="1327546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8992250" y="1327546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873889" y="173305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(3,0)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(-3,0)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747545" y="1811645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9511519" y="1751942"/>
            <a:ext cx="865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3562" name="AutoShape 31"/>
          <p:cNvSpPr/>
          <p:nvPr/>
        </p:nvSpPr>
        <p:spPr bwMode="auto">
          <a:xfrm>
            <a:off x="9364940" y="2765785"/>
            <a:ext cx="2023532" cy="865188"/>
          </a:xfrm>
          <a:prstGeom prst="borderCallout1">
            <a:avLst>
              <a:gd name="adj1" fmla="val 13213"/>
              <a:gd name="adj2" fmla="val -2551"/>
              <a:gd name="adj3" fmla="val -72292"/>
              <a:gd name="adj4" fmla="val -21255"/>
            </a:avLst>
          </a:prstGeom>
          <a:solidFill>
            <a:srgbClr val="FFFF00"/>
          </a:solidFill>
          <a:ln w="12700">
            <a:solidFill>
              <a:srgbClr val="CC00FF"/>
            </a:solidFill>
            <a:miter lim="800000"/>
          </a:ln>
        </p:spPr>
        <p:txBody>
          <a:bodyPr anchor="ctr"/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|CF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|+|CF</a:t>
            </a:r>
            <a:r>
              <a:rPr lang="en-US" altLang="zh-CN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|=2a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3" name="Text Box 58"/>
          <p:cNvSpPr txBox="1">
            <a:spLocks noChangeArrowheads="1"/>
          </p:cNvSpPr>
          <p:nvPr/>
        </p:nvSpPr>
        <p:spPr bwMode="auto">
          <a:xfrm>
            <a:off x="496411" y="5241542"/>
            <a:ext cx="776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的椭圆标准方程是</a:t>
            </a:r>
          </a:p>
        </p:txBody>
      </p:sp>
      <p:graphicFrame>
        <p:nvGraphicFramePr>
          <p:cNvPr id="23564" name="对象 23563"/>
          <p:cNvGraphicFramePr>
            <a:graphicFrameLocks noChangeAspect="1"/>
          </p:cNvGraphicFramePr>
          <p:nvPr/>
        </p:nvGraphicFramePr>
        <p:xfrm>
          <a:off x="4597234" y="4587702"/>
          <a:ext cx="1676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17270" imgH="566420" progId="Equation.3">
                  <p:embed/>
                </p:oleObj>
              </mc:Choice>
              <mc:Fallback>
                <p:oleObj r:id="rId4" imgW="1017270" imgH="566420" progId="Equation.3">
                  <p:embed/>
                  <p:pic>
                    <p:nvPicPr>
                      <p:cNvPr id="0" name="对象 23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234" y="4587702"/>
                        <a:ext cx="1676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60"/>
          <p:cNvGrpSpPr/>
          <p:nvPr/>
        </p:nvGrpSpPr>
        <p:grpSpPr bwMode="auto">
          <a:xfrm>
            <a:off x="6349834" y="4544840"/>
            <a:ext cx="2209800" cy="990600"/>
            <a:chOff x="0" y="0"/>
            <a:chExt cx="1257" cy="519"/>
          </a:xfrm>
        </p:grpSpPr>
        <p:graphicFrame>
          <p:nvGraphicFramePr>
            <p:cNvPr id="24589" name="对象 23565"/>
            <p:cNvGraphicFramePr>
              <a:graphicFrameLocks noChangeAspect="1"/>
            </p:cNvGraphicFramePr>
            <p:nvPr/>
          </p:nvGraphicFramePr>
          <p:xfrm>
            <a:off x="345" y="0"/>
            <a:ext cx="912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017270" imgH="566420" progId="Equation.3">
                    <p:embed/>
                  </p:oleObj>
                </mc:Choice>
                <mc:Fallback>
                  <p:oleObj r:id="rId6" imgW="1017270" imgH="566420" progId="Equation.3">
                    <p:embed/>
                    <p:pic>
                      <p:nvPicPr>
                        <p:cNvPr id="0" name="对象 235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" y="0"/>
                          <a:ext cx="912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7" name="Text Box 62"/>
            <p:cNvSpPr txBox="1"/>
            <p:nvPr/>
          </p:nvSpPr>
          <p:spPr>
            <a:xfrm>
              <a:off x="0" y="144"/>
              <a:ext cx="240" cy="2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</p:grpSp>
      <p:grpSp>
        <p:nvGrpSpPr>
          <p:cNvPr id="24591" name="组合 23567"/>
          <p:cNvGrpSpPr/>
          <p:nvPr/>
        </p:nvGrpSpPr>
        <p:grpSpPr bwMode="auto">
          <a:xfrm>
            <a:off x="3276434" y="2347255"/>
            <a:ext cx="3352800" cy="2134235"/>
            <a:chOff x="0" y="0"/>
            <a:chExt cx="5280" cy="3359"/>
          </a:xfrm>
        </p:grpSpPr>
        <p:grpSp>
          <p:nvGrpSpPr>
            <p:cNvPr id="24592" name="组合 23568"/>
            <p:cNvGrpSpPr/>
            <p:nvPr/>
          </p:nvGrpSpPr>
          <p:grpSpPr bwMode="auto">
            <a:xfrm>
              <a:off x="0" y="120"/>
              <a:ext cx="5280" cy="2766"/>
              <a:chOff x="0" y="0"/>
              <a:chExt cx="5280" cy="2766"/>
            </a:xfrm>
          </p:grpSpPr>
          <p:grpSp>
            <p:nvGrpSpPr>
              <p:cNvPr id="24593" name="Group 22"/>
              <p:cNvGrpSpPr/>
              <p:nvPr/>
            </p:nvGrpSpPr>
            <p:grpSpPr bwMode="auto">
              <a:xfrm>
                <a:off x="600" y="0"/>
                <a:ext cx="4080" cy="2766"/>
                <a:chOff x="0" y="0"/>
                <a:chExt cx="2160" cy="1491"/>
              </a:xfrm>
            </p:grpSpPr>
            <p:sp>
              <p:nvSpPr>
                <p:cNvPr id="24594" name="Oval 11"/>
                <p:cNvSpPr>
                  <a:spLocks noChangeArrowheads="1"/>
                </p:cNvSpPr>
                <p:nvPr/>
              </p:nvSpPr>
              <p:spPr bwMode="auto">
                <a:xfrm>
                  <a:off x="48" y="336"/>
                  <a:ext cx="2112" cy="1152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kern="0">
                    <a:solidFill>
                      <a:srgbClr val="CC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80" y="86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4" y="912"/>
                  <a:ext cx="576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32" y="912"/>
                  <a:ext cx="528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20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40" y="336"/>
                  <a:ext cx="624" cy="9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0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40" y="912"/>
                  <a:ext cx="1536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01" name="Line 18"/>
                <p:cNvSpPr>
                  <a:spLocks noChangeShapeType="1"/>
                </p:cNvSpPr>
                <p:nvPr/>
              </p:nvSpPr>
              <p:spPr bwMode="auto">
                <a:xfrm>
                  <a:off x="864" y="336"/>
                  <a:ext cx="912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0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0" y="0"/>
                  <a:ext cx="288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460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0" y="1152"/>
                  <a:ext cx="336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24604" name="Line 21"/>
                <p:cNvSpPr>
                  <a:spLocks noChangeShapeType="1"/>
                </p:cNvSpPr>
                <p:nvPr/>
              </p:nvSpPr>
              <p:spPr bwMode="auto">
                <a:xfrm>
                  <a:off x="480" y="912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605" name="箭头 1203"/>
              <p:cNvSpPr>
                <a:spLocks noChangeShapeType="1"/>
              </p:cNvSpPr>
              <p:nvPr/>
            </p:nvSpPr>
            <p:spPr bwMode="auto">
              <a:xfrm>
                <a:off x="0" y="1679"/>
                <a:ext cx="528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06" name="箭头 1205"/>
            <p:cNvSpPr>
              <a:spLocks noChangeShapeType="1"/>
            </p:cNvSpPr>
            <p:nvPr/>
          </p:nvSpPr>
          <p:spPr bwMode="auto">
            <a:xfrm flipV="1">
              <a:off x="2640" y="0"/>
              <a:ext cx="1" cy="335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607" name="直接连接符 23583"/>
          <p:cNvSpPr>
            <a:spLocks noChangeShapeType="1"/>
          </p:cNvSpPr>
          <p:nvPr/>
        </p:nvSpPr>
        <p:spPr bwMode="auto">
          <a:xfrm>
            <a:off x="4521034" y="5535441"/>
            <a:ext cx="4038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585" name="组合 23584"/>
          <p:cNvGrpSpPr/>
          <p:nvPr/>
        </p:nvGrpSpPr>
        <p:grpSpPr bwMode="auto">
          <a:xfrm>
            <a:off x="4206710" y="2804454"/>
            <a:ext cx="1584325" cy="698500"/>
            <a:chOff x="0" y="0"/>
            <a:chExt cx="2496" cy="1100"/>
          </a:xfrm>
        </p:grpSpPr>
        <p:sp>
          <p:nvSpPr>
            <p:cNvPr id="24609" name="直接连接符 23585"/>
            <p:cNvSpPr>
              <a:spLocks noChangeShapeType="1"/>
            </p:cNvSpPr>
            <p:nvPr/>
          </p:nvSpPr>
          <p:spPr bwMode="auto">
            <a:xfrm flipV="1">
              <a:off x="0" y="0"/>
              <a:ext cx="817" cy="10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10" name="直接连接符 23586"/>
            <p:cNvSpPr>
              <a:spLocks noChangeShapeType="1"/>
            </p:cNvSpPr>
            <p:nvPr/>
          </p:nvSpPr>
          <p:spPr bwMode="auto">
            <a:xfrm>
              <a:off x="816" y="22"/>
              <a:ext cx="1680" cy="10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88" name="组合 23587"/>
          <p:cNvGrpSpPr/>
          <p:nvPr/>
        </p:nvGrpSpPr>
        <p:grpSpPr bwMode="auto">
          <a:xfrm>
            <a:off x="3976522" y="3490254"/>
            <a:ext cx="1752600" cy="381000"/>
            <a:chOff x="0" y="0"/>
            <a:chExt cx="2760" cy="600"/>
          </a:xfrm>
        </p:grpSpPr>
        <p:sp>
          <p:nvSpPr>
            <p:cNvPr id="24612" name="直接连接符 23588"/>
            <p:cNvSpPr>
              <a:spLocks noChangeShapeType="1"/>
            </p:cNvSpPr>
            <p:nvPr/>
          </p:nvSpPr>
          <p:spPr bwMode="auto">
            <a:xfrm flipH="1">
              <a:off x="22" y="0"/>
              <a:ext cx="360" cy="60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13" name="直接连接符 23589"/>
            <p:cNvSpPr>
              <a:spLocks noChangeShapeType="1"/>
            </p:cNvSpPr>
            <p:nvPr/>
          </p:nvSpPr>
          <p:spPr bwMode="auto">
            <a:xfrm flipV="1">
              <a:off x="0" y="0"/>
              <a:ext cx="2760" cy="60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 animBg="1"/>
      <p:bldP spid="23563" grpId="0"/>
      <p:bldP spid="246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94829" y="142236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、椭圆的定义：我们把平面内与两个定点            的距离之和等于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                      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349865" y="1881164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的点的轨迹叫做椭圆。</a:t>
            </a:r>
          </a:p>
        </p:txBody>
      </p:sp>
      <p:graphicFrame>
        <p:nvGraphicFramePr>
          <p:cNvPr id="25604" name="对象 24580"/>
          <p:cNvGraphicFramePr>
            <a:graphicFrameLocks noChangeAspect="1"/>
          </p:cNvGraphicFramePr>
          <p:nvPr/>
        </p:nvGraphicFramePr>
        <p:xfrm>
          <a:off x="5496562" y="1445727"/>
          <a:ext cx="631522" cy="35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935" imgH="276860" progId="Equation.DSMT4">
                  <p:embed/>
                </p:oleObj>
              </mc:Choice>
              <mc:Fallback>
                <p:oleObj r:id="rId2" imgW="495935" imgH="276860" progId="Equation.DSMT4">
                  <p:embed/>
                  <p:pic>
                    <p:nvPicPr>
                      <p:cNvPr id="0" name="对象 24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562" y="1445727"/>
                        <a:ext cx="631522" cy="353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7"/>
          <p:cNvSpPr txBox="1"/>
          <p:nvPr/>
        </p:nvSpPr>
        <p:spPr>
          <a:xfrm>
            <a:off x="441960" y="1882783"/>
            <a:ext cx="2819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（大于             ） </a:t>
            </a:r>
          </a:p>
        </p:txBody>
      </p:sp>
      <p:graphicFrame>
        <p:nvGraphicFramePr>
          <p:cNvPr id="25606" name="对象 24582"/>
          <p:cNvGraphicFramePr>
            <a:graphicFrameLocks noChangeAspect="1"/>
          </p:cNvGraphicFramePr>
          <p:nvPr/>
        </p:nvGraphicFramePr>
        <p:xfrm>
          <a:off x="1452589" y="1918519"/>
          <a:ext cx="661919" cy="32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66420" imgH="276860" progId="Equation.3">
                  <p:embed/>
                </p:oleObj>
              </mc:Choice>
              <mc:Fallback>
                <p:oleObj r:id="rId4" imgW="566420" imgH="276860" progId="Equation.3">
                  <p:embed/>
                  <p:pic>
                    <p:nvPicPr>
                      <p:cNvPr id="0" name="对象 24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89" y="1918519"/>
                        <a:ext cx="661919" cy="32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4" name="Group 9"/>
          <p:cNvGrpSpPr/>
          <p:nvPr/>
        </p:nvGrpSpPr>
        <p:grpSpPr bwMode="auto">
          <a:xfrm>
            <a:off x="594829" y="2387635"/>
            <a:ext cx="4854575" cy="409576"/>
            <a:chOff x="0" y="0"/>
            <a:chExt cx="3058" cy="258"/>
          </a:xfrm>
        </p:grpSpPr>
        <p:sp>
          <p:nvSpPr>
            <p:cNvPr id="24585" name="Text Box 10"/>
            <p:cNvSpPr txBox="1"/>
            <p:nvPr/>
          </p:nvSpPr>
          <p:spPr>
            <a:xfrm>
              <a:off x="1570" y="6"/>
              <a:ext cx="148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</a:t>
              </a:r>
              <a:r>
                <a:rPr lang="en-US" altLang="zh-CN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 </a:t>
              </a:r>
              <a:r>
                <a:rPr lang="en-US" altLang="zh-CN" sz="2000" i="1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zh-CN" altLang="en-US" sz="2000" i="1" kern="0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4586" name="Text Box 11"/>
            <p:cNvSpPr txBox="1"/>
            <p:nvPr/>
          </p:nvSpPr>
          <p:spPr>
            <a:xfrm>
              <a:off x="0" y="0"/>
              <a:ext cx="268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                           </a:t>
              </a:r>
              <a:r>
                <a:rPr lang="en-US" altLang="zh-CN" sz="2000" kern="0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i="1" kern="0" noProof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graphicFrame>
          <p:nvGraphicFramePr>
            <p:cNvPr id="25610" name="对象 24586"/>
            <p:cNvGraphicFramePr>
              <a:graphicFrameLocks noChangeAspect="1"/>
            </p:cNvGraphicFramePr>
            <p:nvPr/>
          </p:nvGraphicFramePr>
          <p:xfrm>
            <a:off x="254" y="8"/>
            <a:ext cx="109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403985" imgH="276860" progId="Equation.3">
                    <p:embed/>
                  </p:oleObj>
                </mc:Choice>
                <mc:Fallback>
                  <p:oleObj r:id="rId6" imgW="1403985" imgH="276860" progId="Equation.3">
                    <p:embed/>
                    <p:pic>
                      <p:nvPicPr>
                        <p:cNvPr id="0" name="对象 24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" y="8"/>
                          <a:ext cx="109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8" name="Text Box 13"/>
          <p:cNvSpPr txBox="1"/>
          <p:nvPr/>
        </p:nvSpPr>
        <p:spPr>
          <a:xfrm>
            <a:off x="660400" y="3660685"/>
            <a:ext cx="5791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、椭圆的图形与标准方程</a:t>
            </a:r>
          </a:p>
        </p:txBody>
      </p:sp>
      <p:sp>
        <p:nvSpPr>
          <p:cNvPr id="24589" name="Text Box 14"/>
          <p:cNvSpPr txBox="1"/>
          <p:nvPr/>
        </p:nvSpPr>
        <p:spPr>
          <a:xfrm>
            <a:off x="191604" y="2971789"/>
            <a:ext cx="8153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这两个定点</a:t>
            </a:r>
            <a:r>
              <a:rPr lang="en-US" altLang="zh-CN" sz="2000" i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i="1" kern="0" baseline="-2500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,F</a:t>
            </a:r>
            <a:r>
              <a:rPr lang="en-US" altLang="zh-CN" sz="2000" i="1" kern="0" baseline="-2500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叫做椭圆的焦点，两焦点间的距离</a:t>
            </a:r>
            <a:r>
              <a:rPr lang="en-US" altLang="zh-CN" sz="2000" i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|F</a:t>
            </a:r>
            <a:r>
              <a:rPr lang="en-US" altLang="zh-CN" sz="2000" i="1" kern="0" baseline="-2500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i="1" kern="0" baseline="-2500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叫做焦距。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25601"/>
          <p:cNvGraphicFramePr>
            <a:graphicFrameLocks noChangeAspect="1"/>
          </p:cNvGraphicFramePr>
          <p:nvPr/>
        </p:nvGraphicFramePr>
        <p:xfrm>
          <a:off x="5191247" y="3322833"/>
          <a:ext cx="2303865" cy="72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02765" imgH="495935" progId="Equation.DSMT4">
                  <p:embed/>
                </p:oleObj>
              </mc:Choice>
              <mc:Fallback>
                <p:oleObj r:id="rId2" imgW="1802765" imgH="495935" progId="Equation.DSMT4">
                  <p:embed/>
                  <p:pic>
                    <p:nvPicPr>
                      <p:cNvPr id="0" name="对象 25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247" y="3322833"/>
                        <a:ext cx="2303865" cy="727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12159" y="5471575"/>
            <a:ext cx="6476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标准方程中，分母哪个大，焦点就在哪个轴上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!</a:t>
            </a:r>
          </a:p>
        </p:txBody>
      </p:sp>
      <p:graphicFrame>
        <p:nvGraphicFramePr>
          <p:cNvPr id="25604" name="对象 25603"/>
          <p:cNvGraphicFramePr>
            <a:graphicFrameLocks noChangeAspect="1"/>
          </p:cNvGraphicFramePr>
          <p:nvPr/>
        </p:nvGraphicFramePr>
        <p:xfrm>
          <a:off x="5243256" y="4238367"/>
          <a:ext cx="1678779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64640" imgH="276860" progId="Equation.DSMT4">
                  <p:embed/>
                </p:oleObj>
              </mc:Choice>
              <mc:Fallback>
                <p:oleObj r:id="rId5" imgW="1564640" imgH="276860" progId="Equation.DSMT4">
                  <p:embed/>
                  <p:pic>
                    <p:nvPicPr>
                      <p:cNvPr id="0" name="对象 25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256" y="4238367"/>
                        <a:ext cx="1678779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25604"/>
          <p:cNvGraphicFramePr>
            <a:graphicFrameLocks noChangeAspect="1"/>
          </p:cNvGraphicFramePr>
          <p:nvPr/>
        </p:nvGraphicFramePr>
        <p:xfrm>
          <a:off x="8138856" y="4238367"/>
          <a:ext cx="1585514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09725" imgH="276860" progId="Equation.DSMT4">
                  <p:embed/>
                </p:oleObj>
              </mc:Choice>
              <mc:Fallback>
                <p:oleObj r:id="rId7" imgW="1609725" imgH="276860" progId="Equation.DSMT4">
                  <p:embed/>
                  <p:pic>
                    <p:nvPicPr>
                      <p:cNvPr id="0" name="对象 25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856" y="4238367"/>
                        <a:ext cx="1585514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Line 30"/>
          <p:cNvSpPr>
            <a:spLocks noChangeShapeType="1"/>
          </p:cNvSpPr>
          <p:nvPr/>
        </p:nvSpPr>
        <p:spPr bwMode="auto">
          <a:xfrm flipH="1">
            <a:off x="7798740" y="1331893"/>
            <a:ext cx="177" cy="34682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Text Box 3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621285" y="3430376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  准  方  程</a:t>
            </a:r>
          </a:p>
        </p:txBody>
      </p:sp>
      <p:sp>
        <p:nvSpPr>
          <p:cNvPr id="26631" name="Text 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60222" y="4865124"/>
            <a:ext cx="49244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 同 点</a:t>
            </a:r>
          </a:p>
        </p:txBody>
      </p:sp>
      <p:sp>
        <p:nvSpPr>
          <p:cNvPr id="26632" name="Text Box 3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16988" y="5493109"/>
            <a:ext cx="2444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焦点位置的判断</a:t>
            </a:r>
          </a:p>
        </p:txBody>
      </p:sp>
      <p:sp>
        <p:nvSpPr>
          <p:cNvPr id="26633" name="Line 34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1739245" y="6020733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4" name="Line 35"/>
          <p:cNvSpPr>
            <a:spLocks noChangeShapeType="1"/>
          </p:cNvSpPr>
          <p:nvPr/>
        </p:nvSpPr>
        <p:spPr bwMode="auto">
          <a:xfrm>
            <a:off x="1793406" y="1331893"/>
            <a:ext cx="8670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5" name="Line 36"/>
          <p:cNvSpPr>
            <a:spLocks noChangeShapeType="1"/>
          </p:cNvSpPr>
          <p:nvPr/>
        </p:nvSpPr>
        <p:spPr bwMode="auto">
          <a:xfrm>
            <a:off x="1779118" y="186529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6" name="Line 37"/>
          <p:cNvSpPr>
            <a:spLocks noChangeShapeType="1"/>
          </p:cNvSpPr>
          <p:nvPr/>
        </p:nvSpPr>
        <p:spPr bwMode="auto">
          <a:xfrm>
            <a:off x="2354740" y="321666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7" name="Line 38"/>
          <p:cNvSpPr>
            <a:spLocks noChangeShapeType="1"/>
          </p:cNvSpPr>
          <p:nvPr/>
        </p:nvSpPr>
        <p:spPr bwMode="auto">
          <a:xfrm>
            <a:off x="1768207" y="480012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8" name="Line 39"/>
          <p:cNvSpPr>
            <a:spLocks noChangeShapeType="1"/>
          </p:cNvSpPr>
          <p:nvPr/>
        </p:nvSpPr>
        <p:spPr bwMode="auto">
          <a:xfrm>
            <a:off x="2354740" y="4079738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Line 40"/>
          <p:cNvSpPr>
            <a:spLocks noChangeShapeType="1"/>
          </p:cNvSpPr>
          <p:nvPr/>
        </p:nvSpPr>
        <p:spPr bwMode="auto">
          <a:xfrm>
            <a:off x="2354740" y="5409262"/>
            <a:ext cx="8137525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0" name="Line 41"/>
          <p:cNvSpPr>
            <a:spLocks noChangeShapeType="1"/>
          </p:cNvSpPr>
          <p:nvPr/>
        </p:nvSpPr>
        <p:spPr bwMode="auto">
          <a:xfrm flipH="1">
            <a:off x="10442748" y="1331893"/>
            <a:ext cx="23170" cy="46888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Text Box 4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35952" y="2441556"/>
            <a:ext cx="4924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     同     点</a:t>
            </a:r>
          </a:p>
        </p:txBody>
      </p:sp>
      <p:sp>
        <p:nvSpPr>
          <p:cNvPr id="26642" name="Text Box 4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22118" y="2627293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     形</a:t>
            </a:r>
          </a:p>
        </p:txBody>
      </p:sp>
      <p:sp>
        <p:nvSpPr>
          <p:cNvPr id="26643" name="Text Box 44"/>
          <p:cNvSpPr txBox="1">
            <a:spLocks noChangeArrowheads="1"/>
          </p:cNvSpPr>
          <p:nvPr/>
        </p:nvSpPr>
        <p:spPr bwMode="auto">
          <a:xfrm>
            <a:off x="2581886" y="4268810"/>
            <a:ext cx="237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  点  坐  标</a:t>
            </a:r>
          </a:p>
        </p:txBody>
      </p:sp>
      <p:sp>
        <p:nvSpPr>
          <p:cNvPr id="26644" name="Text Box 4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53819" y="4962474"/>
            <a:ext cx="225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</a:t>
            </a:r>
          </a:p>
        </p:txBody>
      </p:sp>
      <p:sp>
        <p:nvSpPr>
          <p:cNvPr id="26645" name="Line 46"/>
          <p:cNvSpPr>
            <a:spLocks noChangeShapeType="1"/>
          </p:cNvSpPr>
          <p:nvPr/>
        </p:nvSpPr>
        <p:spPr bwMode="auto">
          <a:xfrm flipH="1">
            <a:off x="1771980" y="1331893"/>
            <a:ext cx="21425" cy="46888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6" name="Line 47"/>
          <p:cNvSpPr>
            <a:spLocks noChangeShapeType="1"/>
          </p:cNvSpPr>
          <p:nvPr/>
        </p:nvSpPr>
        <p:spPr bwMode="auto">
          <a:xfrm>
            <a:off x="2312517" y="1331893"/>
            <a:ext cx="15327" cy="46888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4804894" y="1331893"/>
            <a:ext cx="20995" cy="46888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8" name="Text Box 4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44643" y="1409681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</a:p>
        </p:txBody>
      </p:sp>
      <p:sp>
        <p:nvSpPr>
          <p:cNvPr id="26649" name="Text Box 5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103719" y="1412856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</a:p>
        </p:txBody>
      </p:sp>
      <p:graphicFrame>
        <p:nvGraphicFramePr>
          <p:cNvPr id="25627" name="对象 25626"/>
          <p:cNvGraphicFramePr>
            <a:graphicFrameLocks noChangeAspect="1"/>
          </p:cNvGraphicFramePr>
          <p:nvPr/>
        </p:nvGraphicFramePr>
        <p:xfrm>
          <a:off x="6878726" y="4836356"/>
          <a:ext cx="1743866" cy="47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017270" imgH="270510" progId="Equation.DSMT4">
                  <p:embed/>
                </p:oleObj>
              </mc:Choice>
              <mc:Fallback>
                <p:oleObj r:id="rId9" imgW="1017270" imgH="270510" progId="Equation.DSMT4">
                  <p:embed/>
                  <p:pic>
                    <p:nvPicPr>
                      <p:cNvPr id="0" name="对象 25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726" y="4836356"/>
                        <a:ext cx="1743866" cy="479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8" name="对象 25627"/>
          <p:cNvGraphicFramePr>
            <a:graphicFrameLocks noChangeAspect="1"/>
          </p:cNvGraphicFramePr>
          <p:nvPr/>
        </p:nvGraphicFramePr>
        <p:xfrm>
          <a:off x="8103719" y="3321004"/>
          <a:ext cx="2212975" cy="75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912620" imgH="566420" progId="Equation.DSMT4">
                  <p:embed/>
                </p:oleObj>
              </mc:Choice>
              <mc:Fallback>
                <p:oleObj r:id="rId11" imgW="1912620" imgH="566420" progId="Equation.DSMT4">
                  <p:embed/>
                  <p:pic>
                    <p:nvPicPr>
                      <p:cNvPr id="0" name="对象 25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719" y="3321004"/>
                        <a:ext cx="2212975" cy="758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9" name="Picture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67" y="1946951"/>
            <a:ext cx="1333549" cy="12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30" name="Group 30"/>
          <p:cNvGrpSpPr/>
          <p:nvPr/>
        </p:nvGrpSpPr>
        <p:grpSpPr bwMode="auto">
          <a:xfrm>
            <a:off x="5546292" y="1821755"/>
            <a:ext cx="1945603" cy="1364962"/>
            <a:chOff x="0" y="0"/>
            <a:chExt cx="1920" cy="1347"/>
          </a:xfrm>
        </p:grpSpPr>
        <p:sp>
          <p:nvSpPr>
            <p:cNvPr id="26654" name="Text Box 59"/>
            <p:cNvSpPr txBox="1">
              <a:spLocks noChangeArrowheads="1"/>
            </p:cNvSpPr>
            <p:nvPr/>
          </p:nvSpPr>
          <p:spPr bwMode="auto">
            <a:xfrm>
              <a:off x="787" y="0"/>
              <a:ext cx="45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grpSp>
          <p:nvGrpSpPr>
            <p:cNvPr id="26655" name="Group 32"/>
            <p:cNvGrpSpPr/>
            <p:nvPr/>
          </p:nvGrpSpPr>
          <p:grpSpPr bwMode="auto">
            <a:xfrm>
              <a:off x="0" y="128"/>
              <a:ext cx="1920" cy="1219"/>
              <a:chOff x="0" y="0"/>
              <a:chExt cx="1920" cy="1219"/>
            </a:xfrm>
          </p:grpSpPr>
          <p:sp>
            <p:nvSpPr>
              <p:cNvPr id="26656" name="Line 57"/>
              <p:cNvSpPr>
                <a:spLocks noChangeShapeType="1"/>
              </p:cNvSpPr>
              <p:nvPr/>
            </p:nvSpPr>
            <p:spPr bwMode="auto">
              <a:xfrm flipV="1">
                <a:off x="777" y="0"/>
                <a:ext cx="0" cy="12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1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57" name="Text Box 58"/>
              <p:cNvSpPr txBox="1">
                <a:spLocks noChangeArrowheads="1"/>
              </p:cNvSpPr>
              <p:nvPr/>
            </p:nvSpPr>
            <p:spPr bwMode="auto">
              <a:xfrm>
                <a:off x="1463" y="507"/>
                <a:ext cx="4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1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grpSp>
            <p:nvGrpSpPr>
              <p:cNvPr id="26658" name="Group 35"/>
              <p:cNvGrpSpPr/>
              <p:nvPr/>
            </p:nvGrpSpPr>
            <p:grpSpPr bwMode="auto">
              <a:xfrm>
                <a:off x="0" y="24"/>
                <a:ext cx="1599" cy="839"/>
                <a:chOff x="0" y="0"/>
                <a:chExt cx="1599" cy="839"/>
              </a:xfrm>
            </p:grpSpPr>
            <p:sp>
              <p:nvSpPr>
                <p:cNvPr id="26659" name="Oval 2"/>
                <p:cNvSpPr>
                  <a:spLocks noChangeArrowheads="1"/>
                </p:cNvSpPr>
                <p:nvPr/>
              </p:nvSpPr>
              <p:spPr bwMode="auto">
                <a:xfrm>
                  <a:off x="302" y="229"/>
                  <a:ext cx="943" cy="610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11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57" y="0"/>
                  <a:ext cx="606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11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  <a:endParaRPr lang="en-US" altLang="zh-CN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32" y="484"/>
                  <a:ext cx="290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26662" name="Oval 53"/>
                <p:cNvSpPr>
                  <a:spLocks noChangeArrowheads="1"/>
                </p:cNvSpPr>
                <p:nvPr/>
              </p:nvSpPr>
              <p:spPr bwMode="auto">
                <a:xfrm>
                  <a:off x="851" y="210"/>
                  <a:ext cx="45" cy="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49" y="252"/>
                  <a:ext cx="320" cy="26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4" name="Line 55"/>
                <p:cNvSpPr>
                  <a:spLocks noChangeShapeType="1"/>
                </p:cNvSpPr>
                <p:nvPr/>
              </p:nvSpPr>
              <p:spPr bwMode="auto">
                <a:xfrm>
                  <a:off x="878" y="234"/>
                  <a:ext cx="142" cy="28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5" name="Line 56"/>
                <p:cNvSpPr>
                  <a:spLocks noChangeShapeType="1"/>
                </p:cNvSpPr>
                <p:nvPr/>
              </p:nvSpPr>
              <p:spPr bwMode="auto">
                <a:xfrm>
                  <a:off x="0" y="534"/>
                  <a:ext cx="15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6" name="Oval 60"/>
                <p:cNvSpPr>
                  <a:spLocks noChangeArrowheads="1"/>
                </p:cNvSpPr>
                <p:nvPr/>
              </p:nvSpPr>
              <p:spPr bwMode="auto">
                <a:xfrm>
                  <a:off x="1007" y="509"/>
                  <a:ext cx="45" cy="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7" name="Oval 61"/>
                <p:cNvSpPr>
                  <a:spLocks noChangeArrowheads="1"/>
                </p:cNvSpPr>
                <p:nvPr/>
              </p:nvSpPr>
              <p:spPr bwMode="auto">
                <a:xfrm>
                  <a:off x="513" y="509"/>
                  <a:ext cx="45" cy="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11" y="493"/>
                  <a:ext cx="607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11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11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66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866" y="488"/>
                  <a:ext cx="607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11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  <a:r>
                    <a:rPr lang="en-US" altLang="zh-CN" sz="1100" kern="0" baseline="-2500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11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内容占位符 5121">
            <a:hlinkClick r:id="" action="ppaction://ole?verb=1"/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743352" y="1358830"/>
          <a:ext cx="7647022" cy="380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4291965" imgH="2133600" progId="Equation.3">
                  <p:embed/>
                </p:oleObj>
              </mc:Choice>
              <mc:Fallback>
                <p:oleObj name="公式" r:id="rId2" imgW="4291965" imgH="2133600" progId="Equation.3">
                  <p:embed/>
                  <p:pic>
                    <p:nvPicPr>
                      <p:cNvPr id="0" name="内容占位符 5121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52" y="1358830"/>
                        <a:ext cx="7647022" cy="38026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noProof="0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圆锥曲线与方程</a:t>
              </a:r>
              <a:endPara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  <a:p>
              <a:pPr marL="0" lvl="0" indent="0">
                <a:buNone/>
                <a:defRPr/>
              </a:pPr>
              <a:endPara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660399" y="1767587"/>
            <a:ext cx="107846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取一条定长的细绳，把它的两端都固定在图板的同一点处，套上铅笔，拉紧绳子，移动笔尖，这时笔尖（动点）画出的轨迹是一个什么图形？笔尖（动点）满足什么几何条件？ </a:t>
            </a:r>
          </a:p>
        </p:txBody>
      </p:sp>
      <p:pic>
        <p:nvPicPr>
          <p:cNvPr id="10243" name="Picture 21" descr="未命名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91" y="2783250"/>
            <a:ext cx="40020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0243"/>
          <p:cNvSpPr txBox="1">
            <a:spLocks noChangeArrowheads="1"/>
          </p:cNvSpPr>
          <p:nvPr/>
        </p:nvSpPr>
        <p:spPr bwMode="auto">
          <a:xfrm>
            <a:off x="660400" y="1224633"/>
            <a:ext cx="7389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问题一：椭圆的画法</a:t>
            </a:r>
          </a:p>
        </p:txBody>
      </p:sp>
      <p:sp>
        <p:nvSpPr>
          <p:cNvPr id="11268" name="椭圆 10244"/>
          <p:cNvSpPr>
            <a:spLocks noChangeArrowheads="1"/>
          </p:cNvSpPr>
          <p:nvPr/>
        </p:nvSpPr>
        <p:spPr bwMode="auto">
          <a:xfrm>
            <a:off x="4712677" y="43072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椭圆 10245"/>
          <p:cNvSpPr>
            <a:spLocks noChangeArrowheads="1"/>
          </p:cNvSpPr>
          <p:nvPr/>
        </p:nvSpPr>
        <p:spPr bwMode="auto">
          <a:xfrm>
            <a:off x="6211277" y="4358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1131848"/>
            <a:ext cx="2286000" cy="685800"/>
          </a:xfrm>
          <a:prstGeom prst="rect">
            <a:avLst/>
          </a:prstGeom>
          <a:solidFill>
            <a:srgbClr val="FFFFFF"/>
          </a:solidFill>
          <a:ln cap="flat">
            <a:noFill/>
            <a:round/>
          </a:ln>
        </p:spPr>
        <p:txBody>
          <a:bodyPr/>
          <a:lstStyle/>
          <a:p>
            <a:pPr algn="l" eaLnBrk="1" hangingPunct="1"/>
            <a:r>
              <a:rPr lang="zh-CN" altLang="en-US" sz="200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数学实验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60400" y="1675390"/>
            <a:ext cx="5760497" cy="2971800"/>
          </a:xfrm>
          <a:prstGeom prst="rect">
            <a:avLst/>
          </a:prstGeom>
          <a:noFill/>
          <a:ln cap="flat">
            <a:noFill/>
            <a:rou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取一条细绳，绳长2a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把它的两端固定在板上的两个定点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000" baseline="-25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用铅笔尖（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）把细绳拉紧，在板上慢慢移动看看画出的 图形</a:t>
            </a:r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660400" y="3757479"/>
            <a:ext cx="8686800" cy="15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在椭圆形成的过程中，细绳的两端的位置是固定的还是运动的？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在画椭圆的过程中，绳子的长度变了没有？说明了什么？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在画椭圆的过程中，绳子长度与两定点距离大小有怎样的关系？</a:t>
            </a:r>
          </a:p>
        </p:txBody>
      </p:sp>
      <p:sp>
        <p:nvSpPr>
          <p:cNvPr id="12293" name="文本框 11269"/>
          <p:cNvSpPr txBox="1">
            <a:spLocks noChangeArrowheads="1"/>
          </p:cNvSpPr>
          <p:nvPr/>
        </p:nvSpPr>
        <p:spPr bwMode="auto">
          <a:xfrm>
            <a:off x="6864874" y="453262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294" name="图片 11270" descr="QACUC2__82LWK(O8$)13IU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0"/>
          <a:stretch>
            <a:fillRect/>
          </a:stretch>
        </p:blipFill>
        <p:spPr bwMode="auto">
          <a:xfrm>
            <a:off x="7708900" y="2200752"/>
            <a:ext cx="3810000" cy="273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0" y="1615906"/>
            <a:ext cx="107737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平面内与两个定点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的距离的和等于常数（                     ）的点的轨迹叫做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291" name="矩形 12290"/>
          <p:cNvSpPr>
            <a:spLocks noChangeArrowheads="1"/>
          </p:cNvSpPr>
          <p:nvPr/>
        </p:nvSpPr>
        <p:spPr bwMode="auto">
          <a:xfrm>
            <a:off x="582488" y="2345387"/>
            <a:ext cx="4392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这两个定点叫做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2292" name="矩形 12291"/>
          <p:cNvSpPr>
            <a:spLocks noChangeArrowheads="1"/>
          </p:cNvSpPr>
          <p:nvPr/>
        </p:nvSpPr>
        <p:spPr bwMode="auto">
          <a:xfrm>
            <a:off x="612194" y="2787741"/>
            <a:ext cx="432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两焦点的距离叫做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316" name="文本框 12292"/>
          <p:cNvSpPr txBox="1">
            <a:spLocks noChangeArrowheads="1"/>
          </p:cNvSpPr>
          <p:nvPr/>
        </p:nvSpPr>
        <p:spPr bwMode="auto">
          <a:xfrm>
            <a:off x="1939908" y="5361285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582488" y="3219917"/>
            <a:ext cx="1657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</a:p>
        </p:txBody>
      </p:sp>
      <p:sp>
        <p:nvSpPr>
          <p:cNvPr id="13318" name="椭圆 12294"/>
          <p:cNvSpPr>
            <a:spLocks noChangeArrowheads="1"/>
          </p:cNvSpPr>
          <p:nvPr/>
        </p:nvSpPr>
        <p:spPr bwMode="auto">
          <a:xfrm>
            <a:off x="7025246" y="3391017"/>
            <a:ext cx="2506662" cy="56263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601243" y="4670013"/>
            <a:ext cx="424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[3]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常数要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 </a:t>
            </a:r>
          </a:p>
        </p:txBody>
      </p:sp>
      <p:sp>
        <p:nvSpPr>
          <p:cNvPr id="13320" name="直接连接符 12296"/>
          <p:cNvSpPr>
            <a:spLocks noChangeShapeType="1"/>
          </p:cNvSpPr>
          <p:nvPr/>
        </p:nvSpPr>
        <p:spPr bwMode="auto">
          <a:xfrm flipV="1">
            <a:off x="7498321" y="3227039"/>
            <a:ext cx="868362" cy="460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1" name="对象 12297"/>
          <p:cNvGraphicFramePr>
            <a:graphicFrameLocks noChangeAspect="1"/>
          </p:cNvGraphicFramePr>
          <p:nvPr/>
        </p:nvGraphicFramePr>
        <p:xfrm>
          <a:off x="4556108" y="3862684"/>
          <a:ext cx="101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2235" imgH="255270" progId="Equation.3">
                  <p:embed/>
                </p:oleObj>
              </mc:Choice>
              <mc:Fallback>
                <p:oleObj r:id="rId3" imgW="102235" imgH="255270" progId="Equation.3">
                  <p:embed/>
                  <p:pic>
                    <p:nvPicPr>
                      <p:cNvPr id="0" name="对象 12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08" y="3862684"/>
                        <a:ext cx="101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文本框 12298"/>
          <p:cNvSpPr txBox="1">
            <a:spLocks noChangeArrowheads="1"/>
          </p:cNvSpPr>
          <p:nvPr/>
        </p:nvSpPr>
        <p:spPr bwMode="auto">
          <a:xfrm>
            <a:off x="7312583" y="3541364"/>
            <a:ext cx="215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3" name="对象 12299"/>
          <p:cNvGraphicFramePr>
            <a:graphicFrameLocks noChangeAspect="1"/>
          </p:cNvGraphicFramePr>
          <p:nvPr/>
        </p:nvGraphicFramePr>
        <p:xfrm>
          <a:off x="7312583" y="3687414"/>
          <a:ext cx="3317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5735" imgH="217170" progId="Equation.3">
                  <p:embed/>
                </p:oleObj>
              </mc:Choice>
              <mc:Fallback>
                <p:oleObj r:id="rId5" imgW="165735" imgH="217170" progId="Equation.3">
                  <p:embed/>
                  <p:pic>
                    <p:nvPicPr>
                      <p:cNvPr id="0" name="对象 12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583" y="3687414"/>
                        <a:ext cx="3317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文本框 12300"/>
          <p:cNvSpPr txBox="1">
            <a:spLocks noChangeArrowheads="1"/>
          </p:cNvSpPr>
          <p:nvPr/>
        </p:nvSpPr>
        <p:spPr bwMode="auto">
          <a:xfrm>
            <a:off x="601243" y="4153282"/>
            <a:ext cx="694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[2]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动点 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与两个定点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的距离的和是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325" name="椭圆 12301"/>
          <p:cNvSpPr>
            <a:spLocks noChangeArrowheads="1"/>
          </p:cNvSpPr>
          <p:nvPr/>
        </p:nvSpPr>
        <p:spPr bwMode="auto">
          <a:xfrm>
            <a:off x="8914371" y="3617563"/>
            <a:ext cx="127000" cy="1381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6" name="椭圆 12302"/>
          <p:cNvSpPr>
            <a:spLocks noChangeArrowheads="1"/>
          </p:cNvSpPr>
          <p:nvPr/>
        </p:nvSpPr>
        <p:spPr bwMode="auto">
          <a:xfrm>
            <a:off x="7406247" y="3617564"/>
            <a:ext cx="122237" cy="1301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7" name="矩形 12303"/>
          <p:cNvSpPr>
            <a:spLocks noChangeArrowheads="1"/>
          </p:cNvSpPr>
          <p:nvPr/>
        </p:nvSpPr>
        <p:spPr bwMode="auto">
          <a:xfrm>
            <a:off x="551906" y="1181030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椭圆的定义</a:t>
            </a:r>
          </a:p>
        </p:txBody>
      </p:sp>
      <p:sp>
        <p:nvSpPr>
          <p:cNvPr id="12305" name="文本框 12304"/>
          <p:cNvSpPr txBox="1">
            <a:spLocks noChangeArrowheads="1"/>
          </p:cNvSpPr>
          <p:nvPr/>
        </p:nvSpPr>
        <p:spPr bwMode="auto">
          <a:xfrm>
            <a:off x="601243" y="3636551"/>
            <a:ext cx="4824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[1]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平面内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这是大前提</a:t>
            </a:r>
          </a:p>
        </p:txBody>
      </p:sp>
      <p:sp>
        <p:nvSpPr>
          <p:cNvPr id="12306" name="直接连接符 12305"/>
          <p:cNvSpPr>
            <a:spLocks noChangeShapeType="1"/>
          </p:cNvSpPr>
          <p:nvPr/>
        </p:nvSpPr>
        <p:spPr bwMode="auto">
          <a:xfrm>
            <a:off x="7471334" y="3674713"/>
            <a:ext cx="1514475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7" name="矩形 12306"/>
          <p:cNvSpPr/>
          <p:nvPr/>
        </p:nvSpPr>
        <p:spPr>
          <a:xfrm>
            <a:off x="612194" y="1646050"/>
            <a:ext cx="97334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平面内</a:t>
            </a:r>
          </a:p>
        </p:txBody>
      </p:sp>
      <p:sp>
        <p:nvSpPr>
          <p:cNvPr id="12308" name="直接连接符 12307"/>
          <p:cNvSpPr>
            <a:spLocks noChangeShapeType="1"/>
          </p:cNvSpPr>
          <p:nvPr/>
        </p:nvSpPr>
        <p:spPr bwMode="auto">
          <a:xfrm flipV="1">
            <a:off x="1516850" y="2069236"/>
            <a:ext cx="4291098" cy="4200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0" name="矩形 12309"/>
          <p:cNvSpPr/>
          <p:nvPr/>
        </p:nvSpPr>
        <p:spPr>
          <a:xfrm>
            <a:off x="6096060" y="1625044"/>
            <a:ext cx="142859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  <a:r>
              <a:rPr lang="en-US" altLang="zh-CN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|F</a:t>
            </a:r>
            <a:r>
              <a:rPr lang="en-US" altLang="zh-CN" sz="2000" kern="0" baseline="-2500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</a:t>
            </a:r>
          </a:p>
        </p:txBody>
      </p:sp>
      <p:sp>
        <p:nvSpPr>
          <p:cNvPr id="13334" name="直接连接符 12310"/>
          <p:cNvSpPr>
            <a:spLocks noChangeShapeType="1"/>
          </p:cNvSpPr>
          <p:nvPr/>
        </p:nvSpPr>
        <p:spPr bwMode="auto">
          <a:xfrm>
            <a:off x="8336521" y="3244500"/>
            <a:ext cx="685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312" name="图片 123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2" y="5300195"/>
            <a:ext cx="2232497" cy="361874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4" grpId="0"/>
      <p:bldP spid="12296" grpId="0"/>
      <p:bldP spid="12301" grpId="0"/>
      <p:bldP spid="12305" grpId="0"/>
      <p:bldP spid="12307" grpId="0"/>
      <p:bldP spid="12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直接连接符 13313"/>
          <p:cNvSpPr>
            <a:spLocks noChangeShapeType="1"/>
          </p:cNvSpPr>
          <p:nvPr/>
        </p:nvSpPr>
        <p:spPr bwMode="auto">
          <a:xfrm>
            <a:off x="2517457" y="4717883"/>
            <a:ext cx="3455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椭圆 13314"/>
          <p:cNvSpPr>
            <a:spLocks noChangeArrowheads="1"/>
          </p:cNvSpPr>
          <p:nvPr/>
        </p:nvSpPr>
        <p:spPr bwMode="auto">
          <a:xfrm>
            <a:off x="2444431" y="4644858"/>
            <a:ext cx="144462" cy="144462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椭圆 13315"/>
          <p:cNvSpPr>
            <a:spLocks noChangeArrowheads="1"/>
          </p:cNvSpPr>
          <p:nvPr/>
        </p:nvSpPr>
        <p:spPr bwMode="auto">
          <a:xfrm>
            <a:off x="5828981" y="4644858"/>
            <a:ext cx="144462" cy="144462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317" name="组合 13316"/>
          <p:cNvGrpSpPr/>
          <p:nvPr/>
        </p:nvGrpSpPr>
        <p:grpSpPr bwMode="auto">
          <a:xfrm>
            <a:off x="3616007" y="4249572"/>
            <a:ext cx="212724" cy="539750"/>
            <a:chOff x="12" y="65"/>
            <a:chExt cx="134" cy="340"/>
          </a:xfrm>
        </p:grpSpPr>
        <p:sp>
          <p:nvSpPr>
            <p:cNvPr id="14341" name="椭圆 13317"/>
            <p:cNvSpPr>
              <a:spLocks noChangeArrowheads="1"/>
            </p:cNvSpPr>
            <p:nvPr/>
          </p:nvSpPr>
          <p:spPr bwMode="auto">
            <a:xfrm>
              <a:off x="45" y="314"/>
              <a:ext cx="91" cy="9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2" name="文本框 13318"/>
            <p:cNvSpPr txBox="1">
              <a:spLocks noChangeArrowheads="1"/>
            </p:cNvSpPr>
            <p:nvPr/>
          </p:nvSpPr>
          <p:spPr bwMode="auto">
            <a:xfrm>
              <a:off x="12" y="65"/>
              <a:ext cx="1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4343" name="文本框 13319"/>
          <p:cNvSpPr txBox="1">
            <a:spLocks noChangeArrowheads="1"/>
          </p:cNvSpPr>
          <p:nvPr/>
        </p:nvSpPr>
        <p:spPr bwMode="auto">
          <a:xfrm>
            <a:off x="2372994" y="4867109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</p:txBody>
      </p:sp>
      <p:sp>
        <p:nvSpPr>
          <p:cNvPr id="14344" name="文本框 13320"/>
          <p:cNvSpPr txBox="1">
            <a:spLocks noChangeArrowheads="1"/>
          </p:cNvSpPr>
          <p:nvPr/>
        </p:nvSpPr>
        <p:spPr bwMode="auto">
          <a:xfrm>
            <a:off x="5828981" y="4862345"/>
            <a:ext cx="57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graphicFrame>
        <p:nvGraphicFramePr>
          <p:cNvPr id="14345" name="对象 1332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39332" y="1690114"/>
          <a:ext cx="5943318" cy="42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97200" imgH="215900" progId="Equation.3">
                  <p:embed/>
                </p:oleObj>
              </mc:Choice>
              <mc:Fallback>
                <p:oleObj r:id="rId2" imgW="2997200" imgH="215900" progId="Equation.3">
                  <p:embed/>
                  <p:pic>
                    <p:nvPicPr>
                      <p:cNvPr id="0" name="对象 13321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32" y="1690114"/>
                        <a:ext cx="5943318" cy="429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对象 133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60400" y="3784362"/>
          <a:ext cx="5876644" cy="41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35300" imgH="215900" progId="Equation.3">
                  <p:embed/>
                </p:oleObj>
              </mc:Choice>
              <mc:Fallback>
                <p:oleObj r:id="rId4" imgW="3035300" imgH="215900" progId="Equation.3">
                  <p:embed/>
                  <p:pic>
                    <p:nvPicPr>
                      <p:cNvPr id="0" name="对象 1332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784362"/>
                        <a:ext cx="5876644" cy="419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对象 1332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48572" y="5405460"/>
          <a:ext cx="6039643" cy="43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22600" imgH="215900" progId="Equation.3">
                  <p:embed/>
                </p:oleObj>
              </mc:Choice>
              <mc:Fallback>
                <p:oleObj r:id="rId6" imgW="3022600" imgH="215900" progId="Equation.3">
                  <p:embed/>
                  <p:pic>
                    <p:nvPicPr>
                      <p:cNvPr id="0" name="对象 1332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72" y="5405460"/>
                        <a:ext cx="6039643" cy="432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Box 11"/>
          <p:cNvSpPr txBox="1"/>
          <p:nvPr/>
        </p:nvSpPr>
        <p:spPr>
          <a:xfrm>
            <a:off x="598636" y="1157289"/>
            <a:ext cx="92217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问题2</a:t>
            </a:r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当点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的距离之和不大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时，点</a:t>
            </a:r>
            <a:r>
              <a:rPr lang="en-US" altLang="zh-CN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noProof="1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的轨迹是什么？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49" name="组合 13325"/>
          <p:cNvGrpSpPr/>
          <p:nvPr/>
        </p:nvGrpSpPr>
        <p:grpSpPr bwMode="auto">
          <a:xfrm>
            <a:off x="2517457" y="2162969"/>
            <a:ext cx="2506663" cy="1314450"/>
            <a:chOff x="0" y="0"/>
            <a:chExt cx="3948" cy="2070"/>
          </a:xfrm>
        </p:grpSpPr>
        <p:sp>
          <p:nvSpPr>
            <p:cNvPr id="14350" name="椭圆 13326"/>
            <p:cNvSpPr>
              <a:spLocks noChangeArrowheads="1"/>
            </p:cNvSpPr>
            <p:nvPr/>
          </p:nvSpPr>
          <p:spPr bwMode="auto">
            <a:xfrm>
              <a:off x="0" y="898"/>
              <a:ext cx="3948" cy="88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直接连接符 13327"/>
            <p:cNvSpPr>
              <a:spLocks noChangeShapeType="1"/>
            </p:cNvSpPr>
            <p:nvPr/>
          </p:nvSpPr>
          <p:spPr bwMode="auto">
            <a:xfrm flipV="1">
              <a:off x="745" y="639"/>
              <a:ext cx="1366" cy="72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2" name="文本框 13328"/>
            <p:cNvSpPr txBox="1">
              <a:spLocks noChangeArrowheads="1"/>
            </p:cNvSpPr>
            <p:nvPr/>
          </p:nvSpPr>
          <p:spPr bwMode="auto">
            <a:xfrm>
              <a:off x="453" y="1135"/>
              <a:ext cx="34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53" name="对象 13329"/>
            <p:cNvGraphicFramePr>
              <a:graphicFrameLocks noChangeAspect="1"/>
            </p:cNvGraphicFramePr>
            <p:nvPr/>
          </p:nvGraphicFramePr>
          <p:xfrm>
            <a:off x="453" y="1365"/>
            <a:ext cx="522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65735" imgH="217170" progId="Equation.3">
                    <p:embed/>
                  </p:oleObj>
                </mc:Choice>
                <mc:Fallback>
                  <p:oleObj r:id="rId8" imgW="165735" imgH="217170" progId="Equation.3">
                    <p:embed/>
                    <p:pic>
                      <p:nvPicPr>
                        <p:cNvPr id="0" name="对象 13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1365"/>
                          <a:ext cx="522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4" name="对象 13330"/>
            <p:cNvGraphicFramePr>
              <a:graphicFrameLocks noChangeAspect="1"/>
            </p:cNvGraphicFramePr>
            <p:nvPr/>
          </p:nvGraphicFramePr>
          <p:xfrm>
            <a:off x="2040" y="0"/>
            <a:ext cx="680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04470" imgH="166370" progId="Equation.3">
                    <p:embed/>
                  </p:oleObj>
                </mc:Choice>
                <mc:Fallback>
                  <p:oleObj r:id="rId10" imgW="204470" imgH="166370" progId="Equation.3">
                    <p:embed/>
                    <p:pic>
                      <p:nvPicPr>
                        <p:cNvPr id="0" name="对象 13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0"/>
                          <a:ext cx="680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5" name="椭圆 13331"/>
            <p:cNvSpPr>
              <a:spLocks noChangeArrowheads="1"/>
            </p:cNvSpPr>
            <p:nvPr/>
          </p:nvSpPr>
          <p:spPr bwMode="auto">
            <a:xfrm>
              <a:off x="2975" y="1255"/>
              <a:ext cx="200" cy="2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6" name="椭圆 13332"/>
            <p:cNvSpPr>
              <a:spLocks noChangeArrowheads="1"/>
            </p:cNvSpPr>
            <p:nvPr/>
          </p:nvSpPr>
          <p:spPr bwMode="auto">
            <a:xfrm>
              <a:off x="600" y="1255"/>
              <a:ext cx="193" cy="2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直接连接符 13333"/>
            <p:cNvSpPr>
              <a:spLocks noChangeShapeType="1"/>
            </p:cNvSpPr>
            <p:nvPr/>
          </p:nvSpPr>
          <p:spPr bwMode="auto">
            <a:xfrm>
              <a:off x="703" y="1344"/>
              <a:ext cx="2383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8" name="直接连接符 13334"/>
            <p:cNvSpPr>
              <a:spLocks noChangeShapeType="1"/>
            </p:cNvSpPr>
            <p:nvPr/>
          </p:nvSpPr>
          <p:spPr bwMode="auto">
            <a:xfrm>
              <a:off x="2065" y="668"/>
              <a:ext cx="108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59" name="对象 13335"/>
            <p:cNvGraphicFramePr>
              <a:graphicFrameLocks noChangeAspect="1"/>
            </p:cNvGraphicFramePr>
            <p:nvPr/>
          </p:nvGraphicFramePr>
          <p:xfrm>
            <a:off x="2545" y="1388"/>
            <a:ext cx="561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78435" imgH="217170" progId="Equation.3">
                    <p:embed/>
                  </p:oleObj>
                </mc:Choice>
                <mc:Fallback>
                  <p:oleObj r:id="rId12" imgW="178435" imgH="217170" progId="Equation.3">
                    <p:embed/>
                    <p:pic>
                      <p:nvPicPr>
                        <p:cNvPr id="0" name="对象 13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388"/>
                          <a:ext cx="561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7" name="文本框 13336"/>
          <p:cNvSpPr txBox="1"/>
          <p:nvPr/>
        </p:nvSpPr>
        <p:spPr>
          <a:xfrm>
            <a:off x="6590189" y="1689479"/>
            <a:ext cx="71045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</a:t>
            </a:r>
          </a:p>
        </p:txBody>
      </p:sp>
      <p:sp>
        <p:nvSpPr>
          <p:cNvPr id="13338" name="TextBox 14"/>
          <p:cNvSpPr txBox="1"/>
          <p:nvPr/>
        </p:nvSpPr>
        <p:spPr>
          <a:xfrm>
            <a:off x="6537044" y="3779234"/>
            <a:ext cx="1828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线段</a:t>
            </a:r>
            <a:r>
              <a:rPr lang="en-US" altLang="zh-CN" sz="2000" kern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5"/>
          <p:cNvSpPr txBox="1"/>
          <p:nvPr/>
        </p:nvSpPr>
        <p:spPr>
          <a:xfrm>
            <a:off x="6537044" y="5421702"/>
            <a:ext cx="1600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不存在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4 0.000096 C -0.061810 0.000096 -0.173610 0.000553 -0.133330 0.000096 C -0.093060 -0.000367 0.241670 -0.002687 0.241670 -0.002687 C 0.241670 -0.002687 -0.132640 -0.000367 -0.133330 0.000096 C -0.134030 0.000553 0.215280 0.000553 0.237500 0.000096 C 0.259720 -0.000367 0.061810 0.000096 -0.000004 0.000096 Z " pathEditMode="relative" rAng="0" ptsTypes="aaaaaa">
                                      <p:cBhvr>
                                        <p:cTn id="2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37" grpId="0" bldLvl="0"/>
      <p:bldP spid="13338" grpId="0"/>
      <p:bldP spid="13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4337"/>
          <p:cNvSpPr txBox="1">
            <a:spLocks noChangeArrowheads="1"/>
          </p:cNvSpPr>
          <p:nvPr/>
        </p:nvSpPr>
        <p:spPr bwMode="auto">
          <a:xfrm>
            <a:off x="660400" y="124934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例1：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用定义判断下列动点M的轨迹是否为椭圆.</a:t>
            </a:r>
          </a:p>
        </p:txBody>
      </p:sp>
      <p:sp>
        <p:nvSpPr>
          <p:cNvPr id="15362" name="文本框 14338"/>
          <p:cNvSpPr txBox="1">
            <a:spLocks noChangeArrowheads="1"/>
          </p:cNvSpPr>
          <p:nvPr/>
        </p:nvSpPr>
        <p:spPr bwMode="auto">
          <a:xfrm>
            <a:off x="660400" y="1863725"/>
            <a:ext cx="8215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(-2,0)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(2,0)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的距离之和为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363" name="文本框 14339"/>
          <p:cNvSpPr txBox="1">
            <a:spLocks noChangeArrowheads="1"/>
          </p:cNvSpPr>
          <p:nvPr/>
        </p:nvSpPr>
        <p:spPr bwMode="auto">
          <a:xfrm>
            <a:off x="660400" y="3046906"/>
            <a:ext cx="814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(0,-2)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的距离之和为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364" name="文本框 14340"/>
          <p:cNvSpPr txBox="1">
            <a:spLocks noChangeArrowheads="1"/>
          </p:cNvSpPr>
          <p:nvPr/>
        </p:nvSpPr>
        <p:spPr bwMode="auto">
          <a:xfrm>
            <a:off x="587375" y="4389186"/>
            <a:ext cx="8215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(3)到F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(-2,0)、F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(0，2)的距离之和为3的点的轨迹.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3558691" y="2375766"/>
            <a:ext cx="1028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3443851" y="3718046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14344" name="文本框 14343"/>
          <p:cNvSpPr txBox="1">
            <a:spLocks noChangeArrowheads="1"/>
          </p:cNvSpPr>
          <p:nvPr/>
        </p:nvSpPr>
        <p:spPr bwMode="auto">
          <a:xfrm>
            <a:off x="3576638" y="5115498"/>
            <a:ext cx="1655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 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5361"/>
          <p:cNvSpPr txBox="1">
            <a:spLocks noChangeArrowheads="1"/>
          </p:cNvSpPr>
          <p:nvPr/>
        </p:nvSpPr>
        <p:spPr bwMode="auto">
          <a:xfrm>
            <a:off x="590500" y="1708930"/>
            <a:ext cx="9218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问题1：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根据椭圆的形状，如何建立直角坐标系？</a:t>
            </a: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622776" y="5733990"/>
            <a:ext cx="734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建立平面直角坐标系通常遵循的原则：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对称、“简洁”</a:t>
            </a:r>
          </a:p>
        </p:txBody>
      </p:sp>
      <p:grpSp>
        <p:nvGrpSpPr>
          <p:cNvPr id="15364" name="组合 15363"/>
          <p:cNvGrpSpPr/>
          <p:nvPr/>
        </p:nvGrpSpPr>
        <p:grpSpPr bwMode="auto">
          <a:xfrm>
            <a:off x="2655608" y="2804365"/>
            <a:ext cx="2663825" cy="2689225"/>
            <a:chOff x="0" y="0"/>
            <a:chExt cx="1678" cy="1694"/>
          </a:xfrm>
        </p:grpSpPr>
        <p:grpSp>
          <p:nvGrpSpPr>
            <p:cNvPr id="16388" name="组合 15364"/>
            <p:cNvGrpSpPr/>
            <p:nvPr/>
          </p:nvGrpSpPr>
          <p:grpSpPr bwMode="auto"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16389" name="直接连接符 15365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406" cy="1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0" name="直接连接符 15366"/>
              <p:cNvSpPr>
                <a:spLocks noChangeShapeType="1"/>
              </p:cNvSpPr>
              <p:nvPr/>
            </p:nvSpPr>
            <p:spPr bwMode="auto">
              <a:xfrm flipH="1" flipV="1">
                <a:off x="46" y="45"/>
                <a:ext cx="1179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91" name="文本框 15367"/>
            <p:cNvSpPr txBox="1">
              <a:spLocks noChangeArrowheads="1"/>
            </p:cNvSpPr>
            <p:nvPr/>
          </p:nvSpPr>
          <p:spPr bwMode="auto">
            <a:xfrm>
              <a:off x="453" y="987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6392" name="文本框 15368"/>
            <p:cNvSpPr txBox="1">
              <a:spLocks noChangeArrowheads="1"/>
            </p:cNvSpPr>
            <p:nvPr/>
          </p:nvSpPr>
          <p:spPr bwMode="auto">
            <a:xfrm>
              <a:off x="1496" y="969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6393" name="文本框 15369"/>
            <p:cNvSpPr txBox="1">
              <a:spLocks noChangeArrowheads="1"/>
            </p:cNvSpPr>
            <p:nvPr/>
          </p:nvSpPr>
          <p:spPr bwMode="auto">
            <a:xfrm>
              <a:off x="498" y="0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15371" name="组合 15370"/>
          <p:cNvGrpSpPr/>
          <p:nvPr/>
        </p:nvGrpSpPr>
        <p:grpSpPr bwMode="auto">
          <a:xfrm>
            <a:off x="4024033" y="2182065"/>
            <a:ext cx="2663825" cy="2663825"/>
            <a:chOff x="0" y="0"/>
            <a:chExt cx="1678" cy="1694"/>
          </a:xfrm>
        </p:grpSpPr>
        <p:grpSp>
          <p:nvGrpSpPr>
            <p:cNvPr id="16395" name="组合 15371"/>
            <p:cNvGrpSpPr/>
            <p:nvPr/>
          </p:nvGrpSpPr>
          <p:grpSpPr bwMode="auto"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16396" name="直接连接符 15372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406" cy="1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7" name="直接连接符 15373"/>
              <p:cNvSpPr>
                <a:spLocks noChangeShapeType="1"/>
              </p:cNvSpPr>
              <p:nvPr/>
            </p:nvSpPr>
            <p:spPr bwMode="auto">
              <a:xfrm flipH="1" flipV="1">
                <a:off x="46" y="45"/>
                <a:ext cx="1179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98" name="文本框 15374"/>
            <p:cNvSpPr txBox="1">
              <a:spLocks noChangeArrowheads="1"/>
            </p:cNvSpPr>
            <p:nvPr/>
          </p:nvSpPr>
          <p:spPr bwMode="auto">
            <a:xfrm>
              <a:off x="453" y="987"/>
              <a:ext cx="31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6399" name="文本框 15375"/>
            <p:cNvSpPr txBox="1">
              <a:spLocks noChangeArrowheads="1"/>
            </p:cNvSpPr>
            <p:nvPr/>
          </p:nvSpPr>
          <p:spPr bwMode="auto">
            <a:xfrm>
              <a:off x="1496" y="969"/>
              <a:ext cx="18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6400" name="文本框 15376"/>
            <p:cNvSpPr txBox="1">
              <a:spLocks noChangeArrowheads="1"/>
            </p:cNvSpPr>
            <p:nvPr/>
          </p:nvSpPr>
          <p:spPr bwMode="auto">
            <a:xfrm>
              <a:off x="498" y="0"/>
              <a:ext cx="18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15378" name="组合 15377"/>
          <p:cNvGrpSpPr/>
          <p:nvPr/>
        </p:nvGrpSpPr>
        <p:grpSpPr bwMode="auto">
          <a:xfrm>
            <a:off x="3590645" y="2167778"/>
            <a:ext cx="2663825" cy="2689225"/>
            <a:chOff x="0" y="0"/>
            <a:chExt cx="1678" cy="1694"/>
          </a:xfrm>
        </p:grpSpPr>
        <p:grpSp>
          <p:nvGrpSpPr>
            <p:cNvPr id="16402" name="组合 15378"/>
            <p:cNvGrpSpPr/>
            <p:nvPr/>
          </p:nvGrpSpPr>
          <p:grpSpPr bwMode="auto"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16403" name="直接连接符 1537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406" cy="14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4" name="直接连接符 15380"/>
              <p:cNvSpPr>
                <a:spLocks noChangeShapeType="1"/>
              </p:cNvSpPr>
              <p:nvPr/>
            </p:nvSpPr>
            <p:spPr bwMode="auto">
              <a:xfrm flipH="1" flipV="1">
                <a:off x="46" y="45"/>
                <a:ext cx="1179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05" name="文本框 15381"/>
            <p:cNvSpPr txBox="1">
              <a:spLocks noChangeArrowheads="1"/>
            </p:cNvSpPr>
            <p:nvPr/>
          </p:nvSpPr>
          <p:spPr bwMode="auto">
            <a:xfrm>
              <a:off x="453" y="987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6406" name="文本框 15382"/>
            <p:cNvSpPr txBox="1">
              <a:spLocks noChangeArrowheads="1"/>
            </p:cNvSpPr>
            <p:nvPr/>
          </p:nvSpPr>
          <p:spPr bwMode="auto">
            <a:xfrm>
              <a:off x="1496" y="969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6407" name="文本框 15383"/>
            <p:cNvSpPr txBox="1">
              <a:spLocks noChangeArrowheads="1"/>
            </p:cNvSpPr>
            <p:nvPr/>
          </p:nvSpPr>
          <p:spPr bwMode="auto">
            <a:xfrm>
              <a:off x="498" y="0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15385" name="组合 15384"/>
          <p:cNvGrpSpPr/>
          <p:nvPr/>
        </p:nvGrpSpPr>
        <p:grpSpPr bwMode="auto">
          <a:xfrm>
            <a:off x="3419194" y="2972639"/>
            <a:ext cx="2592388" cy="1512888"/>
            <a:chOff x="0" y="0"/>
            <a:chExt cx="1633" cy="953"/>
          </a:xfrm>
        </p:grpSpPr>
        <p:sp>
          <p:nvSpPr>
            <p:cNvPr id="16409" name="椭圆 15385"/>
            <p:cNvSpPr>
              <a:spLocks noChangeArrowheads="1"/>
            </p:cNvSpPr>
            <p:nvPr/>
          </p:nvSpPr>
          <p:spPr bwMode="auto">
            <a:xfrm rot="10800000">
              <a:off x="0" y="0"/>
              <a:ext cx="1633" cy="953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0" name="椭圆 15386"/>
            <p:cNvSpPr>
              <a:spLocks noChangeArrowheads="1"/>
            </p:cNvSpPr>
            <p:nvPr/>
          </p:nvSpPr>
          <p:spPr bwMode="auto">
            <a:xfrm>
              <a:off x="273" y="454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1" name="椭圆 15387"/>
            <p:cNvSpPr>
              <a:spLocks noChangeArrowheads="1"/>
            </p:cNvSpPr>
            <p:nvPr/>
          </p:nvSpPr>
          <p:spPr bwMode="auto">
            <a:xfrm>
              <a:off x="1360" y="45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2" name="直接连接符 15388"/>
            <p:cNvSpPr>
              <a:spLocks noChangeShapeType="1"/>
            </p:cNvSpPr>
            <p:nvPr/>
          </p:nvSpPr>
          <p:spPr bwMode="auto">
            <a:xfrm flipV="1">
              <a:off x="290" y="82"/>
              <a:ext cx="971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3" name="直接连接符 15389"/>
            <p:cNvSpPr>
              <a:spLocks noChangeShapeType="1"/>
            </p:cNvSpPr>
            <p:nvPr/>
          </p:nvSpPr>
          <p:spPr bwMode="auto">
            <a:xfrm>
              <a:off x="1252" y="73"/>
              <a:ext cx="127" cy="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91" name="组合 15390"/>
          <p:cNvGrpSpPr/>
          <p:nvPr/>
        </p:nvGrpSpPr>
        <p:grpSpPr bwMode="auto">
          <a:xfrm>
            <a:off x="3663670" y="2699589"/>
            <a:ext cx="2187575" cy="1441451"/>
            <a:chOff x="0" y="0"/>
            <a:chExt cx="1378" cy="908"/>
          </a:xfrm>
        </p:grpSpPr>
        <p:sp>
          <p:nvSpPr>
            <p:cNvPr id="16415" name="文本框 15391"/>
            <p:cNvSpPr txBox="1">
              <a:spLocks noChangeArrowheads="1"/>
            </p:cNvSpPr>
            <p:nvPr/>
          </p:nvSpPr>
          <p:spPr bwMode="auto">
            <a:xfrm>
              <a:off x="1069" y="0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6416" name="文本框 15392"/>
            <p:cNvSpPr txBox="1">
              <a:spLocks noChangeArrowheads="1"/>
            </p:cNvSpPr>
            <p:nvPr/>
          </p:nvSpPr>
          <p:spPr bwMode="auto">
            <a:xfrm>
              <a:off x="0" y="636"/>
              <a:ext cx="3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17" name="文本框 15393"/>
            <p:cNvSpPr txBox="1">
              <a:spLocks noChangeArrowheads="1"/>
            </p:cNvSpPr>
            <p:nvPr/>
          </p:nvSpPr>
          <p:spPr bwMode="auto">
            <a:xfrm>
              <a:off x="1061" y="656"/>
              <a:ext cx="3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395" name="矩形 15394"/>
          <p:cNvSpPr>
            <a:spLocks noChangeArrowheads="1"/>
          </p:cNvSpPr>
          <p:nvPr/>
        </p:nvSpPr>
        <p:spPr bwMode="auto">
          <a:xfrm>
            <a:off x="4209667" y="515386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方案一</a:t>
            </a:r>
          </a:p>
        </p:txBody>
      </p:sp>
      <p:grpSp>
        <p:nvGrpSpPr>
          <p:cNvPr id="15396" name="组合 15395"/>
          <p:cNvGrpSpPr/>
          <p:nvPr/>
        </p:nvGrpSpPr>
        <p:grpSpPr bwMode="auto">
          <a:xfrm>
            <a:off x="6541808" y="2109040"/>
            <a:ext cx="2593975" cy="3427413"/>
            <a:chOff x="0" y="0"/>
            <a:chExt cx="1634" cy="2159"/>
          </a:xfrm>
        </p:grpSpPr>
        <p:sp>
          <p:nvSpPr>
            <p:cNvPr id="16420" name="文本框 15396"/>
            <p:cNvSpPr txBox="1">
              <a:spLocks noChangeArrowheads="1"/>
            </p:cNvSpPr>
            <p:nvPr/>
          </p:nvSpPr>
          <p:spPr bwMode="auto">
            <a:xfrm>
              <a:off x="772" y="1407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21" name="文本框 15397"/>
            <p:cNvSpPr txBox="1">
              <a:spLocks noChangeArrowheads="1"/>
            </p:cNvSpPr>
            <p:nvPr/>
          </p:nvSpPr>
          <p:spPr bwMode="auto">
            <a:xfrm>
              <a:off x="763" y="411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grpSp>
          <p:nvGrpSpPr>
            <p:cNvPr id="16422" name="组合 15398"/>
            <p:cNvGrpSpPr/>
            <p:nvPr/>
          </p:nvGrpSpPr>
          <p:grpSpPr bwMode="auto">
            <a:xfrm>
              <a:off x="0" y="0"/>
              <a:ext cx="1634" cy="2159"/>
              <a:chOff x="0" y="0"/>
              <a:chExt cx="1634" cy="2159"/>
            </a:xfrm>
          </p:grpSpPr>
          <p:sp>
            <p:nvSpPr>
              <p:cNvPr id="16423" name="文本框 15399"/>
              <p:cNvSpPr txBox="1">
                <a:spLocks noChangeArrowheads="1"/>
              </p:cNvSpPr>
              <p:nvPr/>
            </p:nvSpPr>
            <p:spPr bwMode="auto">
              <a:xfrm>
                <a:off x="364" y="1907"/>
                <a:ext cx="91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方案二</a:t>
                </a:r>
              </a:p>
            </p:txBody>
          </p:sp>
          <p:grpSp>
            <p:nvGrpSpPr>
              <p:cNvPr id="16424" name="组合 15400"/>
              <p:cNvGrpSpPr/>
              <p:nvPr/>
            </p:nvGrpSpPr>
            <p:grpSpPr bwMode="auto">
              <a:xfrm>
                <a:off x="0" y="0"/>
                <a:ext cx="1634" cy="1905"/>
                <a:chOff x="0" y="0"/>
                <a:chExt cx="1634" cy="1905"/>
              </a:xfrm>
            </p:grpSpPr>
            <p:sp>
              <p:nvSpPr>
                <p:cNvPr id="16425" name="直接连接符 15401"/>
                <p:cNvSpPr>
                  <a:spLocks noChangeShapeType="1"/>
                </p:cNvSpPr>
                <p:nvPr/>
              </p:nvSpPr>
              <p:spPr bwMode="auto">
                <a:xfrm flipV="1">
                  <a:off x="0" y="1030"/>
                  <a:ext cx="154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26" name="直接连接符 15402"/>
                <p:cNvSpPr>
                  <a:spLocks noChangeShapeType="1"/>
                </p:cNvSpPr>
                <p:nvPr/>
              </p:nvSpPr>
              <p:spPr bwMode="auto">
                <a:xfrm flipV="1">
                  <a:off x="772" y="101"/>
                  <a:ext cx="0" cy="18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27" name="文本框 15403"/>
                <p:cNvSpPr txBox="1">
                  <a:spLocks noChangeArrowheads="1"/>
                </p:cNvSpPr>
                <p:nvPr/>
              </p:nvSpPr>
              <p:spPr bwMode="auto">
                <a:xfrm>
                  <a:off x="556" y="984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6428" name="文本框 15404"/>
                <p:cNvSpPr txBox="1">
                  <a:spLocks noChangeArrowheads="1"/>
                </p:cNvSpPr>
                <p:nvPr/>
              </p:nvSpPr>
              <p:spPr bwMode="auto">
                <a:xfrm>
                  <a:off x="1346" y="1008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16429" name="文本框 15405"/>
                <p:cNvSpPr txBox="1">
                  <a:spLocks noChangeArrowheads="1"/>
                </p:cNvSpPr>
                <p:nvPr/>
              </p:nvSpPr>
              <p:spPr bwMode="auto">
                <a:xfrm>
                  <a:off x="580" y="0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16430" name="文本框 15406"/>
                <p:cNvSpPr txBox="1">
                  <a:spLocks noChangeArrowheads="1"/>
                </p:cNvSpPr>
                <p:nvPr/>
              </p:nvSpPr>
              <p:spPr bwMode="auto">
                <a:xfrm>
                  <a:off x="52" y="624"/>
                  <a:ext cx="4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16431" name="椭圆 15407"/>
                <p:cNvSpPr>
                  <a:spLocks noChangeArrowheads="1"/>
                </p:cNvSpPr>
                <p:nvPr/>
              </p:nvSpPr>
              <p:spPr bwMode="auto">
                <a:xfrm>
                  <a:off x="292" y="336"/>
                  <a:ext cx="960" cy="1440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2" name="直接连接符 15408"/>
                <p:cNvSpPr>
                  <a:spLocks noChangeShapeType="1"/>
                </p:cNvSpPr>
                <p:nvPr/>
              </p:nvSpPr>
              <p:spPr bwMode="auto">
                <a:xfrm flipH="1">
                  <a:off x="340" y="528"/>
                  <a:ext cx="432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3" name="直接连接符 15409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816"/>
                  <a:ext cx="432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4" name="椭圆 15410"/>
                <p:cNvSpPr>
                  <a:spLocks noChangeArrowheads="1"/>
                </p:cNvSpPr>
                <p:nvPr/>
              </p:nvSpPr>
              <p:spPr bwMode="auto">
                <a:xfrm>
                  <a:off x="751" y="1513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35" name="椭圆 15411"/>
                <p:cNvSpPr>
                  <a:spLocks noChangeArrowheads="1"/>
                </p:cNvSpPr>
                <p:nvPr/>
              </p:nvSpPr>
              <p:spPr bwMode="auto">
                <a:xfrm>
                  <a:off x="756" y="507"/>
                  <a:ext cx="46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413" name="组合 15412"/>
          <p:cNvGrpSpPr/>
          <p:nvPr/>
        </p:nvGrpSpPr>
        <p:grpSpPr bwMode="auto">
          <a:xfrm>
            <a:off x="3787494" y="2183653"/>
            <a:ext cx="2770188" cy="2663825"/>
            <a:chOff x="0" y="0"/>
            <a:chExt cx="1745" cy="1678"/>
          </a:xfrm>
        </p:grpSpPr>
        <p:sp>
          <p:nvSpPr>
            <p:cNvPr id="16437" name="直接连接符 15413"/>
            <p:cNvSpPr>
              <a:spLocks noChangeShapeType="1"/>
            </p:cNvSpPr>
            <p:nvPr/>
          </p:nvSpPr>
          <p:spPr bwMode="auto">
            <a:xfrm rot="2694553" flipV="1">
              <a:off x="0" y="285"/>
              <a:ext cx="1406" cy="1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8" name="直接连接符 15414"/>
            <p:cNvSpPr>
              <a:spLocks noChangeShapeType="1"/>
            </p:cNvSpPr>
            <p:nvPr/>
          </p:nvSpPr>
          <p:spPr bwMode="auto">
            <a:xfrm rot="2694553" flipH="1" flipV="1">
              <a:off x="566" y="302"/>
              <a:ext cx="1179" cy="1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9" name="文本框 15415"/>
            <p:cNvSpPr txBox="1">
              <a:spLocks noChangeArrowheads="1"/>
            </p:cNvSpPr>
            <p:nvPr/>
          </p:nvSpPr>
          <p:spPr bwMode="auto">
            <a:xfrm>
              <a:off x="907" y="998"/>
              <a:ext cx="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6440" name="文本框 15416"/>
            <p:cNvSpPr txBox="1">
              <a:spLocks noChangeArrowheads="1"/>
            </p:cNvSpPr>
            <p:nvPr/>
          </p:nvSpPr>
          <p:spPr bwMode="auto">
            <a:xfrm>
              <a:off x="1496" y="960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6441" name="文本框 15417"/>
            <p:cNvSpPr txBox="1">
              <a:spLocks noChangeArrowheads="1"/>
            </p:cNvSpPr>
            <p:nvPr/>
          </p:nvSpPr>
          <p:spPr bwMode="auto">
            <a:xfrm>
              <a:off x="952" y="0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6442" name="矩形 15418"/>
          <p:cNvSpPr>
            <a:spLocks noChangeArrowheads="1"/>
          </p:cNvSpPr>
          <p:nvPr/>
        </p:nvSpPr>
        <p:spPr bwMode="auto">
          <a:xfrm>
            <a:off x="1304081" y="13658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43" name="文本框 15419"/>
          <p:cNvSpPr txBox="1">
            <a:spLocks noChangeArrowheads="1"/>
          </p:cNvSpPr>
          <p:nvPr/>
        </p:nvSpPr>
        <p:spPr bwMode="auto">
          <a:xfrm>
            <a:off x="611933" y="1176016"/>
            <a:ext cx="6780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问题二：椭圆方程的推导</a:t>
            </a:r>
          </a:p>
        </p:txBody>
      </p:sp>
      <p:sp>
        <p:nvSpPr>
          <p:cNvPr id="6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>
            <a:spLocks noChangeArrowheads="1"/>
          </p:cNvSpPr>
          <p:nvPr/>
        </p:nvSpPr>
        <p:spPr bwMode="auto">
          <a:xfrm>
            <a:off x="572725" y="1528312"/>
            <a:ext cx="11059831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34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解：取过焦点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轴，线段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轴，建立平面直角坐标系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). </a:t>
            </a:r>
          </a:p>
        </p:txBody>
      </p:sp>
      <p:sp>
        <p:nvSpPr>
          <p:cNvPr id="16387" name="矩形 16386"/>
          <p:cNvSpPr>
            <a:spLocks noChangeArrowheads="1"/>
          </p:cNvSpPr>
          <p:nvPr/>
        </p:nvSpPr>
        <p:spPr bwMode="auto">
          <a:xfrm>
            <a:off x="600740" y="1969620"/>
            <a:ext cx="64251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是椭圆上任意一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点，椭圆的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和等于正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&gt;2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的坐标分别是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,0) .</a:t>
            </a:r>
          </a:p>
        </p:txBody>
      </p:sp>
      <p:grpSp>
        <p:nvGrpSpPr>
          <p:cNvPr id="17411" name="组合 16387"/>
          <p:cNvGrpSpPr/>
          <p:nvPr/>
        </p:nvGrpSpPr>
        <p:grpSpPr bwMode="auto">
          <a:xfrm>
            <a:off x="7417009" y="2068442"/>
            <a:ext cx="3671887" cy="2665413"/>
            <a:chOff x="0" y="0"/>
            <a:chExt cx="2313" cy="1679"/>
          </a:xfrm>
        </p:grpSpPr>
        <p:sp>
          <p:nvSpPr>
            <p:cNvPr id="17412" name="文本框 16388"/>
            <p:cNvSpPr txBox="1">
              <a:spLocks noChangeArrowheads="1"/>
            </p:cNvSpPr>
            <p:nvPr/>
          </p:nvSpPr>
          <p:spPr bwMode="auto">
            <a:xfrm>
              <a:off x="1957" y="1026"/>
              <a:ext cx="3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13" name="椭圆 16389"/>
            <p:cNvSpPr>
              <a:spLocks noChangeArrowheads="1"/>
            </p:cNvSpPr>
            <p:nvPr/>
          </p:nvSpPr>
          <p:spPr bwMode="auto">
            <a:xfrm>
              <a:off x="1513" y="1026"/>
              <a:ext cx="88" cy="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椭圆 16390"/>
            <p:cNvSpPr>
              <a:spLocks noChangeArrowheads="1"/>
            </p:cNvSpPr>
            <p:nvPr/>
          </p:nvSpPr>
          <p:spPr bwMode="auto">
            <a:xfrm>
              <a:off x="444" y="1026"/>
              <a:ext cx="90" cy="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直接连接符 16391"/>
            <p:cNvSpPr>
              <a:spLocks noChangeShapeType="1"/>
            </p:cNvSpPr>
            <p:nvPr/>
          </p:nvSpPr>
          <p:spPr bwMode="auto">
            <a:xfrm flipV="1">
              <a:off x="458" y="640"/>
              <a:ext cx="801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直接连接符 16392"/>
            <p:cNvSpPr>
              <a:spLocks noChangeShapeType="1"/>
            </p:cNvSpPr>
            <p:nvPr/>
          </p:nvSpPr>
          <p:spPr bwMode="auto">
            <a:xfrm>
              <a:off x="1261" y="615"/>
              <a:ext cx="311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17" name="组合 16393"/>
            <p:cNvGrpSpPr/>
            <p:nvPr/>
          </p:nvGrpSpPr>
          <p:grpSpPr bwMode="auto">
            <a:xfrm>
              <a:off x="223" y="607"/>
              <a:ext cx="1601" cy="886"/>
              <a:chOff x="0" y="0"/>
              <a:chExt cx="1601" cy="886"/>
            </a:xfrm>
          </p:grpSpPr>
          <p:sp>
            <p:nvSpPr>
              <p:cNvPr id="17418" name="椭圆 163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01" cy="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19" name="文本框 16395"/>
              <p:cNvSpPr txBox="1">
                <a:spLocks noChangeArrowheads="1"/>
              </p:cNvSpPr>
              <p:nvPr/>
            </p:nvSpPr>
            <p:spPr bwMode="auto">
              <a:xfrm>
                <a:off x="221" y="475"/>
                <a:ext cx="35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r>
                  <a:rPr lang="en-US" altLang="zh-CN" sz="2000" kern="0" baseline="-2500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0" name="文本框 16396"/>
              <p:cNvSpPr txBox="1">
                <a:spLocks noChangeArrowheads="1"/>
              </p:cNvSpPr>
              <p:nvPr/>
            </p:nvSpPr>
            <p:spPr bwMode="auto">
              <a:xfrm>
                <a:off x="1156" y="465"/>
                <a:ext cx="3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i="1" kern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r>
                  <a:rPr lang="en-US" altLang="zh-CN" sz="2000" kern="0" baseline="-2500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1" name="文本框 16397"/>
            <p:cNvSpPr txBox="1">
              <a:spLocks noChangeArrowheads="1"/>
            </p:cNvSpPr>
            <p:nvPr/>
          </p:nvSpPr>
          <p:spPr bwMode="auto">
            <a:xfrm>
              <a:off x="1067" y="327"/>
              <a:ext cx="4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7422" name="直接连接符 16398"/>
            <p:cNvSpPr>
              <a:spLocks noChangeShapeType="1"/>
            </p:cNvSpPr>
            <p:nvPr/>
          </p:nvSpPr>
          <p:spPr bwMode="auto">
            <a:xfrm>
              <a:off x="0" y="1072"/>
              <a:ext cx="2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直接连接符 16399"/>
            <p:cNvSpPr>
              <a:spLocks noChangeShapeType="1"/>
            </p:cNvSpPr>
            <p:nvPr/>
          </p:nvSpPr>
          <p:spPr bwMode="auto">
            <a:xfrm flipV="1">
              <a:off x="1023" y="140"/>
              <a:ext cx="0" cy="1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文本框 16400"/>
            <p:cNvSpPr txBox="1">
              <a:spLocks noChangeArrowheads="1"/>
            </p:cNvSpPr>
            <p:nvPr/>
          </p:nvSpPr>
          <p:spPr bwMode="auto">
            <a:xfrm>
              <a:off x="846" y="1026"/>
              <a:ext cx="2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17425" name="文本框 16401"/>
            <p:cNvSpPr txBox="1">
              <a:spLocks noChangeArrowheads="1"/>
            </p:cNvSpPr>
            <p:nvPr/>
          </p:nvSpPr>
          <p:spPr bwMode="auto">
            <a:xfrm>
              <a:off x="800" y="0"/>
              <a:ext cx="3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6403" name="文本框 16402"/>
          <p:cNvSpPr txBox="1">
            <a:spLocks noChangeArrowheads="1"/>
          </p:cNvSpPr>
          <p:nvPr/>
        </p:nvSpPr>
        <p:spPr bwMode="auto">
          <a:xfrm>
            <a:off x="572725" y="5552748"/>
            <a:ext cx="5834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含有两个根号的式子，怎样化简呢？</a:t>
            </a:r>
          </a:p>
        </p:txBody>
      </p:sp>
      <p:graphicFrame>
        <p:nvGraphicFramePr>
          <p:cNvPr id="16404" name="对象 16403"/>
          <p:cNvGraphicFramePr>
            <a:graphicFrameLocks noChangeAspect="1"/>
          </p:cNvGraphicFramePr>
          <p:nvPr/>
        </p:nvGraphicFramePr>
        <p:xfrm>
          <a:off x="2750413" y="3900853"/>
          <a:ext cx="2415925" cy="34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20470" imgH="215900" progId="Equation.3">
                  <p:embed/>
                </p:oleObj>
              </mc:Choice>
              <mc:Fallback>
                <p:oleObj r:id="rId2" imgW="1220470" imgH="215900" progId="Equation.3">
                  <p:embed/>
                  <p:pic>
                    <p:nvPicPr>
                      <p:cNvPr id="0" name="对象 16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413" y="3900853"/>
                        <a:ext cx="2415925" cy="342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对象 16404"/>
          <p:cNvGraphicFramePr>
            <a:graphicFrameLocks noChangeAspect="1"/>
          </p:cNvGraphicFramePr>
          <p:nvPr/>
        </p:nvGraphicFramePr>
        <p:xfrm>
          <a:off x="3169841" y="4370534"/>
          <a:ext cx="3370585" cy="36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94000" imgH="279400" progId="Equation.3">
                  <p:embed/>
                </p:oleObj>
              </mc:Choice>
              <mc:Fallback>
                <p:oleObj r:id="rId4" imgW="2794000" imgH="279400" progId="Equation.3">
                  <p:embed/>
                  <p:pic>
                    <p:nvPicPr>
                      <p:cNvPr id="0" name="对象 16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841" y="4370534"/>
                        <a:ext cx="3370585" cy="36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对象 16405"/>
          <p:cNvGraphicFramePr>
            <a:graphicFrameLocks noChangeAspect="1"/>
          </p:cNvGraphicFramePr>
          <p:nvPr/>
        </p:nvGraphicFramePr>
        <p:xfrm>
          <a:off x="680018" y="4941913"/>
          <a:ext cx="4175115" cy="47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692400" imgH="279400" progId="Equation.3">
                  <p:embed/>
                </p:oleObj>
              </mc:Choice>
              <mc:Fallback>
                <p:oleObj r:id="rId6" imgW="2692400" imgH="279400" progId="Equation.3">
                  <p:embed/>
                  <p:pic>
                    <p:nvPicPr>
                      <p:cNvPr id="0" name="对象 16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18" y="4941913"/>
                        <a:ext cx="4175115" cy="470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文本框 16406"/>
          <p:cNvSpPr txBox="1">
            <a:spLocks noChangeArrowheads="1"/>
          </p:cNvSpPr>
          <p:nvPr/>
        </p:nvSpPr>
        <p:spPr bwMode="auto">
          <a:xfrm>
            <a:off x="660400" y="3878389"/>
            <a:ext cx="2808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由椭圆的定义得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6408" name="文本框 16407"/>
          <p:cNvSpPr txBox="1">
            <a:spLocks noChangeArrowheads="1"/>
          </p:cNvSpPr>
          <p:nvPr/>
        </p:nvSpPr>
        <p:spPr bwMode="auto">
          <a:xfrm>
            <a:off x="228600" y="4448331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根据两点间距离公式</a:t>
            </a:r>
          </a:p>
        </p:txBody>
      </p:sp>
      <p:sp>
        <p:nvSpPr>
          <p:cNvPr id="16409" name="圆角矩形标注 16408"/>
          <p:cNvSpPr>
            <a:spLocks noChangeArrowheads="1"/>
          </p:cNvSpPr>
          <p:nvPr/>
        </p:nvSpPr>
        <p:spPr bwMode="auto">
          <a:xfrm>
            <a:off x="5957687" y="2250866"/>
            <a:ext cx="1008062" cy="476250"/>
          </a:xfrm>
          <a:prstGeom prst="wedgeRoundRectCallout">
            <a:avLst>
              <a:gd name="adj1" fmla="val -108426"/>
              <a:gd name="adj2" fmla="val -91000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建系</a:t>
            </a:r>
          </a:p>
        </p:txBody>
      </p:sp>
      <p:sp>
        <p:nvSpPr>
          <p:cNvPr id="16410" name="圆角矩形标注 16409"/>
          <p:cNvSpPr>
            <a:spLocks noChangeArrowheads="1"/>
          </p:cNvSpPr>
          <p:nvPr/>
        </p:nvSpPr>
        <p:spPr bwMode="auto">
          <a:xfrm>
            <a:off x="4073041" y="2195779"/>
            <a:ext cx="1008063" cy="476250"/>
          </a:xfrm>
          <a:prstGeom prst="wedgeRoundRectCallout">
            <a:avLst>
              <a:gd name="adj1" fmla="val -101244"/>
              <a:gd name="adj2" fmla="val -5544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设点</a:t>
            </a:r>
          </a:p>
        </p:txBody>
      </p:sp>
      <p:sp>
        <p:nvSpPr>
          <p:cNvPr id="16411" name="圆角矩形标注 16410"/>
          <p:cNvSpPr>
            <a:spLocks noChangeArrowheads="1"/>
          </p:cNvSpPr>
          <p:nvPr/>
        </p:nvSpPr>
        <p:spPr bwMode="auto">
          <a:xfrm>
            <a:off x="7025404" y="4503190"/>
            <a:ext cx="1008063" cy="476250"/>
          </a:xfrm>
          <a:prstGeom prst="wedgeRoundRectCallout">
            <a:avLst>
              <a:gd name="adj1" fmla="val -257847"/>
              <a:gd name="adj2" fmla="val 102743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</a:t>
            </a:r>
          </a:p>
        </p:txBody>
      </p:sp>
      <p:sp>
        <p:nvSpPr>
          <p:cNvPr id="16412" name="圆角矩形标注 16411"/>
          <p:cNvSpPr>
            <a:spLocks noChangeArrowheads="1"/>
          </p:cNvSpPr>
          <p:nvPr/>
        </p:nvSpPr>
        <p:spPr bwMode="auto">
          <a:xfrm>
            <a:off x="6408946" y="5466802"/>
            <a:ext cx="1008063" cy="476250"/>
          </a:xfrm>
          <a:prstGeom prst="wedgeRoundRectCallout">
            <a:avLst>
              <a:gd name="adj1" fmla="val -224171"/>
              <a:gd name="adj2" fmla="val 28333"/>
              <a:gd name="adj3" fmla="val 16667"/>
            </a:avLst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化简</a:t>
            </a:r>
          </a:p>
        </p:txBody>
      </p:sp>
      <p:sp>
        <p:nvSpPr>
          <p:cNvPr id="17436" name="文本框 16412"/>
          <p:cNvSpPr txBox="1">
            <a:spLocks noChangeArrowheads="1"/>
          </p:cNvSpPr>
          <p:nvPr/>
        </p:nvSpPr>
        <p:spPr bwMode="auto">
          <a:xfrm>
            <a:off x="572726" y="1151070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问题2：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如何求椭圆的方程呢？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403" grpId="0"/>
      <p:bldP spid="16407" grpId="0"/>
      <p:bldP spid="16408" grpId="0"/>
      <p:bldP spid="16409" grpId="0" animBg="1"/>
      <p:bldP spid="16410" grpId="0" animBg="1"/>
      <p:bldP spid="16411" grpId="0" animBg="1"/>
      <p:bldP spid="164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宽屏</PresentationFormat>
  <Paragraphs>202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Arial</vt:lpstr>
      <vt:lpstr>思源黑体 CN Light</vt:lpstr>
      <vt:lpstr>FandolFang R</vt:lpstr>
      <vt:lpstr>办公资源网：www.bangongziyuan.com</vt:lpstr>
      <vt:lpstr>公式</vt:lpstr>
      <vt:lpstr>Microsoft 公式 3.0</vt:lpstr>
      <vt:lpstr>Equation.DSMT4</vt:lpstr>
      <vt:lpstr>PowerPoint 演示文稿</vt:lpstr>
      <vt:lpstr>PowerPoint 演示文稿</vt:lpstr>
      <vt:lpstr>PowerPoint 演示文稿</vt:lpstr>
      <vt:lpstr>数学实验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2020-09-21T02:07:22Z</dcterms:created>
  <dcterms:modified xsi:type="dcterms:W3CDTF">2021-01-09T10:07:51Z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