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9" r:id="rId14"/>
  </p:sldIdLst>
  <p:sldSz cx="12192000" cy="6858000"/>
  <p:notesSz cx="6858000" cy="9144000"/>
  <p:embeddedFontLs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pos="415"/>
        <p:guide pos="7256"/>
        <p:guide orient="horz" pos="595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C2EDE41-5D90-4A67-92AF-E6D58D32EDF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EC15934-33C4-4B8F-9E93-40D37E5D476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3886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&#31561;&#39640;&#26465;&#24418;&#22270;.xl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2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572464" y="2357553"/>
            <a:ext cx="7342806" cy="2661599"/>
            <a:chOff x="6073814" y="3013987"/>
            <a:chExt cx="5260298" cy="1906737"/>
          </a:xfrm>
        </p:grpSpPr>
        <p:grpSp>
          <p:nvGrpSpPr>
            <p:cNvPr id="14" name="组合 13"/>
            <p:cNvGrpSpPr/>
            <p:nvPr/>
          </p:nvGrpSpPr>
          <p:grpSpPr>
            <a:xfrm>
              <a:off x="6073814" y="3523872"/>
              <a:ext cx="5260298" cy="1396852"/>
              <a:chOff x="-4788323" y="2302937"/>
              <a:chExt cx="5260298" cy="1396852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88323" y="2302937"/>
                <a:ext cx="5260298" cy="724006"/>
                <a:chOff x="-4788323" y="2302937"/>
                <a:chExt cx="5260298" cy="724006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88323" y="2302937"/>
                  <a:ext cx="526029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</a:t>
                  </a:r>
                  <a:r>
                    <a:rPr lang="zh-CN" altLang="en-US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独立性检验的基本思想及其初步应用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05652" y="3013987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统计案例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58813" y="4841794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58813" y="572603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581" name="Rectangle 117"/>
          <p:cNvSpPr>
            <a:spLocks noChangeArrowheads="1"/>
          </p:cNvSpPr>
          <p:nvPr/>
        </p:nvSpPr>
        <p:spPr bwMode="auto">
          <a:xfrm>
            <a:off x="618484" y="1012713"/>
            <a:ext cx="111103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1" hangingPunct="1">
              <a:lnSpc>
                <a:spcPct val="15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在某医院，因为患心脏病而住院的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665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名男性病人中，有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214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人秃顶，而另外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772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名不是因为患心脏病而住院的男性病人中有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175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人秃顶． 能否在犯错误的概率不超过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0.01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的前提下认为秃顶与患心脏病有关系？</a:t>
            </a:r>
          </a:p>
        </p:txBody>
      </p:sp>
      <p:graphicFrame>
        <p:nvGraphicFramePr>
          <p:cNvPr id="62628" name="Group 164"/>
          <p:cNvGraphicFramePr>
            <a:graphicFrameLocks noGrp="1"/>
          </p:cNvGraphicFramePr>
          <p:nvPr/>
        </p:nvGraphicFramePr>
        <p:xfrm>
          <a:off x="4319306" y="2117830"/>
          <a:ext cx="4837254" cy="1493680"/>
        </p:xfrm>
        <a:graphic>
          <a:graphicData uri="http://schemas.openxmlformats.org/drawingml/2006/table">
            <a:tbl>
              <a:tblPr/>
              <a:tblGrid>
                <a:gridCol w="146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58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秃顶与患心脏病列联表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患心脏病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不患心脏病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秃顶</a:t>
                      </a: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214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175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389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不秃顶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451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597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1048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665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772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1437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622" name="Object 158"/>
          <p:cNvGraphicFramePr>
            <a:graphicFrameLocks noChangeAspect="1"/>
          </p:cNvGraphicFramePr>
          <p:nvPr/>
        </p:nvGraphicFramePr>
        <p:xfrm>
          <a:off x="4229072" y="3743368"/>
          <a:ext cx="2918217" cy="66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19300" imgH="457200" progId="Equation.DSMT4">
                  <p:embed/>
                </p:oleObj>
              </mc:Choice>
              <mc:Fallback>
                <p:oleObj r:id="rId2" imgW="2019300" imgH="45720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072" y="3743368"/>
                        <a:ext cx="2918217" cy="660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23" name="Rectangle 159"/>
          <p:cNvSpPr>
            <a:spLocks noChangeArrowheads="1"/>
          </p:cNvSpPr>
          <p:nvPr/>
        </p:nvSpPr>
        <p:spPr bwMode="auto">
          <a:xfrm>
            <a:off x="893784" y="5133544"/>
            <a:ext cx="1447800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2625" name="Object 161"/>
          <p:cNvGraphicFramePr>
            <a:graphicFrameLocks noChangeAspect="1"/>
          </p:cNvGraphicFramePr>
          <p:nvPr/>
        </p:nvGraphicFramePr>
        <p:xfrm>
          <a:off x="4211618" y="4490985"/>
          <a:ext cx="45720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92400" imgH="685800" progId="">
                  <p:embed/>
                </p:oleObj>
              </mc:Choice>
              <mc:Fallback>
                <p:oleObj r:id="rId4" imgW="2692400" imgH="685800" progId="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18" y="4490985"/>
                        <a:ext cx="45720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26" name="Object 162"/>
          <p:cNvGraphicFramePr>
            <a:graphicFrameLocks noChangeAspect="1"/>
          </p:cNvGraphicFramePr>
          <p:nvPr/>
        </p:nvGraphicFramePr>
        <p:xfrm>
          <a:off x="8783618" y="5114381"/>
          <a:ext cx="10668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08000" imgH="177800" progId="">
                  <p:embed/>
                </p:oleObj>
              </mc:Choice>
              <mc:Fallback>
                <p:oleObj r:id="rId6" imgW="508000" imgH="177800" progId="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618" y="5114381"/>
                        <a:ext cx="10668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27" name="Text Box 163"/>
          <p:cNvSpPr txBox="1">
            <a:spLocks noChangeArrowheads="1"/>
          </p:cNvSpPr>
          <p:nvPr/>
        </p:nvSpPr>
        <p:spPr bwMode="auto">
          <a:xfrm>
            <a:off x="3815344" y="5835590"/>
            <a:ext cx="98260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因此，在犯错误概率不超过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的前提下认为秃顶与患心脏病有关系</a:t>
            </a:r>
          </a:p>
        </p:txBody>
      </p:sp>
      <p:grpSp>
        <p:nvGrpSpPr>
          <p:cNvPr id="62637" name="Group 173"/>
          <p:cNvGrpSpPr/>
          <p:nvPr/>
        </p:nvGrpSpPr>
        <p:grpSpPr bwMode="auto">
          <a:xfrm>
            <a:off x="893784" y="2620757"/>
            <a:ext cx="2971800" cy="400050"/>
            <a:chOff x="336" y="1056"/>
            <a:chExt cx="1824" cy="252"/>
          </a:xfrm>
        </p:grpSpPr>
        <p:sp>
          <p:nvSpPr>
            <p:cNvPr id="24616" name="Line 165"/>
            <p:cNvSpPr>
              <a:spLocks noChangeShapeType="1"/>
            </p:cNvSpPr>
            <p:nvPr/>
          </p:nvSpPr>
          <p:spPr bwMode="auto">
            <a:xfrm>
              <a:off x="1248" y="1200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17" name="Text Box 166"/>
            <p:cNvSpPr txBox="1">
              <a:spLocks noChangeArrowheads="1"/>
            </p:cNvSpPr>
            <p:nvPr/>
          </p:nvSpPr>
          <p:spPr bwMode="auto">
            <a:xfrm>
              <a:off x="336" y="1056"/>
              <a:ext cx="590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列表</a:t>
              </a:r>
            </a:p>
          </p:txBody>
        </p:sp>
      </p:grpSp>
      <p:grpSp>
        <p:nvGrpSpPr>
          <p:cNvPr id="62638" name="Group 174"/>
          <p:cNvGrpSpPr/>
          <p:nvPr/>
        </p:nvGrpSpPr>
        <p:grpSpPr bwMode="auto">
          <a:xfrm>
            <a:off x="893784" y="3634926"/>
            <a:ext cx="2971800" cy="400050"/>
            <a:chOff x="288" y="1776"/>
            <a:chExt cx="1776" cy="252"/>
          </a:xfrm>
        </p:grpSpPr>
        <p:sp>
          <p:nvSpPr>
            <p:cNvPr id="24619" name="Line 167"/>
            <p:cNvSpPr>
              <a:spLocks noChangeShapeType="1"/>
            </p:cNvSpPr>
            <p:nvPr/>
          </p:nvSpPr>
          <p:spPr bwMode="auto">
            <a:xfrm>
              <a:off x="1392" y="1983"/>
              <a:ext cx="6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620" name="Text Box 168"/>
            <p:cNvSpPr txBox="1">
              <a:spLocks noChangeArrowheads="1"/>
            </p:cNvSpPr>
            <p:nvPr/>
          </p:nvSpPr>
          <p:spPr bwMode="auto">
            <a:xfrm>
              <a:off x="288" y="1776"/>
              <a:ext cx="739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提出假设</a:t>
              </a:r>
            </a:p>
          </p:txBody>
        </p:sp>
      </p:grpSp>
      <p:sp>
        <p:nvSpPr>
          <p:cNvPr id="62633" name="Text Box 169"/>
          <p:cNvSpPr txBox="1">
            <a:spLocks noChangeArrowheads="1"/>
          </p:cNvSpPr>
          <p:nvPr/>
        </p:nvSpPr>
        <p:spPr bwMode="auto">
          <a:xfrm>
            <a:off x="893784" y="4515673"/>
            <a:ext cx="1593666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确定上界</a:t>
            </a:r>
            <a:r>
              <a:rPr lang="en-US" altLang="zh-CN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2635" name="Line 171"/>
          <p:cNvSpPr>
            <a:spLocks noChangeShapeType="1"/>
          </p:cNvSpPr>
          <p:nvPr/>
        </p:nvSpPr>
        <p:spPr bwMode="auto">
          <a:xfrm>
            <a:off x="2394387" y="5359793"/>
            <a:ext cx="1295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2639" name="Group 175"/>
          <p:cNvGrpSpPr/>
          <p:nvPr/>
        </p:nvGrpSpPr>
        <p:grpSpPr bwMode="auto">
          <a:xfrm>
            <a:off x="893784" y="5828166"/>
            <a:ext cx="2971800" cy="400050"/>
            <a:chOff x="288" y="3456"/>
            <a:chExt cx="1776" cy="252"/>
          </a:xfrm>
        </p:grpSpPr>
        <p:sp>
          <p:nvSpPr>
            <p:cNvPr id="24624" name="Text Box 170"/>
            <p:cNvSpPr txBox="1">
              <a:spLocks noChangeArrowheads="1"/>
            </p:cNvSpPr>
            <p:nvPr/>
          </p:nvSpPr>
          <p:spPr bwMode="auto">
            <a:xfrm>
              <a:off x="288" y="3456"/>
              <a:ext cx="1040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作出判断</a:t>
              </a:r>
            </a:p>
          </p:txBody>
        </p:sp>
        <p:sp>
          <p:nvSpPr>
            <p:cNvPr id="24625" name="Line 172"/>
            <p:cNvSpPr>
              <a:spLocks noChangeShapeType="1"/>
            </p:cNvSpPr>
            <p:nvPr/>
          </p:nvSpPr>
          <p:spPr bwMode="auto">
            <a:xfrm>
              <a:off x="1392" y="3600"/>
              <a:ext cx="6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23" grpId="0" animBg="1"/>
      <p:bldP spid="62627" grpId="0"/>
      <p:bldP spid="626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1" name="Text Box 131"/>
          <p:cNvSpPr txBox="1">
            <a:spLocks noChangeArrowheads="1"/>
          </p:cNvSpPr>
          <p:nvPr/>
        </p:nvSpPr>
        <p:spPr bwMode="auto">
          <a:xfrm>
            <a:off x="3672060" y="2048804"/>
            <a:ext cx="1641796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、直观判断</a:t>
            </a:r>
          </a:p>
        </p:txBody>
      </p:sp>
      <p:sp>
        <p:nvSpPr>
          <p:cNvPr id="71812" name="Text Box 132"/>
          <p:cNvSpPr txBox="1">
            <a:spLocks noChangeArrowheads="1"/>
          </p:cNvSpPr>
          <p:nvPr/>
        </p:nvSpPr>
        <p:spPr bwMode="auto">
          <a:xfrm>
            <a:off x="3672060" y="4890429"/>
            <a:ext cx="190468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、独立性检验</a:t>
            </a:r>
          </a:p>
        </p:txBody>
      </p:sp>
      <p:graphicFrame>
        <p:nvGraphicFramePr>
          <p:cNvPr id="71815" name="Object 135"/>
          <p:cNvGraphicFramePr>
            <a:graphicFrameLocks noGrp="1" noChangeAspect="1"/>
          </p:cNvGraphicFramePr>
          <p:nvPr>
            <p:ph idx="4294967295"/>
          </p:nvPr>
        </p:nvGraphicFramePr>
        <p:xfrm>
          <a:off x="5724264" y="1934534"/>
          <a:ext cx="1349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5465" imgH="254000" progId="">
                  <p:embed/>
                </p:oleObj>
              </mc:Choice>
              <mc:Fallback>
                <p:oleObj r:id="rId2" imgW="545465" imgH="254000" progId="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264" y="1934534"/>
                        <a:ext cx="1349375" cy="62865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7" name="Text Box 137"/>
          <p:cNvSpPr txBox="1">
            <a:spLocks noChangeArrowheads="1"/>
          </p:cNvSpPr>
          <p:nvPr/>
        </p:nvSpPr>
        <p:spPr bwMode="auto">
          <a:xfrm>
            <a:off x="6186659" y="4433228"/>
            <a:ext cx="1236236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基本思想</a:t>
            </a:r>
          </a:p>
        </p:txBody>
      </p:sp>
      <p:sp>
        <p:nvSpPr>
          <p:cNvPr id="71818" name="Text Box 138"/>
          <p:cNvSpPr txBox="1">
            <a:spLocks noChangeArrowheads="1"/>
          </p:cNvSpPr>
          <p:nvPr/>
        </p:nvSpPr>
        <p:spPr bwMode="auto">
          <a:xfrm>
            <a:off x="6186659" y="5347628"/>
            <a:ext cx="1236236" cy="4001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基本步骤</a:t>
            </a:r>
          </a:p>
        </p:txBody>
      </p:sp>
      <p:sp>
        <p:nvSpPr>
          <p:cNvPr id="71820" name="AutoShape 140"/>
          <p:cNvSpPr/>
          <p:nvPr/>
        </p:nvSpPr>
        <p:spPr bwMode="auto">
          <a:xfrm>
            <a:off x="5958059" y="4531653"/>
            <a:ext cx="152400" cy="1219200"/>
          </a:xfrm>
          <a:prstGeom prst="leftBrace">
            <a:avLst>
              <a:gd name="adj1" fmla="val 6663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25" name="Text Box 145"/>
          <p:cNvSpPr txBox="1">
            <a:spLocks noChangeArrowheads="1"/>
          </p:cNvSpPr>
          <p:nvPr/>
        </p:nvSpPr>
        <p:spPr bwMode="auto">
          <a:xfrm>
            <a:off x="751841" y="1402080"/>
            <a:ext cx="2287806" cy="400110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两分类变量的关系</a:t>
            </a:r>
          </a:p>
        </p:txBody>
      </p:sp>
      <p:sp>
        <p:nvSpPr>
          <p:cNvPr id="71827" name="Text Box 147"/>
          <p:cNvSpPr txBox="1">
            <a:spLocks noChangeArrowheads="1"/>
          </p:cNvSpPr>
          <p:nvPr/>
        </p:nvSpPr>
        <p:spPr bwMode="auto">
          <a:xfrm>
            <a:off x="3748260" y="3268004"/>
            <a:ext cx="3602268" cy="7078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在“犯错误概率不超过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”前</a:t>
            </a:r>
            <a:endParaRPr lang="en-US" altLang="zh-CN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提下，“两个分类变量有关”</a:t>
            </a:r>
          </a:p>
        </p:txBody>
      </p:sp>
      <p:sp>
        <p:nvSpPr>
          <p:cNvPr id="71828" name="Line 148"/>
          <p:cNvSpPr>
            <a:spLocks noChangeShapeType="1"/>
          </p:cNvSpPr>
          <p:nvPr/>
        </p:nvSpPr>
        <p:spPr bwMode="auto">
          <a:xfrm>
            <a:off x="4510259" y="2658403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29" name="Line 149"/>
          <p:cNvSpPr>
            <a:spLocks noChangeShapeType="1"/>
          </p:cNvSpPr>
          <p:nvPr/>
        </p:nvSpPr>
        <p:spPr bwMode="auto">
          <a:xfrm flipV="1">
            <a:off x="4510259" y="4258603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ransition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1" grpId="0" animBg="1"/>
      <p:bldP spid="71812" grpId="0" animBg="1"/>
      <p:bldP spid="71817" grpId="0" animBg="1"/>
      <p:bldP spid="71818" grpId="0" animBg="1"/>
      <p:bldP spid="71820" grpId="0" animBg="1"/>
      <p:bldP spid="71825" grpId="0" animBg="1"/>
      <p:bldP spid="718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5439" b="60015"/>
          <a:stretch>
            <a:fillRect/>
          </a:stretch>
        </p:blipFill>
        <p:spPr>
          <a:xfrm>
            <a:off x="-1994634" y="-19205"/>
            <a:ext cx="3059670" cy="2749837"/>
          </a:xfrm>
          <a:custGeom>
            <a:avLst/>
            <a:gdLst>
              <a:gd name="connsiteX0" fmla="*/ 1198859 w 3059670"/>
              <a:gd name="connsiteY0" fmla="*/ 0 h 2749837"/>
              <a:gd name="connsiteX1" fmla="*/ 1819174 w 3059670"/>
              <a:gd name="connsiteY1" fmla="*/ 0 h 2749837"/>
              <a:gd name="connsiteX2" fmla="*/ 3059670 w 3059670"/>
              <a:gd name="connsiteY2" fmla="*/ 1184997 h 2749837"/>
              <a:gd name="connsiteX3" fmla="*/ 1564840 w 3059670"/>
              <a:gd name="connsiteY3" fmla="*/ 2749837 h 2749837"/>
              <a:gd name="connsiteX4" fmla="*/ 0 w 3059670"/>
              <a:gd name="connsiteY4" fmla="*/ 1255007 h 2749837"/>
              <a:gd name="connsiteX5" fmla="*/ 1198859 w 3059670"/>
              <a:gd name="connsiteY5" fmla="*/ 0 h 274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0" h="2749837">
                <a:moveTo>
                  <a:pt x="1198859" y="0"/>
                </a:moveTo>
                <a:lnTo>
                  <a:pt x="1819174" y="0"/>
                </a:lnTo>
                <a:lnTo>
                  <a:pt x="3059670" y="1184997"/>
                </a:lnTo>
                <a:lnTo>
                  <a:pt x="1564840" y="2749837"/>
                </a:lnTo>
                <a:lnTo>
                  <a:pt x="0" y="1255007"/>
                </a:lnTo>
                <a:lnTo>
                  <a:pt x="1198859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426" r="29207" b="65069"/>
          <a:stretch>
            <a:fillRect/>
          </a:stretch>
        </p:blipFill>
        <p:spPr>
          <a:xfrm>
            <a:off x="-35439" y="-5121"/>
            <a:ext cx="4838114" cy="2372926"/>
          </a:xfrm>
          <a:custGeom>
            <a:avLst/>
            <a:gdLst>
              <a:gd name="connsiteX0" fmla="*/ 4838114 w 4838114"/>
              <a:gd name="connsiteY0" fmla="*/ 0 h 2372926"/>
              <a:gd name="connsiteX1" fmla="*/ 2465188 w 4838114"/>
              <a:gd name="connsiteY1" fmla="*/ 2372926 h 2372926"/>
              <a:gd name="connsiteX2" fmla="*/ 0 w 4838114"/>
              <a:gd name="connsiteY2" fmla="*/ 15240 h 2372926"/>
              <a:gd name="connsiteX3" fmla="*/ 4838114 w 4838114"/>
              <a:gd name="connsiteY3" fmla="*/ 0 h 237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8114" h="2372926">
                <a:moveTo>
                  <a:pt x="4838114" y="0"/>
                </a:moveTo>
                <a:lnTo>
                  <a:pt x="2465188" y="2372926"/>
                </a:lnTo>
                <a:cubicBezTo>
                  <a:pt x="1729819" y="1706411"/>
                  <a:pt x="720129" y="689375"/>
                  <a:pt x="0" y="15240"/>
                </a:cubicBezTo>
                <a:lnTo>
                  <a:pt x="4838114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7678" r="50000" b="37830"/>
          <a:stretch>
            <a:fillRect/>
          </a:stretch>
        </p:blipFill>
        <p:spPr>
          <a:xfrm>
            <a:off x="-402051" y="1196581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5" t="20276" r="31308" b="49204"/>
          <a:stretch>
            <a:fillRect/>
          </a:stretch>
        </p:blipFill>
        <p:spPr>
          <a:xfrm>
            <a:off x="2486992" y="1375187"/>
            <a:ext cx="2098966" cy="2098966"/>
          </a:xfrm>
          <a:custGeom>
            <a:avLst/>
            <a:gdLst>
              <a:gd name="connsiteX0" fmla="*/ 1045821 w 2098966"/>
              <a:gd name="connsiteY0" fmla="*/ 0 h 2098966"/>
              <a:gd name="connsiteX1" fmla="*/ 2098966 w 2098966"/>
              <a:gd name="connsiteY1" fmla="*/ 1045821 h 2098966"/>
              <a:gd name="connsiteX2" fmla="*/ 1053145 w 2098966"/>
              <a:gd name="connsiteY2" fmla="*/ 2098966 h 2098966"/>
              <a:gd name="connsiteX3" fmla="*/ 0 w 2098966"/>
              <a:gd name="connsiteY3" fmla="*/ 1053145 h 2098966"/>
              <a:gd name="connsiteX4" fmla="*/ 1045821 w 2098966"/>
              <a:gd name="connsiteY4" fmla="*/ 0 h 209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966" h="2098966">
                <a:moveTo>
                  <a:pt x="1045821" y="0"/>
                </a:moveTo>
                <a:lnTo>
                  <a:pt x="2098966" y="1045821"/>
                </a:lnTo>
                <a:lnTo>
                  <a:pt x="1053145" y="2098966"/>
                </a:lnTo>
                <a:lnTo>
                  <a:pt x="0" y="1053145"/>
                </a:lnTo>
                <a:lnTo>
                  <a:pt x="1045821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0226" r="34520" b="15282"/>
          <a:stretch>
            <a:fillRect/>
          </a:stretch>
        </p:blipFill>
        <p:spPr>
          <a:xfrm>
            <a:off x="1194848" y="2747245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47243" r="60579" b="8266"/>
          <a:stretch>
            <a:fillRect/>
          </a:stretch>
        </p:blipFill>
        <p:spPr>
          <a:xfrm>
            <a:off x="-1493395" y="3229787"/>
            <a:ext cx="3059762" cy="3059762"/>
          </a:xfrm>
          <a:custGeom>
            <a:avLst/>
            <a:gdLst>
              <a:gd name="connsiteX0" fmla="*/ 1496946 w 3059762"/>
              <a:gd name="connsiteY0" fmla="*/ 0 h 3059762"/>
              <a:gd name="connsiteX1" fmla="*/ 3059762 w 3059762"/>
              <a:gd name="connsiteY1" fmla="*/ 1496946 h 3059762"/>
              <a:gd name="connsiteX2" fmla="*/ 1562816 w 3059762"/>
              <a:gd name="connsiteY2" fmla="*/ 3059762 h 3059762"/>
              <a:gd name="connsiteX3" fmla="*/ 0 w 3059762"/>
              <a:gd name="connsiteY3" fmla="*/ 1562816 h 3059762"/>
              <a:gd name="connsiteX4" fmla="*/ 1496946 w 3059762"/>
              <a:gd name="connsiteY4" fmla="*/ 0 h 305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762" h="3059762">
                <a:moveTo>
                  <a:pt x="1496946" y="0"/>
                </a:moveTo>
                <a:lnTo>
                  <a:pt x="3059762" y="1496946"/>
                </a:lnTo>
                <a:lnTo>
                  <a:pt x="1562816" y="3059762"/>
                </a:lnTo>
                <a:lnTo>
                  <a:pt x="0" y="1562816"/>
                </a:lnTo>
                <a:lnTo>
                  <a:pt x="1496946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8" t="65769" r="22962"/>
          <a:stretch>
            <a:fillRect/>
          </a:stretch>
        </p:blipFill>
        <p:spPr>
          <a:xfrm>
            <a:off x="2818479" y="4503894"/>
            <a:ext cx="2628422" cy="2354106"/>
          </a:xfrm>
          <a:custGeom>
            <a:avLst/>
            <a:gdLst>
              <a:gd name="connsiteX0" fmla="*/ 1285919 w 2628422"/>
              <a:gd name="connsiteY0" fmla="*/ 0 h 2354106"/>
              <a:gd name="connsiteX1" fmla="*/ 2628422 w 2628422"/>
              <a:gd name="connsiteY1" fmla="*/ 1285919 h 2354106"/>
              <a:gd name="connsiteX2" fmla="*/ 1605257 w 2628422"/>
              <a:gd name="connsiteY2" fmla="*/ 2354106 h 2354106"/>
              <a:gd name="connsiteX3" fmla="*/ 1056116 w 2628422"/>
              <a:gd name="connsiteY3" fmla="*/ 2354106 h 2354106"/>
              <a:gd name="connsiteX4" fmla="*/ 0 w 2628422"/>
              <a:gd name="connsiteY4" fmla="*/ 1342503 h 2354106"/>
              <a:gd name="connsiteX5" fmla="*/ 1285919 w 2628422"/>
              <a:gd name="connsiteY5" fmla="*/ 0 h 235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8422" h="2354106">
                <a:moveTo>
                  <a:pt x="1285919" y="0"/>
                </a:moveTo>
                <a:lnTo>
                  <a:pt x="2628422" y="1285919"/>
                </a:lnTo>
                <a:lnTo>
                  <a:pt x="1605257" y="2354106"/>
                </a:lnTo>
                <a:lnTo>
                  <a:pt x="1056116" y="2354106"/>
                </a:lnTo>
                <a:lnTo>
                  <a:pt x="0" y="1342503"/>
                </a:lnTo>
                <a:lnTo>
                  <a:pt x="1285919" y="0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70105" r="39573"/>
          <a:stretch>
            <a:fillRect/>
          </a:stretch>
        </p:blipFill>
        <p:spPr>
          <a:xfrm>
            <a:off x="-382334" y="4802056"/>
            <a:ext cx="4115702" cy="2055944"/>
          </a:xfrm>
          <a:custGeom>
            <a:avLst/>
            <a:gdLst>
              <a:gd name="connsiteX0" fmla="*/ 1969289 w 4115702"/>
              <a:gd name="connsiteY0" fmla="*/ 0 h 2055944"/>
              <a:gd name="connsiteX1" fmla="*/ 4115702 w 4115702"/>
              <a:gd name="connsiteY1" fmla="*/ 2055944 h 2055944"/>
              <a:gd name="connsiteX2" fmla="*/ 0 w 4115702"/>
              <a:gd name="connsiteY2" fmla="*/ 2055944 h 2055944"/>
              <a:gd name="connsiteX3" fmla="*/ 1969289 w 4115702"/>
              <a:gd name="connsiteY3" fmla="*/ 0 h 205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5702" h="2055944">
                <a:moveTo>
                  <a:pt x="1969289" y="0"/>
                </a:moveTo>
                <a:lnTo>
                  <a:pt x="4115702" y="2055944"/>
                </a:lnTo>
                <a:lnTo>
                  <a:pt x="0" y="2055944"/>
                </a:lnTo>
                <a:lnTo>
                  <a:pt x="1969289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-4505" r="77464" b="100000"/>
          <a:stretch>
            <a:fillRect/>
          </a:stretch>
        </p:blipFill>
        <p:spPr>
          <a:xfrm>
            <a:off x="-795774" y="-329038"/>
            <a:ext cx="620315" cy="309833"/>
          </a:xfrm>
          <a:custGeom>
            <a:avLst/>
            <a:gdLst>
              <a:gd name="connsiteX0" fmla="*/ 295971 w 620315"/>
              <a:gd name="connsiteY0" fmla="*/ 0 h 309833"/>
              <a:gd name="connsiteX1" fmla="*/ 620315 w 620315"/>
              <a:gd name="connsiteY1" fmla="*/ 309833 h 309833"/>
              <a:gd name="connsiteX2" fmla="*/ 0 w 620315"/>
              <a:gd name="connsiteY2" fmla="*/ 309833 h 309833"/>
              <a:gd name="connsiteX3" fmla="*/ 295971 w 620315"/>
              <a:gd name="connsiteY3" fmla="*/ 0 h 30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15" h="309833">
                <a:moveTo>
                  <a:pt x="295971" y="0"/>
                </a:moveTo>
                <a:lnTo>
                  <a:pt x="620315" y="309833"/>
                </a:lnTo>
                <a:lnTo>
                  <a:pt x="0" y="309833"/>
                </a:lnTo>
                <a:lnTo>
                  <a:pt x="2959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00000" r="38422" b="-34589"/>
          <a:stretch>
            <a:fillRect/>
          </a:stretch>
        </p:blipFill>
        <p:spPr>
          <a:xfrm>
            <a:off x="-582655" y="6858000"/>
            <a:ext cx="4434693" cy="2378748"/>
          </a:xfrm>
          <a:custGeom>
            <a:avLst/>
            <a:gdLst>
              <a:gd name="connsiteX0" fmla="*/ 200322 w 4434693"/>
              <a:gd name="connsiteY0" fmla="*/ 0 h 2378748"/>
              <a:gd name="connsiteX1" fmla="*/ 4316024 w 4434693"/>
              <a:gd name="connsiteY1" fmla="*/ 0 h 2378748"/>
              <a:gd name="connsiteX2" fmla="*/ 4434693 w 4434693"/>
              <a:gd name="connsiteY2" fmla="*/ 113667 h 2378748"/>
              <a:gd name="connsiteX3" fmla="*/ 2265081 w 4434693"/>
              <a:gd name="connsiteY3" fmla="*/ 2378748 h 2378748"/>
              <a:gd name="connsiteX4" fmla="*/ 0 w 4434693"/>
              <a:gd name="connsiteY4" fmla="*/ 209137 h 2378748"/>
              <a:gd name="connsiteX5" fmla="*/ 200322 w 4434693"/>
              <a:gd name="connsiteY5" fmla="*/ 0 h 23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4693" h="2378748">
                <a:moveTo>
                  <a:pt x="200322" y="0"/>
                </a:moveTo>
                <a:lnTo>
                  <a:pt x="4316024" y="0"/>
                </a:lnTo>
                <a:lnTo>
                  <a:pt x="4434693" y="113667"/>
                </a:lnTo>
                <a:lnTo>
                  <a:pt x="2265081" y="2378748"/>
                </a:lnTo>
                <a:lnTo>
                  <a:pt x="0" y="209137"/>
                </a:lnTo>
                <a:lnTo>
                  <a:pt x="200322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100000" r="32880" b="-3989"/>
          <a:stretch>
            <a:fillRect/>
          </a:stretch>
        </p:blipFill>
        <p:spPr>
          <a:xfrm>
            <a:off x="3874596" y="6858000"/>
            <a:ext cx="549141" cy="274316"/>
          </a:xfrm>
          <a:custGeom>
            <a:avLst/>
            <a:gdLst>
              <a:gd name="connsiteX0" fmla="*/ 0 w 549141"/>
              <a:gd name="connsiteY0" fmla="*/ 0 h 274316"/>
              <a:gd name="connsiteX1" fmla="*/ 549141 w 549141"/>
              <a:gd name="connsiteY1" fmla="*/ 0 h 274316"/>
              <a:gd name="connsiteX2" fmla="*/ 286387 w 549141"/>
              <a:gd name="connsiteY2" fmla="*/ 274316 h 274316"/>
              <a:gd name="connsiteX3" fmla="*/ 0 w 549141"/>
              <a:gd name="connsiteY3" fmla="*/ 0 h 2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141" h="274316">
                <a:moveTo>
                  <a:pt x="0" y="0"/>
                </a:moveTo>
                <a:lnTo>
                  <a:pt x="549141" y="0"/>
                </a:lnTo>
                <a:lnTo>
                  <a:pt x="286387" y="27431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4" name="组合 1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8869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-4714868" y="2110674"/>
                <a:ext cx="5033250" cy="916269"/>
                <a:chOff x="-4714868" y="2110674"/>
                <a:chExt cx="5033250" cy="916269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-4714868" y="2808615"/>
                  <a:ext cx="5033249" cy="218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38869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统计案例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9922822" y="580377"/>
            <a:ext cx="4062342" cy="300975"/>
          </a:xfrm>
          <a:prstGeom prst="rect">
            <a:avLst/>
          </a:prstGeom>
          <a:solidFill>
            <a:srgbClr val="38869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90512" y="1482017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身高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1891843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定量变量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80214" y="3584491"/>
            <a:ext cx="1236236" cy="40011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有无手机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4070" y="4359066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分类变量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9371" y="4847416"/>
            <a:ext cx="1762021" cy="40011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吸烟与患肺癌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98662" y="4724577"/>
            <a:ext cx="1851789" cy="40011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手机与注意力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96636" y="5844566"/>
            <a:ext cx="2024913" cy="40011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性别与喜欢数学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8067" y="5848115"/>
            <a:ext cx="1499128" cy="40011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星座与爱情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26832" y="5848114"/>
            <a:ext cx="1499128" cy="40011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血型与性格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246337" y="1491543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体重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090512" y="2383718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气温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24111" y="2405943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用电量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129111" y="195509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回归分析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016498" y="1311843"/>
            <a:ext cx="1047750" cy="514350"/>
            <a:chOff x="3698797" y="228600"/>
            <a:chExt cx="1046756" cy="513598"/>
          </a:xfrm>
        </p:grpSpPr>
        <p:sp>
          <p:nvSpPr>
            <p:cNvPr id="16" name="右箭头 15"/>
            <p:cNvSpPr/>
            <p:nvPr/>
          </p:nvSpPr>
          <p:spPr>
            <a:xfrm>
              <a:off x="3698797" y="532954"/>
              <a:ext cx="1046756" cy="209244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0" name="文本框 16"/>
            <p:cNvSpPr txBox="1">
              <a:spLocks noChangeArrowheads="1"/>
            </p:cNvSpPr>
            <p:nvPr/>
          </p:nvSpPr>
          <p:spPr bwMode="auto">
            <a:xfrm>
              <a:off x="3886200" y="228600"/>
              <a:ext cx="709777" cy="39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预报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3068700" y="2210163"/>
            <a:ext cx="1047750" cy="514350"/>
            <a:chOff x="3698797" y="228600"/>
            <a:chExt cx="1046756" cy="513598"/>
          </a:xfrm>
        </p:grpSpPr>
        <p:sp>
          <p:nvSpPr>
            <p:cNvPr id="20" name="右箭头 19"/>
            <p:cNvSpPr/>
            <p:nvPr/>
          </p:nvSpPr>
          <p:spPr>
            <a:xfrm>
              <a:off x="3698797" y="532954"/>
              <a:ext cx="1046756" cy="209244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3" name="文本框 20"/>
            <p:cNvSpPr txBox="1">
              <a:spLocks noChangeArrowheads="1"/>
            </p:cNvSpPr>
            <p:nvPr/>
          </p:nvSpPr>
          <p:spPr bwMode="auto">
            <a:xfrm>
              <a:off x="3886200" y="228600"/>
              <a:ext cx="709777" cy="39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预报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60400" y="3575064"/>
            <a:ext cx="1236236" cy="40011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是否吸烟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89742" y="3610277"/>
            <a:ext cx="710451" cy="40011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血型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98942" y="3593521"/>
            <a:ext cx="710451" cy="40011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性别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94342" y="3610277"/>
            <a:ext cx="710451" cy="40011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星座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Rectangle 354"/>
          <p:cNvSpPr>
            <a:spLocks noChangeArrowheads="1"/>
          </p:cNvSpPr>
          <p:nvPr/>
        </p:nvSpPr>
        <p:spPr bwMode="auto">
          <a:xfrm>
            <a:off x="660400" y="3731479"/>
            <a:ext cx="10664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通过填写下表，你能判断是疫苗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还是疫苗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对预防甲流的效果更好吗？</a:t>
            </a:r>
          </a:p>
        </p:txBody>
      </p:sp>
      <p:graphicFrame>
        <p:nvGraphicFramePr>
          <p:cNvPr id="12877" name="Group 589"/>
          <p:cNvGraphicFramePr>
            <a:graphicFrameLocks noGrp="1"/>
          </p:cNvGraphicFramePr>
          <p:nvPr/>
        </p:nvGraphicFramePr>
        <p:xfrm>
          <a:off x="1679751" y="1732846"/>
          <a:ext cx="3910013" cy="1801814"/>
        </p:xfrm>
        <a:graphic>
          <a:graphicData uri="http://schemas.openxmlformats.org/drawingml/2006/table">
            <a:tbl>
              <a:tblPr/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6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与患甲流列联表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不患甲流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患甲流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未接种疫苗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141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995" name="Group 707"/>
          <p:cNvGraphicFramePr>
            <a:graphicFrameLocks noGrp="1"/>
          </p:cNvGraphicFramePr>
          <p:nvPr/>
        </p:nvGraphicFramePr>
        <p:xfrm>
          <a:off x="5946951" y="1732846"/>
          <a:ext cx="3910013" cy="1801813"/>
        </p:xfrm>
        <a:graphic>
          <a:graphicData uri="http://schemas.openxmlformats.org/drawingml/2006/table">
            <a:tbl>
              <a:tblPr/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9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与患甲流列联表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不患甲流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患甲流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未接种疫苗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99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129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71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200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96" name="Rectangle 708"/>
          <p:cNvSpPr>
            <a:spLocks noChangeArrowheads="1"/>
          </p:cNvSpPr>
          <p:nvPr/>
        </p:nvSpPr>
        <p:spPr bwMode="auto">
          <a:xfrm>
            <a:off x="660400" y="1211222"/>
            <a:ext cx="612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据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H1N1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甲型流感的防治疫苗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给出以下列联表：</a:t>
            </a:r>
          </a:p>
        </p:txBody>
      </p:sp>
      <p:graphicFrame>
        <p:nvGraphicFramePr>
          <p:cNvPr id="15" name="Group 588"/>
          <p:cNvGraphicFramePr>
            <a:graphicFrameLocks noGrp="1"/>
          </p:cNvGraphicFramePr>
          <p:nvPr/>
        </p:nvGraphicFramePr>
        <p:xfrm>
          <a:off x="2265225" y="4131589"/>
          <a:ext cx="6161146" cy="2041980"/>
        </p:xfrm>
        <a:graphic>
          <a:graphicData uri="http://schemas.openxmlformats.org/drawingml/2006/table">
            <a:tbl>
              <a:tblPr/>
              <a:tblGrid>
                <a:gridCol w="37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数值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结论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在未接种疫苗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的样本中，患甲流比例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在接种疫苗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的样本中，患甲流比例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在未接种疫苗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的样本中，患甲流比例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在接种疫苗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的样本中，患甲流比例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411487" y="4482366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71%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362574" y="4831199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70%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456226" y="5462003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70%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482821" y="581413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1%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Box 586"/>
          <p:cNvSpPr txBox="1">
            <a:spLocks noChangeArrowheads="1"/>
          </p:cNvSpPr>
          <p:nvPr/>
        </p:nvSpPr>
        <p:spPr bwMode="auto">
          <a:xfrm>
            <a:off x="7587300" y="449658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基本</a:t>
            </a:r>
          </a:p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不变</a:t>
            </a:r>
          </a:p>
        </p:txBody>
      </p:sp>
      <p:sp>
        <p:nvSpPr>
          <p:cNvPr id="21" name="Text Box 587"/>
          <p:cNvSpPr txBox="1">
            <a:spLocks noChangeArrowheads="1"/>
          </p:cNvSpPr>
          <p:nvPr/>
        </p:nvSpPr>
        <p:spPr bwMode="auto">
          <a:xfrm>
            <a:off x="7576730" y="5485879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相差</a:t>
            </a:r>
          </a:p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较大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2" grpId="0"/>
      <p:bldP spid="12996" grpId="0"/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60400" y="1259990"/>
            <a:ext cx="2209800" cy="4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kern="0">
                <a:solidFill>
                  <a:srgbClr val="FF0066"/>
                </a:solidFill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file"/>
              </a:rPr>
              <a:t>图形直观 </a:t>
            </a:r>
            <a:endParaRPr lang="zh-CN" altLang="en-US" sz="2000" kern="0">
              <a:solidFill>
                <a:srgbClr val="FF0066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4190" name="Object 158"/>
          <p:cNvGraphicFramePr>
            <a:graphicFrameLocks noChangeAspect="1"/>
          </p:cNvGraphicFramePr>
          <p:nvPr/>
        </p:nvGraphicFramePr>
        <p:xfrm>
          <a:off x="2188414" y="2124363"/>
          <a:ext cx="3352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540500" imgH="3060700" progId="">
                  <p:embed/>
                </p:oleObj>
              </mc:Choice>
              <mc:Fallback>
                <p:oleObj r:id="rId3" imgW="6540500" imgH="3060700" progId="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414" y="2124363"/>
                        <a:ext cx="3352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91" name="Object 159"/>
          <p:cNvGraphicFramePr>
            <a:graphicFrameLocks noChangeAspect="1"/>
          </p:cNvGraphicFramePr>
          <p:nvPr/>
        </p:nvGraphicFramePr>
        <p:xfrm>
          <a:off x="6455614" y="2048163"/>
          <a:ext cx="3505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778500" imgH="2654300" progId="">
                  <p:embed/>
                </p:oleObj>
              </mc:Choice>
              <mc:Fallback>
                <p:oleObj r:id="rId5" imgW="5778500" imgH="2654300" progId="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614" y="2048163"/>
                        <a:ext cx="3505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7"/>
          <p:cNvSpPr>
            <a:spLocks noChangeArrowheads="1"/>
          </p:cNvSpPr>
          <p:nvPr/>
        </p:nvSpPr>
        <p:spPr bwMode="auto">
          <a:xfrm>
            <a:off x="1188335" y="4683497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5125" name="Group 69"/>
          <p:cNvGraphicFramePr>
            <a:graphicFrameLocks noGrp="1"/>
          </p:cNvGraphicFramePr>
          <p:nvPr/>
        </p:nvGraphicFramePr>
        <p:xfrm>
          <a:off x="4741160" y="1282150"/>
          <a:ext cx="5029200" cy="2438400"/>
        </p:xfrm>
        <a:graphic>
          <a:graphicData uri="http://schemas.openxmlformats.org/drawingml/2006/table">
            <a:tbl>
              <a:tblPr/>
              <a:tblGrid>
                <a:gridCol w="135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88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接种疫苗与患甲流列联表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不患甲流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患甲流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未接种疫苗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a+b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接种疫苗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c+d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a+c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b+d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a+b+c+d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126" name="Text Box 70"/>
          <p:cNvSpPr txBox="1">
            <a:spLocks noChangeArrowheads="1"/>
          </p:cNvSpPr>
          <p:nvPr/>
        </p:nvSpPr>
        <p:spPr bwMode="auto">
          <a:xfrm>
            <a:off x="660400" y="3747544"/>
            <a:ext cx="5179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如何推断接种疫苗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患甲流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有没有关系呢？</a:t>
            </a:r>
          </a:p>
        </p:txBody>
      </p:sp>
      <p:graphicFrame>
        <p:nvGraphicFramePr>
          <p:cNvPr id="45127" name="Object 71"/>
          <p:cNvGraphicFramePr>
            <a:graphicFrameLocks noChangeAspect="1"/>
          </p:cNvGraphicFramePr>
          <p:nvPr/>
        </p:nvGraphicFramePr>
        <p:xfrm>
          <a:off x="660400" y="4097623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2965" imgH="393700" progId="">
                  <p:embed/>
                </p:oleObj>
              </mc:Choice>
              <mc:Fallback>
                <p:oleObj r:id="rId2" imgW="862965" imgH="393700" progId="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097623"/>
                        <a:ext cx="1676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28" name="Object 72"/>
          <p:cNvGraphicFramePr>
            <a:graphicFrameLocks noChangeAspect="1"/>
          </p:cNvGraphicFramePr>
          <p:nvPr/>
        </p:nvGraphicFramePr>
        <p:xfrm>
          <a:off x="3556000" y="4189698"/>
          <a:ext cx="2819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11300" imgH="393700" progId="">
                  <p:embed/>
                </p:oleObj>
              </mc:Choice>
              <mc:Fallback>
                <p:oleObj r:id="rId4" imgW="1511300" imgH="393700" progId="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4189698"/>
                        <a:ext cx="2819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29" name="Object 73"/>
          <p:cNvGraphicFramePr>
            <a:graphicFrameLocks noChangeAspect="1"/>
          </p:cNvGraphicFramePr>
          <p:nvPr/>
        </p:nvGraphicFramePr>
        <p:xfrm>
          <a:off x="7492678" y="4253324"/>
          <a:ext cx="1447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45465" imgH="254000" progId="">
                  <p:embed/>
                </p:oleObj>
              </mc:Choice>
              <mc:Fallback>
                <p:oleObj r:id="rId6" imgW="545465" imgH="254000" progId="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678" y="4253324"/>
                        <a:ext cx="14478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32" name="Line 76"/>
          <p:cNvSpPr>
            <a:spLocks noChangeShapeType="1"/>
          </p:cNvSpPr>
          <p:nvPr/>
        </p:nvSpPr>
        <p:spPr bwMode="auto">
          <a:xfrm>
            <a:off x="2489200" y="4554822"/>
            <a:ext cx="8382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133" name="Line 77"/>
          <p:cNvSpPr>
            <a:spLocks noChangeShapeType="1"/>
          </p:cNvSpPr>
          <p:nvPr/>
        </p:nvSpPr>
        <p:spPr bwMode="auto">
          <a:xfrm flipV="1">
            <a:off x="6388904" y="4540969"/>
            <a:ext cx="971631" cy="13852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5138" name="Group 82"/>
          <p:cNvGrpSpPr/>
          <p:nvPr/>
        </p:nvGrpSpPr>
        <p:grpSpPr bwMode="auto">
          <a:xfrm>
            <a:off x="1460500" y="1161703"/>
            <a:ext cx="1752600" cy="2292350"/>
            <a:chOff x="432" y="816"/>
            <a:chExt cx="1104" cy="1444"/>
          </a:xfrm>
        </p:grpSpPr>
        <p:graphicFrame>
          <p:nvGraphicFramePr>
            <p:cNvPr id="19495" name="Object 79"/>
            <p:cNvGraphicFramePr>
              <a:graphicFrameLocks noChangeAspect="1"/>
            </p:cNvGraphicFramePr>
            <p:nvPr/>
          </p:nvGraphicFramePr>
          <p:xfrm>
            <a:off x="432" y="1778"/>
            <a:ext cx="1056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862965" imgH="393700" progId="">
                    <p:embed/>
                  </p:oleObj>
                </mc:Choice>
                <mc:Fallback>
                  <p:oleObj r:id="rId8" imgW="862965" imgH="393700" progId="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778"/>
                          <a:ext cx="1056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6" name="Object 80"/>
            <p:cNvGraphicFramePr>
              <a:graphicFrameLocks noChangeAspect="1"/>
            </p:cNvGraphicFramePr>
            <p:nvPr/>
          </p:nvGraphicFramePr>
          <p:xfrm>
            <a:off x="432" y="1296"/>
            <a:ext cx="1056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862965" imgH="393700" progId="">
                    <p:embed/>
                  </p:oleObj>
                </mc:Choice>
                <mc:Fallback>
                  <p:oleObj r:id="rId10" imgW="862965" imgH="393700" progId="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296"/>
                          <a:ext cx="1056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97" name="Object 81"/>
            <p:cNvGraphicFramePr>
              <a:graphicFrameLocks noChangeAspect="1"/>
            </p:cNvGraphicFramePr>
            <p:nvPr/>
          </p:nvGraphicFramePr>
          <p:xfrm>
            <a:off x="480" y="816"/>
            <a:ext cx="1056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862965" imgH="393700" progId="">
                    <p:embed/>
                  </p:oleObj>
                </mc:Choice>
                <mc:Fallback>
                  <p:oleObj r:id="rId12" imgW="862965" imgH="393700" progId="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816"/>
                          <a:ext cx="1056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39" name="Line 83"/>
          <p:cNvSpPr>
            <a:spLocks noChangeShapeType="1"/>
          </p:cNvSpPr>
          <p:nvPr/>
        </p:nvSpPr>
        <p:spPr bwMode="auto">
          <a:xfrm>
            <a:off x="6916719" y="2141490"/>
            <a:ext cx="838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140" name="Line 84"/>
          <p:cNvSpPr>
            <a:spLocks noChangeShapeType="1"/>
          </p:cNvSpPr>
          <p:nvPr/>
        </p:nvSpPr>
        <p:spPr bwMode="auto">
          <a:xfrm flipV="1">
            <a:off x="6916719" y="206529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141" name="AutoShape 85"/>
          <p:cNvSpPr>
            <a:spLocks noChangeArrowheads="1"/>
          </p:cNvSpPr>
          <p:nvPr/>
        </p:nvSpPr>
        <p:spPr bwMode="auto">
          <a:xfrm>
            <a:off x="9484810" y="3771711"/>
            <a:ext cx="1893103" cy="776184"/>
          </a:xfrm>
          <a:prstGeom prst="cloudCallout">
            <a:avLst>
              <a:gd name="adj1" fmla="val -68996"/>
              <a:gd name="adj2" fmla="val 5589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假设二者没有关系</a:t>
            </a:r>
          </a:p>
        </p:txBody>
      </p:sp>
      <p:graphicFrame>
        <p:nvGraphicFramePr>
          <p:cNvPr id="19" name="Object 168"/>
          <p:cNvGraphicFramePr>
            <a:graphicFrameLocks noChangeAspect="1"/>
          </p:cNvGraphicFramePr>
          <p:nvPr/>
        </p:nvGraphicFramePr>
        <p:xfrm>
          <a:off x="660400" y="5021379"/>
          <a:ext cx="6576027" cy="132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657600" imgH="736600" progId="Equation.DSMT4">
                  <p:embed/>
                </p:oleObj>
              </mc:Choice>
              <mc:Fallback>
                <p:oleObj r:id="rId14" imgW="3657600" imgH="736600" progId="Equation.DSMT4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021379"/>
                        <a:ext cx="6576027" cy="1323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6" grpId="0"/>
      <p:bldP spid="45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23" name="Rectangle 55"/>
          <p:cNvSpPr>
            <a:spLocks noChangeArrowheads="1"/>
          </p:cNvSpPr>
          <p:nvPr/>
        </p:nvSpPr>
        <p:spPr bwMode="auto">
          <a:xfrm>
            <a:off x="660399" y="1109578"/>
            <a:ext cx="10763813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问题二：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对于不同的样本容量的数据，这个差异究竟大到多大程度才算是合适呢？为了有统一的评判标准，统计学家构造了一个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2" action="ppaction://hlinksldjump"/>
              </a:rPr>
              <a:t>随机变量</a:t>
            </a:r>
            <a:endParaRPr lang="zh-CN" altLang="en-US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8424" name="Object 56"/>
          <p:cNvGraphicFramePr>
            <a:graphicFrameLocks noChangeAspect="1"/>
          </p:cNvGraphicFramePr>
          <p:nvPr/>
        </p:nvGraphicFramePr>
        <p:xfrm>
          <a:off x="3040144" y="2484841"/>
          <a:ext cx="54864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08200" imgH="508000" progId="Equation.DSMT4">
                  <p:embed/>
                </p:oleObj>
              </mc:Choice>
              <mc:Fallback>
                <p:oleObj r:id="rId3" imgW="2108200" imgH="5080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144" y="2484841"/>
                        <a:ext cx="548640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37" name="Text Box 169"/>
          <p:cNvSpPr txBox="1">
            <a:spLocks noChangeArrowheads="1"/>
          </p:cNvSpPr>
          <p:nvPr/>
        </p:nvSpPr>
        <p:spPr bwMode="auto">
          <a:xfrm>
            <a:off x="660400" y="4325195"/>
            <a:ext cx="11400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问题三：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的形式，基于上面的直观分析，猜测：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的大小与两个变量是否有关的关系如何？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3" grpId="0"/>
      <p:bldP spid="585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3788780" y="1531611"/>
          <a:ext cx="4614440" cy="111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08200" imgH="508000" progId="Equation.DSMT4">
                  <p:embed/>
                </p:oleObj>
              </mc:Choice>
              <mc:Fallback>
                <p:oleObj r:id="rId2" imgW="21082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8780" y="1531611"/>
                        <a:ext cx="4614440" cy="111221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2787483" y="4457437"/>
          <a:ext cx="2393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98500" imgH="177800" progId="">
                  <p:embed/>
                </p:oleObj>
              </mc:Choice>
              <mc:Fallback>
                <p:oleObj r:id="rId4" imgW="698500" imgH="1778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483" y="4457437"/>
                        <a:ext cx="2393950" cy="6096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3" name="Object 13"/>
          <p:cNvGraphicFramePr>
            <a:graphicFrameLocks noChangeAspect="1"/>
          </p:cNvGraphicFramePr>
          <p:nvPr/>
        </p:nvGraphicFramePr>
        <p:xfrm>
          <a:off x="6629234" y="4457437"/>
          <a:ext cx="2570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48665" imgH="177800" progId="">
                  <p:embed/>
                </p:oleObj>
              </mc:Choice>
              <mc:Fallback>
                <p:oleObj r:id="rId6" imgW="748665" imgH="1778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234" y="4457437"/>
                        <a:ext cx="2570163" cy="6096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639335" y="2643830"/>
          <a:ext cx="5989899" cy="126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314700" imgH="698500" progId="">
                  <p:embed/>
                </p:oleObj>
              </mc:Choice>
              <mc:Fallback>
                <p:oleObj r:id="rId8" imgW="3314700" imgH="6985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35" y="2643830"/>
                        <a:ext cx="5989899" cy="126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8"/>
          <p:cNvSpPr>
            <a:spLocks noChangeArrowheads="1"/>
          </p:cNvSpPr>
          <p:nvPr/>
        </p:nvSpPr>
        <p:spPr bwMode="auto">
          <a:xfrm>
            <a:off x="1234634" y="434783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0300" name="Group 124"/>
          <p:cNvGraphicFramePr>
            <a:graphicFrameLocks noGrp="1"/>
          </p:cNvGraphicFramePr>
          <p:nvPr/>
        </p:nvGraphicFramePr>
        <p:xfrm>
          <a:off x="2140352" y="1295099"/>
          <a:ext cx="7772400" cy="1066800"/>
        </p:xfrm>
        <a:graphic>
          <a:graphicData uri="http://schemas.openxmlformats.org/drawingml/2006/table">
            <a:tbl>
              <a:tblPr/>
              <a:tblGrid>
                <a:gridCol w="90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P(K</a:t>
                      </a:r>
                      <a:r>
                        <a:rPr kumimoji="0" lang="en-US" altLang="zh-CN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≥k</a:t>
                      </a:r>
                      <a:r>
                        <a:rPr kumimoji="0" lang="en-US" altLang="zh-CN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0.50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0.40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0.25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0.15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0.10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0.05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0.025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0.010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0.005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0.001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k</a:t>
                      </a:r>
                      <a:r>
                        <a:rPr kumimoji="0" lang="en-US" altLang="zh-CN" sz="14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0.455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0.708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1.323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2.072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2.706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3.841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5.024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6.635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7.879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10.828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338" name="Object 162"/>
          <p:cNvGraphicFramePr>
            <a:graphicFrameLocks noChangeAspect="1"/>
          </p:cNvGraphicFramePr>
          <p:nvPr/>
        </p:nvGraphicFramePr>
        <p:xfrm>
          <a:off x="6340714" y="3153131"/>
          <a:ext cx="3160591" cy="45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43965" imgH="177800" progId="">
                  <p:embed/>
                </p:oleObj>
              </mc:Choice>
              <mc:Fallback>
                <p:oleObj r:id="rId2" imgW="1243965" imgH="177800" progId="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714" y="3153131"/>
                        <a:ext cx="3160591" cy="451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339" name="Object 163"/>
          <p:cNvGraphicFramePr>
            <a:graphicFrameLocks noChangeAspect="1"/>
          </p:cNvGraphicFramePr>
          <p:nvPr/>
        </p:nvGraphicFramePr>
        <p:xfrm>
          <a:off x="736600" y="2464320"/>
          <a:ext cx="3276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71600" imgH="279400" progId="Equation.DSMT4">
                  <p:embed/>
                </p:oleObj>
              </mc:Choice>
              <mc:Fallback>
                <p:oleObj r:id="rId4" imgW="1371600" imgH="279400" progId="Equation.DSMT4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464320"/>
                        <a:ext cx="32766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340" name="Object 164"/>
          <p:cNvGraphicFramePr>
            <a:graphicFrameLocks noChangeAspect="1"/>
          </p:cNvGraphicFramePr>
          <p:nvPr/>
        </p:nvGraphicFramePr>
        <p:xfrm>
          <a:off x="660400" y="3378721"/>
          <a:ext cx="428244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38400" imgH="457200" progId="">
                  <p:embed/>
                </p:oleObj>
              </mc:Choice>
              <mc:Fallback>
                <p:oleObj r:id="rId6" imgW="2438400" imgH="457200" progId="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378721"/>
                        <a:ext cx="428244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41" name="AutoShape 165"/>
          <p:cNvSpPr>
            <a:spLocks noChangeArrowheads="1"/>
          </p:cNvSpPr>
          <p:nvPr/>
        </p:nvSpPr>
        <p:spPr bwMode="auto">
          <a:xfrm>
            <a:off x="1539433" y="4364606"/>
            <a:ext cx="2280727" cy="552834"/>
          </a:xfrm>
          <a:prstGeom prst="cloudCallout">
            <a:avLst>
              <a:gd name="adj1" fmla="val 75770"/>
              <a:gd name="adj2" fmla="val -77152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小概率事件</a:t>
            </a:r>
          </a:p>
        </p:txBody>
      </p:sp>
      <p:sp>
        <p:nvSpPr>
          <p:cNvPr id="50342" name="Line 166"/>
          <p:cNvSpPr>
            <a:spLocks noChangeShapeType="1"/>
          </p:cNvSpPr>
          <p:nvPr/>
        </p:nvSpPr>
        <p:spPr bwMode="auto">
          <a:xfrm>
            <a:off x="2260600" y="299772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0345" name="Object 169"/>
          <p:cNvGraphicFramePr>
            <a:graphicFrameLocks noChangeAspect="1"/>
          </p:cNvGraphicFramePr>
          <p:nvPr/>
        </p:nvGraphicFramePr>
        <p:xfrm>
          <a:off x="820420" y="5520592"/>
          <a:ext cx="3962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49500" imgH="228600" progId="">
                  <p:embed/>
                </p:oleObj>
              </mc:Choice>
              <mc:Fallback>
                <p:oleObj r:id="rId8" imgW="2349500" imgH="228600" progId="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" y="5520592"/>
                        <a:ext cx="3962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46" name="Line 170"/>
          <p:cNvSpPr>
            <a:spLocks noChangeShapeType="1"/>
          </p:cNvSpPr>
          <p:nvPr/>
        </p:nvSpPr>
        <p:spPr bwMode="auto">
          <a:xfrm>
            <a:off x="2585913" y="491744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347" name="AutoShape 171"/>
          <p:cNvSpPr>
            <a:spLocks noChangeArrowheads="1"/>
          </p:cNvSpPr>
          <p:nvPr/>
        </p:nvSpPr>
        <p:spPr bwMode="auto">
          <a:xfrm>
            <a:off x="7445779" y="4498255"/>
            <a:ext cx="3130781" cy="1174043"/>
          </a:xfrm>
          <a:prstGeom prst="cloudCallout">
            <a:avLst>
              <a:gd name="adj1" fmla="val -72222"/>
              <a:gd name="adj2" fmla="val 4872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此判断错误的概率不超过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0.01</a:t>
            </a:r>
          </a:p>
        </p:txBody>
      </p:sp>
      <p:sp>
        <p:nvSpPr>
          <p:cNvPr id="50348" name="Text Box 172"/>
          <p:cNvSpPr txBox="1">
            <a:spLocks noChangeArrowheads="1"/>
          </p:cNvSpPr>
          <p:nvPr/>
        </p:nvSpPr>
        <p:spPr bwMode="auto">
          <a:xfrm>
            <a:off x="6026552" y="3592655"/>
            <a:ext cx="3217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独立性检验</a:t>
            </a:r>
          </a:p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test  of  independence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50349" name="Object 173"/>
          <p:cNvGraphicFramePr>
            <a:graphicFrameLocks noChangeAspect="1"/>
          </p:cNvGraphicFramePr>
          <p:nvPr/>
        </p:nvGraphicFramePr>
        <p:xfrm>
          <a:off x="6340714" y="2650128"/>
          <a:ext cx="1771811" cy="45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98500" imgH="177800" progId="">
                  <p:embed/>
                </p:oleObj>
              </mc:Choice>
              <mc:Fallback>
                <p:oleObj r:id="rId10" imgW="698500" imgH="177800" progId="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714" y="2650128"/>
                        <a:ext cx="1771811" cy="451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50" name="Text Box 174"/>
          <p:cNvSpPr txBox="1">
            <a:spLocks noChangeArrowheads="1"/>
          </p:cNvSpPr>
          <p:nvPr/>
        </p:nvSpPr>
        <p:spPr bwMode="auto">
          <a:xfrm>
            <a:off x="731520" y="6023436"/>
            <a:ext cx="7255512" cy="40011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在犯错误概率不超过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0.01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的前提下，接种疫苗和患甲流有关系</a:t>
            </a:r>
          </a:p>
        </p:txBody>
      </p:sp>
      <p:sp>
        <p:nvSpPr>
          <p:cNvPr id="50351" name="Oval 175"/>
          <p:cNvSpPr>
            <a:spLocks noChangeArrowheads="1"/>
          </p:cNvSpPr>
          <p:nvPr/>
        </p:nvSpPr>
        <p:spPr bwMode="auto">
          <a:xfrm>
            <a:off x="7855352" y="1295099"/>
            <a:ext cx="685800" cy="1066800"/>
          </a:xfrm>
          <a:prstGeom prst="ellipse">
            <a:avLst/>
          </a:prstGeom>
          <a:noFill/>
          <a:ln w="5715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advClick="0" advTm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41" grpId="0" animBg="1"/>
      <p:bldP spid="50347" grpId="0" animBg="1"/>
      <p:bldP spid="50348" grpId="0"/>
      <p:bldP spid="50350" grpId="0" animBg="1"/>
      <p:bldP spid="503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4"/>
          <p:cNvGraphicFramePr>
            <a:graphicFrameLocks noGrp="1"/>
          </p:cNvGraphicFramePr>
          <p:nvPr/>
        </p:nvGraphicFramePr>
        <p:xfrm>
          <a:off x="2956560" y="1838643"/>
          <a:ext cx="6690360" cy="4059238"/>
        </p:xfrm>
        <a:graphic>
          <a:graphicData uri="http://schemas.openxmlformats.org/drawingml/2006/table">
            <a:tbl>
              <a:tblPr/>
              <a:tblGrid>
                <a:gridCol w="349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 反证法</a:t>
                      </a: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　　</a:t>
                      </a:r>
                      <a:r>
                        <a:rPr kumimoji="0" lang="zh-CN" alt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独立性检验</a:t>
                      </a:r>
                      <a:endParaRPr kumimoji="0" lang="zh-CN" altLang="en-GB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要证明结论</a:t>
                      </a: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</a:t>
                      </a:r>
                      <a:endParaRPr kumimoji="0" lang="en-GB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在</a:t>
                      </a: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</a:t>
                      </a: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不成立的</a:t>
                      </a:r>
                      <a:endParaRPr kumimoji="0" lang="zh-CN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前提下进行推理</a:t>
                      </a: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2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推出矛盾，意味着结论</a:t>
                      </a: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</a:t>
                      </a: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成立</a:t>
                      </a: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0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没有找到矛盾，不能对</a:t>
                      </a:r>
                      <a:r>
                        <a:rPr kumimoji="0" lang="en-GB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A</a:t>
                      </a:r>
                      <a:r>
                        <a:rPr kumimoji="0" lang="zh-CN" alt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下任何结论，即反证法不成功</a:t>
                      </a: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GB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74" name="Rectangle 13"/>
          <p:cNvSpPr>
            <a:spLocks noChangeArrowheads="1"/>
          </p:cNvSpPr>
          <p:nvPr/>
        </p:nvSpPr>
        <p:spPr bwMode="auto">
          <a:xfrm>
            <a:off x="660400" y="1269602"/>
            <a:ext cx="3124200" cy="40011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小组讨论，完成表格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747339" y="2370689"/>
            <a:ext cx="2550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要说明两个分类变量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是否有关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06154" y="3279899"/>
            <a:ext cx="1842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假设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无关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47339" y="3877069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推出一个与假设矛盾的小概率事件，意味着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有关系的可能性大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47339" y="4892732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没有推出矛盾，意味着没有足够的理由说明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有关系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宽屏</PresentationFormat>
  <Paragraphs>196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25</cp:revision>
  <dcterms:created xsi:type="dcterms:W3CDTF">2020-08-16T11:59:00Z</dcterms:created>
  <dcterms:modified xsi:type="dcterms:W3CDTF">2021-01-09T10:08:00Z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