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8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7" r:id="rId25"/>
    <p:sldId id="290" r:id="rId26"/>
    <p:sldId id="289" r:id="rId27"/>
  </p:sldIdLst>
  <p:sldSz cx="12192000" cy="6858000"/>
  <p:notesSz cx="6858000" cy="9144000"/>
  <p:embeddedFontLst>
    <p:embeddedFont>
      <p:font typeface="思源黑体 CN Light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39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>
        <p:guide pos="438"/>
        <p:guide pos="7256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9793489-4D88-400D-9D0D-ECB1976BDAA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2C2609D-C379-4A50-A1C8-5205A353E4F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3886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3886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6.wmf"/><Relationship Id="rId7" Type="http://schemas.openxmlformats.org/officeDocument/2006/relationships/image" Target="../media/image4.wmf"/><Relationship Id="rId12" Type="http://schemas.openxmlformats.org/officeDocument/2006/relationships/image" Target="../media/image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7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image" Target="../media/image7.GI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65439" b="60015"/>
          <a:stretch>
            <a:fillRect/>
          </a:stretch>
        </p:blipFill>
        <p:spPr>
          <a:xfrm>
            <a:off x="-1994634" y="-19205"/>
            <a:ext cx="3059670" cy="2749837"/>
          </a:xfrm>
          <a:custGeom>
            <a:avLst/>
            <a:gdLst>
              <a:gd name="connsiteX0" fmla="*/ 1198859 w 3059670"/>
              <a:gd name="connsiteY0" fmla="*/ 0 h 2749837"/>
              <a:gd name="connsiteX1" fmla="*/ 1819174 w 3059670"/>
              <a:gd name="connsiteY1" fmla="*/ 0 h 2749837"/>
              <a:gd name="connsiteX2" fmla="*/ 3059670 w 3059670"/>
              <a:gd name="connsiteY2" fmla="*/ 1184997 h 2749837"/>
              <a:gd name="connsiteX3" fmla="*/ 1564840 w 3059670"/>
              <a:gd name="connsiteY3" fmla="*/ 2749837 h 2749837"/>
              <a:gd name="connsiteX4" fmla="*/ 0 w 3059670"/>
              <a:gd name="connsiteY4" fmla="*/ 1255007 h 2749837"/>
              <a:gd name="connsiteX5" fmla="*/ 1198859 w 3059670"/>
              <a:gd name="connsiteY5" fmla="*/ 0 h 27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670" h="2749837">
                <a:moveTo>
                  <a:pt x="1198859" y="0"/>
                </a:moveTo>
                <a:lnTo>
                  <a:pt x="1819174" y="0"/>
                </a:lnTo>
                <a:lnTo>
                  <a:pt x="3059670" y="1184997"/>
                </a:lnTo>
                <a:lnTo>
                  <a:pt x="1564840" y="2749837"/>
                </a:lnTo>
                <a:lnTo>
                  <a:pt x="0" y="1255007"/>
                </a:lnTo>
                <a:lnTo>
                  <a:pt x="1198859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426" r="29207" b="65069"/>
          <a:stretch>
            <a:fillRect/>
          </a:stretch>
        </p:blipFill>
        <p:spPr>
          <a:xfrm>
            <a:off x="-35439" y="-5121"/>
            <a:ext cx="4838114" cy="2372926"/>
          </a:xfrm>
          <a:custGeom>
            <a:avLst/>
            <a:gdLst>
              <a:gd name="connsiteX0" fmla="*/ 4838114 w 4838114"/>
              <a:gd name="connsiteY0" fmla="*/ 0 h 2372926"/>
              <a:gd name="connsiteX1" fmla="*/ 2465188 w 4838114"/>
              <a:gd name="connsiteY1" fmla="*/ 2372926 h 2372926"/>
              <a:gd name="connsiteX2" fmla="*/ 0 w 4838114"/>
              <a:gd name="connsiteY2" fmla="*/ 15240 h 2372926"/>
              <a:gd name="connsiteX3" fmla="*/ 4838114 w 4838114"/>
              <a:gd name="connsiteY3" fmla="*/ 0 h 23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114" h="2372926">
                <a:moveTo>
                  <a:pt x="4838114" y="0"/>
                </a:moveTo>
                <a:lnTo>
                  <a:pt x="2465188" y="2372926"/>
                </a:lnTo>
                <a:cubicBezTo>
                  <a:pt x="1729819" y="1706411"/>
                  <a:pt x="720129" y="689375"/>
                  <a:pt x="0" y="15240"/>
                </a:cubicBezTo>
                <a:lnTo>
                  <a:pt x="4838114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7678" r="50000" b="37830"/>
          <a:stretch>
            <a:fillRect/>
          </a:stretch>
        </p:blipFill>
        <p:spPr>
          <a:xfrm>
            <a:off x="-402051" y="1196581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5" t="20276" r="31308" b="49204"/>
          <a:stretch>
            <a:fillRect/>
          </a:stretch>
        </p:blipFill>
        <p:spPr>
          <a:xfrm>
            <a:off x="2486992" y="1375187"/>
            <a:ext cx="2098966" cy="2098966"/>
          </a:xfrm>
          <a:custGeom>
            <a:avLst/>
            <a:gdLst>
              <a:gd name="connsiteX0" fmla="*/ 1045821 w 2098966"/>
              <a:gd name="connsiteY0" fmla="*/ 0 h 2098966"/>
              <a:gd name="connsiteX1" fmla="*/ 2098966 w 2098966"/>
              <a:gd name="connsiteY1" fmla="*/ 1045821 h 2098966"/>
              <a:gd name="connsiteX2" fmla="*/ 1053145 w 2098966"/>
              <a:gd name="connsiteY2" fmla="*/ 2098966 h 2098966"/>
              <a:gd name="connsiteX3" fmla="*/ 0 w 2098966"/>
              <a:gd name="connsiteY3" fmla="*/ 1053145 h 2098966"/>
              <a:gd name="connsiteX4" fmla="*/ 1045821 w 2098966"/>
              <a:gd name="connsiteY4" fmla="*/ 0 h 209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966" h="2098966">
                <a:moveTo>
                  <a:pt x="1045821" y="0"/>
                </a:moveTo>
                <a:lnTo>
                  <a:pt x="2098966" y="1045821"/>
                </a:lnTo>
                <a:lnTo>
                  <a:pt x="1053145" y="2098966"/>
                </a:lnTo>
                <a:lnTo>
                  <a:pt x="0" y="1053145"/>
                </a:lnTo>
                <a:lnTo>
                  <a:pt x="1045821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0226" r="34520" b="15282"/>
          <a:stretch>
            <a:fillRect/>
          </a:stretch>
        </p:blipFill>
        <p:spPr>
          <a:xfrm>
            <a:off x="1194848" y="2747245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47243" r="60579" b="8266"/>
          <a:stretch>
            <a:fillRect/>
          </a:stretch>
        </p:blipFill>
        <p:spPr>
          <a:xfrm>
            <a:off x="-1493395" y="3229787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t="65769" r="22962"/>
          <a:stretch>
            <a:fillRect/>
          </a:stretch>
        </p:blipFill>
        <p:spPr>
          <a:xfrm>
            <a:off x="2818479" y="4503894"/>
            <a:ext cx="2628422" cy="2354106"/>
          </a:xfrm>
          <a:custGeom>
            <a:avLst/>
            <a:gdLst>
              <a:gd name="connsiteX0" fmla="*/ 1285919 w 2628422"/>
              <a:gd name="connsiteY0" fmla="*/ 0 h 2354106"/>
              <a:gd name="connsiteX1" fmla="*/ 2628422 w 2628422"/>
              <a:gd name="connsiteY1" fmla="*/ 1285919 h 2354106"/>
              <a:gd name="connsiteX2" fmla="*/ 1605257 w 2628422"/>
              <a:gd name="connsiteY2" fmla="*/ 2354106 h 2354106"/>
              <a:gd name="connsiteX3" fmla="*/ 1056116 w 2628422"/>
              <a:gd name="connsiteY3" fmla="*/ 2354106 h 2354106"/>
              <a:gd name="connsiteX4" fmla="*/ 0 w 2628422"/>
              <a:gd name="connsiteY4" fmla="*/ 1342503 h 2354106"/>
              <a:gd name="connsiteX5" fmla="*/ 1285919 w 2628422"/>
              <a:gd name="connsiteY5" fmla="*/ 0 h 23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422" h="2354106">
                <a:moveTo>
                  <a:pt x="1285919" y="0"/>
                </a:moveTo>
                <a:lnTo>
                  <a:pt x="2628422" y="1285919"/>
                </a:lnTo>
                <a:lnTo>
                  <a:pt x="1605257" y="2354106"/>
                </a:lnTo>
                <a:lnTo>
                  <a:pt x="1056116" y="2354106"/>
                </a:lnTo>
                <a:lnTo>
                  <a:pt x="0" y="1342503"/>
                </a:lnTo>
                <a:lnTo>
                  <a:pt x="1285919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70105" r="39573"/>
          <a:stretch>
            <a:fillRect/>
          </a:stretch>
        </p:blipFill>
        <p:spPr>
          <a:xfrm>
            <a:off x="-382334" y="4802056"/>
            <a:ext cx="4115702" cy="2055944"/>
          </a:xfrm>
          <a:custGeom>
            <a:avLst/>
            <a:gdLst>
              <a:gd name="connsiteX0" fmla="*/ 1969289 w 4115702"/>
              <a:gd name="connsiteY0" fmla="*/ 0 h 2055944"/>
              <a:gd name="connsiteX1" fmla="*/ 4115702 w 4115702"/>
              <a:gd name="connsiteY1" fmla="*/ 2055944 h 2055944"/>
              <a:gd name="connsiteX2" fmla="*/ 0 w 4115702"/>
              <a:gd name="connsiteY2" fmla="*/ 2055944 h 2055944"/>
              <a:gd name="connsiteX3" fmla="*/ 1969289 w 4115702"/>
              <a:gd name="connsiteY3" fmla="*/ 0 h 20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5702" h="2055944">
                <a:moveTo>
                  <a:pt x="1969289" y="0"/>
                </a:moveTo>
                <a:lnTo>
                  <a:pt x="4115702" y="2055944"/>
                </a:lnTo>
                <a:lnTo>
                  <a:pt x="0" y="2055944"/>
                </a:lnTo>
                <a:lnTo>
                  <a:pt x="1969289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-4505" r="77464" b="100000"/>
          <a:stretch>
            <a:fillRect/>
          </a:stretch>
        </p:blipFill>
        <p:spPr>
          <a:xfrm>
            <a:off x="-795774" y="-329038"/>
            <a:ext cx="620315" cy="309833"/>
          </a:xfrm>
          <a:custGeom>
            <a:avLst/>
            <a:gdLst>
              <a:gd name="connsiteX0" fmla="*/ 295971 w 620315"/>
              <a:gd name="connsiteY0" fmla="*/ 0 h 309833"/>
              <a:gd name="connsiteX1" fmla="*/ 620315 w 620315"/>
              <a:gd name="connsiteY1" fmla="*/ 309833 h 309833"/>
              <a:gd name="connsiteX2" fmla="*/ 0 w 620315"/>
              <a:gd name="connsiteY2" fmla="*/ 309833 h 309833"/>
              <a:gd name="connsiteX3" fmla="*/ 295971 w 620315"/>
              <a:gd name="connsiteY3" fmla="*/ 0 h 3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15" h="309833">
                <a:moveTo>
                  <a:pt x="295971" y="0"/>
                </a:moveTo>
                <a:lnTo>
                  <a:pt x="620315" y="309833"/>
                </a:lnTo>
                <a:lnTo>
                  <a:pt x="0" y="309833"/>
                </a:lnTo>
                <a:lnTo>
                  <a:pt x="2959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00000" r="38422" b="-34589"/>
          <a:stretch>
            <a:fillRect/>
          </a:stretch>
        </p:blipFill>
        <p:spPr>
          <a:xfrm>
            <a:off x="-582655" y="6858000"/>
            <a:ext cx="4434693" cy="2378748"/>
          </a:xfrm>
          <a:custGeom>
            <a:avLst/>
            <a:gdLst>
              <a:gd name="connsiteX0" fmla="*/ 200322 w 4434693"/>
              <a:gd name="connsiteY0" fmla="*/ 0 h 2378748"/>
              <a:gd name="connsiteX1" fmla="*/ 4316024 w 4434693"/>
              <a:gd name="connsiteY1" fmla="*/ 0 h 2378748"/>
              <a:gd name="connsiteX2" fmla="*/ 4434693 w 4434693"/>
              <a:gd name="connsiteY2" fmla="*/ 113667 h 2378748"/>
              <a:gd name="connsiteX3" fmla="*/ 2265081 w 4434693"/>
              <a:gd name="connsiteY3" fmla="*/ 2378748 h 2378748"/>
              <a:gd name="connsiteX4" fmla="*/ 0 w 4434693"/>
              <a:gd name="connsiteY4" fmla="*/ 209137 h 2378748"/>
              <a:gd name="connsiteX5" fmla="*/ 200322 w 4434693"/>
              <a:gd name="connsiteY5" fmla="*/ 0 h 237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693" h="2378748">
                <a:moveTo>
                  <a:pt x="200322" y="0"/>
                </a:moveTo>
                <a:lnTo>
                  <a:pt x="4316024" y="0"/>
                </a:lnTo>
                <a:lnTo>
                  <a:pt x="4434693" y="113667"/>
                </a:lnTo>
                <a:lnTo>
                  <a:pt x="2265081" y="2378748"/>
                </a:lnTo>
                <a:lnTo>
                  <a:pt x="0" y="209137"/>
                </a:lnTo>
                <a:lnTo>
                  <a:pt x="200322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6" t="100000" r="32880" b="-3989"/>
          <a:stretch>
            <a:fillRect/>
          </a:stretch>
        </p:blipFill>
        <p:spPr>
          <a:xfrm>
            <a:off x="3874596" y="6858000"/>
            <a:ext cx="549141" cy="274316"/>
          </a:xfrm>
          <a:custGeom>
            <a:avLst/>
            <a:gdLst>
              <a:gd name="connsiteX0" fmla="*/ 0 w 549141"/>
              <a:gd name="connsiteY0" fmla="*/ 0 h 274316"/>
              <a:gd name="connsiteX1" fmla="*/ 549141 w 549141"/>
              <a:gd name="connsiteY1" fmla="*/ 0 h 274316"/>
              <a:gd name="connsiteX2" fmla="*/ 286387 w 549141"/>
              <a:gd name="connsiteY2" fmla="*/ 274316 h 274316"/>
              <a:gd name="connsiteX3" fmla="*/ 0 w 549141"/>
              <a:gd name="connsiteY3" fmla="*/ 0 h 2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41" h="274316">
                <a:moveTo>
                  <a:pt x="0" y="0"/>
                </a:moveTo>
                <a:lnTo>
                  <a:pt x="549141" y="0"/>
                </a:lnTo>
                <a:lnTo>
                  <a:pt x="286387" y="27431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8869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1-2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5400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2.2.1</a:t>
                  </a:r>
                  <a:r>
                    <a:rPr lang="zh-CN" altLang="en-US" sz="5400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综合分析法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869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推理与证明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38869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6" name="Text Box 18"/>
          <p:cNvSpPr txBox="1">
            <a:spLocks noChangeArrowheads="1"/>
          </p:cNvSpPr>
          <p:nvPr/>
        </p:nvSpPr>
        <p:spPr bwMode="auto">
          <a:xfrm rot="10800000" flipV="1">
            <a:off x="6466631" y="3223209"/>
            <a:ext cx="3425825" cy="400110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则综合法可用框图表示如下：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785094" y="2915432"/>
            <a:ext cx="3816350" cy="1015663"/>
          </a:xfrm>
          <a:prstGeom prst="rect">
            <a:avLst/>
          </a:prstGeom>
          <a:noFill/>
          <a:ln w="28575" algn="ctr">
            <a:solidFill>
              <a:srgbClr val="99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表示已知条件、已有的定义、公理、定理等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,Q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表示所要证明的结论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2347069" y="4438707"/>
            <a:ext cx="1081087" cy="608012"/>
            <a:chOff x="521" y="2956"/>
            <a:chExt cx="681" cy="383"/>
          </a:xfrm>
        </p:grpSpPr>
        <p:sp>
          <p:nvSpPr>
            <p:cNvPr id="11286" name="AutoShape 21"/>
            <p:cNvSpPr>
              <a:spLocks noChangeArrowheads="1"/>
            </p:cNvSpPr>
            <p:nvPr/>
          </p:nvSpPr>
          <p:spPr bwMode="auto">
            <a:xfrm>
              <a:off x="521" y="2995"/>
              <a:ext cx="681" cy="279"/>
            </a:xfrm>
            <a:prstGeom prst="roundRect">
              <a:avLst>
                <a:gd name="adj" fmla="val 16667"/>
              </a:avLst>
            </a:prstGeom>
            <a:solidFill>
              <a:srgbClr val="55A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1287" name="Object 22"/>
            <p:cNvGraphicFramePr>
              <a:graphicFrameLocks noChangeAspect="1"/>
            </p:cNvGraphicFramePr>
            <p:nvPr/>
          </p:nvGraphicFramePr>
          <p:xfrm>
            <a:off x="521" y="2956"/>
            <a:ext cx="635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06400" imgH="190500" progId="Equation.DSMT4">
                    <p:embed/>
                  </p:oleObj>
                </mc:Choice>
                <mc:Fallback>
                  <p:oleObj name="Equation" r:id="rId2" imgW="406400" imgH="1905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2956"/>
                          <a:ext cx="635" cy="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3428156" y="4726044"/>
            <a:ext cx="4318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 bwMode="auto">
          <a:xfrm>
            <a:off x="3859956" y="4438707"/>
            <a:ext cx="1154113" cy="595312"/>
            <a:chOff x="1791" y="2964"/>
            <a:chExt cx="727" cy="375"/>
          </a:xfrm>
        </p:grpSpPr>
        <p:sp>
          <p:nvSpPr>
            <p:cNvPr id="11284" name="AutoShape 25"/>
            <p:cNvSpPr>
              <a:spLocks noChangeArrowheads="1"/>
            </p:cNvSpPr>
            <p:nvPr/>
          </p:nvSpPr>
          <p:spPr bwMode="auto">
            <a:xfrm>
              <a:off x="1791" y="2995"/>
              <a:ext cx="726" cy="279"/>
            </a:xfrm>
            <a:prstGeom prst="roundRect">
              <a:avLst>
                <a:gd name="adj" fmla="val 16667"/>
              </a:avLst>
            </a:prstGeom>
            <a:solidFill>
              <a:srgbClr val="55A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1285" name="Object 26"/>
            <p:cNvGraphicFramePr>
              <a:graphicFrameLocks noChangeAspect="1"/>
            </p:cNvGraphicFramePr>
            <p:nvPr/>
          </p:nvGraphicFramePr>
          <p:xfrm>
            <a:off x="1837" y="2964"/>
            <a:ext cx="681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57200" imgH="190500" progId="Equation.DSMT4">
                    <p:embed/>
                  </p:oleObj>
                </mc:Choice>
                <mc:Fallback>
                  <p:oleObj name="Equation" r:id="rId4" imgW="457200" imgH="1905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2964"/>
                          <a:ext cx="681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5012481" y="4726044"/>
            <a:ext cx="5048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5515719" y="4438707"/>
            <a:ext cx="1152525" cy="582612"/>
            <a:chOff x="3152" y="2972"/>
            <a:chExt cx="726" cy="367"/>
          </a:xfrm>
        </p:grpSpPr>
        <p:sp>
          <p:nvSpPr>
            <p:cNvPr id="11282" name="AutoShape 29"/>
            <p:cNvSpPr>
              <a:spLocks noChangeArrowheads="1"/>
            </p:cNvSpPr>
            <p:nvPr/>
          </p:nvSpPr>
          <p:spPr bwMode="auto">
            <a:xfrm>
              <a:off x="3152" y="2995"/>
              <a:ext cx="725" cy="279"/>
            </a:xfrm>
            <a:prstGeom prst="roundRect">
              <a:avLst>
                <a:gd name="adj" fmla="val 16667"/>
              </a:avLst>
            </a:prstGeom>
            <a:solidFill>
              <a:srgbClr val="55A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1283" name="Object 30"/>
            <p:cNvGraphicFramePr>
              <a:graphicFrameLocks noChangeAspect="1"/>
            </p:cNvGraphicFramePr>
            <p:nvPr/>
          </p:nvGraphicFramePr>
          <p:xfrm>
            <a:off x="3152" y="2972"/>
            <a:ext cx="726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69900" imgH="190500" progId="Equation.DSMT4">
                    <p:embed/>
                  </p:oleObj>
                </mc:Choice>
                <mc:Fallback>
                  <p:oleObj name="Equation" r:id="rId6" imgW="469900" imgH="1905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972"/>
                          <a:ext cx="726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6668244" y="4726044"/>
            <a:ext cx="576262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7244506" y="4365682"/>
            <a:ext cx="93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7820769" y="4726044"/>
            <a:ext cx="576262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34"/>
          <p:cNvGrpSpPr/>
          <p:nvPr/>
        </p:nvGrpSpPr>
        <p:grpSpPr bwMode="auto">
          <a:xfrm>
            <a:off x="8397031" y="4365682"/>
            <a:ext cx="1079500" cy="655637"/>
            <a:chOff x="4604" y="2926"/>
            <a:chExt cx="680" cy="413"/>
          </a:xfrm>
        </p:grpSpPr>
        <p:sp>
          <p:nvSpPr>
            <p:cNvPr id="11280" name="AutoShape 35"/>
            <p:cNvSpPr>
              <a:spLocks noChangeArrowheads="1"/>
            </p:cNvSpPr>
            <p:nvPr/>
          </p:nvSpPr>
          <p:spPr bwMode="auto">
            <a:xfrm>
              <a:off x="4604" y="2995"/>
              <a:ext cx="680" cy="279"/>
            </a:xfrm>
            <a:prstGeom prst="roundRect">
              <a:avLst>
                <a:gd name="adj" fmla="val 16667"/>
              </a:avLst>
            </a:prstGeom>
            <a:solidFill>
              <a:srgbClr val="55A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1281" name="Object 36"/>
            <p:cNvGraphicFramePr>
              <a:graphicFrameLocks noChangeAspect="1"/>
            </p:cNvGraphicFramePr>
            <p:nvPr/>
          </p:nvGraphicFramePr>
          <p:xfrm>
            <a:off x="4604" y="2926"/>
            <a:ext cx="635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800" imgH="190500" progId="Equation.DSMT4">
                    <p:embed/>
                  </p:oleObj>
                </mc:Choice>
                <mc:Fallback>
                  <p:oleObj name="Equation" r:id="rId8" imgW="431800" imgH="190500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2926"/>
                          <a:ext cx="635" cy="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66" name="AutoShape 38"/>
          <p:cNvSpPr>
            <a:spLocks noChangeArrowheads="1"/>
          </p:cNvSpPr>
          <p:nvPr/>
        </p:nvSpPr>
        <p:spPr bwMode="auto">
          <a:xfrm>
            <a:off x="8397031" y="1112678"/>
            <a:ext cx="2365736" cy="1726115"/>
          </a:xfrm>
          <a:prstGeom prst="cloudCallout">
            <a:avLst>
              <a:gd name="adj1" fmla="val -85884"/>
              <a:gd name="adj2" fmla="val 40293"/>
            </a:avLst>
          </a:prstGeom>
          <a:solidFill>
            <a:srgbClr val="00B050"/>
          </a:solidFill>
          <a:ln w="9525">
            <a:solidFill>
              <a:srgbClr val="DDDDDD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你能用框图表示综合法吗？</a:t>
            </a:r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5601444" y="3380401"/>
            <a:ext cx="865187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6" grpId="0" animBg="1"/>
      <p:bldP spid="48147" grpId="0" animBg="1"/>
      <p:bldP spid="48160" grpId="0"/>
      <p:bldP spid="481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7"/>
          <p:cNvSpPr txBox="1">
            <a:spLocks noChangeArrowheads="1"/>
          </p:cNvSpPr>
          <p:nvPr/>
        </p:nvSpPr>
        <p:spPr bwMode="auto">
          <a:xfrm>
            <a:off x="660400" y="1110578"/>
            <a:ext cx="10858500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在△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中，三个内角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对应的边分别为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，且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成等差数列，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成等比数列，求证△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为等边三角形．</a:t>
            </a:r>
          </a:p>
        </p:txBody>
      </p:sp>
      <p:grpSp>
        <p:nvGrpSpPr>
          <p:cNvPr id="3" name="Group 18"/>
          <p:cNvGrpSpPr/>
          <p:nvPr/>
        </p:nvGrpSpPr>
        <p:grpSpPr bwMode="auto">
          <a:xfrm>
            <a:off x="729787" y="2341588"/>
            <a:ext cx="1666875" cy="914400"/>
            <a:chOff x="2448" y="2208"/>
            <a:chExt cx="1050" cy="576"/>
          </a:xfrm>
        </p:grpSpPr>
        <p:pic>
          <p:nvPicPr>
            <p:cNvPr id="12295" name="Picture 19" descr="按钮库_圆角04_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208"/>
              <a:ext cx="8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20"/>
            <p:cNvSpPr txBox="1">
              <a:spLocks noChangeArrowheads="1"/>
            </p:cNvSpPr>
            <p:nvPr/>
          </p:nvSpPr>
          <p:spPr bwMode="auto">
            <a:xfrm>
              <a:off x="2624" y="2313"/>
              <a:ext cx="8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分析</a:t>
              </a:r>
            </a:p>
          </p:txBody>
        </p:sp>
      </p:grp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2213256" y="2508216"/>
            <a:ext cx="6408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将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成等差数列，转化为符号语言就是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2B=A+C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72168" y="4978424"/>
            <a:ext cx="10746732" cy="10156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此时，如果能把角和边统一起来，那么就可以进一步寻找角和边之间的关系，进而判断三角形的形状，余弦定理正好满足要求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于是，可以用余弦定理为工具进行证明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13" name="Group 18"/>
          <p:cNvGrpSpPr/>
          <p:nvPr/>
        </p:nvGrpSpPr>
        <p:grpSpPr bwMode="auto">
          <a:xfrm>
            <a:off x="2213458" y="3543324"/>
            <a:ext cx="6911975" cy="603250"/>
            <a:chOff x="602" y="799"/>
            <a:chExt cx="4354" cy="380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02" y="871"/>
              <a:ext cx="4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成等比数列转化为符号语言就是</a:t>
              </a:r>
            </a:p>
          </p:txBody>
        </p:sp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3723" y="799"/>
            <a:ext cx="916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20700" imgH="203200" progId="Equation.DSMT4">
                    <p:embed/>
                  </p:oleObj>
                </mc:Choice>
                <mc:Fallback>
                  <p:oleObj name="Equation" r:id="rId3" imgW="520700" imgH="2032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799"/>
                          <a:ext cx="916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213256" y="3089612"/>
            <a:ext cx="10798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为△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的内角，这是一个隐含条件，即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A+B+C=180°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8" grpId="0"/>
      <p:bldP spid="12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60400" y="1343909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证明：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44725" y="1471453"/>
            <a:ext cx="4752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成等差数列，有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244725" y="2041635"/>
            <a:ext cx="1253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2B=A+C.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045133" y="2040668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244725" y="2611817"/>
            <a:ext cx="6048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因为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为△ＡＢ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的内角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244725" y="3181999"/>
            <a:ext cx="202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Ａ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Ｂ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Ｃ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=180°.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5045133" y="3084868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2244725" y="4322303"/>
          <a:ext cx="12239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393700" progId="Equation.DSMT4">
                  <p:embed/>
                </p:oleObj>
              </mc:Choice>
              <mc:Fallback>
                <p:oleObj name="Equation" r:id="rId2" imgW="4699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4322303"/>
                        <a:ext cx="122396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4980970" y="469201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2244725" y="5500438"/>
            <a:ext cx="4968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成等比数列，有</a:t>
            </a:r>
          </a:p>
        </p:txBody>
      </p:sp>
      <p:graphicFrame>
        <p:nvGraphicFramePr>
          <p:cNvPr id="73745" name="Object 17"/>
          <p:cNvGraphicFramePr>
            <a:graphicFrameLocks noChangeAspect="1"/>
          </p:cNvGraphicFramePr>
          <p:nvPr/>
        </p:nvGraphicFramePr>
        <p:xfrm>
          <a:off x="5428528" y="5412497"/>
          <a:ext cx="1371640" cy="53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700" imgH="203200" progId="Equation.DSMT4">
                  <p:embed/>
                </p:oleObj>
              </mc:Choice>
              <mc:Fallback>
                <p:oleObj name="Equation" r:id="rId4" imgW="520700" imgH="203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528" y="5412497"/>
                        <a:ext cx="1371640" cy="533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7081496" y="5546314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</a:p>
        </p:txBody>
      </p:sp>
      <p:grpSp>
        <p:nvGrpSpPr>
          <p:cNvPr id="2" name="Group 27"/>
          <p:cNvGrpSpPr/>
          <p:nvPr/>
        </p:nvGrpSpPr>
        <p:grpSpPr bwMode="auto">
          <a:xfrm>
            <a:off x="2244725" y="3752181"/>
            <a:ext cx="3384550" cy="400050"/>
            <a:chOff x="1066" y="2523"/>
            <a:chExt cx="2132" cy="252"/>
          </a:xfrm>
        </p:grpSpPr>
        <p:sp>
          <p:nvSpPr>
            <p:cNvPr id="14354" name="Text Box 11"/>
            <p:cNvSpPr txBox="1">
              <a:spLocks noChangeArrowheads="1"/>
            </p:cNvSpPr>
            <p:nvPr/>
          </p:nvSpPr>
          <p:spPr bwMode="auto">
            <a:xfrm>
              <a:off x="1066" y="2523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由</a:t>
              </a:r>
            </a:p>
          </p:txBody>
        </p:sp>
        <p:sp>
          <p:nvSpPr>
            <p:cNvPr id="14355" name="Rectangle 12"/>
            <p:cNvSpPr>
              <a:spLocks noChangeArrowheads="1"/>
            </p:cNvSpPr>
            <p:nvPr/>
          </p:nvSpPr>
          <p:spPr bwMode="auto">
            <a:xfrm>
              <a:off x="1292" y="2523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</a:p>
          </p:txBody>
        </p:sp>
        <p:sp>
          <p:nvSpPr>
            <p:cNvPr id="14356" name="Rectangle 13"/>
            <p:cNvSpPr>
              <a:spLocks noChangeArrowheads="1"/>
            </p:cNvSpPr>
            <p:nvPr/>
          </p:nvSpPr>
          <p:spPr bwMode="auto">
            <a:xfrm>
              <a:off x="1565" y="2523"/>
              <a:ext cx="16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，得</a:t>
              </a:r>
            </a:p>
          </p:txBody>
        </p:sp>
        <p:sp>
          <p:nvSpPr>
            <p:cNvPr id="14357" name="Rectangle 19"/>
            <p:cNvSpPr>
              <a:spLocks noChangeArrowheads="1"/>
            </p:cNvSpPr>
            <p:nvPr/>
          </p:nvSpPr>
          <p:spPr bwMode="auto">
            <a:xfrm>
              <a:off x="1292" y="2523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</a:p>
          </p:txBody>
        </p:sp>
        <p:sp>
          <p:nvSpPr>
            <p:cNvPr id="14358" name="Rectangle 20"/>
            <p:cNvSpPr>
              <a:spLocks noChangeArrowheads="1"/>
            </p:cNvSpPr>
            <p:nvPr/>
          </p:nvSpPr>
          <p:spPr bwMode="auto">
            <a:xfrm>
              <a:off x="1565" y="2523"/>
              <a:ext cx="16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，得</a:t>
              </a:r>
            </a:p>
          </p:txBody>
        </p:sp>
        <p:sp>
          <p:nvSpPr>
            <p:cNvPr id="14359" name="Text Box 21"/>
            <p:cNvSpPr txBox="1">
              <a:spLocks noChangeArrowheads="1"/>
            </p:cNvSpPr>
            <p:nvPr/>
          </p:nvSpPr>
          <p:spPr bwMode="auto">
            <a:xfrm>
              <a:off x="1066" y="2523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由</a:t>
              </a:r>
            </a:p>
          </p:txBody>
        </p:sp>
        <p:sp>
          <p:nvSpPr>
            <p:cNvPr id="14360" name="Rectangle 22"/>
            <p:cNvSpPr>
              <a:spLocks noChangeArrowheads="1"/>
            </p:cNvSpPr>
            <p:nvPr/>
          </p:nvSpPr>
          <p:spPr bwMode="auto">
            <a:xfrm>
              <a:off x="1292" y="2523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</a:p>
          </p:txBody>
        </p:sp>
        <p:sp>
          <p:nvSpPr>
            <p:cNvPr id="14361" name="Rectangle 23"/>
            <p:cNvSpPr>
              <a:spLocks noChangeArrowheads="1"/>
            </p:cNvSpPr>
            <p:nvPr/>
          </p:nvSpPr>
          <p:spPr bwMode="auto">
            <a:xfrm>
              <a:off x="1565" y="2523"/>
              <a:ext cx="16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，得</a:t>
              </a:r>
            </a:p>
          </p:txBody>
        </p:sp>
      </p:grp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  <p:bldP spid="73735" grpId="0"/>
      <p:bldP spid="73736" grpId="0"/>
      <p:bldP spid="73737" grpId="0"/>
      <p:bldP spid="73738" grpId="0"/>
      <p:bldP spid="73743" grpId="0"/>
      <p:bldP spid="73744" grpId="0"/>
      <p:bldP spid="73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60400" y="1135706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由余弦定理及③，可得</a:t>
            </a:r>
          </a:p>
        </p:txBody>
      </p:sp>
      <p:graphicFrame>
        <p:nvGraphicFramePr>
          <p:cNvPr id="53263" name="Object 15"/>
          <p:cNvGraphicFramePr>
            <a:graphicFrameLocks noChangeAspect="1"/>
          </p:cNvGraphicFramePr>
          <p:nvPr/>
        </p:nvGraphicFramePr>
        <p:xfrm>
          <a:off x="660400" y="1635022"/>
          <a:ext cx="6417424" cy="58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500" imgH="203200" progId="Equation.DSMT4">
                  <p:embed/>
                </p:oleObj>
              </mc:Choice>
              <mc:Fallback>
                <p:oleObj name="Equation" r:id="rId2" imgW="2222500" imgH="203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35022"/>
                        <a:ext cx="6417424" cy="586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660400" y="2320229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再由④，得</a:t>
            </a:r>
          </a:p>
        </p:txBody>
      </p:sp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660400" y="2819545"/>
          <a:ext cx="4081774" cy="65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700" imgH="228600" progId="Equation.DSMT4">
                  <p:embed/>
                </p:oleObj>
              </mc:Choice>
              <mc:Fallback>
                <p:oleObj name="Equation" r:id="rId4" imgW="10287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819545"/>
                        <a:ext cx="4081774" cy="656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660400" y="3574854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即</a:t>
            </a:r>
          </a:p>
        </p:txBody>
      </p:sp>
      <p:graphicFrame>
        <p:nvGraphicFramePr>
          <p:cNvPr id="53270" name="Object 22"/>
          <p:cNvGraphicFramePr>
            <a:graphicFrameLocks noChangeAspect="1"/>
          </p:cNvGraphicFramePr>
          <p:nvPr/>
        </p:nvGraphicFramePr>
        <p:xfrm>
          <a:off x="660400" y="4074170"/>
          <a:ext cx="2187840" cy="5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365" imgH="203200" progId="Equation.DSMT4">
                  <p:embed/>
                </p:oleObj>
              </mc:Choice>
              <mc:Fallback>
                <p:oleObj name="Equation" r:id="rId6" imgW="761365" imgH="203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074170"/>
                        <a:ext cx="2187840" cy="584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660400" y="4757935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因此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1328833" y="4639692"/>
            <a:ext cx="2407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a=c.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660400" y="5257248"/>
            <a:ext cx="2519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从而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1409964" y="5224251"/>
            <a:ext cx="2735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A=C.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2777595" y="5266769"/>
            <a:ext cx="53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532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/>
      <p:bldP spid="53264" grpId="0"/>
      <p:bldP spid="53269" grpId="0"/>
      <p:bldP spid="53271" grpId="0"/>
      <p:bldP spid="53272" grpId="0"/>
      <p:bldP spid="53273" grpId="0"/>
      <p:bldP spid="53274" grpId="0"/>
      <p:bldP spid="532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756876" y="1247293"/>
            <a:ext cx="2592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260113" y="1247293"/>
            <a:ext cx="41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1764938" y="1247293"/>
            <a:ext cx="53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2773001" y="1247293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</a:p>
        </p:txBody>
      </p:sp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3349263" y="1713064"/>
          <a:ext cx="2058123" cy="64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665" imgH="393700" progId="Equation.DSMT4">
                  <p:embed/>
                </p:oleObj>
              </mc:Choice>
              <mc:Fallback>
                <p:oleObj name="Equation" r:id="rId2" imgW="1002665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263" y="1713064"/>
                        <a:ext cx="2058123" cy="648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56876" y="2631563"/>
            <a:ext cx="5113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△ＡＢ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为等边三角形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396" name="Group 14"/>
          <p:cNvGrpSpPr/>
          <p:nvPr/>
        </p:nvGrpSpPr>
        <p:grpSpPr bwMode="auto">
          <a:xfrm>
            <a:off x="707744" y="3146768"/>
            <a:ext cx="1666875" cy="914400"/>
            <a:chOff x="2448" y="2208"/>
            <a:chExt cx="1050" cy="576"/>
          </a:xfrm>
        </p:grpSpPr>
        <p:pic>
          <p:nvPicPr>
            <p:cNvPr id="16398" name="Picture 15" descr="按钮库_圆角04_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208"/>
              <a:ext cx="8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Text Box 16"/>
            <p:cNvSpPr txBox="1">
              <a:spLocks noChangeArrowheads="1"/>
            </p:cNvSpPr>
            <p:nvPr/>
          </p:nvSpPr>
          <p:spPr bwMode="auto">
            <a:xfrm>
              <a:off x="2624" y="2308"/>
              <a:ext cx="8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注意</a:t>
              </a:r>
            </a:p>
          </p:txBody>
        </p:sp>
      </p:grp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07744" y="4015833"/>
            <a:ext cx="10803279" cy="1323439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解决数学问题时，往往要先做语言的转换，如把文字语言转换成符号语言，或把符号语言转换成图形语言等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还要通过细致的分析，把其中的隐含条件明确表示出来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2268176" y="1247293"/>
            <a:ext cx="53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42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542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3661198" y="1349918"/>
            <a:ext cx="4319587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68686"/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16849" y="1475901"/>
            <a:ext cx="55800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不等式：     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(a&gt;0,b&gt;0)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的证明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711568" y="1587643"/>
          <a:ext cx="2079707" cy="75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3905" imgH="394335" progId="Equation.DSMT4">
                  <p:embed/>
                </p:oleObj>
              </mc:Choice>
              <mc:Fallback>
                <p:oleObj name="Equation" r:id="rId2" imgW="763905" imgH="39433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568" y="1587643"/>
                        <a:ext cx="2079707" cy="759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588059" y="3043262"/>
            <a:ext cx="2952750" cy="1871663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148451" y="3779038"/>
            <a:ext cx="5896919" cy="40011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大家想一想，除了综合法，还有别的证明方法吗？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708606" y="1246122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分析法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 animBg="1"/>
      <p:bldP spid="58377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Group 12"/>
          <p:cNvGrpSpPr/>
          <p:nvPr/>
        </p:nvGrpSpPr>
        <p:grpSpPr bwMode="auto">
          <a:xfrm>
            <a:off x="695325" y="1069051"/>
            <a:ext cx="4787811" cy="4896025"/>
            <a:chOff x="-1071" y="647"/>
            <a:chExt cx="3379" cy="3085"/>
          </a:xfrm>
        </p:grpSpPr>
        <p:sp>
          <p:nvSpPr>
            <p:cNvPr id="18440" name="Text Box 13"/>
            <p:cNvSpPr txBox="1">
              <a:spLocks noChangeArrowheads="1"/>
            </p:cNvSpPr>
            <p:nvPr/>
          </p:nvSpPr>
          <p:spPr bwMode="auto">
            <a:xfrm>
              <a:off x="-1071" y="708"/>
              <a:ext cx="3379" cy="2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证明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要证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只需证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只需证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只需证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:                                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成立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                                 成立</a:t>
              </a:r>
            </a:p>
          </p:txBody>
        </p:sp>
        <p:graphicFrame>
          <p:nvGraphicFramePr>
            <p:cNvPr id="18441" name="Object 14"/>
            <p:cNvGraphicFramePr>
              <a:graphicFrameLocks noChangeAspect="1"/>
            </p:cNvGraphicFramePr>
            <p:nvPr/>
          </p:nvGraphicFramePr>
          <p:xfrm>
            <a:off x="-130" y="647"/>
            <a:ext cx="1111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61670" imgH="343535" progId="Equation.DSMT4">
                    <p:embed/>
                  </p:oleObj>
                </mc:Choice>
                <mc:Fallback>
                  <p:oleObj name="Equation" r:id="rId2" imgW="661670" imgH="34353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30" y="647"/>
                          <a:ext cx="1111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Object 15"/>
            <p:cNvGraphicFramePr>
              <a:graphicFrameLocks noChangeAspect="1"/>
            </p:cNvGraphicFramePr>
            <p:nvPr/>
          </p:nvGraphicFramePr>
          <p:xfrm>
            <a:off x="-289" y="1238"/>
            <a:ext cx="1196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13105" imgH="191135" progId="Equation.DSMT4">
                    <p:embed/>
                  </p:oleObj>
                </mc:Choice>
                <mc:Fallback>
                  <p:oleObj name="Equation" r:id="rId4" imgW="713105" imgH="19113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89" y="1238"/>
                          <a:ext cx="1196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16"/>
            <p:cNvGraphicFramePr>
              <a:graphicFrameLocks noChangeAspect="1"/>
            </p:cNvGraphicFramePr>
            <p:nvPr/>
          </p:nvGraphicFramePr>
          <p:xfrm>
            <a:off x="-213" y="1666"/>
            <a:ext cx="1495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90905" imgH="191135" progId="Equation.DSMT4">
                    <p:embed/>
                  </p:oleObj>
                </mc:Choice>
                <mc:Fallback>
                  <p:oleObj name="Equation" r:id="rId6" imgW="890905" imgH="19113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13" y="1666"/>
                          <a:ext cx="1495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17"/>
            <p:cNvGraphicFramePr>
              <a:graphicFrameLocks noChangeAspect="1"/>
            </p:cNvGraphicFramePr>
            <p:nvPr/>
          </p:nvGraphicFramePr>
          <p:xfrm>
            <a:off x="-407" y="2185"/>
            <a:ext cx="1388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26770" imgH="215900" progId="Equation.DSMT4">
                    <p:embed/>
                  </p:oleObj>
                </mc:Choice>
                <mc:Fallback>
                  <p:oleObj name="Equation" r:id="rId8" imgW="826770" imgH="2159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07" y="2185"/>
                          <a:ext cx="1388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5" name="Object 18"/>
            <p:cNvGraphicFramePr>
              <a:graphicFrameLocks noChangeAspect="1"/>
            </p:cNvGraphicFramePr>
            <p:nvPr/>
          </p:nvGraphicFramePr>
          <p:xfrm>
            <a:off x="-521" y="2701"/>
            <a:ext cx="1388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26770" imgH="215900" progId="Equation.DSMT4">
                    <p:embed/>
                  </p:oleObj>
                </mc:Choice>
                <mc:Fallback>
                  <p:oleObj name="Equation" r:id="rId10" imgW="826770" imgH="2159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21" y="2701"/>
                          <a:ext cx="1388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6" name="Object 19"/>
            <p:cNvGraphicFramePr>
              <a:graphicFrameLocks noChangeAspect="1"/>
            </p:cNvGraphicFramePr>
            <p:nvPr/>
          </p:nvGraphicFramePr>
          <p:xfrm>
            <a:off x="-636" y="3110"/>
            <a:ext cx="1617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763905" imgH="394335" progId="Equation.DSMT4">
                    <p:embed/>
                  </p:oleObj>
                </mc:Choice>
                <mc:Fallback>
                  <p:oleObj name="Equation" r:id="rId11" imgW="763905" imgH="39433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36" y="3110"/>
                          <a:ext cx="1617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4772619" y="3397066"/>
            <a:ext cx="6746281" cy="40011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类比综合法，你能分析一下这个证明的思考过程和特点吗？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96118" y="1753935"/>
            <a:ext cx="10822781" cy="1323439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要证明结论成立，逐步寻求推证过程中，使每一步结论成立的充分条件，直至最后，把要证明的结论归结为判定一个明显成立的条件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已知条件、定理、定义、公理等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为止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60400" y="1198033"/>
            <a:ext cx="381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这类证法的特点是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pic>
        <p:nvPicPr>
          <p:cNvPr id="60424" name="Picture 8" descr="6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3226" y="3573685"/>
            <a:ext cx="13668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646026" y="4555741"/>
            <a:ext cx="4236333" cy="400110"/>
          </a:xfrm>
          <a:prstGeom prst="rect">
            <a:avLst/>
          </a:prstGeom>
          <a:noFill/>
          <a:ln w="28575">
            <a:solidFill>
              <a:srgbClr val="99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这就是另一种证明方法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分析法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3" grpId="0"/>
      <p:bldP spid="604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95325" y="1932342"/>
            <a:ext cx="10823575" cy="193360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一般地，从要证明的结论出发，逐步寻求推证过程中，使每一步结论成立的充分条件，直至最后，把要证明的结论归结为判定一个明显成立的条件（已知条件、定理、定义、公理等）为止，这种证明的方法叫做</a:t>
            </a:r>
            <a:r>
              <a:rPr kumimoji="0" lang="zh-CN" altLang="en-US" sz="200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分析法</a:t>
            </a:r>
            <a:r>
              <a:rPr kumimoji="0" lang="zh-CN" altLang="en-US" sz="2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 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0400" y="4210813"/>
            <a:ext cx="2095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特点：</a:t>
            </a:r>
            <a:r>
              <a:rPr kumimoji="0" lang="zh-CN" altLang="en-US" sz="20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执果索因</a:t>
            </a:r>
            <a:r>
              <a:rPr kumimoji="0" lang="en-US" altLang="zh-CN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695325" y="1299001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95325" y="1258785"/>
            <a:ext cx="5400675" cy="40011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类似综合法，我们也可以后框图来表示分析法：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492130" y="1868454"/>
            <a:ext cx="8402638" cy="673100"/>
            <a:chOff x="294" y="3292"/>
            <a:chExt cx="5293" cy="424"/>
          </a:xfrm>
        </p:grpSpPr>
        <p:grpSp>
          <p:nvGrpSpPr>
            <p:cNvPr id="21514" name="Group 6"/>
            <p:cNvGrpSpPr/>
            <p:nvPr/>
          </p:nvGrpSpPr>
          <p:grpSpPr bwMode="auto">
            <a:xfrm>
              <a:off x="294" y="3384"/>
              <a:ext cx="635" cy="318"/>
              <a:chOff x="657" y="3384"/>
              <a:chExt cx="635" cy="318"/>
            </a:xfrm>
          </p:grpSpPr>
          <p:sp>
            <p:nvSpPr>
              <p:cNvPr id="21529" name="AutoShape 7"/>
              <p:cNvSpPr>
                <a:spLocks noChangeArrowheads="1"/>
              </p:cNvSpPr>
              <p:nvPr/>
            </p:nvSpPr>
            <p:spPr bwMode="auto">
              <a:xfrm>
                <a:off x="685" y="3418"/>
                <a:ext cx="129" cy="205"/>
              </a:xfrm>
              <a:prstGeom prst="roundRect">
                <a:avLst>
                  <a:gd name="adj" fmla="val 16667"/>
                </a:avLst>
              </a:prstGeom>
              <a:solidFill>
                <a:srgbClr val="55A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1530" name="Object 8"/>
              <p:cNvGraphicFramePr>
                <a:graphicFrameLocks noChangeAspect="1"/>
              </p:cNvGraphicFramePr>
              <p:nvPr/>
            </p:nvGraphicFramePr>
            <p:xfrm>
              <a:off x="657" y="3384"/>
              <a:ext cx="635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81000" imgH="190500" progId="Equation.DSMT4">
                      <p:embed/>
                    </p:oleObj>
                  </mc:Choice>
                  <mc:Fallback>
                    <p:oleObj name="Equation" r:id="rId2" imgW="381000" imgH="19050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" y="3384"/>
                            <a:ext cx="635" cy="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515" name="Group 9"/>
            <p:cNvGrpSpPr/>
            <p:nvPr/>
          </p:nvGrpSpPr>
          <p:grpSpPr bwMode="auto">
            <a:xfrm>
              <a:off x="2338" y="3398"/>
              <a:ext cx="720" cy="318"/>
              <a:chOff x="3290" y="3262"/>
              <a:chExt cx="720" cy="318"/>
            </a:xfrm>
          </p:grpSpPr>
          <p:sp>
            <p:nvSpPr>
              <p:cNvPr id="21527" name="AutoShape 10"/>
              <p:cNvSpPr>
                <a:spLocks noChangeArrowheads="1"/>
              </p:cNvSpPr>
              <p:nvPr/>
            </p:nvSpPr>
            <p:spPr bwMode="auto">
              <a:xfrm>
                <a:off x="3344" y="3318"/>
                <a:ext cx="129" cy="205"/>
              </a:xfrm>
              <a:prstGeom prst="roundRect">
                <a:avLst>
                  <a:gd name="adj" fmla="val 16667"/>
                </a:avLst>
              </a:prstGeom>
              <a:solidFill>
                <a:srgbClr val="55A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1528" name="Object 11"/>
              <p:cNvGraphicFramePr>
                <a:graphicFrameLocks noChangeAspect="1"/>
              </p:cNvGraphicFramePr>
              <p:nvPr/>
            </p:nvGraphicFramePr>
            <p:xfrm>
              <a:off x="3290" y="3262"/>
              <a:ext cx="720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431800" imgH="190500" progId="Equation.DSMT4">
                      <p:embed/>
                    </p:oleObj>
                  </mc:Choice>
                  <mc:Fallback>
                    <p:oleObj name="Equation" r:id="rId4" imgW="431800" imgH="19050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0" y="3262"/>
                            <a:ext cx="720" cy="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516" name="Group 12"/>
            <p:cNvGrpSpPr/>
            <p:nvPr/>
          </p:nvGrpSpPr>
          <p:grpSpPr bwMode="auto">
            <a:xfrm>
              <a:off x="1287" y="3366"/>
              <a:ext cx="698" cy="318"/>
              <a:chOff x="2195" y="3139"/>
              <a:chExt cx="698" cy="318"/>
            </a:xfrm>
          </p:grpSpPr>
          <p:sp>
            <p:nvSpPr>
              <p:cNvPr id="21525" name="AutoShape 13"/>
              <p:cNvSpPr>
                <a:spLocks noChangeArrowheads="1"/>
              </p:cNvSpPr>
              <p:nvPr/>
            </p:nvSpPr>
            <p:spPr bwMode="auto">
              <a:xfrm>
                <a:off x="2240" y="3191"/>
                <a:ext cx="129" cy="205"/>
              </a:xfrm>
              <a:prstGeom prst="roundRect">
                <a:avLst>
                  <a:gd name="adj" fmla="val 16667"/>
                </a:avLst>
              </a:prstGeom>
              <a:solidFill>
                <a:srgbClr val="55A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1526" name="Object 14"/>
              <p:cNvGraphicFramePr>
                <a:graphicFrameLocks noChangeAspect="1"/>
              </p:cNvGraphicFramePr>
              <p:nvPr/>
            </p:nvGraphicFramePr>
            <p:xfrm>
              <a:off x="2195" y="3139"/>
              <a:ext cx="698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19100" imgH="190500" progId="Equation.DSMT4">
                      <p:embed/>
                    </p:oleObj>
                  </mc:Choice>
                  <mc:Fallback>
                    <p:oleObj name="Equation" r:id="rId6" imgW="419100" imgH="190500" progId="Equation.DSMT4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5" y="3139"/>
                            <a:ext cx="698" cy="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517" name="Group 15"/>
            <p:cNvGrpSpPr/>
            <p:nvPr/>
          </p:nvGrpSpPr>
          <p:grpSpPr bwMode="auto">
            <a:xfrm>
              <a:off x="4087" y="3452"/>
              <a:ext cx="1500" cy="226"/>
              <a:chOff x="4087" y="3452"/>
              <a:chExt cx="1500" cy="226"/>
            </a:xfrm>
          </p:grpSpPr>
          <p:sp>
            <p:nvSpPr>
              <p:cNvPr id="21523" name="AutoShape 16"/>
              <p:cNvSpPr>
                <a:spLocks noChangeArrowheads="1"/>
              </p:cNvSpPr>
              <p:nvPr/>
            </p:nvSpPr>
            <p:spPr bwMode="auto">
              <a:xfrm>
                <a:off x="4087" y="3463"/>
                <a:ext cx="1451" cy="215"/>
              </a:xfrm>
              <a:prstGeom prst="roundRect">
                <a:avLst>
                  <a:gd name="adj" fmla="val 16667"/>
                </a:avLst>
              </a:prstGeom>
              <a:solidFill>
                <a:srgbClr val="55A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4" name="Text Box 17"/>
              <p:cNvSpPr txBox="1">
                <a:spLocks noChangeArrowheads="1"/>
              </p:cNvSpPr>
              <p:nvPr/>
            </p:nvSpPr>
            <p:spPr bwMode="auto">
              <a:xfrm>
                <a:off x="4090" y="3452"/>
                <a:ext cx="149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得到一个明显成立的结论</a:t>
                </a:r>
              </a:p>
            </p:txBody>
          </p:sp>
        </p:grpSp>
        <p:sp>
          <p:nvSpPr>
            <p:cNvPr id="21518" name="Text Box 18"/>
            <p:cNvSpPr txBox="1">
              <a:spLocks noChangeArrowheads="1"/>
            </p:cNvSpPr>
            <p:nvPr/>
          </p:nvSpPr>
          <p:spPr bwMode="auto">
            <a:xfrm>
              <a:off x="3379" y="3292"/>
              <a:ext cx="3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</a:p>
          </p:txBody>
        </p:sp>
        <p:sp>
          <p:nvSpPr>
            <p:cNvPr id="21519" name="Line 19"/>
            <p:cNvSpPr>
              <a:spLocks noChangeShapeType="1"/>
            </p:cNvSpPr>
            <p:nvPr/>
          </p:nvSpPr>
          <p:spPr bwMode="auto">
            <a:xfrm>
              <a:off x="1020" y="3566"/>
              <a:ext cx="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0" name="Line 20"/>
            <p:cNvSpPr>
              <a:spLocks noChangeShapeType="1"/>
            </p:cNvSpPr>
            <p:nvPr/>
          </p:nvSpPr>
          <p:spPr bwMode="auto">
            <a:xfrm>
              <a:off x="2064" y="3566"/>
              <a:ext cx="2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1" name="Line 21"/>
            <p:cNvSpPr>
              <a:spLocks noChangeShapeType="1"/>
            </p:cNvSpPr>
            <p:nvPr/>
          </p:nvSpPr>
          <p:spPr bwMode="auto">
            <a:xfrm>
              <a:off x="3106" y="3566"/>
              <a:ext cx="3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2" name="Line 22"/>
            <p:cNvSpPr>
              <a:spLocks noChangeShapeType="1"/>
            </p:cNvSpPr>
            <p:nvPr/>
          </p:nvSpPr>
          <p:spPr bwMode="auto">
            <a:xfrm>
              <a:off x="3742" y="3566"/>
              <a:ext cx="3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710815" y="2874938"/>
            <a:ext cx="2713084" cy="40011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分析法的适用范围：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60400" y="3353040"/>
            <a:ext cx="10858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当已知条件与结论之间的联系不够明显、直接，证明中需要用哪些知识不太明确具体时，往往采用从结论出发，结合已知条件，逐步反推，寻求使当前命题成立的充分条件的方法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63" grpId="0" animBg="1"/>
      <p:bldP spid="614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0400" y="1346861"/>
            <a:ext cx="10858500" cy="965521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在以前的学习中，大家已经能应用综合法、分析法证明数学命题，但是对这些证明方法的内涵和特点，大家又了解多少呢？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60400" y="2797335"/>
            <a:ext cx="7139804" cy="400110"/>
          </a:xfrm>
          <a:prstGeom prst="rect">
            <a:avLst/>
          </a:prstGeom>
          <a:noFill/>
          <a:ln w="28575">
            <a:solidFill>
              <a:srgbClr val="99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本节课我们对综合法和分析法这些证明方法进行较系统的学习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 autoUpdateAnimBg="0"/>
      <p:bldP spid="20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 bwMode="auto">
          <a:xfrm>
            <a:off x="695325" y="2003553"/>
            <a:ext cx="1690688" cy="914400"/>
            <a:chOff x="2448" y="2208"/>
            <a:chExt cx="1065" cy="576"/>
          </a:xfrm>
        </p:grpSpPr>
        <p:pic>
          <p:nvPicPr>
            <p:cNvPr id="22537" name="Picture 7" descr="按钮库_圆角04_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208"/>
              <a:ext cx="8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2639" y="2327"/>
              <a:ext cx="8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分析</a:t>
              </a:r>
            </a:p>
          </p:txBody>
        </p:sp>
      </p:grp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3977251" y="5296060"/>
            <a:ext cx="4392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0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535" name="Object 13"/>
          <p:cNvGraphicFramePr>
            <a:graphicFrameLocks noChangeAspect="1"/>
          </p:cNvGraphicFramePr>
          <p:nvPr/>
        </p:nvGraphicFramePr>
        <p:xfrm>
          <a:off x="779061" y="1252355"/>
          <a:ext cx="3198190" cy="48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61" y="1252355"/>
                        <a:ext cx="3198190" cy="487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05600" y="2003553"/>
            <a:ext cx="9313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从待证不等式不易发现证明的出发点，因此我们直接从待证不等式出发，分析其成立的充分条件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48464" y="2976680"/>
            <a:ext cx="316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证明：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185090" y="3569206"/>
          <a:ext cx="2232024" cy="501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228600" progId="Equation.DSMT4">
                  <p:embed/>
                </p:oleObj>
              </mc:Choice>
              <mc:Fallback>
                <p:oleObj name="Equation" r:id="rId5" imgW="1016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090" y="3569206"/>
                        <a:ext cx="2232024" cy="501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87669" y="3607580"/>
            <a:ext cx="2376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3008876" y="4216191"/>
          <a:ext cx="2903005" cy="48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900" imgH="228600" progId="Equation.DSMT4">
                  <p:embed/>
                </p:oleObj>
              </mc:Choice>
              <mc:Fallback>
                <p:oleObj name="Equation" r:id="rId7" imgW="13589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876" y="4216191"/>
                        <a:ext cx="2903005" cy="48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0"/>
          <p:cNvGrpSpPr/>
          <p:nvPr/>
        </p:nvGrpSpPr>
        <p:grpSpPr bwMode="auto">
          <a:xfrm>
            <a:off x="3008876" y="2831556"/>
            <a:ext cx="7127875" cy="592138"/>
            <a:chOff x="1227" y="-637"/>
            <a:chExt cx="4490" cy="373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227" y="-555"/>
              <a:ext cx="44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                       和              都是正数，所以要证</a:t>
              </a:r>
            </a:p>
          </p:txBody>
        </p:sp>
        <p:graphicFrame>
          <p:nvGraphicFramePr>
            <p:cNvPr id="24" name="Object 17"/>
            <p:cNvGraphicFramePr>
              <a:graphicFrameLocks noChangeAspect="1"/>
            </p:cNvGraphicFramePr>
            <p:nvPr/>
          </p:nvGraphicFramePr>
          <p:xfrm>
            <a:off x="1710" y="-568"/>
            <a:ext cx="76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71500" imgH="228600" progId="Equation.DSMT4">
                    <p:embed/>
                  </p:oleObj>
                </mc:Choice>
                <mc:Fallback>
                  <p:oleObj name="Equation" r:id="rId9" imgW="571500" imgH="2286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0" y="-568"/>
                          <a:ext cx="76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8"/>
            <p:cNvGraphicFramePr>
              <a:graphicFrameLocks noChangeAspect="1"/>
            </p:cNvGraphicFramePr>
            <p:nvPr/>
          </p:nvGraphicFramePr>
          <p:xfrm>
            <a:off x="2831" y="-637"/>
            <a:ext cx="480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17500" imgH="228600" progId="Equation.DSMT4">
                    <p:embed/>
                  </p:oleObj>
                </mc:Choice>
                <mc:Fallback>
                  <p:oleObj name="Equation" r:id="rId11" imgW="31750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1" y="-637"/>
                          <a:ext cx="480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05600" y="4877706"/>
            <a:ext cx="2376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65178" y="4865794"/>
            <a:ext cx="215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21&lt;25.</a:t>
            </a:r>
          </a:p>
        </p:txBody>
      </p:sp>
      <p:grpSp>
        <p:nvGrpSpPr>
          <p:cNvPr id="28" name="Group 16"/>
          <p:cNvGrpSpPr/>
          <p:nvPr/>
        </p:nvGrpSpPr>
        <p:grpSpPr bwMode="auto">
          <a:xfrm>
            <a:off x="2205601" y="5336796"/>
            <a:ext cx="6264275" cy="512763"/>
            <a:chOff x="902" y="612"/>
            <a:chExt cx="3946" cy="323"/>
          </a:xfrm>
        </p:grpSpPr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902" y="652"/>
              <a:ext cx="39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21&lt;25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成立，所以                                  成立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30" name="Object 7"/>
            <p:cNvGraphicFramePr>
              <a:graphicFrameLocks noChangeAspect="1"/>
            </p:cNvGraphicFramePr>
            <p:nvPr/>
          </p:nvGraphicFramePr>
          <p:xfrm>
            <a:off x="2533" y="612"/>
            <a:ext cx="143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16000" imgH="228600" progId="Equation.DSMT4">
                    <p:embed/>
                  </p:oleObj>
                </mc:Choice>
                <mc:Fallback>
                  <p:oleObj name="Equation" r:id="rId13" imgW="101600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3" y="612"/>
                          <a:ext cx="1438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35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/>
      <p:bldP spid="14" grpId="0"/>
      <p:bldP spid="16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66925" y="1453820"/>
            <a:ext cx="2376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展开得</a:t>
            </a:r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102015" y="1389034"/>
          <a:ext cx="2113073" cy="44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365" imgH="215900" progId="Equation.DSMT4">
                  <p:embed/>
                </p:oleObj>
              </mc:Choice>
              <mc:Fallback>
                <p:oleObj name="Equation" r:id="rId2" imgW="1015365" imgH="215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015" y="1389034"/>
                        <a:ext cx="2113073" cy="449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66925" y="3957209"/>
            <a:ext cx="2376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</a:p>
        </p:txBody>
      </p:sp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3066783" y="3900272"/>
          <a:ext cx="1209906" cy="45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500" imgH="215900" progId="Equation.DSMT4">
                  <p:embed/>
                </p:oleObj>
              </mc:Choice>
              <mc:Fallback>
                <p:oleObj name="Equation" r:id="rId4" imgW="571500" imgH="215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783" y="3900272"/>
                        <a:ext cx="1209906" cy="457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8"/>
          <p:cNvGrpSpPr/>
          <p:nvPr/>
        </p:nvGrpSpPr>
        <p:grpSpPr bwMode="auto">
          <a:xfrm>
            <a:off x="695325" y="1196675"/>
            <a:ext cx="1639888" cy="914400"/>
            <a:chOff x="2448" y="2208"/>
            <a:chExt cx="1033" cy="576"/>
          </a:xfrm>
        </p:grpSpPr>
        <p:pic>
          <p:nvPicPr>
            <p:cNvPr id="20" name="Picture 9" descr="按钮库_圆角04_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208"/>
              <a:ext cx="8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607" y="2327"/>
              <a:ext cx="8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反思</a:t>
              </a:r>
            </a:p>
          </p:txBody>
        </p:sp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947738" y="2167229"/>
            <a:ext cx="10571162" cy="1323439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在本例中，如果我们从“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21&lt;25”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出发，逐步倒推回去，就可以用综合法证出结论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但由于我们很难想到从“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21&lt;25”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入手，所以用综合法比较困难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95325" y="1317805"/>
            <a:ext cx="10740462" cy="132343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请对综合法与分析法进行比较，说出它们各自的特点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回顾以往的数学学习，说说你对这两种证明方法的新认识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2909768" y="5228160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0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660399" y="2819079"/>
            <a:ext cx="10775387" cy="14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综合法就是利用已知条件和某些数学定义、公理、定理等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经过一系列的推理论证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最后推导出所要证明的结论成立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分析法最大的特点就是执果索因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/>
      <p:bldP spid="655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641531" y="1262580"/>
            <a:ext cx="1975467" cy="40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</a:p>
        </p:txBody>
      </p:sp>
      <p:grpSp>
        <p:nvGrpSpPr>
          <p:cNvPr id="3" name="Group 23"/>
          <p:cNvGrpSpPr/>
          <p:nvPr/>
        </p:nvGrpSpPr>
        <p:grpSpPr bwMode="auto">
          <a:xfrm>
            <a:off x="694541" y="1767973"/>
            <a:ext cx="10702924" cy="1938338"/>
            <a:chOff x="717" y="1347"/>
            <a:chExt cx="6742" cy="1221"/>
          </a:xfrm>
        </p:grpSpPr>
        <p:sp>
          <p:nvSpPr>
            <p:cNvPr id="26631" name="Text Box 10"/>
            <p:cNvSpPr txBox="1">
              <a:spLocks noChangeArrowheads="1"/>
            </p:cNvSpPr>
            <p:nvPr/>
          </p:nvSpPr>
          <p:spPr bwMode="auto">
            <a:xfrm>
              <a:off x="717" y="1347"/>
              <a:ext cx="6742" cy="1221"/>
            </a:xfrm>
            <a:prstGeom prst="rect">
              <a:avLst/>
            </a:prstGeom>
            <a:noFill/>
            <a:ln w="50800">
              <a:solidFill>
                <a:srgbClr val="99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事实上，在解决问题时，我们把综合法和分析法结合起来使用：根据条件的结构特点去转化结论，得到中间结论     ；根据结论的结构特点去转化条件，得到中间结论    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若由    可以推出     成立，就可以证明结论成立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6632" name="Object 5"/>
            <p:cNvGraphicFramePr>
              <a:graphicFrameLocks noChangeAspect="1"/>
            </p:cNvGraphicFramePr>
            <p:nvPr/>
          </p:nvGraphicFramePr>
          <p:xfrm>
            <a:off x="2061" y="1832"/>
            <a:ext cx="184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0500" imgH="215900" progId="Equation.DSMT4">
                    <p:embed/>
                  </p:oleObj>
                </mc:Choice>
                <mc:Fallback>
                  <p:oleObj name="Equation" r:id="rId2" imgW="190500" imgH="2159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1" y="1832"/>
                          <a:ext cx="184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3" name="Object 6"/>
            <p:cNvGraphicFramePr>
              <a:graphicFrameLocks noChangeAspect="1"/>
            </p:cNvGraphicFramePr>
            <p:nvPr/>
          </p:nvGraphicFramePr>
          <p:xfrm>
            <a:off x="6332" y="1889"/>
            <a:ext cx="233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5100" imgH="190500" progId="Equation.DSMT4">
                    <p:embed/>
                  </p:oleObj>
                </mc:Choice>
                <mc:Fallback>
                  <p:oleObj name="Equation" r:id="rId4" imgW="165100" imgH="1905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2" y="1889"/>
                          <a:ext cx="233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4" name="Object 7"/>
            <p:cNvGraphicFramePr>
              <a:graphicFrameLocks noChangeAspect="1"/>
            </p:cNvGraphicFramePr>
            <p:nvPr/>
          </p:nvGraphicFramePr>
          <p:xfrm>
            <a:off x="5829" y="1860"/>
            <a:ext cx="168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5100" imgH="190500" progId="Equation.DSMT4">
                    <p:embed/>
                  </p:oleObj>
                </mc:Choice>
                <mc:Fallback>
                  <p:oleObj name="Equation" r:id="rId6" imgW="165100" imgH="1905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9" y="1860"/>
                          <a:ext cx="168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5" name="Object 21"/>
            <p:cNvGraphicFramePr>
              <a:graphicFrameLocks noChangeAspect="1"/>
            </p:cNvGraphicFramePr>
            <p:nvPr/>
          </p:nvGraphicFramePr>
          <p:xfrm>
            <a:off x="7158" y="1857"/>
            <a:ext cx="166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0500" imgH="215900" progId="Equation.DSMT4">
                    <p:embed/>
                  </p:oleObj>
                </mc:Choice>
                <mc:Fallback>
                  <p:oleObj name="Equation" r:id="rId8" imgW="190500" imgH="2159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8" y="1857"/>
                          <a:ext cx="166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60400" y="1217295"/>
            <a:ext cx="4321175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综合法的概念：</a:t>
            </a: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95325" y="1556212"/>
            <a:ext cx="10823575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一般地，利用已知条件和某些数学定义、公理、定理等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经过一系列的推理论证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最后推导出所要证明的结论成立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这种证明方法叫做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综合法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5325" y="2482756"/>
            <a:ext cx="6858000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分析法的概念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46544" y="2815662"/>
            <a:ext cx="11172356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一般地，从要证明的结论出发，逐步寻求推证过程中，使每一步结论成立的充分条件，直至最后，把要证明的结论归结为判定一个明显成立的条件（已知条件、定理、定义、公理等）为止，这种证明的方法叫做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分析法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0400" y="4211225"/>
            <a:ext cx="568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分析法的适用范围：</a:t>
            </a: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5325" y="4594101"/>
            <a:ext cx="109306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当已知条件与结论之间的联系不够明显、直接，证明中需要用哪些知识不太明确具体时，往往采用从结论出发，结合已知条件，逐步反推，寻求使当前命题成立的充分条件的方法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95325" y="5652069"/>
            <a:ext cx="705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在证明数学问题时，通常把综合法和分析法结合起来使用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3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65439" b="60015"/>
          <a:stretch>
            <a:fillRect/>
          </a:stretch>
        </p:blipFill>
        <p:spPr>
          <a:xfrm>
            <a:off x="-1994634" y="-19205"/>
            <a:ext cx="3059670" cy="2749837"/>
          </a:xfrm>
          <a:custGeom>
            <a:avLst/>
            <a:gdLst>
              <a:gd name="connsiteX0" fmla="*/ 1198859 w 3059670"/>
              <a:gd name="connsiteY0" fmla="*/ 0 h 2749837"/>
              <a:gd name="connsiteX1" fmla="*/ 1819174 w 3059670"/>
              <a:gd name="connsiteY1" fmla="*/ 0 h 2749837"/>
              <a:gd name="connsiteX2" fmla="*/ 3059670 w 3059670"/>
              <a:gd name="connsiteY2" fmla="*/ 1184997 h 2749837"/>
              <a:gd name="connsiteX3" fmla="*/ 1564840 w 3059670"/>
              <a:gd name="connsiteY3" fmla="*/ 2749837 h 2749837"/>
              <a:gd name="connsiteX4" fmla="*/ 0 w 3059670"/>
              <a:gd name="connsiteY4" fmla="*/ 1255007 h 2749837"/>
              <a:gd name="connsiteX5" fmla="*/ 1198859 w 3059670"/>
              <a:gd name="connsiteY5" fmla="*/ 0 h 27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670" h="2749837">
                <a:moveTo>
                  <a:pt x="1198859" y="0"/>
                </a:moveTo>
                <a:lnTo>
                  <a:pt x="1819174" y="0"/>
                </a:lnTo>
                <a:lnTo>
                  <a:pt x="3059670" y="1184997"/>
                </a:lnTo>
                <a:lnTo>
                  <a:pt x="1564840" y="2749837"/>
                </a:lnTo>
                <a:lnTo>
                  <a:pt x="0" y="1255007"/>
                </a:lnTo>
                <a:lnTo>
                  <a:pt x="1198859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426" r="29207" b="65069"/>
          <a:stretch>
            <a:fillRect/>
          </a:stretch>
        </p:blipFill>
        <p:spPr>
          <a:xfrm>
            <a:off x="-35439" y="-5121"/>
            <a:ext cx="4838114" cy="2372926"/>
          </a:xfrm>
          <a:custGeom>
            <a:avLst/>
            <a:gdLst>
              <a:gd name="connsiteX0" fmla="*/ 4838114 w 4838114"/>
              <a:gd name="connsiteY0" fmla="*/ 0 h 2372926"/>
              <a:gd name="connsiteX1" fmla="*/ 2465188 w 4838114"/>
              <a:gd name="connsiteY1" fmla="*/ 2372926 h 2372926"/>
              <a:gd name="connsiteX2" fmla="*/ 0 w 4838114"/>
              <a:gd name="connsiteY2" fmla="*/ 15240 h 2372926"/>
              <a:gd name="connsiteX3" fmla="*/ 4838114 w 4838114"/>
              <a:gd name="connsiteY3" fmla="*/ 0 h 23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114" h="2372926">
                <a:moveTo>
                  <a:pt x="4838114" y="0"/>
                </a:moveTo>
                <a:lnTo>
                  <a:pt x="2465188" y="2372926"/>
                </a:lnTo>
                <a:cubicBezTo>
                  <a:pt x="1729819" y="1706411"/>
                  <a:pt x="720129" y="689375"/>
                  <a:pt x="0" y="15240"/>
                </a:cubicBezTo>
                <a:lnTo>
                  <a:pt x="4838114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7678" r="50000" b="37830"/>
          <a:stretch>
            <a:fillRect/>
          </a:stretch>
        </p:blipFill>
        <p:spPr>
          <a:xfrm>
            <a:off x="-402051" y="1196581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5" t="20276" r="31308" b="49204"/>
          <a:stretch>
            <a:fillRect/>
          </a:stretch>
        </p:blipFill>
        <p:spPr>
          <a:xfrm>
            <a:off x="2486992" y="1375187"/>
            <a:ext cx="2098966" cy="2098966"/>
          </a:xfrm>
          <a:custGeom>
            <a:avLst/>
            <a:gdLst>
              <a:gd name="connsiteX0" fmla="*/ 1045821 w 2098966"/>
              <a:gd name="connsiteY0" fmla="*/ 0 h 2098966"/>
              <a:gd name="connsiteX1" fmla="*/ 2098966 w 2098966"/>
              <a:gd name="connsiteY1" fmla="*/ 1045821 h 2098966"/>
              <a:gd name="connsiteX2" fmla="*/ 1053145 w 2098966"/>
              <a:gd name="connsiteY2" fmla="*/ 2098966 h 2098966"/>
              <a:gd name="connsiteX3" fmla="*/ 0 w 2098966"/>
              <a:gd name="connsiteY3" fmla="*/ 1053145 h 2098966"/>
              <a:gd name="connsiteX4" fmla="*/ 1045821 w 2098966"/>
              <a:gd name="connsiteY4" fmla="*/ 0 h 209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966" h="2098966">
                <a:moveTo>
                  <a:pt x="1045821" y="0"/>
                </a:moveTo>
                <a:lnTo>
                  <a:pt x="2098966" y="1045821"/>
                </a:lnTo>
                <a:lnTo>
                  <a:pt x="1053145" y="2098966"/>
                </a:lnTo>
                <a:lnTo>
                  <a:pt x="0" y="1053145"/>
                </a:lnTo>
                <a:lnTo>
                  <a:pt x="1045821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0226" r="34520" b="15282"/>
          <a:stretch>
            <a:fillRect/>
          </a:stretch>
        </p:blipFill>
        <p:spPr>
          <a:xfrm>
            <a:off x="1194848" y="2747245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47243" r="60579" b="8266"/>
          <a:stretch>
            <a:fillRect/>
          </a:stretch>
        </p:blipFill>
        <p:spPr>
          <a:xfrm>
            <a:off x="-1493395" y="3229787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t="65769" r="22962"/>
          <a:stretch>
            <a:fillRect/>
          </a:stretch>
        </p:blipFill>
        <p:spPr>
          <a:xfrm>
            <a:off x="2818479" y="4503894"/>
            <a:ext cx="2628422" cy="2354106"/>
          </a:xfrm>
          <a:custGeom>
            <a:avLst/>
            <a:gdLst>
              <a:gd name="connsiteX0" fmla="*/ 1285919 w 2628422"/>
              <a:gd name="connsiteY0" fmla="*/ 0 h 2354106"/>
              <a:gd name="connsiteX1" fmla="*/ 2628422 w 2628422"/>
              <a:gd name="connsiteY1" fmla="*/ 1285919 h 2354106"/>
              <a:gd name="connsiteX2" fmla="*/ 1605257 w 2628422"/>
              <a:gd name="connsiteY2" fmla="*/ 2354106 h 2354106"/>
              <a:gd name="connsiteX3" fmla="*/ 1056116 w 2628422"/>
              <a:gd name="connsiteY3" fmla="*/ 2354106 h 2354106"/>
              <a:gd name="connsiteX4" fmla="*/ 0 w 2628422"/>
              <a:gd name="connsiteY4" fmla="*/ 1342503 h 2354106"/>
              <a:gd name="connsiteX5" fmla="*/ 1285919 w 2628422"/>
              <a:gd name="connsiteY5" fmla="*/ 0 h 23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422" h="2354106">
                <a:moveTo>
                  <a:pt x="1285919" y="0"/>
                </a:moveTo>
                <a:lnTo>
                  <a:pt x="2628422" y="1285919"/>
                </a:lnTo>
                <a:lnTo>
                  <a:pt x="1605257" y="2354106"/>
                </a:lnTo>
                <a:lnTo>
                  <a:pt x="1056116" y="2354106"/>
                </a:lnTo>
                <a:lnTo>
                  <a:pt x="0" y="1342503"/>
                </a:lnTo>
                <a:lnTo>
                  <a:pt x="1285919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70105" r="39573"/>
          <a:stretch>
            <a:fillRect/>
          </a:stretch>
        </p:blipFill>
        <p:spPr>
          <a:xfrm>
            <a:off x="-382334" y="4802056"/>
            <a:ext cx="4115702" cy="2055944"/>
          </a:xfrm>
          <a:custGeom>
            <a:avLst/>
            <a:gdLst>
              <a:gd name="connsiteX0" fmla="*/ 1969289 w 4115702"/>
              <a:gd name="connsiteY0" fmla="*/ 0 h 2055944"/>
              <a:gd name="connsiteX1" fmla="*/ 4115702 w 4115702"/>
              <a:gd name="connsiteY1" fmla="*/ 2055944 h 2055944"/>
              <a:gd name="connsiteX2" fmla="*/ 0 w 4115702"/>
              <a:gd name="connsiteY2" fmla="*/ 2055944 h 2055944"/>
              <a:gd name="connsiteX3" fmla="*/ 1969289 w 4115702"/>
              <a:gd name="connsiteY3" fmla="*/ 0 h 20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5702" h="2055944">
                <a:moveTo>
                  <a:pt x="1969289" y="0"/>
                </a:moveTo>
                <a:lnTo>
                  <a:pt x="4115702" y="2055944"/>
                </a:lnTo>
                <a:lnTo>
                  <a:pt x="0" y="2055944"/>
                </a:lnTo>
                <a:lnTo>
                  <a:pt x="1969289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-4505" r="77464" b="100000"/>
          <a:stretch>
            <a:fillRect/>
          </a:stretch>
        </p:blipFill>
        <p:spPr>
          <a:xfrm>
            <a:off x="-795774" y="-329038"/>
            <a:ext cx="620315" cy="309833"/>
          </a:xfrm>
          <a:custGeom>
            <a:avLst/>
            <a:gdLst>
              <a:gd name="connsiteX0" fmla="*/ 295971 w 620315"/>
              <a:gd name="connsiteY0" fmla="*/ 0 h 309833"/>
              <a:gd name="connsiteX1" fmla="*/ 620315 w 620315"/>
              <a:gd name="connsiteY1" fmla="*/ 309833 h 309833"/>
              <a:gd name="connsiteX2" fmla="*/ 0 w 620315"/>
              <a:gd name="connsiteY2" fmla="*/ 309833 h 309833"/>
              <a:gd name="connsiteX3" fmla="*/ 295971 w 620315"/>
              <a:gd name="connsiteY3" fmla="*/ 0 h 3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15" h="309833">
                <a:moveTo>
                  <a:pt x="295971" y="0"/>
                </a:moveTo>
                <a:lnTo>
                  <a:pt x="620315" y="309833"/>
                </a:lnTo>
                <a:lnTo>
                  <a:pt x="0" y="309833"/>
                </a:lnTo>
                <a:lnTo>
                  <a:pt x="2959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00000" r="38422" b="-34589"/>
          <a:stretch>
            <a:fillRect/>
          </a:stretch>
        </p:blipFill>
        <p:spPr>
          <a:xfrm>
            <a:off x="-582655" y="6858000"/>
            <a:ext cx="4434693" cy="2378748"/>
          </a:xfrm>
          <a:custGeom>
            <a:avLst/>
            <a:gdLst>
              <a:gd name="connsiteX0" fmla="*/ 200322 w 4434693"/>
              <a:gd name="connsiteY0" fmla="*/ 0 h 2378748"/>
              <a:gd name="connsiteX1" fmla="*/ 4316024 w 4434693"/>
              <a:gd name="connsiteY1" fmla="*/ 0 h 2378748"/>
              <a:gd name="connsiteX2" fmla="*/ 4434693 w 4434693"/>
              <a:gd name="connsiteY2" fmla="*/ 113667 h 2378748"/>
              <a:gd name="connsiteX3" fmla="*/ 2265081 w 4434693"/>
              <a:gd name="connsiteY3" fmla="*/ 2378748 h 2378748"/>
              <a:gd name="connsiteX4" fmla="*/ 0 w 4434693"/>
              <a:gd name="connsiteY4" fmla="*/ 209137 h 2378748"/>
              <a:gd name="connsiteX5" fmla="*/ 200322 w 4434693"/>
              <a:gd name="connsiteY5" fmla="*/ 0 h 237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693" h="2378748">
                <a:moveTo>
                  <a:pt x="200322" y="0"/>
                </a:moveTo>
                <a:lnTo>
                  <a:pt x="4316024" y="0"/>
                </a:lnTo>
                <a:lnTo>
                  <a:pt x="4434693" y="113667"/>
                </a:lnTo>
                <a:lnTo>
                  <a:pt x="2265081" y="2378748"/>
                </a:lnTo>
                <a:lnTo>
                  <a:pt x="0" y="209137"/>
                </a:lnTo>
                <a:lnTo>
                  <a:pt x="200322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6" t="100000" r="32880" b="-3989"/>
          <a:stretch>
            <a:fillRect/>
          </a:stretch>
        </p:blipFill>
        <p:spPr>
          <a:xfrm>
            <a:off x="3874596" y="6858000"/>
            <a:ext cx="549141" cy="274316"/>
          </a:xfrm>
          <a:custGeom>
            <a:avLst/>
            <a:gdLst>
              <a:gd name="connsiteX0" fmla="*/ 0 w 549141"/>
              <a:gd name="connsiteY0" fmla="*/ 0 h 274316"/>
              <a:gd name="connsiteX1" fmla="*/ 549141 w 549141"/>
              <a:gd name="connsiteY1" fmla="*/ 0 h 274316"/>
              <a:gd name="connsiteX2" fmla="*/ 286387 w 549141"/>
              <a:gd name="connsiteY2" fmla="*/ 274316 h 274316"/>
              <a:gd name="connsiteX3" fmla="*/ 0 w 549141"/>
              <a:gd name="connsiteY3" fmla="*/ 0 h 2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41" h="274316">
                <a:moveTo>
                  <a:pt x="0" y="0"/>
                </a:moveTo>
                <a:lnTo>
                  <a:pt x="549141" y="0"/>
                </a:lnTo>
                <a:lnTo>
                  <a:pt x="286387" y="27431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8869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1-2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推理与证明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38869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60400" y="1241743"/>
            <a:ext cx="10627360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定义：综合法和分析法，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是直接证明中最基本的两种证明方法，也是解决数学问题时常用的思维方式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697019" y="1518004"/>
            <a:ext cx="5580062" cy="11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不等式：     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(a&gt;0,b&gt;0)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的证明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654092" y="1274771"/>
          <a:ext cx="2719313" cy="9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3905" imgH="394335" progId="Equation.DSMT4">
                  <p:embed/>
                </p:oleObj>
              </mc:Choice>
              <mc:Fallback>
                <p:oleObj name="Equation" r:id="rId2" imgW="763905" imgH="39433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092" y="1274771"/>
                        <a:ext cx="2719313" cy="9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733218" y="3781211"/>
            <a:ext cx="5723298" cy="40011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运用以前学过的数学知识，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大家自己证明试试看！</a:t>
            </a: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669307" y="2880646"/>
            <a:ext cx="2952750" cy="1871663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660400" y="1531134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回忆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10" grpId="0" bldLvl="0" animBg="1" autoUpdateAnimBg="0"/>
      <p:bldP spid="727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144163" y="2246997"/>
            <a:ext cx="5921234" cy="40011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你能分析一下这个证明的思考过程和特点吗？</a:t>
            </a:r>
          </a:p>
        </p:txBody>
      </p:sp>
      <p:grpSp>
        <p:nvGrpSpPr>
          <p:cNvPr id="2" name="Group 24"/>
          <p:cNvGrpSpPr/>
          <p:nvPr/>
        </p:nvGrpSpPr>
        <p:grpSpPr bwMode="auto">
          <a:xfrm>
            <a:off x="660400" y="1357997"/>
            <a:ext cx="5316580" cy="3244850"/>
            <a:chOff x="0" y="1480"/>
            <a:chExt cx="3182" cy="2044"/>
          </a:xfrm>
        </p:grpSpPr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0" y="1480"/>
              <a:ext cx="3182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证明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</a:t>
              </a: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:             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                                         </a:t>
              </a:r>
              <a:r>
                <a:rPr kumimoji="0" lang="zh-CN" altLang="en-US" sz="200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成立</a:t>
              </a:r>
            </a:p>
          </p:txBody>
        </p:sp>
        <p:graphicFrame>
          <p:nvGraphicFramePr>
            <p:cNvPr id="5129" name="Object 26"/>
            <p:cNvGraphicFramePr>
              <a:graphicFrameLocks noChangeAspect="1"/>
            </p:cNvGraphicFramePr>
            <p:nvPr/>
          </p:nvGraphicFramePr>
          <p:xfrm>
            <a:off x="657" y="1851"/>
            <a:ext cx="1497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26770" imgH="215900" progId="Equation.DSMT4">
                    <p:embed/>
                  </p:oleObj>
                </mc:Choice>
                <mc:Fallback>
                  <p:oleObj name="Equation" r:id="rId2" imgW="826770" imgH="2159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851"/>
                          <a:ext cx="1497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27"/>
            <p:cNvGraphicFramePr>
              <a:graphicFrameLocks noChangeAspect="1"/>
            </p:cNvGraphicFramePr>
            <p:nvPr/>
          </p:nvGraphicFramePr>
          <p:xfrm>
            <a:off x="657" y="2232"/>
            <a:ext cx="174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90905" imgH="191135" progId="Equation.DSMT4">
                    <p:embed/>
                  </p:oleObj>
                </mc:Choice>
                <mc:Fallback>
                  <p:oleObj name="Equation" r:id="rId4" imgW="890905" imgH="191135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232"/>
                          <a:ext cx="1746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1" name="Object 28"/>
            <p:cNvGraphicFramePr>
              <a:graphicFrameLocks noChangeAspect="1"/>
            </p:cNvGraphicFramePr>
            <p:nvPr/>
          </p:nvGraphicFramePr>
          <p:xfrm>
            <a:off x="657" y="2571"/>
            <a:ext cx="1397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13105" imgH="191135" progId="Equation.DSMT4">
                    <p:embed/>
                  </p:oleObj>
                </mc:Choice>
                <mc:Fallback>
                  <p:oleObj name="Equation" r:id="rId6" imgW="713105" imgH="191135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571"/>
                          <a:ext cx="1397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2" name="Object 29"/>
            <p:cNvGraphicFramePr>
              <a:graphicFrameLocks noChangeAspect="1"/>
            </p:cNvGraphicFramePr>
            <p:nvPr/>
          </p:nvGraphicFramePr>
          <p:xfrm>
            <a:off x="657" y="2873"/>
            <a:ext cx="1297" cy="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61670" imgH="343535" progId="Equation.DSMT4">
                    <p:embed/>
                  </p:oleObj>
                </mc:Choice>
                <mc:Fallback>
                  <p:oleObj name="Equation" r:id="rId8" imgW="661670" imgH="343535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873"/>
                          <a:ext cx="1297" cy="6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416" name="Picture 32" descr="6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1361" y="3167777"/>
            <a:ext cx="13668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6629234" y="4086116"/>
            <a:ext cx="2665237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再来分析一个例题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 animBg="1"/>
      <p:bldP spid="16417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2"/>
          <p:cNvSpPr txBox="1">
            <a:spLocks noChangeArrowheads="1"/>
          </p:cNvSpPr>
          <p:nvPr/>
        </p:nvSpPr>
        <p:spPr bwMode="auto">
          <a:xfrm>
            <a:off x="660400" y="1323086"/>
            <a:ext cx="5761037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a&gt;0,b&gt;0,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求证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a(b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)+b(c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)≥4abc</a:t>
            </a:r>
          </a:p>
        </p:txBody>
      </p:sp>
      <p:grpSp>
        <p:nvGrpSpPr>
          <p:cNvPr id="2" name="Group 28"/>
          <p:cNvGrpSpPr/>
          <p:nvPr/>
        </p:nvGrpSpPr>
        <p:grpSpPr bwMode="auto">
          <a:xfrm>
            <a:off x="656401" y="1908563"/>
            <a:ext cx="1387475" cy="914400"/>
            <a:chOff x="2438" y="2208"/>
            <a:chExt cx="874" cy="576"/>
          </a:xfrm>
        </p:grpSpPr>
        <p:pic>
          <p:nvPicPr>
            <p:cNvPr id="6151" name="Picture 29" descr="按钮库_圆角04_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208"/>
              <a:ext cx="8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30"/>
            <p:cNvSpPr txBox="1">
              <a:spLocks noChangeArrowheads="1"/>
            </p:cNvSpPr>
            <p:nvPr/>
          </p:nvSpPr>
          <p:spPr bwMode="auto">
            <a:xfrm>
              <a:off x="2438" y="2315"/>
              <a:ext cx="8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提示</a:t>
              </a:r>
            </a:p>
          </p:txBody>
        </p:sp>
      </p:grp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656401" y="2696318"/>
            <a:ext cx="10862499" cy="1477328"/>
          </a:xfrm>
          <a:prstGeom prst="rect">
            <a:avLst/>
          </a:prstGeom>
          <a:noFill/>
          <a:ln w="19050">
            <a:solidFill>
              <a:srgbClr val="99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首先，分析待证不等式的特点：不等式的右端是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个数</a:t>
            </a:r>
            <a:r>
              <a:rPr kumimoji="0" lang="en-US" altLang="zh-CN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a,b,c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乘积的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倍，左端为两项之和，其中每一项都是一个数与另两个数的平方和之积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据此，只要把两个数的平方和转化为这两个数的积的形式，就能使不等式左、右两端具有相同的形式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56401" y="4239700"/>
            <a:ext cx="10846624" cy="1015663"/>
          </a:xfrm>
          <a:prstGeom prst="rect">
            <a:avLst/>
          </a:prstGeom>
          <a:noFill/>
          <a:ln w="28575" algn="ctr">
            <a:solidFill>
              <a:srgbClr val="99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其次，寻找转化的依据及证明中要用的其他知识：应用不等式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+y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≥2xy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就能实现转化，不等式的基本性质是证明的依据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4164" y="5359488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最后，给出具体证明：由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≥ 2ab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及条件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a&gt;0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48096" y="5345052"/>
            <a:ext cx="4033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a(b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 ≥ 2abc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405680" y="5352270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类似地，得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b(c</a:t>
            </a:r>
            <a:r>
              <a:rPr kumimoji="0" lang="en-US" altLang="zh-CN" sz="200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kumimoji="0" lang="en-US" altLang="zh-CN" sz="200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 ≥ 2abc.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6074" y="5822656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从而有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a(b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)+b(c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 ≥ 4abc.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5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60400" y="1228665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证明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516849" y="1334135"/>
            <a:ext cx="43926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∵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b</a:t>
            </a:r>
            <a:r>
              <a:rPr kumimoji="0" lang="en-US" altLang="zh-CN" sz="200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kumimoji="0" lang="en-US" altLang="zh-CN" sz="200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≥ 2bc,a&gt;0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a(b</a:t>
            </a:r>
            <a:r>
              <a:rPr kumimoji="0" lang="en-US" altLang="zh-CN" sz="200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kumimoji="0" lang="en-US" altLang="zh-CN" sz="200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 ≥2abc.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516849" y="2266911"/>
            <a:ext cx="47529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又</a:t>
            </a:r>
            <a:r>
              <a:rPr kumimoji="0" lang="zh-CN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∵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+b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≥ 2bc,b&gt;0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b(c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 ≥ 2abc.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610511" y="3316288"/>
            <a:ext cx="619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a(b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)+b(c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kumimoji="0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 ≥ 4abc.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7581936" y="1175691"/>
            <a:ext cx="1944687" cy="936625"/>
          </a:xfrm>
          <a:prstGeom prst="cloudCallout">
            <a:avLst>
              <a:gd name="adj1" fmla="val -67880"/>
              <a:gd name="adj2" fmla="val 87120"/>
            </a:avLst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656047" y="2297398"/>
            <a:ext cx="3598861" cy="40011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这些证明过程有什么相似点？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792448" y="4054166"/>
            <a:ext cx="5111750" cy="1015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这些证明过程都是从已知条件和某些数学定义、公理、定理等出发，通过推理推导出所要的结论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50194" name="Picture 18" descr="6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5529" y="3242160"/>
            <a:ext cx="13668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20" descr="6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5254" y="3242160"/>
            <a:ext cx="13668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 animBg="1"/>
      <p:bldP spid="50189" grpId="0" animBg="1"/>
      <p:bldP spid="501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5927" y="1620751"/>
            <a:ext cx="10962973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一般地，利用已知条件和某些数学定义、公理、定理等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经过一系列的推理论证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最后推导出所要证明的结论成立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这种证明方法叫做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综合法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其特点是“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由因导果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1220641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1797</Words>
  <Application>Microsoft Office PowerPoint</Application>
  <PresentationFormat>宽屏</PresentationFormat>
  <Paragraphs>164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Calibri</vt:lpstr>
      <vt:lpstr>Arial</vt:lpstr>
      <vt:lpstr>思源黑体 CN Light</vt:lpstr>
      <vt:lpstr>FandolFang R</vt:lpstr>
      <vt:lpstr>办公资源网：www.bangongziyuan.com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43</cp:revision>
  <dcterms:created xsi:type="dcterms:W3CDTF">2020-08-16T11:59:00Z</dcterms:created>
  <dcterms:modified xsi:type="dcterms:W3CDTF">2021-01-09T10:08:14Z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