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89" r:id="rId2"/>
    <p:sldId id="257" r:id="rId3"/>
    <p:sldId id="259" r:id="rId4"/>
    <p:sldId id="260" r:id="rId5"/>
    <p:sldId id="261" r:id="rId6"/>
    <p:sldId id="263" r:id="rId7"/>
    <p:sldId id="267" r:id="rId8"/>
    <p:sldId id="268" r:id="rId9"/>
    <p:sldId id="269" r:id="rId10"/>
    <p:sldId id="270" r:id="rId11"/>
    <p:sldId id="272" r:id="rId12"/>
    <p:sldId id="273" r:id="rId13"/>
    <p:sldId id="275" r:id="rId14"/>
    <p:sldId id="276" r:id="rId15"/>
    <p:sldId id="277" r:id="rId16"/>
    <p:sldId id="278" r:id="rId17"/>
    <p:sldId id="284" r:id="rId18"/>
    <p:sldId id="285" r:id="rId19"/>
    <p:sldId id="286" r:id="rId20"/>
    <p:sldId id="287" r:id="rId21"/>
    <p:sldId id="291" r:id="rId22"/>
    <p:sldId id="288" r:id="rId23"/>
    <p:sldId id="290" r:id="rId24"/>
  </p:sldIdLst>
  <p:sldSz cx="12192000" cy="6858000"/>
  <p:notesSz cx="6858000" cy="9144000"/>
  <p:embeddedFontLst>
    <p:embeddedFont>
      <p:font typeface="思源黑体 CN Light" panose="02010600030101010101" charset="-122"/>
      <p:regular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</p:embeddedFontLst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6">
          <p15:clr>
            <a:srgbClr val="A4A3A4"/>
          </p15:clr>
        </p15:guide>
        <p15:guide id="2" pos="7256">
          <p15:clr>
            <a:srgbClr val="A4A3A4"/>
          </p15:clr>
        </p15:guide>
        <p15:guide id="3" orient="horz" pos="600">
          <p15:clr>
            <a:srgbClr val="A4A3A4"/>
          </p15:clr>
        </p15:guide>
        <p15:guide id="4" orient="horz" pos="663">
          <p15:clr>
            <a:srgbClr val="A4A3A4"/>
          </p15:clr>
        </p15:guide>
        <p15:guide id="5" orient="horz" pos="3929">
          <p15:clr>
            <a:srgbClr val="A4A3A4"/>
          </p15:clr>
        </p15:guide>
        <p15:guide id="6" orient="horz" pos="386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86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852" y="90"/>
      </p:cViewPr>
      <p:guideLst>
        <p:guide pos="416"/>
        <p:guide pos="7256"/>
        <p:guide orient="horz" pos="600"/>
        <p:guide orient="horz" pos="663"/>
        <p:guide orient="horz" pos="3929"/>
        <p:guide orient="horz" pos="38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7FC900DC-FBF6-4D33-8617-7AA7C6868908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1F3228EB-8711-4E59-8D05-8F49B2761F8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21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箭头: V 形 2"/>
          <p:cNvSpPr/>
          <p:nvPr userDrawn="1"/>
        </p:nvSpPr>
        <p:spPr>
          <a:xfrm>
            <a:off x="571500" y="381000"/>
            <a:ext cx="457200" cy="457200"/>
          </a:xfrm>
          <a:prstGeom prst="chevron">
            <a:avLst/>
          </a:prstGeom>
          <a:solidFill>
            <a:srgbClr val="38869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箭头: V 形 3"/>
          <p:cNvSpPr/>
          <p:nvPr userDrawn="1"/>
        </p:nvSpPr>
        <p:spPr>
          <a:xfrm>
            <a:off x="927100" y="381000"/>
            <a:ext cx="457200" cy="457200"/>
          </a:xfrm>
          <a:prstGeom prst="chevron">
            <a:avLst/>
          </a:prstGeom>
          <a:solidFill>
            <a:srgbClr val="38869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黑体" panose="02010609060101010101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1" r="65439" b="60015"/>
          <a:stretch>
            <a:fillRect/>
          </a:stretch>
        </p:blipFill>
        <p:spPr>
          <a:xfrm>
            <a:off x="-1994634" y="-19205"/>
            <a:ext cx="3059670" cy="2749837"/>
          </a:xfrm>
          <a:custGeom>
            <a:avLst/>
            <a:gdLst>
              <a:gd name="connsiteX0" fmla="*/ 1198859 w 3059670"/>
              <a:gd name="connsiteY0" fmla="*/ 0 h 2749837"/>
              <a:gd name="connsiteX1" fmla="*/ 1819174 w 3059670"/>
              <a:gd name="connsiteY1" fmla="*/ 0 h 2749837"/>
              <a:gd name="connsiteX2" fmla="*/ 3059670 w 3059670"/>
              <a:gd name="connsiteY2" fmla="*/ 1184997 h 2749837"/>
              <a:gd name="connsiteX3" fmla="*/ 1564840 w 3059670"/>
              <a:gd name="connsiteY3" fmla="*/ 2749837 h 2749837"/>
              <a:gd name="connsiteX4" fmla="*/ 0 w 3059670"/>
              <a:gd name="connsiteY4" fmla="*/ 1255007 h 2749837"/>
              <a:gd name="connsiteX5" fmla="*/ 1198859 w 3059670"/>
              <a:gd name="connsiteY5" fmla="*/ 0 h 2749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59670" h="2749837">
                <a:moveTo>
                  <a:pt x="1198859" y="0"/>
                </a:moveTo>
                <a:lnTo>
                  <a:pt x="1819174" y="0"/>
                </a:lnTo>
                <a:lnTo>
                  <a:pt x="3059670" y="1184997"/>
                </a:lnTo>
                <a:lnTo>
                  <a:pt x="1564840" y="2749837"/>
                </a:lnTo>
                <a:lnTo>
                  <a:pt x="0" y="1255007"/>
                </a:lnTo>
                <a:lnTo>
                  <a:pt x="1198859" y="0"/>
                </a:lnTo>
                <a:close/>
              </a:path>
            </a:pathLst>
          </a:cu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3" t="426" r="29207" b="65069"/>
          <a:stretch>
            <a:fillRect/>
          </a:stretch>
        </p:blipFill>
        <p:spPr>
          <a:xfrm>
            <a:off x="-35439" y="-5121"/>
            <a:ext cx="4838114" cy="2372926"/>
          </a:xfrm>
          <a:custGeom>
            <a:avLst/>
            <a:gdLst>
              <a:gd name="connsiteX0" fmla="*/ 4838114 w 4838114"/>
              <a:gd name="connsiteY0" fmla="*/ 0 h 2372926"/>
              <a:gd name="connsiteX1" fmla="*/ 2465188 w 4838114"/>
              <a:gd name="connsiteY1" fmla="*/ 2372926 h 2372926"/>
              <a:gd name="connsiteX2" fmla="*/ 0 w 4838114"/>
              <a:gd name="connsiteY2" fmla="*/ 15240 h 2372926"/>
              <a:gd name="connsiteX3" fmla="*/ 4838114 w 4838114"/>
              <a:gd name="connsiteY3" fmla="*/ 0 h 2372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38114" h="2372926">
                <a:moveTo>
                  <a:pt x="4838114" y="0"/>
                </a:moveTo>
                <a:lnTo>
                  <a:pt x="2465188" y="2372926"/>
                </a:lnTo>
                <a:cubicBezTo>
                  <a:pt x="1729819" y="1706411"/>
                  <a:pt x="720129" y="689375"/>
                  <a:pt x="0" y="15240"/>
                </a:cubicBezTo>
                <a:lnTo>
                  <a:pt x="4838114" y="0"/>
                </a:lnTo>
                <a:close/>
              </a:path>
            </a:pathLst>
          </a:cu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39" t="17678" r="50000" b="37830"/>
          <a:stretch>
            <a:fillRect/>
          </a:stretch>
        </p:blipFill>
        <p:spPr>
          <a:xfrm>
            <a:off x="-402051" y="1196581"/>
            <a:ext cx="3059762" cy="3059762"/>
          </a:xfrm>
          <a:custGeom>
            <a:avLst/>
            <a:gdLst>
              <a:gd name="connsiteX0" fmla="*/ 1496946 w 3059762"/>
              <a:gd name="connsiteY0" fmla="*/ 0 h 3059762"/>
              <a:gd name="connsiteX1" fmla="*/ 3059762 w 3059762"/>
              <a:gd name="connsiteY1" fmla="*/ 1496946 h 3059762"/>
              <a:gd name="connsiteX2" fmla="*/ 1562816 w 3059762"/>
              <a:gd name="connsiteY2" fmla="*/ 3059762 h 3059762"/>
              <a:gd name="connsiteX3" fmla="*/ 0 w 3059762"/>
              <a:gd name="connsiteY3" fmla="*/ 1562816 h 3059762"/>
              <a:gd name="connsiteX4" fmla="*/ 1496946 w 3059762"/>
              <a:gd name="connsiteY4" fmla="*/ 0 h 3059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9762" h="3059762">
                <a:moveTo>
                  <a:pt x="1496946" y="0"/>
                </a:moveTo>
                <a:lnTo>
                  <a:pt x="3059762" y="1496946"/>
                </a:lnTo>
                <a:lnTo>
                  <a:pt x="1562816" y="3059762"/>
                </a:lnTo>
                <a:lnTo>
                  <a:pt x="0" y="1562816"/>
                </a:lnTo>
                <a:lnTo>
                  <a:pt x="1496946" y="0"/>
                </a:lnTo>
                <a:close/>
              </a:path>
            </a:pathLst>
          </a:cu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45" t="20276" r="31308" b="49204"/>
          <a:stretch>
            <a:fillRect/>
          </a:stretch>
        </p:blipFill>
        <p:spPr>
          <a:xfrm>
            <a:off x="2486992" y="1375187"/>
            <a:ext cx="2098966" cy="2098966"/>
          </a:xfrm>
          <a:custGeom>
            <a:avLst/>
            <a:gdLst>
              <a:gd name="connsiteX0" fmla="*/ 1045821 w 2098966"/>
              <a:gd name="connsiteY0" fmla="*/ 0 h 2098966"/>
              <a:gd name="connsiteX1" fmla="*/ 2098966 w 2098966"/>
              <a:gd name="connsiteY1" fmla="*/ 1045821 h 2098966"/>
              <a:gd name="connsiteX2" fmla="*/ 1053145 w 2098966"/>
              <a:gd name="connsiteY2" fmla="*/ 2098966 h 2098966"/>
              <a:gd name="connsiteX3" fmla="*/ 0 w 2098966"/>
              <a:gd name="connsiteY3" fmla="*/ 1053145 h 2098966"/>
              <a:gd name="connsiteX4" fmla="*/ 1045821 w 2098966"/>
              <a:gd name="connsiteY4" fmla="*/ 0 h 2098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8966" h="2098966">
                <a:moveTo>
                  <a:pt x="1045821" y="0"/>
                </a:moveTo>
                <a:lnTo>
                  <a:pt x="2098966" y="1045821"/>
                </a:lnTo>
                <a:lnTo>
                  <a:pt x="1053145" y="2098966"/>
                </a:lnTo>
                <a:lnTo>
                  <a:pt x="0" y="1053145"/>
                </a:lnTo>
                <a:lnTo>
                  <a:pt x="1045821" y="0"/>
                </a:lnTo>
                <a:close/>
              </a:path>
            </a:pathLst>
          </a:cu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19" t="40226" r="34520" b="15282"/>
          <a:stretch>
            <a:fillRect/>
          </a:stretch>
        </p:blipFill>
        <p:spPr>
          <a:xfrm>
            <a:off x="1194848" y="2747245"/>
            <a:ext cx="3059762" cy="3059762"/>
          </a:xfrm>
          <a:custGeom>
            <a:avLst/>
            <a:gdLst>
              <a:gd name="connsiteX0" fmla="*/ 1496946 w 3059762"/>
              <a:gd name="connsiteY0" fmla="*/ 0 h 3059762"/>
              <a:gd name="connsiteX1" fmla="*/ 3059762 w 3059762"/>
              <a:gd name="connsiteY1" fmla="*/ 1496946 h 3059762"/>
              <a:gd name="connsiteX2" fmla="*/ 1562816 w 3059762"/>
              <a:gd name="connsiteY2" fmla="*/ 3059762 h 3059762"/>
              <a:gd name="connsiteX3" fmla="*/ 0 w 3059762"/>
              <a:gd name="connsiteY3" fmla="*/ 1562816 h 3059762"/>
              <a:gd name="connsiteX4" fmla="*/ 1496946 w 3059762"/>
              <a:gd name="connsiteY4" fmla="*/ 0 h 3059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9762" h="3059762">
                <a:moveTo>
                  <a:pt x="1496946" y="0"/>
                </a:moveTo>
                <a:lnTo>
                  <a:pt x="3059762" y="1496946"/>
                </a:lnTo>
                <a:lnTo>
                  <a:pt x="1562816" y="3059762"/>
                </a:lnTo>
                <a:lnTo>
                  <a:pt x="0" y="1562816"/>
                </a:lnTo>
                <a:lnTo>
                  <a:pt x="1496946" y="0"/>
                </a:lnTo>
                <a:close/>
              </a:path>
            </a:pathLst>
          </a:cu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0" t="47243" r="60579" b="8266"/>
          <a:stretch>
            <a:fillRect/>
          </a:stretch>
        </p:blipFill>
        <p:spPr>
          <a:xfrm>
            <a:off x="-1493395" y="3229787"/>
            <a:ext cx="3059762" cy="3059762"/>
          </a:xfrm>
          <a:custGeom>
            <a:avLst/>
            <a:gdLst>
              <a:gd name="connsiteX0" fmla="*/ 1496946 w 3059762"/>
              <a:gd name="connsiteY0" fmla="*/ 0 h 3059762"/>
              <a:gd name="connsiteX1" fmla="*/ 3059762 w 3059762"/>
              <a:gd name="connsiteY1" fmla="*/ 1496946 h 3059762"/>
              <a:gd name="connsiteX2" fmla="*/ 1562816 w 3059762"/>
              <a:gd name="connsiteY2" fmla="*/ 3059762 h 3059762"/>
              <a:gd name="connsiteX3" fmla="*/ 0 w 3059762"/>
              <a:gd name="connsiteY3" fmla="*/ 1562816 h 3059762"/>
              <a:gd name="connsiteX4" fmla="*/ 1496946 w 3059762"/>
              <a:gd name="connsiteY4" fmla="*/ 0 h 3059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9762" h="3059762">
                <a:moveTo>
                  <a:pt x="1496946" y="0"/>
                </a:moveTo>
                <a:lnTo>
                  <a:pt x="3059762" y="1496946"/>
                </a:lnTo>
                <a:lnTo>
                  <a:pt x="1562816" y="3059762"/>
                </a:lnTo>
                <a:lnTo>
                  <a:pt x="0" y="1562816"/>
                </a:lnTo>
                <a:lnTo>
                  <a:pt x="1496946" y="0"/>
                </a:lnTo>
                <a:close/>
              </a:path>
            </a:pathLst>
          </a:cu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58" t="65769" r="22962"/>
          <a:stretch>
            <a:fillRect/>
          </a:stretch>
        </p:blipFill>
        <p:spPr>
          <a:xfrm>
            <a:off x="2818479" y="4503894"/>
            <a:ext cx="2628422" cy="2354106"/>
          </a:xfrm>
          <a:custGeom>
            <a:avLst/>
            <a:gdLst>
              <a:gd name="connsiteX0" fmla="*/ 1285919 w 2628422"/>
              <a:gd name="connsiteY0" fmla="*/ 0 h 2354106"/>
              <a:gd name="connsiteX1" fmla="*/ 2628422 w 2628422"/>
              <a:gd name="connsiteY1" fmla="*/ 1285919 h 2354106"/>
              <a:gd name="connsiteX2" fmla="*/ 1605257 w 2628422"/>
              <a:gd name="connsiteY2" fmla="*/ 2354106 h 2354106"/>
              <a:gd name="connsiteX3" fmla="*/ 1056116 w 2628422"/>
              <a:gd name="connsiteY3" fmla="*/ 2354106 h 2354106"/>
              <a:gd name="connsiteX4" fmla="*/ 0 w 2628422"/>
              <a:gd name="connsiteY4" fmla="*/ 1342503 h 2354106"/>
              <a:gd name="connsiteX5" fmla="*/ 1285919 w 2628422"/>
              <a:gd name="connsiteY5" fmla="*/ 0 h 2354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28422" h="2354106">
                <a:moveTo>
                  <a:pt x="1285919" y="0"/>
                </a:moveTo>
                <a:lnTo>
                  <a:pt x="2628422" y="1285919"/>
                </a:lnTo>
                <a:lnTo>
                  <a:pt x="1605257" y="2354106"/>
                </a:lnTo>
                <a:lnTo>
                  <a:pt x="1056116" y="2354106"/>
                </a:lnTo>
                <a:lnTo>
                  <a:pt x="0" y="1342503"/>
                </a:lnTo>
                <a:lnTo>
                  <a:pt x="1285919" y="0"/>
                </a:lnTo>
                <a:close/>
              </a:path>
            </a:pathLst>
          </a:cu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0" t="70105" r="39573"/>
          <a:stretch>
            <a:fillRect/>
          </a:stretch>
        </p:blipFill>
        <p:spPr>
          <a:xfrm>
            <a:off x="-382334" y="4802056"/>
            <a:ext cx="4115702" cy="2055944"/>
          </a:xfrm>
          <a:custGeom>
            <a:avLst/>
            <a:gdLst>
              <a:gd name="connsiteX0" fmla="*/ 1969289 w 4115702"/>
              <a:gd name="connsiteY0" fmla="*/ 0 h 2055944"/>
              <a:gd name="connsiteX1" fmla="*/ 4115702 w 4115702"/>
              <a:gd name="connsiteY1" fmla="*/ 2055944 h 2055944"/>
              <a:gd name="connsiteX2" fmla="*/ 0 w 4115702"/>
              <a:gd name="connsiteY2" fmla="*/ 2055944 h 2055944"/>
              <a:gd name="connsiteX3" fmla="*/ 1969289 w 4115702"/>
              <a:gd name="connsiteY3" fmla="*/ 0 h 2055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15702" h="2055944">
                <a:moveTo>
                  <a:pt x="1969289" y="0"/>
                </a:moveTo>
                <a:lnTo>
                  <a:pt x="4115702" y="2055944"/>
                </a:lnTo>
                <a:lnTo>
                  <a:pt x="0" y="2055944"/>
                </a:lnTo>
                <a:lnTo>
                  <a:pt x="1969289" y="0"/>
                </a:lnTo>
                <a:close/>
              </a:path>
            </a:pathLst>
          </a:cu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22" t="-4505" r="77464" b="100000"/>
          <a:stretch>
            <a:fillRect/>
          </a:stretch>
        </p:blipFill>
        <p:spPr>
          <a:xfrm>
            <a:off x="-795774" y="-329038"/>
            <a:ext cx="620315" cy="309833"/>
          </a:xfrm>
          <a:custGeom>
            <a:avLst/>
            <a:gdLst>
              <a:gd name="connsiteX0" fmla="*/ 295971 w 620315"/>
              <a:gd name="connsiteY0" fmla="*/ 0 h 309833"/>
              <a:gd name="connsiteX1" fmla="*/ 620315 w 620315"/>
              <a:gd name="connsiteY1" fmla="*/ 309833 h 309833"/>
              <a:gd name="connsiteX2" fmla="*/ 0 w 620315"/>
              <a:gd name="connsiteY2" fmla="*/ 309833 h 309833"/>
              <a:gd name="connsiteX3" fmla="*/ 295971 w 620315"/>
              <a:gd name="connsiteY3" fmla="*/ 0 h 309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0315" h="309833">
                <a:moveTo>
                  <a:pt x="295971" y="0"/>
                </a:moveTo>
                <a:lnTo>
                  <a:pt x="620315" y="309833"/>
                </a:lnTo>
                <a:lnTo>
                  <a:pt x="0" y="309833"/>
                </a:lnTo>
                <a:lnTo>
                  <a:pt x="295971" y="0"/>
                </a:lnTo>
                <a:close/>
              </a:path>
            </a:pathLst>
          </a:cu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88" t="100000" r="38422" b="-34589"/>
          <a:stretch>
            <a:fillRect/>
          </a:stretch>
        </p:blipFill>
        <p:spPr>
          <a:xfrm>
            <a:off x="-582655" y="6858000"/>
            <a:ext cx="4434693" cy="2378748"/>
          </a:xfrm>
          <a:custGeom>
            <a:avLst/>
            <a:gdLst>
              <a:gd name="connsiteX0" fmla="*/ 200322 w 4434693"/>
              <a:gd name="connsiteY0" fmla="*/ 0 h 2378748"/>
              <a:gd name="connsiteX1" fmla="*/ 4316024 w 4434693"/>
              <a:gd name="connsiteY1" fmla="*/ 0 h 2378748"/>
              <a:gd name="connsiteX2" fmla="*/ 4434693 w 4434693"/>
              <a:gd name="connsiteY2" fmla="*/ 113667 h 2378748"/>
              <a:gd name="connsiteX3" fmla="*/ 2265081 w 4434693"/>
              <a:gd name="connsiteY3" fmla="*/ 2378748 h 2378748"/>
              <a:gd name="connsiteX4" fmla="*/ 0 w 4434693"/>
              <a:gd name="connsiteY4" fmla="*/ 209137 h 2378748"/>
              <a:gd name="connsiteX5" fmla="*/ 200322 w 4434693"/>
              <a:gd name="connsiteY5" fmla="*/ 0 h 2378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34693" h="2378748">
                <a:moveTo>
                  <a:pt x="200322" y="0"/>
                </a:moveTo>
                <a:lnTo>
                  <a:pt x="4316024" y="0"/>
                </a:lnTo>
                <a:lnTo>
                  <a:pt x="4434693" y="113667"/>
                </a:lnTo>
                <a:lnTo>
                  <a:pt x="2265081" y="2378748"/>
                </a:lnTo>
                <a:lnTo>
                  <a:pt x="0" y="209137"/>
                </a:lnTo>
                <a:lnTo>
                  <a:pt x="200322" y="0"/>
                </a:lnTo>
                <a:close/>
              </a:path>
            </a:pathLst>
          </a:cu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96" t="100000" r="32880" b="-3989"/>
          <a:stretch>
            <a:fillRect/>
          </a:stretch>
        </p:blipFill>
        <p:spPr>
          <a:xfrm>
            <a:off x="3874596" y="6858000"/>
            <a:ext cx="549141" cy="274316"/>
          </a:xfrm>
          <a:custGeom>
            <a:avLst/>
            <a:gdLst>
              <a:gd name="connsiteX0" fmla="*/ 0 w 549141"/>
              <a:gd name="connsiteY0" fmla="*/ 0 h 274316"/>
              <a:gd name="connsiteX1" fmla="*/ 549141 w 549141"/>
              <a:gd name="connsiteY1" fmla="*/ 0 h 274316"/>
              <a:gd name="connsiteX2" fmla="*/ 286387 w 549141"/>
              <a:gd name="connsiteY2" fmla="*/ 274316 h 274316"/>
              <a:gd name="connsiteX3" fmla="*/ 0 w 549141"/>
              <a:gd name="connsiteY3" fmla="*/ 0 h 274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9141" h="274316">
                <a:moveTo>
                  <a:pt x="0" y="0"/>
                </a:moveTo>
                <a:lnTo>
                  <a:pt x="549141" y="0"/>
                </a:lnTo>
                <a:lnTo>
                  <a:pt x="286387" y="274316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13" name="组合 12"/>
          <p:cNvGrpSpPr/>
          <p:nvPr/>
        </p:nvGrpSpPr>
        <p:grpSpPr>
          <a:xfrm>
            <a:off x="4674999" y="2120640"/>
            <a:ext cx="7136336" cy="2898513"/>
            <a:chOff x="6147269" y="2844265"/>
            <a:chExt cx="5112385" cy="2076459"/>
          </a:xfrm>
        </p:grpSpPr>
        <p:grpSp>
          <p:nvGrpSpPr>
            <p:cNvPr id="14" name="组合 13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16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38869D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xippt  </a:t>
                </a: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2020.6.1</a:t>
                </a:r>
                <a:endPara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17" name="组合 16"/>
              <p:cNvGrpSpPr/>
              <p:nvPr/>
            </p:nvGrpSpPr>
            <p:grpSpPr>
              <a:xfrm>
                <a:off x="-4714868" y="2110674"/>
                <a:ext cx="5033250" cy="916269"/>
                <a:chOff x="-4714868" y="2110674"/>
                <a:chExt cx="5033250" cy="916269"/>
              </a:xfrm>
            </p:grpSpPr>
            <p:sp>
              <p:nvSpPr>
                <p:cNvPr id="18" name="文本框 17"/>
                <p:cNvSpPr txBox="1"/>
                <p:nvPr/>
              </p:nvSpPr>
              <p:spPr>
                <a:xfrm>
                  <a:off x="-4714868" y="2808615"/>
                  <a:ext cx="5033249" cy="2183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05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>
                          <a:lumMod val="50000"/>
                        </a:prst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PEOPLE'S EDUCATION PRESS HIGH SCHOOL MATHEMATICS ELECTIVE 1-2</a:t>
                  </a:r>
                </a:p>
              </p:txBody>
            </p:sp>
            <p:cxnSp>
              <p:nvCxnSpPr>
                <p:cNvPr id="19" name="直接连接符 18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20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dist" defTabSz="914400" rtl="0" eaLnBrk="1" fontAlgn="auto" latinLnBrk="0" hangingPunct="1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r>
                    <a:rPr lang="en-US" altLang="zh-CN" sz="5400" b="1" dirty="0">
                      <a:solidFill>
                        <a:srgbClr val="38869D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2.2.2 </a:t>
                  </a:r>
                  <a:r>
                    <a:rPr lang="zh-CN" altLang="en-US" sz="5400" b="1" dirty="0">
                      <a:solidFill>
                        <a:srgbClr val="38869D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反证法</a:t>
                  </a:r>
                  <a:endParaRPr kumimoji="0" lang="zh-CN" alt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869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15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</a:t>
              </a:r>
              <a:r>
                <a:rPr lang="en-US" altLang="zh-CN" sz="36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2</a:t>
              </a:r>
              <a:r>
                <a:rPr lang="zh-CN" altLang="en-US" sz="36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章  推理与证明</a:t>
              </a: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1" name="矩形 20"/>
          <p:cNvSpPr/>
          <p:nvPr/>
        </p:nvSpPr>
        <p:spPr>
          <a:xfrm>
            <a:off x="9922822" y="580377"/>
            <a:ext cx="4062342" cy="300975"/>
          </a:xfrm>
          <a:prstGeom prst="rect">
            <a:avLst/>
          </a:prstGeom>
          <a:solidFill>
            <a:srgbClr val="38869D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人教版高中数学选修</a:t>
            </a:r>
            <a:r>
              <a:rPr lang="en-US" altLang="zh-CN" sz="1200" kern="0" spc="300" dirty="0">
                <a:solidFill>
                  <a:prstClr val="white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1</a:t>
            </a:r>
            <a:r>
              <a:rPr kumimoji="0" lang="en-US" altLang="zh-CN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-2</a:t>
            </a:r>
            <a:endParaRPr kumimoji="0" lang="zh-CN" altLang="en-US" sz="1200" b="0" i="0" u="none" strike="noStrike" kern="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矩形 16388" descr="flash"/>
          <p:cNvSpPr/>
          <p:nvPr/>
        </p:nvSpPr>
        <p:spPr>
          <a:xfrm>
            <a:off x="2231709" y="2737558"/>
            <a:ext cx="5400675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  <a:scene3d>
              <a:camera prst="legacyObliqueRight">
                <a:rot lat="0" lon="0" rev="0"/>
              </a:camera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endParaRPr lang="zh-CN" altLang="en-US" sz="2000" kern="0" dirty="0">
              <a:blipFill rotWithShape="0">
                <a:blip r:embed="rId2"/>
                <a:stretch>
                  <a:fillRect/>
                </a:stretch>
              </a:blip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390" name="文本框 16389"/>
          <p:cNvSpPr txBox="1"/>
          <p:nvPr/>
        </p:nvSpPr>
        <p:spPr>
          <a:xfrm>
            <a:off x="660400" y="1788894"/>
            <a:ext cx="1860234" cy="400110"/>
          </a:xfrm>
          <a:prstGeom prst="rect">
            <a:avLst/>
          </a:prstGeom>
          <a:solidFill>
            <a:srgbClr val="CC99FF"/>
          </a:solidFill>
          <a:ln w="9525">
            <a:noFill/>
          </a:ln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一、提出假设</a:t>
            </a:r>
          </a:p>
        </p:txBody>
      </p:sp>
      <p:sp>
        <p:nvSpPr>
          <p:cNvPr id="16391" name="文本框 16390"/>
          <p:cNvSpPr txBox="1"/>
          <p:nvPr/>
        </p:nvSpPr>
        <p:spPr>
          <a:xfrm>
            <a:off x="0" y="2326035"/>
            <a:ext cx="5976938" cy="41152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</a:t>
            </a: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假设待证命题不成立，或是命题的反面成立</a:t>
            </a:r>
            <a:r>
              <a:rPr lang="en-US" altLang="zh-CN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知识要点</a:t>
            </a:r>
          </a:p>
        </p:txBody>
      </p:sp>
      <p:sp>
        <p:nvSpPr>
          <p:cNvPr id="10" name="文本占位符 20"/>
          <p:cNvSpPr txBox="1"/>
          <p:nvPr/>
        </p:nvSpPr>
        <p:spPr>
          <a:xfrm>
            <a:off x="541179" y="1273185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sz="20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反证法的步骤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60401" y="2874589"/>
            <a:ext cx="1860234" cy="400110"/>
          </a:xfrm>
          <a:prstGeom prst="rect">
            <a:avLst/>
          </a:prstGeom>
          <a:solidFill>
            <a:srgbClr val="CC99FF"/>
          </a:solidFill>
          <a:ln w="9525">
            <a:noFill/>
          </a:ln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二、推理论证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41178" y="3434645"/>
            <a:ext cx="10553541" cy="43088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以假设为条件</a:t>
            </a:r>
            <a:r>
              <a:rPr lang="en-US" altLang="zh-CN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，结合已知条件推理，得出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与已知条件或是正确命题相矛盾</a:t>
            </a:r>
            <a:r>
              <a:rPr lang="en-US" altLang="zh-CN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的结论</a:t>
            </a: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60401" y="4012681"/>
            <a:ext cx="1860234" cy="400110"/>
          </a:xfrm>
          <a:prstGeom prst="rect">
            <a:avLst/>
          </a:prstGeom>
          <a:solidFill>
            <a:srgbClr val="CC99FF"/>
          </a:solidFill>
          <a:ln w="9525">
            <a:noFill/>
          </a:ln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三、得出矛盾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2381" y="4625707"/>
            <a:ext cx="4535488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</a:t>
            </a: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这与“</a:t>
            </a:r>
            <a:r>
              <a:rPr lang="en-US" altLang="zh-CN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......”</a:t>
            </a: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相矛盾</a:t>
            </a:r>
            <a:r>
              <a:rPr lang="en-US" altLang="zh-CN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710081" y="5216540"/>
            <a:ext cx="1810553" cy="407020"/>
          </a:xfrm>
          <a:prstGeom prst="rect">
            <a:avLst/>
          </a:prstGeom>
          <a:solidFill>
            <a:srgbClr val="CC99FF"/>
          </a:solidFill>
          <a:ln w="9525">
            <a:noFill/>
          </a:ln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四、结论成立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73025" y="5753681"/>
            <a:ext cx="5903913" cy="430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所以假设不成立，所求证的命题成立.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 animBg="1"/>
      <p:bldP spid="16391" grpId="0"/>
      <p:bldP spid="11" grpId="0" animBg="1"/>
      <p:bldP spid="12" grpId="0"/>
      <p:bldP spid="13" grpId="0" animBg="1"/>
      <p:bldP spid="14" grpId="0"/>
      <p:bldP spid="15" grpId="0" animBg="1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矩形 18437"/>
          <p:cNvSpPr/>
          <p:nvPr/>
        </p:nvSpPr>
        <p:spPr>
          <a:xfrm>
            <a:off x="660400" y="1428433"/>
            <a:ext cx="7772400" cy="3905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150000"/>
              </a:lnSpc>
              <a:buNone/>
            </a:pPr>
            <a:r>
              <a:rPr lang="zh-CN" altLang="en-US" sz="2000" dirty="0">
                <a:ea typeface="思源黑体 CN Medium" panose="020B0600000000000000" pitchFamily="34" charset="-122"/>
                <a:sym typeface="Arial" panose="020B0604020202020204" pitchFamily="34" charset="0"/>
              </a:rPr>
              <a:t>写出下列各结论的反面：</a:t>
            </a:r>
          </a:p>
          <a:p>
            <a:pPr>
              <a:lnSpc>
                <a:spcPct val="150000"/>
              </a:lnSpc>
              <a:buNone/>
            </a:pPr>
            <a:r>
              <a:rPr lang="zh-CN" altLang="en-US" sz="2000" dirty="0"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dirty="0"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dirty="0"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r>
              <a:rPr lang="en-US" altLang="zh-CN" sz="2000" dirty="0">
                <a:ea typeface="思源黑体 CN Medium" panose="020B0600000000000000" pitchFamily="34" charset="-122"/>
                <a:sym typeface="Arial" panose="020B0604020202020204" pitchFamily="34" charset="0"/>
              </a:rPr>
              <a:t>a//b</a:t>
            </a:r>
            <a:r>
              <a:rPr lang="zh-CN" altLang="en-US" sz="2000" dirty="0">
                <a:ea typeface="思源黑体 CN Medium" panose="020B0600000000000000" pitchFamily="34" charset="-122"/>
                <a:sym typeface="Arial" panose="020B0604020202020204" pitchFamily="34" charset="0"/>
              </a:rPr>
              <a:t>；</a:t>
            </a:r>
          </a:p>
          <a:p>
            <a:pPr>
              <a:lnSpc>
                <a:spcPct val="150000"/>
              </a:lnSpc>
              <a:buNone/>
            </a:pPr>
            <a:r>
              <a:rPr lang="zh-CN" altLang="en-US" sz="2000" dirty="0">
                <a:ea typeface="思源黑体 CN Medium" panose="020B0600000000000000" pitchFamily="34" charset="-122"/>
                <a:sym typeface="Arial" panose="020B0604020202020204" pitchFamily="34" charset="0"/>
              </a:rPr>
              <a:t>  </a:t>
            </a:r>
          </a:p>
          <a:p>
            <a:pPr>
              <a:lnSpc>
                <a:spcPct val="150000"/>
              </a:lnSpc>
              <a:buNone/>
            </a:pPr>
            <a:r>
              <a:rPr lang="zh-CN" altLang="en-US" sz="2000" dirty="0"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dirty="0"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dirty="0"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r>
              <a:rPr lang="en-US" altLang="zh-CN" sz="2000" dirty="0">
                <a:ea typeface="思源黑体 CN Medium" panose="020B0600000000000000" pitchFamily="34" charset="-122"/>
                <a:sym typeface="Arial" panose="020B0604020202020204" pitchFamily="34" charset="0"/>
              </a:rPr>
              <a:t>a≥0</a:t>
            </a:r>
            <a:r>
              <a:rPr lang="zh-CN" altLang="en-US" sz="2000" dirty="0">
                <a:ea typeface="思源黑体 CN Medium" panose="020B0600000000000000" pitchFamily="34" charset="-122"/>
                <a:sym typeface="Arial" panose="020B0604020202020204" pitchFamily="34" charset="0"/>
              </a:rPr>
              <a:t>；</a:t>
            </a:r>
          </a:p>
          <a:p>
            <a:pPr>
              <a:lnSpc>
                <a:spcPct val="150000"/>
              </a:lnSpc>
              <a:buNone/>
            </a:pPr>
            <a:endParaRPr lang="zh-CN" altLang="en-US" sz="200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  <a:buNone/>
            </a:pPr>
            <a:r>
              <a:rPr lang="zh-CN" altLang="en-US" sz="2000" dirty="0"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dirty="0"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000" dirty="0"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r>
              <a:rPr lang="en-US" altLang="zh-CN" sz="2000" dirty="0"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lang="zh-CN" altLang="en-US" sz="2000" dirty="0">
                <a:ea typeface="思源黑体 CN Medium" panose="020B0600000000000000" pitchFamily="34" charset="-122"/>
                <a:sym typeface="Arial" panose="020B0604020202020204" pitchFamily="34" charset="0"/>
              </a:rPr>
              <a:t>是正数；</a:t>
            </a:r>
          </a:p>
          <a:p>
            <a:pPr>
              <a:lnSpc>
                <a:spcPct val="150000"/>
              </a:lnSpc>
              <a:buNone/>
            </a:pPr>
            <a:endParaRPr lang="zh-CN" altLang="en-US" sz="200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  <a:buNone/>
            </a:pPr>
            <a:r>
              <a:rPr lang="zh-CN" altLang="en-US" sz="2000" dirty="0"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dirty="0"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r>
              <a:rPr lang="zh-CN" altLang="en-US" sz="2000" dirty="0"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r>
              <a:rPr lang="en-US" altLang="zh-CN" sz="2000" dirty="0" err="1">
                <a:ea typeface="思源黑体 CN Medium" panose="020B0600000000000000" pitchFamily="34" charset="-122"/>
                <a:sym typeface="Arial" panose="020B0604020202020204" pitchFamily="34" charset="0"/>
              </a:rPr>
              <a:t>a⊥b</a:t>
            </a:r>
            <a:endParaRPr lang="en-US" altLang="zh-CN" sz="200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8439" name="组合 18438"/>
          <p:cNvGrpSpPr/>
          <p:nvPr/>
        </p:nvGrpSpPr>
        <p:grpSpPr>
          <a:xfrm>
            <a:off x="4765675" y="2055774"/>
            <a:ext cx="2235200" cy="401638"/>
            <a:chOff x="0" y="0"/>
            <a:chExt cx="1408" cy="253"/>
          </a:xfrm>
        </p:grpSpPr>
        <p:sp>
          <p:nvSpPr>
            <p:cNvPr id="18440" name="文本框 18439"/>
            <p:cNvSpPr txBox="1"/>
            <p:nvPr/>
          </p:nvSpPr>
          <p:spPr>
            <a:xfrm>
              <a:off x="0" y="0"/>
              <a:ext cx="1408" cy="253"/>
            </a:xfrm>
            <a:prstGeom prst="rect">
              <a:avLst/>
            </a:prstGeom>
            <a:solidFill>
              <a:srgbClr val="CC99FF"/>
            </a:solidFill>
            <a:ln w="9525">
              <a:noFill/>
            </a:ln>
          </p:spPr>
          <p:txBody>
            <a:bodyPr lIns="90000" tIns="46800" rIns="90000" bIns="46800">
              <a:spAutoFit/>
            </a:bodyPr>
            <a:lstStyle/>
            <a:p>
              <a:pPr algn="ctr"/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a∥b</a:t>
              </a:r>
            </a:p>
          </p:txBody>
        </p:sp>
        <p:sp>
          <p:nvSpPr>
            <p:cNvPr id="18441" name="直接连接符 18440"/>
            <p:cNvSpPr/>
            <p:nvPr/>
          </p:nvSpPr>
          <p:spPr>
            <a:xfrm>
              <a:off x="608" y="79"/>
              <a:ext cx="192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8442" name="文本框 18441"/>
          <p:cNvSpPr txBox="1"/>
          <p:nvPr/>
        </p:nvSpPr>
        <p:spPr>
          <a:xfrm>
            <a:off x="4765675" y="3054442"/>
            <a:ext cx="2235200" cy="402291"/>
          </a:xfrm>
          <a:prstGeom prst="rect">
            <a:avLst/>
          </a:prstGeom>
          <a:solidFill>
            <a:srgbClr val="CC99FF"/>
          </a:solidFill>
          <a:ln w="9525">
            <a:noFill/>
          </a:ln>
        </p:spPr>
        <p:txBody>
          <a:bodyPr lIns="90000" tIns="46800" rIns="90000" bIns="46800">
            <a:spAutoFit/>
          </a:bodyPr>
          <a:lstStyle/>
          <a:p>
            <a:pPr algn="ctr"/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a&lt;0</a:t>
            </a:r>
          </a:p>
        </p:txBody>
      </p:sp>
      <p:sp>
        <p:nvSpPr>
          <p:cNvPr id="18443" name="文本框 18442"/>
          <p:cNvSpPr txBox="1"/>
          <p:nvPr/>
        </p:nvSpPr>
        <p:spPr>
          <a:xfrm>
            <a:off x="4765675" y="4124495"/>
            <a:ext cx="2235200" cy="402291"/>
          </a:xfrm>
          <a:prstGeom prst="rect">
            <a:avLst/>
          </a:prstGeom>
          <a:solidFill>
            <a:srgbClr val="CC99FF"/>
          </a:solidFill>
          <a:ln w="9525">
            <a:noFill/>
          </a:ln>
        </p:spPr>
        <p:txBody>
          <a:bodyPr lIns="90000" tIns="46800" rIns="90000" bIns="46800">
            <a:spAutoFit/>
          </a:bodyPr>
          <a:lstStyle/>
          <a:p>
            <a:pPr algn="ctr"/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是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或负数</a:t>
            </a:r>
          </a:p>
        </p:txBody>
      </p:sp>
      <p:sp>
        <p:nvSpPr>
          <p:cNvPr id="18444" name="文本框 18443"/>
          <p:cNvSpPr txBox="1"/>
          <p:nvPr/>
        </p:nvSpPr>
        <p:spPr>
          <a:xfrm>
            <a:off x="4765675" y="5194450"/>
            <a:ext cx="2235200" cy="402291"/>
          </a:xfrm>
          <a:prstGeom prst="rect">
            <a:avLst/>
          </a:prstGeom>
          <a:solidFill>
            <a:srgbClr val="CC99FF"/>
          </a:solidFill>
          <a:ln w="9525">
            <a:noFill/>
          </a:ln>
        </p:spPr>
        <p:txBody>
          <a:bodyPr lIns="90000" tIns="46800" rIns="90000" bIns="46800">
            <a:spAutoFit/>
          </a:bodyPr>
          <a:lstStyle/>
          <a:p>
            <a:pPr algn="ctr"/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不垂直于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</a:p>
        </p:txBody>
      </p:sp>
      <p:sp>
        <p:nvSpPr>
          <p:cNvPr id="1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练一练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4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4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4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4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4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4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4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4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 build="p"/>
      <p:bldP spid="18442" grpId="0" animBg="1"/>
      <p:bldP spid="18443" grpId="0" animBg="1"/>
      <p:bldP spid="1844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文本框 19460"/>
          <p:cNvSpPr txBox="1"/>
          <p:nvPr/>
        </p:nvSpPr>
        <p:spPr>
          <a:xfrm>
            <a:off x="580859" y="1209904"/>
            <a:ext cx="10778021" cy="43088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</a:pP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求证</a:t>
            </a:r>
            <a:r>
              <a:rPr lang="en-US" altLang="zh-CN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:</a:t>
            </a: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在同一平面内</a:t>
            </a:r>
            <a:r>
              <a:rPr lang="en-US" altLang="zh-CN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如果两条直线都和第三条直线平行</a:t>
            </a:r>
            <a:r>
              <a:rPr lang="en-US" altLang="zh-CN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那么这两条直线也互相平行</a:t>
            </a:r>
            <a:r>
              <a:rPr lang="en-US" altLang="zh-CN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19462" name="文本框 19461"/>
          <p:cNvSpPr txBox="1"/>
          <p:nvPr/>
        </p:nvSpPr>
        <p:spPr>
          <a:xfrm>
            <a:off x="660400" y="1815038"/>
            <a:ext cx="7272337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  <a:spcBef>
                <a:spcPct val="50000"/>
              </a:spcBef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已知：如图，直线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l</a:t>
            </a:r>
            <a:r>
              <a:rPr lang="en-US" altLang="zh-CN" sz="2000" kern="0" baseline="-25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,l</a:t>
            </a:r>
            <a:r>
              <a:rPr lang="en-US" altLang="zh-CN" sz="2000" kern="0" baseline="-25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,l</a:t>
            </a:r>
            <a:r>
              <a:rPr lang="en-US" altLang="zh-CN" sz="2000" kern="0" baseline="-25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在同一平面内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且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l</a:t>
            </a:r>
            <a:r>
              <a:rPr lang="en-US" altLang="zh-CN" sz="2000" kern="0" baseline="-25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∥l</a:t>
            </a:r>
            <a:r>
              <a:rPr lang="en-US" altLang="zh-CN" sz="2000" kern="0" baseline="-25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,l</a:t>
            </a:r>
            <a:r>
              <a:rPr lang="en-US" altLang="zh-CN" sz="2000" kern="0" baseline="-25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 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∥ l</a:t>
            </a:r>
            <a:r>
              <a:rPr lang="en-US" altLang="zh-CN" sz="2000" kern="0" baseline="-25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 baseline="-25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endParaRPr lang="zh-CN" altLang="en-US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463" name="文本框 19462"/>
          <p:cNvSpPr txBox="1"/>
          <p:nvPr/>
        </p:nvSpPr>
        <p:spPr>
          <a:xfrm>
            <a:off x="660400" y="2443296"/>
            <a:ext cx="1873250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求证：</a:t>
            </a:r>
          </a:p>
        </p:txBody>
      </p:sp>
      <p:sp>
        <p:nvSpPr>
          <p:cNvPr id="19464" name="文本框 19463"/>
          <p:cNvSpPr txBox="1"/>
          <p:nvPr/>
        </p:nvSpPr>
        <p:spPr>
          <a:xfrm>
            <a:off x="1352234" y="2402894"/>
            <a:ext cx="1655762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l</a:t>
            </a:r>
            <a:r>
              <a:rPr lang="en-US" altLang="zh-CN" sz="2000" kern="0" baseline="-2500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∥l</a:t>
            </a:r>
            <a:r>
              <a:rPr lang="en-US" altLang="zh-CN" sz="2000" kern="0" baseline="-2500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</a:p>
        </p:txBody>
      </p:sp>
      <p:grpSp>
        <p:nvGrpSpPr>
          <p:cNvPr id="19465" name="组合 19464"/>
          <p:cNvGrpSpPr/>
          <p:nvPr/>
        </p:nvGrpSpPr>
        <p:grpSpPr>
          <a:xfrm>
            <a:off x="8160703" y="2443296"/>
            <a:ext cx="2582863" cy="1485900"/>
            <a:chOff x="0" y="0"/>
            <a:chExt cx="1627" cy="936"/>
          </a:xfrm>
        </p:grpSpPr>
        <p:sp>
          <p:nvSpPr>
            <p:cNvPr id="19466" name="直接连接符 19465"/>
            <p:cNvSpPr/>
            <p:nvPr/>
          </p:nvSpPr>
          <p:spPr>
            <a:xfrm>
              <a:off x="46" y="135"/>
              <a:ext cx="1224" cy="0"/>
            </a:xfrm>
            <a:prstGeom prst="line">
              <a:avLst/>
            </a:prstGeom>
            <a:ln w="25400" cap="flat" cmpd="sng">
              <a:solidFill>
                <a:srgbClr val="CC33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67" name="直接连接符 19466"/>
            <p:cNvSpPr/>
            <p:nvPr/>
          </p:nvSpPr>
          <p:spPr>
            <a:xfrm>
              <a:off x="0" y="453"/>
              <a:ext cx="1316" cy="1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68" name="直接连接符 19467"/>
            <p:cNvSpPr/>
            <p:nvPr/>
          </p:nvSpPr>
          <p:spPr>
            <a:xfrm>
              <a:off x="0" y="861"/>
              <a:ext cx="1361" cy="1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69" name="矩形 19468"/>
            <p:cNvSpPr/>
            <p:nvPr/>
          </p:nvSpPr>
          <p:spPr>
            <a:xfrm>
              <a:off x="1369" y="0"/>
              <a:ext cx="220" cy="25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eaLnBrk="0" hangingPunct="0"/>
              <a:r>
                <a:rPr lang="en-US" altLang="zh-CN" sz="2000" kern="0">
                  <a:solidFill>
                    <a:srgbClr val="CC33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l</a:t>
              </a:r>
              <a:r>
                <a:rPr lang="en-US" altLang="zh-CN" sz="2000" kern="0" baseline="-25000">
                  <a:solidFill>
                    <a:srgbClr val="CC33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</a:t>
              </a:r>
            </a:p>
          </p:txBody>
        </p:sp>
        <p:sp>
          <p:nvSpPr>
            <p:cNvPr id="19470" name="矩形 19469"/>
            <p:cNvSpPr/>
            <p:nvPr/>
          </p:nvSpPr>
          <p:spPr>
            <a:xfrm>
              <a:off x="1361" y="367"/>
              <a:ext cx="220" cy="25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eaLnBrk="0" hangingPunct="0"/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l</a:t>
              </a:r>
              <a:r>
                <a:rPr lang="en-US" altLang="zh-CN" sz="2000" kern="0" baseline="-2000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</a:t>
              </a:r>
            </a:p>
          </p:txBody>
        </p:sp>
        <p:sp>
          <p:nvSpPr>
            <p:cNvPr id="19471" name="矩形 19470"/>
            <p:cNvSpPr/>
            <p:nvPr/>
          </p:nvSpPr>
          <p:spPr>
            <a:xfrm>
              <a:off x="1407" y="684"/>
              <a:ext cx="220" cy="25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eaLnBrk="0" hangingPunct="0"/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l</a:t>
              </a:r>
              <a:r>
                <a:rPr lang="en-US" altLang="zh-CN" sz="2000" kern="0" baseline="-2000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1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练一练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645657" y="2994455"/>
            <a:ext cx="1624013" cy="914400"/>
            <a:chOff x="0" y="0"/>
            <a:chExt cx="1023" cy="576"/>
          </a:xfrm>
        </p:grpSpPr>
        <p:pic>
          <p:nvPicPr>
            <p:cNvPr id="19" name="图片 18" descr="按钮库_圆角04_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864" cy="57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0" name="文本框 19"/>
            <p:cNvSpPr txBox="1"/>
            <p:nvPr/>
          </p:nvSpPr>
          <p:spPr>
            <a:xfrm>
              <a:off x="149" y="108"/>
              <a:ext cx="874" cy="25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2000" kern="0" dirty="0">
                  <a:solidFill>
                    <a:srgbClr val="9900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提示</a:t>
              </a:r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660400" y="3864862"/>
            <a:ext cx="6315075" cy="430887"/>
          </a:xfrm>
          <a:prstGeom prst="rect">
            <a:avLst/>
          </a:prstGeom>
          <a:noFill/>
          <a:ln w="19050" cap="flat" cmpd="sng">
            <a:solidFill>
              <a:srgbClr val="00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你会首先选择哪一种证明方法（直接证明还是反证法）？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668337" y="4473623"/>
            <a:ext cx="3865161" cy="40011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如果选择反证法，先怎样假设？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668337" y="5117298"/>
            <a:ext cx="2794464" cy="399814"/>
            <a:chOff x="0" y="0"/>
            <a:chExt cx="4400" cy="630"/>
          </a:xfrm>
        </p:grpSpPr>
        <p:sp>
          <p:nvSpPr>
            <p:cNvPr id="24" name="文本框 23">
              <a:hlinkClick r:id="rId3" action="ppaction://hlinksldjump"/>
            </p:cNvPr>
            <p:cNvSpPr txBox="1"/>
            <p:nvPr/>
          </p:nvSpPr>
          <p:spPr>
            <a:xfrm>
              <a:off x="0" y="0"/>
              <a:ext cx="4400" cy="630"/>
            </a:xfrm>
            <a:prstGeom prst="rect">
              <a:avLst/>
            </a:prstGeom>
            <a:noFill/>
            <a:ln w="19050" cap="flat" cmpd="sng">
              <a:solidFill>
                <a:srgbClr val="9900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>
              <a:spAutoFit/>
            </a:bodyPr>
            <a:lstStyle/>
            <a:p>
              <a:r>
                <a: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假设</a:t>
              </a:r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l</a:t>
              </a:r>
              <a:r>
                <a:rPr lang="en-US" altLang="zh-CN" sz="2000" kern="0" baseline="-2500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3</a:t>
              </a:r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∥l</a:t>
              </a:r>
              <a:r>
                <a:rPr lang="en-US" altLang="zh-CN" sz="2000" kern="0" baseline="-2500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</a:t>
              </a:r>
              <a:r>
                <a:rPr lang="zh-CN" altLang="en-US" sz="2000" kern="0" baseline="-2500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，</a:t>
              </a:r>
              <a:r>
                <a: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即</a:t>
              </a:r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l</a:t>
              </a:r>
              <a:r>
                <a:rPr lang="en-US" altLang="zh-CN" sz="2000" kern="0" baseline="-2500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3</a:t>
              </a:r>
              <a:r>
                <a: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与</a:t>
              </a:r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l</a:t>
              </a:r>
              <a:r>
                <a:rPr lang="en-US" altLang="zh-CN" sz="2000" kern="0" baseline="-2500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</a:t>
              </a:r>
              <a:r>
                <a: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相交</a:t>
              </a:r>
            </a:p>
          </p:txBody>
        </p:sp>
        <p:sp>
          <p:nvSpPr>
            <p:cNvPr id="25" name="直接连接符 24"/>
            <p:cNvSpPr/>
            <p:nvPr/>
          </p:nvSpPr>
          <p:spPr>
            <a:xfrm>
              <a:off x="1166" y="144"/>
              <a:ext cx="340" cy="341"/>
            </a:xfrm>
            <a:prstGeom prst="line">
              <a:avLst/>
            </a:prstGeom>
            <a:ln w="19050" cap="flat" cmpd="sng">
              <a:solidFill>
                <a:srgbClr val="99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240275" y="5668464"/>
            <a:ext cx="7563752" cy="43088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下面我们用直接证明法和反证法来分别证明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/>
      <p:bldP spid="19462" grpId="0"/>
      <p:bldP spid="19463" grpId="0"/>
      <p:bldP spid="19464" grpId="0"/>
      <p:bldP spid="21" grpId="0" animBg="1"/>
      <p:bldP spid="22" grpId="0" animBg="1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文本框 21505"/>
          <p:cNvSpPr txBox="1"/>
          <p:nvPr/>
        </p:nvSpPr>
        <p:spPr>
          <a:xfrm>
            <a:off x="681850" y="1166683"/>
            <a:ext cx="3332964" cy="400110"/>
          </a:xfrm>
          <a:prstGeom prst="rect">
            <a:avLst/>
          </a:prstGeom>
          <a:solidFill>
            <a:srgbClr val="008000"/>
          </a:solidFill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000" kern="0">
                <a:solidFill>
                  <a:schemeClr val="bg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问题解决的四个基本步骤：</a:t>
            </a:r>
          </a:p>
        </p:txBody>
      </p:sp>
      <p:sp>
        <p:nvSpPr>
          <p:cNvPr id="21507" name="文本框 21506"/>
          <p:cNvSpPr txBox="1"/>
          <p:nvPr/>
        </p:nvSpPr>
        <p:spPr>
          <a:xfrm>
            <a:off x="686990" y="1933607"/>
            <a:ext cx="1236236" cy="400110"/>
          </a:xfrm>
          <a:prstGeom prst="rect">
            <a:avLst/>
          </a:prstGeom>
          <a:solidFill>
            <a:srgbClr val="00FF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理解题意</a:t>
            </a:r>
          </a:p>
        </p:txBody>
      </p:sp>
      <p:sp>
        <p:nvSpPr>
          <p:cNvPr id="21508" name="文本框 21507"/>
          <p:cNvSpPr txBox="1"/>
          <p:nvPr/>
        </p:nvSpPr>
        <p:spPr>
          <a:xfrm>
            <a:off x="686990" y="2941670"/>
            <a:ext cx="1236236" cy="400110"/>
          </a:xfrm>
          <a:prstGeom prst="rect">
            <a:avLst/>
          </a:prstGeom>
          <a:solidFill>
            <a:srgbClr val="00FF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制定计划</a:t>
            </a:r>
          </a:p>
        </p:txBody>
      </p:sp>
      <p:sp>
        <p:nvSpPr>
          <p:cNvPr id="21509" name="文本框 21508"/>
          <p:cNvSpPr txBox="1"/>
          <p:nvPr/>
        </p:nvSpPr>
        <p:spPr>
          <a:xfrm>
            <a:off x="686990" y="3878295"/>
            <a:ext cx="1236236" cy="400110"/>
          </a:xfrm>
          <a:prstGeom prst="rect">
            <a:avLst/>
          </a:prstGeom>
          <a:solidFill>
            <a:srgbClr val="00FF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执行计划</a:t>
            </a:r>
          </a:p>
        </p:txBody>
      </p:sp>
      <p:sp>
        <p:nvSpPr>
          <p:cNvPr id="21510" name="文本框 21509"/>
          <p:cNvSpPr txBox="1"/>
          <p:nvPr/>
        </p:nvSpPr>
        <p:spPr>
          <a:xfrm>
            <a:off x="686990" y="4814920"/>
            <a:ext cx="710451" cy="400110"/>
          </a:xfrm>
          <a:prstGeom prst="rect">
            <a:avLst/>
          </a:prstGeom>
          <a:solidFill>
            <a:srgbClr val="00FF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回顾</a:t>
            </a:r>
          </a:p>
        </p:txBody>
      </p:sp>
      <p:sp>
        <p:nvSpPr>
          <p:cNvPr id="21511" name="文本框 21510"/>
          <p:cNvSpPr txBox="1"/>
          <p:nvPr/>
        </p:nvSpPr>
        <p:spPr>
          <a:xfrm>
            <a:off x="2164966" y="1933607"/>
            <a:ext cx="3076483" cy="40011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画出图形，写出已知求证</a:t>
            </a:r>
          </a:p>
        </p:txBody>
      </p:sp>
      <p:sp>
        <p:nvSpPr>
          <p:cNvPr id="21512" name="文本框 21511"/>
          <p:cNvSpPr txBox="1"/>
          <p:nvPr/>
        </p:nvSpPr>
        <p:spPr>
          <a:xfrm>
            <a:off x="2164966" y="2941670"/>
            <a:ext cx="3602268" cy="40011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选择证明方法，找出证明思路</a:t>
            </a:r>
          </a:p>
        </p:txBody>
      </p:sp>
      <p:sp>
        <p:nvSpPr>
          <p:cNvPr id="21513" name="文本框 21512"/>
          <p:cNvSpPr txBox="1"/>
          <p:nvPr/>
        </p:nvSpPr>
        <p:spPr>
          <a:xfrm>
            <a:off x="2164966" y="3878295"/>
            <a:ext cx="1762021" cy="40011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写出证明过程</a:t>
            </a:r>
          </a:p>
        </p:txBody>
      </p:sp>
      <p:sp>
        <p:nvSpPr>
          <p:cNvPr id="21514" name="文本框 21513"/>
          <p:cNvSpPr txBox="1"/>
          <p:nvPr/>
        </p:nvSpPr>
        <p:spPr>
          <a:xfrm>
            <a:off x="2164965" y="5014975"/>
            <a:ext cx="3076483" cy="40011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比较两种证明方法的特点</a:t>
            </a:r>
          </a:p>
        </p:txBody>
      </p:sp>
      <p:sp>
        <p:nvSpPr>
          <p:cNvPr id="22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练一练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nimBg="1"/>
      <p:bldP spid="21507" grpId="0" animBg="1"/>
      <p:bldP spid="21508" grpId="0" animBg="1"/>
      <p:bldP spid="21509" grpId="0" animBg="1"/>
      <p:bldP spid="21510" grpId="0" animBg="1"/>
      <p:bldP spid="21511" grpId="0"/>
      <p:bldP spid="21512" grpId="0"/>
      <p:bldP spid="21513" grpId="0"/>
      <p:bldP spid="215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文本框 22529"/>
          <p:cNvSpPr txBox="1"/>
          <p:nvPr/>
        </p:nvSpPr>
        <p:spPr>
          <a:xfrm>
            <a:off x="660400" y="1230608"/>
            <a:ext cx="3710539" cy="400110"/>
          </a:xfrm>
          <a:prstGeom prst="rect">
            <a:avLst/>
          </a:prstGeom>
          <a:solidFill>
            <a:srgbClr val="CC99FF"/>
          </a:solidFill>
          <a:ln w="38100" cap="flat" cmpd="sng">
            <a:solidFill>
              <a:srgbClr val="CC99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下面我们用反证法来证明此题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22531" name="文本框 22530"/>
          <p:cNvSpPr txBox="1"/>
          <p:nvPr/>
        </p:nvSpPr>
        <p:spPr>
          <a:xfrm>
            <a:off x="631600" y="1772396"/>
            <a:ext cx="7343775" cy="4230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lnSpc>
                <a:spcPct val="115000"/>
              </a:lnSpc>
              <a:spcBef>
                <a:spcPct val="50000"/>
              </a:spcBef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已知：如图，直线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l</a:t>
            </a:r>
            <a:r>
              <a:rPr lang="en-US" altLang="zh-CN" sz="2000" kern="0" baseline="-25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,l</a:t>
            </a:r>
            <a:r>
              <a:rPr lang="en-US" altLang="zh-CN" sz="2000" kern="0" baseline="-25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,l</a:t>
            </a:r>
            <a:r>
              <a:rPr lang="en-US" altLang="zh-CN" sz="2000" kern="0" baseline="-25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在同一平面内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且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l</a:t>
            </a:r>
            <a:r>
              <a:rPr lang="en-US" altLang="zh-CN" sz="2000" kern="0" baseline="-25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∥l</a:t>
            </a:r>
            <a:r>
              <a:rPr lang="en-US" altLang="zh-CN" sz="2000" kern="0" baseline="-25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,l</a:t>
            </a:r>
            <a:r>
              <a:rPr lang="en-US" altLang="zh-CN" sz="2000" kern="0" baseline="-25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 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∥ l</a:t>
            </a:r>
            <a:r>
              <a:rPr lang="en-US" altLang="zh-CN" sz="2000" kern="0" baseline="-25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 baseline="-25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endParaRPr lang="zh-CN" altLang="en-US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532" name="文本框 22531"/>
          <p:cNvSpPr txBox="1"/>
          <p:nvPr/>
        </p:nvSpPr>
        <p:spPr>
          <a:xfrm>
            <a:off x="654513" y="2351931"/>
            <a:ext cx="1368425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2000" kern="0">
                <a:solidFill>
                  <a:srgbClr val="99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求证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：</a:t>
            </a:r>
          </a:p>
        </p:txBody>
      </p:sp>
      <p:sp>
        <p:nvSpPr>
          <p:cNvPr id="22533" name="文本框 22532"/>
          <p:cNvSpPr txBox="1"/>
          <p:nvPr/>
        </p:nvSpPr>
        <p:spPr>
          <a:xfrm>
            <a:off x="1379904" y="2356336"/>
            <a:ext cx="1655762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000" kern="0">
                <a:solidFill>
                  <a:srgbClr val="99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l</a:t>
            </a:r>
            <a:r>
              <a:rPr lang="en-US" altLang="zh-CN" sz="2000" kern="0" baseline="-25000">
                <a:solidFill>
                  <a:srgbClr val="99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en-US" altLang="zh-CN" sz="2000" kern="0">
                <a:solidFill>
                  <a:srgbClr val="99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∥l</a:t>
            </a:r>
            <a:r>
              <a:rPr lang="en-US" altLang="zh-CN" sz="2000" kern="0" baseline="-25000">
                <a:solidFill>
                  <a:srgbClr val="99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22534" name="文本框 22533"/>
          <p:cNvSpPr txBox="1"/>
          <p:nvPr/>
        </p:nvSpPr>
        <p:spPr>
          <a:xfrm>
            <a:off x="626626" y="2894875"/>
            <a:ext cx="966931" cy="40011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证明：</a:t>
            </a:r>
          </a:p>
        </p:txBody>
      </p:sp>
      <p:grpSp>
        <p:nvGrpSpPr>
          <p:cNvPr id="22535" name="组合 22534"/>
          <p:cNvGrpSpPr/>
          <p:nvPr/>
        </p:nvGrpSpPr>
        <p:grpSpPr>
          <a:xfrm>
            <a:off x="1379904" y="2914185"/>
            <a:ext cx="4280169" cy="399832"/>
            <a:chOff x="0" y="0"/>
            <a:chExt cx="6736" cy="657"/>
          </a:xfrm>
        </p:grpSpPr>
        <p:sp>
          <p:nvSpPr>
            <p:cNvPr id="22536" name="文本框 22535"/>
            <p:cNvSpPr txBox="1"/>
            <p:nvPr/>
          </p:nvSpPr>
          <p:spPr>
            <a:xfrm>
              <a:off x="0" y="0"/>
              <a:ext cx="6736" cy="65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lang="zh-CN" altLang="en-US" sz="2000" kern="0" dirty="0">
                  <a:solidFill>
                    <a:srgbClr val="0000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假设</a:t>
              </a:r>
              <a:r>
                <a:rPr lang="en-US" altLang="zh-CN" sz="2000" kern="0" dirty="0">
                  <a:solidFill>
                    <a:srgbClr val="0000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l</a:t>
              </a:r>
              <a:r>
                <a:rPr lang="en-US" altLang="zh-CN" sz="2000" kern="0" baseline="-25000" dirty="0">
                  <a:solidFill>
                    <a:srgbClr val="0000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3</a:t>
              </a:r>
              <a:r>
                <a:rPr lang="en-US" altLang="zh-CN" sz="2000" kern="0" dirty="0">
                  <a:solidFill>
                    <a:srgbClr val="0000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∥l</a:t>
              </a:r>
              <a:r>
                <a:rPr lang="en-US" altLang="zh-CN" sz="2000" kern="0" baseline="-25000" dirty="0">
                  <a:solidFill>
                    <a:srgbClr val="0000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</a:t>
              </a:r>
              <a:r>
                <a:rPr lang="zh-CN" altLang="en-US" sz="2000" kern="0" baseline="-25000" dirty="0">
                  <a:solidFill>
                    <a:srgbClr val="0000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，</a:t>
              </a:r>
              <a:r>
                <a:rPr lang="zh-CN" altLang="en-US" sz="2000" kern="0" dirty="0">
                  <a:solidFill>
                    <a:srgbClr val="0000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即</a:t>
              </a:r>
              <a:r>
                <a:rPr lang="en-US" altLang="zh-CN" sz="2000" kern="0" dirty="0">
                  <a:solidFill>
                    <a:srgbClr val="0000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l</a:t>
              </a:r>
              <a:r>
                <a:rPr lang="en-US" altLang="zh-CN" sz="2000" kern="0" baseline="-25000" dirty="0">
                  <a:solidFill>
                    <a:srgbClr val="0000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3</a:t>
              </a:r>
              <a:r>
                <a:rPr lang="zh-CN" altLang="en-US" sz="2000" kern="0" dirty="0">
                  <a:solidFill>
                    <a:srgbClr val="0000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与</a:t>
              </a:r>
              <a:r>
                <a:rPr lang="en-US" altLang="zh-CN" sz="2000" kern="0" dirty="0">
                  <a:solidFill>
                    <a:srgbClr val="0000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l</a:t>
              </a:r>
              <a:r>
                <a:rPr lang="en-US" altLang="zh-CN" sz="2000" kern="0" baseline="-25000" dirty="0">
                  <a:solidFill>
                    <a:srgbClr val="0000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</a:t>
              </a:r>
              <a:r>
                <a:rPr lang="zh-CN" altLang="en-US" sz="2000" kern="0" dirty="0">
                  <a:solidFill>
                    <a:srgbClr val="0000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相交，记交点为</a:t>
              </a:r>
              <a:r>
                <a:rPr lang="en-US" altLang="zh-CN" sz="2000" kern="0" dirty="0">
                  <a:solidFill>
                    <a:srgbClr val="0000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P</a:t>
              </a:r>
            </a:p>
          </p:txBody>
        </p:sp>
        <p:sp>
          <p:nvSpPr>
            <p:cNvPr id="22537" name="直接连接符 22536"/>
            <p:cNvSpPr/>
            <p:nvPr/>
          </p:nvSpPr>
          <p:spPr>
            <a:xfrm>
              <a:off x="1182" y="174"/>
              <a:ext cx="340" cy="341"/>
            </a:xfrm>
            <a:prstGeom prst="line">
              <a:avLst/>
            </a:prstGeom>
            <a:ln w="952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2538" name="文本框 22537"/>
          <p:cNvSpPr txBox="1"/>
          <p:nvPr/>
        </p:nvSpPr>
        <p:spPr>
          <a:xfrm>
            <a:off x="624247" y="3422149"/>
            <a:ext cx="1611339" cy="40011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而</a:t>
            </a:r>
            <a:r>
              <a:rPr lang="en-US" altLang="zh-CN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l</a:t>
            </a:r>
            <a:r>
              <a:rPr lang="en-US" altLang="zh-CN" sz="2000" kern="0" baseline="-2500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en-US" altLang="zh-CN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∥l</a:t>
            </a:r>
            <a:r>
              <a:rPr lang="en-US" altLang="zh-CN" sz="2000" kern="0" baseline="-2500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,l</a:t>
            </a:r>
            <a:r>
              <a:rPr lang="en-US" altLang="zh-CN" sz="2000" kern="0" baseline="-2500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 </a:t>
            </a:r>
            <a:r>
              <a:rPr lang="en-US" altLang="zh-CN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∥ l</a:t>
            </a:r>
            <a:r>
              <a:rPr lang="en-US" altLang="zh-CN" sz="2000" kern="0" baseline="-2500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endParaRPr lang="en-US" altLang="zh-CN" sz="2000" kern="0" dirty="0">
              <a:solidFill>
                <a:srgbClr val="0000FF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539" name="文本框 22538"/>
          <p:cNvSpPr txBox="1"/>
          <p:nvPr/>
        </p:nvSpPr>
        <p:spPr>
          <a:xfrm>
            <a:off x="660400" y="4032741"/>
            <a:ext cx="8316407" cy="43088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</a:pP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这与“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经过直线外一点有且只有一条直线与已知直线平行</a:t>
            </a: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”相矛盾，</a:t>
            </a:r>
          </a:p>
        </p:txBody>
      </p:sp>
      <p:sp>
        <p:nvSpPr>
          <p:cNvPr id="22540" name="文本框 22539"/>
          <p:cNvSpPr txBox="1"/>
          <p:nvPr/>
        </p:nvSpPr>
        <p:spPr>
          <a:xfrm>
            <a:off x="2168840" y="7236139"/>
            <a:ext cx="4392613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0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所以假设不成立即</a:t>
            </a:r>
            <a:r>
              <a:rPr lang="en-US" altLang="zh-CN" sz="20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l</a:t>
            </a:r>
            <a:r>
              <a:rPr lang="en-US" altLang="zh-CN" sz="2000" kern="0" baseline="-2500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en-US" altLang="zh-CN" sz="20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∥l</a:t>
            </a:r>
            <a:r>
              <a:rPr lang="en-US" altLang="zh-CN" sz="2000" kern="0" baseline="-2500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endParaRPr lang="en-US" altLang="zh-CN" sz="2000" kern="0">
              <a:solidFill>
                <a:srgbClr val="0000FF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22541" name="组合 22540"/>
          <p:cNvGrpSpPr/>
          <p:nvPr/>
        </p:nvGrpSpPr>
        <p:grpSpPr>
          <a:xfrm>
            <a:off x="7895126" y="2435173"/>
            <a:ext cx="2303462" cy="447862"/>
            <a:chOff x="0" y="0"/>
            <a:chExt cx="3628" cy="704"/>
          </a:xfrm>
        </p:grpSpPr>
        <p:sp>
          <p:nvSpPr>
            <p:cNvPr id="22542" name="直接连接符 22541"/>
            <p:cNvSpPr/>
            <p:nvPr/>
          </p:nvSpPr>
          <p:spPr>
            <a:xfrm>
              <a:off x="566" y="704"/>
              <a:ext cx="3062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543" name="文本框 22542"/>
            <p:cNvSpPr txBox="1"/>
            <p:nvPr/>
          </p:nvSpPr>
          <p:spPr>
            <a:xfrm>
              <a:off x="0" y="0"/>
              <a:ext cx="551" cy="62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l</a:t>
              </a:r>
              <a:r>
                <a:rPr lang="en-US" altLang="zh-CN" sz="2000" kern="0" baseline="-2500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</a:t>
              </a:r>
              <a:endPara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2544" name="组合 22543"/>
          <p:cNvGrpSpPr/>
          <p:nvPr/>
        </p:nvGrpSpPr>
        <p:grpSpPr>
          <a:xfrm>
            <a:off x="7895126" y="2939998"/>
            <a:ext cx="1757362" cy="400150"/>
            <a:chOff x="0" y="0"/>
            <a:chExt cx="2769" cy="629"/>
          </a:xfrm>
        </p:grpSpPr>
        <p:sp>
          <p:nvSpPr>
            <p:cNvPr id="22545" name="直接连接符 22544"/>
            <p:cNvSpPr/>
            <p:nvPr/>
          </p:nvSpPr>
          <p:spPr>
            <a:xfrm>
              <a:off x="615" y="592"/>
              <a:ext cx="2154" cy="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546" name="文本框 22545"/>
            <p:cNvSpPr txBox="1"/>
            <p:nvPr/>
          </p:nvSpPr>
          <p:spPr>
            <a:xfrm>
              <a:off x="0" y="0"/>
              <a:ext cx="551" cy="62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l</a:t>
              </a:r>
              <a:r>
                <a:rPr lang="en-US" altLang="zh-CN" sz="2000" kern="0" baseline="-2500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</a:t>
              </a:r>
              <a:endPara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2547" name="组合 22546"/>
          <p:cNvGrpSpPr/>
          <p:nvPr/>
        </p:nvGrpSpPr>
        <p:grpSpPr>
          <a:xfrm>
            <a:off x="7895126" y="3355924"/>
            <a:ext cx="1757362" cy="399951"/>
            <a:chOff x="0" y="0"/>
            <a:chExt cx="2769" cy="631"/>
          </a:xfrm>
        </p:grpSpPr>
        <p:sp>
          <p:nvSpPr>
            <p:cNvPr id="22548" name="直接连接符 22547"/>
            <p:cNvSpPr/>
            <p:nvPr/>
          </p:nvSpPr>
          <p:spPr>
            <a:xfrm>
              <a:off x="615" y="475"/>
              <a:ext cx="2154" cy="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549" name="文本框 22548"/>
            <p:cNvSpPr txBox="1"/>
            <p:nvPr/>
          </p:nvSpPr>
          <p:spPr>
            <a:xfrm>
              <a:off x="0" y="0"/>
              <a:ext cx="551" cy="6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l</a:t>
              </a:r>
              <a:r>
                <a:rPr lang="en-US" altLang="zh-CN" sz="2000" kern="0" baseline="-2500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3</a:t>
              </a:r>
              <a:endPara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2550" name="组合 22549"/>
          <p:cNvGrpSpPr/>
          <p:nvPr/>
        </p:nvGrpSpPr>
        <p:grpSpPr>
          <a:xfrm>
            <a:off x="9622327" y="2941586"/>
            <a:ext cx="598488" cy="933450"/>
            <a:chOff x="0" y="0"/>
            <a:chExt cx="377" cy="505"/>
          </a:xfrm>
        </p:grpSpPr>
        <p:grpSp>
          <p:nvGrpSpPr>
            <p:cNvPr id="22551" name="组合 22550"/>
            <p:cNvGrpSpPr/>
            <p:nvPr/>
          </p:nvGrpSpPr>
          <p:grpSpPr>
            <a:xfrm>
              <a:off x="0" y="169"/>
              <a:ext cx="370" cy="336"/>
              <a:chOff x="0" y="0"/>
              <a:chExt cx="370" cy="336"/>
            </a:xfrm>
          </p:grpSpPr>
          <p:sp>
            <p:nvSpPr>
              <p:cNvPr id="22552" name="未知"/>
              <p:cNvSpPr/>
              <p:nvPr/>
            </p:nvSpPr>
            <p:spPr>
              <a:xfrm>
                <a:off x="14" y="48"/>
                <a:ext cx="274" cy="288"/>
              </a:xfrm>
              <a:custGeom>
                <a:avLst/>
                <a:gdLst/>
                <a:ahLst/>
                <a:cxnLst/>
                <a:rect l="0" t="0" r="0" b="0"/>
                <a:pathLst>
                  <a:path w="274" h="288">
                    <a:moveTo>
                      <a:pt x="0" y="0"/>
                    </a:moveTo>
                    <a:cubicBezTo>
                      <a:pt x="43" y="4"/>
                      <a:pt x="82" y="5"/>
                      <a:pt x="123" y="14"/>
                    </a:cubicBezTo>
                    <a:cubicBezTo>
                      <a:pt x="146" y="19"/>
                      <a:pt x="185" y="48"/>
                      <a:pt x="185" y="48"/>
                    </a:cubicBezTo>
                    <a:cubicBezTo>
                      <a:pt x="195" y="63"/>
                      <a:pt x="210" y="74"/>
                      <a:pt x="219" y="89"/>
                    </a:cubicBezTo>
                    <a:cubicBezTo>
                      <a:pt x="224" y="97"/>
                      <a:pt x="223" y="108"/>
                      <a:pt x="226" y="117"/>
                    </a:cubicBezTo>
                    <a:cubicBezTo>
                      <a:pt x="247" y="172"/>
                      <a:pt x="274" y="228"/>
                      <a:pt x="274" y="288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2553" name="未知"/>
              <p:cNvSpPr/>
              <p:nvPr/>
            </p:nvSpPr>
            <p:spPr>
              <a:xfrm>
                <a:off x="0" y="0"/>
                <a:ext cx="370" cy="226"/>
              </a:xfrm>
              <a:custGeom>
                <a:avLst/>
                <a:gdLst/>
                <a:ahLst/>
                <a:cxnLst/>
                <a:rect l="0" t="0" r="0" b="0"/>
                <a:pathLst>
                  <a:path w="370" h="226">
                    <a:moveTo>
                      <a:pt x="0" y="226"/>
                    </a:moveTo>
                    <a:cubicBezTo>
                      <a:pt x="100" y="211"/>
                      <a:pt x="171" y="171"/>
                      <a:pt x="254" y="116"/>
                    </a:cubicBezTo>
                    <a:cubicBezTo>
                      <a:pt x="292" y="91"/>
                      <a:pt x="319" y="52"/>
                      <a:pt x="357" y="27"/>
                    </a:cubicBezTo>
                    <a:cubicBezTo>
                      <a:pt x="364" y="4"/>
                      <a:pt x="358" y="12"/>
                      <a:pt x="370" y="0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2554" name="文本框 22553"/>
            <p:cNvSpPr txBox="1"/>
            <p:nvPr/>
          </p:nvSpPr>
          <p:spPr>
            <a:xfrm>
              <a:off x="153" y="0"/>
              <a:ext cx="224" cy="21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en-US" altLang="zh-CN" sz="2000" kern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P</a:t>
              </a:r>
            </a:p>
          </p:txBody>
        </p:sp>
      </p:grpSp>
      <p:sp>
        <p:nvSpPr>
          <p:cNvPr id="2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练一练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253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2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nimBg="1"/>
      <p:bldP spid="22534" grpId="0"/>
      <p:bldP spid="22538" grpId="0"/>
      <p:bldP spid="22539" grpId="0"/>
      <p:bldP spid="2254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文本框 23553"/>
          <p:cNvSpPr txBox="1"/>
          <p:nvPr/>
        </p:nvSpPr>
        <p:spPr>
          <a:xfrm>
            <a:off x="660401" y="1311017"/>
            <a:ext cx="4053840" cy="400110"/>
          </a:xfrm>
          <a:prstGeom prst="rect">
            <a:avLst/>
          </a:prstGeom>
          <a:solidFill>
            <a:srgbClr val="CC99FF"/>
          </a:solidFill>
          <a:ln w="38100" cap="flat" cmpd="sng">
            <a:solidFill>
              <a:srgbClr val="CC99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下面我们用直接证明法来证明此题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23555" name="文本框 23554"/>
          <p:cNvSpPr txBox="1"/>
          <p:nvPr/>
        </p:nvSpPr>
        <p:spPr>
          <a:xfrm>
            <a:off x="625922" y="1940247"/>
            <a:ext cx="7416800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已知：如图，直线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l</a:t>
            </a:r>
            <a:r>
              <a:rPr lang="en-US" altLang="zh-CN" sz="2000" kern="0" baseline="-2500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,l</a:t>
            </a:r>
            <a:r>
              <a:rPr lang="en-US" altLang="zh-CN" sz="2000" kern="0" baseline="-2500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,l</a:t>
            </a:r>
            <a:r>
              <a:rPr lang="en-US" altLang="zh-CN" sz="2000" kern="0" baseline="-2500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在同一平面内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且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l</a:t>
            </a:r>
            <a:r>
              <a:rPr lang="en-US" altLang="zh-CN" sz="2000" kern="0" baseline="-2500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∥l</a:t>
            </a:r>
            <a:r>
              <a:rPr lang="en-US" altLang="zh-CN" sz="2000" kern="0" baseline="-2500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,l</a:t>
            </a:r>
            <a:r>
              <a:rPr lang="en-US" altLang="zh-CN" sz="2000" kern="0" baseline="-2500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 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∥ l</a:t>
            </a:r>
            <a:r>
              <a:rPr lang="en-US" altLang="zh-CN" sz="2000" kern="0" baseline="-2500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 baseline="-2500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3556" name="文本框 23555"/>
          <p:cNvSpPr txBox="1"/>
          <p:nvPr/>
        </p:nvSpPr>
        <p:spPr>
          <a:xfrm>
            <a:off x="660400" y="2448081"/>
            <a:ext cx="1368425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求证：</a:t>
            </a:r>
          </a:p>
        </p:txBody>
      </p:sp>
      <p:sp>
        <p:nvSpPr>
          <p:cNvPr id="23557" name="文本框 23556"/>
          <p:cNvSpPr txBox="1"/>
          <p:nvPr/>
        </p:nvSpPr>
        <p:spPr>
          <a:xfrm>
            <a:off x="1454149" y="2436016"/>
            <a:ext cx="1655763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l</a:t>
            </a:r>
            <a:r>
              <a:rPr lang="en-US" altLang="zh-CN" sz="2000" kern="0" baseline="-2500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∥l</a:t>
            </a:r>
            <a:r>
              <a:rPr lang="en-US" altLang="zh-CN" sz="2000" kern="0" baseline="-2500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23558" name="矩形 23557"/>
          <p:cNvSpPr/>
          <p:nvPr/>
        </p:nvSpPr>
        <p:spPr>
          <a:xfrm>
            <a:off x="626268" y="2967579"/>
            <a:ext cx="4967287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证明：作直线</a:t>
            </a:r>
            <a:r>
              <a:rPr lang="en-US" altLang="zh-CN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l</a:t>
            </a: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交直线 </a:t>
            </a:r>
            <a:r>
              <a:rPr lang="en-US" altLang="zh-CN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l </a:t>
            </a:r>
            <a:r>
              <a:rPr lang="en-US" altLang="zh-CN" sz="2000" kern="0" baseline="-2500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en-US" altLang="zh-CN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于点</a:t>
            </a:r>
            <a:r>
              <a:rPr lang="en-US" altLang="zh-CN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P.</a:t>
            </a:r>
          </a:p>
        </p:txBody>
      </p:sp>
      <p:grpSp>
        <p:nvGrpSpPr>
          <p:cNvPr id="23559" name="组合 23558"/>
          <p:cNvGrpSpPr/>
          <p:nvPr/>
        </p:nvGrpSpPr>
        <p:grpSpPr>
          <a:xfrm>
            <a:off x="414520" y="3569979"/>
            <a:ext cx="4078276" cy="424384"/>
            <a:chOff x="0" y="0"/>
            <a:chExt cx="1785" cy="334"/>
          </a:xfrm>
        </p:grpSpPr>
        <p:sp>
          <p:nvSpPr>
            <p:cNvPr id="23560" name="文本框 23559"/>
            <p:cNvSpPr txBox="1"/>
            <p:nvPr/>
          </p:nvSpPr>
          <p:spPr>
            <a:xfrm>
              <a:off x="0" y="0"/>
              <a:ext cx="923" cy="31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　</a:t>
              </a:r>
              <a:r>
                <a:rPr lang="en-US" altLang="zh-CN" sz="2000" kern="0">
                  <a:solidFill>
                    <a:srgbClr val="0000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∵l </a:t>
              </a:r>
              <a:r>
                <a:rPr lang="en-US" altLang="zh-CN" sz="2000" kern="0" baseline="-25000">
                  <a:solidFill>
                    <a:srgbClr val="0000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</a:t>
              </a:r>
              <a:r>
                <a:rPr lang="en-US" altLang="zh-CN" sz="2000" kern="0">
                  <a:solidFill>
                    <a:srgbClr val="0000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∥ l </a:t>
              </a:r>
              <a:r>
                <a:rPr lang="en-US" altLang="zh-CN" sz="2000" kern="0" baseline="-25000">
                  <a:solidFill>
                    <a:srgbClr val="0000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</a:t>
              </a:r>
              <a:r>
                <a:rPr lang="zh-CN" altLang="en-US" sz="2000" kern="0" baseline="-25000">
                  <a:solidFill>
                    <a:srgbClr val="0000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，</a:t>
              </a:r>
              <a:r>
                <a:rPr lang="en-US" altLang="zh-CN" sz="2000" kern="0">
                  <a:solidFill>
                    <a:srgbClr val="0000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l</a:t>
              </a:r>
              <a:r>
                <a:rPr lang="en-US" altLang="zh-CN" sz="2000" kern="0" baseline="-25000">
                  <a:solidFill>
                    <a:srgbClr val="0000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3 </a:t>
              </a:r>
              <a:r>
                <a:rPr lang="en-US" altLang="zh-CN" sz="2000" kern="0">
                  <a:solidFill>
                    <a:srgbClr val="0000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∥l</a:t>
              </a:r>
              <a:r>
                <a:rPr lang="en-US" altLang="zh-CN" sz="2000" kern="0" baseline="-25000">
                  <a:solidFill>
                    <a:srgbClr val="0000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</a:t>
              </a:r>
            </a:p>
          </p:txBody>
        </p:sp>
        <p:sp>
          <p:nvSpPr>
            <p:cNvPr id="23561" name="矩形 23560"/>
            <p:cNvSpPr/>
            <p:nvPr/>
          </p:nvSpPr>
          <p:spPr>
            <a:xfrm>
              <a:off x="923" y="19"/>
              <a:ext cx="862" cy="31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2000" kern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（已知）</a:t>
              </a:r>
            </a:p>
          </p:txBody>
        </p:sp>
      </p:grpSp>
      <p:sp>
        <p:nvSpPr>
          <p:cNvPr id="23562" name="矩形 23561"/>
          <p:cNvSpPr/>
          <p:nvPr/>
        </p:nvSpPr>
        <p:spPr>
          <a:xfrm>
            <a:off x="625922" y="4282877"/>
            <a:ext cx="3249608" cy="40011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0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∴ </a:t>
            </a:r>
            <a:r>
              <a:rPr lang="zh-CN" altLang="en-US" sz="20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直线</a:t>
            </a:r>
            <a:r>
              <a:rPr lang="en-US" altLang="zh-CN" sz="20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l</a:t>
            </a:r>
            <a:r>
              <a:rPr lang="zh-CN" altLang="en-US" sz="20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必定与直线</a:t>
            </a:r>
            <a:r>
              <a:rPr lang="en-US" altLang="zh-CN" sz="20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l</a:t>
            </a:r>
            <a:r>
              <a:rPr lang="en-US" altLang="zh-CN" sz="2000" kern="0" baseline="-2500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2,</a:t>
            </a:r>
            <a:r>
              <a:rPr lang="en-US" altLang="zh-CN" sz="20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l</a:t>
            </a:r>
            <a:r>
              <a:rPr lang="en-US" altLang="zh-CN" sz="2000" kern="0" baseline="-2500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0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相交</a:t>
            </a:r>
          </a:p>
        </p:txBody>
      </p:sp>
      <p:grpSp>
        <p:nvGrpSpPr>
          <p:cNvPr id="23563" name="组合 23562"/>
          <p:cNvGrpSpPr/>
          <p:nvPr/>
        </p:nvGrpSpPr>
        <p:grpSpPr>
          <a:xfrm>
            <a:off x="7555866" y="4010583"/>
            <a:ext cx="1757363" cy="399951"/>
            <a:chOff x="0" y="0"/>
            <a:chExt cx="2769" cy="631"/>
          </a:xfrm>
        </p:grpSpPr>
        <p:sp>
          <p:nvSpPr>
            <p:cNvPr id="23564" name="直接连接符 23563"/>
            <p:cNvSpPr/>
            <p:nvPr/>
          </p:nvSpPr>
          <p:spPr>
            <a:xfrm>
              <a:off x="615" y="475"/>
              <a:ext cx="2154" cy="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565" name="文本框 23564"/>
            <p:cNvSpPr txBox="1"/>
            <p:nvPr/>
          </p:nvSpPr>
          <p:spPr>
            <a:xfrm>
              <a:off x="0" y="0"/>
              <a:ext cx="551" cy="6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l</a:t>
              </a:r>
              <a:r>
                <a:rPr lang="en-US" altLang="zh-CN" sz="2000" kern="0" baseline="-2500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3</a:t>
              </a:r>
              <a:endPara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3566" name="组合 23565"/>
          <p:cNvGrpSpPr/>
          <p:nvPr/>
        </p:nvGrpSpPr>
        <p:grpSpPr>
          <a:xfrm>
            <a:off x="7627303" y="3578783"/>
            <a:ext cx="1757362" cy="400149"/>
            <a:chOff x="0" y="0"/>
            <a:chExt cx="2769" cy="629"/>
          </a:xfrm>
        </p:grpSpPr>
        <p:sp>
          <p:nvSpPr>
            <p:cNvPr id="23567" name="直接连接符 23566"/>
            <p:cNvSpPr/>
            <p:nvPr/>
          </p:nvSpPr>
          <p:spPr>
            <a:xfrm>
              <a:off x="615" y="592"/>
              <a:ext cx="2154" cy="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568" name="文本框 23567"/>
            <p:cNvSpPr txBox="1"/>
            <p:nvPr/>
          </p:nvSpPr>
          <p:spPr>
            <a:xfrm>
              <a:off x="0" y="0"/>
              <a:ext cx="551" cy="62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l</a:t>
              </a:r>
              <a:r>
                <a:rPr lang="en-US" altLang="zh-CN" sz="2000" kern="0" baseline="-2500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</a:t>
              </a:r>
              <a:endPara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3569" name="组合 23568"/>
          <p:cNvGrpSpPr/>
          <p:nvPr/>
        </p:nvGrpSpPr>
        <p:grpSpPr>
          <a:xfrm>
            <a:off x="7484428" y="3002519"/>
            <a:ext cx="2303462" cy="447862"/>
            <a:chOff x="0" y="0"/>
            <a:chExt cx="3628" cy="704"/>
          </a:xfrm>
        </p:grpSpPr>
        <p:sp>
          <p:nvSpPr>
            <p:cNvPr id="23570" name="直接连接符 23569"/>
            <p:cNvSpPr/>
            <p:nvPr/>
          </p:nvSpPr>
          <p:spPr>
            <a:xfrm>
              <a:off x="566" y="704"/>
              <a:ext cx="306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571" name="文本框 23570"/>
            <p:cNvSpPr txBox="1"/>
            <p:nvPr/>
          </p:nvSpPr>
          <p:spPr>
            <a:xfrm>
              <a:off x="0" y="0"/>
              <a:ext cx="551" cy="62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l</a:t>
              </a:r>
              <a:r>
                <a:rPr lang="en-US" altLang="zh-CN" sz="2000" kern="0" baseline="-2500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</a:t>
              </a:r>
              <a:endPara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3572" name="组合 23571"/>
          <p:cNvGrpSpPr/>
          <p:nvPr/>
        </p:nvGrpSpPr>
        <p:grpSpPr>
          <a:xfrm>
            <a:off x="8419465" y="2858057"/>
            <a:ext cx="649288" cy="1727200"/>
            <a:chOff x="0" y="0"/>
            <a:chExt cx="408" cy="1089"/>
          </a:xfrm>
        </p:grpSpPr>
        <p:grpSp>
          <p:nvGrpSpPr>
            <p:cNvPr id="23573" name="组合 23572"/>
            <p:cNvGrpSpPr/>
            <p:nvPr/>
          </p:nvGrpSpPr>
          <p:grpSpPr>
            <a:xfrm>
              <a:off x="0" y="0"/>
              <a:ext cx="408" cy="1089"/>
              <a:chOff x="0" y="0"/>
              <a:chExt cx="408" cy="1089"/>
            </a:xfrm>
          </p:grpSpPr>
          <p:sp>
            <p:nvSpPr>
              <p:cNvPr id="23574" name="直接连接符 23573"/>
              <p:cNvSpPr/>
              <p:nvPr/>
            </p:nvSpPr>
            <p:spPr>
              <a:xfrm flipH="1">
                <a:off x="0" y="137"/>
                <a:ext cx="408" cy="952"/>
              </a:xfrm>
              <a:prstGeom prst="line">
                <a:avLst/>
              </a:prstGeom>
              <a:ln w="254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00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3575" name="矩形 23574"/>
              <p:cNvSpPr/>
              <p:nvPr/>
            </p:nvSpPr>
            <p:spPr>
              <a:xfrm>
                <a:off x="226" y="0"/>
                <a:ext cx="152" cy="25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lstStyle/>
              <a:p>
                <a:r>
                  <a:rPr lang="en-US" altLang="zh-CN" sz="2000" kern="0">
                    <a:solidFill>
                      <a:srgbClr val="FF0066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l</a:t>
                </a:r>
              </a:p>
            </p:txBody>
          </p:sp>
        </p:grpSp>
        <p:sp>
          <p:nvSpPr>
            <p:cNvPr id="23576" name="文本框 23575"/>
            <p:cNvSpPr txBox="1"/>
            <p:nvPr/>
          </p:nvSpPr>
          <p:spPr>
            <a:xfrm>
              <a:off x="135" y="229"/>
              <a:ext cx="224" cy="25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en-US" altLang="zh-CN" sz="2000" kern="0">
                  <a:solidFill>
                    <a:srgbClr val="FF0066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P</a:t>
              </a:r>
            </a:p>
          </p:txBody>
        </p:sp>
      </p:grpSp>
      <p:grpSp>
        <p:nvGrpSpPr>
          <p:cNvPr id="23577" name="组合 23576"/>
          <p:cNvGrpSpPr/>
          <p:nvPr/>
        </p:nvGrpSpPr>
        <p:grpSpPr>
          <a:xfrm>
            <a:off x="8522653" y="3073958"/>
            <a:ext cx="1050925" cy="1343025"/>
            <a:chOff x="19" y="0"/>
            <a:chExt cx="662" cy="846"/>
          </a:xfrm>
        </p:grpSpPr>
        <p:grpSp>
          <p:nvGrpSpPr>
            <p:cNvPr id="23578" name="组合 23577"/>
            <p:cNvGrpSpPr/>
            <p:nvPr/>
          </p:nvGrpSpPr>
          <p:grpSpPr>
            <a:xfrm>
              <a:off x="247" y="0"/>
              <a:ext cx="434" cy="346"/>
              <a:chOff x="19" y="0"/>
              <a:chExt cx="434" cy="346"/>
            </a:xfrm>
          </p:grpSpPr>
          <p:sp>
            <p:nvSpPr>
              <p:cNvPr id="23579" name="矩形 23578"/>
              <p:cNvSpPr/>
              <p:nvPr/>
            </p:nvSpPr>
            <p:spPr>
              <a:xfrm rot="3390646">
                <a:off x="6" y="81"/>
                <a:ext cx="278" cy="25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lstStyle/>
              <a:p>
                <a:pPr eaLnBrk="0" hangingPunct="0"/>
                <a:r>
                  <a:rPr lang="en-US" altLang="zh-CN" sz="2000" kern="0">
                    <a:solidFill>
                      <a:schemeClr val="hlink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⌒</a:t>
                </a:r>
              </a:p>
            </p:txBody>
          </p:sp>
          <p:sp>
            <p:nvSpPr>
              <p:cNvPr id="23580" name="文本框 23579"/>
              <p:cNvSpPr txBox="1"/>
              <p:nvPr/>
            </p:nvSpPr>
            <p:spPr>
              <a:xfrm>
                <a:off x="135" y="0"/>
                <a:ext cx="318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altLang="zh-CN" sz="2000" kern="0">
                    <a:solidFill>
                      <a:srgbClr val="000066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1</a:t>
                </a:r>
              </a:p>
            </p:txBody>
          </p:sp>
        </p:grpSp>
        <p:grpSp>
          <p:nvGrpSpPr>
            <p:cNvPr id="23581" name="组合 23580"/>
            <p:cNvGrpSpPr/>
            <p:nvPr/>
          </p:nvGrpSpPr>
          <p:grpSpPr>
            <a:xfrm>
              <a:off x="108" y="363"/>
              <a:ext cx="482" cy="293"/>
              <a:chOff x="19" y="0"/>
              <a:chExt cx="482" cy="293"/>
            </a:xfrm>
          </p:grpSpPr>
          <p:sp>
            <p:nvSpPr>
              <p:cNvPr id="23582" name="矩形 23581"/>
              <p:cNvSpPr/>
              <p:nvPr/>
            </p:nvSpPr>
            <p:spPr>
              <a:xfrm rot="3390646">
                <a:off x="6" y="28"/>
                <a:ext cx="278" cy="25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lstStyle/>
              <a:p>
                <a:pPr eaLnBrk="0" hangingPunct="0"/>
                <a:r>
                  <a:rPr lang="en-US" altLang="zh-CN" sz="2000" kern="0">
                    <a:solidFill>
                      <a:schemeClr val="hlink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⌒</a:t>
                </a:r>
              </a:p>
            </p:txBody>
          </p:sp>
          <p:sp>
            <p:nvSpPr>
              <p:cNvPr id="23583" name="文本框 23582"/>
              <p:cNvSpPr txBox="1"/>
              <p:nvPr/>
            </p:nvSpPr>
            <p:spPr>
              <a:xfrm>
                <a:off x="183" y="0"/>
                <a:ext cx="318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altLang="zh-CN" sz="2000" kern="0">
                    <a:solidFill>
                      <a:srgbClr val="000066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2</a:t>
                </a:r>
              </a:p>
            </p:txBody>
          </p:sp>
        </p:grpSp>
        <p:grpSp>
          <p:nvGrpSpPr>
            <p:cNvPr id="23584" name="组合 23583"/>
            <p:cNvGrpSpPr/>
            <p:nvPr/>
          </p:nvGrpSpPr>
          <p:grpSpPr>
            <a:xfrm>
              <a:off x="19" y="567"/>
              <a:ext cx="435" cy="279"/>
              <a:chOff x="19" y="14"/>
              <a:chExt cx="435" cy="279"/>
            </a:xfrm>
          </p:grpSpPr>
          <p:sp>
            <p:nvSpPr>
              <p:cNvPr id="23585" name="矩形 23584"/>
              <p:cNvSpPr/>
              <p:nvPr/>
            </p:nvSpPr>
            <p:spPr>
              <a:xfrm rot="3390646">
                <a:off x="6" y="28"/>
                <a:ext cx="278" cy="25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lstStyle/>
              <a:p>
                <a:pPr eaLnBrk="0" hangingPunct="0"/>
                <a:r>
                  <a:rPr lang="en-US" altLang="zh-CN" sz="2000" kern="0">
                    <a:solidFill>
                      <a:schemeClr val="hlink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⌒</a:t>
                </a:r>
              </a:p>
            </p:txBody>
          </p:sp>
          <p:sp>
            <p:nvSpPr>
              <p:cNvPr id="23586" name="文本框 23585"/>
              <p:cNvSpPr txBox="1"/>
              <p:nvPr/>
            </p:nvSpPr>
            <p:spPr>
              <a:xfrm>
                <a:off x="136" y="14"/>
                <a:ext cx="318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altLang="zh-CN" sz="2000" kern="0">
                    <a:solidFill>
                      <a:srgbClr val="000066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3</a:t>
                </a:r>
              </a:p>
            </p:txBody>
          </p:sp>
        </p:grpSp>
      </p:grpSp>
      <p:sp>
        <p:nvSpPr>
          <p:cNvPr id="3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练一练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355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23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3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animBg="1"/>
      <p:bldP spid="23558" grpId="0"/>
      <p:bldP spid="2356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矩形 24577"/>
          <p:cNvSpPr/>
          <p:nvPr/>
        </p:nvSpPr>
        <p:spPr>
          <a:xfrm>
            <a:off x="531918" y="1205059"/>
            <a:ext cx="11660082" cy="43088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（在同一平面内，如果一条直线和两条平行直线中的一条相交，那么和另一条直线也相交）</a:t>
            </a:r>
          </a:p>
        </p:txBody>
      </p:sp>
      <p:sp>
        <p:nvSpPr>
          <p:cNvPr id="24579" name="矩形 24578"/>
          <p:cNvSpPr/>
          <p:nvPr/>
        </p:nvSpPr>
        <p:spPr>
          <a:xfrm>
            <a:off x="869950" y="1883436"/>
            <a:ext cx="5043368" cy="40011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∴ ∠ 1 =∠ 2 =∠3(</a:t>
            </a: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两直线平行，同位角相等</a:t>
            </a:r>
            <a:r>
              <a:rPr lang="en-US" altLang="zh-CN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</a:p>
        </p:txBody>
      </p:sp>
      <p:sp>
        <p:nvSpPr>
          <p:cNvPr id="24580" name="矩形 24579"/>
          <p:cNvSpPr/>
          <p:nvPr/>
        </p:nvSpPr>
        <p:spPr>
          <a:xfrm>
            <a:off x="869950" y="2531036"/>
            <a:ext cx="6553200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0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∴ l </a:t>
            </a:r>
            <a:r>
              <a:rPr lang="en-US" altLang="zh-CN" sz="2000" kern="0" baseline="-2500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en-US" altLang="zh-CN" sz="20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∥ l</a:t>
            </a:r>
            <a:r>
              <a:rPr lang="en-US" altLang="zh-CN" sz="2000" kern="0" baseline="-2500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（同位角相等，两直线平行 ）</a:t>
            </a:r>
          </a:p>
        </p:txBody>
      </p:sp>
      <p:grpSp>
        <p:nvGrpSpPr>
          <p:cNvPr id="24581" name="组合 24580"/>
          <p:cNvGrpSpPr/>
          <p:nvPr/>
        </p:nvGrpSpPr>
        <p:grpSpPr>
          <a:xfrm>
            <a:off x="8060903" y="2842746"/>
            <a:ext cx="2303462" cy="447861"/>
            <a:chOff x="0" y="0"/>
            <a:chExt cx="3628" cy="704"/>
          </a:xfrm>
        </p:grpSpPr>
        <p:sp>
          <p:nvSpPr>
            <p:cNvPr id="24582" name="直接连接符 24581"/>
            <p:cNvSpPr/>
            <p:nvPr/>
          </p:nvSpPr>
          <p:spPr>
            <a:xfrm>
              <a:off x="566" y="704"/>
              <a:ext cx="306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583" name="文本框 24582"/>
            <p:cNvSpPr txBox="1"/>
            <p:nvPr/>
          </p:nvSpPr>
          <p:spPr>
            <a:xfrm>
              <a:off x="0" y="0"/>
              <a:ext cx="551" cy="62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l</a:t>
              </a:r>
              <a:r>
                <a:rPr lang="en-US" altLang="zh-CN" sz="2000" kern="0" baseline="-2500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</a:t>
              </a:r>
              <a:endPara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4584" name="组合 24583"/>
          <p:cNvGrpSpPr/>
          <p:nvPr/>
        </p:nvGrpSpPr>
        <p:grpSpPr>
          <a:xfrm>
            <a:off x="8060903" y="2482382"/>
            <a:ext cx="1757362" cy="400150"/>
            <a:chOff x="0" y="0"/>
            <a:chExt cx="2769" cy="629"/>
          </a:xfrm>
        </p:grpSpPr>
        <p:sp>
          <p:nvSpPr>
            <p:cNvPr id="24585" name="直接连接符 24584"/>
            <p:cNvSpPr/>
            <p:nvPr/>
          </p:nvSpPr>
          <p:spPr>
            <a:xfrm>
              <a:off x="615" y="592"/>
              <a:ext cx="2154" cy="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586" name="文本框 24585"/>
            <p:cNvSpPr txBox="1"/>
            <p:nvPr/>
          </p:nvSpPr>
          <p:spPr>
            <a:xfrm>
              <a:off x="0" y="0"/>
              <a:ext cx="551" cy="62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l</a:t>
              </a:r>
              <a:r>
                <a:rPr lang="en-US" altLang="zh-CN" sz="2000" kern="0" baseline="-2500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</a:t>
              </a:r>
              <a:endPara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4587" name="组合 24586"/>
          <p:cNvGrpSpPr/>
          <p:nvPr/>
        </p:nvGrpSpPr>
        <p:grpSpPr>
          <a:xfrm>
            <a:off x="7916441" y="1977557"/>
            <a:ext cx="2303463" cy="447862"/>
            <a:chOff x="0" y="0"/>
            <a:chExt cx="3628" cy="704"/>
          </a:xfrm>
        </p:grpSpPr>
        <p:sp>
          <p:nvSpPr>
            <p:cNvPr id="24588" name="直接连接符 24587"/>
            <p:cNvSpPr/>
            <p:nvPr/>
          </p:nvSpPr>
          <p:spPr>
            <a:xfrm>
              <a:off x="566" y="704"/>
              <a:ext cx="306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589" name="文本框 24588"/>
            <p:cNvSpPr txBox="1"/>
            <p:nvPr/>
          </p:nvSpPr>
          <p:spPr>
            <a:xfrm>
              <a:off x="0" y="0"/>
              <a:ext cx="551" cy="62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l</a:t>
              </a:r>
              <a:r>
                <a:rPr lang="en-US" altLang="zh-CN" sz="2000" kern="0" baseline="-2500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</a:t>
              </a:r>
              <a:endPara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4590" name="组合 24589"/>
          <p:cNvGrpSpPr/>
          <p:nvPr/>
        </p:nvGrpSpPr>
        <p:grpSpPr>
          <a:xfrm>
            <a:off x="8708604" y="1977557"/>
            <a:ext cx="649287" cy="1727200"/>
            <a:chOff x="0" y="0"/>
            <a:chExt cx="408" cy="1089"/>
          </a:xfrm>
        </p:grpSpPr>
        <p:grpSp>
          <p:nvGrpSpPr>
            <p:cNvPr id="24591" name="组合 24590"/>
            <p:cNvGrpSpPr/>
            <p:nvPr/>
          </p:nvGrpSpPr>
          <p:grpSpPr>
            <a:xfrm>
              <a:off x="0" y="0"/>
              <a:ext cx="408" cy="1089"/>
              <a:chOff x="0" y="0"/>
              <a:chExt cx="408" cy="1089"/>
            </a:xfrm>
          </p:grpSpPr>
          <p:sp>
            <p:nvSpPr>
              <p:cNvPr id="24592" name="直接连接符 24591"/>
              <p:cNvSpPr/>
              <p:nvPr/>
            </p:nvSpPr>
            <p:spPr>
              <a:xfrm flipH="1">
                <a:off x="0" y="137"/>
                <a:ext cx="408" cy="952"/>
              </a:xfrm>
              <a:prstGeom prst="line">
                <a:avLst/>
              </a:prstGeom>
              <a:ln w="254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00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4593" name="矩形 24592"/>
              <p:cNvSpPr/>
              <p:nvPr/>
            </p:nvSpPr>
            <p:spPr>
              <a:xfrm>
                <a:off x="226" y="0"/>
                <a:ext cx="152" cy="25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lstStyle/>
              <a:p>
                <a:r>
                  <a:rPr lang="en-US" altLang="zh-CN" sz="2000" kern="0">
                    <a:solidFill>
                      <a:srgbClr val="FF0066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l</a:t>
                </a:r>
              </a:p>
            </p:txBody>
          </p:sp>
        </p:grpSp>
        <p:sp>
          <p:nvSpPr>
            <p:cNvPr id="24594" name="文本框 24593"/>
            <p:cNvSpPr txBox="1"/>
            <p:nvPr/>
          </p:nvSpPr>
          <p:spPr>
            <a:xfrm>
              <a:off x="135" y="229"/>
              <a:ext cx="224" cy="25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en-US" altLang="zh-CN" sz="2000" kern="0">
                  <a:solidFill>
                    <a:srgbClr val="FF0066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P</a:t>
              </a:r>
            </a:p>
          </p:txBody>
        </p:sp>
      </p:grpSp>
      <p:grpSp>
        <p:nvGrpSpPr>
          <p:cNvPr id="24595" name="组合 24594"/>
          <p:cNvGrpSpPr/>
          <p:nvPr/>
        </p:nvGrpSpPr>
        <p:grpSpPr>
          <a:xfrm>
            <a:off x="8811792" y="2050583"/>
            <a:ext cx="1050925" cy="1343025"/>
            <a:chOff x="19" y="0"/>
            <a:chExt cx="662" cy="846"/>
          </a:xfrm>
        </p:grpSpPr>
        <p:grpSp>
          <p:nvGrpSpPr>
            <p:cNvPr id="24596" name="组合 24595"/>
            <p:cNvGrpSpPr/>
            <p:nvPr/>
          </p:nvGrpSpPr>
          <p:grpSpPr>
            <a:xfrm>
              <a:off x="247" y="0"/>
              <a:ext cx="434" cy="346"/>
              <a:chOff x="19" y="0"/>
              <a:chExt cx="434" cy="346"/>
            </a:xfrm>
          </p:grpSpPr>
          <p:sp>
            <p:nvSpPr>
              <p:cNvPr id="24597" name="矩形 24596"/>
              <p:cNvSpPr/>
              <p:nvPr/>
            </p:nvSpPr>
            <p:spPr>
              <a:xfrm rot="3390646">
                <a:off x="6" y="81"/>
                <a:ext cx="278" cy="25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lstStyle/>
              <a:p>
                <a:pPr eaLnBrk="0" hangingPunct="0"/>
                <a:r>
                  <a:rPr lang="en-US" altLang="zh-CN" sz="2000" kern="0">
                    <a:solidFill>
                      <a:schemeClr val="hlink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⌒</a:t>
                </a:r>
              </a:p>
            </p:txBody>
          </p:sp>
          <p:sp>
            <p:nvSpPr>
              <p:cNvPr id="24598" name="文本框 24597"/>
              <p:cNvSpPr txBox="1"/>
              <p:nvPr/>
            </p:nvSpPr>
            <p:spPr>
              <a:xfrm>
                <a:off x="135" y="0"/>
                <a:ext cx="318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zh-CN" altLang="en-US" sz="2000" kern="0">
                    <a:solidFill>
                      <a:srgbClr val="000066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１</a:t>
                </a:r>
              </a:p>
            </p:txBody>
          </p:sp>
        </p:grpSp>
        <p:grpSp>
          <p:nvGrpSpPr>
            <p:cNvPr id="24599" name="组合 24598"/>
            <p:cNvGrpSpPr/>
            <p:nvPr/>
          </p:nvGrpSpPr>
          <p:grpSpPr>
            <a:xfrm>
              <a:off x="108" y="363"/>
              <a:ext cx="482" cy="293"/>
              <a:chOff x="19" y="0"/>
              <a:chExt cx="482" cy="293"/>
            </a:xfrm>
          </p:grpSpPr>
          <p:sp>
            <p:nvSpPr>
              <p:cNvPr id="24600" name="矩形 24599"/>
              <p:cNvSpPr/>
              <p:nvPr/>
            </p:nvSpPr>
            <p:spPr>
              <a:xfrm rot="3390646">
                <a:off x="6" y="28"/>
                <a:ext cx="278" cy="25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lstStyle/>
              <a:p>
                <a:pPr eaLnBrk="0" hangingPunct="0"/>
                <a:r>
                  <a:rPr lang="en-US" altLang="zh-CN" sz="2000" kern="0">
                    <a:solidFill>
                      <a:schemeClr val="hlink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⌒</a:t>
                </a:r>
              </a:p>
            </p:txBody>
          </p:sp>
          <p:sp>
            <p:nvSpPr>
              <p:cNvPr id="24601" name="文本框 24600"/>
              <p:cNvSpPr txBox="1"/>
              <p:nvPr/>
            </p:nvSpPr>
            <p:spPr>
              <a:xfrm>
                <a:off x="183" y="0"/>
                <a:ext cx="318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altLang="zh-CN" sz="2000" kern="0">
                    <a:solidFill>
                      <a:srgbClr val="000066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2</a:t>
                </a:r>
              </a:p>
            </p:txBody>
          </p:sp>
        </p:grpSp>
        <p:grpSp>
          <p:nvGrpSpPr>
            <p:cNvPr id="24602" name="组合 24601"/>
            <p:cNvGrpSpPr/>
            <p:nvPr/>
          </p:nvGrpSpPr>
          <p:grpSpPr>
            <a:xfrm>
              <a:off x="19" y="567"/>
              <a:ext cx="435" cy="279"/>
              <a:chOff x="19" y="14"/>
              <a:chExt cx="435" cy="279"/>
            </a:xfrm>
          </p:grpSpPr>
          <p:sp>
            <p:nvSpPr>
              <p:cNvPr id="24603" name="矩形 24602"/>
              <p:cNvSpPr/>
              <p:nvPr/>
            </p:nvSpPr>
            <p:spPr>
              <a:xfrm rot="3390646">
                <a:off x="6" y="28"/>
                <a:ext cx="278" cy="25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lstStyle/>
              <a:p>
                <a:pPr eaLnBrk="0" hangingPunct="0"/>
                <a:r>
                  <a:rPr lang="en-US" altLang="zh-CN" sz="2000" kern="0">
                    <a:solidFill>
                      <a:schemeClr val="hlink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⌒</a:t>
                </a:r>
              </a:p>
            </p:txBody>
          </p:sp>
          <p:sp>
            <p:nvSpPr>
              <p:cNvPr id="24604" name="文本框 24603"/>
              <p:cNvSpPr txBox="1"/>
              <p:nvPr/>
            </p:nvSpPr>
            <p:spPr>
              <a:xfrm>
                <a:off x="136" y="14"/>
                <a:ext cx="318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altLang="zh-CN" sz="2000" kern="0">
                    <a:solidFill>
                      <a:srgbClr val="000066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3</a:t>
                </a:r>
              </a:p>
            </p:txBody>
          </p:sp>
        </p:grpSp>
      </p:grpSp>
      <p:grpSp>
        <p:nvGrpSpPr>
          <p:cNvPr id="24605" name="组合 24604"/>
          <p:cNvGrpSpPr/>
          <p:nvPr/>
        </p:nvGrpSpPr>
        <p:grpSpPr>
          <a:xfrm>
            <a:off x="660400" y="3178636"/>
            <a:ext cx="1690688" cy="914400"/>
            <a:chOff x="0" y="0"/>
            <a:chExt cx="1065" cy="576"/>
          </a:xfrm>
        </p:grpSpPr>
        <p:pic>
          <p:nvPicPr>
            <p:cNvPr id="24606" name="图片 24605" descr="按钮库_圆角04_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864" cy="57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4607" name="文本框 24606"/>
            <p:cNvSpPr txBox="1"/>
            <p:nvPr/>
          </p:nvSpPr>
          <p:spPr>
            <a:xfrm>
              <a:off x="191" y="108"/>
              <a:ext cx="874" cy="25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2000" kern="0" dirty="0">
                  <a:solidFill>
                    <a:srgbClr val="FF33CC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归纳</a:t>
              </a:r>
            </a:p>
          </p:txBody>
        </p:sp>
      </p:grpSp>
      <p:sp>
        <p:nvSpPr>
          <p:cNvPr id="24608" name="文本框 24607"/>
          <p:cNvSpPr txBox="1"/>
          <p:nvPr/>
        </p:nvSpPr>
        <p:spPr>
          <a:xfrm>
            <a:off x="531918" y="4046368"/>
            <a:ext cx="10487181" cy="43088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请同学们自己比较两种证明方法的各自特点，从中体验反证法的思考过程和特点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3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练一练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6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"/>
                                        <p:tgtEl>
                                          <p:spTgt spid="246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24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24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79" grpId="0"/>
      <p:bldP spid="24580" grpId="0"/>
      <p:bldP spid="2460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6" name="文本框 30725"/>
          <p:cNvSpPr txBox="1"/>
          <p:nvPr/>
        </p:nvSpPr>
        <p:spPr>
          <a:xfrm>
            <a:off x="660399" y="1413496"/>
            <a:ext cx="5045919" cy="400110"/>
          </a:xfrm>
          <a:prstGeom prst="rect">
            <a:avLst/>
          </a:prstGeom>
          <a:solidFill>
            <a:srgbClr val="00FFFF"/>
          </a:solidFill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结合我们讲过的例子，我们可以得到什么？</a:t>
            </a:r>
          </a:p>
        </p:txBody>
      </p:sp>
      <p:sp>
        <p:nvSpPr>
          <p:cNvPr id="30730" name="云形标注 30729"/>
          <p:cNvSpPr/>
          <p:nvPr/>
        </p:nvSpPr>
        <p:spPr>
          <a:xfrm>
            <a:off x="7433841" y="1557074"/>
            <a:ext cx="2667000" cy="914400"/>
          </a:xfrm>
          <a:prstGeom prst="cloudCallout">
            <a:avLst>
              <a:gd name="adj1" fmla="val -104034"/>
              <a:gd name="adj2" fmla="val -55648"/>
            </a:avLst>
          </a:prstGeom>
          <a:solidFill>
            <a:schemeClr val="accent2"/>
          </a:solidFill>
          <a:ln w="9525" cap="flat" cmpd="sng">
            <a:solidFill>
              <a:srgbClr val="00CCFF"/>
            </a:solidFill>
            <a:prstDash val="solid"/>
            <a:headEnd type="none" w="med" len="med"/>
            <a:tailEnd type="none" w="med" len="med"/>
          </a:ln>
          <a:effectLst>
            <a:outerShdw dist="107763" dir="2699999" algn="ctr" rotWithShape="0">
              <a:srgbClr val="808080"/>
            </a:outerShdw>
          </a:effectLst>
        </p:spPr>
        <p:txBody>
          <a:bodyPr anchor="ctr"/>
          <a:lstStyle/>
          <a:p>
            <a:pPr algn="ctr"/>
            <a:r>
              <a:rPr lang="zh-CN" altLang="en-US" sz="20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思考</a:t>
            </a:r>
          </a:p>
        </p:txBody>
      </p:sp>
      <p:sp>
        <p:nvSpPr>
          <p:cNvPr id="30731" name="文本框 30730"/>
          <p:cNvSpPr txBox="1"/>
          <p:nvPr/>
        </p:nvSpPr>
        <p:spPr>
          <a:xfrm>
            <a:off x="3201125" y="6207990"/>
            <a:ext cx="6049963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</a:t>
            </a:r>
          </a:p>
        </p:txBody>
      </p:sp>
      <p:sp>
        <p:nvSpPr>
          <p:cNvPr id="30733" name="文本框 30732"/>
          <p:cNvSpPr txBox="1"/>
          <p:nvPr/>
        </p:nvSpPr>
        <p:spPr>
          <a:xfrm>
            <a:off x="660400" y="3139553"/>
            <a:ext cx="10858500" cy="132343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ct val="50000"/>
              </a:spcBef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由上面的例子可以看出，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反证法的关键是在正确的推理下得出矛盾，这个矛盾可以是与已知条件矛盾，或与假设矛盾，或与定义、公理、定理、事实矛盾等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1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6" grpId="0" animBg="1"/>
      <p:bldP spid="3073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文本框 31748"/>
          <p:cNvSpPr txBox="1"/>
          <p:nvPr/>
        </p:nvSpPr>
        <p:spPr>
          <a:xfrm>
            <a:off x="660400" y="1204286"/>
            <a:ext cx="10858500" cy="277370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ct val="50000"/>
              </a:spcBef>
            </a:pPr>
            <a:r>
              <a:rPr lang="zh-CN" altLang="en-US" sz="2000" kern="0" dirty="0">
                <a:solidFill>
                  <a:srgbClr val="99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反证法主要适用于以下两种情形：</a:t>
            </a:r>
          </a:p>
          <a:p>
            <a:pPr>
              <a:lnSpc>
                <a:spcPct val="200000"/>
              </a:lnSpc>
              <a:spcBef>
                <a:spcPct val="50000"/>
              </a:spcBef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(1)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要证的结论与条件之间的联系不明显，直接由条件推出结论的线索不够清晰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  <a:p>
            <a:pPr>
              <a:lnSpc>
                <a:spcPct val="200000"/>
              </a:lnSpc>
              <a:spcBef>
                <a:spcPct val="50000"/>
              </a:spcBef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(2)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如果从正面证明，需要分成多种情形进行分类讨论，而从反面进行证明，只要研究一种或很少的几种情形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pic>
        <p:nvPicPr>
          <p:cNvPr id="31751" name="图片 31750" descr="120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00" y="7125766"/>
            <a:ext cx="1584325" cy="14684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知识要点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7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7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7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7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7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7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文本框 32769"/>
          <p:cNvSpPr txBox="1"/>
          <p:nvPr/>
        </p:nvSpPr>
        <p:spPr>
          <a:xfrm>
            <a:off x="660400" y="1106361"/>
            <a:ext cx="7632700" cy="46923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35000"/>
              </a:lnSpc>
            </a:pP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用反证法证题时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应注意的事项 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:</a:t>
            </a:r>
            <a:endParaRPr lang="en-US" altLang="zh-CN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2771" name="文本框 32770"/>
          <p:cNvSpPr txBox="1"/>
          <p:nvPr/>
        </p:nvSpPr>
        <p:spPr>
          <a:xfrm>
            <a:off x="400627" y="2116594"/>
            <a:ext cx="7550150" cy="41152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altLang="zh-CN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）推理过程必须完整，否则不能说明命题的真伪性；</a:t>
            </a:r>
          </a:p>
        </p:txBody>
      </p:sp>
      <p:sp>
        <p:nvSpPr>
          <p:cNvPr id="32772" name="文本框 32771"/>
          <p:cNvSpPr txBox="1"/>
          <p:nvPr/>
        </p:nvSpPr>
        <p:spPr>
          <a:xfrm>
            <a:off x="470965" y="2646323"/>
            <a:ext cx="11318611" cy="43088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）在推理过程中，要充分使用已知条 件，否则推不出矛盾，或者不能断定推出的结果是错误的</a:t>
            </a:r>
            <a:r>
              <a:rPr lang="en-US" altLang="zh-CN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32773" name="矩形 32772"/>
          <p:cNvSpPr/>
          <p:nvPr/>
        </p:nvSpPr>
        <p:spPr>
          <a:xfrm>
            <a:off x="309850" y="1645968"/>
            <a:ext cx="7812087" cy="41152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  </a:t>
            </a: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）周密考察原命题结论的否定事项，   防止否定不当或有所遗漏；</a:t>
            </a:r>
          </a:p>
        </p:txBody>
      </p:sp>
      <p:sp>
        <p:nvSpPr>
          <p:cNvPr id="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知识要点</a:t>
            </a: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32771" grpId="0"/>
      <p:bldP spid="32772" grpId="0"/>
      <p:bldP spid="3277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矩形 3076">
            <a:hlinkClick r:id="rId2" action="ppaction://hlinksldjump"/>
          </p:cNvPr>
          <p:cNvSpPr/>
          <p:nvPr/>
        </p:nvSpPr>
        <p:spPr>
          <a:xfrm>
            <a:off x="660400" y="1346323"/>
            <a:ext cx="2952750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20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路边苦李</a:t>
            </a:r>
          </a:p>
        </p:txBody>
      </p:sp>
      <p:sp>
        <p:nvSpPr>
          <p:cNvPr id="3078" name="矩形 3077"/>
          <p:cNvSpPr/>
          <p:nvPr/>
        </p:nvSpPr>
        <p:spPr>
          <a:xfrm>
            <a:off x="653566" y="1746433"/>
            <a:ext cx="10865334" cy="12348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200000"/>
              </a:lnSpc>
              <a:spcBef>
                <a:spcPct val="50000"/>
              </a:spcBef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王戎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7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岁时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与小伙伴们外出游玩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看到路边的李树上结满了果子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小伙伴们纷纷去摘取果子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只有王戎站在原地不动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有人问王戎为什么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?</a:t>
            </a:r>
          </a:p>
        </p:txBody>
      </p:sp>
      <p:sp>
        <p:nvSpPr>
          <p:cNvPr id="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课前导入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60400" y="3034528"/>
            <a:ext cx="11193060" cy="43088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王戎回答说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:“</a:t>
            </a: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树在道边而多子</a:t>
            </a:r>
            <a:r>
              <a:rPr lang="en-US" altLang="zh-CN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此必苦李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.”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小伙伴摘取一个尝了一下果然是苦李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60400" y="3617117"/>
            <a:ext cx="3770923" cy="400110"/>
          </a:xfrm>
          <a:prstGeom prst="rect">
            <a:avLst/>
          </a:prstGeom>
          <a:noFill/>
          <a:ln w="28575" cap="flat" cmpd="sng">
            <a:solidFill>
              <a:schemeClr val="fol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000" kern="0" dirty="0">
                <a:solidFill>
                  <a:srgbClr val="99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如果当时你在场，你会怎么办？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60400" y="4242639"/>
            <a:ext cx="10111433" cy="430887"/>
          </a:xfrm>
          <a:prstGeom prst="rect">
            <a:avLst/>
          </a:prstGeom>
          <a:noFill/>
          <a:ln w="28575" cap="flat" cmpd="sng">
            <a:solidFill>
              <a:schemeClr val="fol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</a:pPr>
            <a:r>
              <a:rPr lang="zh-CN" altLang="en-US" sz="2000" kern="0" dirty="0">
                <a:solidFill>
                  <a:schemeClr val="tx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王戎是怎样知道李子是苦的呢?你认为他的判断方法正确吗</a:t>
            </a:r>
            <a:r>
              <a:rPr lang="en-US" altLang="zh-CN" sz="2000" kern="0" dirty="0">
                <a:solidFill>
                  <a:schemeClr val="tx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？他运用了怎样的推理方法</a:t>
            </a:r>
            <a:r>
              <a:rPr lang="zh-CN" altLang="en-US" sz="2000" kern="0" dirty="0">
                <a:solidFill>
                  <a:schemeClr val="tx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?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/>
      <p:bldP spid="3078" grpId="0"/>
      <p:bldP spid="8" grpId="0"/>
      <p:bldP spid="9" grpId="0" animBg="1"/>
      <p:bldP spid="10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矩形 33793"/>
          <p:cNvSpPr/>
          <p:nvPr/>
        </p:nvSpPr>
        <p:spPr>
          <a:xfrm>
            <a:off x="560284" y="1054100"/>
            <a:ext cx="7991475" cy="52292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）以否定性判断作为结论的命题；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）某些定理的逆命题；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）以“至多”、“至少”或“不多于”等形式陈述的命题；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）关于“唯一性”结论的命题；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）解决整除性问题；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</a:t>
            </a: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）一些不等量命题的证明；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7</a:t>
            </a: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）有些基本定理或某一知识体系的初始阶段；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</a:t>
            </a: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）涉及各种“无限”结论的命题等等</a:t>
            </a:r>
            <a:r>
              <a:rPr lang="en-US" altLang="zh-CN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33796" name="矩形 33795"/>
          <p:cNvSpPr/>
          <p:nvPr/>
        </p:nvSpPr>
        <p:spPr>
          <a:xfrm>
            <a:off x="660400" y="1263612"/>
            <a:ext cx="2813591" cy="40011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宜用反证法证明的题型</a:t>
            </a:r>
          </a:p>
        </p:txBody>
      </p:sp>
      <p:sp>
        <p:nvSpPr>
          <p:cNvPr id="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知识要点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矩形 34818"/>
          <p:cNvSpPr/>
          <p:nvPr/>
        </p:nvSpPr>
        <p:spPr>
          <a:xfrm>
            <a:off x="660400" y="1156759"/>
            <a:ext cx="4321175" cy="43460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kern="0" dirty="0">
                <a:solidFill>
                  <a:srgbClr val="CC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2000" kern="0" dirty="0">
                <a:solidFill>
                  <a:srgbClr val="CC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反证法的概念：</a:t>
            </a:r>
            <a:r>
              <a:rPr lang="en-US" altLang="zh-CN" sz="2000" kern="0" dirty="0">
                <a:solidFill>
                  <a:srgbClr val="CC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endParaRPr lang="zh-CN" altLang="en-US" sz="2000" kern="0" dirty="0">
              <a:solidFill>
                <a:srgbClr val="CC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4820" name="文本框 34819"/>
          <p:cNvSpPr txBox="1"/>
          <p:nvPr/>
        </p:nvSpPr>
        <p:spPr>
          <a:xfrm>
            <a:off x="660400" y="1433661"/>
            <a:ext cx="10858500" cy="96552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一般地，</a:t>
            </a: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假设原命题不成立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即在原命题的条件下，结论不成立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，经过</a:t>
            </a: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正确的推理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，最后</a:t>
            </a: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得出矛盾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，因此说明</a:t>
            </a: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假设错误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，从而</a:t>
            </a: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证明了原命题成立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，这样的证明方法叫做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反证法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  <a:endParaRPr lang="en-US" altLang="zh-CN" sz="2000" kern="0" dirty="0">
              <a:solidFill>
                <a:srgbClr val="3333FF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课堂小结</a:t>
            </a:r>
          </a:p>
        </p:txBody>
      </p:sp>
      <p:sp>
        <p:nvSpPr>
          <p:cNvPr id="8" name="矩形 7"/>
          <p:cNvSpPr/>
          <p:nvPr/>
        </p:nvSpPr>
        <p:spPr>
          <a:xfrm>
            <a:off x="644041" y="2379680"/>
            <a:ext cx="6858000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kern="0" dirty="0">
                <a:solidFill>
                  <a:srgbClr val="CC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 dirty="0">
                <a:solidFill>
                  <a:srgbClr val="CC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.反证法的一般步骤:</a:t>
            </a:r>
            <a:r>
              <a:rPr lang="en-US" altLang="zh-CN" sz="2000" kern="0" dirty="0">
                <a:solidFill>
                  <a:srgbClr val="CC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9" name="矩形 8"/>
          <p:cNvSpPr/>
          <p:nvPr/>
        </p:nvSpPr>
        <p:spPr>
          <a:xfrm>
            <a:off x="88172" y="2752816"/>
            <a:ext cx="9594531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kern="0" dirty="0">
                <a:solidFill>
                  <a:srgbClr val="3333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(1)</a:t>
            </a:r>
            <a:r>
              <a:rPr lang="zh-CN" altLang="en-US" sz="2000" kern="0" dirty="0">
                <a:solidFill>
                  <a:srgbClr val="3333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提出假设    </a:t>
            </a:r>
            <a:r>
              <a:rPr lang="en-US" altLang="zh-CN" sz="2000" kern="0" dirty="0">
                <a:solidFill>
                  <a:srgbClr val="3333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(2)</a:t>
            </a:r>
            <a:r>
              <a:rPr lang="zh-CN" altLang="en-US" sz="2000" kern="0" dirty="0">
                <a:solidFill>
                  <a:srgbClr val="3333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推理论证</a:t>
            </a:r>
            <a:r>
              <a:rPr lang="en-US" altLang="zh-CN" sz="2000" kern="0" dirty="0">
                <a:solidFill>
                  <a:srgbClr val="3333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(3)</a:t>
            </a:r>
            <a:r>
              <a:rPr lang="zh-CN" altLang="en-US" sz="2000" kern="0" dirty="0">
                <a:solidFill>
                  <a:srgbClr val="3333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得出矛盾    </a:t>
            </a:r>
            <a:r>
              <a:rPr lang="en-US" altLang="zh-CN" sz="2000" kern="0" dirty="0">
                <a:solidFill>
                  <a:srgbClr val="3333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(4)</a:t>
            </a:r>
            <a:r>
              <a:rPr lang="zh-CN" altLang="en-US" sz="2000" kern="0" dirty="0">
                <a:solidFill>
                  <a:srgbClr val="3333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结论成立</a:t>
            </a:r>
          </a:p>
        </p:txBody>
      </p:sp>
      <p:sp>
        <p:nvSpPr>
          <p:cNvPr id="10" name="矩形 9"/>
          <p:cNvSpPr/>
          <p:nvPr/>
        </p:nvSpPr>
        <p:spPr>
          <a:xfrm>
            <a:off x="644041" y="3140055"/>
            <a:ext cx="7086600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kern="0" dirty="0">
                <a:solidFill>
                  <a:srgbClr val="CC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3. 反证法的关键：</a:t>
            </a:r>
            <a:r>
              <a:rPr lang="en-US" altLang="zh-CN" sz="2000" kern="0" dirty="0">
                <a:solidFill>
                  <a:srgbClr val="CC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endParaRPr lang="zh-CN" altLang="en-US" sz="2000" kern="0" dirty="0">
              <a:solidFill>
                <a:srgbClr val="CC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60400" y="3507401"/>
            <a:ext cx="10858500" cy="101566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反证法的关键是在正确的推理下得出矛盾，这个矛盾可以是与已知条件矛盾，或与假设矛盾，或与定义、公理、定理、事实矛盾等</a:t>
            </a:r>
            <a:r>
              <a:rPr lang="en-US" altLang="zh-CN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12" name="矩形 11"/>
          <p:cNvSpPr/>
          <p:nvPr/>
        </p:nvSpPr>
        <p:spPr>
          <a:xfrm>
            <a:off x="644041" y="4492636"/>
            <a:ext cx="7416800" cy="43460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kern="0" dirty="0">
                <a:solidFill>
                  <a:srgbClr val="CC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4.反证法主要适用于以下两种情形：</a:t>
            </a:r>
            <a:r>
              <a:rPr lang="en-US" altLang="zh-CN" sz="2000" kern="0" dirty="0">
                <a:solidFill>
                  <a:srgbClr val="CC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endParaRPr lang="zh-CN" altLang="en-US" sz="2000" kern="0" dirty="0">
              <a:solidFill>
                <a:srgbClr val="CC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44041" y="4877539"/>
            <a:ext cx="10739120" cy="147732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(1)</a:t>
            </a: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要证的结论与条件之间的联系不明显，直接由条件推出结论的线索不够清晰</a:t>
            </a:r>
            <a:r>
              <a:rPr lang="en-US" altLang="zh-CN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zh-CN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(2)</a:t>
            </a: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如果从正面证明，需要分成多种情形进行分类讨论，而从反面进行证明，只要研究一种或很少的几种情形</a:t>
            </a:r>
            <a:r>
              <a:rPr lang="en-US" altLang="zh-CN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/>
      <p:bldP spid="34820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1" r="65439" b="60015"/>
          <a:stretch>
            <a:fillRect/>
          </a:stretch>
        </p:blipFill>
        <p:spPr>
          <a:xfrm>
            <a:off x="-1994634" y="-19205"/>
            <a:ext cx="3059670" cy="2749837"/>
          </a:xfrm>
          <a:custGeom>
            <a:avLst/>
            <a:gdLst>
              <a:gd name="connsiteX0" fmla="*/ 1198859 w 3059670"/>
              <a:gd name="connsiteY0" fmla="*/ 0 h 2749837"/>
              <a:gd name="connsiteX1" fmla="*/ 1819174 w 3059670"/>
              <a:gd name="connsiteY1" fmla="*/ 0 h 2749837"/>
              <a:gd name="connsiteX2" fmla="*/ 3059670 w 3059670"/>
              <a:gd name="connsiteY2" fmla="*/ 1184997 h 2749837"/>
              <a:gd name="connsiteX3" fmla="*/ 1564840 w 3059670"/>
              <a:gd name="connsiteY3" fmla="*/ 2749837 h 2749837"/>
              <a:gd name="connsiteX4" fmla="*/ 0 w 3059670"/>
              <a:gd name="connsiteY4" fmla="*/ 1255007 h 2749837"/>
              <a:gd name="connsiteX5" fmla="*/ 1198859 w 3059670"/>
              <a:gd name="connsiteY5" fmla="*/ 0 h 2749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59670" h="2749837">
                <a:moveTo>
                  <a:pt x="1198859" y="0"/>
                </a:moveTo>
                <a:lnTo>
                  <a:pt x="1819174" y="0"/>
                </a:lnTo>
                <a:lnTo>
                  <a:pt x="3059670" y="1184997"/>
                </a:lnTo>
                <a:lnTo>
                  <a:pt x="1564840" y="2749837"/>
                </a:lnTo>
                <a:lnTo>
                  <a:pt x="0" y="1255007"/>
                </a:lnTo>
                <a:lnTo>
                  <a:pt x="1198859" y="0"/>
                </a:lnTo>
                <a:close/>
              </a:path>
            </a:pathLst>
          </a:cu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3" t="426" r="29207" b="65069"/>
          <a:stretch>
            <a:fillRect/>
          </a:stretch>
        </p:blipFill>
        <p:spPr>
          <a:xfrm>
            <a:off x="-35439" y="-5121"/>
            <a:ext cx="4838114" cy="2372926"/>
          </a:xfrm>
          <a:custGeom>
            <a:avLst/>
            <a:gdLst>
              <a:gd name="connsiteX0" fmla="*/ 4838114 w 4838114"/>
              <a:gd name="connsiteY0" fmla="*/ 0 h 2372926"/>
              <a:gd name="connsiteX1" fmla="*/ 2465188 w 4838114"/>
              <a:gd name="connsiteY1" fmla="*/ 2372926 h 2372926"/>
              <a:gd name="connsiteX2" fmla="*/ 0 w 4838114"/>
              <a:gd name="connsiteY2" fmla="*/ 15240 h 2372926"/>
              <a:gd name="connsiteX3" fmla="*/ 4838114 w 4838114"/>
              <a:gd name="connsiteY3" fmla="*/ 0 h 2372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38114" h="2372926">
                <a:moveTo>
                  <a:pt x="4838114" y="0"/>
                </a:moveTo>
                <a:lnTo>
                  <a:pt x="2465188" y="2372926"/>
                </a:lnTo>
                <a:cubicBezTo>
                  <a:pt x="1729819" y="1706411"/>
                  <a:pt x="720129" y="689375"/>
                  <a:pt x="0" y="15240"/>
                </a:cubicBezTo>
                <a:lnTo>
                  <a:pt x="4838114" y="0"/>
                </a:lnTo>
                <a:close/>
              </a:path>
            </a:pathLst>
          </a:cu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39" t="17678" r="50000" b="37830"/>
          <a:stretch>
            <a:fillRect/>
          </a:stretch>
        </p:blipFill>
        <p:spPr>
          <a:xfrm>
            <a:off x="-402051" y="1196581"/>
            <a:ext cx="3059762" cy="3059762"/>
          </a:xfrm>
          <a:custGeom>
            <a:avLst/>
            <a:gdLst>
              <a:gd name="connsiteX0" fmla="*/ 1496946 w 3059762"/>
              <a:gd name="connsiteY0" fmla="*/ 0 h 3059762"/>
              <a:gd name="connsiteX1" fmla="*/ 3059762 w 3059762"/>
              <a:gd name="connsiteY1" fmla="*/ 1496946 h 3059762"/>
              <a:gd name="connsiteX2" fmla="*/ 1562816 w 3059762"/>
              <a:gd name="connsiteY2" fmla="*/ 3059762 h 3059762"/>
              <a:gd name="connsiteX3" fmla="*/ 0 w 3059762"/>
              <a:gd name="connsiteY3" fmla="*/ 1562816 h 3059762"/>
              <a:gd name="connsiteX4" fmla="*/ 1496946 w 3059762"/>
              <a:gd name="connsiteY4" fmla="*/ 0 h 3059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9762" h="3059762">
                <a:moveTo>
                  <a:pt x="1496946" y="0"/>
                </a:moveTo>
                <a:lnTo>
                  <a:pt x="3059762" y="1496946"/>
                </a:lnTo>
                <a:lnTo>
                  <a:pt x="1562816" y="3059762"/>
                </a:lnTo>
                <a:lnTo>
                  <a:pt x="0" y="1562816"/>
                </a:lnTo>
                <a:lnTo>
                  <a:pt x="1496946" y="0"/>
                </a:lnTo>
                <a:close/>
              </a:path>
            </a:pathLst>
          </a:cu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45" t="20276" r="31308" b="49204"/>
          <a:stretch>
            <a:fillRect/>
          </a:stretch>
        </p:blipFill>
        <p:spPr>
          <a:xfrm>
            <a:off x="2486992" y="1375187"/>
            <a:ext cx="2098966" cy="2098966"/>
          </a:xfrm>
          <a:custGeom>
            <a:avLst/>
            <a:gdLst>
              <a:gd name="connsiteX0" fmla="*/ 1045821 w 2098966"/>
              <a:gd name="connsiteY0" fmla="*/ 0 h 2098966"/>
              <a:gd name="connsiteX1" fmla="*/ 2098966 w 2098966"/>
              <a:gd name="connsiteY1" fmla="*/ 1045821 h 2098966"/>
              <a:gd name="connsiteX2" fmla="*/ 1053145 w 2098966"/>
              <a:gd name="connsiteY2" fmla="*/ 2098966 h 2098966"/>
              <a:gd name="connsiteX3" fmla="*/ 0 w 2098966"/>
              <a:gd name="connsiteY3" fmla="*/ 1053145 h 2098966"/>
              <a:gd name="connsiteX4" fmla="*/ 1045821 w 2098966"/>
              <a:gd name="connsiteY4" fmla="*/ 0 h 2098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8966" h="2098966">
                <a:moveTo>
                  <a:pt x="1045821" y="0"/>
                </a:moveTo>
                <a:lnTo>
                  <a:pt x="2098966" y="1045821"/>
                </a:lnTo>
                <a:lnTo>
                  <a:pt x="1053145" y="2098966"/>
                </a:lnTo>
                <a:lnTo>
                  <a:pt x="0" y="1053145"/>
                </a:lnTo>
                <a:lnTo>
                  <a:pt x="1045821" y="0"/>
                </a:lnTo>
                <a:close/>
              </a:path>
            </a:pathLst>
          </a:cu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19" t="40226" r="34520" b="15282"/>
          <a:stretch>
            <a:fillRect/>
          </a:stretch>
        </p:blipFill>
        <p:spPr>
          <a:xfrm>
            <a:off x="1194848" y="2747245"/>
            <a:ext cx="3059762" cy="3059762"/>
          </a:xfrm>
          <a:custGeom>
            <a:avLst/>
            <a:gdLst>
              <a:gd name="connsiteX0" fmla="*/ 1496946 w 3059762"/>
              <a:gd name="connsiteY0" fmla="*/ 0 h 3059762"/>
              <a:gd name="connsiteX1" fmla="*/ 3059762 w 3059762"/>
              <a:gd name="connsiteY1" fmla="*/ 1496946 h 3059762"/>
              <a:gd name="connsiteX2" fmla="*/ 1562816 w 3059762"/>
              <a:gd name="connsiteY2" fmla="*/ 3059762 h 3059762"/>
              <a:gd name="connsiteX3" fmla="*/ 0 w 3059762"/>
              <a:gd name="connsiteY3" fmla="*/ 1562816 h 3059762"/>
              <a:gd name="connsiteX4" fmla="*/ 1496946 w 3059762"/>
              <a:gd name="connsiteY4" fmla="*/ 0 h 3059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9762" h="3059762">
                <a:moveTo>
                  <a:pt x="1496946" y="0"/>
                </a:moveTo>
                <a:lnTo>
                  <a:pt x="3059762" y="1496946"/>
                </a:lnTo>
                <a:lnTo>
                  <a:pt x="1562816" y="3059762"/>
                </a:lnTo>
                <a:lnTo>
                  <a:pt x="0" y="1562816"/>
                </a:lnTo>
                <a:lnTo>
                  <a:pt x="1496946" y="0"/>
                </a:lnTo>
                <a:close/>
              </a:path>
            </a:pathLst>
          </a:cu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0" t="47243" r="60579" b="8266"/>
          <a:stretch>
            <a:fillRect/>
          </a:stretch>
        </p:blipFill>
        <p:spPr>
          <a:xfrm>
            <a:off x="-1493395" y="3229787"/>
            <a:ext cx="3059762" cy="3059762"/>
          </a:xfrm>
          <a:custGeom>
            <a:avLst/>
            <a:gdLst>
              <a:gd name="connsiteX0" fmla="*/ 1496946 w 3059762"/>
              <a:gd name="connsiteY0" fmla="*/ 0 h 3059762"/>
              <a:gd name="connsiteX1" fmla="*/ 3059762 w 3059762"/>
              <a:gd name="connsiteY1" fmla="*/ 1496946 h 3059762"/>
              <a:gd name="connsiteX2" fmla="*/ 1562816 w 3059762"/>
              <a:gd name="connsiteY2" fmla="*/ 3059762 h 3059762"/>
              <a:gd name="connsiteX3" fmla="*/ 0 w 3059762"/>
              <a:gd name="connsiteY3" fmla="*/ 1562816 h 3059762"/>
              <a:gd name="connsiteX4" fmla="*/ 1496946 w 3059762"/>
              <a:gd name="connsiteY4" fmla="*/ 0 h 3059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9762" h="3059762">
                <a:moveTo>
                  <a:pt x="1496946" y="0"/>
                </a:moveTo>
                <a:lnTo>
                  <a:pt x="3059762" y="1496946"/>
                </a:lnTo>
                <a:lnTo>
                  <a:pt x="1562816" y="3059762"/>
                </a:lnTo>
                <a:lnTo>
                  <a:pt x="0" y="1562816"/>
                </a:lnTo>
                <a:lnTo>
                  <a:pt x="1496946" y="0"/>
                </a:lnTo>
                <a:close/>
              </a:path>
            </a:pathLst>
          </a:cu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58" t="65769" r="22962"/>
          <a:stretch>
            <a:fillRect/>
          </a:stretch>
        </p:blipFill>
        <p:spPr>
          <a:xfrm>
            <a:off x="2818479" y="4503894"/>
            <a:ext cx="2628422" cy="2354106"/>
          </a:xfrm>
          <a:custGeom>
            <a:avLst/>
            <a:gdLst>
              <a:gd name="connsiteX0" fmla="*/ 1285919 w 2628422"/>
              <a:gd name="connsiteY0" fmla="*/ 0 h 2354106"/>
              <a:gd name="connsiteX1" fmla="*/ 2628422 w 2628422"/>
              <a:gd name="connsiteY1" fmla="*/ 1285919 h 2354106"/>
              <a:gd name="connsiteX2" fmla="*/ 1605257 w 2628422"/>
              <a:gd name="connsiteY2" fmla="*/ 2354106 h 2354106"/>
              <a:gd name="connsiteX3" fmla="*/ 1056116 w 2628422"/>
              <a:gd name="connsiteY3" fmla="*/ 2354106 h 2354106"/>
              <a:gd name="connsiteX4" fmla="*/ 0 w 2628422"/>
              <a:gd name="connsiteY4" fmla="*/ 1342503 h 2354106"/>
              <a:gd name="connsiteX5" fmla="*/ 1285919 w 2628422"/>
              <a:gd name="connsiteY5" fmla="*/ 0 h 2354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28422" h="2354106">
                <a:moveTo>
                  <a:pt x="1285919" y="0"/>
                </a:moveTo>
                <a:lnTo>
                  <a:pt x="2628422" y="1285919"/>
                </a:lnTo>
                <a:lnTo>
                  <a:pt x="1605257" y="2354106"/>
                </a:lnTo>
                <a:lnTo>
                  <a:pt x="1056116" y="2354106"/>
                </a:lnTo>
                <a:lnTo>
                  <a:pt x="0" y="1342503"/>
                </a:lnTo>
                <a:lnTo>
                  <a:pt x="1285919" y="0"/>
                </a:lnTo>
                <a:close/>
              </a:path>
            </a:pathLst>
          </a:cu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0" t="70105" r="39573"/>
          <a:stretch>
            <a:fillRect/>
          </a:stretch>
        </p:blipFill>
        <p:spPr>
          <a:xfrm>
            <a:off x="-382334" y="4802056"/>
            <a:ext cx="4115702" cy="2055944"/>
          </a:xfrm>
          <a:custGeom>
            <a:avLst/>
            <a:gdLst>
              <a:gd name="connsiteX0" fmla="*/ 1969289 w 4115702"/>
              <a:gd name="connsiteY0" fmla="*/ 0 h 2055944"/>
              <a:gd name="connsiteX1" fmla="*/ 4115702 w 4115702"/>
              <a:gd name="connsiteY1" fmla="*/ 2055944 h 2055944"/>
              <a:gd name="connsiteX2" fmla="*/ 0 w 4115702"/>
              <a:gd name="connsiteY2" fmla="*/ 2055944 h 2055944"/>
              <a:gd name="connsiteX3" fmla="*/ 1969289 w 4115702"/>
              <a:gd name="connsiteY3" fmla="*/ 0 h 2055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15702" h="2055944">
                <a:moveTo>
                  <a:pt x="1969289" y="0"/>
                </a:moveTo>
                <a:lnTo>
                  <a:pt x="4115702" y="2055944"/>
                </a:lnTo>
                <a:lnTo>
                  <a:pt x="0" y="2055944"/>
                </a:lnTo>
                <a:lnTo>
                  <a:pt x="1969289" y="0"/>
                </a:lnTo>
                <a:close/>
              </a:path>
            </a:pathLst>
          </a:cu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22" t="-4505" r="77464" b="100000"/>
          <a:stretch>
            <a:fillRect/>
          </a:stretch>
        </p:blipFill>
        <p:spPr>
          <a:xfrm>
            <a:off x="-795774" y="-329038"/>
            <a:ext cx="620315" cy="309833"/>
          </a:xfrm>
          <a:custGeom>
            <a:avLst/>
            <a:gdLst>
              <a:gd name="connsiteX0" fmla="*/ 295971 w 620315"/>
              <a:gd name="connsiteY0" fmla="*/ 0 h 309833"/>
              <a:gd name="connsiteX1" fmla="*/ 620315 w 620315"/>
              <a:gd name="connsiteY1" fmla="*/ 309833 h 309833"/>
              <a:gd name="connsiteX2" fmla="*/ 0 w 620315"/>
              <a:gd name="connsiteY2" fmla="*/ 309833 h 309833"/>
              <a:gd name="connsiteX3" fmla="*/ 295971 w 620315"/>
              <a:gd name="connsiteY3" fmla="*/ 0 h 309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0315" h="309833">
                <a:moveTo>
                  <a:pt x="295971" y="0"/>
                </a:moveTo>
                <a:lnTo>
                  <a:pt x="620315" y="309833"/>
                </a:lnTo>
                <a:lnTo>
                  <a:pt x="0" y="309833"/>
                </a:lnTo>
                <a:lnTo>
                  <a:pt x="295971" y="0"/>
                </a:lnTo>
                <a:close/>
              </a:path>
            </a:pathLst>
          </a:cu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88" t="100000" r="38422" b="-34589"/>
          <a:stretch>
            <a:fillRect/>
          </a:stretch>
        </p:blipFill>
        <p:spPr>
          <a:xfrm>
            <a:off x="-582655" y="6858000"/>
            <a:ext cx="4434693" cy="2378748"/>
          </a:xfrm>
          <a:custGeom>
            <a:avLst/>
            <a:gdLst>
              <a:gd name="connsiteX0" fmla="*/ 200322 w 4434693"/>
              <a:gd name="connsiteY0" fmla="*/ 0 h 2378748"/>
              <a:gd name="connsiteX1" fmla="*/ 4316024 w 4434693"/>
              <a:gd name="connsiteY1" fmla="*/ 0 h 2378748"/>
              <a:gd name="connsiteX2" fmla="*/ 4434693 w 4434693"/>
              <a:gd name="connsiteY2" fmla="*/ 113667 h 2378748"/>
              <a:gd name="connsiteX3" fmla="*/ 2265081 w 4434693"/>
              <a:gd name="connsiteY3" fmla="*/ 2378748 h 2378748"/>
              <a:gd name="connsiteX4" fmla="*/ 0 w 4434693"/>
              <a:gd name="connsiteY4" fmla="*/ 209137 h 2378748"/>
              <a:gd name="connsiteX5" fmla="*/ 200322 w 4434693"/>
              <a:gd name="connsiteY5" fmla="*/ 0 h 2378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34693" h="2378748">
                <a:moveTo>
                  <a:pt x="200322" y="0"/>
                </a:moveTo>
                <a:lnTo>
                  <a:pt x="4316024" y="0"/>
                </a:lnTo>
                <a:lnTo>
                  <a:pt x="4434693" y="113667"/>
                </a:lnTo>
                <a:lnTo>
                  <a:pt x="2265081" y="2378748"/>
                </a:lnTo>
                <a:lnTo>
                  <a:pt x="0" y="209137"/>
                </a:lnTo>
                <a:lnTo>
                  <a:pt x="200322" y="0"/>
                </a:lnTo>
                <a:close/>
              </a:path>
            </a:pathLst>
          </a:cu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96" t="100000" r="32880" b="-3989"/>
          <a:stretch>
            <a:fillRect/>
          </a:stretch>
        </p:blipFill>
        <p:spPr>
          <a:xfrm>
            <a:off x="3874596" y="6858000"/>
            <a:ext cx="549141" cy="274316"/>
          </a:xfrm>
          <a:custGeom>
            <a:avLst/>
            <a:gdLst>
              <a:gd name="connsiteX0" fmla="*/ 0 w 549141"/>
              <a:gd name="connsiteY0" fmla="*/ 0 h 274316"/>
              <a:gd name="connsiteX1" fmla="*/ 549141 w 549141"/>
              <a:gd name="connsiteY1" fmla="*/ 0 h 274316"/>
              <a:gd name="connsiteX2" fmla="*/ 286387 w 549141"/>
              <a:gd name="connsiteY2" fmla="*/ 274316 h 274316"/>
              <a:gd name="connsiteX3" fmla="*/ 0 w 549141"/>
              <a:gd name="connsiteY3" fmla="*/ 0 h 274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9141" h="274316">
                <a:moveTo>
                  <a:pt x="0" y="0"/>
                </a:moveTo>
                <a:lnTo>
                  <a:pt x="549141" y="0"/>
                </a:lnTo>
                <a:lnTo>
                  <a:pt x="286387" y="274316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13" name="组合 12"/>
          <p:cNvGrpSpPr/>
          <p:nvPr/>
        </p:nvGrpSpPr>
        <p:grpSpPr>
          <a:xfrm>
            <a:off x="4674999" y="2120640"/>
            <a:ext cx="7136336" cy="2898513"/>
            <a:chOff x="6147269" y="2844265"/>
            <a:chExt cx="5112385" cy="2076459"/>
          </a:xfrm>
        </p:grpSpPr>
        <p:grpSp>
          <p:nvGrpSpPr>
            <p:cNvPr id="14" name="组合 13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16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38869D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xippt  </a:t>
                </a: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2020.6.1</a:t>
                </a:r>
                <a:endPara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17" name="组合 16"/>
              <p:cNvGrpSpPr/>
              <p:nvPr/>
            </p:nvGrpSpPr>
            <p:grpSpPr>
              <a:xfrm>
                <a:off x="-4714868" y="2110674"/>
                <a:ext cx="5033250" cy="916269"/>
                <a:chOff x="-4714868" y="2110674"/>
                <a:chExt cx="5033250" cy="916269"/>
              </a:xfrm>
            </p:grpSpPr>
            <p:sp>
              <p:nvSpPr>
                <p:cNvPr id="18" name="文本框 17"/>
                <p:cNvSpPr txBox="1"/>
                <p:nvPr/>
              </p:nvSpPr>
              <p:spPr>
                <a:xfrm>
                  <a:off x="-4714868" y="2808615"/>
                  <a:ext cx="5033249" cy="2183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05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>
                          <a:lumMod val="50000"/>
                        </a:prst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PEOPLE'S EDUCATION PRESS HIGH SCHOOL MATHEMATICS ELECTIVE 1-2</a:t>
                  </a:r>
                </a:p>
              </p:txBody>
            </p:sp>
            <p:cxnSp>
              <p:nvCxnSpPr>
                <p:cNvPr id="19" name="直接连接符 18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20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lang="zh-CN" altLang="en-US" sz="5400" b="1" dirty="0">
                      <a:solidFill>
                        <a:srgbClr val="38869D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感谢你的聆听</a:t>
                  </a:r>
                </a:p>
              </p:txBody>
            </p:sp>
          </p:grpSp>
        </p:grpSp>
        <p:sp>
          <p:nvSpPr>
            <p:cNvPr id="15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lang="zh-CN" altLang="en-US" sz="36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</a:t>
              </a:r>
              <a:r>
                <a:rPr lang="en-US" altLang="zh-CN" sz="36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2</a:t>
              </a:r>
              <a:r>
                <a:rPr lang="zh-CN" altLang="en-US" sz="36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章  推理与证明</a:t>
              </a:r>
            </a:p>
          </p:txBody>
        </p:sp>
      </p:grpSp>
      <p:sp>
        <p:nvSpPr>
          <p:cNvPr id="21" name="矩形 20"/>
          <p:cNvSpPr/>
          <p:nvPr/>
        </p:nvSpPr>
        <p:spPr>
          <a:xfrm>
            <a:off x="9922822" y="580377"/>
            <a:ext cx="4062342" cy="300975"/>
          </a:xfrm>
          <a:prstGeom prst="rect">
            <a:avLst/>
          </a:prstGeom>
          <a:solidFill>
            <a:srgbClr val="38869D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人教版高中数学选修</a:t>
            </a:r>
            <a:r>
              <a:rPr lang="en-US" altLang="zh-CN" sz="1200" kern="0" spc="300" dirty="0">
                <a:solidFill>
                  <a:prstClr val="white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1</a:t>
            </a:r>
            <a:r>
              <a:rPr kumimoji="0" lang="en-US" altLang="zh-CN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-2</a:t>
            </a:r>
            <a:endParaRPr kumimoji="0" lang="zh-CN" altLang="en-US" sz="1200" b="0" i="0" u="none" strike="noStrike" kern="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文本框 5121"/>
          <p:cNvSpPr txBox="1"/>
          <p:nvPr/>
        </p:nvSpPr>
        <p:spPr>
          <a:xfrm>
            <a:off x="660400" y="1279839"/>
            <a:ext cx="4392613" cy="1000274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45000"/>
              </a:lnSpc>
            </a:pP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王戎的推理方法是</a:t>
            </a:r>
            <a:r>
              <a:rPr lang="en-US" altLang="zh-CN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: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假设</a:t>
            </a: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李子不苦</a:t>
            </a:r>
            <a:r>
              <a:rPr lang="en-US" altLang="zh-CN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</a:p>
          <a:p>
            <a:pPr>
              <a:spcBef>
                <a:spcPct val="50000"/>
              </a:spcBef>
            </a:pPr>
            <a:endParaRPr lang="en-US" altLang="zh-CN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123" name="文本框 5122"/>
          <p:cNvSpPr txBox="1"/>
          <p:nvPr/>
        </p:nvSpPr>
        <p:spPr>
          <a:xfrm>
            <a:off x="660400" y="2741055"/>
            <a:ext cx="6048375" cy="492314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45000"/>
              </a:lnSpc>
            </a:pP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这与“多子”产生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矛盾</a:t>
            </a:r>
            <a:r>
              <a:rPr lang="en-US" altLang="zh-CN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所以假设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不成立</a:t>
            </a:r>
            <a:r>
              <a:rPr lang="en-US" altLang="zh-CN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李为苦李</a:t>
            </a:r>
            <a:r>
              <a:rPr lang="en-US" altLang="zh-CN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5124" name="文本框 5123"/>
          <p:cNvSpPr txBox="1"/>
          <p:nvPr/>
        </p:nvSpPr>
        <p:spPr>
          <a:xfrm>
            <a:off x="660400" y="1957085"/>
            <a:ext cx="8151917" cy="49231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45000"/>
              </a:lnSpc>
            </a:pP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则</a:t>
            </a: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因树在“道”边</a:t>
            </a:r>
            <a:r>
              <a:rPr lang="en-US" altLang="zh-CN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李子早就被别人采摘而没有了</a:t>
            </a:r>
            <a:r>
              <a:rPr lang="en-US" altLang="zh-CN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endParaRPr lang="en-US" altLang="zh-CN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课前导入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/>
      <p:bldP spid="51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文本框 6145"/>
          <p:cNvSpPr txBox="1"/>
          <p:nvPr/>
        </p:nvSpPr>
        <p:spPr>
          <a:xfrm>
            <a:off x="688491" y="1304109"/>
            <a:ext cx="6769100" cy="411523"/>
          </a:xfrm>
          <a:prstGeom prst="rect">
            <a:avLst/>
          </a:prstGeom>
          <a:noFill/>
          <a:ln w="38100" cap="flat" cmpd="sng">
            <a:solidFill>
              <a:srgbClr val="CC99FF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你能举出一个类似故事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路边苦李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》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中的推理的例子吗？</a:t>
            </a:r>
          </a:p>
        </p:txBody>
      </p:sp>
      <p:sp>
        <p:nvSpPr>
          <p:cNvPr id="6147" name="爆炸形 2 6146"/>
          <p:cNvSpPr/>
          <p:nvPr/>
        </p:nvSpPr>
        <p:spPr>
          <a:xfrm>
            <a:off x="1008674" y="2882735"/>
            <a:ext cx="2232025" cy="1752600"/>
          </a:xfrm>
          <a:prstGeom prst="irregularSeal2">
            <a:avLst/>
          </a:prstGeom>
          <a:solidFill>
            <a:srgbClr val="FF66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动动脑</a:t>
            </a:r>
          </a:p>
        </p:txBody>
      </p:sp>
      <p:sp>
        <p:nvSpPr>
          <p:cNvPr id="6149" name="文本框 6148"/>
          <p:cNvSpPr txBox="1"/>
          <p:nvPr/>
        </p:nvSpPr>
        <p:spPr>
          <a:xfrm>
            <a:off x="660400" y="2002420"/>
            <a:ext cx="10131530" cy="43088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请大家结合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路边苦李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》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的故事及课本上的思考题，自己总结一下这些推理的共同点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1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课前导入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  <p:bldP spid="6147" grpId="0" animBg="1"/>
      <p:bldP spid="61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文本框 7169"/>
          <p:cNvSpPr txBox="1"/>
          <p:nvPr/>
        </p:nvSpPr>
        <p:spPr>
          <a:xfrm>
            <a:off x="660400" y="1635282"/>
            <a:ext cx="10858500" cy="101566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当我们直接从正面考虑不易解决问题时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于是就要改变思维方向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从结论入手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反面思考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这种从“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正面难解决就从反面思考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”的思维方式就是我们通常所说的间接解法中的一种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——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反证法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7171" name="文本框 7170"/>
          <p:cNvSpPr txBox="1"/>
          <p:nvPr/>
        </p:nvSpPr>
        <p:spPr>
          <a:xfrm>
            <a:off x="660400" y="1190075"/>
            <a:ext cx="4319588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 dirty="0">
                <a:solidFill>
                  <a:srgbClr val="99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这些推理的共同点是：</a:t>
            </a:r>
          </a:p>
        </p:txBody>
      </p:sp>
      <p:sp>
        <p:nvSpPr>
          <p:cNvPr id="7173" name="文本框 7172"/>
          <p:cNvSpPr txBox="1"/>
          <p:nvPr/>
        </p:nvSpPr>
        <p:spPr>
          <a:xfrm>
            <a:off x="759594" y="2955156"/>
            <a:ext cx="2978393" cy="400110"/>
          </a:xfrm>
          <a:prstGeom prst="rect">
            <a:avLst/>
          </a:prstGeom>
          <a:noFill/>
          <a:ln w="38100" cap="flat" cmpd="sng">
            <a:solidFill>
              <a:srgbClr val="00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 dirty="0">
                <a:solidFill>
                  <a:srgbClr val="3333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进入我们今天学习的内容</a:t>
            </a:r>
            <a:r>
              <a:rPr lang="en-US" altLang="zh-CN" sz="2000" kern="0" dirty="0">
                <a:solidFill>
                  <a:srgbClr val="3333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文本框 9218"/>
          <p:cNvSpPr txBox="1"/>
          <p:nvPr/>
        </p:nvSpPr>
        <p:spPr>
          <a:xfrm>
            <a:off x="-2167984" y="1216793"/>
            <a:ext cx="7010400" cy="86549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spcBef>
                <a:spcPct val="20000"/>
              </a:spcBef>
            </a:pPr>
            <a:r>
              <a:rPr lang="en-US" altLang="zh-CN" sz="2000" kern="0" dirty="0">
                <a:solidFill>
                  <a:srgbClr val="FF33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en-US" sz="2000" kern="0" dirty="0">
                <a:solidFill>
                  <a:srgbClr val="FF33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【知识与能力】</a:t>
            </a:r>
          </a:p>
          <a:p>
            <a:pPr algn="ctr">
              <a:lnSpc>
                <a:spcPct val="120000"/>
              </a:lnSpc>
              <a:spcBef>
                <a:spcPct val="20000"/>
              </a:spcBef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　　 </a:t>
            </a:r>
          </a:p>
        </p:txBody>
      </p:sp>
      <p:sp>
        <p:nvSpPr>
          <p:cNvPr id="9222" name="文本框 9221"/>
          <p:cNvSpPr txBox="1"/>
          <p:nvPr/>
        </p:nvSpPr>
        <p:spPr>
          <a:xfrm>
            <a:off x="733869" y="1690657"/>
            <a:ext cx="9987721" cy="89255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buFontTx/>
              <a:buAutoNum type="arabicPeriod"/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了解反证法的自身特点，从中体会反证法的思考过程和内涵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Font typeface="Wingdings" panose="05000000000000000000" pitchFamily="2" charset="2"/>
              <a:buAutoNum type="arabicPeriod"/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运用反证法解决数学问题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　　 </a:t>
            </a:r>
          </a:p>
        </p:txBody>
      </p:sp>
      <p:sp>
        <p:nvSpPr>
          <p:cNvPr id="1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教学目标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-84666" y="2694751"/>
            <a:ext cx="2843764" cy="89255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ct val="20000"/>
              </a:spcBef>
            </a:pPr>
            <a:r>
              <a:rPr lang="en-US" altLang="zh-CN" sz="2000" kern="0" dirty="0">
                <a:solidFill>
                  <a:srgbClr val="FF33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en-US" sz="2000" kern="0" dirty="0">
                <a:solidFill>
                  <a:srgbClr val="FF33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【过程与方法】</a:t>
            </a:r>
          </a:p>
          <a:p>
            <a:pPr algn="ctr">
              <a:lnSpc>
                <a:spcPct val="120000"/>
              </a:lnSpc>
              <a:spcBef>
                <a:spcPct val="20000"/>
              </a:spcBef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　　 </a:t>
            </a:r>
          </a:p>
        </p:txBody>
      </p:sp>
      <p:sp>
        <p:nvSpPr>
          <p:cNvPr id="12" name="矩形 11"/>
          <p:cNvSpPr/>
          <p:nvPr/>
        </p:nvSpPr>
        <p:spPr>
          <a:xfrm>
            <a:off x="660400" y="3141027"/>
            <a:ext cx="8894620" cy="89255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buFontTx/>
              <a:buAutoNum type="arabicPeriod"/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通过丰富的实例，让学生合作探讨，从中体会反证法的思想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Font typeface="Wingdings" panose="05000000000000000000" pitchFamily="2" charset="2"/>
              <a:buAutoNum type="arabicPeriod"/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结合实例，让学生们归纳总结应用反证法解题的情形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80869" y="4145121"/>
            <a:ext cx="3120083" cy="89255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ct val="20000"/>
              </a:spcBef>
            </a:pPr>
            <a:r>
              <a:rPr lang="en-US" altLang="zh-CN" sz="2000" kern="0" dirty="0">
                <a:solidFill>
                  <a:srgbClr val="FF33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en-US" sz="2000" kern="0" dirty="0">
                <a:solidFill>
                  <a:srgbClr val="FF33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【情感态度与价值观】</a:t>
            </a:r>
          </a:p>
          <a:p>
            <a:pPr algn="ctr">
              <a:lnSpc>
                <a:spcPct val="120000"/>
              </a:lnSpc>
              <a:spcBef>
                <a:spcPct val="20000"/>
              </a:spcBef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　　 </a:t>
            </a:r>
          </a:p>
        </p:txBody>
      </p:sp>
      <p:sp>
        <p:nvSpPr>
          <p:cNvPr id="14" name="矩形 13"/>
          <p:cNvSpPr/>
          <p:nvPr/>
        </p:nvSpPr>
        <p:spPr>
          <a:xfrm>
            <a:off x="-181376" y="4687550"/>
            <a:ext cx="10902966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   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培养学生的逆向思维，使思维发散，培养学生观察的能力、归纳总结的能力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9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5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文本框 13317"/>
          <p:cNvSpPr txBox="1"/>
          <p:nvPr/>
        </p:nvSpPr>
        <p:spPr>
          <a:xfrm>
            <a:off x="660400" y="1159731"/>
            <a:ext cx="10959176" cy="15041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  <a:spcBef>
                <a:spcPct val="50000"/>
              </a:spcBef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一般地，</a:t>
            </a: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假设原命题不成立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即在原命题的条件下，结论不成立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，经过</a:t>
            </a: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正确的推理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，最后</a:t>
            </a: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得出矛盾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，因此说明</a:t>
            </a: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假设错误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，从而</a:t>
            </a: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证明了原命题成立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，这样的证明方法叫做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反证法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知识要点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文本框 14338"/>
          <p:cNvSpPr txBox="1"/>
          <p:nvPr/>
        </p:nvSpPr>
        <p:spPr>
          <a:xfrm>
            <a:off x="598628" y="1163163"/>
            <a:ext cx="10920272" cy="43088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在同一平面内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如果一条直线和两条平行直线中的一条相交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那么和另一条也相交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14340" name="文本框 14339"/>
          <p:cNvSpPr txBox="1"/>
          <p:nvPr/>
        </p:nvSpPr>
        <p:spPr>
          <a:xfrm>
            <a:off x="660400" y="1741012"/>
            <a:ext cx="1584325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000" kern="0">
                <a:solidFill>
                  <a:srgbClr val="FF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已知</a:t>
            </a:r>
            <a:r>
              <a:rPr lang="en-US" altLang="zh-CN" sz="2000" kern="0">
                <a:solidFill>
                  <a:srgbClr val="FF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:</a:t>
            </a:r>
          </a:p>
        </p:txBody>
      </p:sp>
      <p:sp>
        <p:nvSpPr>
          <p:cNvPr id="14341" name="文本框 14340"/>
          <p:cNvSpPr txBox="1"/>
          <p:nvPr/>
        </p:nvSpPr>
        <p:spPr>
          <a:xfrm>
            <a:off x="1344612" y="1716089"/>
            <a:ext cx="5761038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  <a:spcBef>
                <a:spcPct val="50000"/>
              </a:spcBef>
            </a:pPr>
            <a:r>
              <a:rPr lang="zh-CN" altLang="en-US" sz="20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直线</a:t>
            </a:r>
            <a:r>
              <a:rPr lang="en-US" altLang="zh-CN" sz="20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l</a:t>
            </a:r>
            <a:r>
              <a:rPr lang="en-US" altLang="zh-CN" sz="2000" kern="0" baseline="-2500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en-US" altLang="zh-CN" sz="20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,l</a:t>
            </a:r>
            <a:r>
              <a:rPr lang="en-US" altLang="zh-CN" sz="2000" kern="0" baseline="-2500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,l</a:t>
            </a:r>
            <a:r>
              <a:rPr lang="en-US" altLang="zh-CN" sz="2000" kern="0" baseline="-2500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0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在同一平面内</a:t>
            </a:r>
            <a:r>
              <a:rPr lang="en-US" altLang="zh-CN" sz="20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0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且</a:t>
            </a:r>
            <a:r>
              <a:rPr lang="en-US" altLang="zh-CN" sz="20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l</a:t>
            </a:r>
            <a:r>
              <a:rPr lang="en-US" altLang="zh-CN" sz="2000" kern="0" baseline="-2500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en-US" altLang="zh-CN" sz="20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∥l</a:t>
            </a:r>
            <a:r>
              <a:rPr lang="en-US" altLang="zh-CN" sz="2000" kern="0" baseline="-2500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,l</a:t>
            </a:r>
            <a:r>
              <a:rPr lang="en-US" altLang="zh-CN" sz="2000" kern="0" baseline="-2500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0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与</a:t>
            </a:r>
            <a:r>
              <a:rPr lang="en-US" altLang="zh-CN" sz="20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l</a:t>
            </a:r>
            <a:r>
              <a:rPr lang="en-US" altLang="zh-CN" sz="2000" kern="0" baseline="-2500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相交于点</a:t>
            </a:r>
            <a:r>
              <a:rPr lang="en-US" altLang="zh-CN" sz="20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P.</a:t>
            </a:r>
          </a:p>
        </p:txBody>
      </p:sp>
      <p:sp>
        <p:nvSpPr>
          <p:cNvPr id="14342" name="文本框 14341"/>
          <p:cNvSpPr txBox="1"/>
          <p:nvPr/>
        </p:nvSpPr>
        <p:spPr>
          <a:xfrm>
            <a:off x="660399" y="2241753"/>
            <a:ext cx="1368425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000" kern="0">
                <a:solidFill>
                  <a:srgbClr val="FF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求证</a:t>
            </a:r>
            <a:r>
              <a:rPr lang="en-US" altLang="zh-CN" sz="2000" kern="0">
                <a:solidFill>
                  <a:srgbClr val="FF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:</a:t>
            </a:r>
          </a:p>
        </p:txBody>
      </p:sp>
      <p:sp>
        <p:nvSpPr>
          <p:cNvPr id="14343" name="文本框 14342"/>
          <p:cNvSpPr txBox="1"/>
          <p:nvPr/>
        </p:nvSpPr>
        <p:spPr>
          <a:xfrm>
            <a:off x="1381124" y="2231820"/>
            <a:ext cx="3240087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l</a:t>
            </a:r>
            <a:r>
              <a:rPr lang="en-US" altLang="zh-CN" sz="2000" kern="0" baseline="-2500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与</a:t>
            </a:r>
            <a:r>
              <a:rPr lang="en-US" altLang="zh-CN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l</a:t>
            </a:r>
            <a:r>
              <a:rPr lang="en-US" altLang="zh-CN" sz="2000" kern="0" baseline="-2500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相交</a:t>
            </a:r>
            <a:r>
              <a:rPr lang="en-US" altLang="zh-CN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14344" name="直接连接符 14343"/>
          <p:cNvSpPr/>
          <p:nvPr/>
        </p:nvSpPr>
        <p:spPr>
          <a:xfrm>
            <a:off x="7159190" y="3828736"/>
            <a:ext cx="1944687" cy="0"/>
          </a:xfrm>
          <a:prstGeom prst="line">
            <a:avLst/>
          </a:prstGeom>
          <a:ln w="254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00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345" name="直接连接符 14344"/>
          <p:cNvSpPr/>
          <p:nvPr/>
        </p:nvSpPr>
        <p:spPr>
          <a:xfrm>
            <a:off x="7159190" y="4763774"/>
            <a:ext cx="1944687" cy="0"/>
          </a:xfrm>
          <a:prstGeom prst="line">
            <a:avLst/>
          </a:prstGeom>
          <a:ln w="254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00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346" name="直接连接符 14345"/>
          <p:cNvSpPr/>
          <p:nvPr/>
        </p:nvSpPr>
        <p:spPr>
          <a:xfrm flipH="1">
            <a:off x="7590989" y="3252474"/>
            <a:ext cx="792162" cy="1871662"/>
          </a:xfrm>
          <a:prstGeom prst="line">
            <a:avLst/>
          </a:prstGeom>
          <a:ln w="254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00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4347" name="组合 14346"/>
          <p:cNvGrpSpPr/>
          <p:nvPr/>
        </p:nvGrpSpPr>
        <p:grpSpPr>
          <a:xfrm>
            <a:off x="6871851" y="3179449"/>
            <a:ext cx="1728788" cy="863600"/>
            <a:chOff x="0" y="0"/>
            <a:chExt cx="1089" cy="544"/>
          </a:xfrm>
        </p:grpSpPr>
        <p:sp>
          <p:nvSpPr>
            <p:cNvPr id="14348" name="直接连接符 14347"/>
            <p:cNvSpPr/>
            <p:nvPr/>
          </p:nvSpPr>
          <p:spPr>
            <a:xfrm>
              <a:off x="0" y="544"/>
              <a:ext cx="635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349" name="未知"/>
            <p:cNvSpPr/>
            <p:nvPr/>
          </p:nvSpPr>
          <p:spPr>
            <a:xfrm>
              <a:off x="635" y="0"/>
              <a:ext cx="454" cy="544"/>
            </a:xfrm>
            <a:custGeom>
              <a:avLst/>
              <a:gdLst/>
              <a:ahLst/>
              <a:cxnLst/>
              <a:rect l="0" t="0" r="0" b="0"/>
              <a:pathLst>
                <a:path w="454" h="544">
                  <a:moveTo>
                    <a:pt x="0" y="544"/>
                  </a:moveTo>
                  <a:cubicBezTo>
                    <a:pt x="75" y="499"/>
                    <a:pt x="151" y="454"/>
                    <a:pt x="227" y="363"/>
                  </a:cubicBezTo>
                  <a:cubicBezTo>
                    <a:pt x="303" y="272"/>
                    <a:pt x="378" y="136"/>
                    <a:pt x="454" y="0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4350" name="文本框 14349"/>
          <p:cNvSpPr txBox="1"/>
          <p:nvPr/>
        </p:nvSpPr>
        <p:spPr>
          <a:xfrm>
            <a:off x="8518664" y="4043049"/>
            <a:ext cx="935038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l</a:t>
            </a:r>
            <a:r>
              <a:rPr lang="en-US" altLang="zh-CN" sz="2000" kern="0" baseline="-2000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14351" name="文本框 14350"/>
          <p:cNvSpPr txBox="1"/>
          <p:nvPr/>
        </p:nvSpPr>
        <p:spPr>
          <a:xfrm>
            <a:off x="9103877" y="3612836"/>
            <a:ext cx="468313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l</a:t>
            </a:r>
            <a:r>
              <a:rPr lang="en-US" altLang="zh-CN" sz="2000" kern="0" baseline="-2000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14352" name="文本框 14351"/>
          <p:cNvSpPr txBox="1"/>
          <p:nvPr/>
        </p:nvSpPr>
        <p:spPr>
          <a:xfrm>
            <a:off x="9103876" y="4547874"/>
            <a:ext cx="611188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l</a:t>
            </a:r>
            <a:r>
              <a:rPr lang="en-US" altLang="zh-CN" sz="2000" kern="0" baseline="-2000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14353" name="文本框 14352"/>
          <p:cNvSpPr txBox="1"/>
          <p:nvPr/>
        </p:nvSpPr>
        <p:spPr>
          <a:xfrm>
            <a:off x="8022790" y="3828736"/>
            <a:ext cx="719137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</a:p>
        </p:txBody>
      </p:sp>
      <p:grpSp>
        <p:nvGrpSpPr>
          <p:cNvPr id="14354" name="组合 14353"/>
          <p:cNvGrpSpPr/>
          <p:nvPr/>
        </p:nvGrpSpPr>
        <p:grpSpPr>
          <a:xfrm>
            <a:off x="678649" y="2742494"/>
            <a:ext cx="1676400" cy="914400"/>
            <a:chOff x="0" y="0"/>
            <a:chExt cx="1056" cy="576"/>
          </a:xfrm>
        </p:grpSpPr>
        <p:pic>
          <p:nvPicPr>
            <p:cNvPr id="14355" name="图片 14354" descr="按钮库_圆角04_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864" cy="57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4356" name="文本框 14355"/>
            <p:cNvSpPr txBox="1"/>
            <p:nvPr/>
          </p:nvSpPr>
          <p:spPr>
            <a:xfrm>
              <a:off x="182" y="105"/>
              <a:ext cx="874" cy="25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2000" kern="0" dirty="0">
                  <a:solidFill>
                    <a:srgbClr val="9900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提示</a:t>
              </a:r>
            </a:p>
          </p:txBody>
        </p:sp>
      </p:grpSp>
      <p:sp>
        <p:nvSpPr>
          <p:cNvPr id="14357" name="文本框 14356"/>
          <p:cNvSpPr txBox="1"/>
          <p:nvPr/>
        </p:nvSpPr>
        <p:spPr>
          <a:xfrm>
            <a:off x="2096354" y="2927749"/>
            <a:ext cx="3527424" cy="430887"/>
          </a:xfrm>
          <a:prstGeom prst="rect">
            <a:avLst/>
          </a:prstGeom>
          <a:solidFill>
            <a:srgbClr val="CC99FF"/>
          </a:solidFill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根据反证法的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定义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做下面的题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23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知识要点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" fill="hold"/>
                                        <p:tgtEl>
                                          <p:spTgt spid="1434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  <p:bldP spid="14340" grpId="0"/>
      <p:bldP spid="14341" grpId="0"/>
      <p:bldP spid="14342" grpId="0"/>
      <p:bldP spid="14343" grpId="0"/>
      <p:bldP spid="1435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组合 15361"/>
          <p:cNvGrpSpPr/>
          <p:nvPr/>
        </p:nvGrpSpPr>
        <p:grpSpPr>
          <a:xfrm>
            <a:off x="563450" y="1292240"/>
            <a:ext cx="8462963" cy="3438526"/>
            <a:chOff x="67" y="-18"/>
            <a:chExt cx="5331" cy="2166"/>
          </a:xfrm>
        </p:grpSpPr>
        <p:sp>
          <p:nvSpPr>
            <p:cNvPr id="15363" name="文本框 15362"/>
            <p:cNvSpPr txBox="1"/>
            <p:nvPr/>
          </p:nvSpPr>
          <p:spPr>
            <a:xfrm>
              <a:off x="91" y="1226"/>
              <a:ext cx="5125" cy="25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这与“</a:t>
              </a:r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____________________________   _____________”</a:t>
              </a:r>
              <a:r>
                <a: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矛盾</a:t>
              </a:r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.</a:t>
              </a:r>
            </a:p>
          </p:txBody>
        </p:sp>
        <p:sp>
          <p:nvSpPr>
            <p:cNvPr id="15364" name="文本框 15363"/>
            <p:cNvSpPr txBox="1"/>
            <p:nvPr/>
          </p:nvSpPr>
          <p:spPr>
            <a:xfrm>
              <a:off x="67" y="-8"/>
              <a:ext cx="726" cy="25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证明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:</a:t>
              </a:r>
            </a:p>
          </p:txBody>
        </p:sp>
        <p:sp>
          <p:nvSpPr>
            <p:cNvPr id="15365" name="文本框 15364"/>
            <p:cNvSpPr txBox="1"/>
            <p:nvPr/>
          </p:nvSpPr>
          <p:spPr>
            <a:xfrm>
              <a:off x="430" y="-18"/>
              <a:ext cx="2495" cy="52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120000"/>
                </a:lnSpc>
                <a:spcBef>
                  <a:spcPct val="50000"/>
                </a:spcBef>
              </a:pPr>
              <a:r>
                <a:rPr lang="zh-CN" altLang="en-US" sz="2000" kern="0" dirty="0">
                  <a:solidFill>
                    <a:srgbClr val="0000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假设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____________,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那么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_________.</a:t>
              </a:r>
            </a:p>
          </p:txBody>
        </p:sp>
        <p:sp>
          <p:nvSpPr>
            <p:cNvPr id="15366" name="文本框 15365"/>
            <p:cNvSpPr txBox="1"/>
            <p:nvPr/>
          </p:nvSpPr>
          <p:spPr>
            <a:xfrm>
              <a:off x="136" y="590"/>
              <a:ext cx="2495" cy="29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120000"/>
                </a:lnSpc>
                <a:spcBef>
                  <a:spcPct val="50000"/>
                </a:spcBef>
                <a:spcAft>
                  <a:spcPct val="50000"/>
                </a:spcAft>
              </a:pPr>
              <a:r>
                <a: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因为已知</a:t>
              </a:r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_________,</a:t>
              </a:r>
            </a:p>
          </p:txBody>
        </p:sp>
        <p:sp>
          <p:nvSpPr>
            <p:cNvPr id="15367" name="文本框 15366"/>
            <p:cNvSpPr txBox="1"/>
            <p:nvPr/>
          </p:nvSpPr>
          <p:spPr>
            <a:xfrm>
              <a:off x="91" y="1857"/>
              <a:ext cx="4037" cy="29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120000"/>
                </a:lnSpc>
                <a:spcBef>
                  <a:spcPct val="50000"/>
                </a:spcBef>
              </a:pP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所以   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_________    ,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即求证的命题正确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.</a:t>
              </a:r>
            </a:p>
          </p:txBody>
        </p:sp>
        <p:sp>
          <p:nvSpPr>
            <p:cNvPr id="15368" name="文本框 15367"/>
            <p:cNvSpPr txBox="1"/>
            <p:nvPr/>
          </p:nvSpPr>
          <p:spPr>
            <a:xfrm>
              <a:off x="136" y="868"/>
              <a:ext cx="5262" cy="29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120000"/>
                </a:lnSpc>
                <a:spcBef>
                  <a:spcPct val="50000"/>
                </a:spcBef>
              </a:pP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所以过直线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l</a:t>
              </a:r>
              <a:r>
                <a:rPr lang="en-US" altLang="zh-CN" sz="2000" kern="0" baseline="-2000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外一点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P,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有</a:t>
              </a:r>
              <a:r>
                <a:rPr lang="zh-CN" altLang="en-US" sz="20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两条直线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和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l</a:t>
              </a:r>
              <a:r>
                <a:rPr lang="en-US" altLang="zh-CN" sz="2000" kern="0" baseline="-2000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平行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,</a:t>
              </a:r>
            </a:p>
          </p:txBody>
        </p:sp>
      </p:grpSp>
      <p:sp>
        <p:nvSpPr>
          <p:cNvPr id="15369" name="文本框 15368"/>
          <p:cNvSpPr txBox="1"/>
          <p:nvPr/>
        </p:nvSpPr>
        <p:spPr>
          <a:xfrm>
            <a:off x="1896156" y="1228161"/>
            <a:ext cx="3240087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l</a:t>
            </a:r>
            <a:r>
              <a:rPr lang="en-US" altLang="zh-CN" sz="2000" kern="0" baseline="-2500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与</a:t>
            </a:r>
            <a:r>
              <a:rPr lang="en-US" altLang="zh-CN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l</a:t>
            </a:r>
            <a:r>
              <a:rPr lang="en-US" altLang="zh-CN" sz="2000" kern="0" baseline="-2500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 </a:t>
            </a:r>
            <a:r>
              <a:rPr lang="zh-CN" altLang="en-US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不相交</a:t>
            </a:r>
            <a:r>
              <a:rPr lang="en-US" altLang="zh-CN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15370" name="文本框 15369"/>
          <p:cNvSpPr txBox="1"/>
          <p:nvPr/>
        </p:nvSpPr>
        <p:spPr>
          <a:xfrm>
            <a:off x="1540340" y="1627870"/>
            <a:ext cx="1655763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l</a:t>
            </a:r>
            <a:r>
              <a:rPr lang="en-US" altLang="zh-CN" sz="2000" kern="0" baseline="-250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∥l</a:t>
            </a:r>
            <a:r>
              <a:rPr lang="en-US" altLang="zh-CN" sz="2000" kern="0" baseline="-250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15371" name="文本框 15370"/>
          <p:cNvSpPr txBox="1"/>
          <p:nvPr/>
        </p:nvSpPr>
        <p:spPr>
          <a:xfrm>
            <a:off x="2070804" y="2195468"/>
            <a:ext cx="1800225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l</a:t>
            </a:r>
            <a:r>
              <a:rPr lang="en-US" altLang="zh-CN" sz="2000" kern="0" baseline="-250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∥l</a:t>
            </a:r>
            <a:r>
              <a:rPr lang="en-US" altLang="zh-CN" sz="2000" kern="0" baseline="-250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15372" name="文本框 15371"/>
          <p:cNvSpPr txBox="1"/>
          <p:nvPr/>
        </p:nvSpPr>
        <p:spPr>
          <a:xfrm>
            <a:off x="809816" y="3201831"/>
            <a:ext cx="7272337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000" kern="0" dirty="0">
                <a:solidFill>
                  <a:schemeClr val="folHlin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   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经过直线外一点,有且只有一条直线与已知直线平行</a:t>
            </a:r>
          </a:p>
        </p:txBody>
      </p:sp>
      <p:sp>
        <p:nvSpPr>
          <p:cNvPr id="15373" name="矩形 15372"/>
          <p:cNvSpPr/>
          <p:nvPr/>
        </p:nvSpPr>
        <p:spPr>
          <a:xfrm>
            <a:off x="1436462" y="4235827"/>
            <a:ext cx="1499128" cy="40011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假设不成立</a:t>
            </a:r>
          </a:p>
        </p:txBody>
      </p:sp>
      <p:sp>
        <p:nvSpPr>
          <p:cNvPr id="15374" name="矩形 15373"/>
          <p:cNvSpPr/>
          <p:nvPr/>
        </p:nvSpPr>
        <p:spPr>
          <a:xfrm>
            <a:off x="4442523" y="1355794"/>
            <a:ext cx="1295400" cy="40011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ctr" eaLnBrk="0" hangingPunct="0"/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假设</a:t>
            </a:r>
          </a:p>
        </p:txBody>
      </p:sp>
      <p:sp>
        <p:nvSpPr>
          <p:cNvPr id="15375" name="文本框 15374"/>
          <p:cNvSpPr txBox="1"/>
          <p:nvPr/>
        </p:nvSpPr>
        <p:spPr>
          <a:xfrm>
            <a:off x="5737923" y="2650438"/>
            <a:ext cx="1152525" cy="40011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ctr" eaLnBrk="0" hangingPunct="0"/>
            <a:r>
              <a:rPr lang="zh-CN" altLang="en-US" sz="20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推理</a:t>
            </a:r>
          </a:p>
        </p:txBody>
      </p:sp>
      <p:sp>
        <p:nvSpPr>
          <p:cNvPr id="15376" name="文本框 15375"/>
          <p:cNvSpPr txBox="1"/>
          <p:nvPr/>
        </p:nvSpPr>
        <p:spPr>
          <a:xfrm>
            <a:off x="6593719" y="3708304"/>
            <a:ext cx="1366838" cy="40011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ctr" eaLnBrk="0" hangingPunct="0"/>
            <a:r>
              <a:rPr lang="zh-CN" altLang="en-US" sz="20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矛盾</a:t>
            </a:r>
          </a:p>
        </p:txBody>
      </p:sp>
      <p:sp>
        <p:nvSpPr>
          <p:cNvPr id="15377" name="文本框 15376"/>
          <p:cNvSpPr txBox="1"/>
          <p:nvPr/>
        </p:nvSpPr>
        <p:spPr>
          <a:xfrm>
            <a:off x="5187988" y="4330656"/>
            <a:ext cx="2089150" cy="40011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ctr" eaLnBrk="0" hangingPunct="0"/>
            <a:r>
              <a:rPr lang="zh-CN" altLang="en-US" sz="20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命题成立</a:t>
            </a:r>
          </a:p>
        </p:txBody>
      </p:sp>
      <p:sp>
        <p:nvSpPr>
          <p:cNvPr id="15378" name="直接连接符 15377"/>
          <p:cNvSpPr/>
          <p:nvPr/>
        </p:nvSpPr>
        <p:spPr>
          <a:xfrm>
            <a:off x="8774000" y="2853361"/>
            <a:ext cx="1944687" cy="0"/>
          </a:xfrm>
          <a:prstGeom prst="line">
            <a:avLst/>
          </a:prstGeom>
          <a:ln w="254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00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379" name="直接连接符 15378"/>
          <p:cNvSpPr/>
          <p:nvPr/>
        </p:nvSpPr>
        <p:spPr>
          <a:xfrm flipH="1">
            <a:off x="9205799" y="2277100"/>
            <a:ext cx="647700" cy="1584325"/>
          </a:xfrm>
          <a:prstGeom prst="line">
            <a:avLst/>
          </a:prstGeom>
          <a:ln w="254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00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380" name="直接连接符 15379"/>
          <p:cNvSpPr/>
          <p:nvPr/>
        </p:nvSpPr>
        <p:spPr>
          <a:xfrm>
            <a:off x="8700975" y="3574086"/>
            <a:ext cx="1944687" cy="0"/>
          </a:xfrm>
          <a:prstGeom prst="line">
            <a:avLst/>
          </a:prstGeom>
          <a:ln w="254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00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5381" name="组合 15380"/>
          <p:cNvGrpSpPr/>
          <p:nvPr/>
        </p:nvGrpSpPr>
        <p:grpSpPr>
          <a:xfrm>
            <a:off x="8269175" y="2277099"/>
            <a:ext cx="1728787" cy="863600"/>
            <a:chOff x="0" y="0"/>
            <a:chExt cx="1089" cy="544"/>
          </a:xfrm>
        </p:grpSpPr>
        <p:sp>
          <p:nvSpPr>
            <p:cNvPr id="15382" name="直接连接符 15381"/>
            <p:cNvSpPr/>
            <p:nvPr/>
          </p:nvSpPr>
          <p:spPr>
            <a:xfrm>
              <a:off x="0" y="544"/>
              <a:ext cx="635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383" name="未知"/>
            <p:cNvSpPr/>
            <p:nvPr/>
          </p:nvSpPr>
          <p:spPr>
            <a:xfrm>
              <a:off x="635" y="0"/>
              <a:ext cx="454" cy="544"/>
            </a:xfrm>
            <a:custGeom>
              <a:avLst/>
              <a:gdLst/>
              <a:ahLst/>
              <a:cxnLst/>
              <a:rect l="0" t="0" r="0" b="0"/>
              <a:pathLst>
                <a:path w="454" h="544">
                  <a:moveTo>
                    <a:pt x="0" y="544"/>
                  </a:moveTo>
                  <a:cubicBezTo>
                    <a:pt x="75" y="499"/>
                    <a:pt x="151" y="454"/>
                    <a:pt x="227" y="363"/>
                  </a:cubicBezTo>
                  <a:cubicBezTo>
                    <a:pt x="303" y="272"/>
                    <a:pt x="378" y="136"/>
                    <a:pt x="454" y="0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5384" name="文本框 15383"/>
          <p:cNvSpPr txBox="1"/>
          <p:nvPr/>
        </p:nvSpPr>
        <p:spPr>
          <a:xfrm>
            <a:off x="9924936" y="1989761"/>
            <a:ext cx="935038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l</a:t>
            </a:r>
            <a:r>
              <a:rPr lang="en-US" altLang="zh-CN" sz="2000" kern="0" baseline="-2000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15385" name="文本框 15384"/>
          <p:cNvSpPr txBox="1"/>
          <p:nvPr/>
        </p:nvSpPr>
        <p:spPr>
          <a:xfrm>
            <a:off x="10717099" y="2637461"/>
            <a:ext cx="468312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l</a:t>
            </a:r>
            <a:r>
              <a:rPr lang="en-US" altLang="zh-CN" sz="2000" kern="0" baseline="-2000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15386" name="文本框 15385"/>
          <p:cNvSpPr txBox="1"/>
          <p:nvPr/>
        </p:nvSpPr>
        <p:spPr>
          <a:xfrm>
            <a:off x="10645661" y="3285161"/>
            <a:ext cx="611188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l</a:t>
            </a:r>
            <a:r>
              <a:rPr lang="en-US" altLang="zh-CN" sz="2000" kern="0" baseline="-2000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15387" name="文本框 15386"/>
          <p:cNvSpPr txBox="1"/>
          <p:nvPr/>
        </p:nvSpPr>
        <p:spPr>
          <a:xfrm>
            <a:off x="9493136" y="2853361"/>
            <a:ext cx="719138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</a:p>
        </p:txBody>
      </p:sp>
      <p:sp>
        <p:nvSpPr>
          <p:cNvPr id="2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9" grpId="0"/>
      <p:bldP spid="15370" grpId="0"/>
      <p:bldP spid="15372" grpId="0"/>
      <p:bldP spid="15373" grpId="0"/>
      <p:bldP spid="15374" grpId="0" bldLvl="0" animBg="1"/>
      <p:bldP spid="15375" grpId="0" animBg="1"/>
      <p:bldP spid="15376" grpId="0" animBg="1"/>
      <p:bldP spid="1537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4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1842</Words>
  <Application>Microsoft Office PowerPoint</Application>
  <PresentationFormat>宽屏</PresentationFormat>
  <Paragraphs>211</Paragraphs>
  <Slides>23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9" baseType="lpstr">
      <vt:lpstr>Calibri</vt:lpstr>
      <vt:lpstr>Wingdings</vt:lpstr>
      <vt:lpstr>Arial</vt:lpstr>
      <vt:lpstr>思源黑体 CN Light</vt:lpstr>
      <vt:lpstr>FandolFang R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天 下</cp:lastModifiedBy>
  <cp:revision>42</cp:revision>
  <dcterms:created xsi:type="dcterms:W3CDTF">2020-08-16T11:59:00Z</dcterms:created>
  <dcterms:modified xsi:type="dcterms:W3CDTF">2021-01-09T10:08:20Z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2052-11.1.0.9999</vt:lpwstr>
  </property>
</Properties>
</file>