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handoutMasterIdLst>
    <p:handoutMasterId r:id="rId20"/>
  </p:handoutMasterIdLst>
  <p:sldIdLst>
    <p:sldId id="272"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87" r:id="rId16"/>
    <p:sldId id="271" r:id="rId17"/>
    <p:sldId id="273" r:id="rId18"/>
  </p:sldIdLst>
  <p:sldSz cx="12192000" cy="6858000"/>
  <p:notesSz cx="6858000" cy="9144000"/>
  <p:embeddedFontLst>
    <p:embeddedFont>
      <p:font typeface="思源黑体 CN Light" panose="02010600030101010101" charset="-122"/>
      <p:regular r:id="rId21"/>
    </p:embeddedFont>
    <p:embeddedFont>
      <p:font typeface="Calibri" panose="020F0502020204030204" pitchFamily="34" charset="0"/>
      <p:regular r:id="rId22"/>
      <p:bold r:id="rId23"/>
      <p:italic r:id="rId24"/>
      <p:boldItalic r:id="rId25"/>
    </p:embeddedFont>
  </p:embeddedFontLst>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6">
          <p15:clr>
            <a:srgbClr val="A4A3A4"/>
          </p15:clr>
        </p15:guide>
        <p15:guide id="2" pos="7256">
          <p15:clr>
            <a:srgbClr val="A4A3A4"/>
          </p15:clr>
        </p15:guide>
        <p15:guide id="3" orient="horz" pos="600">
          <p15:clr>
            <a:srgbClr val="A4A3A4"/>
          </p15:clr>
        </p15:guide>
        <p15:guide id="4" orient="horz" pos="3906">
          <p15:clr>
            <a:srgbClr val="A4A3A4"/>
          </p15:clr>
        </p15:guide>
        <p15:guide id="5" orient="horz" pos="386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48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66" d="100"/>
          <a:sy n="66" d="100"/>
        </p:scale>
        <p:origin x="2172" y="882"/>
      </p:cViewPr>
      <p:guideLst>
        <p:guide pos="416"/>
        <p:guide pos="7256"/>
        <p:guide orient="horz" pos="600"/>
        <p:guide orient="horz" pos="3906"/>
        <p:guide orient="horz" pos="38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73BBD409-CC4A-40F7-871E-435534772CB9}" type="datetimeFigureOut">
              <a:rPr lang="zh-CN" altLang="en-US" smtClean="0"/>
              <a:t>2021/1/9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C4FFF2BD-9358-45EE-AA0B-C66F8FE7D607}"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a:lvl2pPr marL="4572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2pPr>
    <a:lvl3pPr marL="9144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3pPr>
    <a:lvl4pPr marL="13716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4pPr>
    <a:lvl5pPr marL="18288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灯片编号占位符 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lstStyle/>
          <a:p>
            <a:pPr marL="0" marR="0" lvl="0" indent="0" defTabSz="914400" eaLnBrk="1" fontAlgn="auto" latinLnBrk="0" hangingPunct="1">
              <a:lnSpc>
                <a:spcPct val="100000"/>
              </a:lnSpc>
              <a:spcBef>
                <a:spcPts val="0"/>
              </a:spcBef>
              <a:spcAft>
                <a:spcPts val="0"/>
              </a:spcAft>
              <a:buClrTx/>
              <a:buSzTx/>
              <a:buFontTx/>
              <a:buNone/>
              <a:defRPr/>
            </a:pPr>
            <a:fld id="{720D0D17-FC76-4D44-80FA-F834C07631A0}" type="slidenum">
              <a:rPr kumimoji="0" lang="zh-CN" altLang="en-US" sz="1800" b="0" i="0" u="none" strike="noStrike" kern="0" cap="none" spc="0" normalizeH="0" baseline="0" noProof="0" smtClean="0">
                <a:ln>
                  <a:noFill/>
                </a:ln>
                <a:solidFill>
                  <a:sysClr val="windowText" lastClr="000000"/>
                </a:solidFill>
                <a:effectLst/>
                <a:uLnTx/>
                <a:uFillTx/>
              </a:rPr>
              <a:t>2</a:t>
            </a:fld>
            <a:endParaRPr kumimoji="0" lang="zh-CN" altLang="en-US" sz="1800" b="0" i="0" u="none" strike="noStrike" kern="0" cap="none" spc="0" normalizeH="0" baseline="0" noProof="0">
              <a:ln>
                <a:noFill/>
              </a:ln>
              <a:solidFill>
                <a:sysClr val="windowText" lastClr="000000"/>
              </a:solidFill>
              <a:effectLst/>
              <a:uLnTx/>
              <a:uFillTx/>
            </a:endParaRPr>
          </a:p>
        </p:txBody>
      </p:sp>
      <p:sp>
        <p:nvSpPr>
          <p:cNvPr id="23554" name="幻灯片图像占位符 86017"/>
          <p:cNvSpPr>
            <a:spLocks noGrp="1" noRot="1" noChangeAspect="1" noChangeArrowheads="1" noTextEdit="1"/>
          </p:cNvSpPr>
          <p:nvPr>
            <p:ph type="sldImg" idx="4294967295"/>
          </p:nvPr>
        </p:nvSpPr>
        <p:spPr/>
      </p:sp>
      <p:sp>
        <p:nvSpPr>
          <p:cNvPr id="23555" name="文本占位符 86018"/>
          <p:cNvSpPr>
            <a:spLocks noGrp="1" noChangeArrowheads="1"/>
          </p:cNvSpPr>
          <p:nvPr>
            <p:ph type="body" idx="4294967295"/>
          </p:nvPr>
        </p:nvSpPr>
        <p:spPr/>
        <p:txBody>
          <a:bodyPr/>
          <a:lstStyle/>
          <a:p>
            <a:endParaRPr lang="zh-CN"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467969"/>
          <p:cNvSpPr>
            <a:spLocks noGrp="1" noRot="1" noChangeAspect="1" noChangeArrowheads="1" noTextEdit="1"/>
          </p:cNvSpPr>
          <p:nvPr>
            <p:ph type="sldImg" idx="4294967295"/>
          </p:nvPr>
        </p:nvSpPr>
        <p:spPr/>
      </p:sp>
      <p:sp>
        <p:nvSpPr>
          <p:cNvPr id="27650" name="文本占位符 467970"/>
          <p:cNvSpPr>
            <a:spLocks noGrp="1" noChangeArrowheads="1"/>
          </p:cNvSpPr>
          <p:nvPr>
            <p:ph type="body" idx="4294967295"/>
          </p:nvPr>
        </p:nvSpPr>
        <p:spPr/>
        <p:txBody>
          <a:bodyPr/>
          <a:lstStyle/>
          <a:p>
            <a:r>
              <a:rPr lang="zh-CN" altLang="en-US"/>
              <a:t>例</a:t>
            </a:r>
            <a:r>
              <a:rPr lang="en-US" altLang="zh-CN"/>
              <a:t>1</a:t>
            </a:r>
            <a:r>
              <a:rPr lang="zh-CN" altLang="en-US"/>
              <a:t>答案</a:t>
            </a:r>
            <a:r>
              <a:rPr lang="en-US" altLang="zh-CN"/>
              <a:t>2</a:t>
            </a:r>
          </a:p>
        </p:txBody>
      </p:sp>
      <p:sp>
        <p:nvSpPr>
          <p:cNvPr id="27651" name="灯片编号占位符 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lstStyle/>
          <a:p>
            <a:pPr marL="0" marR="0" lvl="0" indent="0" defTabSz="914400" eaLnBrk="1" fontAlgn="auto" latinLnBrk="0" hangingPunct="1">
              <a:lnSpc>
                <a:spcPct val="100000"/>
              </a:lnSpc>
              <a:spcBef>
                <a:spcPts val="0"/>
              </a:spcBef>
              <a:spcAft>
                <a:spcPts val="0"/>
              </a:spcAft>
              <a:buClrTx/>
              <a:buSzTx/>
              <a:buFontTx/>
              <a:buNone/>
              <a:defRPr/>
            </a:pPr>
            <a:fld id="{1F269013-1AE8-42A7-9A57-44E21D7243C7}" type="slidenum">
              <a:rPr kumimoji="0" lang="zh-CN" altLang="en-US" sz="1800" b="0" i="0" u="none" strike="noStrike" kern="0" cap="none" spc="0" normalizeH="0" baseline="0" noProof="0" smtClean="0">
                <a:ln>
                  <a:noFill/>
                </a:ln>
                <a:solidFill>
                  <a:sysClr val="windowText" lastClr="000000"/>
                </a:solidFill>
                <a:effectLst/>
                <a:uLnTx/>
                <a:uFillTx/>
              </a:rPr>
              <a:t>5</a:t>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幻灯片图像占位符 467969"/>
          <p:cNvSpPr>
            <a:spLocks noGrp="1" noRot="1" noChangeAspect="1" noChangeArrowheads="1" noTextEdit="1"/>
          </p:cNvSpPr>
          <p:nvPr>
            <p:ph type="sldImg" idx="4294967295"/>
          </p:nvPr>
        </p:nvSpPr>
        <p:spPr/>
      </p:sp>
      <p:sp>
        <p:nvSpPr>
          <p:cNvPr id="29698" name="文本占位符 467970"/>
          <p:cNvSpPr>
            <a:spLocks noGrp="1" noChangeArrowheads="1"/>
          </p:cNvSpPr>
          <p:nvPr>
            <p:ph type="body" idx="4294967295"/>
          </p:nvPr>
        </p:nvSpPr>
        <p:spPr/>
        <p:txBody>
          <a:bodyPr/>
          <a:lstStyle/>
          <a:p>
            <a:r>
              <a:rPr lang="zh-CN" altLang="en-US"/>
              <a:t>例</a:t>
            </a:r>
            <a:r>
              <a:rPr lang="en-US" altLang="zh-CN"/>
              <a:t>1</a:t>
            </a:r>
            <a:r>
              <a:rPr lang="zh-CN" altLang="en-US"/>
              <a:t>答案</a:t>
            </a:r>
            <a:r>
              <a:rPr lang="en-US" altLang="zh-CN"/>
              <a:t>2</a:t>
            </a:r>
          </a:p>
        </p:txBody>
      </p:sp>
      <p:sp>
        <p:nvSpPr>
          <p:cNvPr id="29699" name="灯片编号占位符 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lstStyle/>
          <a:p>
            <a:pPr marL="0" marR="0" lvl="0" indent="0" defTabSz="914400" eaLnBrk="1" fontAlgn="auto" latinLnBrk="0" hangingPunct="1">
              <a:lnSpc>
                <a:spcPct val="100000"/>
              </a:lnSpc>
              <a:spcBef>
                <a:spcPts val="0"/>
              </a:spcBef>
              <a:spcAft>
                <a:spcPts val="0"/>
              </a:spcAft>
              <a:buClrTx/>
              <a:buSzTx/>
              <a:buFontTx/>
              <a:buNone/>
              <a:defRPr/>
            </a:pPr>
            <a:fld id="{D0CE11C5-33BD-4D1D-AAA9-BF2667FEF970}" type="slidenum">
              <a:rPr kumimoji="0" lang="zh-CN" altLang="en-US" sz="1800" b="0" i="0" u="none" strike="noStrike" kern="0" cap="none" spc="0" normalizeH="0" baseline="0" noProof="0" smtClean="0">
                <a:ln>
                  <a:noFill/>
                </a:ln>
                <a:solidFill>
                  <a:sysClr val="windowText" lastClr="000000"/>
                </a:solidFill>
                <a:effectLst/>
                <a:uLnTx/>
                <a:uFillTx/>
              </a:rPr>
              <a:t>6</a:t>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lstStyle/>
          <a:p>
            <a:pPr marL="0" marR="0" lvl="0" indent="0" defTabSz="914400" eaLnBrk="1" fontAlgn="auto" latinLnBrk="0" hangingPunct="1">
              <a:lnSpc>
                <a:spcPct val="100000"/>
              </a:lnSpc>
              <a:spcBef>
                <a:spcPts val="0"/>
              </a:spcBef>
              <a:spcAft>
                <a:spcPts val="0"/>
              </a:spcAft>
              <a:buClrTx/>
              <a:buSzTx/>
              <a:buFontTx/>
              <a:buNone/>
              <a:defRPr/>
            </a:pPr>
            <a:fld id="{17869155-5E1C-4CAF-B760-D0F32A5C6E88}" type="slidenum">
              <a:rPr kumimoji="0" lang="en-US" altLang="zh-CN" sz="1800" b="0" i="0" u="none" strike="noStrike" kern="0" cap="none" spc="0" normalizeH="0" baseline="0" noProof="0" smtClean="0">
                <a:ln>
                  <a:noFill/>
                </a:ln>
                <a:solidFill>
                  <a:sysClr val="windowText" lastClr="000000"/>
                </a:solidFill>
                <a:effectLst/>
                <a:uLnTx/>
                <a:uFillTx/>
                <a:latin typeface="Times New Roman" panose="02020603050405020304" pitchFamily="18" charset="0"/>
              </a:rPr>
              <a:t>10</a:t>
            </a:fld>
            <a:endParaRPr kumimoji="0" lang="en-US" altLang="zh-CN" sz="1800" b="0" i="0" u="none" strike="noStrike" kern="0" cap="none" spc="0" normalizeH="0" baseline="0" noProof="0">
              <a:ln>
                <a:noFill/>
              </a:ln>
              <a:solidFill>
                <a:sysClr val="windowText" lastClr="000000"/>
              </a:solidFill>
              <a:effectLst/>
              <a:uLnTx/>
              <a:uFillTx/>
              <a:latin typeface="Times New Roman" panose="02020603050405020304" pitchFamily="18" charset="0"/>
            </a:endParaRPr>
          </a:p>
        </p:txBody>
      </p:sp>
      <p:sp>
        <p:nvSpPr>
          <p:cNvPr id="34818" name="Rectangle 2"/>
          <p:cNvSpPr>
            <a:spLocks noGrp="1" noRot="1" noChangeAspect="1" noChangeArrowheads="1" noTextEdit="1"/>
          </p:cNvSpPr>
          <p:nvPr>
            <p:ph type="sldImg" idx="4294967295"/>
          </p:nvPr>
        </p:nvSpPr>
        <p:spPr/>
      </p:sp>
      <p:sp>
        <p:nvSpPr>
          <p:cNvPr id="34819" name="Rectangle 3"/>
          <p:cNvSpPr>
            <a:spLocks noGrp="1" noChangeArrowheads="1"/>
          </p:cNvSpPr>
          <p:nvPr>
            <p:ph type="body" idx="4294967295"/>
          </p:nvPr>
        </p:nvSpPr>
        <p:spPr/>
        <p:txBody>
          <a:bodyPr/>
          <a:lstStyle/>
          <a:p>
            <a:r>
              <a:rPr lang="zh-CN" altLang="en-US"/>
              <a:t>例</a:t>
            </a:r>
            <a:r>
              <a:rPr lang="en-US" altLang="zh-CN"/>
              <a:t>2</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幻灯片图像占位符 39937"/>
          <p:cNvSpPr>
            <a:spLocks noGrp="1" noRot="1" noChangeAspect="1" noChangeArrowheads="1" noTextEdit="1"/>
          </p:cNvSpPr>
          <p:nvPr>
            <p:ph type="sldImg" idx="4294967295"/>
          </p:nvPr>
        </p:nvSpPr>
        <p:spPr/>
      </p:sp>
      <p:sp>
        <p:nvSpPr>
          <p:cNvPr id="36866" name="文本占位符 39938"/>
          <p:cNvSpPr>
            <a:spLocks noGrp="1" noChangeArrowheads="1"/>
          </p:cNvSpPr>
          <p:nvPr>
            <p:ph type="body" idx="4294967295"/>
          </p:nvPr>
        </p:nvSpPr>
        <p:spPr/>
        <p:txBody>
          <a:bodyPr/>
          <a:lstStyle/>
          <a:p>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latin typeface="FandolFang R" panose="00000500000000000000" pitchFamily="50" charset="-122"/>
                <a:ea typeface="FandolFang R" panose="00000500000000000000" pitchFamily="50" charset="-122"/>
                <a:cs typeface="+mn-cs"/>
              </a:rPr>
              <a:t>15</a:t>
            </a:fld>
            <a:endParaRPr kumimoji="0" lang="zh-CN" altLang="en-US" sz="1200" b="0" i="0" u="none" strike="noStrike" kern="1200" cap="none" spc="0" normalizeH="0" baseline="0" noProof="0" dirty="0">
              <a:ln>
                <a:noFill/>
              </a:ln>
              <a:solidFill>
                <a:prstClr val="black"/>
              </a:solidFill>
              <a:effectLst/>
              <a:uLnTx/>
              <a:uFillTx/>
              <a:latin typeface="FandolFang R" panose="00000500000000000000" pitchFamily="50" charset="-122"/>
              <a:ea typeface="FandolFang R" panose="00000500000000000000" pitchFamily="50"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3" name="箭头: V 形 2"/>
          <p:cNvSpPr/>
          <p:nvPr userDrawn="1"/>
        </p:nvSpPr>
        <p:spPr>
          <a:xfrm>
            <a:off x="571500" y="381000"/>
            <a:ext cx="457200" cy="457200"/>
          </a:xfrm>
          <a:prstGeom prst="chevron">
            <a:avLst/>
          </a:prstGeom>
          <a:solidFill>
            <a:srgbClr val="5048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箭头: V 形 3"/>
          <p:cNvSpPr/>
          <p:nvPr userDrawn="1"/>
        </p:nvSpPr>
        <p:spPr>
          <a:xfrm>
            <a:off x="927100" y="381000"/>
            <a:ext cx="457200" cy="457200"/>
          </a:xfrm>
          <a:prstGeom prst="chevron">
            <a:avLst/>
          </a:prstGeom>
          <a:solidFill>
            <a:srgbClr val="5048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黑体" panose="02010609060101010101" charset="-122"/>
              </a:defRPr>
            </a:lvl1p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黑体" panose="02010609060101010101"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黑体" panose="02010609060101010101" charset="-122"/>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黑体" panose="02010609060101010101"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黑体" panose="02010609060101010101"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黑体" panose="02010609060101010101"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黑体" panose="02010609060101010101"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黑体" panose="02010609060101010101"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黑体" panose="02010609060101010101"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6.wmf"/><Relationship Id="rId5" Type="http://schemas.openxmlformats.org/officeDocument/2006/relationships/oleObject" Target="../embeddings/oleObject25.bin"/><Relationship Id="rId10" Type="http://schemas.openxmlformats.org/officeDocument/2006/relationships/image" Target="../media/image28.wmf"/><Relationship Id="rId4" Type="http://schemas.openxmlformats.org/officeDocument/2006/relationships/image" Target="../media/image25.wmf"/><Relationship Id="rId9" Type="http://schemas.openxmlformats.org/officeDocument/2006/relationships/oleObject" Target="../embeddings/oleObject27.bin"/></Relationships>
</file>

<file path=ppt/slides/_rels/slide11.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30.wmf"/><Relationship Id="rId5" Type="http://schemas.openxmlformats.org/officeDocument/2006/relationships/oleObject" Target="../embeddings/oleObject29.bin"/><Relationship Id="rId4" Type="http://schemas.openxmlformats.org/officeDocument/2006/relationships/image" Target="../media/image29.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4.bin"/><Relationship Id="rId13" Type="http://schemas.openxmlformats.org/officeDocument/2006/relationships/image" Target="../media/image37.wmf"/><Relationship Id="rId3" Type="http://schemas.openxmlformats.org/officeDocument/2006/relationships/image" Target="../media/image32.wmf"/><Relationship Id="rId7" Type="http://schemas.openxmlformats.org/officeDocument/2006/relationships/image" Target="../media/image34.wmf"/><Relationship Id="rId12" Type="http://schemas.openxmlformats.org/officeDocument/2006/relationships/oleObject" Target="../embeddings/oleObject36.bin"/><Relationship Id="rId2" Type="http://schemas.openxmlformats.org/officeDocument/2006/relationships/oleObject" Target="../embeddings/oleObject31.bin"/><Relationship Id="rId1" Type="http://schemas.openxmlformats.org/officeDocument/2006/relationships/slideLayout" Target="../slideLayouts/slideLayout3.xml"/><Relationship Id="rId6" Type="http://schemas.openxmlformats.org/officeDocument/2006/relationships/oleObject" Target="../embeddings/oleObject33.bin"/><Relationship Id="rId11" Type="http://schemas.openxmlformats.org/officeDocument/2006/relationships/image" Target="../media/image36.wmf"/><Relationship Id="rId5" Type="http://schemas.openxmlformats.org/officeDocument/2006/relationships/image" Target="../media/image33.wmf"/><Relationship Id="rId10" Type="http://schemas.openxmlformats.org/officeDocument/2006/relationships/oleObject" Target="../embeddings/oleObject35.bin"/><Relationship Id="rId4" Type="http://schemas.openxmlformats.org/officeDocument/2006/relationships/oleObject" Target="../embeddings/oleObject32.bin"/><Relationship Id="rId9" Type="http://schemas.openxmlformats.org/officeDocument/2006/relationships/image" Target="../media/image35.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image" Target="../media/image38.wmf"/><Relationship Id="rId7" Type="http://schemas.openxmlformats.org/officeDocument/2006/relationships/image" Target="../media/image40.wmf"/><Relationship Id="rId2" Type="http://schemas.openxmlformats.org/officeDocument/2006/relationships/oleObject" Target="../embeddings/oleObject37.bin"/><Relationship Id="rId1" Type="http://schemas.openxmlformats.org/officeDocument/2006/relationships/slideLayout" Target="../slideLayouts/slideLayout3.xml"/><Relationship Id="rId6" Type="http://schemas.openxmlformats.org/officeDocument/2006/relationships/oleObject" Target="../embeddings/oleObject39.bin"/><Relationship Id="rId5" Type="http://schemas.openxmlformats.org/officeDocument/2006/relationships/image" Target="../media/image39.wmf"/><Relationship Id="rId4" Type="http://schemas.openxmlformats.org/officeDocument/2006/relationships/oleObject" Target="../embeddings/oleObject38.bin"/><Relationship Id="rId9" Type="http://schemas.openxmlformats.org/officeDocument/2006/relationships/image" Target="../media/image41.wmf"/></Relationships>
</file>

<file path=ppt/slides/_rels/slide14.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oleObject" Target="../embeddings/oleObject41.bin"/><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3.wmf"/><Relationship Id="rId7" Type="http://schemas.openxmlformats.org/officeDocument/2006/relationships/image" Target="../media/image31.wmf"/><Relationship Id="rId2" Type="http://schemas.openxmlformats.org/officeDocument/2006/relationships/oleObject" Target="../embeddings/oleObject42.bin"/><Relationship Id="rId1" Type="http://schemas.openxmlformats.org/officeDocument/2006/relationships/slideLayout" Target="../slideLayouts/slideLayout3.xml"/><Relationship Id="rId6" Type="http://schemas.openxmlformats.org/officeDocument/2006/relationships/oleObject" Target="../embeddings/oleObject44.bin"/><Relationship Id="rId5" Type="http://schemas.openxmlformats.org/officeDocument/2006/relationships/image" Target="../media/image44.wmf"/><Relationship Id="rId4" Type="http://schemas.openxmlformats.org/officeDocument/2006/relationships/oleObject" Target="../embeddings/oleObject43.bin"/></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wmf"/><Relationship Id="rId5" Type="http://schemas.openxmlformats.org/officeDocument/2006/relationships/oleObject" Target="../embeddings/oleObject4.bin"/><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12.wmf"/><Relationship Id="rId18" Type="http://schemas.openxmlformats.org/officeDocument/2006/relationships/oleObject" Target="../embeddings/oleObject13.bin"/><Relationship Id="rId3" Type="http://schemas.openxmlformats.org/officeDocument/2006/relationships/image" Target="../media/image7.wmf"/><Relationship Id="rId7" Type="http://schemas.openxmlformats.org/officeDocument/2006/relationships/image" Target="../media/image9.wmf"/><Relationship Id="rId12" Type="http://schemas.openxmlformats.org/officeDocument/2006/relationships/oleObject" Target="../embeddings/oleObject10.bin"/><Relationship Id="rId17" Type="http://schemas.openxmlformats.org/officeDocument/2006/relationships/image" Target="../media/image14.wmf"/><Relationship Id="rId2" Type="http://schemas.openxmlformats.org/officeDocument/2006/relationships/oleObject" Target="../embeddings/oleObject5.bin"/><Relationship Id="rId16" Type="http://schemas.openxmlformats.org/officeDocument/2006/relationships/oleObject" Target="../embeddings/oleObject12.bin"/><Relationship Id="rId1" Type="http://schemas.openxmlformats.org/officeDocument/2006/relationships/slideLayout" Target="../slideLayouts/slideLayout3.xml"/><Relationship Id="rId6" Type="http://schemas.openxmlformats.org/officeDocument/2006/relationships/oleObject" Target="../embeddings/oleObject7.bin"/><Relationship Id="rId11" Type="http://schemas.openxmlformats.org/officeDocument/2006/relationships/image" Target="../media/image11.wmf"/><Relationship Id="rId5" Type="http://schemas.openxmlformats.org/officeDocument/2006/relationships/image" Target="../media/image8.wmf"/><Relationship Id="rId15" Type="http://schemas.openxmlformats.org/officeDocument/2006/relationships/image" Target="../media/image13.wmf"/><Relationship Id="rId10" Type="http://schemas.openxmlformats.org/officeDocument/2006/relationships/oleObject" Target="../embeddings/oleObject9.bin"/><Relationship Id="rId19" Type="http://schemas.openxmlformats.org/officeDocument/2006/relationships/image" Target="../media/image15.wmf"/><Relationship Id="rId4" Type="http://schemas.openxmlformats.org/officeDocument/2006/relationships/oleObject" Target="../embeddings/oleObject6.bin"/><Relationship Id="rId9" Type="http://schemas.openxmlformats.org/officeDocument/2006/relationships/image" Target="../media/image10.wmf"/><Relationship Id="rId14" Type="http://schemas.openxmlformats.org/officeDocument/2006/relationships/oleObject" Target="../embeddings/oleObject11.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18.wmf"/><Relationship Id="rId12" Type="http://schemas.openxmlformats.org/officeDocument/2006/relationships/oleObject" Target="../embeddings/oleObject19.bin"/><Relationship Id="rId17" Type="http://schemas.openxmlformats.org/officeDocument/2006/relationships/image" Target="../media/image23.wmf"/><Relationship Id="rId2" Type="http://schemas.openxmlformats.org/officeDocument/2006/relationships/oleObject" Target="../embeddings/oleObject14.bin"/><Relationship Id="rId16" Type="http://schemas.openxmlformats.org/officeDocument/2006/relationships/oleObject" Target="../embeddings/oleObject21.bin"/><Relationship Id="rId1" Type="http://schemas.openxmlformats.org/officeDocument/2006/relationships/slideLayout" Target="../slideLayouts/slideLayout3.xml"/><Relationship Id="rId6" Type="http://schemas.openxmlformats.org/officeDocument/2006/relationships/oleObject" Target="../embeddings/oleObject16.bin"/><Relationship Id="rId11" Type="http://schemas.openxmlformats.org/officeDocument/2006/relationships/image" Target="../media/image20.wmf"/><Relationship Id="rId5" Type="http://schemas.openxmlformats.org/officeDocument/2006/relationships/image" Target="../media/image17.wmf"/><Relationship Id="rId15" Type="http://schemas.openxmlformats.org/officeDocument/2006/relationships/image" Target="../media/image22.w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19.wmf"/><Relationship Id="rId14" Type="http://schemas.openxmlformats.org/officeDocument/2006/relationships/oleObject" Target="../embeddings/oleObject20.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3.xml"/><Relationship Id="rId1" Type="http://schemas.openxmlformats.org/officeDocument/2006/relationships/tags" Target="../tags/tag2.xml"/><Relationship Id="rId5" Type="http://schemas.openxmlformats.org/officeDocument/2006/relationships/oleObject" Target="../embeddings/oleObject23.bin"/><Relationship Id="rId4" Type="http://schemas.openxmlformats.org/officeDocument/2006/relationships/image" Target="../media/image2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图片 65"/>
          <p:cNvPicPr>
            <a:picLocks noChangeAspect="1"/>
          </p:cNvPicPr>
          <p:nvPr/>
        </p:nvPicPr>
        <p:blipFill>
          <a:blip r:embed="rId2">
            <a:extLst>
              <a:ext uri="{28A0092B-C50C-407E-A947-70E740481C1C}">
                <a14:useLocalDpi xmlns:a14="http://schemas.microsoft.com/office/drawing/2010/main" val="0"/>
              </a:ext>
            </a:extLst>
          </a:blip>
          <a:srcRect l="67816" t="51724"/>
          <a:stretch>
            <a:fillRect/>
          </a:stretch>
        </p:blipFill>
        <p:spPr>
          <a:xfrm>
            <a:off x="8870936" y="3453949"/>
            <a:ext cx="3321064" cy="3321064"/>
          </a:xfrm>
          <a:custGeom>
            <a:avLst/>
            <a:gdLst>
              <a:gd name="connsiteX0" fmla="*/ 3321064 w 3321064"/>
              <a:gd name="connsiteY0" fmla="*/ 0 h 3321064"/>
              <a:gd name="connsiteX1" fmla="*/ 3321064 w 3321064"/>
              <a:gd name="connsiteY1" fmla="*/ 3321064 h 3321064"/>
              <a:gd name="connsiteX2" fmla="*/ 0 w 3321064"/>
              <a:gd name="connsiteY2" fmla="*/ 3321064 h 3321064"/>
            </a:gdLst>
            <a:ahLst/>
            <a:cxnLst>
              <a:cxn ang="0">
                <a:pos x="connsiteX0" y="connsiteY0"/>
              </a:cxn>
              <a:cxn ang="0">
                <a:pos x="connsiteX1" y="connsiteY1"/>
              </a:cxn>
              <a:cxn ang="0">
                <a:pos x="connsiteX2" y="connsiteY2"/>
              </a:cxn>
            </a:cxnLst>
            <a:rect l="l" t="t" r="r" b="b"/>
            <a:pathLst>
              <a:path w="3321064" h="3321064">
                <a:moveTo>
                  <a:pt x="3321064" y="0"/>
                </a:moveTo>
                <a:lnTo>
                  <a:pt x="3321064" y="3321064"/>
                </a:lnTo>
                <a:lnTo>
                  <a:pt x="0" y="3321064"/>
                </a:lnTo>
                <a:close/>
              </a:path>
            </a:pathLst>
          </a:custGeom>
        </p:spPr>
      </p:pic>
      <p:pic>
        <p:nvPicPr>
          <p:cNvPr id="55" name="图片 54"/>
          <p:cNvPicPr>
            <a:picLocks noChangeAspect="1"/>
          </p:cNvPicPr>
          <p:nvPr/>
        </p:nvPicPr>
        <p:blipFill>
          <a:blip r:embed="rId2">
            <a:extLst>
              <a:ext uri="{28A0092B-C50C-407E-A947-70E740481C1C}">
                <a14:useLocalDpi xmlns:a14="http://schemas.microsoft.com/office/drawing/2010/main" val="0"/>
              </a:ext>
            </a:extLst>
          </a:blip>
          <a:srcRect l="47976" t="1516" r="16784" b="54707"/>
          <a:stretch>
            <a:fillRect/>
          </a:stretch>
        </p:blipFill>
        <p:spPr>
          <a:xfrm>
            <a:off x="6823701" y="1"/>
            <a:ext cx="3636384" cy="3011545"/>
          </a:xfrm>
          <a:custGeom>
            <a:avLst/>
            <a:gdLst>
              <a:gd name="connsiteX0" fmla="*/ 1196026 w 3636384"/>
              <a:gd name="connsiteY0" fmla="*/ 0 h 3011545"/>
              <a:gd name="connsiteX1" fmla="*/ 2445761 w 3636384"/>
              <a:gd name="connsiteY1" fmla="*/ 0 h 3011545"/>
              <a:gd name="connsiteX2" fmla="*/ 3636384 w 3636384"/>
              <a:gd name="connsiteY2" fmla="*/ 1201993 h 3011545"/>
              <a:gd name="connsiteX3" fmla="*/ 1809551 w 3636384"/>
              <a:gd name="connsiteY3" fmla="*/ 3011545 h 3011545"/>
              <a:gd name="connsiteX4" fmla="*/ 0 w 3636384"/>
              <a:gd name="connsiteY4" fmla="*/ 1184713 h 3011545"/>
              <a:gd name="connsiteX5" fmla="*/ 1196026 w 3636384"/>
              <a:gd name="connsiteY5" fmla="*/ 0 h 301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6384" h="3011545">
                <a:moveTo>
                  <a:pt x="1196026" y="0"/>
                </a:moveTo>
                <a:lnTo>
                  <a:pt x="2445761" y="0"/>
                </a:lnTo>
                <a:lnTo>
                  <a:pt x="3636384" y="1201993"/>
                </a:lnTo>
                <a:lnTo>
                  <a:pt x="1809551" y="3011545"/>
                </a:lnTo>
                <a:lnTo>
                  <a:pt x="0" y="1184713"/>
                </a:lnTo>
                <a:lnTo>
                  <a:pt x="1196026" y="0"/>
                </a:lnTo>
                <a:close/>
              </a:path>
            </a:pathLst>
          </a:custGeom>
        </p:spPr>
      </p:pic>
      <p:pic>
        <p:nvPicPr>
          <p:cNvPr id="54" name="图片 53"/>
          <p:cNvPicPr>
            <a:picLocks noChangeAspect="1"/>
          </p:cNvPicPr>
          <p:nvPr/>
        </p:nvPicPr>
        <p:blipFill>
          <a:blip r:embed="rId2">
            <a:extLst>
              <a:ext uri="{28A0092B-C50C-407E-A947-70E740481C1C}">
                <a14:useLocalDpi xmlns:a14="http://schemas.microsoft.com/office/drawing/2010/main" val="0"/>
              </a:ext>
            </a:extLst>
          </a:blip>
          <a:srcRect l="73205" t="1516" r="5312" b="82372"/>
          <a:stretch>
            <a:fillRect/>
          </a:stretch>
        </p:blipFill>
        <p:spPr>
          <a:xfrm>
            <a:off x="9427011" y="1"/>
            <a:ext cx="2216880" cy="1108381"/>
          </a:xfrm>
          <a:custGeom>
            <a:avLst/>
            <a:gdLst>
              <a:gd name="connsiteX0" fmla="*/ 0 w 2216880"/>
              <a:gd name="connsiteY0" fmla="*/ 0 h 1108381"/>
              <a:gd name="connsiteX1" fmla="*/ 2216880 w 2216880"/>
              <a:gd name="connsiteY1" fmla="*/ 0 h 1108381"/>
              <a:gd name="connsiteX2" fmla="*/ 1097048 w 2216880"/>
              <a:gd name="connsiteY2" fmla="*/ 1108381 h 1108381"/>
              <a:gd name="connsiteX3" fmla="*/ 0 w 2216880"/>
              <a:gd name="connsiteY3" fmla="*/ 0 h 1108381"/>
            </a:gdLst>
            <a:ahLst/>
            <a:cxnLst>
              <a:cxn ang="0">
                <a:pos x="connsiteX0" y="connsiteY0"/>
              </a:cxn>
              <a:cxn ang="0">
                <a:pos x="connsiteX1" y="connsiteY1"/>
              </a:cxn>
              <a:cxn ang="0">
                <a:pos x="connsiteX2" y="connsiteY2"/>
              </a:cxn>
              <a:cxn ang="0">
                <a:pos x="connsiteX3" y="connsiteY3"/>
              </a:cxn>
            </a:cxnLst>
            <a:rect l="l" t="t" r="r" b="b"/>
            <a:pathLst>
              <a:path w="2216880" h="1108381">
                <a:moveTo>
                  <a:pt x="0" y="0"/>
                </a:moveTo>
                <a:lnTo>
                  <a:pt x="2216880" y="0"/>
                </a:lnTo>
                <a:lnTo>
                  <a:pt x="1097048" y="1108381"/>
                </a:lnTo>
                <a:lnTo>
                  <a:pt x="0" y="0"/>
                </a:lnTo>
                <a:close/>
              </a:path>
            </a:pathLst>
          </a:custGeom>
        </p:spPr>
      </p:pic>
      <p:pic>
        <p:nvPicPr>
          <p:cNvPr id="53" name="图片 52"/>
          <p:cNvPicPr>
            <a:picLocks noChangeAspect="1"/>
          </p:cNvPicPr>
          <p:nvPr/>
        </p:nvPicPr>
        <p:blipFill>
          <a:blip r:embed="rId2">
            <a:extLst>
              <a:ext uri="{28A0092B-C50C-407E-A947-70E740481C1C}">
                <a14:useLocalDpi xmlns:a14="http://schemas.microsoft.com/office/drawing/2010/main" val="0"/>
              </a:ext>
            </a:extLst>
          </a:blip>
          <a:srcRect l="46920" t="19724" r="35326" b="27416"/>
          <a:stretch>
            <a:fillRect/>
          </a:stretch>
        </p:blipFill>
        <p:spPr>
          <a:xfrm>
            <a:off x="6714677" y="1252622"/>
            <a:ext cx="1832042" cy="3636385"/>
          </a:xfrm>
          <a:custGeom>
            <a:avLst/>
            <a:gdLst>
              <a:gd name="connsiteX0" fmla="*/ 22490 w 1832042"/>
              <a:gd name="connsiteY0" fmla="*/ 0 h 3636385"/>
              <a:gd name="connsiteX1" fmla="*/ 1832042 w 1832042"/>
              <a:gd name="connsiteY1" fmla="*/ 1826833 h 3636385"/>
              <a:gd name="connsiteX2" fmla="*/ 5210 w 1832042"/>
              <a:gd name="connsiteY2" fmla="*/ 3636385 h 3636385"/>
              <a:gd name="connsiteX3" fmla="*/ 0 w 1832042"/>
              <a:gd name="connsiteY3" fmla="*/ 3631125 h 3636385"/>
              <a:gd name="connsiteX4" fmla="*/ 0 w 1832042"/>
              <a:gd name="connsiteY4" fmla="*/ 22277 h 3636385"/>
              <a:gd name="connsiteX5" fmla="*/ 22490 w 1832042"/>
              <a:gd name="connsiteY5" fmla="*/ 0 h 363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2042" h="3636385">
                <a:moveTo>
                  <a:pt x="22490" y="0"/>
                </a:moveTo>
                <a:lnTo>
                  <a:pt x="1832042" y="1826833"/>
                </a:lnTo>
                <a:lnTo>
                  <a:pt x="5210" y="3636385"/>
                </a:lnTo>
                <a:lnTo>
                  <a:pt x="0" y="3631125"/>
                </a:lnTo>
                <a:lnTo>
                  <a:pt x="0" y="22277"/>
                </a:lnTo>
                <a:lnTo>
                  <a:pt x="22490" y="0"/>
                </a:lnTo>
                <a:close/>
              </a:path>
            </a:pathLst>
          </a:custGeom>
        </p:spPr>
      </p:pic>
      <p:pic>
        <p:nvPicPr>
          <p:cNvPr id="52" name="图片 51"/>
          <p:cNvPicPr>
            <a:picLocks noChangeAspect="1"/>
          </p:cNvPicPr>
          <p:nvPr/>
        </p:nvPicPr>
        <p:blipFill>
          <a:blip r:embed="rId2">
            <a:extLst>
              <a:ext uri="{28A0092B-C50C-407E-A947-70E740481C1C}">
                <a14:useLocalDpi xmlns:a14="http://schemas.microsoft.com/office/drawing/2010/main" val="0"/>
              </a:ext>
            </a:extLst>
          </a:blip>
          <a:srcRect l="66392" t="20212" b="26928"/>
          <a:stretch>
            <a:fillRect/>
          </a:stretch>
        </p:blipFill>
        <p:spPr>
          <a:xfrm>
            <a:off x="8723978" y="1286203"/>
            <a:ext cx="3468023" cy="3636385"/>
          </a:xfrm>
          <a:custGeom>
            <a:avLst/>
            <a:gdLst>
              <a:gd name="connsiteX0" fmla="*/ 1826833 w 3468023"/>
              <a:gd name="connsiteY0" fmla="*/ 0 h 3636385"/>
              <a:gd name="connsiteX1" fmla="*/ 3468023 w 3468023"/>
              <a:gd name="connsiteY1" fmla="*/ 1656863 h 3636385"/>
              <a:gd name="connsiteX2" fmla="*/ 3468023 w 3468023"/>
              <a:gd name="connsiteY2" fmla="*/ 1993603 h 3636385"/>
              <a:gd name="connsiteX3" fmla="*/ 1809552 w 3468023"/>
              <a:gd name="connsiteY3" fmla="*/ 3636385 h 3636385"/>
              <a:gd name="connsiteX4" fmla="*/ 0 w 3468023"/>
              <a:gd name="connsiteY4" fmla="*/ 1809553 h 3636385"/>
              <a:gd name="connsiteX5" fmla="*/ 1826833 w 3468023"/>
              <a:gd name="connsiteY5" fmla="*/ 0 h 363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8023" h="3636385">
                <a:moveTo>
                  <a:pt x="1826833" y="0"/>
                </a:moveTo>
                <a:lnTo>
                  <a:pt x="3468023" y="1656863"/>
                </a:lnTo>
                <a:lnTo>
                  <a:pt x="3468023" y="1993603"/>
                </a:lnTo>
                <a:lnTo>
                  <a:pt x="1809552" y="3636385"/>
                </a:lnTo>
                <a:lnTo>
                  <a:pt x="0" y="1809553"/>
                </a:lnTo>
                <a:lnTo>
                  <a:pt x="1826833" y="0"/>
                </a:lnTo>
                <a:close/>
              </a:path>
            </a:pathLst>
          </a:custGeom>
        </p:spPr>
      </p:pic>
      <p:pic>
        <p:nvPicPr>
          <p:cNvPr id="51" name="图片 50"/>
          <p:cNvPicPr>
            <a:picLocks noChangeAspect="1"/>
          </p:cNvPicPr>
          <p:nvPr/>
        </p:nvPicPr>
        <p:blipFill>
          <a:blip r:embed="rId2">
            <a:extLst>
              <a:ext uri="{28A0092B-C50C-407E-A947-70E740481C1C}">
                <a14:useLocalDpi xmlns:a14="http://schemas.microsoft.com/office/drawing/2010/main" val="0"/>
              </a:ext>
            </a:extLst>
          </a:blip>
          <a:srcRect l="47976" t="47140" r="16784"/>
          <a:stretch>
            <a:fillRect/>
          </a:stretch>
        </p:blipFill>
        <p:spPr>
          <a:xfrm>
            <a:off x="6823701" y="3138628"/>
            <a:ext cx="3636384" cy="3636385"/>
          </a:xfrm>
          <a:custGeom>
            <a:avLst/>
            <a:gdLst>
              <a:gd name="connsiteX0" fmla="*/ 1826832 w 3636384"/>
              <a:gd name="connsiteY0" fmla="*/ 0 h 3636385"/>
              <a:gd name="connsiteX1" fmla="*/ 3636384 w 3636384"/>
              <a:gd name="connsiteY1" fmla="*/ 1826833 h 3636385"/>
              <a:gd name="connsiteX2" fmla="*/ 1809551 w 3636384"/>
              <a:gd name="connsiteY2" fmla="*/ 3636385 h 3636385"/>
              <a:gd name="connsiteX3" fmla="*/ 0 w 3636384"/>
              <a:gd name="connsiteY3" fmla="*/ 1809553 h 3636385"/>
              <a:gd name="connsiteX4" fmla="*/ 1826832 w 3636384"/>
              <a:gd name="connsiteY4" fmla="*/ 0 h 3636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6384" h="3636385">
                <a:moveTo>
                  <a:pt x="1826832" y="0"/>
                </a:moveTo>
                <a:lnTo>
                  <a:pt x="3636384" y="1826833"/>
                </a:lnTo>
                <a:lnTo>
                  <a:pt x="1809551" y="3636385"/>
                </a:lnTo>
                <a:lnTo>
                  <a:pt x="0" y="1809553"/>
                </a:lnTo>
                <a:lnTo>
                  <a:pt x="1826832" y="0"/>
                </a:lnTo>
                <a:close/>
              </a:path>
            </a:pathLst>
          </a:custGeom>
        </p:spPr>
      </p:pic>
      <p:pic>
        <p:nvPicPr>
          <p:cNvPr id="62" name="图片 61"/>
          <p:cNvPicPr>
            <a:picLocks noChangeAspect="1"/>
          </p:cNvPicPr>
          <p:nvPr/>
        </p:nvPicPr>
        <p:blipFill>
          <a:blip r:embed="rId2">
            <a:extLst>
              <a:ext uri="{28A0092B-C50C-407E-A947-70E740481C1C}">
                <a14:useLocalDpi xmlns:a14="http://schemas.microsoft.com/office/drawing/2010/main" val="0"/>
              </a:ext>
            </a:extLst>
          </a:blip>
          <a:srcRect l="84750" t="1516" b="58303"/>
          <a:stretch>
            <a:fillRect/>
          </a:stretch>
        </p:blipFill>
        <p:spPr>
          <a:xfrm>
            <a:off x="10618366" y="0"/>
            <a:ext cx="1573634" cy="2764176"/>
          </a:xfrm>
          <a:custGeom>
            <a:avLst/>
            <a:gdLst>
              <a:gd name="connsiteX0" fmla="*/ 1186740 w 1573634"/>
              <a:gd name="connsiteY0" fmla="*/ 0 h 2764176"/>
              <a:gd name="connsiteX1" fmla="*/ 1573634 w 1573634"/>
              <a:gd name="connsiteY1" fmla="*/ 0 h 2764176"/>
              <a:gd name="connsiteX2" fmla="*/ 1573634 w 1573634"/>
              <a:gd name="connsiteY2" fmla="*/ 2764176 h 2764176"/>
              <a:gd name="connsiteX3" fmla="*/ 0 w 1573634"/>
              <a:gd name="connsiteY3" fmla="*/ 1175515 h 2764176"/>
            </a:gdLst>
            <a:ahLst/>
            <a:cxnLst>
              <a:cxn ang="0">
                <a:pos x="connsiteX0" y="connsiteY0"/>
              </a:cxn>
              <a:cxn ang="0">
                <a:pos x="connsiteX1" y="connsiteY1"/>
              </a:cxn>
              <a:cxn ang="0">
                <a:pos x="connsiteX2" y="connsiteY2"/>
              </a:cxn>
              <a:cxn ang="0">
                <a:pos x="connsiteX3" y="connsiteY3"/>
              </a:cxn>
            </a:cxnLst>
            <a:rect l="l" t="t" r="r" b="b"/>
            <a:pathLst>
              <a:path w="1573634" h="2764176">
                <a:moveTo>
                  <a:pt x="1186740" y="0"/>
                </a:moveTo>
                <a:lnTo>
                  <a:pt x="1573634" y="0"/>
                </a:lnTo>
                <a:lnTo>
                  <a:pt x="1573634" y="2764176"/>
                </a:lnTo>
                <a:lnTo>
                  <a:pt x="0" y="1175515"/>
                </a:lnTo>
                <a:close/>
              </a:path>
            </a:pathLst>
          </a:custGeom>
        </p:spPr>
      </p:pic>
      <p:pic>
        <p:nvPicPr>
          <p:cNvPr id="33" name="图片 32"/>
          <p:cNvPicPr>
            <a:picLocks noChangeAspect="1"/>
          </p:cNvPicPr>
          <p:nvPr/>
        </p:nvPicPr>
        <p:blipFill>
          <a:blip r:embed="rId2">
            <a:extLst>
              <a:ext uri="{28A0092B-C50C-407E-A947-70E740481C1C}">
                <a14:useLocalDpi xmlns:a14="http://schemas.microsoft.com/office/drawing/2010/main" val="0"/>
              </a:ext>
            </a:extLst>
          </a:blip>
          <a:srcRect l="65971" t="-37114" r="-1562" b="100000"/>
          <a:stretch>
            <a:fillRect/>
          </a:stretch>
        </p:blipFill>
        <p:spPr>
          <a:xfrm>
            <a:off x="8715215" y="-2527996"/>
            <a:ext cx="3636377" cy="2527996"/>
          </a:xfrm>
          <a:custGeom>
            <a:avLst/>
            <a:gdLst>
              <a:gd name="connsiteX0" fmla="*/ 1827532 w 3636377"/>
              <a:gd name="connsiteY0" fmla="*/ 0 h 2527996"/>
              <a:gd name="connsiteX1" fmla="*/ 3636377 w 3636377"/>
              <a:gd name="connsiteY1" fmla="*/ 1827532 h 2527996"/>
              <a:gd name="connsiteX2" fmla="*/ 2928677 w 3636377"/>
              <a:gd name="connsiteY2" fmla="*/ 2527996 h 2527996"/>
              <a:gd name="connsiteX3" fmla="*/ 711797 w 3636377"/>
              <a:gd name="connsiteY3" fmla="*/ 2527996 h 2527996"/>
              <a:gd name="connsiteX4" fmla="*/ 0 w 3636377"/>
              <a:gd name="connsiteY4" fmla="*/ 1808845 h 2527996"/>
              <a:gd name="connsiteX5" fmla="*/ 1827532 w 3636377"/>
              <a:gd name="connsiteY5" fmla="*/ 0 h 252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6377" h="2527996">
                <a:moveTo>
                  <a:pt x="1827532" y="0"/>
                </a:moveTo>
                <a:lnTo>
                  <a:pt x="3636377" y="1827532"/>
                </a:lnTo>
                <a:lnTo>
                  <a:pt x="2928677" y="2527996"/>
                </a:lnTo>
                <a:lnTo>
                  <a:pt x="711797" y="2527996"/>
                </a:lnTo>
                <a:lnTo>
                  <a:pt x="0" y="1808845"/>
                </a:lnTo>
                <a:lnTo>
                  <a:pt x="1827532" y="0"/>
                </a:lnTo>
                <a:close/>
              </a:path>
            </a:pathLst>
          </a:custGeom>
        </p:spPr>
      </p:pic>
      <p:pic>
        <p:nvPicPr>
          <p:cNvPr id="32" name="图片 31"/>
          <p:cNvPicPr>
            <a:picLocks noChangeAspect="1"/>
          </p:cNvPicPr>
          <p:nvPr/>
        </p:nvPicPr>
        <p:blipFill>
          <a:blip r:embed="rId2">
            <a:extLst>
              <a:ext uri="{28A0092B-C50C-407E-A947-70E740481C1C}">
                <a14:useLocalDpi xmlns:a14="http://schemas.microsoft.com/office/drawing/2010/main" val="0"/>
              </a:ext>
            </a:extLst>
          </a:blip>
          <a:srcRect l="96213" t="-9308" r="-20189" b="55922"/>
          <a:stretch>
            <a:fillRect/>
          </a:stretch>
        </p:blipFill>
        <p:spPr>
          <a:xfrm>
            <a:off x="11805107" y="-634038"/>
            <a:ext cx="2449645" cy="3636385"/>
          </a:xfrm>
          <a:custGeom>
            <a:avLst/>
            <a:gdLst>
              <a:gd name="connsiteX0" fmla="*/ 640093 w 2449645"/>
              <a:gd name="connsiteY0" fmla="*/ 0 h 3636385"/>
              <a:gd name="connsiteX1" fmla="*/ 2449645 w 2449645"/>
              <a:gd name="connsiteY1" fmla="*/ 1826833 h 3636385"/>
              <a:gd name="connsiteX2" fmla="*/ 622812 w 2449645"/>
              <a:gd name="connsiteY2" fmla="*/ 3636385 h 3636385"/>
              <a:gd name="connsiteX3" fmla="*/ 386894 w 2449645"/>
              <a:gd name="connsiteY3" fmla="*/ 3398214 h 3636385"/>
              <a:gd name="connsiteX4" fmla="*/ 386894 w 2449645"/>
              <a:gd name="connsiteY4" fmla="*/ 634038 h 3636385"/>
              <a:gd name="connsiteX5" fmla="*/ 0 w 2449645"/>
              <a:gd name="connsiteY5" fmla="*/ 634038 h 3636385"/>
              <a:gd name="connsiteX6" fmla="*/ 640093 w 2449645"/>
              <a:gd name="connsiteY6" fmla="*/ 0 h 363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9645" h="3636385">
                <a:moveTo>
                  <a:pt x="640093" y="0"/>
                </a:moveTo>
                <a:lnTo>
                  <a:pt x="2449645" y="1826833"/>
                </a:lnTo>
                <a:lnTo>
                  <a:pt x="622812" y="3636385"/>
                </a:lnTo>
                <a:lnTo>
                  <a:pt x="386894" y="3398214"/>
                </a:lnTo>
                <a:lnTo>
                  <a:pt x="386894" y="634038"/>
                </a:lnTo>
                <a:lnTo>
                  <a:pt x="0" y="634038"/>
                </a:lnTo>
                <a:lnTo>
                  <a:pt x="640093" y="0"/>
                </a:lnTo>
                <a:close/>
              </a:path>
            </a:pathLst>
          </a:custGeom>
        </p:spPr>
      </p:pic>
      <p:pic>
        <p:nvPicPr>
          <p:cNvPr id="31" name="图片 30"/>
          <p:cNvPicPr>
            <a:picLocks noChangeAspect="1"/>
          </p:cNvPicPr>
          <p:nvPr/>
        </p:nvPicPr>
        <p:blipFill>
          <a:blip r:embed="rId2">
            <a:extLst>
              <a:ext uri="{28A0092B-C50C-407E-A947-70E740481C1C}">
                <a14:useLocalDpi xmlns:a14="http://schemas.microsoft.com/office/drawing/2010/main" val="0"/>
              </a:ext>
            </a:extLst>
          </a:blip>
          <a:srcRect l="59164" t="-9173" r="28604" b="100000"/>
          <a:stretch>
            <a:fillRect/>
          </a:stretch>
        </p:blipFill>
        <p:spPr>
          <a:xfrm>
            <a:off x="8019728" y="-624840"/>
            <a:ext cx="1249735" cy="624840"/>
          </a:xfrm>
          <a:custGeom>
            <a:avLst/>
            <a:gdLst>
              <a:gd name="connsiteX0" fmla="*/ 630806 w 1249735"/>
              <a:gd name="connsiteY0" fmla="*/ 0 h 624840"/>
              <a:gd name="connsiteX1" fmla="*/ 1249735 w 1249735"/>
              <a:gd name="connsiteY1" fmla="*/ 624840 h 624840"/>
              <a:gd name="connsiteX2" fmla="*/ 0 w 1249735"/>
              <a:gd name="connsiteY2" fmla="*/ 624840 h 624840"/>
              <a:gd name="connsiteX3" fmla="*/ 630806 w 1249735"/>
              <a:gd name="connsiteY3" fmla="*/ 0 h 624840"/>
            </a:gdLst>
            <a:ahLst/>
            <a:cxnLst>
              <a:cxn ang="0">
                <a:pos x="connsiteX0" y="connsiteY0"/>
              </a:cxn>
              <a:cxn ang="0">
                <a:pos x="connsiteX1" y="connsiteY1"/>
              </a:cxn>
              <a:cxn ang="0">
                <a:pos x="connsiteX2" y="connsiteY2"/>
              </a:cxn>
              <a:cxn ang="0">
                <a:pos x="connsiteX3" y="connsiteY3"/>
              </a:cxn>
            </a:cxnLst>
            <a:rect l="l" t="t" r="r" b="b"/>
            <a:pathLst>
              <a:path w="1249735" h="624840">
                <a:moveTo>
                  <a:pt x="630806" y="0"/>
                </a:moveTo>
                <a:lnTo>
                  <a:pt x="1249735" y="624840"/>
                </a:lnTo>
                <a:lnTo>
                  <a:pt x="0" y="624840"/>
                </a:lnTo>
                <a:lnTo>
                  <a:pt x="630806" y="0"/>
                </a:lnTo>
                <a:close/>
              </a:path>
            </a:pathLst>
          </a:custGeom>
        </p:spPr>
      </p:pic>
      <p:pic>
        <p:nvPicPr>
          <p:cNvPr id="29" name="图片 28"/>
          <p:cNvPicPr>
            <a:picLocks noChangeAspect="1"/>
          </p:cNvPicPr>
          <p:nvPr/>
        </p:nvPicPr>
        <p:blipFill>
          <a:blip r:embed="rId2">
            <a:extLst>
              <a:ext uri="{28A0092B-C50C-407E-A947-70E740481C1C}">
                <a14:useLocalDpi xmlns:a14="http://schemas.microsoft.com/office/drawing/2010/main" val="0"/>
              </a:ext>
            </a:extLst>
          </a:blip>
          <a:srcRect l="100000" t="43207" r="-1648" b="51849"/>
          <a:stretch>
            <a:fillRect/>
          </a:stretch>
        </p:blipFill>
        <p:spPr>
          <a:xfrm>
            <a:off x="12192000" y="2943067"/>
            <a:ext cx="168360" cy="336736"/>
          </a:xfrm>
          <a:custGeom>
            <a:avLst/>
            <a:gdLst>
              <a:gd name="connsiteX0" fmla="*/ 0 w 168360"/>
              <a:gd name="connsiteY0" fmla="*/ 0 h 336736"/>
              <a:gd name="connsiteX1" fmla="*/ 168360 w 168360"/>
              <a:gd name="connsiteY1" fmla="*/ 169968 h 336736"/>
              <a:gd name="connsiteX2" fmla="*/ 0 w 168360"/>
              <a:gd name="connsiteY2" fmla="*/ 336736 h 336736"/>
              <a:gd name="connsiteX3" fmla="*/ 0 w 168360"/>
              <a:gd name="connsiteY3" fmla="*/ 0 h 336736"/>
            </a:gdLst>
            <a:ahLst/>
            <a:cxnLst>
              <a:cxn ang="0">
                <a:pos x="connsiteX0" y="connsiteY0"/>
              </a:cxn>
              <a:cxn ang="0">
                <a:pos x="connsiteX1" y="connsiteY1"/>
              </a:cxn>
              <a:cxn ang="0">
                <a:pos x="connsiteX2" y="connsiteY2"/>
              </a:cxn>
              <a:cxn ang="0">
                <a:pos x="connsiteX3" y="connsiteY3"/>
              </a:cxn>
            </a:cxnLst>
            <a:rect l="l" t="t" r="r" b="b"/>
            <a:pathLst>
              <a:path w="168360" h="336736">
                <a:moveTo>
                  <a:pt x="0" y="0"/>
                </a:moveTo>
                <a:lnTo>
                  <a:pt x="168360" y="169968"/>
                </a:lnTo>
                <a:lnTo>
                  <a:pt x="0" y="336736"/>
                </a:lnTo>
                <a:lnTo>
                  <a:pt x="0" y="0"/>
                </a:lnTo>
                <a:close/>
              </a:path>
            </a:pathLst>
          </a:custGeom>
        </p:spPr>
      </p:pic>
      <p:grpSp>
        <p:nvGrpSpPr>
          <p:cNvPr id="4" name="组合 3"/>
          <p:cNvGrpSpPr/>
          <p:nvPr/>
        </p:nvGrpSpPr>
        <p:grpSpPr>
          <a:xfrm>
            <a:off x="644142" y="2314916"/>
            <a:ext cx="5937982" cy="2641904"/>
            <a:chOff x="6147269" y="2844264"/>
            <a:chExt cx="5112385" cy="2076460"/>
          </a:xfrm>
        </p:grpSpPr>
        <p:grpSp>
          <p:nvGrpSpPr>
            <p:cNvPr id="5" name="组合 4"/>
            <p:cNvGrpSpPr/>
            <p:nvPr/>
          </p:nvGrpSpPr>
          <p:grpSpPr>
            <a:xfrm>
              <a:off x="6147269" y="3331609"/>
              <a:ext cx="5033250" cy="1589115"/>
              <a:chOff x="-4714868" y="2110674"/>
              <a:chExt cx="5033250" cy="1589115"/>
            </a:xfrm>
          </p:grpSpPr>
          <p:sp>
            <p:nvSpPr>
              <p:cNvPr id="7" name="矩形: 圆角 21"/>
              <p:cNvSpPr/>
              <p:nvPr/>
            </p:nvSpPr>
            <p:spPr>
              <a:xfrm>
                <a:off x="-4648332" y="3345066"/>
                <a:ext cx="3562392" cy="354723"/>
              </a:xfrm>
              <a:prstGeom prst="roundRect">
                <a:avLst>
                  <a:gd name="adj" fmla="val 50000"/>
                </a:avLst>
              </a:prstGeom>
              <a:solidFill>
                <a:srgbClr val="50483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讲解人：</a:t>
                </a:r>
                <a:r>
                  <a:rPr kumimoji="0" lang="en-US" altLang="zh-CN" sz="16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xippt  </a:t>
                </a:r>
                <a:r>
                  <a:rPr kumimoji="0" lang="zh-CN" altLang="en-US" sz="16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时间：</a:t>
                </a:r>
                <a:r>
                  <a:rPr kumimoji="0" lang="en-US" altLang="zh-CN" sz="16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2020.6.1</a:t>
                </a:r>
                <a:endParaRPr kumimoji="0" lang="en-US" altLang="zh-CN" sz="1600" b="0" i="0" u="none" strike="noStrike" kern="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nvGrpSpPr>
              <p:cNvPr id="8" name="组合 7"/>
              <p:cNvGrpSpPr/>
              <p:nvPr/>
            </p:nvGrpSpPr>
            <p:grpSpPr>
              <a:xfrm>
                <a:off x="-4714868" y="2110674"/>
                <a:ext cx="5033250" cy="944353"/>
                <a:chOff x="-4714868" y="2110674"/>
                <a:chExt cx="5033250" cy="944353"/>
              </a:xfrm>
            </p:grpSpPr>
            <p:sp>
              <p:nvSpPr>
                <p:cNvPr id="9" name="文本框 8"/>
                <p:cNvSpPr txBox="1"/>
                <p:nvPr/>
              </p:nvSpPr>
              <p:spPr>
                <a:xfrm>
                  <a:off x="-4714868" y="2808615"/>
                  <a:ext cx="5033249" cy="246412"/>
                </a:xfrm>
                <a:prstGeom prst="rect">
                  <a:avLst/>
                </a:prstGeom>
                <a:noFill/>
              </p:spPr>
              <p:txBody>
                <a:bodyPr wrap="square" rtlCol="0">
                  <a:spAutoFit/>
                </a:bodyPr>
                <a:lstStyle/>
                <a:p>
                  <a:pPr marL="0" marR="0" lvl="0" indent="0" algn="dist" defTabSz="914400" rtl="0" eaLnBrk="1" fontAlgn="auto" latinLnBrk="0" hangingPunct="1">
                    <a:lnSpc>
                      <a:spcPct val="150000"/>
                    </a:lnSpc>
                    <a:spcBef>
                      <a:spcPts val="0"/>
                    </a:spcBef>
                    <a:spcAft>
                      <a:spcPts val="0"/>
                    </a:spcAft>
                    <a:buClrTx/>
                    <a:buSzTx/>
                    <a:buFontTx/>
                    <a:buNone/>
                    <a:defRPr/>
                  </a:pPr>
                  <a:r>
                    <a:rPr kumimoji="0" lang="en-US" altLang="zh-CN" sz="1050" b="0" i="0" u="none" strike="noStrike" kern="0" cap="none" spc="0" normalizeH="0" baseline="0" noProof="0" dirty="0">
                      <a:ln>
                        <a:noFill/>
                      </a:ln>
                      <a:solidFill>
                        <a:prstClr val="white">
                          <a:lumMod val="50000"/>
                        </a:prstClr>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PEOPLE'S EDUCATION PRESS HIGH SCHOOL MATHEMATICS ELECTIVE 1-2</a:t>
                  </a:r>
                </a:p>
              </p:txBody>
            </p:sp>
            <p:cxnSp>
              <p:nvCxnSpPr>
                <p:cNvPr id="10" name="直接连接符 9"/>
                <p:cNvCxnSpPr/>
                <p:nvPr/>
              </p:nvCxnSpPr>
              <p:spPr>
                <a:xfrm>
                  <a:off x="-4634728" y="2789746"/>
                  <a:ext cx="4953109" cy="0"/>
                </a:xfrm>
                <a:prstGeom prst="line">
                  <a:avLst/>
                </a:prstGeom>
                <a:noFill/>
                <a:ln w="6350" cap="flat" cmpd="sng" algn="ctr">
                  <a:solidFill>
                    <a:sysClr val="windowText" lastClr="000000">
                      <a:lumMod val="65000"/>
                      <a:lumOff val="35000"/>
                    </a:sysClr>
                  </a:solidFill>
                  <a:prstDash val="solid"/>
                  <a:miter lim="800000"/>
                </a:ln>
                <a:effectLst/>
              </p:spPr>
            </p:cxnSp>
            <p:sp>
              <p:nvSpPr>
                <p:cNvPr id="11" name="文本占位符 19"/>
                <p:cNvSpPr txBox="1"/>
                <p:nvPr/>
              </p:nvSpPr>
              <p:spPr>
                <a:xfrm>
                  <a:off x="-4708756" y="2110674"/>
                  <a:ext cx="5027138" cy="6602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dist"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4400" b="1" i="0" u="none" strike="noStrike" kern="1200" cap="none" spc="0" normalizeH="0" baseline="0" noProof="0" dirty="0">
                      <a:ln>
                        <a:noFill/>
                      </a:ln>
                      <a:solidFill>
                        <a:srgbClr val="504835"/>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3.1.2</a:t>
                  </a:r>
                  <a:r>
                    <a:rPr kumimoji="0" lang="zh-CN" altLang="en-US" sz="4400" b="1" i="0" u="none" strike="noStrike" kern="1200" cap="none" spc="0" normalizeH="0" baseline="0" noProof="0" dirty="0">
                      <a:ln>
                        <a:noFill/>
                      </a:ln>
                      <a:solidFill>
                        <a:srgbClr val="504835"/>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复数的几何意义</a:t>
                  </a:r>
                </a:p>
              </p:txBody>
            </p:sp>
          </p:grpSp>
        </p:grpSp>
        <p:sp>
          <p:nvSpPr>
            <p:cNvPr id="6" name="文本占位符 20"/>
            <p:cNvSpPr txBox="1"/>
            <p:nvPr/>
          </p:nvSpPr>
          <p:spPr>
            <a:xfrm>
              <a:off x="6147269" y="2844264"/>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latin typeface="Arial" panose="020B0604020202020204" pitchFamily="34" charset="0"/>
                  <a:ea typeface="思源黑体 CN Regular" panose="020B0500000000000000" pitchFamily="34" charset="-122"/>
                  <a:cs typeface="+mn-ea"/>
                  <a:sym typeface="Arial" panose="020B0604020202020204" pitchFamily="34" charset="0"/>
                </a:rPr>
                <a:t>第</a:t>
              </a:r>
              <a:r>
                <a:rPr lang="en-US" altLang="zh-CN" dirty="0">
                  <a:latin typeface="Arial" panose="020B0604020202020204" pitchFamily="34" charset="0"/>
                  <a:ea typeface="思源黑体 CN Regular" panose="020B0500000000000000" pitchFamily="34" charset="-122"/>
                  <a:cs typeface="+mn-ea"/>
                  <a:sym typeface="Arial" panose="020B0604020202020204" pitchFamily="34" charset="0"/>
                </a:rPr>
                <a:t>3</a:t>
              </a:r>
              <a:r>
                <a:rPr lang="zh-CN" altLang="en-US" dirty="0">
                  <a:latin typeface="Arial" panose="020B0604020202020204" pitchFamily="34" charset="0"/>
                  <a:ea typeface="思源黑体 CN Regular" panose="020B0500000000000000" pitchFamily="34" charset="-122"/>
                  <a:cs typeface="+mn-ea"/>
                  <a:sym typeface="Arial" panose="020B0604020202020204" pitchFamily="34" charset="0"/>
                </a:rPr>
                <a:t>章 数系的扩充与复数的引入</a:t>
              </a:r>
              <a:endParaRPr kumimoji="0" lang="zh-CN" altLang="en-US" b="0" i="0" u="none" strike="noStrike" kern="1200" cap="none" spc="0" normalizeH="0" baseline="0" noProof="0" dirty="0">
                <a:ln>
                  <a:noFill/>
                </a:ln>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sp>
        <p:nvSpPr>
          <p:cNvPr id="12" name="矩形 11"/>
          <p:cNvSpPr/>
          <p:nvPr/>
        </p:nvSpPr>
        <p:spPr>
          <a:xfrm>
            <a:off x="-1797646" y="512415"/>
            <a:ext cx="4062342" cy="300975"/>
          </a:xfrm>
          <a:prstGeom prst="rect">
            <a:avLst/>
          </a:prstGeom>
          <a:solidFill>
            <a:srgbClr val="504835"/>
          </a:solidFill>
          <a:ln w="12700" cap="flat">
            <a:noFill/>
            <a:prstDash val="solid"/>
            <a:miter lim="800000"/>
          </a:ln>
          <a:effectLst>
            <a:outerShdw blurRad="76200" dir="18900000" sy="23000" kx="-1200000" algn="bl" rotWithShape="0">
              <a:prstClr val="black">
                <a:alpha val="20000"/>
              </a:prstClr>
            </a:outerShdw>
            <a:softEdge rad="19050"/>
          </a:effectLst>
        </p:spPr>
        <p:txBody>
          <a:bodyPr spcFirstLastPara="1" wrap="square" lIns="57592" tIns="57592" rIns="57592" bIns="57592" spcCol="38100" anchor="ctr">
            <a:spAutoFit/>
          </a:bodyPr>
          <a:lstStyle/>
          <a:p>
            <a:pPr marL="0" marR="0" lvl="0" indent="0" algn="r" defTabSz="1151890" rtl="0" eaLnBrk="1" fontAlgn="auto" latinLnBrk="1" hangingPunct="1">
              <a:lnSpc>
                <a:spcPct val="100000"/>
              </a:lnSpc>
              <a:spcBef>
                <a:spcPts val="0"/>
              </a:spcBef>
              <a:spcAft>
                <a:spcPts val="0"/>
              </a:spcAft>
              <a:buClrTx/>
              <a:buSzTx/>
              <a:buFontTx/>
              <a:buNone/>
              <a:defRPr/>
            </a:pPr>
            <a:r>
              <a:rPr kumimoji="0" lang="zh-CN" altLang="en-US" sz="1200" b="0" i="0" u="none" strike="noStrike" kern="0" cap="none" spc="30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人教版高中数学选修</a:t>
            </a:r>
            <a:r>
              <a:rPr lang="en-US" altLang="zh-CN" sz="1200" kern="0" spc="300" dirty="0">
                <a:solidFill>
                  <a:prstClr val="white"/>
                </a:solidFill>
                <a:latin typeface="Arial" panose="020B0604020202020204" pitchFamily="34" charset="0"/>
                <a:ea typeface="思源黑体 CN Regular" panose="020B0500000000000000" pitchFamily="34" charset="-122"/>
                <a:cs typeface="+mn-ea"/>
                <a:sym typeface="Arial" panose="020B0604020202020204" pitchFamily="34" charset="0"/>
              </a:rPr>
              <a:t>1</a:t>
            </a:r>
            <a:r>
              <a:rPr kumimoji="0" lang="en-US" altLang="zh-CN" sz="1200" b="0" i="0" u="none" strike="noStrike" kern="0" cap="none" spc="30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-2</a:t>
            </a:r>
            <a:endParaRPr kumimoji="0" lang="zh-CN" altLang="en-US" sz="1200" b="0" i="0" u="none" strike="noStrike" kern="0" cap="none" spc="30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5" name="任意多边形 64"/>
          <p:cNvSpPr/>
          <p:nvPr/>
        </p:nvSpPr>
        <p:spPr>
          <a:xfrm>
            <a:off x="8800372" y="3453949"/>
            <a:ext cx="3388878" cy="3388878"/>
          </a:xfrm>
          <a:custGeom>
            <a:avLst/>
            <a:gdLst>
              <a:gd name="connsiteX0" fmla="*/ 3388878 w 3388878"/>
              <a:gd name="connsiteY0" fmla="*/ 0 h 3388878"/>
              <a:gd name="connsiteX1" fmla="*/ 3388878 w 3388878"/>
              <a:gd name="connsiteY1" fmla="*/ 3388878 h 3388878"/>
              <a:gd name="connsiteX2" fmla="*/ 0 w 3388878"/>
              <a:gd name="connsiteY2" fmla="*/ 3388878 h 3388878"/>
              <a:gd name="connsiteX3" fmla="*/ 3388878 w 3388878"/>
              <a:gd name="connsiteY3" fmla="*/ 0 h 3388878"/>
            </a:gdLst>
            <a:ahLst/>
            <a:cxnLst>
              <a:cxn ang="0">
                <a:pos x="connsiteX0" y="connsiteY0"/>
              </a:cxn>
              <a:cxn ang="0">
                <a:pos x="connsiteX1" y="connsiteY1"/>
              </a:cxn>
              <a:cxn ang="0">
                <a:pos x="connsiteX2" y="connsiteY2"/>
              </a:cxn>
              <a:cxn ang="0">
                <a:pos x="connsiteX3" y="connsiteY3"/>
              </a:cxn>
            </a:cxnLst>
            <a:rect l="l" t="t" r="r" b="b"/>
            <a:pathLst>
              <a:path w="3388878" h="3388878">
                <a:moveTo>
                  <a:pt x="3388878" y="0"/>
                </a:moveTo>
                <a:lnTo>
                  <a:pt x="3388878" y="3388878"/>
                </a:lnTo>
                <a:lnTo>
                  <a:pt x="0" y="3388878"/>
                </a:lnTo>
                <a:lnTo>
                  <a:pt x="3388878" y="0"/>
                </a:lnTo>
                <a:close/>
              </a:path>
            </a:pathLst>
          </a:custGeom>
          <a:solidFill>
            <a:srgbClr val="B4E5EA">
              <a:alpha val="37000"/>
            </a:srgbClr>
          </a:solidFill>
          <a:ln>
            <a:noFill/>
          </a:ln>
          <a:effectLst>
            <a:outerShdw blurRad="50800" dist="38100" dir="16200000"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spc="50">
              <a:ln w="0"/>
              <a:solidFill>
                <a:schemeClr val="bg2"/>
              </a:solidFill>
              <a:effectLst>
                <a:innerShdw blurRad="63500" dist="50800" dir="13500000">
                  <a:srgbClr val="000000">
                    <a:alpha val="50000"/>
                  </a:srgbClr>
                </a:inn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21"/>
          <p:cNvGrpSpPr/>
          <p:nvPr/>
        </p:nvGrpSpPr>
        <p:grpSpPr bwMode="auto">
          <a:xfrm>
            <a:off x="7467816" y="1394608"/>
            <a:ext cx="3276600" cy="3352800"/>
            <a:chOff x="576" y="1344"/>
            <a:chExt cx="2064" cy="2112"/>
          </a:xfrm>
        </p:grpSpPr>
        <p:sp>
          <p:nvSpPr>
            <p:cNvPr id="33794" name="Line 22"/>
            <p:cNvSpPr>
              <a:spLocks noChangeShapeType="1"/>
            </p:cNvSpPr>
            <p:nvPr/>
          </p:nvSpPr>
          <p:spPr bwMode="auto">
            <a:xfrm flipV="1">
              <a:off x="576" y="2976"/>
              <a:ext cx="2016" cy="0"/>
            </a:xfrm>
            <a:prstGeom prst="line">
              <a:avLst/>
            </a:prstGeom>
            <a:noFill/>
            <a:ln w="38100">
              <a:solidFill>
                <a:schemeClr val="tx1"/>
              </a:solidFill>
              <a:round/>
              <a:tailEnd type="arrow" w="med" len="med"/>
            </a:ln>
            <a:extLst>
              <a:ext uri="{909E8E84-426E-40DD-AFC4-6F175D3DCCD1}">
                <a14:hiddenFill xmlns:a14="http://schemas.microsoft.com/office/drawing/2010/main">
                  <a:noFill/>
                </a14:hiddenFill>
              </a:ext>
            </a:extLst>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33795" name="Line 23"/>
            <p:cNvSpPr>
              <a:spLocks noChangeShapeType="1"/>
            </p:cNvSpPr>
            <p:nvPr/>
          </p:nvSpPr>
          <p:spPr bwMode="auto">
            <a:xfrm>
              <a:off x="1008" y="1488"/>
              <a:ext cx="0" cy="1968"/>
            </a:xfrm>
            <a:prstGeom prst="line">
              <a:avLst/>
            </a:prstGeom>
            <a:noFill/>
            <a:ln w="38100">
              <a:solidFill>
                <a:schemeClr val="tx1"/>
              </a:solidFill>
              <a:round/>
              <a:headEnd type="arrow" w="med" len="med"/>
            </a:ln>
            <a:extLst>
              <a:ext uri="{909E8E84-426E-40DD-AFC4-6F175D3DCCD1}">
                <a14:hiddenFill xmlns:a14="http://schemas.microsoft.com/office/drawing/2010/main">
                  <a:noFill/>
                </a14:hiddenFill>
              </a:ext>
            </a:extLst>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33796" name="Text Box 24"/>
            <p:cNvSpPr txBox="1">
              <a:spLocks noChangeArrowheads="1"/>
            </p:cNvSpPr>
            <p:nvPr/>
          </p:nvSpPr>
          <p:spPr bwMode="auto">
            <a:xfrm>
              <a:off x="2352" y="2928"/>
              <a:ext cx="28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000" i="1" kern="0">
                  <a:solidFill>
                    <a:srgbClr val="0000FF"/>
                  </a:solidFill>
                  <a:latin typeface="Arial" panose="020B0604020202020204" pitchFamily="34" charset="0"/>
                  <a:ea typeface="思源黑体 CN Medium" panose="020B0600000000000000" pitchFamily="34" charset="-122"/>
                  <a:sym typeface="Arial" panose="020B0604020202020204" pitchFamily="34" charset="0"/>
                </a:rPr>
                <a:t>x</a:t>
              </a:r>
            </a:p>
          </p:txBody>
        </p:sp>
        <p:sp>
          <p:nvSpPr>
            <p:cNvPr id="33797" name="Text Box 25"/>
            <p:cNvSpPr txBox="1">
              <a:spLocks noChangeArrowheads="1"/>
            </p:cNvSpPr>
            <p:nvPr/>
          </p:nvSpPr>
          <p:spPr bwMode="auto">
            <a:xfrm>
              <a:off x="1056" y="1344"/>
              <a:ext cx="28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000" i="1" kern="0">
                  <a:solidFill>
                    <a:srgbClr val="0000FF"/>
                  </a:solidFill>
                  <a:latin typeface="Arial" panose="020B0604020202020204" pitchFamily="34" charset="0"/>
                  <a:ea typeface="思源黑体 CN Medium" panose="020B0600000000000000" pitchFamily="34" charset="-122"/>
                  <a:sym typeface="Arial" panose="020B0604020202020204" pitchFamily="34" charset="0"/>
                </a:rPr>
                <a:t>y</a:t>
              </a:r>
            </a:p>
          </p:txBody>
        </p:sp>
        <p:sp>
          <p:nvSpPr>
            <p:cNvPr id="33798" name="Text Box 26"/>
            <p:cNvSpPr txBox="1">
              <a:spLocks noChangeArrowheads="1"/>
            </p:cNvSpPr>
            <p:nvPr/>
          </p:nvSpPr>
          <p:spPr bwMode="auto">
            <a:xfrm>
              <a:off x="768" y="2976"/>
              <a:ext cx="28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000" i="1" kern="0">
                  <a:solidFill>
                    <a:srgbClr val="0000FF"/>
                  </a:solidFill>
                  <a:latin typeface="Arial" panose="020B0604020202020204" pitchFamily="34" charset="0"/>
                  <a:ea typeface="思源黑体 CN Medium" panose="020B0600000000000000" pitchFamily="34" charset="-122"/>
                  <a:sym typeface="Arial" panose="020B0604020202020204" pitchFamily="34" charset="0"/>
                </a:rPr>
                <a:t>0</a:t>
              </a:r>
            </a:p>
          </p:txBody>
        </p:sp>
      </p:grpSp>
      <p:grpSp>
        <p:nvGrpSpPr>
          <p:cNvPr id="16391" name="Group 27"/>
          <p:cNvGrpSpPr/>
          <p:nvPr/>
        </p:nvGrpSpPr>
        <p:grpSpPr bwMode="auto">
          <a:xfrm>
            <a:off x="8191717" y="2823358"/>
            <a:ext cx="1552575" cy="1189038"/>
            <a:chOff x="1008" y="2227"/>
            <a:chExt cx="978" cy="749"/>
          </a:xfrm>
        </p:grpSpPr>
        <p:sp>
          <p:nvSpPr>
            <p:cNvPr id="33800" name="Line 28"/>
            <p:cNvSpPr>
              <a:spLocks noChangeShapeType="1"/>
            </p:cNvSpPr>
            <p:nvPr/>
          </p:nvSpPr>
          <p:spPr bwMode="auto">
            <a:xfrm>
              <a:off x="1968" y="2256"/>
              <a:ext cx="0" cy="720"/>
            </a:xfrm>
            <a:prstGeom prst="line">
              <a:avLst/>
            </a:prstGeom>
            <a:noFill/>
            <a:ln w="28575">
              <a:solidFill>
                <a:schemeClr val="tx1"/>
              </a:solidFill>
              <a:prstDash val="dash"/>
              <a:round/>
            </a:ln>
            <a:extLst>
              <a:ext uri="{909E8E84-426E-40DD-AFC4-6F175D3DCCD1}">
                <a14:hiddenFill xmlns:a14="http://schemas.microsoft.com/office/drawing/2010/main">
                  <a:noFill/>
                </a14:hiddenFill>
              </a:ext>
            </a:extLst>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33801" name="AutoShape 29"/>
            <p:cNvSpPr>
              <a:spLocks noChangeArrowheads="1"/>
            </p:cNvSpPr>
            <p:nvPr/>
          </p:nvSpPr>
          <p:spPr bwMode="auto">
            <a:xfrm>
              <a:off x="1938" y="2227"/>
              <a:ext cx="48" cy="47"/>
            </a:xfrm>
            <a:prstGeom prst="octagon">
              <a:avLst>
                <a:gd name="adj" fmla="val 29287"/>
              </a:avLst>
            </a:prstGeom>
            <a:solidFill>
              <a:srgbClr val="FF0000"/>
            </a:solidFill>
            <a:ln w="9525">
              <a:solidFill>
                <a:srgbClr val="FF0000"/>
              </a:solidFill>
              <a:miter lim="800000"/>
            </a:ln>
          </p:spPr>
          <p:txBody>
            <a:bodyPr wrap="none" anchor="ctr"/>
            <a:lstStyle/>
            <a:p>
              <a:pPr algn="ctr">
                <a:lnSpc>
                  <a:spcPct val="150000"/>
                </a:lnSpc>
              </a:pPr>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33802" name="Line 30"/>
            <p:cNvSpPr>
              <a:spLocks noChangeShapeType="1"/>
            </p:cNvSpPr>
            <p:nvPr/>
          </p:nvSpPr>
          <p:spPr bwMode="auto">
            <a:xfrm>
              <a:off x="1008" y="2256"/>
              <a:ext cx="912" cy="0"/>
            </a:xfrm>
            <a:prstGeom prst="line">
              <a:avLst/>
            </a:prstGeom>
            <a:noFill/>
            <a:ln w="28575">
              <a:solidFill>
                <a:schemeClr val="tx1"/>
              </a:solidFill>
              <a:prstDash val="dash"/>
              <a:round/>
            </a:ln>
            <a:extLst>
              <a:ext uri="{909E8E84-426E-40DD-AFC4-6F175D3DCCD1}">
                <a14:hiddenFill xmlns:a14="http://schemas.microsoft.com/office/drawing/2010/main">
                  <a:noFill/>
                </a14:hiddenFill>
              </a:ext>
            </a:extLst>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sp>
        <p:nvSpPr>
          <p:cNvPr id="16395" name="Text Box 31"/>
          <p:cNvSpPr txBox="1">
            <a:spLocks noChangeArrowheads="1"/>
          </p:cNvSpPr>
          <p:nvPr/>
        </p:nvSpPr>
        <p:spPr bwMode="auto">
          <a:xfrm>
            <a:off x="9830016" y="2756684"/>
            <a:ext cx="1371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000" kern="0">
                <a:solidFill>
                  <a:srgbClr val="0000FF"/>
                </a:solidFill>
                <a:latin typeface="Arial" panose="020B0604020202020204" pitchFamily="34" charset="0"/>
                <a:ea typeface="思源黑体 CN Medium" panose="020B0600000000000000" pitchFamily="34" charset="-122"/>
                <a:sym typeface="Arial" panose="020B0604020202020204" pitchFamily="34" charset="0"/>
              </a:rPr>
              <a:t>Z(</a:t>
            </a:r>
            <a:r>
              <a:rPr lang="en-US" altLang="zh-CN" sz="2000" i="1" kern="0">
                <a:solidFill>
                  <a:srgbClr val="0000FF"/>
                </a:solidFill>
                <a:latin typeface="Arial" panose="020B0604020202020204" pitchFamily="34" charset="0"/>
                <a:ea typeface="思源黑体 CN Medium" panose="020B0600000000000000" pitchFamily="34" charset="-122"/>
                <a:sym typeface="Arial" panose="020B0604020202020204" pitchFamily="34" charset="0"/>
              </a:rPr>
              <a:t>a</a:t>
            </a:r>
            <a:r>
              <a:rPr lang="en-US" altLang="zh-CN" sz="2000" kern="0">
                <a:solidFill>
                  <a:srgbClr val="0000FF"/>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i="1" kern="0">
                <a:solidFill>
                  <a:srgbClr val="0000FF"/>
                </a:solidFill>
                <a:latin typeface="Arial" panose="020B0604020202020204" pitchFamily="34" charset="0"/>
                <a:ea typeface="思源黑体 CN Medium" panose="020B0600000000000000" pitchFamily="34" charset="-122"/>
                <a:sym typeface="Arial" panose="020B0604020202020204" pitchFamily="34" charset="0"/>
              </a:rPr>
              <a:t>b</a:t>
            </a:r>
            <a:r>
              <a:rPr lang="en-US" altLang="zh-CN" sz="2000" kern="0">
                <a:solidFill>
                  <a:srgbClr val="0000FF"/>
                </a:solidFill>
                <a:latin typeface="Arial" panose="020B0604020202020204" pitchFamily="34" charset="0"/>
                <a:ea typeface="思源黑体 CN Medium" panose="020B0600000000000000" pitchFamily="34" charset="-122"/>
                <a:sym typeface="Arial" panose="020B0604020202020204" pitchFamily="34" charset="0"/>
              </a:rPr>
              <a:t>)</a:t>
            </a:r>
          </a:p>
        </p:txBody>
      </p:sp>
      <p:grpSp>
        <p:nvGrpSpPr>
          <p:cNvPr id="16396" name="Group 32"/>
          <p:cNvGrpSpPr/>
          <p:nvPr/>
        </p:nvGrpSpPr>
        <p:grpSpPr bwMode="auto">
          <a:xfrm>
            <a:off x="9499817" y="4064779"/>
            <a:ext cx="492125" cy="400050"/>
            <a:chOff x="1712" y="2928"/>
            <a:chExt cx="310" cy="252"/>
          </a:xfrm>
        </p:grpSpPr>
        <p:sp>
          <p:nvSpPr>
            <p:cNvPr id="33805" name="Text Box 33"/>
            <p:cNvSpPr txBox="1">
              <a:spLocks noChangeArrowheads="1"/>
            </p:cNvSpPr>
            <p:nvPr/>
          </p:nvSpPr>
          <p:spPr bwMode="auto">
            <a:xfrm>
              <a:off x="1712" y="2928"/>
              <a:ext cx="31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000" i="1" kern="0">
                  <a:solidFill>
                    <a:srgbClr val="0000FF"/>
                  </a:solidFill>
                  <a:latin typeface="Arial" panose="020B0604020202020204" pitchFamily="34" charset="0"/>
                  <a:ea typeface="思源黑体 CN Medium" panose="020B0600000000000000" pitchFamily="34" charset="-122"/>
                  <a:sym typeface="Arial" panose="020B0604020202020204" pitchFamily="34" charset="0"/>
                </a:rPr>
                <a:t>a</a:t>
              </a:r>
            </a:p>
          </p:txBody>
        </p:sp>
        <p:sp>
          <p:nvSpPr>
            <p:cNvPr id="33806" name="Line 34"/>
            <p:cNvSpPr>
              <a:spLocks noChangeShapeType="1"/>
            </p:cNvSpPr>
            <p:nvPr/>
          </p:nvSpPr>
          <p:spPr bwMode="auto">
            <a:xfrm>
              <a:off x="1968" y="2928"/>
              <a:ext cx="0" cy="48"/>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16399" name="Group 35"/>
          <p:cNvGrpSpPr/>
          <p:nvPr/>
        </p:nvGrpSpPr>
        <p:grpSpPr bwMode="auto">
          <a:xfrm>
            <a:off x="7772616" y="2756681"/>
            <a:ext cx="533400" cy="400050"/>
            <a:chOff x="720" y="2112"/>
            <a:chExt cx="336" cy="252"/>
          </a:xfrm>
        </p:grpSpPr>
        <p:sp>
          <p:nvSpPr>
            <p:cNvPr id="33808" name="Text Box 36"/>
            <p:cNvSpPr txBox="1">
              <a:spLocks noChangeArrowheads="1"/>
            </p:cNvSpPr>
            <p:nvPr/>
          </p:nvSpPr>
          <p:spPr bwMode="auto">
            <a:xfrm>
              <a:off x="720" y="2112"/>
              <a:ext cx="28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000" i="1" kern="0">
                  <a:solidFill>
                    <a:srgbClr val="0000FF"/>
                  </a:solidFill>
                  <a:latin typeface="Arial" panose="020B0604020202020204" pitchFamily="34" charset="0"/>
                  <a:ea typeface="思源黑体 CN Medium" panose="020B0600000000000000" pitchFamily="34" charset="-122"/>
                  <a:sym typeface="Arial" panose="020B0604020202020204" pitchFamily="34" charset="0"/>
                </a:rPr>
                <a:t>b</a:t>
              </a:r>
            </a:p>
          </p:txBody>
        </p:sp>
        <p:sp>
          <p:nvSpPr>
            <p:cNvPr id="33809" name="Line 37"/>
            <p:cNvSpPr>
              <a:spLocks noChangeShapeType="1"/>
            </p:cNvSpPr>
            <p:nvPr/>
          </p:nvSpPr>
          <p:spPr bwMode="auto">
            <a:xfrm>
              <a:off x="1008" y="2256"/>
              <a:ext cx="48" cy="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sp>
        <p:nvSpPr>
          <p:cNvPr id="16402" name="Text Box 38"/>
          <p:cNvSpPr txBox="1">
            <a:spLocks noChangeArrowheads="1"/>
          </p:cNvSpPr>
          <p:nvPr/>
        </p:nvSpPr>
        <p:spPr bwMode="auto">
          <a:xfrm>
            <a:off x="8915617" y="2219285"/>
            <a:ext cx="15081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spcBef>
                <a:spcPct val="50000"/>
              </a:spcBef>
            </a:pPr>
            <a:r>
              <a:rPr lang="en-US" altLang="zh-CN" sz="2000" i="1" kern="0">
                <a:solidFill>
                  <a:srgbClr val="0000FF"/>
                </a:solidFill>
                <a:latin typeface="Arial" panose="020B0604020202020204" pitchFamily="34" charset="0"/>
                <a:ea typeface="思源黑体 CN Medium" panose="020B0600000000000000" pitchFamily="34" charset="-122"/>
                <a:sym typeface="Arial" panose="020B0604020202020204" pitchFamily="34" charset="0"/>
              </a:rPr>
              <a:t>z=a+b</a:t>
            </a:r>
            <a:r>
              <a:rPr lang="en-US" altLang="zh-CN" sz="2000" kern="0">
                <a:solidFill>
                  <a:srgbClr val="0000FF"/>
                </a:solidFill>
                <a:latin typeface="Arial" panose="020B0604020202020204" pitchFamily="34" charset="0"/>
                <a:ea typeface="思源黑体 CN Medium" panose="020B0600000000000000" pitchFamily="34" charset="-122"/>
                <a:sym typeface="Arial" panose="020B0604020202020204" pitchFamily="34" charset="0"/>
              </a:rPr>
              <a:t>i</a:t>
            </a:r>
          </a:p>
        </p:txBody>
      </p:sp>
      <p:sp>
        <p:nvSpPr>
          <p:cNvPr id="366631" name="Line 39"/>
          <p:cNvSpPr>
            <a:spLocks noChangeShapeType="1"/>
          </p:cNvSpPr>
          <p:nvPr/>
        </p:nvSpPr>
        <p:spPr bwMode="auto">
          <a:xfrm flipV="1">
            <a:off x="8153616" y="2869396"/>
            <a:ext cx="1524000" cy="1143000"/>
          </a:xfrm>
          <a:prstGeom prst="line">
            <a:avLst/>
          </a:prstGeom>
          <a:noFill/>
          <a:ln w="57150">
            <a:solidFill>
              <a:srgbClr val="FF0000"/>
            </a:solidFill>
            <a:round/>
            <a:tailEnd type="arrow" w="med" len="med"/>
          </a:ln>
          <a:extLst>
            <a:ext uri="{909E8E84-426E-40DD-AFC4-6F175D3DCCD1}">
              <a14:hiddenFill xmlns:a14="http://schemas.microsoft.com/office/drawing/2010/main">
                <a:noFill/>
              </a14:hiddenFill>
            </a:ext>
          </a:extLst>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2299" name="Text Box 49"/>
          <p:cNvSpPr txBox="1">
            <a:spLocks noChangeArrowheads="1"/>
          </p:cNvSpPr>
          <p:nvPr/>
        </p:nvSpPr>
        <p:spPr bwMode="auto">
          <a:xfrm>
            <a:off x="-695936" y="4532448"/>
            <a:ext cx="586263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这是复数的又一种几何意义</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33813" name="Text Box 49"/>
          <p:cNvSpPr txBox="1">
            <a:spLocks noChangeArrowheads="1"/>
          </p:cNvSpPr>
          <p:nvPr/>
        </p:nvSpPr>
        <p:spPr bwMode="auto">
          <a:xfrm>
            <a:off x="8499" y="1070448"/>
            <a:ext cx="310991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spcBef>
                <a:spcPct val="50000"/>
              </a:spcBef>
            </a:pPr>
            <a:r>
              <a:rPr lang="zh-CN" altLang="en-US" sz="2000" kern="0">
                <a:solidFill>
                  <a:schemeClr val="tx2"/>
                </a:solidFill>
                <a:latin typeface="Arial" panose="020B0604020202020204" pitchFamily="34" charset="0"/>
                <a:ea typeface="思源黑体 CN Medium" panose="020B0600000000000000" pitchFamily="34" charset="-122"/>
                <a:sym typeface="Arial" panose="020B0604020202020204" pitchFamily="34" charset="0"/>
              </a:rPr>
              <a:t>复数的几何意义</a:t>
            </a:r>
          </a:p>
        </p:txBody>
      </p:sp>
      <p:sp>
        <p:nvSpPr>
          <p:cNvPr id="2" name="文本框 1"/>
          <p:cNvSpPr txBox="1">
            <a:spLocks noChangeArrowheads="1"/>
          </p:cNvSpPr>
          <p:nvPr/>
        </p:nvSpPr>
        <p:spPr bwMode="auto">
          <a:xfrm>
            <a:off x="660400" y="1662486"/>
            <a:ext cx="59039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复数</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z </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可由有序实数对（</a:t>
            </a:r>
            <a:r>
              <a:rPr lang="en-US" altLang="zh-CN" sz="2000" kern="0" dirty="0" err="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a,b</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来表示</a:t>
            </a:r>
          </a:p>
        </p:txBody>
      </p:sp>
      <p:graphicFrame>
        <p:nvGraphicFramePr>
          <p:cNvPr id="3" name="对象 2">
            <a:hlinkClick r:id="" action="ppaction://ole?verb=1"/>
          </p:cNvPr>
          <p:cNvGraphicFramePr>
            <a:graphicFrameLocks noChangeAspect="1"/>
          </p:cNvGraphicFramePr>
          <p:nvPr/>
        </p:nvGraphicFramePr>
        <p:xfrm>
          <a:off x="703825" y="2147983"/>
          <a:ext cx="3784600" cy="482600"/>
        </p:xfrm>
        <a:graphic>
          <a:graphicData uri="http://schemas.openxmlformats.org/presentationml/2006/ole">
            <mc:AlternateContent xmlns:mc="http://schemas.openxmlformats.org/markup-compatibility/2006">
              <mc:Choice xmlns:v="urn:schemas-microsoft-com:vml" Requires="v">
                <p:oleObj r:id="rId3" imgW="1892300" imgH="241300" progId="Equation.KSEE3">
                  <p:embed/>
                </p:oleObj>
              </mc:Choice>
              <mc:Fallback>
                <p:oleObj r:id="rId3" imgW="1892300" imgH="241300" progId="Equation.KSEE3">
                  <p:embed/>
                  <p:pic>
                    <p:nvPicPr>
                      <p:cNvPr id="0" name="对象 2">
                        <a:hlinkClick r:id="" action="ppaction://ole?verb=1"/>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825" y="2147983"/>
                        <a:ext cx="37846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9" name="对象 8">
            <a:hlinkClick r:id="" action="ppaction://ole?verb=1"/>
          </p:cNvPr>
          <p:cNvGraphicFramePr>
            <a:graphicFrameLocks noChangeAspect="1"/>
          </p:cNvGraphicFramePr>
          <p:nvPr/>
        </p:nvGraphicFramePr>
        <p:xfrm>
          <a:off x="711201" y="3964607"/>
          <a:ext cx="4981259" cy="507575"/>
        </p:xfrm>
        <a:graphic>
          <a:graphicData uri="http://schemas.openxmlformats.org/presentationml/2006/ole">
            <mc:AlternateContent xmlns:mc="http://schemas.openxmlformats.org/markup-compatibility/2006">
              <mc:Choice xmlns:v="urn:schemas-microsoft-com:vml" Requires="v">
                <p:oleObj r:id="rId5" imgW="2413000" imgH="241300" progId="Equation.KSEE3">
                  <p:embed/>
                </p:oleObj>
              </mc:Choice>
              <mc:Fallback>
                <p:oleObj r:id="rId5" imgW="2413000" imgH="241300" progId="Equation.KSEE3">
                  <p:embed/>
                  <p:pic>
                    <p:nvPicPr>
                      <p:cNvPr id="0" name="对象 8">
                        <a:hlinkClick r:id="" action="ppaction://ole?verb=1"/>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201" y="3964607"/>
                        <a:ext cx="4981259" cy="507575"/>
                      </a:xfrm>
                      <a:prstGeom prst="rect">
                        <a:avLst/>
                      </a:prstGeom>
                      <a:solidFill>
                        <a:schemeClr val="accent2"/>
                      </a:solidFill>
                      <a:ln>
                        <a:noFill/>
                      </a:ln>
                    </p:spPr>
                  </p:pic>
                </p:oleObj>
              </mc:Fallback>
            </mc:AlternateContent>
          </a:graphicData>
        </a:graphic>
      </p:graphicFrame>
      <p:sp>
        <p:nvSpPr>
          <p:cNvPr id="11" name="文本框 10"/>
          <p:cNvSpPr txBox="1">
            <a:spLocks noChangeArrowheads="1"/>
          </p:cNvSpPr>
          <p:nvPr/>
        </p:nvSpPr>
        <p:spPr bwMode="auto">
          <a:xfrm>
            <a:off x="576478" y="5009616"/>
            <a:ext cx="852963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为了方便起见，我们常把复数                    说成点</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Z</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或说成向量          ，并且规定，相等的向量表示同一个复数</a:t>
            </a:r>
          </a:p>
        </p:txBody>
      </p:sp>
      <p:graphicFrame>
        <p:nvGraphicFramePr>
          <p:cNvPr id="4" name="对象 11">
            <a:hlinkClick r:id="" action="ppaction://ole?verb=1"/>
          </p:cNvPr>
          <p:cNvGraphicFramePr>
            <a:graphicFrameLocks noChangeAspect="1"/>
          </p:cNvGraphicFramePr>
          <p:nvPr/>
        </p:nvGraphicFramePr>
        <p:xfrm>
          <a:off x="3885589" y="4970598"/>
          <a:ext cx="1428750" cy="522288"/>
        </p:xfrm>
        <a:graphic>
          <a:graphicData uri="http://schemas.openxmlformats.org/presentationml/2006/ole">
            <mc:AlternateContent xmlns:mc="http://schemas.openxmlformats.org/markup-compatibility/2006">
              <mc:Choice xmlns:v="urn:schemas-microsoft-com:vml" Requires="v">
                <p:oleObj r:id="rId7" imgW="609600" imgH="177165" progId="Equation.KSEE3">
                  <p:embed/>
                </p:oleObj>
              </mc:Choice>
              <mc:Fallback>
                <p:oleObj r:id="rId7" imgW="609600" imgH="177165" progId="Equation.KSEE3">
                  <p:embed/>
                  <p:pic>
                    <p:nvPicPr>
                      <p:cNvPr id="0" name="对象 11">
                        <a:hlinkClick r:id="" action="ppaction://ole?verb=1"/>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5589" y="4970598"/>
                        <a:ext cx="14287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28694" name="对象 12">
            <a:hlinkClick r:id="" action="ppaction://ole?verb=1"/>
          </p:cNvPr>
          <p:cNvGraphicFramePr>
            <a:graphicFrameLocks noChangeAspect="1"/>
          </p:cNvGraphicFramePr>
          <p:nvPr/>
        </p:nvGraphicFramePr>
        <p:xfrm>
          <a:off x="7615797" y="4985992"/>
          <a:ext cx="650875" cy="539750"/>
        </p:xfrm>
        <a:graphic>
          <a:graphicData uri="http://schemas.openxmlformats.org/presentationml/2006/ole">
            <mc:AlternateContent xmlns:mc="http://schemas.openxmlformats.org/markup-compatibility/2006">
              <mc:Choice xmlns:v="urn:schemas-microsoft-com:vml" Requires="v">
                <p:oleObj r:id="rId9" imgW="254000" imgH="228600" progId="Equation.KSEE3">
                  <p:embed/>
                </p:oleObj>
              </mc:Choice>
              <mc:Fallback>
                <p:oleObj r:id="rId9" imgW="254000" imgH="228600" progId="Equation.KSEE3">
                  <p:embed/>
                  <p:pic>
                    <p:nvPicPr>
                      <p:cNvPr id="0" name="对象 12">
                        <a:hlinkClick r:id="" action="ppaction://ole?verb=1"/>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15797" y="4985992"/>
                        <a:ext cx="65087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7" name="文本框 6"/>
          <p:cNvSpPr txBox="1">
            <a:spLocks noChangeArrowheads="1"/>
          </p:cNvSpPr>
          <p:nvPr/>
        </p:nvSpPr>
        <p:spPr bwMode="auto">
          <a:xfrm>
            <a:off x="636941" y="2669042"/>
            <a:ext cx="5745162"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我们知道每一个平面向量都可以用一个有序实数对来表示，而有序实数对与复数也是一一对应的。这样，我们就可以用平面向量来表示复数。</a:t>
            </a:r>
          </a:p>
        </p:txBody>
      </p:sp>
      <p:sp>
        <p:nvSpPr>
          <p:cNvPr id="8" name="文本框 7"/>
          <p:cNvSpPr txBox="1">
            <a:spLocks noChangeArrowheads="1"/>
          </p:cNvSpPr>
          <p:nvPr/>
        </p:nvSpPr>
        <p:spPr bwMode="auto">
          <a:xfrm>
            <a:off x="4185213" y="2214161"/>
            <a:ext cx="223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err="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a,b</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来表示</a:t>
            </a:r>
          </a:p>
        </p:txBody>
      </p:sp>
      <p:sp>
        <p:nvSpPr>
          <p:cNvPr id="31"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9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9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39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40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66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29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86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5" grpId="0"/>
      <p:bldP spid="16402" grpId="0"/>
      <p:bldP spid="12299" grpId="0"/>
      <p:bldP spid="2" grpId="0"/>
      <p:bldP spid="11" grpId="0"/>
      <p:bldP spid="11" grpId="1"/>
      <p:bldP spid="7" grpId="0"/>
      <p:bldP spid="7" grpId="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1"/>
          <p:cNvSpPr txBox="1">
            <a:spLocks noChangeArrowheads="1"/>
          </p:cNvSpPr>
          <p:nvPr/>
        </p:nvSpPr>
        <p:spPr bwMode="auto">
          <a:xfrm>
            <a:off x="660400" y="1188998"/>
            <a:ext cx="1900702" cy="400110"/>
          </a:xfrm>
          <a:prstGeom prst="rect">
            <a:avLst/>
          </a:prstGeom>
          <a:solidFill>
            <a:srgbClr val="CCFFFF"/>
          </a:solidFill>
          <a:ln w="9525">
            <a:solidFill>
              <a:schemeClr val="hlink"/>
            </a:solidFill>
            <a:miter lim="800000"/>
          </a:ln>
          <a:effectLst/>
        </p:spPr>
        <p:txBody>
          <a:bodyPr wrap="square">
            <a:spAutoFit/>
          </a:bodyPr>
          <a:lstStyle/>
          <a:p>
            <a:pPr>
              <a:defRPr/>
            </a:pPr>
            <a:r>
              <a:rPr kumimoji="1" lang="zh-CN" altLang="en-US" sz="2000" kern="0">
                <a:solidFill>
                  <a:srgbClr val="FF3300"/>
                </a:solidFill>
                <a:latin typeface="Arial" panose="020B0604020202020204" pitchFamily="34" charset="0"/>
                <a:ea typeface="思源黑体 CN Medium" panose="020B0600000000000000" pitchFamily="34" charset="-122"/>
                <a:sym typeface="Arial" panose="020B0604020202020204" pitchFamily="34" charset="0"/>
              </a:rPr>
              <a:t>三、复数的摸</a:t>
            </a:r>
          </a:p>
        </p:txBody>
      </p:sp>
      <p:grpSp>
        <p:nvGrpSpPr>
          <p:cNvPr id="35842" name="组合 3"/>
          <p:cNvGrpSpPr/>
          <p:nvPr/>
        </p:nvGrpSpPr>
        <p:grpSpPr bwMode="auto">
          <a:xfrm>
            <a:off x="6787686" y="2465260"/>
            <a:ext cx="3643312" cy="2928937"/>
            <a:chOff x="1909763" y="3213100"/>
            <a:chExt cx="3886200" cy="3311525"/>
          </a:xfrm>
        </p:grpSpPr>
        <p:sp>
          <p:nvSpPr>
            <p:cNvPr id="35843" name="Line 17"/>
            <p:cNvSpPr>
              <a:spLocks noChangeShapeType="1"/>
            </p:cNvSpPr>
            <p:nvPr/>
          </p:nvSpPr>
          <p:spPr bwMode="auto">
            <a:xfrm flipV="1">
              <a:off x="2138363" y="5686425"/>
              <a:ext cx="3200400" cy="0"/>
            </a:xfrm>
            <a:prstGeom prst="line">
              <a:avLst/>
            </a:prstGeom>
            <a:noFill/>
            <a:ln w="2857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35844" name="Line 18"/>
            <p:cNvSpPr>
              <a:spLocks noChangeShapeType="1"/>
            </p:cNvSpPr>
            <p:nvPr/>
          </p:nvSpPr>
          <p:spPr bwMode="auto">
            <a:xfrm>
              <a:off x="4805363" y="3400425"/>
              <a:ext cx="0" cy="3124200"/>
            </a:xfrm>
            <a:prstGeom prst="line">
              <a:avLst/>
            </a:prstGeom>
            <a:noFill/>
            <a:ln w="28575">
              <a:solidFill>
                <a:schemeClr val="tx1"/>
              </a:solidFill>
              <a:round/>
              <a:headEnd type="triangle" w="med" len="med"/>
            </a:ln>
            <a:extLst>
              <a:ext uri="{909E8E84-426E-40DD-AFC4-6F175D3DCCD1}">
                <a14:hiddenFill xmlns:a14="http://schemas.microsoft.com/office/drawing/2010/main">
                  <a:noFill/>
                </a14:hiddenFill>
              </a:ext>
            </a:extLst>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35845" name="Text Box 19"/>
            <p:cNvSpPr txBox="1">
              <a:spLocks noChangeArrowheads="1"/>
            </p:cNvSpPr>
            <p:nvPr/>
          </p:nvSpPr>
          <p:spPr bwMode="auto">
            <a:xfrm>
              <a:off x="5338763" y="5534025"/>
              <a:ext cx="457200" cy="45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x</a:t>
              </a:r>
            </a:p>
          </p:txBody>
        </p:sp>
        <p:sp>
          <p:nvSpPr>
            <p:cNvPr id="35846" name="Text Box 20"/>
            <p:cNvSpPr txBox="1">
              <a:spLocks noChangeArrowheads="1"/>
            </p:cNvSpPr>
            <p:nvPr/>
          </p:nvSpPr>
          <p:spPr bwMode="auto">
            <a:xfrm>
              <a:off x="4932363" y="3213100"/>
              <a:ext cx="457200" cy="45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y</a:t>
              </a:r>
            </a:p>
          </p:txBody>
        </p:sp>
        <p:sp>
          <p:nvSpPr>
            <p:cNvPr id="35847" name="Text Box 21"/>
            <p:cNvSpPr txBox="1">
              <a:spLocks noChangeArrowheads="1"/>
            </p:cNvSpPr>
            <p:nvPr/>
          </p:nvSpPr>
          <p:spPr bwMode="auto">
            <a:xfrm>
              <a:off x="4424363" y="5534025"/>
              <a:ext cx="457200" cy="45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o</a:t>
              </a:r>
            </a:p>
          </p:txBody>
        </p:sp>
        <p:sp>
          <p:nvSpPr>
            <p:cNvPr id="35848" name="Line 22"/>
            <p:cNvSpPr>
              <a:spLocks noChangeShapeType="1"/>
            </p:cNvSpPr>
            <p:nvPr/>
          </p:nvSpPr>
          <p:spPr bwMode="auto">
            <a:xfrm>
              <a:off x="3128963" y="4543425"/>
              <a:ext cx="0" cy="1143000"/>
            </a:xfrm>
            <a:prstGeom prst="line">
              <a:avLst/>
            </a:prstGeom>
            <a:noFill/>
            <a:ln w="9525">
              <a:solidFill>
                <a:schemeClr val="tx1"/>
              </a:solidFill>
              <a:prstDash val="dash"/>
              <a:round/>
            </a:ln>
            <a:extLst>
              <a:ext uri="{909E8E84-426E-40DD-AFC4-6F175D3DCCD1}">
                <a14:hiddenFill xmlns:a14="http://schemas.microsoft.com/office/drawing/2010/main">
                  <a:noFill/>
                </a14:hiddenFill>
              </a:ext>
            </a:extLst>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35849" name="Line 24"/>
            <p:cNvSpPr>
              <a:spLocks noChangeShapeType="1"/>
            </p:cNvSpPr>
            <p:nvPr/>
          </p:nvSpPr>
          <p:spPr bwMode="auto">
            <a:xfrm>
              <a:off x="3205163" y="4543425"/>
              <a:ext cx="1600200" cy="0"/>
            </a:xfrm>
            <a:prstGeom prst="line">
              <a:avLst/>
            </a:prstGeom>
            <a:noFill/>
            <a:ln w="9525">
              <a:solidFill>
                <a:schemeClr val="tx1"/>
              </a:solidFill>
              <a:prstDash val="dash"/>
              <a:round/>
            </a:ln>
            <a:extLst>
              <a:ext uri="{909E8E84-426E-40DD-AFC4-6F175D3DCCD1}">
                <a14:hiddenFill xmlns:a14="http://schemas.microsoft.com/office/drawing/2010/main">
                  <a:noFill/>
                </a14:hiddenFill>
              </a:ext>
            </a:extLst>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35850" name="Text Box 25"/>
            <p:cNvSpPr txBox="1">
              <a:spLocks noChangeArrowheads="1"/>
            </p:cNvSpPr>
            <p:nvPr/>
          </p:nvSpPr>
          <p:spPr bwMode="auto">
            <a:xfrm>
              <a:off x="4881563" y="4314825"/>
              <a:ext cx="457200" cy="45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b</a:t>
              </a:r>
            </a:p>
          </p:txBody>
        </p:sp>
        <p:sp>
          <p:nvSpPr>
            <p:cNvPr id="35851" name="Text Box 26"/>
            <p:cNvSpPr txBox="1">
              <a:spLocks noChangeArrowheads="1"/>
            </p:cNvSpPr>
            <p:nvPr/>
          </p:nvSpPr>
          <p:spPr bwMode="auto">
            <a:xfrm>
              <a:off x="2976563" y="5610225"/>
              <a:ext cx="457200" cy="45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a:t>
              </a:r>
            </a:p>
          </p:txBody>
        </p:sp>
        <p:sp>
          <p:nvSpPr>
            <p:cNvPr id="35852" name="Text Box 27"/>
            <p:cNvSpPr txBox="1">
              <a:spLocks noChangeArrowheads="1"/>
            </p:cNvSpPr>
            <p:nvPr/>
          </p:nvSpPr>
          <p:spPr bwMode="auto">
            <a:xfrm>
              <a:off x="1909763" y="4467225"/>
              <a:ext cx="1371600" cy="45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Z(a,b)</a:t>
              </a:r>
            </a:p>
          </p:txBody>
        </p:sp>
        <p:sp>
          <p:nvSpPr>
            <p:cNvPr id="35853" name="Text Box 30"/>
            <p:cNvSpPr txBox="1">
              <a:spLocks noChangeArrowheads="1"/>
            </p:cNvSpPr>
            <p:nvPr/>
          </p:nvSpPr>
          <p:spPr bwMode="auto">
            <a:xfrm>
              <a:off x="2573027" y="3852894"/>
              <a:ext cx="1046783" cy="45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spcBef>
                  <a:spcPct val="50000"/>
                </a:spcBef>
              </a:pPr>
              <a:r>
                <a:rPr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z=a+bi</a:t>
              </a:r>
            </a:p>
          </p:txBody>
        </p:sp>
        <p:sp>
          <p:nvSpPr>
            <p:cNvPr id="35854" name="Line 31"/>
            <p:cNvSpPr>
              <a:spLocks noChangeShapeType="1"/>
            </p:cNvSpPr>
            <p:nvPr/>
          </p:nvSpPr>
          <p:spPr bwMode="auto">
            <a:xfrm flipH="1" flipV="1">
              <a:off x="3130550" y="4581525"/>
              <a:ext cx="1657350" cy="1079500"/>
            </a:xfrm>
            <a:prstGeom prst="line">
              <a:avLst/>
            </a:prstGeom>
            <a:noFill/>
            <a:ln w="38100">
              <a:solidFill>
                <a:srgbClr val="CC3300"/>
              </a:solidFill>
              <a:round/>
              <a:tailEnd type="triangle" w="med" len="med"/>
            </a:ln>
            <a:extLst>
              <a:ext uri="{909E8E84-426E-40DD-AFC4-6F175D3DCCD1}">
                <a14:hiddenFill xmlns:a14="http://schemas.microsoft.com/office/drawing/2010/main">
                  <a:noFill/>
                </a14:hiddenFill>
              </a:ext>
            </a:extLst>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35855" name="组合 19"/>
          <p:cNvGrpSpPr/>
          <p:nvPr/>
        </p:nvGrpSpPr>
        <p:grpSpPr bwMode="auto">
          <a:xfrm>
            <a:off x="607719" y="1659293"/>
            <a:ext cx="8182756" cy="805967"/>
            <a:chOff x="-681858" y="-1224453"/>
            <a:chExt cx="8182813" cy="805913"/>
          </a:xfrm>
        </p:grpSpPr>
        <p:sp>
          <p:nvSpPr>
            <p:cNvPr id="35856" name="TextBox 16"/>
            <p:cNvSpPr txBox="1">
              <a:spLocks noChangeArrowheads="1"/>
            </p:cNvSpPr>
            <p:nvPr/>
          </p:nvSpPr>
          <p:spPr bwMode="auto">
            <a:xfrm>
              <a:off x="-681858" y="-1126379"/>
              <a:ext cx="8182813" cy="707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向量           的模叫做复数</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z=</a:t>
              </a:r>
              <a:r>
                <a:rPr lang="en-US" altLang="zh-CN" sz="2000" kern="0" dirty="0" err="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a+bi</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的模，记做</a:t>
              </a:r>
              <a:endPar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a:p>
              <a:endPar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aphicFrame>
          <p:nvGraphicFramePr>
            <p:cNvPr id="35857" name="Object 11"/>
            <p:cNvGraphicFramePr/>
            <p:nvPr/>
          </p:nvGraphicFramePr>
          <p:xfrm>
            <a:off x="47339" y="-1125635"/>
            <a:ext cx="649285" cy="385512"/>
          </p:xfrm>
          <a:graphic>
            <a:graphicData uri="http://schemas.openxmlformats.org/presentationml/2006/ole">
              <mc:AlternateContent xmlns:mc="http://schemas.openxmlformats.org/markup-compatibility/2006">
                <mc:Choice xmlns:v="urn:schemas-microsoft-com:vml" Requires="v">
                  <p:oleObj r:id="rId3" imgW="241300" imgH="203200" progId="Equation.DSMT4">
                    <p:embed/>
                  </p:oleObj>
                </mc:Choice>
                <mc:Fallback>
                  <p:oleObj r:id="rId3" imgW="241300" imgH="203200" progId="Equation.DSMT4">
                    <p:embed/>
                    <p:pic>
                      <p:nvPicPr>
                        <p:cNvPr id="0" name="Object 1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39" y="-1125635"/>
                          <a:ext cx="649285" cy="385512"/>
                        </a:xfrm>
                        <a:prstGeom prst="rect">
                          <a:avLst/>
                        </a:prstGeom>
                        <a:noFill/>
                        <a:ln>
                          <a:noFill/>
                        </a:ln>
                      </p:spPr>
                    </p:pic>
                  </p:oleObj>
                </mc:Fallback>
              </mc:AlternateContent>
            </a:graphicData>
          </a:graphic>
        </p:graphicFrame>
        <p:graphicFrame>
          <p:nvGraphicFramePr>
            <p:cNvPr id="35858" name="Object 3"/>
            <p:cNvGraphicFramePr/>
            <p:nvPr/>
          </p:nvGraphicFramePr>
          <p:xfrm>
            <a:off x="4371230" y="-1224453"/>
            <a:ext cx="1936936" cy="544764"/>
          </p:xfrm>
          <a:graphic>
            <a:graphicData uri="http://schemas.openxmlformats.org/presentationml/2006/ole">
              <mc:AlternateContent xmlns:mc="http://schemas.openxmlformats.org/markup-compatibility/2006">
                <mc:Choice xmlns:v="urn:schemas-microsoft-com:vml" Requires="v">
                  <p:oleObj r:id="rId5" imgW="748665" imgH="254000" progId="Equation.DSMT4">
                    <p:embed/>
                  </p:oleObj>
                </mc:Choice>
                <mc:Fallback>
                  <p:oleObj r:id="rId5" imgW="748665" imgH="254000" progId="Equation.DSMT4">
                    <p:embed/>
                    <p:pic>
                      <p:nvPicPr>
                        <p:cNvPr id="0" name="Object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1230" y="-1224453"/>
                          <a:ext cx="1936936" cy="544764"/>
                        </a:xfrm>
                        <a:prstGeom prst="rect">
                          <a:avLst/>
                        </a:prstGeom>
                        <a:noFill/>
                        <a:ln>
                          <a:noFill/>
                        </a:ln>
                      </p:spPr>
                    </p:pic>
                  </p:oleObj>
                </mc:Fallback>
              </mc:AlternateContent>
            </a:graphicData>
          </a:graphic>
        </p:graphicFrame>
      </p:grpSp>
      <p:sp>
        <p:nvSpPr>
          <p:cNvPr id="4106" name="TextBox 20"/>
          <p:cNvSpPr txBox="1">
            <a:spLocks noChangeArrowheads="1"/>
          </p:cNvSpPr>
          <p:nvPr/>
        </p:nvSpPr>
        <p:spPr bwMode="auto">
          <a:xfrm>
            <a:off x="1069645" y="5331070"/>
            <a:ext cx="8135937" cy="1015663"/>
          </a:xfrm>
          <a:prstGeom prst="rect">
            <a:avLst/>
          </a:prstGeom>
          <a:gradFill rotWithShape="0">
            <a:gsLst>
              <a:gs pos="0">
                <a:srgbClr val="FFEFD1"/>
              </a:gs>
              <a:gs pos="64999">
                <a:srgbClr val="F0EBD5"/>
              </a:gs>
              <a:gs pos="100000">
                <a:srgbClr val="D1C39F"/>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kern="0">
                <a:solidFill>
                  <a:srgbClr val="C00000"/>
                </a:solidFill>
                <a:latin typeface="Arial" panose="020B0604020202020204" pitchFamily="34" charset="0"/>
                <a:ea typeface="思源黑体 CN Medium" panose="020B0600000000000000" pitchFamily="34" charset="-122"/>
                <a:sym typeface="Arial" panose="020B0604020202020204" pitchFamily="34" charset="0"/>
              </a:rPr>
              <a:t>复数的模的几何意义：</a:t>
            </a:r>
            <a:endParaRPr lang="en-US" altLang="zh-CN" sz="2000" kern="0">
              <a:solidFill>
                <a:srgbClr val="C00000"/>
              </a:solidFill>
              <a:latin typeface="Arial" panose="020B0604020202020204" pitchFamily="34" charset="0"/>
              <a:ea typeface="思源黑体 CN Medium" panose="020B0600000000000000" pitchFamily="34" charset="-122"/>
              <a:sym typeface="Arial" panose="020B0604020202020204" pitchFamily="34" charset="0"/>
            </a:endParaRPr>
          </a:p>
          <a:p>
            <a:r>
              <a:rPr lang="zh-CN" altLang="en-US" sz="2000" kern="0">
                <a:solidFill>
                  <a:srgbClr val="C00000"/>
                </a:solidFill>
                <a:latin typeface="Arial" panose="020B0604020202020204" pitchFamily="34" charset="0"/>
                <a:ea typeface="思源黑体 CN Medium" panose="020B0600000000000000" pitchFamily="34" charset="-122"/>
                <a:sym typeface="Arial" panose="020B0604020202020204" pitchFamily="34" charset="0"/>
              </a:rPr>
              <a:t>复数</a:t>
            </a:r>
            <a:r>
              <a:rPr lang="en-US" altLang="zh-CN" sz="2000" kern="0">
                <a:solidFill>
                  <a:srgbClr val="C00000"/>
                </a:solidFill>
                <a:latin typeface="Arial" panose="020B0604020202020204" pitchFamily="34" charset="0"/>
                <a:ea typeface="思源黑体 CN Medium" panose="020B0600000000000000" pitchFamily="34" charset="-122"/>
                <a:sym typeface="Arial" panose="020B0604020202020204" pitchFamily="34" charset="0"/>
              </a:rPr>
              <a:t>z=a+bi</a:t>
            </a:r>
            <a:r>
              <a:rPr lang="zh-CN" altLang="en-US" sz="2000" kern="0">
                <a:solidFill>
                  <a:srgbClr val="C00000"/>
                </a:solidFill>
                <a:latin typeface="Arial" panose="020B0604020202020204" pitchFamily="34" charset="0"/>
                <a:ea typeface="思源黑体 CN Medium" panose="020B0600000000000000" pitchFamily="34" charset="-122"/>
                <a:sym typeface="Arial" panose="020B0604020202020204" pitchFamily="34" charset="0"/>
              </a:rPr>
              <a:t>在复平面所对应的点</a:t>
            </a:r>
            <a:r>
              <a:rPr lang="en-US" altLang="zh-CN" sz="2000" kern="0">
                <a:solidFill>
                  <a:srgbClr val="C00000"/>
                </a:solidFill>
                <a:latin typeface="Arial" panose="020B0604020202020204" pitchFamily="34" charset="0"/>
                <a:ea typeface="思源黑体 CN Medium" panose="020B0600000000000000" pitchFamily="34" charset="-122"/>
                <a:sym typeface="Arial" panose="020B0604020202020204" pitchFamily="34" charset="0"/>
              </a:rPr>
              <a:t>Z</a:t>
            </a:r>
            <a:r>
              <a:rPr lang="zh-CN" altLang="en-US" sz="2000" kern="0">
                <a:solidFill>
                  <a:srgbClr val="C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a:solidFill>
                  <a:srgbClr val="C00000"/>
                </a:solidFill>
                <a:latin typeface="Arial" panose="020B0604020202020204" pitchFamily="34" charset="0"/>
                <a:ea typeface="思源黑体 CN Medium" panose="020B0600000000000000" pitchFamily="34" charset="-122"/>
                <a:sym typeface="Arial" panose="020B0604020202020204" pitchFamily="34" charset="0"/>
              </a:rPr>
              <a:t>a</a:t>
            </a:r>
            <a:r>
              <a:rPr lang="zh-CN" altLang="en-US" sz="2000" kern="0">
                <a:solidFill>
                  <a:srgbClr val="C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a:solidFill>
                  <a:srgbClr val="C00000"/>
                </a:solidFill>
                <a:latin typeface="Arial" panose="020B0604020202020204" pitchFamily="34" charset="0"/>
                <a:ea typeface="思源黑体 CN Medium" panose="020B0600000000000000" pitchFamily="34" charset="-122"/>
                <a:sym typeface="Arial" panose="020B0604020202020204" pitchFamily="34" charset="0"/>
              </a:rPr>
              <a:t>b</a:t>
            </a:r>
            <a:r>
              <a:rPr lang="zh-CN" altLang="en-US" sz="2000" kern="0">
                <a:solidFill>
                  <a:srgbClr val="C00000"/>
                </a:solidFill>
                <a:latin typeface="Arial" panose="020B0604020202020204" pitchFamily="34" charset="0"/>
                <a:ea typeface="思源黑体 CN Medium" panose="020B0600000000000000" pitchFamily="34" charset="-122"/>
                <a:sym typeface="Arial" panose="020B0604020202020204" pitchFamily="34" charset="0"/>
              </a:rPr>
              <a:t>）到原点的距离</a:t>
            </a:r>
            <a:endParaRPr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aphicFrame>
        <p:nvGraphicFramePr>
          <p:cNvPr id="4122" name="Object 4"/>
          <p:cNvGraphicFramePr/>
          <p:nvPr/>
        </p:nvGraphicFramePr>
        <p:xfrm>
          <a:off x="1137114" y="2410637"/>
          <a:ext cx="4000500" cy="642938"/>
        </p:xfrm>
        <a:graphic>
          <a:graphicData uri="http://schemas.openxmlformats.org/presentationml/2006/ole">
            <mc:AlternateContent xmlns:mc="http://schemas.openxmlformats.org/markup-compatibility/2006">
              <mc:Choice xmlns:v="urn:schemas-microsoft-com:vml" Requires="v">
                <p:oleObj r:id="rId7" imgW="1268730" imgH="317500" progId="Equation.DSMT4">
                  <p:embed/>
                </p:oleObj>
              </mc:Choice>
              <mc:Fallback>
                <p:oleObj r:id="rId7" imgW="1268730" imgH="317500" progId="Equation.DSMT4">
                  <p:embed/>
                  <p:pic>
                    <p:nvPicPr>
                      <p:cNvPr id="0" name="Object 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37114" y="2410637"/>
                        <a:ext cx="40005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nvGrpSpPr>
          <p:cNvPr id="5" name="Group 29"/>
          <p:cNvGrpSpPr/>
          <p:nvPr/>
        </p:nvGrpSpPr>
        <p:grpSpPr bwMode="auto">
          <a:xfrm>
            <a:off x="2641930" y="3578649"/>
            <a:ext cx="3097212" cy="1039114"/>
            <a:chOff x="113" y="1488"/>
            <a:chExt cx="1951" cy="1088"/>
          </a:xfrm>
        </p:grpSpPr>
        <p:sp>
          <p:nvSpPr>
            <p:cNvPr id="35862" name="AutoShape 27"/>
            <p:cNvSpPr>
              <a:spLocks noChangeArrowheads="1"/>
            </p:cNvSpPr>
            <p:nvPr/>
          </p:nvSpPr>
          <p:spPr bwMode="auto">
            <a:xfrm>
              <a:off x="113" y="1488"/>
              <a:ext cx="1951" cy="1088"/>
            </a:xfrm>
            <a:prstGeom prst="cloudCallout">
              <a:avLst>
                <a:gd name="adj1" fmla="val -36479"/>
                <a:gd name="adj2" fmla="val -76875"/>
              </a:avLst>
            </a:prstGeom>
            <a:solidFill>
              <a:schemeClr val="accent1"/>
            </a:solidFill>
            <a:ln w="9525">
              <a:solidFill>
                <a:schemeClr val="tx1"/>
              </a:solidFill>
              <a:round/>
            </a:ln>
          </p:spPr>
          <p:txBody>
            <a:bodyPr anchor="ctr"/>
            <a:lstStyle/>
            <a:p>
              <a:pPr algn="ctr"/>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35863" name="Text Box 28"/>
            <p:cNvSpPr txBox="1">
              <a:spLocks noChangeArrowheads="1"/>
            </p:cNvSpPr>
            <p:nvPr/>
          </p:nvSpPr>
          <p:spPr bwMode="auto">
            <a:xfrm>
              <a:off x="398" y="1871"/>
              <a:ext cx="162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如何求复数的模？？</a:t>
              </a:r>
            </a:p>
          </p:txBody>
        </p:sp>
      </p:grpSp>
      <p:sp>
        <p:nvSpPr>
          <p:cNvPr id="25"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500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122"/>
                                        </p:tgtEl>
                                        <p:attrNameLst>
                                          <p:attrName>style.visibility</p:attrName>
                                        </p:attrNameLst>
                                      </p:cBhvr>
                                      <p:to>
                                        <p:strVal val="visible"/>
                                      </p:to>
                                    </p:set>
                                    <p:animEffect transition="in" filter="blinds(horizontal)">
                                      <p:cBhvr>
                                        <p:cTn id="12" dur="500"/>
                                        <p:tgtEl>
                                          <p:spTgt spid="4122"/>
                                        </p:tgtEl>
                                      </p:cBhvr>
                                    </p:animEffect>
                                  </p:childTnLst>
                                </p:cTn>
                              </p:par>
                            </p:childTnLst>
                          </p:cTn>
                        </p:par>
                        <p:par>
                          <p:cTn id="13" fill="hold">
                            <p:stCondLst>
                              <p:cond delay="500"/>
                            </p:stCondLst>
                            <p:childTnLst>
                              <p:par>
                                <p:cTn id="14" presetID="2" presetClass="entr" presetSubtype="4" fill="hold" grpId="0" nodeType="afterEffect">
                                  <p:stCondLst>
                                    <p:cond delay="5000"/>
                                  </p:stCondLst>
                                  <p:childTnLst>
                                    <p:set>
                                      <p:cBhvr>
                                        <p:cTn id="15" dur="1" fill="hold">
                                          <p:stCondLst>
                                            <p:cond delay="0"/>
                                          </p:stCondLst>
                                        </p:cTn>
                                        <p:tgtEl>
                                          <p:spTgt spid="4106"/>
                                        </p:tgtEl>
                                        <p:attrNameLst>
                                          <p:attrName>style.visibility</p:attrName>
                                        </p:attrNameLst>
                                      </p:cBhvr>
                                      <p:to>
                                        <p:strVal val="visible"/>
                                      </p:to>
                                    </p:set>
                                    <p:anim calcmode="lin" valueType="num">
                                      <p:cBhvr>
                                        <p:cTn id="16" dur="500" fill="hold"/>
                                        <p:tgtEl>
                                          <p:spTgt spid="4106"/>
                                        </p:tgtEl>
                                        <p:attrNameLst>
                                          <p:attrName>ppt_x</p:attrName>
                                        </p:attrNameLst>
                                      </p:cBhvr>
                                      <p:tavLst>
                                        <p:tav tm="0">
                                          <p:val>
                                            <p:strVal val="#ppt_x"/>
                                          </p:val>
                                        </p:tav>
                                        <p:tav tm="100000">
                                          <p:val>
                                            <p:strVal val="#ppt_x"/>
                                          </p:val>
                                        </p:tav>
                                      </p:tavLst>
                                    </p:anim>
                                    <p:anim calcmode="lin" valueType="num">
                                      <p:cBhvr>
                                        <p:cTn id="17" dur="500" fill="hold"/>
                                        <p:tgtEl>
                                          <p:spTgt spid="41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a:hlinkClick r:id="" action="ppaction://ole?verb=1"/>
          </p:cNvPr>
          <p:cNvGraphicFramePr>
            <a:graphicFrameLocks noChangeAspect="1"/>
          </p:cNvGraphicFramePr>
          <p:nvPr/>
        </p:nvGraphicFramePr>
        <p:xfrm>
          <a:off x="1338406" y="2297703"/>
          <a:ext cx="4157537" cy="524955"/>
        </p:xfrm>
        <a:graphic>
          <a:graphicData uri="http://schemas.openxmlformats.org/presentationml/2006/ole">
            <mc:AlternateContent xmlns:mc="http://schemas.openxmlformats.org/markup-compatibility/2006">
              <mc:Choice xmlns:v="urn:schemas-microsoft-com:vml" Requires="v">
                <p:oleObj r:id="rId2" imgW="2032000" imgH="279400" progId="Equation.KSEE3">
                  <p:embed/>
                </p:oleObj>
              </mc:Choice>
              <mc:Fallback>
                <p:oleObj r:id="rId2" imgW="2032000" imgH="279400" progId="Equation.KSEE3">
                  <p:embed/>
                  <p:pic>
                    <p:nvPicPr>
                      <p:cNvPr id="0" name="对象 1">
                        <a:hlinkClick r:id="" action="ppaction://ole?verb=1"/>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8406" y="2297703"/>
                        <a:ext cx="4157537" cy="524955"/>
                      </a:xfrm>
                      <a:prstGeom prst="rect">
                        <a:avLst/>
                      </a:prstGeom>
                      <a:noFill/>
                      <a:ln>
                        <a:noFill/>
                      </a:ln>
                    </p:spPr>
                  </p:pic>
                </p:oleObj>
              </mc:Fallback>
            </mc:AlternateContent>
          </a:graphicData>
        </a:graphic>
      </p:graphicFrame>
      <p:graphicFrame>
        <p:nvGraphicFramePr>
          <p:cNvPr id="3" name="对象 2">
            <a:hlinkClick r:id="" action="ppaction://ole?verb=1"/>
          </p:cNvPr>
          <p:cNvGraphicFramePr>
            <a:graphicFrameLocks noChangeAspect="1"/>
          </p:cNvGraphicFramePr>
          <p:nvPr/>
        </p:nvGraphicFramePr>
        <p:xfrm>
          <a:off x="5561331" y="2267882"/>
          <a:ext cx="1862998" cy="468381"/>
        </p:xfrm>
        <a:graphic>
          <a:graphicData uri="http://schemas.openxmlformats.org/presentationml/2006/ole">
            <mc:AlternateContent xmlns:mc="http://schemas.openxmlformats.org/markup-compatibility/2006">
              <mc:Choice xmlns:v="urn:schemas-microsoft-com:vml" Requires="v">
                <p:oleObj r:id="rId4" imgW="914400" imgH="228600" progId="Equation.KSEE3">
                  <p:embed/>
                </p:oleObj>
              </mc:Choice>
              <mc:Fallback>
                <p:oleObj r:id="rId4" imgW="914400" imgH="228600" progId="Equation.KSEE3">
                  <p:embed/>
                  <p:pic>
                    <p:nvPicPr>
                      <p:cNvPr id="0" name="对象 2">
                        <a:hlinkClick r:id="" action="ppaction://ole?verb=1"/>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1331" y="2267882"/>
                        <a:ext cx="1862998" cy="468381"/>
                      </a:xfrm>
                      <a:prstGeom prst="rect">
                        <a:avLst/>
                      </a:prstGeom>
                      <a:noFill/>
                      <a:ln>
                        <a:noFill/>
                      </a:ln>
                    </p:spPr>
                  </p:pic>
                </p:oleObj>
              </mc:Fallback>
            </mc:AlternateContent>
          </a:graphicData>
        </a:graphic>
      </p:graphicFrame>
      <p:graphicFrame>
        <p:nvGraphicFramePr>
          <p:cNvPr id="4" name="对象 3">
            <a:hlinkClick r:id="" action="ppaction://ole?verb=1"/>
          </p:cNvPr>
          <p:cNvGraphicFramePr>
            <a:graphicFrameLocks noChangeAspect="1"/>
          </p:cNvGraphicFramePr>
          <p:nvPr/>
        </p:nvGraphicFramePr>
        <p:xfrm>
          <a:off x="2164717" y="3020302"/>
          <a:ext cx="1691960" cy="376283"/>
        </p:xfrm>
        <a:graphic>
          <a:graphicData uri="http://schemas.openxmlformats.org/presentationml/2006/ole">
            <mc:AlternateContent xmlns:mc="http://schemas.openxmlformats.org/markup-compatibility/2006">
              <mc:Choice xmlns:v="urn:schemas-microsoft-com:vml" Requires="v">
                <p:oleObj r:id="rId6" imgW="850900" imgH="177165" progId="Equation.KSEE3">
                  <p:embed/>
                </p:oleObj>
              </mc:Choice>
              <mc:Fallback>
                <p:oleObj r:id="rId6" imgW="850900" imgH="177165" progId="Equation.KSEE3">
                  <p:embed/>
                  <p:pic>
                    <p:nvPicPr>
                      <p:cNvPr id="0" name="对象 3">
                        <a:hlinkClick r:id="" action="ppaction://ole?verb=1"/>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4717" y="3020302"/>
                        <a:ext cx="1691960" cy="376283"/>
                      </a:xfrm>
                      <a:prstGeom prst="rect">
                        <a:avLst/>
                      </a:prstGeom>
                      <a:noFill/>
                      <a:ln>
                        <a:noFill/>
                      </a:ln>
                    </p:spPr>
                  </p:pic>
                </p:oleObj>
              </mc:Fallback>
            </mc:AlternateContent>
          </a:graphicData>
        </a:graphic>
      </p:graphicFrame>
      <p:graphicFrame>
        <p:nvGraphicFramePr>
          <p:cNvPr id="5" name="对象 4">
            <a:hlinkClick r:id="" action="ppaction://ole?verb=1"/>
          </p:cNvPr>
          <p:cNvGraphicFramePr>
            <a:graphicFrameLocks noChangeAspect="1"/>
          </p:cNvGraphicFramePr>
          <p:nvPr/>
        </p:nvGraphicFramePr>
        <p:xfrm>
          <a:off x="4215132" y="2967407"/>
          <a:ext cx="2561622" cy="399966"/>
        </p:xfrm>
        <a:graphic>
          <a:graphicData uri="http://schemas.openxmlformats.org/presentationml/2006/ole">
            <mc:AlternateContent xmlns:mc="http://schemas.openxmlformats.org/markup-compatibility/2006">
              <mc:Choice xmlns:v="urn:schemas-microsoft-com:vml" Requires="v">
                <p:oleObj r:id="rId8" imgW="990600" imgH="177165" progId="Equation.KSEE3">
                  <p:embed/>
                </p:oleObj>
              </mc:Choice>
              <mc:Fallback>
                <p:oleObj r:id="rId8" imgW="990600" imgH="177165" progId="Equation.KSEE3">
                  <p:embed/>
                  <p:pic>
                    <p:nvPicPr>
                      <p:cNvPr id="0" name="对象 4">
                        <a:hlinkClick r:id="" action="ppaction://ole?verb=1"/>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15132" y="2967407"/>
                        <a:ext cx="2561622" cy="399966"/>
                      </a:xfrm>
                      <a:prstGeom prst="rect">
                        <a:avLst/>
                      </a:prstGeom>
                      <a:noFill/>
                      <a:ln>
                        <a:noFill/>
                      </a:ln>
                    </p:spPr>
                  </p:pic>
                </p:oleObj>
              </mc:Fallback>
            </mc:AlternateContent>
          </a:graphicData>
        </a:graphic>
      </p:graphicFrame>
      <p:graphicFrame>
        <p:nvGraphicFramePr>
          <p:cNvPr id="6" name="对象 5">
            <a:hlinkClick r:id="" action="ppaction://ole?verb=1"/>
          </p:cNvPr>
          <p:cNvGraphicFramePr>
            <a:graphicFrameLocks noChangeAspect="1"/>
          </p:cNvGraphicFramePr>
          <p:nvPr/>
        </p:nvGraphicFramePr>
        <p:xfrm>
          <a:off x="2164717" y="3684961"/>
          <a:ext cx="2644509" cy="367073"/>
        </p:xfrm>
        <a:graphic>
          <a:graphicData uri="http://schemas.openxmlformats.org/presentationml/2006/ole">
            <mc:AlternateContent xmlns:mc="http://schemas.openxmlformats.org/markup-compatibility/2006">
              <mc:Choice xmlns:v="urn:schemas-microsoft-com:vml" Requires="v">
                <p:oleObj r:id="rId10" imgW="1244600" imgH="177165" progId="Equation.KSEE3">
                  <p:embed/>
                </p:oleObj>
              </mc:Choice>
              <mc:Fallback>
                <p:oleObj r:id="rId10" imgW="1244600" imgH="177165" progId="Equation.KSEE3">
                  <p:embed/>
                  <p:pic>
                    <p:nvPicPr>
                      <p:cNvPr id="0" name="对象 5">
                        <a:hlinkClick r:id="" action="ppaction://ole?verb=1"/>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64717" y="3684961"/>
                        <a:ext cx="2644509" cy="367073"/>
                      </a:xfrm>
                      <a:prstGeom prst="rect">
                        <a:avLst/>
                      </a:prstGeom>
                      <a:noFill/>
                      <a:ln>
                        <a:noFill/>
                      </a:ln>
                    </p:spPr>
                  </p:pic>
                </p:oleObj>
              </mc:Fallback>
            </mc:AlternateContent>
          </a:graphicData>
        </a:graphic>
      </p:graphicFrame>
      <p:graphicFrame>
        <p:nvGraphicFramePr>
          <p:cNvPr id="7" name="对象 6">
            <a:hlinkClick r:id="" action="ppaction://ole?verb=1"/>
          </p:cNvPr>
          <p:cNvGraphicFramePr>
            <a:graphicFrameLocks noChangeAspect="1"/>
          </p:cNvGraphicFramePr>
          <p:nvPr/>
        </p:nvGraphicFramePr>
        <p:xfrm>
          <a:off x="5114291" y="3643297"/>
          <a:ext cx="1865629" cy="465749"/>
        </p:xfrm>
        <a:graphic>
          <a:graphicData uri="http://schemas.openxmlformats.org/presentationml/2006/ole">
            <mc:AlternateContent xmlns:mc="http://schemas.openxmlformats.org/markup-compatibility/2006">
              <mc:Choice xmlns:v="urn:schemas-microsoft-com:vml" Requires="v">
                <p:oleObj r:id="rId12" imgW="723900" imgH="203200" progId="Equation.KSEE3">
                  <p:embed/>
                </p:oleObj>
              </mc:Choice>
              <mc:Fallback>
                <p:oleObj r:id="rId12" imgW="723900" imgH="203200" progId="Equation.KSEE3">
                  <p:embed/>
                  <p:pic>
                    <p:nvPicPr>
                      <p:cNvPr id="0" name="对象 6">
                        <a:hlinkClick r:id="" action="ppaction://ole?verb=1"/>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14291" y="3643297"/>
                        <a:ext cx="1865629" cy="465749"/>
                      </a:xfrm>
                      <a:prstGeom prst="rect">
                        <a:avLst/>
                      </a:prstGeom>
                      <a:noFill/>
                      <a:ln>
                        <a:noFill/>
                      </a:ln>
                    </p:spPr>
                  </p:pic>
                </p:oleObj>
              </mc:Fallback>
            </mc:AlternateContent>
          </a:graphicData>
        </a:graphic>
      </p:graphicFrame>
      <p:sp>
        <p:nvSpPr>
          <p:cNvPr id="10"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
        <p:nvSpPr>
          <p:cNvPr id="8" name="矩形 7"/>
          <p:cNvSpPr/>
          <p:nvPr/>
        </p:nvSpPr>
        <p:spPr>
          <a:xfrm>
            <a:off x="0" y="1157794"/>
            <a:ext cx="8857932" cy="1323439"/>
          </a:xfrm>
          <a:prstGeom prst="rect">
            <a:avLst/>
          </a:prstGeom>
        </p:spPr>
        <p:txBody>
          <a:bodyPr wrap="square">
            <a:spAutoFit/>
          </a:bodyPr>
          <a:lstStyle/>
          <a:p>
            <a:pPr indent="609600">
              <a:lnSpc>
                <a:spcPct val="150000"/>
              </a:lnSpc>
            </a:pPr>
            <a:r>
              <a:rPr lang="zh-CN" altLang="en-US" sz="2000" kern="100" dirty="0">
                <a:solidFill>
                  <a:srgbClr val="FF0000"/>
                </a:solidFill>
                <a:latin typeface="思源黑体 CN Medium" panose="020B0600000000000000" pitchFamily="34" charset="-122"/>
                <a:ea typeface="思源黑体 CN Medium" panose="020B0600000000000000" pitchFamily="34" charset="-122"/>
                <a:cs typeface="Courier New" panose="02070309020205020404" pitchFamily="49" charset="0"/>
              </a:rPr>
              <a:t>题型二 复数的模</a:t>
            </a:r>
            <a:endParaRPr lang="zh-CN" altLang="en-US" sz="2000" kern="100" dirty="0">
              <a:latin typeface="思源黑体 CN Medium" panose="020B0600000000000000" pitchFamily="34" charset="-122"/>
              <a:ea typeface="思源黑体 CN Medium" panose="020B0600000000000000" pitchFamily="34" charset="-122"/>
              <a:cs typeface="Courier New" panose="02070309020205020404" pitchFamily="49" charset="0"/>
            </a:endParaRPr>
          </a:p>
          <a:p>
            <a:pPr indent="609600">
              <a:lnSpc>
                <a:spcPct val="150000"/>
              </a:lnSpc>
            </a:pPr>
            <a:r>
              <a:rPr lang="zh-CN" altLang="en-US"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例</a:t>
            </a:r>
            <a:r>
              <a:rPr lang="en-US" altLang="zh-CN"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2</a:t>
            </a:r>
            <a:r>
              <a:rPr lang="zh-CN" altLang="en-US"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 求复数</a:t>
            </a:r>
            <a:r>
              <a:rPr lang="en-US" altLang="zh-CN"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z</a:t>
            </a:r>
            <a:r>
              <a:rPr lang="zh-CN" altLang="en-US"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a:t>
            </a:r>
            <a:r>
              <a:rPr lang="en-US" altLang="zh-CN"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1</a:t>
            </a:r>
            <a:r>
              <a:rPr lang="zh-CN" altLang="en-US"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a:t>
            </a:r>
            <a:r>
              <a:rPr lang="en-US" altLang="zh-CN"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cosα</a:t>
            </a:r>
            <a:r>
              <a:rPr lang="zh-CN" altLang="en-US"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a:t>
            </a:r>
            <a:r>
              <a:rPr lang="en-US" altLang="zh-CN" sz="2000" kern="100" dirty="0" err="1">
                <a:latin typeface="思源黑体 CN Medium" panose="020B0600000000000000" pitchFamily="34" charset="-122"/>
                <a:ea typeface="思源黑体 CN Medium" panose="020B0600000000000000" pitchFamily="34" charset="-122"/>
                <a:cs typeface="Courier New" panose="02070309020205020404" pitchFamily="49" charset="0"/>
              </a:rPr>
              <a:t>isin</a:t>
            </a:r>
            <a:r>
              <a:rPr lang="en-US" altLang="zh-CN"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α(π&lt;α&lt;2π)</a:t>
            </a:r>
            <a:r>
              <a:rPr lang="zh-CN" altLang="en-US"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的模的取值范围</a:t>
            </a:r>
            <a:r>
              <a:rPr lang="en-US" altLang="zh-CN" sz="2000" kern="100" dirty="0">
                <a:latin typeface="思源黑体 CN Medium" panose="020B0600000000000000" pitchFamily="34" charset="-122"/>
                <a:ea typeface="思源黑体 CN Medium" panose="020B0600000000000000" pitchFamily="34" charset="-122"/>
                <a:cs typeface="Times New Roman" panose="02020603050405020304" pitchFamily="18" charset="0"/>
              </a:rPr>
              <a:t>.</a:t>
            </a:r>
            <a:endParaRPr lang="zh-CN" altLang="en-US" sz="2000" kern="100" dirty="0">
              <a:latin typeface="思源黑体 CN Medium" panose="020B0600000000000000" pitchFamily="34" charset="-122"/>
              <a:ea typeface="思源黑体 CN Medium" panose="020B0600000000000000" pitchFamily="34" charset="-122"/>
              <a:cs typeface="Courier New" panose="02070309020205020404" pitchFamily="49" charset="0"/>
            </a:endParaRPr>
          </a:p>
          <a:p>
            <a:r>
              <a:rPr lang="zh-CN" altLang="en-US" sz="2000" kern="100" dirty="0">
                <a:latin typeface="思源黑体 CN Medium" panose="020B0600000000000000" pitchFamily="34" charset="-122"/>
                <a:ea typeface="思源黑体 CN Medium" panose="020B0600000000000000" pitchFamily="34" charset="-122"/>
              </a:rPr>
              <a:t> </a:t>
            </a:r>
            <a:endParaRPr lang="zh-CN" altLang="en-US" sz="2000" kern="100" dirty="0">
              <a:effectLst/>
              <a:latin typeface="思源黑体 CN Medium" panose="020B0600000000000000" pitchFamily="34" charset="-122"/>
              <a:ea typeface="思源黑体 CN Medium" panose="020B0600000000000000" pitchFamily="34" charset="-122"/>
            </a:endParaRPr>
          </a:p>
        </p:txBody>
      </p:sp>
      <p:sp>
        <p:nvSpPr>
          <p:cNvPr id="9" name="矩形 8"/>
          <p:cNvSpPr/>
          <p:nvPr/>
        </p:nvSpPr>
        <p:spPr>
          <a:xfrm>
            <a:off x="660400" y="4309629"/>
            <a:ext cx="10858500" cy="1323439"/>
          </a:xfrm>
          <a:prstGeom prst="rect">
            <a:avLst/>
          </a:prstGeom>
        </p:spPr>
        <p:txBody>
          <a:bodyPr wrap="square">
            <a:spAutoFit/>
          </a:bodyPr>
          <a:lstStyle/>
          <a:p>
            <a:pPr algn="just">
              <a:lnSpc>
                <a:spcPct val="150000"/>
              </a:lnSpc>
            </a:pPr>
            <a:r>
              <a:rPr lang="zh-CN" altLang="en-US"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探究</a:t>
            </a:r>
            <a:r>
              <a:rPr lang="en-US" altLang="zh-CN"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2</a:t>
            </a:r>
            <a:r>
              <a:rPr lang="zh-CN" altLang="en-US"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 求复数</a:t>
            </a:r>
            <a:r>
              <a:rPr lang="en-US" altLang="zh-CN"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z</a:t>
            </a:r>
            <a:r>
              <a:rPr lang="zh-CN" altLang="en-US"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a:t>
            </a:r>
            <a:r>
              <a:rPr lang="en-US" altLang="zh-CN"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a</a:t>
            </a:r>
            <a:r>
              <a:rPr lang="zh-CN" altLang="en-US"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a:t>
            </a:r>
            <a:r>
              <a:rPr lang="en-US" altLang="zh-CN"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bi(a</a:t>
            </a:r>
            <a:r>
              <a:rPr lang="zh-CN" altLang="en-US" sz="2000" kern="100" dirty="0">
                <a:latin typeface="思源黑体 CN Medium" panose="020B0600000000000000" pitchFamily="34" charset="-122"/>
                <a:ea typeface="思源黑体 CN Medium" panose="020B0600000000000000" pitchFamily="34" charset="-122"/>
                <a:cs typeface="Times New Roman" panose="02020603050405020304" pitchFamily="18" charset="0"/>
              </a:rPr>
              <a:t>，</a:t>
            </a:r>
            <a:r>
              <a:rPr lang="en-US" altLang="zh-CN" sz="2000" kern="100" dirty="0" err="1">
                <a:latin typeface="思源黑体 CN Medium" panose="020B0600000000000000" pitchFamily="34" charset="-122"/>
                <a:ea typeface="思源黑体 CN Medium" panose="020B0600000000000000" pitchFamily="34" charset="-122"/>
                <a:cs typeface="Courier New" panose="02070309020205020404" pitchFamily="49" charset="0"/>
              </a:rPr>
              <a:t>b∈</a:t>
            </a:r>
            <a:r>
              <a:rPr lang="en-US" altLang="zh-CN" sz="2000" b="1" kern="100" dirty="0" err="1">
                <a:latin typeface="思源黑体 CN Medium" panose="020B0600000000000000" pitchFamily="34" charset="-122"/>
                <a:ea typeface="思源黑体 CN Medium" panose="020B0600000000000000" pitchFamily="34" charset="-122"/>
                <a:cs typeface="Courier New" panose="02070309020205020404" pitchFamily="49" charset="0"/>
              </a:rPr>
              <a:t>R</a:t>
            </a:r>
            <a:r>
              <a:rPr lang="en-US" altLang="zh-CN"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a:t>
            </a:r>
            <a:r>
              <a:rPr lang="zh-CN" altLang="en-US"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的模</a:t>
            </a:r>
            <a:r>
              <a:rPr lang="zh-CN" altLang="en-US" sz="2000" kern="100" dirty="0">
                <a:latin typeface="思源黑体 CN Medium" panose="020B0600000000000000" pitchFamily="34" charset="-122"/>
                <a:ea typeface="思源黑体 CN Medium" panose="020B0600000000000000" pitchFamily="34" charset="-122"/>
                <a:cs typeface="Times New Roman" panose="02020603050405020304" pitchFamily="18" charset="0"/>
              </a:rPr>
              <a:t>，</a:t>
            </a:r>
            <a:r>
              <a:rPr lang="zh-CN" altLang="en-US"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只需代入定义式</a:t>
            </a:r>
            <a:r>
              <a:rPr lang="en-US" altLang="zh-CN"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|z|</a:t>
            </a:r>
            <a:r>
              <a:rPr lang="zh-CN" altLang="en-US"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＝即可</a:t>
            </a:r>
            <a:r>
              <a:rPr lang="zh-CN" altLang="en-US" sz="2000" kern="100" dirty="0">
                <a:latin typeface="思源黑体 CN Medium" panose="020B0600000000000000" pitchFamily="34" charset="-122"/>
                <a:ea typeface="思源黑体 CN Medium" panose="020B0600000000000000" pitchFamily="34" charset="-122"/>
                <a:cs typeface="Times New Roman" panose="02020603050405020304" pitchFamily="18" charset="0"/>
              </a:rPr>
              <a:t>，</a:t>
            </a:r>
            <a:r>
              <a:rPr lang="zh-CN" altLang="en-US"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注意复数的模往往和其他章节的内容相联系</a:t>
            </a:r>
            <a:r>
              <a:rPr lang="en-US" altLang="zh-CN" sz="2000" kern="100" dirty="0">
                <a:latin typeface="思源黑体 CN Medium" panose="020B0600000000000000" pitchFamily="34" charset="-122"/>
                <a:ea typeface="思源黑体 CN Medium" panose="020B0600000000000000" pitchFamily="34" charset="-122"/>
                <a:cs typeface="Times New Roman" panose="02020603050405020304" pitchFamily="18" charset="0"/>
              </a:rPr>
              <a:t>.</a:t>
            </a:r>
            <a:endParaRPr lang="zh-CN" altLang="en-US" sz="2000" kern="100" dirty="0">
              <a:latin typeface="思源黑体 CN Medium" panose="020B0600000000000000" pitchFamily="34" charset="-122"/>
              <a:ea typeface="思源黑体 CN Medium" panose="020B0600000000000000" pitchFamily="34" charset="-122"/>
              <a:cs typeface="Courier New" panose="02070309020205020404" pitchFamily="49" charset="0"/>
            </a:endParaRPr>
          </a:p>
          <a:p>
            <a:pPr algn="just"/>
            <a:r>
              <a:rPr lang="zh-CN" altLang="en-US" sz="2000" kern="100" dirty="0">
                <a:latin typeface="思源黑体 CN Medium" panose="020B0600000000000000" pitchFamily="34" charset="-122"/>
                <a:ea typeface="思源黑体 CN Medium" panose="020B0600000000000000" pitchFamily="34" charset="-122"/>
              </a:rPr>
              <a:t> </a:t>
            </a:r>
            <a:endParaRPr lang="zh-CN" altLang="en-US" sz="2000" kern="100" dirty="0">
              <a:effectLst/>
              <a:latin typeface="思源黑体 CN Medium" panose="020B0600000000000000" pitchFamily="34" charset="-122"/>
              <a:ea typeface="思源黑体 CN Medium" panose="020B0600000000000000"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a:hlinkClick r:id="" action="ppaction://ole?verb=1"/>
          </p:cNvPr>
          <p:cNvGraphicFramePr>
            <a:graphicFrameLocks noChangeAspect="1"/>
          </p:cNvGraphicFramePr>
          <p:nvPr/>
        </p:nvGraphicFramePr>
        <p:xfrm>
          <a:off x="1899921" y="2602493"/>
          <a:ext cx="4124959" cy="430884"/>
        </p:xfrm>
        <a:graphic>
          <a:graphicData uri="http://schemas.openxmlformats.org/presentationml/2006/ole">
            <mc:AlternateContent xmlns:mc="http://schemas.openxmlformats.org/markup-compatibility/2006">
              <mc:Choice xmlns:v="urn:schemas-microsoft-com:vml" Requires="v">
                <p:oleObj r:id="rId2" imgW="1841500" imgH="215900" progId="Equation.KSEE3">
                  <p:embed/>
                </p:oleObj>
              </mc:Choice>
              <mc:Fallback>
                <p:oleObj r:id="rId2" imgW="1841500" imgH="215900" progId="Equation.KSEE3">
                  <p:embed/>
                  <p:pic>
                    <p:nvPicPr>
                      <p:cNvPr id="0" name="对象 2">
                        <a:hlinkClick r:id="" action="ppaction://ole?verb=1"/>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9921" y="2602493"/>
                        <a:ext cx="4124959" cy="430884"/>
                      </a:xfrm>
                      <a:prstGeom prst="rect">
                        <a:avLst/>
                      </a:prstGeom>
                      <a:noFill/>
                      <a:ln>
                        <a:noFill/>
                      </a:ln>
                    </p:spPr>
                  </p:pic>
                </p:oleObj>
              </mc:Fallback>
            </mc:AlternateContent>
          </a:graphicData>
        </a:graphic>
      </p:graphicFrame>
      <p:graphicFrame>
        <p:nvGraphicFramePr>
          <p:cNvPr id="4" name="对象 3">
            <a:hlinkClick r:id="" action="ppaction://ole?verb=1"/>
          </p:cNvPr>
          <p:cNvGraphicFramePr>
            <a:graphicFrameLocks noChangeAspect="1"/>
          </p:cNvGraphicFramePr>
          <p:nvPr/>
        </p:nvGraphicFramePr>
        <p:xfrm>
          <a:off x="6102987" y="2578510"/>
          <a:ext cx="2055618" cy="481656"/>
        </p:xfrm>
        <a:graphic>
          <a:graphicData uri="http://schemas.openxmlformats.org/presentationml/2006/ole">
            <mc:AlternateContent xmlns:mc="http://schemas.openxmlformats.org/markup-compatibility/2006">
              <mc:Choice xmlns:v="urn:schemas-microsoft-com:vml" Requires="v">
                <p:oleObj r:id="rId4" imgW="1066800" imgH="279400" progId="Equation.KSEE3">
                  <p:embed/>
                </p:oleObj>
              </mc:Choice>
              <mc:Fallback>
                <p:oleObj r:id="rId4" imgW="1066800" imgH="279400" progId="Equation.KSEE3">
                  <p:embed/>
                  <p:pic>
                    <p:nvPicPr>
                      <p:cNvPr id="0" name="对象 3">
                        <a:hlinkClick r:id="" action="ppaction://ole?verb=1"/>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2987" y="2578510"/>
                        <a:ext cx="2055618" cy="481656"/>
                      </a:xfrm>
                      <a:prstGeom prst="rect">
                        <a:avLst/>
                      </a:prstGeom>
                      <a:noFill/>
                      <a:ln>
                        <a:noFill/>
                      </a:ln>
                    </p:spPr>
                  </p:pic>
                </p:oleObj>
              </mc:Fallback>
            </mc:AlternateContent>
          </a:graphicData>
        </a:graphic>
      </p:graphicFrame>
      <p:graphicFrame>
        <p:nvGraphicFramePr>
          <p:cNvPr id="5" name="对象 4">
            <a:hlinkClick r:id="" action="ppaction://ole?verb=1"/>
          </p:cNvPr>
          <p:cNvGraphicFramePr>
            <a:graphicFrameLocks noChangeAspect="1"/>
          </p:cNvGraphicFramePr>
          <p:nvPr/>
        </p:nvGraphicFramePr>
        <p:xfrm>
          <a:off x="2803661" y="3093642"/>
          <a:ext cx="3064216" cy="498124"/>
        </p:xfrm>
        <a:graphic>
          <a:graphicData uri="http://schemas.openxmlformats.org/presentationml/2006/ole">
            <mc:AlternateContent xmlns:mc="http://schemas.openxmlformats.org/markup-compatibility/2006">
              <mc:Choice xmlns:v="urn:schemas-microsoft-com:vml" Requires="v">
                <p:oleObj r:id="rId6" imgW="1612900" imgH="279400" progId="Equation.KSEE3">
                  <p:embed/>
                </p:oleObj>
              </mc:Choice>
              <mc:Fallback>
                <p:oleObj r:id="rId6" imgW="1612900" imgH="279400" progId="Equation.KSEE3">
                  <p:embed/>
                  <p:pic>
                    <p:nvPicPr>
                      <p:cNvPr id="0" name="对象 4">
                        <a:hlinkClick r:id="" action="ppaction://ole?verb=1"/>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3661" y="3093642"/>
                        <a:ext cx="3064216" cy="498124"/>
                      </a:xfrm>
                      <a:prstGeom prst="rect">
                        <a:avLst/>
                      </a:prstGeom>
                      <a:noFill/>
                      <a:ln>
                        <a:noFill/>
                      </a:ln>
                    </p:spPr>
                  </p:pic>
                </p:oleObj>
              </mc:Fallback>
            </mc:AlternateContent>
          </a:graphicData>
        </a:graphic>
      </p:graphicFrame>
      <p:graphicFrame>
        <p:nvGraphicFramePr>
          <p:cNvPr id="6" name="对象 5">
            <a:hlinkClick r:id="" action="ppaction://ole?verb=1"/>
          </p:cNvPr>
          <p:cNvGraphicFramePr>
            <a:graphicFrameLocks noChangeAspect="1"/>
          </p:cNvGraphicFramePr>
          <p:nvPr/>
        </p:nvGraphicFramePr>
        <p:xfrm>
          <a:off x="2803661" y="3623638"/>
          <a:ext cx="2024056" cy="478913"/>
        </p:xfrm>
        <a:graphic>
          <a:graphicData uri="http://schemas.openxmlformats.org/presentationml/2006/ole">
            <mc:AlternateContent xmlns:mc="http://schemas.openxmlformats.org/markup-compatibility/2006">
              <mc:Choice xmlns:v="urn:schemas-microsoft-com:vml" Requires="v">
                <p:oleObj r:id="rId8" imgW="1028700" imgH="228600" progId="Equation.KSEE3">
                  <p:embed/>
                </p:oleObj>
              </mc:Choice>
              <mc:Fallback>
                <p:oleObj r:id="rId8" imgW="1028700" imgH="228600" progId="Equation.KSEE3">
                  <p:embed/>
                  <p:pic>
                    <p:nvPicPr>
                      <p:cNvPr id="0" name="对象 5">
                        <a:hlinkClick r:id="" action="ppaction://ole?verb=1"/>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03661" y="3623638"/>
                        <a:ext cx="2024056" cy="478913"/>
                      </a:xfrm>
                      <a:prstGeom prst="rect">
                        <a:avLst/>
                      </a:prstGeom>
                      <a:noFill/>
                      <a:ln>
                        <a:noFill/>
                      </a:ln>
                    </p:spPr>
                  </p:pic>
                </p:oleObj>
              </mc:Fallback>
            </mc:AlternateContent>
          </a:graphicData>
        </a:graphic>
      </p:graphicFrame>
      <p:sp>
        <p:nvSpPr>
          <p:cNvPr id="7" name="文本框 6"/>
          <p:cNvSpPr txBox="1">
            <a:spLocks noChangeArrowheads="1"/>
          </p:cNvSpPr>
          <p:nvPr/>
        </p:nvSpPr>
        <p:spPr bwMode="auto">
          <a:xfrm>
            <a:off x="682599" y="4134423"/>
            <a:ext cx="10836301"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zh-CN"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所以，复数</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z</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对应的点</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z</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的集合是以原点</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O</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为圆心，以</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和</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2 </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为半径的两圆所形成的圆环，不包括边界。</a:t>
            </a:r>
          </a:p>
        </p:txBody>
      </p:sp>
      <p:sp>
        <p:nvSpPr>
          <p:cNvPr id="8" name="文本框 7"/>
          <p:cNvSpPr txBox="1">
            <a:spLocks noChangeArrowheads="1"/>
          </p:cNvSpPr>
          <p:nvPr/>
        </p:nvSpPr>
        <p:spPr bwMode="auto">
          <a:xfrm>
            <a:off x="682598" y="5087240"/>
            <a:ext cx="10836301" cy="45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2</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）根据模的几何意义</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|z-</a:t>
            </a:r>
            <a:r>
              <a:rPr lang="en-US" altLang="zh-CN" sz="2000" kern="0" dirty="0" err="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i</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表示复数</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z</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对应的点到复数</a:t>
            </a:r>
            <a:r>
              <a:rPr lang="en-US" altLang="zh-CN" sz="2000" kern="0" dirty="0" err="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i</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对应的点（</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0</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）的距离为</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9" name="文本框 8"/>
          <p:cNvSpPr txBox="1">
            <a:spLocks noChangeArrowheads="1"/>
          </p:cNvSpPr>
          <p:nvPr/>
        </p:nvSpPr>
        <p:spPr bwMode="auto">
          <a:xfrm>
            <a:off x="6024880" y="5800665"/>
            <a:ext cx="48545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所以，满足｜</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z-</a:t>
            </a:r>
            <a:r>
              <a:rPr lang="en-US" altLang="zh-CN" sz="2000" kern="0" dirty="0" err="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i</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的点</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z</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的集合</a:t>
            </a:r>
          </a:p>
        </p:txBody>
      </p:sp>
      <p:sp>
        <p:nvSpPr>
          <p:cNvPr id="10" name="文本框 9"/>
          <p:cNvSpPr txBox="1">
            <a:spLocks noChangeArrowheads="1"/>
          </p:cNvSpPr>
          <p:nvPr/>
        </p:nvSpPr>
        <p:spPr bwMode="auto">
          <a:xfrm>
            <a:off x="1111556" y="5835590"/>
            <a:ext cx="64484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是以（</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0</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）为圆心，</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为半径的圆。</a:t>
            </a:r>
          </a:p>
        </p:txBody>
      </p:sp>
      <p:sp>
        <p:nvSpPr>
          <p:cNvPr id="2" name="矩形 1"/>
          <p:cNvSpPr/>
          <p:nvPr/>
        </p:nvSpPr>
        <p:spPr>
          <a:xfrm>
            <a:off x="636270" y="1101182"/>
            <a:ext cx="10306049" cy="1477328"/>
          </a:xfrm>
          <a:prstGeom prst="rect">
            <a:avLst/>
          </a:prstGeom>
        </p:spPr>
        <p:txBody>
          <a:bodyPr wrap="square">
            <a:spAutoFit/>
          </a:bodyPr>
          <a:lstStyle/>
          <a:p>
            <a:pPr>
              <a:lnSpc>
                <a:spcPct val="150000"/>
              </a:lnSpc>
            </a:pPr>
            <a:r>
              <a:rPr lang="zh-CN" altLang="en-US" kern="100" dirty="0">
                <a:solidFill>
                  <a:srgbClr val="FF0000"/>
                </a:solidFill>
                <a:latin typeface="思源黑体 CN Medium" panose="020B0600000000000000" pitchFamily="34" charset="-122"/>
                <a:ea typeface="思源黑体 CN Medium" panose="020B0600000000000000" pitchFamily="34" charset="-122"/>
                <a:cs typeface="Courier New" panose="02070309020205020404" pitchFamily="49" charset="0"/>
              </a:rPr>
              <a:t>题型三 轨迹问题</a:t>
            </a:r>
            <a:endParaRPr lang="zh-CN" altLang="en-US" sz="900" kern="100" dirty="0">
              <a:latin typeface="思源黑体 CN Medium" panose="020B0600000000000000" pitchFamily="34" charset="-122"/>
              <a:ea typeface="思源黑体 CN Medium" panose="020B0600000000000000" pitchFamily="34" charset="-122"/>
              <a:cs typeface="Courier New" panose="02070309020205020404" pitchFamily="49" charset="0"/>
            </a:endParaRPr>
          </a:p>
          <a:p>
            <a:pPr>
              <a:lnSpc>
                <a:spcPct val="150000"/>
              </a:lnSpc>
            </a:pPr>
            <a:r>
              <a:rPr lang="zh-CN" altLang="en-US" kern="100" dirty="0">
                <a:latin typeface="思源黑体 CN Medium" panose="020B0600000000000000" pitchFamily="34" charset="-122"/>
                <a:ea typeface="思源黑体 CN Medium" panose="020B0600000000000000" pitchFamily="34" charset="-122"/>
                <a:cs typeface="Courier New" panose="02070309020205020404" pitchFamily="49" charset="0"/>
              </a:rPr>
              <a:t>例</a:t>
            </a:r>
            <a:r>
              <a:rPr lang="en-US" altLang="zh-CN" kern="100" dirty="0">
                <a:latin typeface="思源黑体 CN Medium" panose="020B0600000000000000" pitchFamily="34" charset="-122"/>
                <a:ea typeface="思源黑体 CN Medium" panose="020B0600000000000000" pitchFamily="34" charset="-122"/>
                <a:cs typeface="Courier New" panose="02070309020205020404" pitchFamily="49" charset="0"/>
              </a:rPr>
              <a:t>3</a:t>
            </a:r>
            <a:r>
              <a:rPr lang="zh-CN" altLang="en-US" kern="100" dirty="0">
                <a:latin typeface="思源黑体 CN Medium" panose="020B0600000000000000" pitchFamily="34" charset="-122"/>
                <a:ea typeface="思源黑体 CN Medium" panose="020B0600000000000000" pitchFamily="34" charset="-122"/>
                <a:cs typeface="Courier New" panose="02070309020205020404" pitchFamily="49" charset="0"/>
              </a:rPr>
              <a:t> 设</a:t>
            </a:r>
            <a:r>
              <a:rPr lang="en-US" altLang="zh-CN" kern="100" dirty="0" err="1">
                <a:latin typeface="思源黑体 CN Medium" panose="020B0600000000000000" pitchFamily="34" charset="-122"/>
                <a:ea typeface="思源黑体 CN Medium" panose="020B0600000000000000" pitchFamily="34" charset="-122"/>
                <a:cs typeface="Courier New" panose="02070309020205020404" pitchFamily="49" charset="0"/>
              </a:rPr>
              <a:t>z∈</a:t>
            </a:r>
            <a:r>
              <a:rPr lang="en-US" altLang="zh-CN" b="1" kern="100" dirty="0" err="1">
                <a:latin typeface="思源黑体 CN Medium" panose="020B0600000000000000" pitchFamily="34" charset="-122"/>
                <a:ea typeface="思源黑体 CN Medium" panose="020B0600000000000000" pitchFamily="34" charset="-122"/>
                <a:cs typeface="Courier New" panose="02070309020205020404" pitchFamily="49" charset="0"/>
              </a:rPr>
              <a:t>C</a:t>
            </a:r>
            <a:r>
              <a:rPr lang="zh-CN" altLang="en-US" kern="100" dirty="0">
                <a:latin typeface="思源黑体 CN Medium" panose="020B0600000000000000" pitchFamily="34" charset="-122"/>
                <a:ea typeface="思源黑体 CN Medium" panose="020B0600000000000000" pitchFamily="34" charset="-122"/>
                <a:cs typeface="Times New Roman" panose="02020603050405020304" pitchFamily="18" charset="0"/>
              </a:rPr>
              <a:t>，</a:t>
            </a:r>
            <a:r>
              <a:rPr lang="zh-CN" altLang="en-US" kern="100" dirty="0">
                <a:latin typeface="思源黑体 CN Medium" panose="020B0600000000000000" pitchFamily="34" charset="-122"/>
                <a:ea typeface="思源黑体 CN Medium" panose="020B0600000000000000" pitchFamily="34" charset="-122"/>
                <a:cs typeface="Courier New" panose="02070309020205020404" pitchFamily="49" charset="0"/>
              </a:rPr>
              <a:t>且满足下列条件</a:t>
            </a:r>
            <a:r>
              <a:rPr lang="zh-CN" altLang="en-US" kern="100" dirty="0">
                <a:latin typeface="思源黑体 CN Medium" panose="020B0600000000000000" pitchFamily="34" charset="-122"/>
                <a:ea typeface="思源黑体 CN Medium" panose="020B0600000000000000" pitchFamily="34" charset="-122"/>
                <a:cs typeface="Times New Roman" panose="02020603050405020304" pitchFamily="18" charset="0"/>
              </a:rPr>
              <a:t>，</a:t>
            </a:r>
            <a:r>
              <a:rPr lang="zh-CN" altLang="en-US" kern="100" dirty="0">
                <a:latin typeface="思源黑体 CN Medium" panose="020B0600000000000000" pitchFamily="34" charset="-122"/>
                <a:ea typeface="思源黑体 CN Medium" panose="020B0600000000000000" pitchFamily="34" charset="-122"/>
                <a:cs typeface="Courier New" panose="02070309020205020404" pitchFamily="49" charset="0"/>
              </a:rPr>
              <a:t>在复平面内</a:t>
            </a:r>
            <a:r>
              <a:rPr lang="zh-CN" altLang="en-US" kern="100" dirty="0">
                <a:latin typeface="思源黑体 CN Medium" panose="020B0600000000000000" pitchFamily="34" charset="-122"/>
                <a:ea typeface="思源黑体 CN Medium" panose="020B0600000000000000" pitchFamily="34" charset="-122"/>
                <a:cs typeface="Times New Roman" panose="02020603050405020304" pitchFamily="18" charset="0"/>
              </a:rPr>
              <a:t>，</a:t>
            </a:r>
            <a:r>
              <a:rPr lang="zh-CN" altLang="en-US" kern="100" dirty="0">
                <a:latin typeface="思源黑体 CN Medium" panose="020B0600000000000000" pitchFamily="34" charset="-122"/>
                <a:ea typeface="思源黑体 CN Medium" panose="020B0600000000000000" pitchFamily="34" charset="-122"/>
                <a:cs typeface="Courier New" panose="02070309020205020404" pitchFamily="49" charset="0"/>
              </a:rPr>
              <a:t>复数</a:t>
            </a:r>
            <a:r>
              <a:rPr lang="en-US" altLang="zh-CN" kern="100" dirty="0">
                <a:latin typeface="思源黑体 CN Medium" panose="020B0600000000000000" pitchFamily="34" charset="-122"/>
                <a:ea typeface="思源黑体 CN Medium" panose="020B0600000000000000" pitchFamily="34" charset="-122"/>
                <a:cs typeface="Courier New" panose="02070309020205020404" pitchFamily="49" charset="0"/>
              </a:rPr>
              <a:t>z</a:t>
            </a:r>
            <a:r>
              <a:rPr lang="zh-CN" altLang="en-US" kern="100" dirty="0">
                <a:latin typeface="思源黑体 CN Medium" panose="020B0600000000000000" pitchFamily="34" charset="-122"/>
                <a:ea typeface="思源黑体 CN Medium" panose="020B0600000000000000" pitchFamily="34" charset="-122"/>
                <a:cs typeface="Courier New" panose="02070309020205020404" pitchFamily="49" charset="0"/>
              </a:rPr>
              <a:t>对应的点</a:t>
            </a:r>
            <a:r>
              <a:rPr lang="en-US" altLang="zh-CN" kern="100" dirty="0">
                <a:latin typeface="思源黑体 CN Medium" panose="020B0600000000000000" pitchFamily="34" charset="-122"/>
                <a:ea typeface="思源黑体 CN Medium" panose="020B0600000000000000" pitchFamily="34" charset="-122"/>
                <a:cs typeface="Courier New" panose="02070309020205020404" pitchFamily="49" charset="0"/>
              </a:rPr>
              <a:t>Z</a:t>
            </a:r>
            <a:r>
              <a:rPr lang="zh-CN" altLang="en-US" kern="100" dirty="0">
                <a:latin typeface="思源黑体 CN Medium" panose="020B0600000000000000" pitchFamily="34" charset="-122"/>
                <a:ea typeface="思源黑体 CN Medium" panose="020B0600000000000000" pitchFamily="34" charset="-122"/>
                <a:cs typeface="Courier New" panose="02070309020205020404" pitchFamily="49" charset="0"/>
              </a:rPr>
              <a:t>的集合是什么图形？</a:t>
            </a:r>
            <a:endParaRPr lang="zh-CN" altLang="en-US" sz="900" kern="100" dirty="0">
              <a:latin typeface="思源黑体 CN Medium" panose="020B0600000000000000" pitchFamily="34" charset="-122"/>
              <a:ea typeface="思源黑体 CN Medium" panose="020B0600000000000000" pitchFamily="34" charset="-122"/>
              <a:cs typeface="Courier New" panose="02070309020205020404" pitchFamily="49" charset="0"/>
            </a:endParaRPr>
          </a:p>
          <a:p>
            <a:pPr>
              <a:lnSpc>
                <a:spcPct val="150000"/>
              </a:lnSpc>
            </a:pPr>
            <a:r>
              <a:rPr lang="en-US" altLang="zh-CN" kern="100" dirty="0">
                <a:latin typeface="思源黑体 CN Medium" panose="020B0600000000000000" pitchFamily="34" charset="-122"/>
                <a:ea typeface="思源黑体 CN Medium" panose="020B0600000000000000" pitchFamily="34" charset="-122"/>
                <a:cs typeface="Courier New" panose="02070309020205020404" pitchFamily="49" charset="0"/>
              </a:rPr>
              <a:t>(1)1&lt;|z|&lt;2</a:t>
            </a:r>
            <a:r>
              <a:rPr lang="zh-CN" altLang="en-US" kern="100" dirty="0">
                <a:latin typeface="思源黑体 CN Medium" panose="020B0600000000000000" pitchFamily="34" charset="-122"/>
                <a:ea typeface="思源黑体 CN Medium" panose="020B0600000000000000" pitchFamily="34" charset="-122"/>
                <a:cs typeface="Courier New" panose="02070309020205020404" pitchFamily="49" charset="0"/>
              </a:rPr>
              <a:t>； </a:t>
            </a:r>
            <a:r>
              <a:rPr lang="en-US" altLang="zh-CN" kern="100" dirty="0">
                <a:latin typeface="思源黑体 CN Medium" panose="020B0600000000000000" pitchFamily="34" charset="-122"/>
                <a:ea typeface="思源黑体 CN Medium" panose="020B0600000000000000" pitchFamily="34" charset="-122"/>
                <a:cs typeface="Courier New" panose="02070309020205020404" pitchFamily="49" charset="0"/>
              </a:rPr>
              <a:t>(2)|z</a:t>
            </a:r>
            <a:r>
              <a:rPr lang="zh-CN" altLang="en-US" kern="100" dirty="0">
                <a:latin typeface="思源黑体 CN Medium" panose="020B0600000000000000" pitchFamily="34" charset="-122"/>
                <a:ea typeface="思源黑体 CN Medium" panose="020B0600000000000000" pitchFamily="34" charset="-122"/>
                <a:cs typeface="Courier New" panose="02070309020205020404" pitchFamily="49" charset="0"/>
              </a:rPr>
              <a:t>－</a:t>
            </a:r>
            <a:r>
              <a:rPr lang="en-US" altLang="zh-CN" kern="100" dirty="0" err="1">
                <a:latin typeface="思源黑体 CN Medium" panose="020B0600000000000000" pitchFamily="34" charset="-122"/>
                <a:ea typeface="思源黑体 CN Medium" panose="020B0600000000000000" pitchFamily="34" charset="-122"/>
                <a:cs typeface="Courier New" panose="02070309020205020404" pitchFamily="49" charset="0"/>
              </a:rPr>
              <a:t>i</a:t>
            </a:r>
            <a:r>
              <a:rPr lang="en-US" altLang="zh-CN" kern="100" dirty="0">
                <a:latin typeface="思源黑体 CN Medium" panose="020B0600000000000000" pitchFamily="34" charset="-122"/>
                <a:ea typeface="思源黑体 CN Medium" panose="020B0600000000000000" pitchFamily="34" charset="-122"/>
                <a:cs typeface="Courier New" panose="02070309020205020404" pitchFamily="49" charset="0"/>
              </a:rPr>
              <a:t>|</a:t>
            </a:r>
            <a:r>
              <a:rPr lang="zh-CN" altLang="en-US" kern="100" dirty="0">
                <a:latin typeface="思源黑体 CN Medium" panose="020B0600000000000000" pitchFamily="34" charset="-122"/>
                <a:ea typeface="思源黑体 CN Medium" panose="020B0600000000000000" pitchFamily="34" charset="-122"/>
                <a:cs typeface="Courier New" panose="02070309020205020404" pitchFamily="49" charset="0"/>
              </a:rPr>
              <a:t>＝</a:t>
            </a:r>
            <a:r>
              <a:rPr lang="en-US" altLang="zh-CN" kern="100" dirty="0">
                <a:latin typeface="思源黑体 CN Medium" panose="020B0600000000000000" pitchFamily="34" charset="-122"/>
                <a:ea typeface="思源黑体 CN Medium" panose="020B0600000000000000" pitchFamily="34" charset="-122"/>
                <a:cs typeface="Courier New" panose="02070309020205020404" pitchFamily="49" charset="0"/>
              </a:rPr>
              <a:t>1.</a:t>
            </a:r>
            <a:endParaRPr lang="zh-CN" altLang="en-US" sz="900" kern="100" dirty="0">
              <a:latin typeface="思源黑体 CN Medium" panose="020B0600000000000000" pitchFamily="34" charset="-122"/>
              <a:ea typeface="思源黑体 CN Medium" panose="020B0600000000000000" pitchFamily="34" charset="-122"/>
              <a:cs typeface="Courier New" panose="02070309020205020404" pitchFamily="49" charset="0"/>
            </a:endParaRPr>
          </a:p>
          <a:p>
            <a:r>
              <a:rPr lang="zh-CN" altLang="en-US" sz="900" kern="100" dirty="0">
                <a:latin typeface="思源黑体 CN Medium" panose="020B0600000000000000" pitchFamily="34" charset="-122"/>
                <a:ea typeface="思源黑体 CN Medium" panose="020B0600000000000000" pitchFamily="34" charset="-122"/>
              </a:rPr>
              <a:t> </a:t>
            </a:r>
            <a:endParaRPr lang="zh-CN" altLang="en-US" sz="900" kern="100" dirty="0">
              <a:effectLst/>
              <a:latin typeface="思源黑体 CN Medium" panose="020B0600000000000000" pitchFamily="34" charset="-122"/>
              <a:ea typeface="思源黑体 CN Medium" panose="020B0600000000000000" pitchFamily="34" charset="-122"/>
            </a:endParaRPr>
          </a:p>
        </p:txBody>
      </p:sp>
      <p:sp>
        <p:nvSpPr>
          <p:cNvPr id="13"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a:spLocks noChangeArrowheads="1"/>
          </p:cNvSpPr>
          <p:nvPr/>
        </p:nvSpPr>
        <p:spPr bwMode="auto">
          <a:xfrm>
            <a:off x="660400" y="2298265"/>
            <a:ext cx="940816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满足条件                                       的复数</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z </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在复平面上对应的点的轨迹是（          ）</a:t>
            </a:r>
            <a:endPar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aphicFrame>
        <p:nvGraphicFramePr>
          <p:cNvPr id="3" name="对象 2">
            <a:hlinkClick r:id="" action="ppaction://ole?verb=1"/>
          </p:cNvPr>
          <p:cNvGraphicFramePr>
            <a:graphicFrameLocks noChangeAspect="1"/>
          </p:cNvGraphicFramePr>
          <p:nvPr/>
        </p:nvGraphicFramePr>
        <p:xfrm>
          <a:off x="2182646" y="2369564"/>
          <a:ext cx="2174875" cy="484187"/>
        </p:xfrm>
        <a:graphic>
          <a:graphicData uri="http://schemas.openxmlformats.org/presentationml/2006/ole">
            <mc:AlternateContent xmlns:mc="http://schemas.openxmlformats.org/markup-compatibility/2006">
              <mc:Choice xmlns:v="urn:schemas-microsoft-com:vml" Requires="v">
                <p:oleObj r:id="rId2" imgW="914400" imgH="203200" progId="Equation.KSEE3">
                  <p:embed/>
                </p:oleObj>
              </mc:Choice>
              <mc:Fallback>
                <p:oleObj r:id="rId2" imgW="914400" imgH="203200" progId="Equation.KSEE3">
                  <p:embed/>
                  <p:pic>
                    <p:nvPicPr>
                      <p:cNvPr id="0" name="对象 2">
                        <a:hlinkClick r:id="" action="ppaction://ole?verb=1"/>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2646" y="2369564"/>
                        <a:ext cx="2174875" cy="484187"/>
                      </a:xfrm>
                      <a:prstGeom prst="rect">
                        <a:avLst/>
                      </a:prstGeom>
                      <a:noFill/>
                      <a:ln>
                        <a:noFill/>
                      </a:ln>
                    </p:spPr>
                  </p:pic>
                </p:oleObj>
              </mc:Fallback>
            </mc:AlternateContent>
          </a:graphicData>
        </a:graphic>
      </p:graphicFrame>
      <p:sp>
        <p:nvSpPr>
          <p:cNvPr id="4" name="文本框 3"/>
          <p:cNvSpPr txBox="1">
            <a:spLocks noChangeArrowheads="1"/>
          </p:cNvSpPr>
          <p:nvPr/>
        </p:nvSpPr>
        <p:spPr bwMode="auto">
          <a:xfrm>
            <a:off x="1176972" y="3161329"/>
            <a:ext cx="88915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一条直线      </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B.</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两条直线       </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C.</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圆           </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D.</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椭圆</a:t>
            </a:r>
          </a:p>
        </p:txBody>
      </p:sp>
      <p:sp>
        <p:nvSpPr>
          <p:cNvPr id="6" name="文本框 5"/>
          <p:cNvSpPr txBox="1">
            <a:spLocks noChangeArrowheads="1"/>
          </p:cNvSpPr>
          <p:nvPr/>
        </p:nvSpPr>
        <p:spPr bwMode="auto">
          <a:xfrm>
            <a:off x="706747" y="4235601"/>
            <a:ext cx="67325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2.</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已知</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|z|=3,</a:t>
            </a:r>
            <a:r>
              <a:rPr lang="zh-CN"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且</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z+3i</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是纯虚数，则</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z=</a:t>
            </a:r>
          </a:p>
        </p:txBody>
      </p:sp>
      <p:sp>
        <p:nvSpPr>
          <p:cNvPr id="9"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巩固练习</a:t>
            </a:r>
          </a:p>
        </p:txBody>
      </p:sp>
      <p:sp>
        <p:nvSpPr>
          <p:cNvPr id="8" name="矩形 7"/>
          <p:cNvSpPr/>
          <p:nvPr/>
        </p:nvSpPr>
        <p:spPr>
          <a:xfrm>
            <a:off x="632460" y="1120737"/>
            <a:ext cx="10886439" cy="1323439"/>
          </a:xfrm>
          <a:prstGeom prst="rect">
            <a:avLst/>
          </a:prstGeom>
        </p:spPr>
        <p:txBody>
          <a:bodyPr wrap="square">
            <a:spAutoFit/>
          </a:bodyPr>
          <a:lstStyle/>
          <a:p>
            <a:pPr algn="just">
              <a:lnSpc>
                <a:spcPct val="150000"/>
              </a:lnSpc>
            </a:pPr>
            <a:r>
              <a:rPr lang="zh-CN" altLang="en-US"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探究</a:t>
            </a:r>
            <a:r>
              <a:rPr lang="en-US" altLang="zh-CN"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3</a:t>
            </a:r>
            <a:r>
              <a:rPr lang="zh-CN" altLang="en-US"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 复数模的几何意义可以延伸为</a:t>
            </a:r>
            <a:r>
              <a:rPr lang="en-US" altLang="zh-CN"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|z</a:t>
            </a:r>
            <a:r>
              <a:rPr lang="zh-CN" altLang="en-US"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a:t>
            </a:r>
            <a:r>
              <a:rPr lang="en-US" altLang="zh-CN"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z</a:t>
            </a:r>
            <a:r>
              <a:rPr lang="en-US" altLang="zh-CN" sz="2000" kern="100" baseline="-25000" dirty="0">
                <a:latin typeface="思源黑体 CN Medium" panose="020B0600000000000000" pitchFamily="34" charset="-122"/>
                <a:ea typeface="思源黑体 CN Medium" panose="020B0600000000000000" pitchFamily="34" charset="-122"/>
                <a:cs typeface="Courier New" panose="02070309020205020404" pitchFamily="49" charset="0"/>
              </a:rPr>
              <a:t>1</a:t>
            </a:r>
            <a:r>
              <a:rPr lang="en-US" altLang="zh-CN"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a:t>
            </a:r>
            <a:r>
              <a:rPr lang="zh-CN" altLang="en-US"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表示复数</a:t>
            </a:r>
            <a:r>
              <a:rPr lang="en-US" altLang="zh-CN"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z</a:t>
            </a:r>
            <a:r>
              <a:rPr lang="zh-CN" altLang="en-US"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对应的点</a:t>
            </a:r>
            <a:r>
              <a:rPr lang="en-US" altLang="zh-CN"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Z</a:t>
            </a:r>
            <a:r>
              <a:rPr lang="zh-CN" altLang="en-US"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与复数</a:t>
            </a:r>
            <a:r>
              <a:rPr lang="en-US" altLang="zh-CN"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z</a:t>
            </a:r>
            <a:r>
              <a:rPr lang="en-US" altLang="zh-CN" sz="2000" kern="100" baseline="-25000" dirty="0">
                <a:latin typeface="思源黑体 CN Medium" panose="020B0600000000000000" pitchFamily="34" charset="-122"/>
                <a:ea typeface="思源黑体 CN Medium" panose="020B0600000000000000" pitchFamily="34" charset="-122"/>
                <a:cs typeface="Courier New" panose="02070309020205020404" pitchFamily="49" charset="0"/>
              </a:rPr>
              <a:t>1</a:t>
            </a:r>
            <a:r>
              <a:rPr lang="zh-CN" altLang="en-US"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对应的点</a:t>
            </a:r>
            <a:r>
              <a:rPr lang="en-US" altLang="zh-CN"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Z</a:t>
            </a:r>
            <a:r>
              <a:rPr lang="en-US" altLang="zh-CN" sz="2000" kern="100" baseline="-25000" dirty="0">
                <a:latin typeface="思源黑体 CN Medium" panose="020B0600000000000000" pitchFamily="34" charset="-122"/>
                <a:ea typeface="思源黑体 CN Medium" panose="020B0600000000000000" pitchFamily="34" charset="-122"/>
                <a:cs typeface="Courier New" panose="02070309020205020404" pitchFamily="49" charset="0"/>
              </a:rPr>
              <a:t>1</a:t>
            </a:r>
            <a:r>
              <a:rPr lang="zh-CN" altLang="en-US"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间的距离</a:t>
            </a:r>
            <a:r>
              <a:rPr lang="zh-CN" altLang="en-US" sz="2000" kern="100" dirty="0">
                <a:latin typeface="思源黑体 CN Medium" panose="020B0600000000000000" pitchFamily="34" charset="-122"/>
                <a:ea typeface="思源黑体 CN Medium" panose="020B0600000000000000" pitchFamily="34" charset="-122"/>
                <a:cs typeface="Times New Roman" panose="02020603050405020304" pitchFamily="18" charset="0"/>
              </a:rPr>
              <a:t>，</a:t>
            </a:r>
            <a:r>
              <a:rPr lang="zh-CN" altLang="en-US"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从而可以数形结合解决有关问题</a:t>
            </a:r>
            <a:r>
              <a:rPr lang="en-US" altLang="zh-CN" sz="2000" kern="100" dirty="0">
                <a:latin typeface="思源黑体 CN Medium" panose="020B0600000000000000" pitchFamily="34" charset="-122"/>
                <a:ea typeface="思源黑体 CN Medium" panose="020B0600000000000000" pitchFamily="34" charset="-122"/>
                <a:cs typeface="Times New Roman" panose="02020603050405020304" pitchFamily="18" charset="0"/>
              </a:rPr>
              <a:t>.</a:t>
            </a:r>
            <a:endParaRPr lang="zh-CN" altLang="en-US" sz="2000" kern="100" dirty="0">
              <a:latin typeface="思源黑体 CN Medium" panose="020B0600000000000000" pitchFamily="34" charset="-122"/>
              <a:ea typeface="思源黑体 CN Medium" panose="020B0600000000000000" pitchFamily="34" charset="-122"/>
              <a:cs typeface="Courier New" panose="02070309020205020404" pitchFamily="49" charset="0"/>
            </a:endParaRPr>
          </a:p>
          <a:p>
            <a:pPr algn="just"/>
            <a:r>
              <a:rPr lang="zh-CN" altLang="en-US" sz="2000" kern="100" dirty="0">
                <a:latin typeface="思源黑体 CN Medium" panose="020B0600000000000000" pitchFamily="34" charset="-122"/>
                <a:ea typeface="思源黑体 CN Medium" panose="020B0600000000000000" pitchFamily="34" charset="-122"/>
              </a:rPr>
              <a:t> </a:t>
            </a:r>
            <a:endParaRPr lang="zh-CN" altLang="en-US" sz="2000" kern="100" dirty="0">
              <a:effectLst/>
              <a:latin typeface="思源黑体 CN Medium" panose="020B0600000000000000" pitchFamily="34" charset="-122"/>
              <a:ea typeface="思源黑体 CN Medium" panose="020B0600000000000000" pitchFamily="34" charset="-122"/>
            </a:endParaRPr>
          </a:p>
        </p:txBody>
      </p:sp>
      <p:sp>
        <p:nvSpPr>
          <p:cNvPr id="12" name="文本占位符 20"/>
          <p:cNvSpPr txBox="1"/>
          <p:nvPr/>
        </p:nvSpPr>
        <p:spPr>
          <a:xfrm>
            <a:off x="9350209" y="2382325"/>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US" altLang="zh-CN" dirty="0">
                <a:solidFill>
                  <a:srgbClr val="FF0000"/>
                </a:solidFill>
                <a:latin typeface="Arial" panose="020B0604020202020204" pitchFamily="34" charset="0"/>
                <a:ea typeface="思源黑体 CN Medium" panose="020B0600000000000000" pitchFamily="34" charset="-122"/>
                <a:cs typeface="+mn-ea"/>
                <a:sym typeface="Arial" panose="020B0604020202020204" pitchFamily="34" charset="0"/>
              </a:rPr>
              <a:t>C</a:t>
            </a:r>
            <a:endParaRPr lang="zh-CN" altLang="en-US" dirty="0">
              <a:solidFill>
                <a:srgbClr val="FF0000"/>
              </a:solidFill>
              <a:latin typeface="Arial" panose="020B0604020202020204" pitchFamily="34" charset="0"/>
              <a:ea typeface="思源黑体 CN Medium" panose="020B0600000000000000" pitchFamily="34" charset="-122"/>
              <a:cs typeface="+mn-ea"/>
              <a:sym typeface="Arial" panose="020B0604020202020204" pitchFamily="34" charset="0"/>
            </a:endParaRPr>
          </a:p>
        </p:txBody>
      </p:sp>
      <p:sp>
        <p:nvSpPr>
          <p:cNvPr id="15" name="文本占位符 20"/>
          <p:cNvSpPr txBox="1"/>
          <p:nvPr/>
        </p:nvSpPr>
        <p:spPr>
          <a:xfrm>
            <a:off x="5469088" y="4204002"/>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US" altLang="zh-CN" dirty="0">
                <a:solidFill>
                  <a:srgbClr val="FF0000"/>
                </a:solidFill>
                <a:latin typeface="Arial" panose="020B0604020202020204" pitchFamily="34" charset="0"/>
                <a:ea typeface="思源黑体 CN Medium" panose="020B0600000000000000" pitchFamily="34" charset="-122"/>
                <a:cs typeface="+mn-ea"/>
                <a:sym typeface="Arial" panose="020B0604020202020204" pitchFamily="34" charset="0"/>
              </a:rPr>
              <a:t>3i</a:t>
            </a:r>
            <a:endParaRPr lang="zh-CN" altLang="en-US" dirty="0">
              <a:solidFill>
                <a:srgbClr val="FF0000"/>
              </a:solidFill>
              <a:latin typeface="Arial" panose="020B0604020202020204" pitchFamily="34" charset="0"/>
              <a:ea typeface="思源黑体 CN Medium" panose="020B0600000000000000"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12"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FandolFang R" panose="00000500000000000000" pitchFamily="50" charset="-122"/>
              <a:ea typeface="FandolFang R" panose="00000500000000000000" pitchFamily="50" charset="-122"/>
              <a:cs typeface="+mn-ea"/>
              <a:sym typeface="+mn-lt"/>
            </a:endParaRPr>
          </a:p>
        </p:txBody>
      </p:sp>
      <p:sp>
        <p:nvSpPr>
          <p:cNvPr id="3" name="矩形 2"/>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感谢您下载</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平台上提供的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作品，为了您和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将对作品进行维权，按照传播下载次数进行十倍的索取赔偿！</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1.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在</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出售的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(RF:</a:t>
            </a: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Royalty-Free)</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正版受</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世界版权公约</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所有</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您下载的是</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模板素材的使用权。</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2.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不得将</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sp>
        <p:nvSpPr>
          <p:cNvPr id="4" name="矩形 3"/>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版权声明</a:t>
            </a:r>
            <a:endParaRPr kumimoji="0" lang="zh-CN" altLang="en-US" sz="3200" b="1"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cxnSp>
        <p:nvCxnSpPr>
          <p:cNvPr id="5" name="直接连接符 4"/>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Text Box 5"/>
          <p:cNvSpPr txBox="1">
            <a:spLocks noChangeArrowheads="1"/>
          </p:cNvSpPr>
          <p:nvPr/>
        </p:nvSpPr>
        <p:spPr bwMode="auto">
          <a:xfrm>
            <a:off x="598011" y="1211863"/>
            <a:ext cx="5256213" cy="400110"/>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kumimoji="1" lang="en-US" altLang="zh-CN"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1.</a:t>
            </a:r>
            <a:r>
              <a:rPr kumimoji="1" lang="zh-CN" altLang="en-US"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复数的两个</a:t>
            </a:r>
            <a:r>
              <a:rPr kumimoji="1" lang="zh-CN" altLang="en-US" sz="20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几何意义</a:t>
            </a:r>
            <a:r>
              <a:rPr kumimoji="1" lang="zh-CN" altLang="en-US"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a:t>
            </a:r>
          </a:p>
        </p:txBody>
      </p:sp>
      <p:grpSp>
        <p:nvGrpSpPr>
          <p:cNvPr id="39958" name="Group 22"/>
          <p:cNvGrpSpPr/>
          <p:nvPr/>
        </p:nvGrpSpPr>
        <p:grpSpPr bwMode="auto">
          <a:xfrm>
            <a:off x="629761" y="1779514"/>
            <a:ext cx="6469063" cy="698501"/>
            <a:chOff x="882" y="1741"/>
            <a:chExt cx="4075" cy="440"/>
          </a:xfrm>
        </p:grpSpPr>
        <p:sp>
          <p:nvSpPr>
            <p:cNvPr id="39943" name="Rectangle 7"/>
            <p:cNvSpPr>
              <a:spLocks noChangeArrowheads="1"/>
            </p:cNvSpPr>
            <p:nvPr/>
          </p:nvSpPr>
          <p:spPr bwMode="auto">
            <a:xfrm>
              <a:off x="882" y="1890"/>
              <a:ext cx="94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defRPr/>
              </a:pPr>
              <a:r>
                <a:rPr kumimoji="1"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复数</a:t>
              </a:r>
              <a:r>
                <a:rPr kumimoji="1"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z=</a:t>
              </a:r>
              <a:r>
                <a:rPr kumimoji="1" lang="en-US" altLang="zh-CN" sz="2000" kern="0" dirty="0" err="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a+bi</a:t>
              </a:r>
              <a:endParaRPr kumimoji="1"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39944" name="Line 8"/>
            <p:cNvSpPr>
              <a:spLocks noChangeShapeType="1"/>
            </p:cNvSpPr>
            <p:nvPr/>
          </p:nvSpPr>
          <p:spPr bwMode="auto">
            <a:xfrm flipV="1">
              <a:off x="1905" y="2056"/>
              <a:ext cx="1097" cy="0"/>
            </a:xfrm>
            <a:prstGeom prst="line">
              <a:avLst/>
            </a:prstGeom>
            <a:noFill/>
            <a:ln w="38100">
              <a:solidFill>
                <a:schemeClr val="accent2"/>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pPr algn="ctr">
                <a:spcBef>
                  <a:spcPct val="50000"/>
                </a:spcBef>
                <a:defRPr/>
              </a:pPr>
              <a:endParaRPr kumimoji="1" lang="zh-CN" altLang="en-US" sz="2000" kern="0">
                <a:solidFill>
                  <a:srgbClr val="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39945" name="Text Box 9"/>
            <p:cNvSpPr txBox="1">
              <a:spLocks noChangeArrowheads="1"/>
            </p:cNvSpPr>
            <p:nvPr/>
          </p:nvSpPr>
          <p:spPr bwMode="auto">
            <a:xfrm>
              <a:off x="1792" y="1741"/>
              <a:ext cx="1273"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kumimoji="1" lang="zh-CN" altLang="en-US"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一一对应</a:t>
              </a:r>
            </a:p>
          </p:txBody>
        </p:sp>
        <p:sp>
          <p:nvSpPr>
            <p:cNvPr id="40967" name="Rectangle 11"/>
            <p:cNvSpPr>
              <a:spLocks noChangeArrowheads="1"/>
            </p:cNvSpPr>
            <p:nvPr/>
          </p:nvSpPr>
          <p:spPr bwMode="auto">
            <a:xfrm>
              <a:off x="2707" y="1929"/>
              <a:ext cx="225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复平面内的点</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Z(</a:t>
              </a:r>
              <a:r>
                <a:rPr lang="en-US" altLang="zh-CN" sz="2000" kern="0" dirty="0" err="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a,b</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p:txBody>
        </p:sp>
      </p:grpSp>
      <p:sp>
        <p:nvSpPr>
          <p:cNvPr id="29719" name="Rectangle 23"/>
          <p:cNvSpPr>
            <a:spLocks noChangeArrowheads="1"/>
          </p:cNvSpPr>
          <p:nvPr/>
        </p:nvSpPr>
        <p:spPr bwMode="auto">
          <a:xfrm>
            <a:off x="629761" y="2618646"/>
            <a:ext cx="911907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10000"/>
              </a:lnSpc>
              <a:spcBef>
                <a:spcPct val="50000"/>
              </a:spcBef>
              <a:defRPr/>
            </a:pPr>
            <a:r>
              <a:rPr kumimoji="1" lang="zh-CN" altLang="en-US" sz="2000" kern="0">
                <a:solidFill>
                  <a:srgbClr val="000000"/>
                </a:solidFill>
                <a:latin typeface="Arial" panose="020B0604020202020204" pitchFamily="34" charset="0"/>
                <a:ea typeface="思源黑体 CN Medium" panose="020B0600000000000000" pitchFamily="34" charset="-122"/>
                <a:sym typeface="Arial" panose="020B0604020202020204" pitchFamily="34" charset="0"/>
              </a:rPr>
              <a:t>注意：复数</a:t>
            </a:r>
            <a:r>
              <a:rPr kumimoji="1" lang="en-US" altLang="zh-CN"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z=a+bi</a:t>
            </a:r>
            <a:r>
              <a:rPr kumimoji="1"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用点</a:t>
            </a:r>
            <a:r>
              <a:rPr kumimoji="1" lang="en-US" altLang="zh-CN"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Z(a,b)</a:t>
            </a:r>
            <a:r>
              <a:rPr kumimoji="1"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表示</a:t>
            </a:r>
            <a:r>
              <a:rPr kumimoji="1"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kumimoji="1"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复平面内的点</a:t>
            </a:r>
            <a:r>
              <a:rPr kumimoji="1"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Z</a:t>
            </a:r>
            <a:r>
              <a:rPr kumimoji="1"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的坐标是</a:t>
            </a:r>
            <a:r>
              <a:rPr kumimoji="1" lang="en-US" altLang="zh-CN"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(a,b),</a:t>
            </a:r>
            <a:r>
              <a:rPr kumimoji="1"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而不是</a:t>
            </a:r>
            <a:r>
              <a:rPr kumimoji="1" lang="en-US" altLang="zh-CN"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(a, bi)</a:t>
            </a:r>
            <a:r>
              <a:rPr kumimoji="1" lang="zh-CN" altLang="en-US"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p>
        </p:txBody>
      </p:sp>
      <p:grpSp>
        <p:nvGrpSpPr>
          <p:cNvPr id="39957" name="Group 21"/>
          <p:cNvGrpSpPr/>
          <p:nvPr/>
        </p:nvGrpSpPr>
        <p:grpSpPr bwMode="auto">
          <a:xfrm>
            <a:off x="598011" y="3107803"/>
            <a:ext cx="6729413" cy="663575"/>
            <a:chOff x="886" y="2517"/>
            <a:chExt cx="4239" cy="418"/>
          </a:xfrm>
        </p:grpSpPr>
        <p:sp>
          <p:nvSpPr>
            <p:cNvPr id="39948" name="Rectangle 12"/>
            <p:cNvSpPr>
              <a:spLocks noChangeArrowheads="1"/>
            </p:cNvSpPr>
            <p:nvPr/>
          </p:nvSpPr>
          <p:spPr bwMode="auto">
            <a:xfrm>
              <a:off x="886" y="2638"/>
              <a:ext cx="94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defRPr/>
              </a:pPr>
              <a:r>
                <a:rPr kumimoji="1"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复数</a:t>
              </a:r>
              <a:r>
                <a:rPr kumimoji="1"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z=</a:t>
              </a:r>
              <a:r>
                <a:rPr kumimoji="1" lang="en-US" altLang="zh-CN" sz="2000" kern="0" dirty="0" err="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a+bi</a:t>
              </a:r>
              <a:endParaRPr kumimoji="1"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39949" name="Line 13"/>
            <p:cNvSpPr>
              <a:spLocks noChangeShapeType="1"/>
            </p:cNvSpPr>
            <p:nvPr/>
          </p:nvSpPr>
          <p:spPr bwMode="auto">
            <a:xfrm flipV="1">
              <a:off x="1927" y="2840"/>
              <a:ext cx="1134" cy="0"/>
            </a:xfrm>
            <a:prstGeom prst="line">
              <a:avLst/>
            </a:prstGeom>
            <a:noFill/>
            <a:ln w="38100">
              <a:solidFill>
                <a:schemeClr val="accent2"/>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pPr algn="ctr">
                <a:spcBef>
                  <a:spcPct val="50000"/>
                </a:spcBef>
                <a:defRPr/>
              </a:pPr>
              <a:endParaRPr kumimoji="1" lang="zh-CN" altLang="en-US" sz="2000" kern="0">
                <a:solidFill>
                  <a:srgbClr val="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39950" name="Text Box 14"/>
            <p:cNvSpPr txBox="1">
              <a:spLocks noChangeArrowheads="1"/>
            </p:cNvSpPr>
            <p:nvPr/>
          </p:nvSpPr>
          <p:spPr bwMode="auto">
            <a:xfrm>
              <a:off x="1805" y="2517"/>
              <a:ext cx="131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kumimoji="1" lang="zh-CN" altLang="en-US"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一一对应</a:t>
              </a:r>
            </a:p>
          </p:txBody>
        </p:sp>
        <p:grpSp>
          <p:nvGrpSpPr>
            <p:cNvPr id="40973" name="Group 15"/>
            <p:cNvGrpSpPr/>
            <p:nvPr/>
          </p:nvGrpSpPr>
          <p:grpSpPr bwMode="auto">
            <a:xfrm>
              <a:off x="3061" y="2682"/>
              <a:ext cx="2064" cy="253"/>
              <a:chOff x="1428" y="1729"/>
              <a:chExt cx="2064" cy="253"/>
            </a:xfrm>
          </p:grpSpPr>
          <p:sp>
            <p:nvSpPr>
              <p:cNvPr id="40974" name="Text Box 16"/>
              <p:cNvSpPr txBox="1">
                <a:spLocks noChangeArrowheads="1"/>
              </p:cNvSpPr>
              <p:nvPr/>
            </p:nvSpPr>
            <p:spPr bwMode="auto">
              <a:xfrm>
                <a:off x="1428" y="1730"/>
                <a:ext cx="206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平面向量</a:t>
                </a:r>
              </a:p>
            </p:txBody>
          </p:sp>
          <p:graphicFrame>
            <p:nvGraphicFramePr>
              <p:cNvPr id="40975" name="Object 17"/>
              <p:cNvGraphicFramePr>
                <a:graphicFrameLocks noChangeAspect="1"/>
              </p:cNvGraphicFramePr>
              <p:nvPr/>
            </p:nvGraphicFramePr>
            <p:xfrm>
              <a:off x="2159" y="1729"/>
              <a:ext cx="301" cy="253"/>
            </p:xfrm>
            <a:graphic>
              <a:graphicData uri="http://schemas.openxmlformats.org/presentationml/2006/ole">
                <mc:AlternateContent xmlns:mc="http://schemas.openxmlformats.org/markup-compatibility/2006">
                  <mc:Choice xmlns:v="urn:schemas-microsoft-com:vml" Requires="v">
                    <p:oleObj r:id="rId2" imgW="241300" imgH="203200" progId="Equation.DSMT4">
                      <p:embed/>
                    </p:oleObj>
                  </mc:Choice>
                  <mc:Fallback>
                    <p:oleObj r:id="rId2" imgW="241300" imgH="203200" progId="Equation.DSMT4">
                      <p:embed/>
                      <p:pic>
                        <p:nvPicPr>
                          <p:cNvPr id="0" name="Object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 y="1729"/>
                            <a:ext cx="301" cy="253"/>
                          </a:xfrm>
                          <a:prstGeom prst="rect">
                            <a:avLst/>
                          </a:prstGeom>
                          <a:noFill/>
                          <a:ln>
                            <a:noFill/>
                          </a:ln>
                        </p:spPr>
                      </p:pic>
                    </p:oleObj>
                  </mc:Fallback>
                </mc:AlternateContent>
              </a:graphicData>
            </a:graphic>
          </p:graphicFrame>
        </p:grpSp>
      </p:grpSp>
      <p:sp>
        <p:nvSpPr>
          <p:cNvPr id="30731" name="Rectangle 11"/>
          <p:cNvSpPr>
            <a:spLocks noChangeArrowheads="1"/>
          </p:cNvSpPr>
          <p:nvPr/>
        </p:nvSpPr>
        <p:spPr bwMode="auto">
          <a:xfrm>
            <a:off x="598010" y="3950299"/>
            <a:ext cx="1063894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10000"/>
              </a:lnSpc>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注意：复平面内任意一点 </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Z(</a:t>
            </a:r>
            <a:r>
              <a:rPr lang="en-US" altLang="zh-CN" sz="2000" kern="0" dirty="0" err="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a,b</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可以与</a:t>
            </a:r>
            <a:r>
              <a:rPr lang="zh-CN" altLang="en-US" sz="20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以原点为起点，点 </a:t>
            </a:r>
            <a:r>
              <a:rPr lang="en-US" altLang="zh-CN" sz="20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Z(</a:t>
            </a:r>
            <a:r>
              <a:rPr lang="en-US" altLang="zh-CN" sz="2000" kern="0" dirty="0" err="1">
                <a:solidFill>
                  <a:srgbClr val="FF0000"/>
                </a:solidFill>
                <a:latin typeface="Arial" panose="020B0604020202020204" pitchFamily="34" charset="0"/>
                <a:ea typeface="思源黑体 CN Medium" panose="020B0600000000000000" pitchFamily="34" charset="-122"/>
                <a:sym typeface="Arial" panose="020B0604020202020204" pitchFamily="34" charset="0"/>
              </a:rPr>
              <a:t>a,b</a:t>
            </a:r>
            <a:r>
              <a:rPr lang="en-US" altLang="zh-CN" sz="20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0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为终点的向量        对应；</a:t>
            </a:r>
          </a:p>
        </p:txBody>
      </p:sp>
      <p:graphicFrame>
        <p:nvGraphicFramePr>
          <p:cNvPr id="100358" name="Object 21"/>
          <p:cNvGraphicFramePr>
            <a:graphicFrameLocks noChangeAspect="1"/>
          </p:cNvGraphicFramePr>
          <p:nvPr/>
        </p:nvGraphicFramePr>
        <p:xfrm>
          <a:off x="9424988" y="3950299"/>
          <a:ext cx="487362" cy="427038"/>
        </p:xfrm>
        <a:graphic>
          <a:graphicData uri="http://schemas.openxmlformats.org/presentationml/2006/ole">
            <mc:AlternateContent xmlns:mc="http://schemas.openxmlformats.org/markup-compatibility/2006">
              <mc:Choice xmlns:v="urn:schemas-microsoft-com:vml" Requires="v">
                <p:oleObj r:id="rId4" imgW="266065" imgH="215900" progId="Equation.DSMT4">
                  <p:embed/>
                </p:oleObj>
              </mc:Choice>
              <mc:Fallback>
                <p:oleObj r:id="rId4" imgW="266065" imgH="215900" progId="Equation.DSMT4">
                  <p:embed/>
                  <p:pic>
                    <p:nvPicPr>
                      <p:cNvPr id="0"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24988" y="3950299"/>
                        <a:ext cx="48736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30736" name="Text Box 16"/>
          <p:cNvSpPr txBox="1">
            <a:spLocks noChangeArrowheads="1"/>
          </p:cNvSpPr>
          <p:nvPr/>
        </p:nvSpPr>
        <p:spPr bwMode="auto">
          <a:xfrm>
            <a:off x="682308" y="4510863"/>
            <a:ext cx="6624638" cy="400110"/>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kumimoji="1" lang="en-US" altLang="zh-CN" sz="2000" kern="0">
                <a:solidFill>
                  <a:srgbClr val="000000"/>
                </a:solidFill>
                <a:latin typeface="Arial" panose="020B0604020202020204" pitchFamily="34" charset="0"/>
                <a:ea typeface="思源黑体 CN Medium" panose="020B0600000000000000" pitchFamily="34" charset="-122"/>
                <a:sym typeface="Arial" panose="020B0604020202020204" pitchFamily="34" charset="0"/>
              </a:rPr>
              <a:t>2.</a:t>
            </a:r>
            <a:r>
              <a:rPr kumimoji="1" lang="zh-CN" altLang="en-US"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复数的模</a:t>
            </a:r>
            <a:r>
              <a:rPr kumimoji="1" lang="zh-CN" altLang="en-US" sz="2000" kern="0">
                <a:solidFill>
                  <a:srgbClr val="000000"/>
                </a:solidFill>
                <a:latin typeface="Arial" panose="020B0604020202020204" pitchFamily="34" charset="0"/>
                <a:ea typeface="思源黑体 CN Medium" panose="020B0600000000000000" pitchFamily="34" charset="-122"/>
                <a:sym typeface="Arial" panose="020B0604020202020204" pitchFamily="34" charset="0"/>
              </a:rPr>
              <a:t>通过</a:t>
            </a:r>
            <a:r>
              <a:rPr kumimoji="1" lang="zh-CN" altLang="en-US"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向量的模</a:t>
            </a:r>
            <a:r>
              <a:rPr kumimoji="1" lang="zh-CN" altLang="en-US" sz="2000" kern="0">
                <a:solidFill>
                  <a:srgbClr val="000000"/>
                </a:solidFill>
                <a:latin typeface="Arial" panose="020B0604020202020204" pitchFamily="34" charset="0"/>
                <a:ea typeface="思源黑体 CN Medium" panose="020B0600000000000000" pitchFamily="34" charset="-122"/>
                <a:sym typeface="Arial" panose="020B0604020202020204" pitchFamily="34" charset="0"/>
              </a:rPr>
              <a:t>来定义；</a:t>
            </a:r>
          </a:p>
        </p:txBody>
      </p:sp>
      <p:graphicFrame>
        <p:nvGraphicFramePr>
          <p:cNvPr id="4122" name="Object 4"/>
          <p:cNvGraphicFramePr/>
          <p:nvPr/>
        </p:nvGraphicFramePr>
        <p:xfrm>
          <a:off x="1853724" y="5195771"/>
          <a:ext cx="4000500" cy="642937"/>
        </p:xfrm>
        <a:graphic>
          <a:graphicData uri="http://schemas.openxmlformats.org/presentationml/2006/ole">
            <mc:AlternateContent xmlns:mc="http://schemas.openxmlformats.org/markup-compatibility/2006">
              <mc:Choice xmlns:v="urn:schemas-microsoft-com:vml" Requires="v">
                <p:oleObj r:id="rId6" imgW="1268730" imgH="317500" progId="Equation.DSMT4">
                  <p:embed/>
                </p:oleObj>
              </mc:Choice>
              <mc:Fallback>
                <p:oleObj r:id="rId6" imgW="1268730" imgH="317500" progId="Equation.DSMT4">
                  <p:embed/>
                  <p:pic>
                    <p:nvPicPr>
                      <p:cNvPr id="0" name="Object 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53724" y="5195771"/>
                        <a:ext cx="40005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21"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课堂小结</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7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9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035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7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9" grpId="0" animBg="1"/>
      <p:bldP spid="30731" grpId="0"/>
      <p:bldP spid="3073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图片 65"/>
          <p:cNvPicPr>
            <a:picLocks noChangeAspect="1"/>
          </p:cNvPicPr>
          <p:nvPr/>
        </p:nvPicPr>
        <p:blipFill>
          <a:blip r:embed="rId2">
            <a:extLst>
              <a:ext uri="{28A0092B-C50C-407E-A947-70E740481C1C}">
                <a14:useLocalDpi xmlns:a14="http://schemas.microsoft.com/office/drawing/2010/main" val="0"/>
              </a:ext>
            </a:extLst>
          </a:blip>
          <a:srcRect l="67816" t="51724"/>
          <a:stretch>
            <a:fillRect/>
          </a:stretch>
        </p:blipFill>
        <p:spPr>
          <a:xfrm>
            <a:off x="8870936" y="3453949"/>
            <a:ext cx="3321064" cy="3321064"/>
          </a:xfrm>
          <a:custGeom>
            <a:avLst/>
            <a:gdLst>
              <a:gd name="connsiteX0" fmla="*/ 3321064 w 3321064"/>
              <a:gd name="connsiteY0" fmla="*/ 0 h 3321064"/>
              <a:gd name="connsiteX1" fmla="*/ 3321064 w 3321064"/>
              <a:gd name="connsiteY1" fmla="*/ 3321064 h 3321064"/>
              <a:gd name="connsiteX2" fmla="*/ 0 w 3321064"/>
              <a:gd name="connsiteY2" fmla="*/ 3321064 h 3321064"/>
            </a:gdLst>
            <a:ahLst/>
            <a:cxnLst>
              <a:cxn ang="0">
                <a:pos x="connsiteX0" y="connsiteY0"/>
              </a:cxn>
              <a:cxn ang="0">
                <a:pos x="connsiteX1" y="connsiteY1"/>
              </a:cxn>
              <a:cxn ang="0">
                <a:pos x="connsiteX2" y="connsiteY2"/>
              </a:cxn>
            </a:cxnLst>
            <a:rect l="l" t="t" r="r" b="b"/>
            <a:pathLst>
              <a:path w="3321064" h="3321064">
                <a:moveTo>
                  <a:pt x="3321064" y="0"/>
                </a:moveTo>
                <a:lnTo>
                  <a:pt x="3321064" y="3321064"/>
                </a:lnTo>
                <a:lnTo>
                  <a:pt x="0" y="3321064"/>
                </a:lnTo>
                <a:close/>
              </a:path>
            </a:pathLst>
          </a:custGeom>
        </p:spPr>
      </p:pic>
      <p:pic>
        <p:nvPicPr>
          <p:cNvPr id="55" name="图片 54"/>
          <p:cNvPicPr>
            <a:picLocks noChangeAspect="1"/>
          </p:cNvPicPr>
          <p:nvPr/>
        </p:nvPicPr>
        <p:blipFill>
          <a:blip r:embed="rId2">
            <a:extLst>
              <a:ext uri="{28A0092B-C50C-407E-A947-70E740481C1C}">
                <a14:useLocalDpi xmlns:a14="http://schemas.microsoft.com/office/drawing/2010/main" val="0"/>
              </a:ext>
            </a:extLst>
          </a:blip>
          <a:srcRect l="47976" t="1516" r="16784" b="54707"/>
          <a:stretch>
            <a:fillRect/>
          </a:stretch>
        </p:blipFill>
        <p:spPr>
          <a:xfrm>
            <a:off x="6823701" y="1"/>
            <a:ext cx="3636384" cy="3011545"/>
          </a:xfrm>
          <a:custGeom>
            <a:avLst/>
            <a:gdLst>
              <a:gd name="connsiteX0" fmla="*/ 1196026 w 3636384"/>
              <a:gd name="connsiteY0" fmla="*/ 0 h 3011545"/>
              <a:gd name="connsiteX1" fmla="*/ 2445761 w 3636384"/>
              <a:gd name="connsiteY1" fmla="*/ 0 h 3011545"/>
              <a:gd name="connsiteX2" fmla="*/ 3636384 w 3636384"/>
              <a:gd name="connsiteY2" fmla="*/ 1201993 h 3011545"/>
              <a:gd name="connsiteX3" fmla="*/ 1809551 w 3636384"/>
              <a:gd name="connsiteY3" fmla="*/ 3011545 h 3011545"/>
              <a:gd name="connsiteX4" fmla="*/ 0 w 3636384"/>
              <a:gd name="connsiteY4" fmla="*/ 1184713 h 3011545"/>
              <a:gd name="connsiteX5" fmla="*/ 1196026 w 3636384"/>
              <a:gd name="connsiteY5" fmla="*/ 0 h 301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6384" h="3011545">
                <a:moveTo>
                  <a:pt x="1196026" y="0"/>
                </a:moveTo>
                <a:lnTo>
                  <a:pt x="2445761" y="0"/>
                </a:lnTo>
                <a:lnTo>
                  <a:pt x="3636384" y="1201993"/>
                </a:lnTo>
                <a:lnTo>
                  <a:pt x="1809551" y="3011545"/>
                </a:lnTo>
                <a:lnTo>
                  <a:pt x="0" y="1184713"/>
                </a:lnTo>
                <a:lnTo>
                  <a:pt x="1196026" y="0"/>
                </a:lnTo>
                <a:close/>
              </a:path>
            </a:pathLst>
          </a:custGeom>
        </p:spPr>
      </p:pic>
      <p:pic>
        <p:nvPicPr>
          <p:cNvPr id="54" name="图片 53"/>
          <p:cNvPicPr>
            <a:picLocks noChangeAspect="1"/>
          </p:cNvPicPr>
          <p:nvPr/>
        </p:nvPicPr>
        <p:blipFill>
          <a:blip r:embed="rId2">
            <a:extLst>
              <a:ext uri="{28A0092B-C50C-407E-A947-70E740481C1C}">
                <a14:useLocalDpi xmlns:a14="http://schemas.microsoft.com/office/drawing/2010/main" val="0"/>
              </a:ext>
            </a:extLst>
          </a:blip>
          <a:srcRect l="73205" t="1516" r="5312" b="82372"/>
          <a:stretch>
            <a:fillRect/>
          </a:stretch>
        </p:blipFill>
        <p:spPr>
          <a:xfrm>
            <a:off x="9427011" y="1"/>
            <a:ext cx="2216880" cy="1108381"/>
          </a:xfrm>
          <a:custGeom>
            <a:avLst/>
            <a:gdLst>
              <a:gd name="connsiteX0" fmla="*/ 0 w 2216880"/>
              <a:gd name="connsiteY0" fmla="*/ 0 h 1108381"/>
              <a:gd name="connsiteX1" fmla="*/ 2216880 w 2216880"/>
              <a:gd name="connsiteY1" fmla="*/ 0 h 1108381"/>
              <a:gd name="connsiteX2" fmla="*/ 1097048 w 2216880"/>
              <a:gd name="connsiteY2" fmla="*/ 1108381 h 1108381"/>
              <a:gd name="connsiteX3" fmla="*/ 0 w 2216880"/>
              <a:gd name="connsiteY3" fmla="*/ 0 h 1108381"/>
            </a:gdLst>
            <a:ahLst/>
            <a:cxnLst>
              <a:cxn ang="0">
                <a:pos x="connsiteX0" y="connsiteY0"/>
              </a:cxn>
              <a:cxn ang="0">
                <a:pos x="connsiteX1" y="connsiteY1"/>
              </a:cxn>
              <a:cxn ang="0">
                <a:pos x="connsiteX2" y="connsiteY2"/>
              </a:cxn>
              <a:cxn ang="0">
                <a:pos x="connsiteX3" y="connsiteY3"/>
              </a:cxn>
            </a:cxnLst>
            <a:rect l="l" t="t" r="r" b="b"/>
            <a:pathLst>
              <a:path w="2216880" h="1108381">
                <a:moveTo>
                  <a:pt x="0" y="0"/>
                </a:moveTo>
                <a:lnTo>
                  <a:pt x="2216880" y="0"/>
                </a:lnTo>
                <a:lnTo>
                  <a:pt x="1097048" y="1108381"/>
                </a:lnTo>
                <a:lnTo>
                  <a:pt x="0" y="0"/>
                </a:lnTo>
                <a:close/>
              </a:path>
            </a:pathLst>
          </a:custGeom>
        </p:spPr>
      </p:pic>
      <p:pic>
        <p:nvPicPr>
          <p:cNvPr id="53" name="图片 52"/>
          <p:cNvPicPr>
            <a:picLocks noChangeAspect="1"/>
          </p:cNvPicPr>
          <p:nvPr/>
        </p:nvPicPr>
        <p:blipFill>
          <a:blip r:embed="rId2">
            <a:extLst>
              <a:ext uri="{28A0092B-C50C-407E-A947-70E740481C1C}">
                <a14:useLocalDpi xmlns:a14="http://schemas.microsoft.com/office/drawing/2010/main" val="0"/>
              </a:ext>
            </a:extLst>
          </a:blip>
          <a:srcRect l="46920" t="19724" r="35326" b="27416"/>
          <a:stretch>
            <a:fillRect/>
          </a:stretch>
        </p:blipFill>
        <p:spPr>
          <a:xfrm>
            <a:off x="6714677" y="1252622"/>
            <a:ext cx="1832042" cy="3636385"/>
          </a:xfrm>
          <a:custGeom>
            <a:avLst/>
            <a:gdLst>
              <a:gd name="connsiteX0" fmla="*/ 22490 w 1832042"/>
              <a:gd name="connsiteY0" fmla="*/ 0 h 3636385"/>
              <a:gd name="connsiteX1" fmla="*/ 1832042 w 1832042"/>
              <a:gd name="connsiteY1" fmla="*/ 1826833 h 3636385"/>
              <a:gd name="connsiteX2" fmla="*/ 5210 w 1832042"/>
              <a:gd name="connsiteY2" fmla="*/ 3636385 h 3636385"/>
              <a:gd name="connsiteX3" fmla="*/ 0 w 1832042"/>
              <a:gd name="connsiteY3" fmla="*/ 3631125 h 3636385"/>
              <a:gd name="connsiteX4" fmla="*/ 0 w 1832042"/>
              <a:gd name="connsiteY4" fmla="*/ 22277 h 3636385"/>
              <a:gd name="connsiteX5" fmla="*/ 22490 w 1832042"/>
              <a:gd name="connsiteY5" fmla="*/ 0 h 363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2042" h="3636385">
                <a:moveTo>
                  <a:pt x="22490" y="0"/>
                </a:moveTo>
                <a:lnTo>
                  <a:pt x="1832042" y="1826833"/>
                </a:lnTo>
                <a:lnTo>
                  <a:pt x="5210" y="3636385"/>
                </a:lnTo>
                <a:lnTo>
                  <a:pt x="0" y="3631125"/>
                </a:lnTo>
                <a:lnTo>
                  <a:pt x="0" y="22277"/>
                </a:lnTo>
                <a:lnTo>
                  <a:pt x="22490" y="0"/>
                </a:lnTo>
                <a:close/>
              </a:path>
            </a:pathLst>
          </a:custGeom>
        </p:spPr>
      </p:pic>
      <p:pic>
        <p:nvPicPr>
          <p:cNvPr id="52" name="图片 51"/>
          <p:cNvPicPr>
            <a:picLocks noChangeAspect="1"/>
          </p:cNvPicPr>
          <p:nvPr/>
        </p:nvPicPr>
        <p:blipFill>
          <a:blip r:embed="rId2">
            <a:extLst>
              <a:ext uri="{28A0092B-C50C-407E-A947-70E740481C1C}">
                <a14:useLocalDpi xmlns:a14="http://schemas.microsoft.com/office/drawing/2010/main" val="0"/>
              </a:ext>
            </a:extLst>
          </a:blip>
          <a:srcRect l="66392" t="20212" b="26928"/>
          <a:stretch>
            <a:fillRect/>
          </a:stretch>
        </p:blipFill>
        <p:spPr>
          <a:xfrm>
            <a:off x="8723978" y="1286203"/>
            <a:ext cx="3468023" cy="3636385"/>
          </a:xfrm>
          <a:custGeom>
            <a:avLst/>
            <a:gdLst>
              <a:gd name="connsiteX0" fmla="*/ 1826833 w 3468023"/>
              <a:gd name="connsiteY0" fmla="*/ 0 h 3636385"/>
              <a:gd name="connsiteX1" fmla="*/ 3468023 w 3468023"/>
              <a:gd name="connsiteY1" fmla="*/ 1656863 h 3636385"/>
              <a:gd name="connsiteX2" fmla="*/ 3468023 w 3468023"/>
              <a:gd name="connsiteY2" fmla="*/ 1993603 h 3636385"/>
              <a:gd name="connsiteX3" fmla="*/ 1809552 w 3468023"/>
              <a:gd name="connsiteY3" fmla="*/ 3636385 h 3636385"/>
              <a:gd name="connsiteX4" fmla="*/ 0 w 3468023"/>
              <a:gd name="connsiteY4" fmla="*/ 1809553 h 3636385"/>
              <a:gd name="connsiteX5" fmla="*/ 1826833 w 3468023"/>
              <a:gd name="connsiteY5" fmla="*/ 0 h 363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8023" h="3636385">
                <a:moveTo>
                  <a:pt x="1826833" y="0"/>
                </a:moveTo>
                <a:lnTo>
                  <a:pt x="3468023" y="1656863"/>
                </a:lnTo>
                <a:lnTo>
                  <a:pt x="3468023" y="1993603"/>
                </a:lnTo>
                <a:lnTo>
                  <a:pt x="1809552" y="3636385"/>
                </a:lnTo>
                <a:lnTo>
                  <a:pt x="0" y="1809553"/>
                </a:lnTo>
                <a:lnTo>
                  <a:pt x="1826833" y="0"/>
                </a:lnTo>
                <a:close/>
              </a:path>
            </a:pathLst>
          </a:custGeom>
        </p:spPr>
      </p:pic>
      <p:pic>
        <p:nvPicPr>
          <p:cNvPr id="51" name="图片 50"/>
          <p:cNvPicPr>
            <a:picLocks noChangeAspect="1"/>
          </p:cNvPicPr>
          <p:nvPr/>
        </p:nvPicPr>
        <p:blipFill>
          <a:blip r:embed="rId2">
            <a:extLst>
              <a:ext uri="{28A0092B-C50C-407E-A947-70E740481C1C}">
                <a14:useLocalDpi xmlns:a14="http://schemas.microsoft.com/office/drawing/2010/main" val="0"/>
              </a:ext>
            </a:extLst>
          </a:blip>
          <a:srcRect l="47976" t="47140" r="16784"/>
          <a:stretch>
            <a:fillRect/>
          </a:stretch>
        </p:blipFill>
        <p:spPr>
          <a:xfrm>
            <a:off x="6823701" y="3138628"/>
            <a:ext cx="3636384" cy="3636385"/>
          </a:xfrm>
          <a:custGeom>
            <a:avLst/>
            <a:gdLst>
              <a:gd name="connsiteX0" fmla="*/ 1826832 w 3636384"/>
              <a:gd name="connsiteY0" fmla="*/ 0 h 3636385"/>
              <a:gd name="connsiteX1" fmla="*/ 3636384 w 3636384"/>
              <a:gd name="connsiteY1" fmla="*/ 1826833 h 3636385"/>
              <a:gd name="connsiteX2" fmla="*/ 1809551 w 3636384"/>
              <a:gd name="connsiteY2" fmla="*/ 3636385 h 3636385"/>
              <a:gd name="connsiteX3" fmla="*/ 0 w 3636384"/>
              <a:gd name="connsiteY3" fmla="*/ 1809553 h 3636385"/>
              <a:gd name="connsiteX4" fmla="*/ 1826832 w 3636384"/>
              <a:gd name="connsiteY4" fmla="*/ 0 h 3636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6384" h="3636385">
                <a:moveTo>
                  <a:pt x="1826832" y="0"/>
                </a:moveTo>
                <a:lnTo>
                  <a:pt x="3636384" y="1826833"/>
                </a:lnTo>
                <a:lnTo>
                  <a:pt x="1809551" y="3636385"/>
                </a:lnTo>
                <a:lnTo>
                  <a:pt x="0" y="1809553"/>
                </a:lnTo>
                <a:lnTo>
                  <a:pt x="1826832" y="0"/>
                </a:lnTo>
                <a:close/>
              </a:path>
            </a:pathLst>
          </a:custGeom>
        </p:spPr>
      </p:pic>
      <p:pic>
        <p:nvPicPr>
          <p:cNvPr id="62" name="图片 61"/>
          <p:cNvPicPr>
            <a:picLocks noChangeAspect="1"/>
          </p:cNvPicPr>
          <p:nvPr/>
        </p:nvPicPr>
        <p:blipFill>
          <a:blip r:embed="rId2">
            <a:extLst>
              <a:ext uri="{28A0092B-C50C-407E-A947-70E740481C1C}">
                <a14:useLocalDpi xmlns:a14="http://schemas.microsoft.com/office/drawing/2010/main" val="0"/>
              </a:ext>
            </a:extLst>
          </a:blip>
          <a:srcRect l="84750" t="1516" b="58303"/>
          <a:stretch>
            <a:fillRect/>
          </a:stretch>
        </p:blipFill>
        <p:spPr>
          <a:xfrm>
            <a:off x="10618366" y="0"/>
            <a:ext cx="1573634" cy="2764176"/>
          </a:xfrm>
          <a:custGeom>
            <a:avLst/>
            <a:gdLst>
              <a:gd name="connsiteX0" fmla="*/ 1186740 w 1573634"/>
              <a:gd name="connsiteY0" fmla="*/ 0 h 2764176"/>
              <a:gd name="connsiteX1" fmla="*/ 1573634 w 1573634"/>
              <a:gd name="connsiteY1" fmla="*/ 0 h 2764176"/>
              <a:gd name="connsiteX2" fmla="*/ 1573634 w 1573634"/>
              <a:gd name="connsiteY2" fmla="*/ 2764176 h 2764176"/>
              <a:gd name="connsiteX3" fmla="*/ 0 w 1573634"/>
              <a:gd name="connsiteY3" fmla="*/ 1175515 h 2764176"/>
            </a:gdLst>
            <a:ahLst/>
            <a:cxnLst>
              <a:cxn ang="0">
                <a:pos x="connsiteX0" y="connsiteY0"/>
              </a:cxn>
              <a:cxn ang="0">
                <a:pos x="connsiteX1" y="connsiteY1"/>
              </a:cxn>
              <a:cxn ang="0">
                <a:pos x="connsiteX2" y="connsiteY2"/>
              </a:cxn>
              <a:cxn ang="0">
                <a:pos x="connsiteX3" y="connsiteY3"/>
              </a:cxn>
            </a:cxnLst>
            <a:rect l="l" t="t" r="r" b="b"/>
            <a:pathLst>
              <a:path w="1573634" h="2764176">
                <a:moveTo>
                  <a:pt x="1186740" y="0"/>
                </a:moveTo>
                <a:lnTo>
                  <a:pt x="1573634" y="0"/>
                </a:lnTo>
                <a:lnTo>
                  <a:pt x="1573634" y="2764176"/>
                </a:lnTo>
                <a:lnTo>
                  <a:pt x="0" y="1175515"/>
                </a:lnTo>
                <a:close/>
              </a:path>
            </a:pathLst>
          </a:custGeom>
        </p:spPr>
      </p:pic>
      <p:pic>
        <p:nvPicPr>
          <p:cNvPr id="33" name="图片 32"/>
          <p:cNvPicPr>
            <a:picLocks noChangeAspect="1"/>
          </p:cNvPicPr>
          <p:nvPr/>
        </p:nvPicPr>
        <p:blipFill>
          <a:blip r:embed="rId2">
            <a:extLst>
              <a:ext uri="{28A0092B-C50C-407E-A947-70E740481C1C}">
                <a14:useLocalDpi xmlns:a14="http://schemas.microsoft.com/office/drawing/2010/main" val="0"/>
              </a:ext>
            </a:extLst>
          </a:blip>
          <a:srcRect l="65971" t="-37114" r="-1562" b="100000"/>
          <a:stretch>
            <a:fillRect/>
          </a:stretch>
        </p:blipFill>
        <p:spPr>
          <a:xfrm>
            <a:off x="8715215" y="-2527996"/>
            <a:ext cx="3636377" cy="2527996"/>
          </a:xfrm>
          <a:custGeom>
            <a:avLst/>
            <a:gdLst>
              <a:gd name="connsiteX0" fmla="*/ 1827532 w 3636377"/>
              <a:gd name="connsiteY0" fmla="*/ 0 h 2527996"/>
              <a:gd name="connsiteX1" fmla="*/ 3636377 w 3636377"/>
              <a:gd name="connsiteY1" fmla="*/ 1827532 h 2527996"/>
              <a:gd name="connsiteX2" fmla="*/ 2928677 w 3636377"/>
              <a:gd name="connsiteY2" fmla="*/ 2527996 h 2527996"/>
              <a:gd name="connsiteX3" fmla="*/ 711797 w 3636377"/>
              <a:gd name="connsiteY3" fmla="*/ 2527996 h 2527996"/>
              <a:gd name="connsiteX4" fmla="*/ 0 w 3636377"/>
              <a:gd name="connsiteY4" fmla="*/ 1808845 h 2527996"/>
              <a:gd name="connsiteX5" fmla="*/ 1827532 w 3636377"/>
              <a:gd name="connsiteY5" fmla="*/ 0 h 252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6377" h="2527996">
                <a:moveTo>
                  <a:pt x="1827532" y="0"/>
                </a:moveTo>
                <a:lnTo>
                  <a:pt x="3636377" y="1827532"/>
                </a:lnTo>
                <a:lnTo>
                  <a:pt x="2928677" y="2527996"/>
                </a:lnTo>
                <a:lnTo>
                  <a:pt x="711797" y="2527996"/>
                </a:lnTo>
                <a:lnTo>
                  <a:pt x="0" y="1808845"/>
                </a:lnTo>
                <a:lnTo>
                  <a:pt x="1827532" y="0"/>
                </a:lnTo>
                <a:close/>
              </a:path>
            </a:pathLst>
          </a:custGeom>
        </p:spPr>
      </p:pic>
      <p:pic>
        <p:nvPicPr>
          <p:cNvPr id="32" name="图片 31"/>
          <p:cNvPicPr>
            <a:picLocks noChangeAspect="1"/>
          </p:cNvPicPr>
          <p:nvPr/>
        </p:nvPicPr>
        <p:blipFill>
          <a:blip r:embed="rId2">
            <a:extLst>
              <a:ext uri="{28A0092B-C50C-407E-A947-70E740481C1C}">
                <a14:useLocalDpi xmlns:a14="http://schemas.microsoft.com/office/drawing/2010/main" val="0"/>
              </a:ext>
            </a:extLst>
          </a:blip>
          <a:srcRect l="96213" t="-9308" r="-20189" b="55922"/>
          <a:stretch>
            <a:fillRect/>
          </a:stretch>
        </p:blipFill>
        <p:spPr>
          <a:xfrm>
            <a:off x="11805107" y="-634038"/>
            <a:ext cx="2449645" cy="3636385"/>
          </a:xfrm>
          <a:custGeom>
            <a:avLst/>
            <a:gdLst>
              <a:gd name="connsiteX0" fmla="*/ 640093 w 2449645"/>
              <a:gd name="connsiteY0" fmla="*/ 0 h 3636385"/>
              <a:gd name="connsiteX1" fmla="*/ 2449645 w 2449645"/>
              <a:gd name="connsiteY1" fmla="*/ 1826833 h 3636385"/>
              <a:gd name="connsiteX2" fmla="*/ 622812 w 2449645"/>
              <a:gd name="connsiteY2" fmla="*/ 3636385 h 3636385"/>
              <a:gd name="connsiteX3" fmla="*/ 386894 w 2449645"/>
              <a:gd name="connsiteY3" fmla="*/ 3398214 h 3636385"/>
              <a:gd name="connsiteX4" fmla="*/ 386894 w 2449645"/>
              <a:gd name="connsiteY4" fmla="*/ 634038 h 3636385"/>
              <a:gd name="connsiteX5" fmla="*/ 0 w 2449645"/>
              <a:gd name="connsiteY5" fmla="*/ 634038 h 3636385"/>
              <a:gd name="connsiteX6" fmla="*/ 640093 w 2449645"/>
              <a:gd name="connsiteY6" fmla="*/ 0 h 363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9645" h="3636385">
                <a:moveTo>
                  <a:pt x="640093" y="0"/>
                </a:moveTo>
                <a:lnTo>
                  <a:pt x="2449645" y="1826833"/>
                </a:lnTo>
                <a:lnTo>
                  <a:pt x="622812" y="3636385"/>
                </a:lnTo>
                <a:lnTo>
                  <a:pt x="386894" y="3398214"/>
                </a:lnTo>
                <a:lnTo>
                  <a:pt x="386894" y="634038"/>
                </a:lnTo>
                <a:lnTo>
                  <a:pt x="0" y="634038"/>
                </a:lnTo>
                <a:lnTo>
                  <a:pt x="640093" y="0"/>
                </a:lnTo>
                <a:close/>
              </a:path>
            </a:pathLst>
          </a:custGeom>
        </p:spPr>
      </p:pic>
      <p:pic>
        <p:nvPicPr>
          <p:cNvPr id="31" name="图片 30"/>
          <p:cNvPicPr>
            <a:picLocks noChangeAspect="1"/>
          </p:cNvPicPr>
          <p:nvPr/>
        </p:nvPicPr>
        <p:blipFill>
          <a:blip r:embed="rId2">
            <a:extLst>
              <a:ext uri="{28A0092B-C50C-407E-A947-70E740481C1C}">
                <a14:useLocalDpi xmlns:a14="http://schemas.microsoft.com/office/drawing/2010/main" val="0"/>
              </a:ext>
            </a:extLst>
          </a:blip>
          <a:srcRect l="59164" t="-9173" r="28604" b="100000"/>
          <a:stretch>
            <a:fillRect/>
          </a:stretch>
        </p:blipFill>
        <p:spPr>
          <a:xfrm>
            <a:off x="8019728" y="-624840"/>
            <a:ext cx="1249735" cy="624840"/>
          </a:xfrm>
          <a:custGeom>
            <a:avLst/>
            <a:gdLst>
              <a:gd name="connsiteX0" fmla="*/ 630806 w 1249735"/>
              <a:gd name="connsiteY0" fmla="*/ 0 h 624840"/>
              <a:gd name="connsiteX1" fmla="*/ 1249735 w 1249735"/>
              <a:gd name="connsiteY1" fmla="*/ 624840 h 624840"/>
              <a:gd name="connsiteX2" fmla="*/ 0 w 1249735"/>
              <a:gd name="connsiteY2" fmla="*/ 624840 h 624840"/>
              <a:gd name="connsiteX3" fmla="*/ 630806 w 1249735"/>
              <a:gd name="connsiteY3" fmla="*/ 0 h 624840"/>
            </a:gdLst>
            <a:ahLst/>
            <a:cxnLst>
              <a:cxn ang="0">
                <a:pos x="connsiteX0" y="connsiteY0"/>
              </a:cxn>
              <a:cxn ang="0">
                <a:pos x="connsiteX1" y="connsiteY1"/>
              </a:cxn>
              <a:cxn ang="0">
                <a:pos x="connsiteX2" y="connsiteY2"/>
              </a:cxn>
              <a:cxn ang="0">
                <a:pos x="connsiteX3" y="connsiteY3"/>
              </a:cxn>
            </a:cxnLst>
            <a:rect l="l" t="t" r="r" b="b"/>
            <a:pathLst>
              <a:path w="1249735" h="624840">
                <a:moveTo>
                  <a:pt x="630806" y="0"/>
                </a:moveTo>
                <a:lnTo>
                  <a:pt x="1249735" y="624840"/>
                </a:lnTo>
                <a:lnTo>
                  <a:pt x="0" y="624840"/>
                </a:lnTo>
                <a:lnTo>
                  <a:pt x="630806" y="0"/>
                </a:lnTo>
                <a:close/>
              </a:path>
            </a:pathLst>
          </a:custGeom>
        </p:spPr>
      </p:pic>
      <p:pic>
        <p:nvPicPr>
          <p:cNvPr id="29" name="图片 28"/>
          <p:cNvPicPr>
            <a:picLocks noChangeAspect="1"/>
          </p:cNvPicPr>
          <p:nvPr/>
        </p:nvPicPr>
        <p:blipFill>
          <a:blip r:embed="rId2">
            <a:extLst>
              <a:ext uri="{28A0092B-C50C-407E-A947-70E740481C1C}">
                <a14:useLocalDpi xmlns:a14="http://schemas.microsoft.com/office/drawing/2010/main" val="0"/>
              </a:ext>
            </a:extLst>
          </a:blip>
          <a:srcRect l="100000" t="43207" r="-1648" b="51849"/>
          <a:stretch>
            <a:fillRect/>
          </a:stretch>
        </p:blipFill>
        <p:spPr>
          <a:xfrm>
            <a:off x="12192000" y="2943067"/>
            <a:ext cx="168360" cy="336736"/>
          </a:xfrm>
          <a:custGeom>
            <a:avLst/>
            <a:gdLst>
              <a:gd name="connsiteX0" fmla="*/ 0 w 168360"/>
              <a:gd name="connsiteY0" fmla="*/ 0 h 336736"/>
              <a:gd name="connsiteX1" fmla="*/ 168360 w 168360"/>
              <a:gd name="connsiteY1" fmla="*/ 169968 h 336736"/>
              <a:gd name="connsiteX2" fmla="*/ 0 w 168360"/>
              <a:gd name="connsiteY2" fmla="*/ 336736 h 336736"/>
              <a:gd name="connsiteX3" fmla="*/ 0 w 168360"/>
              <a:gd name="connsiteY3" fmla="*/ 0 h 336736"/>
            </a:gdLst>
            <a:ahLst/>
            <a:cxnLst>
              <a:cxn ang="0">
                <a:pos x="connsiteX0" y="connsiteY0"/>
              </a:cxn>
              <a:cxn ang="0">
                <a:pos x="connsiteX1" y="connsiteY1"/>
              </a:cxn>
              <a:cxn ang="0">
                <a:pos x="connsiteX2" y="connsiteY2"/>
              </a:cxn>
              <a:cxn ang="0">
                <a:pos x="connsiteX3" y="connsiteY3"/>
              </a:cxn>
            </a:cxnLst>
            <a:rect l="l" t="t" r="r" b="b"/>
            <a:pathLst>
              <a:path w="168360" h="336736">
                <a:moveTo>
                  <a:pt x="0" y="0"/>
                </a:moveTo>
                <a:lnTo>
                  <a:pt x="168360" y="169968"/>
                </a:lnTo>
                <a:lnTo>
                  <a:pt x="0" y="336736"/>
                </a:lnTo>
                <a:lnTo>
                  <a:pt x="0" y="0"/>
                </a:lnTo>
                <a:close/>
              </a:path>
            </a:pathLst>
          </a:custGeom>
        </p:spPr>
      </p:pic>
      <p:grpSp>
        <p:nvGrpSpPr>
          <p:cNvPr id="4" name="组合 3"/>
          <p:cNvGrpSpPr/>
          <p:nvPr/>
        </p:nvGrpSpPr>
        <p:grpSpPr>
          <a:xfrm>
            <a:off x="644142" y="2314916"/>
            <a:ext cx="5937982" cy="2641904"/>
            <a:chOff x="6147269" y="2844264"/>
            <a:chExt cx="5112385" cy="2076460"/>
          </a:xfrm>
        </p:grpSpPr>
        <p:grpSp>
          <p:nvGrpSpPr>
            <p:cNvPr id="5" name="组合 4"/>
            <p:cNvGrpSpPr/>
            <p:nvPr/>
          </p:nvGrpSpPr>
          <p:grpSpPr>
            <a:xfrm>
              <a:off x="6147269" y="3331609"/>
              <a:ext cx="5033250" cy="1589115"/>
              <a:chOff x="-4714868" y="2110674"/>
              <a:chExt cx="5033250" cy="1589115"/>
            </a:xfrm>
          </p:grpSpPr>
          <p:sp>
            <p:nvSpPr>
              <p:cNvPr id="7" name="矩形: 圆角 21"/>
              <p:cNvSpPr/>
              <p:nvPr/>
            </p:nvSpPr>
            <p:spPr>
              <a:xfrm>
                <a:off x="-4648332" y="3345066"/>
                <a:ext cx="3562392" cy="354723"/>
              </a:xfrm>
              <a:prstGeom prst="roundRect">
                <a:avLst>
                  <a:gd name="adj" fmla="val 50000"/>
                </a:avLst>
              </a:prstGeom>
              <a:solidFill>
                <a:srgbClr val="50483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讲解人：</a:t>
                </a:r>
                <a:r>
                  <a:rPr kumimoji="0" lang="en-US" altLang="zh-CN" sz="16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xippt  </a:t>
                </a:r>
                <a:r>
                  <a:rPr kumimoji="0" lang="zh-CN" altLang="en-US" sz="16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时间：</a:t>
                </a:r>
                <a:r>
                  <a:rPr kumimoji="0" lang="en-US" altLang="zh-CN" sz="16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2020.6.1</a:t>
                </a:r>
                <a:endParaRPr kumimoji="0" lang="en-US" altLang="zh-CN" sz="1600" b="0" i="0" u="none" strike="noStrike" kern="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nvGrpSpPr>
              <p:cNvPr id="8" name="组合 7"/>
              <p:cNvGrpSpPr/>
              <p:nvPr/>
            </p:nvGrpSpPr>
            <p:grpSpPr>
              <a:xfrm>
                <a:off x="-4714868" y="2110674"/>
                <a:ext cx="5033250" cy="944353"/>
                <a:chOff x="-4714868" y="2110674"/>
                <a:chExt cx="5033250" cy="944353"/>
              </a:xfrm>
            </p:grpSpPr>
            <p:sp>
              <p:nvSpPr>
                <p:cNvPr id="9" name="文本框 8"/>
                <p:cNvSpPr txBox="1"/>
                <p:nvPr/>
              </p:nvSpPr>
              <p:spPr>
                <a:xfrm>
                  <a:off x="-4714868" y="2808615"/>
                  <a:ext cx="5033249" cy="246412"/>
                </a:xfrm>
                <a:prstGeom prst="rect">
                  <a:avLst/>
                </a:prstGeom>
                <a:noFill/>
              </p:spPr>
              <p:txBody>
                <a:bodyPr wrap="square" rtlCol="0">
                  <a:spAutoFit/>
                </a:bodyPr>
                <a:lstStyle/>
                <a:p>
                  <a:pPr marL="0" marR="0" lvl="0" indent="0" algn="dist" defTabSz="914400" rtl="0" eaLnBrk="1" fontAlgn="auto" latinLnBrk="0" hangingPunct="1">
                    <a:lnSpc>
                      <a:spcPct val="150000"/>
                    </a:lnSpc>
                    <a:spcBef>
                      <a:spcPts val="0"/>
                    </a:spcBef>
                    <a:spcAft>
                      <a:spcPts val="0"/>
                    </a:spcAft>
                    <a:buClrTx/>
                    <a:buSzTx/>
                    <a:buFontTx/>
                    <a:buNone/>
                    <a:defRPr/>
                  </a:pPr>
                  <a:r>
                    <a:rPr kumimoji="0" lang="en-US" altLang="zh-CN" sz="1050" b="0" i="0" u="none" strike="noStrike" kern="0" cap="none" spc="0" normalizeH="0" baseline="0" noProof="0" dirty="0">
                      <a:ln>
                        <a:noFill/>
                      </a:ln>
                      <a:solidFill>
                        <a:prstClr val="white">
                          <a:lumMod val="50000"/>
                        </a:prstClr>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PEOPLE'S EDUCATION PRESS HIGH SCHOOL MATHEMATICS ELECTIVE 1-2</a:t>
                  </a:r>
                </a:p>
              </p:txBody>
            </p:sp>
            <p:cxnSp>
              <p:nvCxnSpPr>
                <p:cNvPr id="10" name="直接连接符 9"/>
                <p:cNvCxnSpPr/>
                <p:nvPr/>
              </p:nvCxnSpPr>
              <p:spPr>
                <a:xfrm>
                  <a:off x="-4634728" y="2789746"/>
                  <a:ext cx="4953109" cy="0"/>
                </a:xfrm>
                <a:prstGeom prst="line">
                  <a:avLst/>
                </a:prstGeom>
                <a:noFill/>
                <a:ln w="6350" cap="flat" cmpd="sng" algn="ctr">
                  <a:solidFill>
                    <a:sysClr val="windowText" lastClr="000000">
                      <a:lumMod val="65000"/>
                      <a:lumOff val="35000"/>
                    </a:sysClr>
                  </a:solidFill>
                  <a:prstDash val="solid"/>
                  <a:miter lim="800000"/>
                </a:ln>
                <a:effectLst/>
              </p:spPr>
            </p:cxnSp>
            <p:sp>
              <p:nvSpPr>
                <p:cNvPr id="11" name="文本占位符 19"/>
                <p:cNvSpPr txBox="1"/>
                <p:nvPr/>
              </p:nvSpPr>
              <p:spPr>
                <a:xfrm>
                  <a:off x="-4708756" y="2110674"/>
                  <a:ext cx="5027138" cy="6602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dist">
                    <a:buNone/>
                    <a:defRPr/>
                  </a:pPr>
                  <a:r>
                    <a:rPr lang="zh-CN" altLang="en-US" sz="4400" b="1" dirty="0">
                      <a:solidFill>
                        <a:srgbClr val="504835"/>
                      </a:solidFill>
                      <a:latin typeface="Arial" panose="020B0604020202020204" pitchFamily="34" charset="0"/>
                      <a:ea typeface="思源黑体 CN Regular" panose="020B0500000000000000" pitchFamily="34" charset="-122"/>
                      <a:cs typeface="+mn-ea"/>
                      <a:sym typeface="Arial" panose="020B0604020202020204" pitchFamily="34" charset="0"/>
                    </a:rPr>
                    <a:t>感谢你的聆听</a:t>
                  </a:r>
                </a:p>
              </p:txBody>
            </p:sp>
          </p:grpSp>
        </p:grpSp>
        <p:sp>
          <p:nvSpPr>
            <p:cNvPr id="6" name="文本占位符 20"/>
            <p:cNvSpPr txBox="1"/>
            <p:nvPr/>
          </p:nvSpPr>
          <p:spPr>
            <a:xfrm>
              <a:off x="6147269" y="2844264"/>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latin typeface="Arial" panose="020B0604020202020204" pitchFamily="34" charset="0"/>
                  <a:ea typeface="思源黑体 CN Regular" panose="020B0500000000000000" pitchFamily="34" charset="-122"/>
                  <a:cs typeface="+mn-ea"/>
                  <a:sym typeface="Arial" panose="020B0604020202020204" pitchFamily="34" charset="0"/>
                </a:rPr>
                <a:t>第</a:t>
              </a:r>
              <a:r>
                <a:rPr lang="en-US" altLang="zh-CN" dirty="0">
                  <a:latin typeface="Arial" panose="020B0604020202020204" pitchFamily="34" charset="0"/>
                  <a:ea typeface="思源黑体 CN Regular" panose="020B0500000000000000" pitchFamily="34" charset="-122"/>
                  <a:cs typeface="+mn-ea"/>
                  <a:sym typeface="Arial" panose="020B0604020202020204" pitchFamily="34" charset="0"/>
                </a:rPr>
                <a:t>3</a:t>
              </a:r>
              <a:r>
                <a:rPr lang="zh-CN" altLang="en-US" dirty="0">
                  <a:latin typeface="Arial" panose="020B0604020202020204" pitchFamily="34" charset="0"/>
                  <a:ea typeface="思源黑体 CN Regular" panose="020B0500000000000000" pitchFamily="34" charset="-122"/>
                  <a:cs typeface="+mn-ea"/>
                  <a:sym typeface="Arial" panose="020B0604020202020204" pitchFamily="34" charset="0"/>
                </a:rPr>
                <a:t>章 数系的扩充与复数的引入</a:t>
              </a:r>
            </a:p>
          </p:txBody>
        </p:sp>
      </p:grpSp>
      <p:sp>
        <p:nvSpPr>
          <p:cNvPr id="12" name="矩形 11"/>
          <p:cNvSpPr/>
          <p:nvPr/>
        </p:nvSpPr>
        <p:spPr>
          <a:xfrm>
            <a:off x="-1797646" y="512415"/>
            <a:ext cx="4062342" cy="300975"/>
          </a:xfrm>
          <a:prstGeom prst="rect">
            <a:avLst/>
          </a:prstGeom>
          <a:solidFill>
            <a:srgbClr val="504835"/>
          </a:solidFill>
          <a:ln w="12700" cap="flat">
            <a:noFill/>
            <a:prstDash val="solid"/>
            <a:miter lim="800000"/>
          </a:ln>
          <a:effectLst>
            <a:outerShdw blurRad="76200" dir="18900000" sy="23000" kx="-1200000" algn="bl" rotWithShape="0">
              <a:prstClr val="black">
                <a:alpha val="20000"/>
              </a:prstClr>
            </a:outerShdw>
            <a:softEdge rad="19050"/>
          </a:effectLst>
        </p:spPr>
        <p:txBody>
          <a:bodyPr spcFirstLastPara="1" wrap="square" lIns="57592" tIns="57592" rIns="57592" bIns="57592" spcCol="38100" anchor="ctr">
            <a:spAutoFit/>
          </a:bodyPr>
          <a:lstStyle/>
          <a:p>
            <a:pPr marL="0" marR="0" lvl="0" indent="0" algn="r" defTabSz="1151890" rtl="0" eaLnBrk="1" fontAlgn="auto" latinLnBrk="1" hangingPunct="1">
              <a:lnSpc>
                <a:spcPct val="100000"/>
              </a:lnSpc>
              <a:spcBef>
                <a:spcPts val="0"/>
              </a:spcBef>
              <a:spcAft>
                <a:spcPts val="0"/>
              </a:spcAft>
              <a:buClrTx/>
              <a:buSzTx/>
              <a:buFontTx/>
              <a:buNone/>
              <a:defRPr/>
            </a:pPr>
            <a:r>
              <a:rPr kumimoji="0" lang="zh-CN" altLang="en-US" sz="1200" b="0" i="0" u="none" strike="noStrike" kern="0" cap="none" spc="30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人教版高中数学选修</a:t>
            </a:r>
            <a:r>
              <a:rPr lang="en-US" altLang="zh-CN" sz="1200" kern="0" spc="300" dirty="0">
                <a:solidFill>
                  <a:prstClr val="white"/>
                </a:solidFill>
                <a:latin typeface="Arial" panose="020B0604020202020204" pitchFamily="34" charset="0"/>
                <a:ea typeface="思源黑体 CN Regular" panose="020B0500000000000000" pitchFamily="34" charset="-122"/>
                <a:cs typeface="+mn-ea"/>
                <a:sym typeface="Arial" panose="020B0604020202020204" pitchFamily="34" charset="0"/>
              </a:rPr>
              <a:t>1</a:t>
            </a:r>
            <a:r>
              <a:rPr kumimoji="0" lang="en-US" altLang="zh-CN" sz="1200" b="0" i="0" u="none" strike="noStrike" kern="0" cap="none" spc="30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-2</a:t>
            </a:r>
            <a:endParaRPr kumimoji="0" lang="zh-CN" altLang="en-US" sz="1200" b="0" i="0" u="none" strike="noStrike" kern="0" cap="none" spc="30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5" name="任意多边形 64"/>
          <p:cNvSpPr/>
          <p:nvPr/>
        </p:nvSpPr>
        <p:spPr>
          <a:xfrm>
            <a:off x="8800372" y="3453949"/>
            <a:ext cx="3388878" cy="3388878"/>
          </a:xfrm>
          <a:custGeom>
            <a:avLst/>
            <a:gdLst>
              <a:gd name="connsiteX0" fmla="*/ 3388878 w 3388878"/>
              <a:gd name="connsiteY0" fmla="*/ 0 h 3388878"/>
              <a:gd name="connsiteX1" fmla="*/ 3388878 w 3388878"/>
              <a:gd name="connsiteY1" fmla="*/ 3388878 h 3388878"/>
              <a:gd name="connsiteX2" fmla="*/ 0 w 3388878"/>
              <a:gd name="connsiteY2" fmla="*/ 3388878 h 3388878"/>
              <a:gd name="connsiteX3" fmla="*/ 3388878 w 3388878"/>
              <a:gd name="connsiteY3" fmla="*/ 0 h 3388878"/>
            </a:gdLst>
            <a:ahLst/>
            <a:cxnLst>
              <a:cxn ang="0">
                <a:pos x="connsiteX0" y="connsiteY0"/>
              </a:cxn>
              <a:cxn ang="0">
                <a:pos x="connsiteX1" y="connsiteY1"/>
              </a:cxn>
              <a:cxn ang="0">
                <a:pos x="connsiteX2" y="connsiteY2"/>
              </a:cxn>
              <a:cxn ang="0">
                <a:pos x="connsiteX3" y="connsiteY3"/>
              </a:cxn>
            </a:cxnLst>
            <a:rect l="l" t="t" r="r" b="b"/>
            <a:pathLst>
              <a:path w="3388878" h="3388878">
                <a:moveTo>
                  <a:pt x="3388878" y="0"/>
                </a:moveTo>
                <a:lnTo>
                  <a:pt x="3388878" y="3388878"/>
                </a:lnTo>
                <a:lnTo>
                  <a:pt x="0" y="3388878"/>
                </a:lnTo>
                <a:lnTo>
                  <a:pt x="3388878" y="0"/>
                </a:lnTo>
                <a:close/>
              </a:path>
            </a:pathLst>
          </a:custGeom>
          <a:solidFill>
            <a:srgbClr val="B4E5EA">
              <a:alpha val="37000"/>
            </a:srgbClr>
          </a:solidFill>
          <a:ln>
            <a:noFill/>
          </a:ln>
          <a:effectLst>
            <a:outerShdw blurRad="50800" dist="38100" dir="16200000"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spc="50">
              <a:ln w="0"/>
              <a:solidFill>
                <a:schemeClr val="bg2"/>
              </a:solidFill>
              <a:effectLst>
                <a:innerShdw blurRad="63500" dist="50800" dir="13500000">
                  <a:srgbClr val="000000">
                    <a:alpha val="50000"/>
                  </a:srgbClr>
                </a:inn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文本框 84993"/>
          <p:cNvSpPr txBox="1">
            <a:spLocks noChangeArrowheads="1"/>
          </p:cNvSpPr>
          <p:nvPr/>
        </p:nvSpPr>
        <p:spPr bwMode="auto">
          <a:xfrm>
            <a:off x="548364" y="2539266"/>
            <a:ext cx="4267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a:t>
            </a:r>
            <a:r>
              <a:rPr lang="en-US" altLang="zh-CN"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对</a:t>
            </a: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000" kern="0" dirty="0">
                <a:solidFill>
                  <a:schemeClr val="tx2"/>
                </a:solidFill>
                <a:latin typeface="Arial" panose="020B0604020202020204" pitchFamily="34" charset="0"/>
                <a:ea typeface="思源黑体 CN Medium" panose="020B0600000000000000" pitchFamily="34" charset="-122"/>
                <a:sym typeface="Arial" panose="020B0604020202020204" pitchFamily="34" charset="0"/>
              </a:rPr>
              <a:t>虚数单位</a:t>
            </a:r>
            <a:r>
              <a:rPr lang="en-US" altLang="zh-CN" sz="2000" i="1" kern="0" dirty="0" err="1">
                <a:solidFill>
                  <a:schemeClr val="tx2"/>
                </a:solidFill>
                <a:latin typeface="Arial" panose="020B0604020202020204" pitchFamily="34" charset="0"/>
                <a:ea typeface="思源黑体 CN Medium" panose="020B0600000000000000" pitchFamily="34" charset="-122"/>
                <a:sym typeface="Arial" panose="020B0604020202020204" pitchFamily="34" charset="0"/>
              </a:rPr>
              <a:t>i</a:t>
            </a:r>
            <a:r>
              <a:rPr lang="en-US" altLang="zh-CN" sz="2000" i="1"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的规定</a:t>
            </a: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 </a:t>
            </a:r>
          </a:p>
        </p:txBody>
      </p:sp>
      <p:sp>
        <p:nvSpPr>
          <p:cNvPr id="84995" name="文本框 84994"/>
          <p:cNvSpPr txBox="1">
            <a:spLocks noChangeArrowheads="1"/>
          </p:cNvSpPr>
          <p:nvPr/>
        </p:nvSpPr>
        <p:spPr bwMode="auto">
          <a:xfrm>
            <a:off x="816652" y="3058379"/>
            <a:ext cx="20304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kern="0">
                <a:solidFill>
                  <a:srgbClr val="000000"/>
                </a:solidFill>
                <a:latin typeface="Arial" panose="020B0604020202020204" pitchFamily="34" charset="0"/>
                <a:ea typeface="思源黑体 CN Medium" panose="020B0600000000000000" pitchFamily="34" charset="-122"/>
                <a:sym typeface="Arial" panose="020B0604020202020204" pitchFamily="34" charset="0"/>
              </a:rPr>
              <a:t>①</a:t>
            </a:r>
            <a:r>
              <a:rPr lang="en-US" altLang="zh-CN" sz="2000" i="1" kern="0">
                <a:solidFill>
                  <a:srgbClr val="FF3300"/>
                </a:solidFill>
                <a:latin typeface="Arial" panose="020B0604020202020204" pitchFamily="34" charset="0"/>
                <a:ea typeface="思源黑体 CN Medium" panose="020B0600000000000000" pitchFamily="34" charset="-122"/>
                <a:sym typeface="Arial" panose="020B0604020202020204" pitchFamily="34" charset="0"/>
              </a:rPr>
              <a:t> i </a:t>
            </a:r>
            <a:r>
              <a:rPr lang="en-US" altLang="zh-CN" sz="2000" kern="0" baseline="30000">
                <a:solidFill>
                  <a:srgbClr val="FF3300"/>
                </a:solidFill>
                <a:latin typeface="Arial" panose="020B0604020202020204" pitchFamily="34" charset="0"/>
                <a:ea typeface="思源黑体 CN Medium" panose="020B0600000000000000" pitchFamily="34" charset="-122"/>
                <a:sym typeface="Arial" panose="020B0604020202020204" pitchFamily="34" charset="0"/>
              </a:rPr>
              <a:t>2</a:t>
            </a:r>
            <a:r>
              <a:rPr lang="en-US" altLang="zh-CN" sz="2000" kern="0">
                <a:solidFill>
                  <a:srgbClr val="FF3300"/>
                </a:solidFill>
                <a:latin typeface="Arial" panose="020B0604020202020204" pitchFamily="34" charset="0"/>
                <a:ea typeface="思源黑体 CN Medium" panose="020B0600000000000000" pitchFamily="34" charset="-122"/>
                <a:sym typeface="Arial" panose="020B0604020202020204" pitchFamily="34" charset="0"/>
              </a:rPr>
              <a:t>=-1</a:t>
            </a:r>
            <a:r>
              <a:rPr lang="zh-CN" altLang="en-US" sz="2000" kern="0">
                <a:solidFill>
                  <a:srgbClr val="FF3300"/>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84996" name="文本框 84995"/>
          <p:cNvSpPr txBox="1">
            <a:spLocks noChangeArrowheads="1"/>
          </p:cNvSpPr>
          <p:nvPr/>
        </p:nvSpPr>
        <p:spPr bwMode="auto">
          <a:xfrm>
            <a:off x="816651" y="3579078"/>
            <a:ext cx="40062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kern="0">
                <a:solidFill>
                  <a:srgbClr val="000000"/>
                </a:solidFill>
                <a:latin typeface="Arial" panose="020B0604020202020204" pitchFamily="34" charset="0"/>
                <a:ea typeface="思源黑体 CN Medium" panose="020B0600000000000000" pitchFamily="34" charset="-122"/>
                <a:sym typeface="Arial" panose="020B0604020202020204" pitchFamily="34" charset="0"/>
              </a:rPr>
              <a:t>②</a:t>
            </a:r>
            <a:r>
              <a:rPr lang="zh-CN" altLang="en-US" sz="2000" kern="0">
                <a:solidFill>
                  <a:srgbClr val="FF3300"/>
                </a:solidFill>
                <a:latin typeface="Arial" panose="020B0604020202020204" pitchFamily="34" charset="0"/>
                <a:ea typeface="思源黑体 CN Medium" panose="020B0600000000000000" pitchFamily="34" charset="-122"/>
                <a:sym typeface="Arial" panose="020B0604020202020204" pitchFamily="34" charset="0"/>
              </a:rPr>
              <a:t>可以与实数一起进行四则运算</a:t>
            </a:r>
            <a:r>
              <a:rPr lang="en-US" altLang="zh-CN" sz="2000" kern="0">
                <a:solidFill>
                  <a:srgbClr val="FF3300"/>
                </a:solidFill>
                <a:latin typeface="Arial" panose="020B0604020202020204" pitchFamily="34" charset="0"/>
                <a:ea typeface="思源黑体 CN Medium" panose="020B0600000000000000" pitchFamily="34" charset="-122"/>
                <a:sym typeface="Arial" panose="020B0604020202020204" pitchFamily="34" charset="0"/>
              </a:rPr>
              <a:t>. </a:t>
            </a:r>
          </a:p>
        </p:txBody>
      </p:sp>
      <p:sp>
        <p:nvSpPr>
          <p:cNvPr id="84997" name="文本框 84996"/>
          <p:cNvSpPr txBox="1">
            <a:spLocks noChangeArrowheads="1"/>
          </p:cNvSpPr>
          <p:nvPr/>
        </p:nvSpPr>
        <p:spPr bwMode="auto">
          <a:xfrm>
            <a:off x="660400" y="4160121"/>
            <a:ext cx="72474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2.</a:t>
            </a:r>
            <a:r>
              <a:rPr lang="en-US" altLang="zh-CN"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复数</a:t>
            </a:r>
            <a:r>
              <a:rPr lang="en-US" altLang="zh-CN" sz="2000" i="1"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z</a:t>
            </a:r>
            <a:r>
              <a:rPr lang="en-US" altLang="zh-CN"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i="1" kern="0" dirty="0" err="1">
                <a:solidFill>
                  <a:srgbClr val="000000"/>
                </a:solidFill>
                <a:latin typeface="Arial" panose="020B0604020202020204" pitchFamily="34" charset="0"/>
                <a:ea typeface="思源黑体 CN Medium" panose="020B0600000000000000" pitchFamily="34" charset="-122"/>
                <a:sym typeface="Arial" panose="020B0604020202020204" pitchFamily="34" charset="0"/>
              </a:rPr>
              <a:t>a+bi</a:t>
            </a:r>
            <a:r>
              <a:rPr lang="en-US" altLang="zh-CN"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其中</a:t>
            </a:r>
            <a:r>
              <a:rPr lang="en-US" altLang="zh-CN" sz="2000" i="1"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a</a:t>
            </a:r>
            <a:r>
              <a:rPr lang="zh-CN" altLang="en-US"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i="1" kern="0" dirty="0" err="1">
                <a:solidFill>
                  <a:srgbClr val="000000"/>
                </a:solidFill>
                <a:latin typeface="Arial" panose="020B0604020202020204" pitchFamily="34" charset="0"/>
                <a:ea typeface="思源黑体 CN Medium" panose="020B0600000000000000" pitchFamily="34" charset="-122"/>
                <a:sym typeface="Arial" panose="020B0604020202020204" pitchFamily="34" charset="0"/>
              </a:rPr>
              <a:t>b</a:t>
            </a:r>
            <a:r>
              <a:rPr lang="en-US" altLang="zh-CN" sz="2000" kern="0" dirty="0" err="1">
                <a:solidFill>
                  <a:srgbClr val="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i="1" kern="0" dirty="0" err="1">
                <a:solidFill>
                  <a:srgbClr val="000000"/>
                </a:solidFill>
                <a:latin typeface="Arial" panose="020B0604020202020204" pitchFamily="34" charset="0"/>
                <a:ea typeface="思源黑体 CN Medium" panose="020B0600000000000000" pitchFamily="34" charset="-122"/>
                <a:sym typeface="Arial" panose="020B0604020202020204" pitchFamily="34" charset="0"/>
              </a:rPr>
              <a:t>R</a:t>
            </a:r>
            <a:r>
              <a:rPr lang="en-US" altLang="zh-CN"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中</a:t>
            </a:r>
            <a:r>
              <a:rPr lang="en-US" altLang="zh-CN" sz="2000" i="1"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a</a:t>
            </a:r>
            <a:r>
              <a:rPr lang="zh-CN" altLang="en-US"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叫</a:t>
            </a:r>
            <a:r>
              <a:rPr lang="en-US" altLang="zh-CN" sz="2000" i="1"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z </a:t>
            </a:r>
            <a:r>
              <a:rPr lang="zh-CN" altLang="en-US"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的</a:t>
            </a:r>
            <a:r>
              <a:rPr lang="zh-CN" altLang="en-US" sz="2000" u="sng"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000" i="1"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b</a:t>
            </a:r>
            <a:r>
              <a:rPr lang="zh-CN" altLang="en-US"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叫</a:t>
            </a:r>
            <a:r>
              <a:rPr lang="en-US" altLang="zh-CN" sz="2000" i="1"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z</a:t>
            </a:r>
            <a:r>
              <a:rPr lang="zh-CN" altLang="en-US"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的</a:t>
            </a:r>
            <a:r>
              <a:rPr lang="zh-CN" altLang="en-US" sz="2000" u="sng"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000" u="sng"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u="sng"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 </a:t>
            </a:r>
            <a:endParaRPr lang="en-US" altLang="zh-CN"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84998" name="文本框 84997"/>
          <p:cNvSpPr txBox="1">
            <a:spLocks noChangeArrowheads="1"/>
          </p:cNvSpPr>
          <p:nvPr/>
        </p:nvSpPr>
        <p:spPr bwMode="auto">
          <a:xfrm>
            <a:off x="5026330" y="4148739"/>
            <a:ext cx="7104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kern="0">
                <a:solidFill>
                  <a:srgbClr val="FF3300"/>
                </a:solidFill>
                <a:latin typeface="Arial" panose="020B0604020202020204" pitchFamily="34" charset="0"/>
                <a:ea typeface="思源黑体 CN Medium" panose="020B0600000000000000" pitchFamily="34" charset="-122"/>
                <a:sym typeface="Arial" panose="020B0604020202020204" pitchFamily="34" charset="0"/>
              </a:rPr>
              <a:t>实部</a:t>
            </a:r>
          </a:p>
        </p:txBody>
      </p:sp>
      <p:sp>
        <p:nvSpPr>
          <p:cNvPr id="84999" name="文本框 84998"/>
          <p:cNvSpPr txBox="1">
            <a:spLocks noChangeArrowheads="1"/>
          </p:cNvSpPr>
          <p:nvPr/>
        </p:nvSpPr>
        <p:spPr bwMode="auto">
          <a:xfrm>
            <a:off x="6814531" y="4148739"/>
            <a:ext cx="7104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kern="0">
                <a:solidFill>
                  <a:srgbClr val="FF3300"/>
                </a:solidFill>
                <a:latin typeface="Arial" panose="020B0604020202020204" pitchFamily="34" charset="0"/>
                <a:ea typeface="思源黑体 CN Medium" panose="020B0600000000000000" pitchFamily="34" charset="-122"/>
                <a:sym typeface="Arial" panose="020B0604020202020204" pitchFamily="34" charset="0"/>
              </a:rPr>
              <a:t>虚部</a:t>
            </a:r>
          </a:p>
        </p:txBody>
      </p:sp>
      <p:sp>
        <p:nvSpPr>
          <p:cNvPr id="85000" name="文本框 84999"/>
          <p:cNvSpPr txBox="1">
            <a:spLocks noChangeArrowheads="1"/>
          </p:cNvSpPr>
          <p:nvPr/>
        </p:nvSpPr>
        <p:spPr bwMode="auto">
          <a:xfrm>
            <a:off x="660400" y="4806759"/>
            <a:ext cx="7010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i="1"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z</a:t>
            </a:r>
            <a:r>
              <a:rPr lang="zh-CN" altLang="en-US"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为实数</a:t>
            </a:r>
            <a:r>
              <a:rPr lang="en-US" altLang="zh-CN"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000" u="sng"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i="1"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z</a:t>
            </a:r>
            <a:r>
              <a:rPr lang="zh-CN" altLang="en-US"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为纯虚数</a:t>
            </a:r>
            <a:r>
              <a:rPr lang="en-US" altLang="zh-CN"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000" u="sng"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85001" name="文本框 85000"/>
          <p:cNvSpPr txBox="1">
            <a:spLocks noChangeArrowheads="1"/>
          </p:cNvSpPr>
          <p:nvPr/>
        </p:nvSpPr>
        <p:spPr bwMode="auto">
          <a:xfrm>
            <a:off x="2310489" y="4751950"/>
            <a:ext cx="74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i="1" kern="0" dirty="0">
                <a:solidFill>
                  <a:srgbClr val="FF3300"/>
                </a:solidFill>
                <a:latin typeface="Arial" panose="020B0604020202020204" pitchFamily="34" charset="0"/>
                <a:ea typeface="思源黑体 CN Medium" panose="020B0600000000000000" pitchFamily="34" charset="-122"/>
                <a:sym typeface="Arial" panose="020B0604020202020204" pitchFamily="34" charset="0"/>
              </a:rPr>
              <a:t>b</a:t>
            </a:r>
            <a:r>
              <a:rPr lang="en-US" altLang="zh-CN" sz="2000" kern="0" dirty="0">
                <a:solidFill>
                  <a:srgbClr val="FF3300"/>
                </a:solidFill>
                <a:latin typeface="Arial" panose="020B0604020202020204" pitchFamily="34" charset="0"/>
                <a:ea typeface="思源黑体 CN Medium" panose="020B0600000000000000" pitchFamily="34" charset="-122"/>
                <a:sym typeface="Arial" panose="020B0604020202020204" pitchFamily="34" charset="0"/>
              </a:rPr>
              <a:t>=0</a:t>
            </a:r>
          </a:p>
        </p:txBody>
      </p:sp>
      <p:graphicFrame>
        <p:nvGraphicFramePr>
          <p:cNvPr id="85002" name="对象 85001"/>
          <p:cNvGraphicFramePr/>
          <p:nvPr/>
        </p:nvGraphicFramePr>
        <p:xfrm>
          <a:off x="5381555" y="4513801"/>
          <a:ext cx="905317" cy="736680"/>
        </p:xfrm>
        <a:graphic>
          <a:graphicData uri="http://schemas.openxmlformats.org/presentationml/2006/ole">
            <mc:AlternateContent xmlns:mc="http://schemas.openxmlformats.org/markup-compatibility/2006">
              <mc:Choice xmlns:v="urn:schemas-microsoft-com:vml" Requires="v">
                <p:oleObj r:id="rId3" imgW="373380" imgH="399415" progId="Equation.3">
                  <p:embed/>
                </p:oleObj>
              </mc:Choice>
              <mc:Fallback>
                <p:oleObj r:id="rId3" imgW="373380" imgH="399415" progId="Equation.3">
                  <p:embed/>
                  <p:pic>
                    <p:nvPicPr>
                      <p:cNvPr id="0" name="对象 8500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1555" y="4513801"/>
                        <a:ext cx="905317" cy="736680"/>
                      </a:xfrm>
                      <a:prstGeom prst="rect">
                        <a:avLst/>
                      </a:prstGeom>
                      <a:noFill/>
                      <a:ln>
                        <a:noFill/>
                      </a:ln>
                    </p:spPr>
                  </p:pic>
                </p:oleObj>
              </mc:Fallback>
            </mc:AlternateContent>
          </a:graphicData>
        </a:graphic>
      </p:graphicFrame>
      <p:sp>
        <p:nvSpPr>
          <p:cNvPr id="22538" name="文本框 1"/>
          <p:cNvSpPr txBox="1">
            <a:spLocks noChangeArrowheads="1"/>
          </p:cNvSpPr>
          <p:nvPr/>
        </p:nvSpPr>
        <p:spPr bwMode="auto">
          <a:xfrm>
            <a:off x="619430" y="1061938"/>
            <a:ext cx="1089947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2000" kern="0" dirty="0">
                <a:solidFill>
                  <a:srgbClr val="001A4D"/>
                </a:solidFill>
                <a:latin typeface="Arial" panose="020B0604020202020204" pitchFamily="34" charset="0"/>
                <a:ea typeface="思源黑体 CN Medium" panose="020B0600000000000000" pitchFamily="34" charset="-122"/>
                <a:sym typeface="Arial" panose="020B0604020202020204" pitchFamily="34" charset="0"/>
              </a:rPr>
              <a:t>上节我们学习了数系的扩充和复数的概念，我们知道数系的每一次扩充都与实际需求是相关的，为了解方程的需要，我们又引入了一个新数</a:t>
            </a:r>
            <a:r>
              <a:rPr lang="en-US" altLang="zh-CN" sz="2000" kern="0" dirty="0" err="1">
                <a:solidFill>
                  <a:srgbClr val="001A4D"/>
                </a:solidFill>
                <a:latin typeface="Arial" panose="020B0604020202020204" pitchFamily="34" charset="0"/>
                <a:ea typeface="思源黑体 CN Medium" panose="020B0600000000000000" pitchFamily="34" charset="-122"/>
                <a:sym typeface="Arial" panose="020B0604020202020204" pitchFamily="34" charset="0"/>
              </a:rPr>
              <a:t>i</a:t>
            </a:r>
            <a:r>
              <a:rPr lang="zh-CN" altLang="en-US" sz="2000" kern="0" dirty="0">
                <a:solidFill>
                  <a:srgbClr val="001A4D"/>
                </a:solidFill>
                <a:latin typeface="Arial" panose="020B0604020202020204" pitchFamily="34" charset="0"/>
                <a:ea typeface="思源黑体 CN Medium" panose="020B0600000000000000" pitchFamily="34" charset="-122"/>
                <a:sym typeface="Arial" panose="020B0604020202020204" pitchFamily="34" charset="0"/>
              </a:rPr>
              <a:t>，从而将实数系扩充到复数系，而这个新的数</a:t>
            </a:r>
            <a:r>
              <a:rPr lang="en-US" altLang="zh-CN" sz="2000" kern="0" dirty="0" err="1">
                <a:solidFill>
                  <a:srgbClr val="001A4D"/>
                </a:solidFill>
                <a:latin typeface="Arial" panose="020B0604020202020204" pitchFamily="34" charset="0"/>
                <a:ea typeface="思源黑体 CN Medium" panose="020B0600000000000000" pitchFamily="34" charset="-122"/>
                <a:sym typeface="Arial" panose="020B0604020202020204" pitchFamily="34" charset="0"/>
              </a:rPr>
              <a:t>i</a:t>
            </a:r>
            <a:r>
              <a:rPr lang="zh-CN" altLang="en-US" sz="2000" kern="0" dirty="0">
                <a:solidFill>
                  <a:srgbClr val="001A4D"/>
                </a:solidFill>
                <a:latin typeface="Arial" panose="020B0604020202020204" pitchFamily="34" charset="0"/>
                <a:ea typeface="思源黑体 CN Medium" panose="020B0600000000000000" pitchFamily="34" charset="-122"/>
                <a:sym typeface="Arial" panose="020B0604020202020204" pitchFamily="34" charset="0"/>
              </a:rPr>
              <a:t>满足一定的特征：</a:t>
            </a:r>
          </a:p>
        </p:txBody>
      </p:sp>
      <p:sp>
        <p:nvSpPr>
          <p:cNvPr id="2" name="文本框 1"/>
          <p:cNvSpPr txBox="1">
            <a:spLocks noChangeArrowheads="1"/>
          </p:cNvSpPr>
          <p:nvPr/>
        </p:nvSpPr>
        <p:spPr bwMode="auto">
          <a:xfrm>
            <a:off x="7428791" y="2697875"/>
            <a:ext cx="56181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zh-CN" sz="2000" kern="0" dirty="0">
                <a:solidFill>
                  <a:srgbClr val="C00000"/>
                </a:solidFill>
                <a:latin typeface="Arial" panose="020B0604020202020204" pitchFamily="34" charset="0"/>
                <a:ea typeface="思源黑体 CN Medium" panose="020B0600000000000000" pitchFamily="34" charset="-122"/>
                <a:sym typeface="Arial" panose="020B0604020202020204" pitchFamily="34" charset="0"/>
              </a:rPr>
              <a:t>思考</a:t>
            </a:r>
            <a:r>
              <a:rPr lang="zh-CN"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p>
          <a:p>
            <a:pPr>
              <a:lnSpc>
                <a:spcPct val="150000"/>
              </a:lnSpc>
            </a:pPr>
            <a:r>
              <a:rPr lang="zh-CN" altLang="zh-CN" sz="2000" kern="0" dirty="0">
                <a:solidFill>
                  <a:srgbClr val="001A4D"/>
                </a:solidFill>
                <a:latin typeface="Arial" panose="020B0604020202020204" pitchFamily="34" charset="0"/>
                <a:ea typeface="思源黑体 CN Medium" panose="020B0600000000000000" pitchFamily="34" charset="-122"/>
                <a:sym typeface="Arial" panose="020B0604020202020204" pitchFamily="34" charset="0"/>
              </a:rPr>
              <a:t>如何从几何的角度理解复数呢？</a:t>
            </a:r>
          </a:p>
        </p:txBody>
      </p:sp>
      <p:sp>
        <p:nvSpPr>
          <p:cNvPr id="13"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课前导入</a:t>
            </a:r>
          </a:p>
        </p:txBody>
      </p:sp>
      <p:pic>
        <p:nvPicPr>
          <p:cNvPr id="4" name="图片 3"/>
          <p:cNvPicPr>
            <a:picLocks noChangeAspect="1"/>
          </p:cNvPicPr>
          <p:nvPr/>
        </p:nvPicPr>
        <p:blipFill>
          <a:blip r:embed="rId5"/>
          <a:stretch>
            <a:fillRect/>
          </a:stretch>
        </p:blipFill>
        <p:spPr>
          <a:xfrm>
            <a:off x="1568545" y="4644063"/>
            <a:ext cx="804742" cy="749873"/>
          </a:xfrm>
          <a:prstGeom prst="rect">
            <a:avLst/>
          </a:prstGeom>
        </p:spPr>
      </p:pic>
      <p:pic>
        <p:nvPicPr>
          <p:cNvPr id="16" name="图片 15"/>
          <p:cNvPicPr>
            <a:picLocks noChangeAspect="1"/>
          </p:cNvPicPr>
          <p:nvPr/>
        </p:nvPicPr>
        <p:blipFill>
          <a:blip r:embed="rId5"/>
          <a:stretch>
            <a:fillRect/>
          </a:stretch>
        </p:blipFill>
        <p:spPr>
          <a:xfrm>
            <a:off x="4221588" y="4644063"/>
            <a:ext cx="804742" cy="7498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iterate type="lt">
                                    <p:tmPct val="100000"/>
                                  </p:iterate>
                                  <p:childTnLst>
                                    <p:set>
                                      <p:cBhvr>
                                        <p:cTn id="6" dur="1" fill="hold">
                                          <p:stCondLst>
                                            <p:cond delay="0"/>
                                          </p:stCondLst>
                                        </p:cTn>
                                        <p:tgtEl>
                                          <p:spTgt spid="84994"/>
                                        </p:tgtEl>
                                        <p:attrNameLst>
                                          <p:attrName>style.visibility</p:attrName>
                                        </p:attrNameLst>
                                      </p:cBhvr>
                                      <p:to>
                                        <p:strVal val="visible"/>
                                      </p:to>
                                    </p:set>
                                    <p:animEffect transition="in" filter="randombar(vertical)">
                                      <p:cBhvr>
                                        <p:cTn id="7" dur="75"/>
                                        <p:tgtEl>
                                          <p:spTgt spid="8499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iterate type="lt">
                                    <p:tmPct val="100000"/>
                                  </p:iterate>
                                  <p:childTnLst>
                                    <p:set>
                                      <p:cBhvr>
                                        <p:cTn id="11" dur="1" fill="hold">
                                          <p:stCondLst>
                                            <p:cond delay="0"/>
                                          </p:stCondLst>
                                        </p:cTn>
                                        <p:tgtEl>
                                          <p:spTgt spid="84995"/>
                                        </p:tgtEl>
                                        <p:attrNameLst>
                                          <p:attrName>style.visibility</p:attrName>
                                        </p:attrNameLst>
                                      </p:cBhvr>
                                      <p:to>
                                        <p:strVal val="visible"/>
                                      </p:to>
                                    </p:set>
                                    <p:animEffect transition="in" filter="randombar(vertical)">
                                      <p:cBhvr>
                                        <p:cTn id="12" dur="75"/>
                                        <p:tgtEl>
                                          <p:spTgt spid="8499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iterate type="lt">
                                    <p:tmPct val="100000"/>
                                  </p:iterate>
                                  <p:childTnLst>
                                    <p:set>
                                      <p:cBhvr>
                                        <p:cTn id="16" dur="1" fill="hold">
                                          <p:stCondLst>
                                            <p:cond delay="0"/>
                                          </p:stCondLst>
                                        </p:cTn>
                                        <p:tgtEl>
                                          <p:spTgt spid="84996"/>
                                        </p:tgtEl>
                                        <p:attrNameLst>
                                          <p:attrName>style.visibility</p:attrName>
                                        </p:attrNameLst>
                                      </p:cBhvr>
                                      <p:to>
                                        <p:strVal val="visible"/>
                                      </p:to>
                                    </p:set>
                                    <p:animEffect transition="in" filter="randombar(vertical)">
                                      <p:cBhvr>
                                        <p:cTn id="17" dur="75"/>
                                        <p:tgtEl>
                                          <p:spTgt spid="8499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grpId="0" nodeType="clickEffect">
                                  <p:stCondLst>
                                    <p:cond delay="0"/>
                                  </p:stCondLst>
                                  <p:childTnLst>
                                    <p:set>
                                      <p:cBhvr>
                                        <p:cTn id="21" dur="1" fill="hold">
                                          <p:stCondLst>
                                            <p:cond delay="0"/>
                                          </p:stCondLst>
                                        </p:cTn>
                                        <p:tgtEl>
                                          <p:spTgt spid="84997"/>
                                        </p:tgtEl>
                                        <p:attrNameLst>
                                          <p:attrName>style.visibility</p:attrName>
                                        </p:attrNameLst>
                                      </p:cBhvr>
                                      <p:to>
                                        <p:strVal val="visible"/>
                                      </p:to>
                                    </p:set>
                                    <p:animEffect transition="in" filter="randombar(vertical)">
                                      <p:cBhvr>
                                        <p:cTn id="22" dur="500"/>
                                        <p:tgtEl>
                                          <p:spTgt spid="8499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5" fill="hold" grpId="0" nodeType="clickEffect">
                                  <p:stCondLst>
                                    <p:cond delay="0"/>
                                  </p:stCondLst>
                                  <p:childTnLst>
                                    <p:set>
                                      <p:cBhvr>
                                        <p:cTn id="26" dur="1" fill="hold">
                                          <p:stCondLst>
                                            <p:cond delay="0"/>
                                          </p:stCondLst>
                                        </p:cTn>
                                        <p:tgtEl>
                                          <p:spTgt spid="84998"/>
                                        </p:tgtEl>
                                        <p:attrNameLst>
                                          <p:attrName>style.visibility</p:attrName>
                                        </p:attrNameLst>
                                      </p:cBhvr>
                                      <p:to>
                                        <p:strVal val="visible"/>
                                      </p:to>
                                    </p:set>
                                    <p:animEffect transition="in" filter="randombar(vertical)">
                                      <p:cBhvr>
                                        <p:cTn id="27" dur="500"/>
                                        <p:tgtEl>
                                          <p:spTgt spid="8499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5" fill="hold" grpId="0" nodeType="clickEffect">
                                  <p:stCondLst>
                                    <p:cond delay="0"/>
                                  </p:stCondLst>
                                  <p:childTnLst>
                                    <p:set>
                                      <p:cBhvr>
                                        <p:cTn id="31" dur="1" fill="hold">
                                          <p:stCondLst>
                                            <p:cond delay="0"/>
                                          </p:stCondLst>
                                        </p:cTn>
                                        <p:tgtEl>
                                          <p:spTgt spid="84999"/>
                                        </p:tgtEl>
                                        <p:attrNameLst>
                                          <p:attrName>style.visibility</p:attrName>
                                        </p:attrNameLst>
                                      </p:cBhvr>
                                      <p:to>
                                        <p:strVal val="visible"/>
                                      </p:to>
                                    </p:set>
                                    <p:animEffect transition="in" filter="randombar(vertical)">
                                      <p:cBhvr>
                                        <p:cTn id="32" dur="500"/>
                                        <p:tgtEl>
                                          <p:spTgt spid="84999"/>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5" fill="hold" grpId="0" nodeType="clickEffect">
                                  <p:stCondLst>
                                    <p:cond delay="0"/>
                                  </p:stCondLst>
                                  <p:childTnLst>
                                    <p:set>
                                      <p:cBhvr>
                                        <p:cTn id="36" dur="1" fill="hold">
                                          <p:stCondLst>
                                            <p:cond delay="0"/>
                                          </p:stCondLst>
                                        </p:cTn>
                                        <p:tgtEl>
                                          <p:spTgt spid="85000"/>
                                        </p:tgtEl>
                                        <p:attrNameLst>
                                          <p:attrName>style.visibility</p:attrName>
                                        </p:attrNameLst>
                                      </p:cBhvr>
                                      <p:to>
                                        <p:strVal val="visible"/>
                                      </p:to>
                                    </p:set>
                                    <p:animEffect transition="in" filter="randombar(vertical)">
                                      <p:cBhvr>
                                        <p:cTn id="37" dur="500"/>
                                        <p:tgtEl>
                                          <p:spTgt spid="85000"/>
                                        </p:tgtEl>
                                      </p:cBhvr>
                                    </p:animEffect>
                                  </p:childTnLst>
                                </p:cTn>
                              </p:par>
                              <p:par>
                                <p:cTn id="38" presetID="22" presetClass="entr" presetSubtype="4"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down)">
                                      <p:cBhvr>
                                        <p:cTn id="40" dur="500"/>
                                        <p:tgtEl>
                                          <p:spTgt spid="4"/>
                                        </p:tgtEl>
                                      </p:cBhvr>
                                    </p:animEffect>
                                  </p:childTnLst>
                                </p:cTn>
                              </p:par>
                              <p:par>
                                <p:cTn id="41" presetID="22" presetClass="entr" presetSubtype="4"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5" fill="hold" grpId="0" nodeType="clickEffect">
                                  <p:stCondLst>
                                    <p:cond delay="0"/>
                                  </p:stCondLst>
                                  <p:childTnLst>
                                    <p:set>
                                      <p:cBhvr>
                                        <p:cTn id="47" dur="1" fill="hold">
                                          <p:stCondLst>
                                            <p:cond delay="0"/>
                                          </p:stCondLst>
                                        </p:cTn>
                                        <p:tgtEl>
                                          <p:spTgt spid="85001"/>
                                        </p:tgtEl>
                                        <p:attrNameLst>
                                          <p:attrName>style.visibility</p:attrName>
                                        </p:attrNameLst>
                                      </p:cBhvr>
                                      <p:to>
                                        <p:strVal val="visible"/>
                                      </p:to>
                                    </p:set>
                                    <p:animEffect transition="in" filter="randombar(vertical)">
                                      <p:cBhvr>
                                        <p:cTn id="48" dur="500"/>
                                        <p:tgtEl>
                                          <p:spTgt spid="85001"/>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5" fill="hold" nodeType="clickEffect">
                                  <p:stCondLst>
                                    <p:cond delay="0"/>
                                  </p:stCondLst>
                                  <p:childTnLst>
                                    <p:set>
                                      <p:cBhvr>
                                        <p:cTn id="52" dur="1" fill="hold">
                                          <p:stCondLst>
                                            <p:cond delay="0"/>
                                          </p:stCondLst>
                                        </p:cTn>
                                        <p:tgtEl>
                                          <p:spTgt spid="85002"/>
                                        </p:tgtEl>
                                        <p:attrNameLst>
                                          <p:attrName>style.visibility</p:attrName>
                                        </p:attrNameLst>
                                      </p:cBhvr>
                                      <p:to>
                                        <p:strVal val="visible"/>
                                      </p:to>
                                    </p:set>
                                    <p:animEffect transition="in" filter="randombar(vertical)">
                                      <p:cBhvr>
                                        <p:cTn id="53" dur="500"/>
                                        <p:tgtEl>
                                          <p:spTgt spid="85002"/>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p:bldP spid="84995" grpId="0"/>
      <p:bldP spid="84996" grpId="0"/>
      <p:bldP spid="84997" grpId="0"/>
      <p:bldP spid="84998" grpId="0"/>
      <p:bldP spid="84999" grpId="0"/>
      <p:bldP spid="85000" grpId="0"/>
      <p:bldP spid="85001"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文本框 3"/>
          <p:cNvSpPr txBox="1">
            <a:spLocks noChangeArrowheads="1"/>
          </p:cNvSpPr>
          <p:nvPr/>
        </p:nvSpPr>
        <p:spPr bwMode="auto">
          <a:xfrm>
            <a:off x="660400" y="1329055"/>
            <a:ext cx="108585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2000" kern="0" dirty="0">
                <a:solidFill>
                  <a:srgbClr val="001D31"/>
                </a:solidFill>
                <a:latin typeface="Arial" panose="020B0604020202020204" pitchFamily="34" charset="0"/>
                <a:ea typeface="思源黑体 CN Medium" panose="020B0600000000000000" pitchFamily="34" charset="-122"/>
                <a:sym typeface="Arial" panose="020B0604020202020204" pitchFamily="34" charset="0"/>
              </a:rPr>
              <a:t>我们知道，实数与数轴上的点是一一对应的，因此，实数可以用数轴上的点来表示，类比实数的几何意义，复数的几何意义是什么呢？</a:t>
            </a:r>
          </a:p>
        </p:txBody>
      </p:sp>
      <p:sp>
        <p:nvSpPr>
          <p:cNvPr id="4"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课前导入</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文本框 22536"/>
          <p:cNvSpPr txBox="1">
            <a:spLocks noChangeArrowheads="1"/>
          </p:cNvSpPr>
          <p:nvPr/>
        </p:nvSpPr>
        <p:spPr bwMode="auto">
          <a:xfrm>
            <a:off x="4462780" y="2277181"/>
            <a:ext cx="6624638" cy="58477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n-US" altLang="zh-CN" sz="3200" kern="0" dirty="0">
                <a:solidFill>
                  <a:srgbClr val="CC3300"/>
                </a:solidFill>
                <a:latin typeface="Arial" panose="020B0604020202020204" pitchFamily="34" charset="0"/>
                <a:ea typeface="思源黑体 CN Medium" panose="020B0600000000000000" pitchFamily="34" charset="-122"/>
                <a:sym typeface="Arial" panose="020B0604020202020204" pitchFamily="34" charset="0"/>
              </a:rPr>
              <a:t>Z=</a:t>
            </a:r>
            <a:r>
              <a:rPr lang="en-US" altLang="zh-CN" sz="3200" i="1" kern="0" dirty="0" err="1">
                <a:solidFill>
                  <a:srgbClr val="CC3300"/>
                </a:solidFill>
                <a:latin typeface="Arial" panose="020B0604020202020204" pitchFamily="34" charset="0"/>
                <a:ea typeface="思源黑体 CN Medium" panose="020B0600000000000000" pitchFamily="34" charset="-122"/>
                <a:sym typeface="Arial" panose="020B0604020202020204" pitchFamily="34" charset="0"/>
              </a:rPr>
              <a:t>a</a:t>
            </a:r>
            <a:r>
              <a:rPr lang="en-US" altLang="zh-CN" sz="3200" kern="0" dirty="0" err="1">
                <a:solidFill>
                  <a:srgbClr val="CC33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3200" i="1" kern="0" dirty="0" err="1">
                <a:solidFill>
                  <a:srgbClr val="CC3300"/>
                </a:solidFill>
                <a:latin typeface="Arial" panose="020B0604020202020204" pitchFamily="34" charset="0"/>
                <a:ea typeface="思源黑体 CN Medium" panose="020B0600000000000000" pitchFamily="34" charset="-122"/>
                <a:sym typeface="Arial" panose="020B0604020202020204" pitchFamily="34" charset="0"/>
              </a:rPr>
              <a:t>bi</a:t>
            </a:r>
            <a:r>
              <a:rPr lang="en-US" altLang="zh-CN" sz="3200" kern="0" dirty="0">
                <a:solidFill>
                  <a:srgbClr val="CC33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3200" i="1" kern="0" dirty="0">
                <a:solidFill>
                  <a:srgbClr val="CC3300"/>
                </a:solidFill>
                <a:latin typeface="Arial" panose="020B0604020202020204" pitchFamily="34" charset="0"/>
                <a:ea typeface="思源黑体 CN Medium" panose="020B0600000000000000" pitchFamily="34" charset="-122"/>
                <a:sym typeface="Arial" panose="020B0604020202020204" pitchFamily="34" charset="0"/>
              </a:rPr>
              <a:t>a</a:t>
            </a:r>
            <a:r>
              <a:rPr lang="en-US" altLang="zh-CN" sz="3200" kern="0" dirty="0">
                <a:solidFill>
                  <a:srgbClr val="CC33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3200" i="1" kern="0" dirty="0" err="1">
                <a:solidFill>
                  <a:srgbClr val="CC3300"/>
                </a:solidFill>
                <a:latin typeface="Arial" panose="020B0604020202020204" pitchFamily="34" charset="0"/>
                <a:ea typeface="思源黑体 CN Medium" panose="020B0600000000000000" pitchFamily="34" charset="-122"/>
                <a:sym typeface="Arial" panose="020B0604020202020204" pitchFamily="34" charset="0"/>
              </a:rPr>
              <a:t>b</a:t>
            </a:r>
            <a:r>
              <a:rPr lang="en-US" altLang="zh-CN" sz="3200" kern="0" dirty="0" err="1">
                <a:solidFill>
                  <a:srgbClr val="CC33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3200" i="1" kern="0" dirty="0" err="1">
                <a:solidFill>
                  <a:srgbClr val="CC3300"/>
                </a:solidFill>
                <a:latin typeface="Arial" panose="020B0604020202020204" pitchFamily="34" charset="0"/>
                <a:ea typeface="思源黑体 CN Medium" panose="020B0600000000000000" pitchFamily="34" charset="-122"/>
                <a:sym typeface="Arial" panose="020B0604020202020204" pitchFamily="34" charset="0"/>
              </a:rPr>
              <a:t>R</a:t>
            </a:r>
            <a:r>
              <a:rPr lang="en-US" altLang="zh-CN" sz="3200" kern="0" dirty="0">
                <a:solidFill>
                  <a:srgbClr val="CC3300"/>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22538" name="椭圆形标注 22537"/>
          <p:cNvSpPr>
            <a:spLocks noChangeArrowheads="1"/>
          </p:cNvSpPr>
          <p:nvPr/>
        </p:nvSpPr>
        <p:spPr bwMode="auto">
          <a:xfrm>
            <a:off x="2630170" y="3507106"/>
            <a:ext cx="2592388" cy="936625"/>
          </a:xfrm>
          <a:prstGeom prst="wedgeEllipseCallout">
            <a:avLst>
              <a:gd name="adj1" fmla="val 42248"/>
              <a:gd name="adj2" fmla="val -122035"/>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pPr algn="ctr"/>
            <a:r>
              <a:rPr lang="zh-CN" altLang="en-US" sz="2000" kern="0">
                <a:solidFill>
                  <a:srgbClr val="A50021"/>
                </a:solidFill>
                <a:latin typeface="Arial" panose="020B0604020202020204" pitchFamily="34" charset="0"/>
                <a:ea typeface="思源黑体 CN Medium" panose="020B0600000000000000" pitchFamily="34" charset="-122"/>
                <a:sym typeface="Arial" panose="020B0604020202020204" pitchFamily="34" charset="0"/>
              </a:rPr>
              <a:t>实部</a:t>
            </a:r>
            <a:r>
              <a:rPr lang="en-US" altLang="zh-CN" sz="2000" kern="0">
                <a:solidFill>
                  <a:srgbClr val="A50021"/>
                </a:solidFill>
                <a:latin typeface="Arial" panose="020B0604020202020204" pitchFamily="34" charset="0"/>
                <a:ea typeface="思源黑体 CN Medium" panose="020B0600000000000000" pitchFamily="34" charset="-122"/>
                <a:sym typeface="Arial" panose="020B0604020202020204" pitchFamily="34" charset="0"/>
              </a:rPr>
              <a:t>!</a:t>
            </a:r>
            <a:endParaRPr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2539" name="椭圆形标注 22538"/>
          <p:cNvSpPr>
            <a:spLocks noChangeArrowheads="1"/>
          </p:cNvSpPr>
          <p:nvPr/>
        </p:nvSpPr>
        <p:spPr bwMode="auto">
          <a:xfrm>
            <a:off x="5498624" y="3372289"/>
            <a:ext cx="2592388" cy="936625"/>
          </a:xfrm>
          <a:prstGeom prst="wedgeEllipseCallout">
            <a:avLst>
              <a:gd name="adj1" fmla="val -44120"/>
              <a:gd name="adj2" fmla="val -108644"/>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pPr algn="ctr"/>
            <a:r>
              <a:rPr lang="zh-CN" altLang="en-US" sz="2000" kern="0">
                <a:solidFill>
                  <a:srgbClr val="A50021"/>
                </a:solidFill>
                <a:latin typeface="Arial" panose="020B0604020202020204" pitchFamily="34" charset="0"/>
                <a:ea typeface="思源黑体 CN Medium" panose="020B0600000000000000" pitchFamily="34" charset="-122"/>
                <a:sym typeface="Arial" panose="020B0604020202020204" pitchFamily="34" charset="0"/>
              </a:rPr>
              <a:t>虚部</a:t>
            </a:r>
            <a:r>
              <a:rPr lang="en-US" altLang="zh-CN" sz="2000" kern="0">
                <a:solidFill>
                  <a:srgbClr val="A50021"/>
                </a:solidFill>
                <a:latin typeface="Arial" panose="020B0604020202020204" pitchFamily="34" charset="0"/>
                <a:ea typeface="思源黑体 CN Medium" panose="020B0600000000000000" pitchFamily="34" charset="-122"/>
                <a:sym typeface="Arial" panose="020B0604020202020204" pitchFamily="34" charset="0"/>
              </a:rPr>
              <a:t>!</a:t>
            </a:r>
            <a:endParaRPr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2"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课前导入</a:t>
            </a:r>
          </a:p>
        </p:txBody>
      </p:sp>
      <p:sp>
        <p:nvSpPr>
          <p:cNvPr id="2" name="矩形 1"/>
          <p:cNvSpPr/>
          <p:nvPr/>
        </p:nvSpPr>
        <p:spPr>
          <a:xfrm>
            <a:off x="607675" y="1242814"/>
            <a:ext cx="2236510" cy="400110"/>
          </a:xfrm>
          <a:prstGeom prst="rect">
            <a:avLst/>
          </a:prstGeom>
        </p:spPr>
        <p:txBody>
          <a:bodyPr wrap="none">
            <a:spAutoFit/>
          </a:bodyPr>
          <a:lstStyle/>
          <a:p>
            <a:pPr algn="ctr"/>
            <a:r>
              <a:rPr lang="zh-CN" altLang="en-US" sz="2000" kern="0" dirty="0">
                <a:solidFill>
                  <a:srgbClr val="A50021"/>
                </a:solidFill>
                <a:latin typeface="Arial" panose="020B0604020202020204" pitchFamily="34" charset="0"/>
                <a:ea typeface="思源黑体 CN Medium" panose="020B0600000000000000" pitchFamily="34" charset="-122"/>
                <a:sym typeface="Arial" panose="020B0604020202020204" pitchFamily="34" charset="0"/>
              </a:rPr>
              <a:t>复数的一般形式？</a:t>
            </a:r>
            <a:endPar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3" name="矩形 2"/>
          <p:cNvSpPr/>
          <p:nvPr/>
        </p:nvSpPr>
        <p:spPr>
          <a:xfrm>
            <a:off x="678498" y="4904215"/>
            <a:ext cx="2954655" cy="369332"/>
          </a:xfrm>
          <a:prstGeom prst="rect">
            <a:avLst/>
          </a:prstGeom>
        </p:spPr>
        <p:txBody>
          <a:bodyPr wrap="none">
            <a:spAutoFit/>
          </a:bodyPr>
          <a:lstStyle/>
          <a:p>
            <a:pPr algn="ctr"/>
            <a:r>
              <a:rPr lang="zh-CN" altLang="en-US" kern="0" dirty="0">
                <a:solidFill>
                  <a:srgbClr val="CC00FF"/>
                </a:solidFill>
                <a:latin typeface="Arial" panose="020B0604020202020204" pitchFamily="34" charset="0"/>
                <a:ea typeface="思源黑体 CN Medium" panose="020B0600000000000000" pitchFamily="34" charset="-122"/>
                <a:sym typeface="Arial" panose="020B0604020202020204" pitchFamily="34" charset="0"/>
              </a:rPr>
              <a:t>一个复数由什么唯一确定？</a:t>
            </a:r>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538"/>
                                        </p:tgtEl>
                                        <p:attrNameLst>
                                          <p:attrName>style.visibility</p:attrName>
                                        </p:attrNameLst>
                                      </p:cBhvr>
                                      <p:to>
                                        <p:strVal val="visible"/>
                                      </p:to>
                                    </p:set>
                                    <p:animEffect transition="in" filter="wipe(up)">
                                      <p:cBhvr>
                                        <p:cTn id="7" dur="1000"/>
                                        <p:tgtEl>
                                          <p:spTgt spid="225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2539"/>
                                        </p:tgtEl>
                                        <p:attrNameLst>
                                          <p:attrName>style.visibility</p:attrName>
                                        </p:attrNameLst>
                                      </p:cBhvr>
                                      <p:to>
                                        <p:strVal val="visible"/>
                                      </p:to>
                                    </p:set>
                                    <p:animEffect transition="in" filter="wipe(up)">
                                      <p:cBhvr>
                                        <p:cTn id="12" dur="1000"/>
                                        <p:tgtEl>
                                          <p:spTgt spid="22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8" grpId="0" animBg="1"/>
      <p:bldP spid="225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文本框 466950"/>
          <p:cNvSpPr txBox="1">
            <a:spLocks noChangeArrowheads="1"/>
          </p:cNvSpPr>
          <p:nvPr/>
        </p:nvSpPr>
        <p:spPr bwMode="auto">
          <a:xfrm>
            <a:off x="2363788" y="4199333"/>
            <a:ext cx="2209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Clr>
                <a:schemeClr val="bg1"/>
              </a:buClr>
            </a:pPr>
            <a:r>
              <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复数</a:t>
            </a:r>
            <a:r>
              <a:rPr lang="en-US" altLang="zh-CN" sz="2000" i="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z</a:t>
            </a:r>
            <a:r>
              <a:rPr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i="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a:t>
            </a:r>
            <a:r>
              <a:rPr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i="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bi</a:t>
            </a:r>
          </a:p>
        </p:txBody>
      </p:sp>
      <p:sp>
        <p:nvSpPr>
          <p:cNvPr id="23558" name="文本框 466951"/>
          <p:cNvSpPr txBox="1">
            <a:spLocks noChangeArrowheads="1"/>
          </p:cNvSpPr>
          <p:nvPr/>
        </p:nvSpPr>
        <p:spPr bwMode="auto">
          <a:xfrm>
            <a:off x="4703836" y="3091700"/>
            <a:ext cx="36242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Clr>
                <a:schemeClr val="bg1"/>
              </a:buClr>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有序实数对</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i="1" kern="0" dirty="0" err="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a:t>
            </a:r>
            <a:r>
              <a:rPr lang="en-US" altLang="zh-CN" sz="2000" kern="0" dirty="0" err="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i="1" kern="0" dirty="0" err="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b</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23559" name="直接连接符 466952"/>
          <p:cNvSpPr>
            <a:spLocks noChangeShapeType="1"/>
          </p:cNvSpPr>
          <p:nvPr/>
        </p:nvSpPr>
        <p:spPr bwMode="auto">
          <a:xfrm flipV="1">
            <a:off x="3345657" y="3505030"/>
            <a:ext cx="842962" cy="533400"/>
          </a:xfrm>
          <a:prstGeom prst="line">
            <a:avLst/>
          </a:prstGeom>
          <a:noFill/>
          <a:ln w="571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466957" name="直接连接符 466956"/>
          <p:cNvSpPr>
            <a:spLocks noChangeShapeType="1"/>
          </p:cNvSpPr>
          <p:nvPr/>
        </p:nvSpPr>
        <p:spPr bwMode="auto">
          <a:xfrm flipV="1">
            <a:off x="4478339" y="4419995"/>
            <a:ext cx="2270125" cy="0"/>
          </a:xfrm>
          <a:prstGeom prst="line">
            <a:avLst/>
          </a:prstGeom>
          <a:noFill/>
          <a:ln w="571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nvGrpSpPr>
          <p:cNvPr id="7" name="组合 466977"/>
          <p:cNvGrpSpPr/>
          <p:nvPr/>
        </p:nvGrpSpPr>
        <p:grpSpPr bwMode="auto">
          <a:xfrm>
            <a:off x="2582864" y="3854847"/>
            <a:ext cx="7116763" cy="1282700"/>
            <a:chOff x="598" y="3329"/>
            <a:chExt cx="4483" cy="808"/>
          </a:xfrm>
        </p:grpSpPr>
        <p:sp>
          <p:nvSpPr>
            <p:cNvPr id="26634" name="文本框 466978"/>
            <p:cNvSpPr txBox="1">
              <a:spLocks noChangeArrowheads="1"/>
            </p:cNvSpPr>
            <p:nvPr/>
          </p:nvSpPr>
          <p:spPr bwMode="auto">
            <a:xfrm>
              <a:off x="598" y="3885"/>
              <a:ext cx="96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Clr>
                  <a:schemeClr val="bg1"/>
                </a:buClr>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（数）</a:t>
              </a:r>
            </a:p>
          </p:txBody>
        </p:sp>
        <p:sp>
          <p:nvSpPr>
            <p:cNvPr id="26635" name="文本框 466979"/>
            <p:cNvSpPr txBox="1">
              <a:spLocks noChangeArrowheads="1"/>
            </p:cNvSpPr>
            <p:nvPr/>
          </p:nvSpPr>
          <p:spPr bwMode="auto">
            <a:xfrm>
              <a:off x="4121" y="3873"/>
              <a:ext cx="96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Clr>
                  <a:schemeClr val="bg1"/>
                </a:buClr>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（形）</a:t>
              </a:r>
            </a:p>
          </p:txBody>
        </p:sp>
        <p:sp>
          <p:nvSpPr>
            <p:cNvPr id="26636" name="文本框 466980"/>
            <p:cNvSpPr txBox="1">
              <a:spLocks noChangeArrowheads="1"/>
            </p:cNvSpPr>
            <p:nvPr/>
          </p:nvSpPr>
          <p:spPr bwMode="auto">
            <a:xfrm>
              <a:off x="2040" y="3329"/>
              <a:ext cx="105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Clr>
                  <a:schemeClr val="bg1"/>
                </a:buClr>
              </a:pPr>
              <a:r>
                <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一一对应</a:t>
              </a:r>
            </a:p>
          </p:txBody>
        </p:sp>
      </p:grpSp>
      <p:sp>
        <p:nvSpPr>
          <p:cNvPr id="23568" name="文本框 466982"/>
          <p:cNvSpPr txBox="1">
            <a:spLocks noChangeArrowheads="1"/>
          </p:cNvSpPr>
          <p:nvPr/>
        </p:nvSpPr>
        <p:spPr bwMode="auto">
          <a:xfrm rot="19567040">
            <a:off x="2854432" y="3230957"/>
            <a:ext cx="167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Clr>
                <a:schemeClr val="bg1"/>
              </a:buClr>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一一对应</a:t>
            </a:r>
          </a:p>
        </p:txBody>
      </p:sp>
      <p:sp>
        <p:nvSpPr>
          <p:cNvPr id="466984" name="文本框 466983"/>
          <p:cNvSpPr txBox="1">
            <a:spLocks noChangeArrowheads="1"/>
          </p:cNvSpPr>
          <p:nvPr/>
        </p:nvSpPr>
        <p:spPr bwMode="auto">
          <a:xfrm rot="1920906">
            <a:off x="7136260" y="3440469"/>
            <a:ext cx="167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Clr>
                <a:schemeClr val="bg1"/>
              </a:buClr>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一一对应</a:t>
            </a:r>
          </a:p>
        </p:txBody>
      </p:sp>
      <p:sp>
        <p:nvSpPr>
          <p:cNvPr id="26639" name="文本框 12"/>
          <p:cNvSpPr txBox="1">
            <a:spLocks noChangeArrowheads="1"/>
          </p:cNvSpPr>
          <p:nvPr/>
        </p:nvSpPr>
        <p:spPr bwMode="auto">
          <a:xfrm>
            <a:off x="660400" y="1140923"/>
            <a:ext cx="1035304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我们知道任何一个复数                           ，都可以由一个有序实数对</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err="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a,b</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唯一确定。  </a:t>
            </a:r>
          </a:p>
        </p:txBody>
      </p:sp>
      <p:graphicFrame>
        <p:nvGraphicFramePr>
          <p:cNvPr id="26640" name="对象 13">
            <a:hlinkClick r:id="" action="ppaction://ole?verb=1"/>
          </p:cNvPr>
          <p:cNvGraphicFramePr>
            <a:graphicFrameLocks noChangeAspect="1"/>
          </p:cNvGraphicFramePr>
          <p:nvPr/>
        </p:nvGraphicFramePr>
        <p:xfrm>
          <a:off x="3620295" y="1242271"/>
          <a:ext cx="1316037" cy="457200"/>
        </p:xfrm>
        <a:graphic>
          <a:graphicData uri="http://schemas.openxmlformats.org/presentationml/2006/ole">
            <mc:AlternateContent xmlns:mc="http://schemas.openxmlformats.org/markup-compatibility/2006">
              <mc:Choice xmlns:v="urn:schemas-microsoft-com:vml" Requires="v">
                <p:oleObj r:id="rId3" imgW="609600" imgH="177165" progId="Equation.KSEE3">
                  <p:embed/>
                </p:oleObj>
              </mc:Choice>
              <mc:Fallback>
                <p:oleObj r:id="rId3" imgW="609600" imgH="177165" progId="Equation.KSEE3">
                  <p:embed/>
                  <p:pic>
                    <p:nvPicPr>
                      <p:cNvPr id="0" name="对象 13">
                        <a:hlinkClick r:id="" action="ppaction://ole?verb=1"/>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0295" y="1242271"/>
                        <a:ext cx="1316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nvGrpSpPr>
          <p:cNvPr id="5" name="组合 466953"/>
          <p:cNvGrpSpPr/>
          <p:nvPr/>
        </p:nvGrpSpPr>
        <p:grpSpPr bwMode="auto">
          <a:xfrm>
            <a:off x="6946900" y="3429395"/>
            <a:ext cx="4572000" cy="1130300"/>
            <a:chOff x="3378" y="384"/>
            <a:chExt cx="2880" cy="712"/>
          </a:xfrm>
        </p:grpSpPr>
        <p:sp>
          <p:nvSpPr>
            <p:cNvPr id="26642" name="文本框 466954"/>
            <p:cNvSpPr txBox="1">
              <a:spLocks noChangeArrowheads="1"/>
            </p:cNvSpPr>
            <p:nvPr/>
          </p:nvSpPr>
          <p:spPr bwMode="auto">
            <a:xfrm>
              <a:off x="3378" y="844"/>
              <a:ext cx="288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Clr>
                  <a:schemeClr val="bg1"/>
                </a:buClr>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直角坐标系中的点</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Z(</a:t>
              </a:r>
              <a:r>
                <a:rPr lang="en-US" altLang="zh-CN" sz="2000" i="1" kern="0" dirty="0" err="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a:t>
              </a:r>
              <a:r>
                <a:rPr lang="en-US" altLang="zh-CN" sz="2000" kern="0" dirty="0" err="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i="1" kern="0" dirty="0" err="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b</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26643" name="直接连接符 466955"/>
            <p:cNvSpPr>
              <a:spLocks noChangeShapeType="1"/>
            </p:cNvSpPr>
            <p:nvPr/>
          </p:nvSpPr>
          <p:spPr bwMode="auto">
            <a:xfrm flipH="1" flipV="1">
              <a:off x="3504" y="384"/>
              <a:ext cx="480" cy="336"/>
            </a:xfrm>
            <a:prstGeom prst="line">
              <a:avLst/>
            </a:prstGeom>
            <a:noFill/>
            <a:ln w="571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6" name="组合 5"/>
          <p:cNvGrpSpPr/>
          <p:nvPr/>
        </p:nvGrpSpPr>
        <p:grpSpPr bwMode="auto">
          <a:xfrm>
            <a:off x="662989" y="1647191"/>
            <a:ext cx="10855806" cy="1431290"/>
            <a:chOff x="-876" y="1107"/>
            <a:chExt cx="17097" cy="2254"/>
          </a:xfrm>
        </p:grpSpPr>
        <p:sp>
          <p:nvSpPr>
            <p:cNvPr id="26645" name="文本框 2"/>
            <p:cNvSpPr txBox="1">
              <a:spLocks noChangeArrowheads="1"/>
            </p:cNvSpPr>
            <p:nvPr/>
          </p:nvSpPr>
          <p:spPr bwMode="auto">
            <a:xfrm>
              <a:off x="-876" y="1277"/>
              <a:ext cx="17097" cy="2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而有序实数对</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err="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a,b</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与平面直角坐标系中的点是一一对应的，所以复数集与平面直角坐标系</a:t>
              </a:r>
            </a:p>
            <a:p>
              <a:pPr>
                <a:lnSpc>
                  <a:spcPct val="150000"/>
                </a:lnSpc>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中的点集之间可以建立一一对应的关系。   </a:t>
              </a:r>
            </a:p>
            <a:p>
              <a:endPar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6646" name="文本框 3"/>
            <p:cNvSpPr txBox="1">
              <a:spLocks noChangeArrowheads="1"/>
            </p:cNvSpPr>
            <p:nvPr/>
          </p:nvSpPr>
          <p:spPr bwMode="auto">
            <a:xfrm>
              <a:off x="5197" y="1107"/>
              <a:ext cx="291" cy="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endPar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sp>
        <p:nvSpPr>
          <p:cNvPr id="24"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56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5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698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6695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P spid="23558" grpId="0"/>
      <p:bldP spid="23568" grpId="0"/>
      <p:bldP spid="466984" grpId="0"/>
      <p:bldP spid="266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6946" name="对象 466945"/>
          <p:cNvGraphicFramePr/>
          <p:nvPr/>
        </p:nvGraphicFramePr>
        <p:xfrm>
          <a:off x="660400" y="5017942"/>
          <a:ext cx="3651461" cy="564141"/>
        </p:xfrm>
        <a:graphic>
          <a:graphicData uri="http://schemas.openxmlformats.org/presentationml/2006/ole">
            <mc:AlternateContent xmlns:mc="http://schemas.openxmlformats.org/markup-compatibility/2006">
              <mc:Choice xmlns:v="urn:schemas-microsoft-com:vml" Requires="v">
                <p:oleObj r:id="rId3" imgW="2255520" imgH="349250" progId="Word.Document.8">
                  <p:embed/>
                </p:oleObj>
              </mc:Choice>
              <mc:Fallback>
                <p:oleObj r:id="rId3" imgW="2255520" imgH="349250" progId="Word.Document.8">
                  <p:embed/>
                  <p:pic>
                    <p:nvPicPr>
                      <p:cNvPr id="0" name="对象 46694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400" y="5017942"/>
                        <a:ext cx="3651461" cy="564141"/>
                      </a:xfrm>
                      <a:prstGeom prst="rect">
                        <a:avLst/>
                      </a:prstGeom>
                      <a:noFill/>
                      <a:ln>
                        <a:noFill/>
                      </a:ln>
                    </p:spPr>
                  </p:pic>
                </p:oleObj>
              </mc:Fallback>
            </mc:AlternateContent>
          </a:graphicData>
        </a:graphic>
      </p:graphicFrame>
      <p:grpSp>
        <p:nvGrpSpPr>
          <p:cNvPr id="3" name="组合 466957"/>
          <p:cNvGrpSpPr/>
          <p:nvPr/>
        </p:nvGrpSpPr>
        <p:grpSpPr bwMode="auto">
          <a:xfrm>
            <a:off x="8162563" y="1242638"/>
            <a:ext cx="3276600" cy="3352800"/>
            <a:chOff x="576" y="1344"/>
            <a:chExt cx="2064" cy="2112"/>
          </a:xfrm>
        </p:grpSpPr>
        <p:sp>
          <p:nvSpPr>
            <p:cNvPr id="28679" name="直接连接符 466958"/>
            <p:cNvSpPr>
              <a:spLocks noChangeShapeType="1"/>
            </p:cNvSpPr>
            <p:nvPr/>
          </p:nvSpPr>
          <p:spPr bwMode="auto">
            <a:xfrm flipV="1">
              <a:off x="576" y="2976"/>
              <a:ext cx="2016" cy="0"/>
            </a:xfrm>
            <a:prstGeom prst="line">
              <a:avLst/>
            </a:prstGeom>
            <a:noFill/>
            <a:ln w="38100">
              <a:solidFill>
                <a:schemeClr val="tx1"/>
              </a:solidFill>
              <a:round/>
              <a:tailEnd type="arrow" w="med" len="med"/>
            </a:ln>
            <a:extLst>
              <a:ext uri="{909E8E84-426E-40DD-AFC4-6F175D3DCCD1}">
                <a14:hiddenFill xmlns:a14="http://schemas.microsoft.com/office/drawing/2010/main">
                  <a:noFill/>
                </a14:hiddenFill>
              </a:ext>
            </a:extLst>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8680" name="直接连接符 466959"/>
            <p:cNvSpPr>
              <a:spLocks noChangeShapeType="1"/>
            </p:cNvSpPr>
            <p:nvPr/>
          </p:nvSpPr>
          <p:spPr bwMode="auto">
            <a:xfrm>
              <a:off x="1008" y="1488"/>
              <a:ext cx="0" cy="1968"/>
            </a:xfrm>
            <a:prstGeom prst="line">
              <a:avLst/>
            </a:prstGeom>
            <a:noFill/>
            <a:ln w="38100">
              <a:solidFill>
                <a:schemeClr val="tx1"/>
              </a:solidFill>
              <a:round/>
              <a:headEnd type="arrow" w="med" len="med"/>
            </a:ln>
            <a:extLst>
              <a:ext uri="{909E8E84-426E-40DD-AFC4-6F175D3DCCD1}">
                <a14:hiddenFill xmlns:a14="http://schemas.microsoft.com/office/drawing/2010/main">
                  <a:noFill/>
                </a14:hiddenFill>
              </a:ext>
            </a:extLst>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8681" name="文本框 466960"/>
            <p:cNvSpPr txBox="1">
              <a:spLocks noChangeArrowheads="1"/>
            </p:cNvSpPr>
            <p:nvPr/>
          </p:nvSpPr>
          <p:spPr bwMode="auto">
            <a:xfrm>
              <a:off x="2352" y="2928"/>
              <a:ext cx="28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Clr>
                  <a:schemeClr val="bg1"/>
                </a:buClr>
              </a:pPr>
              <a:r>
                <a:rPr lang="en-US" altLang="zh-CN" sz="2000" i="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x</a:t>
              </a:r>
            </a:p>
          </p:txBody>
        </p:sp>
        <p:sp>
          <p:nvSpPr>
            <p:cNvPr id="28682" name="文本框 466961"/>
            <p:cNvSpPr txBox="1">
              <a:spLocks noChangeArrowheads="1"/>
            </p:cNvSpPr>
            <p:nvPr/>
          </p:nvSpPr>
          <p:spPr bwMode="auto">
            <a:xfrm>
              <a:off x="1056" y="1344"/>
              <a:ext cx="28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Clr>
                  <a:schemeClr val="bg1"/>
                </a:buClr>
              </a:pPr>
              <a:r>
                <a:rPr lang="en-US" altLang="zh-CN" sz="2000" i="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y</a:t>
              </a:r>
            </a:p>
          </p:txBody>
        </p:sp>
        <p:sp>
          <p:nvSpPr>
            <p:cNvPr id="28683" name="文本框 466962"/>
            <p:cNvSpPr txBox="1">
              <a:spLocks noChangeArrowheads="1"/>
            </p:cNvSpPr>
            <p:nvPr/>
          </p:nvSpPr>
          <p:spPr bwMode="auto">
            <a:xfrm>
              <a:off x="768" y="2976"/>
              <a:ext cx="28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Clr>
                  <a:schemeClr val="bg1"/>
                </a:buClr>
              </a:pPr>
              <a:r>
                <a:rPr lang="en-US" altLang="zh-CN" sz="2000" i="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0</a:t>
              </a:r>
            </a:p>
          </p:txBody>
        </p:sp>
      </p:grpSp>
      <p:grpSp>
        <p:nvGrpSpPr>
          <p:cNvPr id="4" name="组合 466963"/>
          <p:cNvGrpSpPr/>
          <p:nvPr/>
        </p:nvGrpSpPr>
        <p:grpSpPr bwMode="auto">
          <a:xfrm>
            <a:off x="8848364" y="2655513"/>
            <a:ext cx="1552575" cy="1189038"/>
            <a:chOff x="1008" y="2227"/>
            <a:chExt cx="978" cy="749"/>
          </a:xfrm>
        </p:grpSpPr>
        <p:sp>
          <p:nvSpPr>
            <p:cNvPr id="28685" name="直接连接符 466964"/>
            <p:cNvSpPr>
              <a:spLocks noChangeShapeType="1"/>
            </p:cNvSpPr>
            <p:nvPr/>
          </p:nvSpPr>
          <p:spPr bwMode="auto">
            <a:xfrm>
              <a:off x="1968" y="2256"/>
              <a:ext cx="0" cy="720"/>
            </a:xfrm>
            <a:prstGeom prst="line">
              <a:avLst/>
            </a:prstGeom>
            <a:noFill/>
            <a:ln w="28575">
              <a:solidFill>
                <a:schemeClr val="tx1"/>
              </a:solidFill>
              <a:prstDash val="dash"/>
              <a:round/>
            </a:ln>
            <a:extLst>
              <a:ext uri="{909E8E84-426E-40DD-AFC4-6F175D3DCCD1}">
                <a14:hiddenFill xmlns:a14="http://schemas.microsoft.com/office/drawing/2010/main">
                  <a:noFill/>
                </a14:hiddenFill>
              </a:ext>
            </a:extLst>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8686" name="八边形 466965"/>
            <p:cNvSpPr>
              <a:spLocks noChangeArrowheads="1"/>
            </p:cNvSpPr>
            <p:nvPr/>
          </p:nvSpPr>
          <p:spPr bwMode="auto">
            <a:xfrm>
              <a:off x="1938" y="2227"/>
              <a:ext cx="48" cy="47"/>
            </a:xfrm>
            <a:prstGeom prst="octagon">
              <a:avLst>
                <a:gd name="adj" fmla="val 29287"/>
              </a:avLst>
            </a:prstGeom>
            <a:solidFill>
              <a:srgbClr val="FF0000"/>
            </a:solidFill>
            <a:ln w="9525">
              <a:solidFill>
                <a:srgbClr val="FF0000"/>
              </a:solidFill>
              <a:miter lim="800000"/>
            </a:ln>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8687" name="直接连接符 466966"/>
            <p:cNvSpPr>
              <a:spLocks noChangeShapeType="1"/>
            </p:cNvSpPr>
            <p:nvPr/>
          </p:nvSpPr>
          <p:spPr bwMode="auto">
            <a:xfrm>
              <a:off x="1008" y="2256"/>
              <a:ext cx="912" cy="0"/>
            </a:xfrm>
            <a:prstGeom prst="line">
              <a:avLst/>
            </a:prstGeom>
            <a:noFill/>
            <a:ln w="28575">
              <a:solidFill>
                <a:schemeClr val="tx1"/>
              </a:solidFill>
              <a:prstDash val="dash"/>
              <a:round/>
            </a:ln>
            <a:extLst>
              <a:ext uri="{909E8E84-426E-40DD-AFC4-6F175D3DCCD1}">
                <a14:hiddenFill xmlns:a14="http://schemas.microsoft.com/office/drawing/2010/main">
                  <a:noFill/>
                </a14:hiddenFill>
              </a:ext>
            </a:extLst>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sp>
        <p:nvSpPr>
          <p:cNvPr id="466968" name="文本框 466967"/>
          <p:cNvSpPr txBox="1">
            <a:spLocks noChangeArrowheads="1"/>
          </p:cNvSpPr>
          <p:nvPr/>
        </p:nvSpPr>
        <p:spPr bwMode="auto">
          <a:xfrm>
            <a:off x="10400938" y="2445964"/>
            <a:ext cx="1371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Clr>
                <a:schemeClr val="bg1"/>
              </a:buClr>
            </a:pPr>
            <a:r>
              <a:rPr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Z(</a:t>
            </a:r>
            <a:r>
              <a:rPr lang="en-US" altLang="zh-CN" sz="2000" i="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a:t>
            </a:r>
            <a:r>
              <a:rPr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i="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b</a:t>
            </a:r>
            <a:r>
              <a:rPr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466969" name="文本框 466968"/>
          <p:cNvSpPr txBox="1">
            <a:spLocks noChangeArrowheads="1"/>
          </p:cNvSpPr>
          <p:nvPr/>
        </p:nvSpPr>
        <p:spPr bwMode="auto">
          <a:xfrm>
            <a:off x="279037" y="1288235"/>
            <a:ext cx="788352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10000"/>
              </a:lnSpc>
              <a:spcBef>
                <a:spcPct val="50000"/>
              </a:spcBef>
              <a:buClr>
                <a:schemeClr val="bg1"/>
              </a:buClr>
            </a:pP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建立了平面直角坐标系来表示复数的平面</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复平面</a:t>
            </a:r>
          </a:p>
        </p:txBody>
      </p:sp>
      <p:sp>
        <p:nvSpPr>
          <p:cNvPr id="466970" name="文本框 466969"/>
          <p:cNvSpPr txBox="1">
            <a:spLocks noChangeArrowheads="1"/>
          </p:cNvSpPr>
          <p:nvPr/>
        </p:nvSpPr>
        <p:spPr bwMode="auto">
          <a:xfrm>
            <a:off x="721167" y="1847446"/>
            <a:ext cx="2971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Clr>
                <a:schemeClr val="bg1"/>
              </a:buClr>
            </a:pPr>
            <a:r>
              <a:rPr lang="en-US" altLang="zh-CN" sz="2000" i="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x</a:t>
            </a:r>
            <a:r>
              <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轴</a:t>
            </a:r>
            <a:r>
              <a:rPr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实轴</a:t>
            </a:r>
          </a:p>
        </p:txBody>
      </p:sp>
      <p:sp>
        <p:nvSpPr>
          <p:cNvPr id="466971" name="文本框 466970"/>
          <p:cNvSpPr txBox="1">
            <a:spLocks noChangeArrowheads="1"/>
          </p:cNvSpPr>
          <p:nvPr/>
        </p:nvSpPr>
        <p:spPr bwMode="auto">
          <a:xfrm>
            <a:off x="721167" y="2501496"/>
            <a:ext cx="2667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Clr>
                <a:schemeClr val="bg1"/>
              </a:buClr>
            </a:pPr>
            <a:r>
              <a:rPr lang="en-US" altLang="zh-CN" sz="2000" i="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y</a:t>
            </a:r>
            <a:r>
              <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轴</a:t>
            </a:r>
            <a:r>
              <a:rPr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虚轴</a:t>
            </a:r>
          </a:p>
        </p:txBody>
      </p:sp>
      <p:sp>
        <p:nvSpPr>
          <p:cNvPr id="28693" name="文本框 466972"/>
          <p:cNvSpPr txBox="1">
            <a:spLocks noChangeArrowheads="1"/>
          </p:cNvSpPr>
          <p:nvPr/>
        </p:nvSpPr>
        <p:spPr bwMode="auto">
          <a:xfrm>
            <a:off x="10192323" y="3817564"/>
            <a:ext cx="457200" cy="400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Clr>
                <a:schemeClr val="bg1"/>
              </a:buClr>
            </a:pPr>
            <a:r>
              <a:rPr lang="en-US" altLang="zh-CN" sz="2000" i="1"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a:t>
            </a:r>
          </a:p>
        </p:txBody>
      </p:sp>
      <p:sp>
        <p:nvSpPr>
          <p:cNvPr id="28696" name="文本框 466975"/>
          <p:cNvSpPr txBox="1">
            <a:spLocks noChangeArrowheads="1"/>
          </p:cNvSpPr>
          <p:nvPr/>
        </p:nvSpPr>
        <p:spPr bwMode="auto">
          <a:xfrm>
            <a:off x="8249876" y="2433263"/>
            <a:ext cx="45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Clr>
                <a:schemeClr val="bg1"/>
              </a:buClr>
            </a:pPr>
            <a:r>
              <a:rPr lang="en-US" altLang="zh-CN" sz="2000" i="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b</a:t>
            </a:r>
          </a:p>
        </p:txBody>
      </p:sp>
      <p:sp>
        <p:nvSpPr>
          <p:cNvPr id="466982" name="文本框 466981"/>
          <p:cNvSpPr txBox="1">
            <a:spLocks noChangeArrowheads="1"/>
          </p:cNvSpPr>
          <p:nvPr/>
        </p:nvSpPr>
        <p:spPr bwMode="auto">
          <a:xfrm>
            <a:off x="9561802" y="1984766"/>
            <a:ext cx="9813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spcBef>
                <a:spcPct val="50000"/>
              </a:spcBef>
              <a:buClr>
                <a:schemeClr val="bg1"/>
              </a:buClr>
            </a:pPr>
            <a:r>
              <a:rPr lang="en-US" altLang="zh-CN" sz="2000" i="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z=a+bi</a:t>
            </a:r>
          </a:p>
        </p:txBody>
      </p:sp>
      <p:sp>
        <p:nvSpPr>
          <p:cNvPr id="25627" name="TextBox 40"/>
          <p:cNvSpPr txBox="1">
            <a:spLocks noChangeArrowheads="1"/>
          </p:cNvSpPr>
          <p:nvPr/>
        </p:nvSpPr>
        <p:spPr bwMode="auto">
          <a:xfrm>
            <a:off x="630669" y="3112065"/>
            <a:ext cx="750425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200000"/>
              </a:lnSpc>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显然，实轴上的点都表示实数；除原点外，虚轴上的点都表示纯虚数。</a:t>
            </a:r>
          </a:p>
        </p:txBody>
      </p:sp>
      <p:graphicFrame>
        <p:nvGraphicFramePr>
          <p:cNvPr id="13" name="对象 12">
            <a:hlinkClick r:id="" action="ppaction://ole?verb=1"/>
          </p:cNvPr>
          <p:cNvGraphicFramePr>
            <a:graphicFrameLocks noChangeAspect="1"/>
          </p:cNvGraphicFramePr>
          <p:nvPr/>
        </p:nvGraphicFramePr>
        <p:xfrm>
          <a:off x="721167" y="4399533"/>
          <a:ext cx="6931728" cy="391810"/>
        </p:xfrm>
        <a:graphic>
          <a:graphicData uri="http://schemas.openxmlformats.org/presentationml/2006/ole">
            <mc:AlternateContent xmlns:mc="http://schemas.openxmlformats.org/markup-compatibility/2006">
              <mc:Choice xmlns:v="urn:schemas-microsoft-com:vml" Requires="v">
                <p:oleObj name="公式" r:id="rId5" imgW="84429600" imgH="5486400" progId="Equation.3">
                  <p:embed/>
                </p:oleObj>
              </mc:Choice>
              <mc:Fallback>
                <p:oleObj name="公式" r:id="rId5" imgW="84429600" imgH="5486400" progId="Equation.3">
                  <p:embed/>
                  <p:pic>
                    <p:nvPicPr>
                      <p:cNvPr id="0" name="对象 12">
                        <a:hlinkClick r:id="" action="ppaction://ole?verb=1"/>
                      </p:cNvPr>
                      <p:cNvPicPr>
                        <a:picLocks noChangeAspect="1" noChangeArrowheads="1"/>
                      </p:cNvPicPr>
                      <p:nvPr/>
                    </p:nvPicPr>
                    <p:blipFill>
                      <a:blip r:embed="rId6"/>
                      <a:srcRect/>
                      <a:stretch>
                        <a:fillRect/>
                      </a:stretch>
                    </p:blipFill>
                    <p:spPr bwMode="auto">
                      <a:xfrm>
                        <a:off x="721167" y="4399533"/>
                        <a:ext cx="6931728" cy="391810"/>
                      </a:xfrm>
                      <a:prstGeom prst="rect">
                        <a:avLst/>
                      </a:prstGeom>
                      <a:noFill/>
                      <a:ln>
                        <a:noFill/>
                      </a:ln>
                    </p:spPr>
                  </p:pic>
                </p:oleObj>
              </mc:Fallback>
            </mc:AlternateContent>
          </a:graphicData>
        </a:graphic>
      </p:graphicFrame>
      <p:sp>
        <p:nvSpPr>
          <p:cNvPr id="30"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696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6698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696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6697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6697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6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669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68" grpId="0"/>
      <p:bldP spid="466969" grpId="0"/>
      <p:bldP spid="466970" grpId="0"/>
      <p:bldP spid="466971" grpId="0"/>
      <p:bldP spid="466982" grpId="0"/>
      <p:bldP spid="256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文本框 1"/>
          <p:cNvSpPr txBox="1">
            <a:spLocks noChangeArrowheads="1"/>
          </p:cNvSpPr>
          <p:nvPr/>
        </p:nvSpPr>
        <p:spPr bwMode="auto">
          <a:xfrm>
            <a:off x="660400" y="1178648"/>
            <a:ext cx="8369300" cy="50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例：你能说出下列复数所对应的点的坐标吗？并说出点的位置？</a:t>
            </a:r>
          </a:p>
        </p:txBody>
      </p:sp>
      <p:graphicFrame>
        <p:nvGraphicFramePr>
          <p:cNvPr id="30723" name="对象 2">
            <a:hlinkClick r:id="" action="ppaction://ole?verb=1"/>
          </p:cNvPr>
          <p:cNvGraphicFramePr>
            <a:graphicFrameLocks noChangeAspect="1"/>
          </p:cNvGraphicFramePr>
          <p:nvPr/>
        </p:nvGraphicFramePr>
        <p:xfrm>
          <a:off x="660400" y="2144316"/>
          <a:ext cx="1361853" cy="353205"/>
        </p:xfrm>
        <a:graphic>
          <a:graphicData uri="http://schemas.openxmlformats.org/presentationml/2006/ole">
            <mc:AlternateContent xmlns:mc="http://schemas.openxmlformats.org/markup-compatibility/2006">
              <mc:Choice xmlns:v="urn:schemas-microsoft-com:vml" Requires="v">
                <p:oleObj r:id="rId2" imgW="749300" imgH="203200" progId="Equation.KSEE3">
                  <p:embed/>
                </p:oleObj>
              </mc:Choice>
              <mc:Fallback>
                <p:oleObj r:id="rId2" imgW="749300" imgH="203200" progId="Equation.KSEE3">
                  <p:embed/>
                  <p:pic>
                    <p:nvPicPr>
                      <p:cNvPr id="0" name="对象 2">
                        <a:hlinkClick r:id="" action="ppaction://ole?verb=1"/>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400" y="2144316"/>
                        <a:ext cx="1361853" cy="353205"/>
                      </a:xfrm>
                      <a:prstGeom prst="rect">
                        <a:avLst/>
                      </a:prstGeom>
                      <a:noFill/>
                      <a:ln>
                        <a:noFill/>
                      </a:ln>
                    </p:spPr>
                  </p:pic>
                </p:oleObj>
              </mc:Fallback>
            </mc:AlternateContent>
          </a:graphicData>
        </a:graphic>
      </p:graphicFrame>
      <p:graphicFrame>
        <p:nvGraphicFramePr>
          <p:cNvPr id="30724" name="对象 3">
            <a:hlinkClick r:id="" action="ppaction://ole?verb=1"/>
          </p:cNvPr>
          <p:cNvGraphicFramePr>
            <a:graphicFrameLocks noChangeAspect="1"/>
          </p:cNvGraphicFramePr>
          <p:nvPr/>
        </p:nvGraphicFramePr>
        <p:xfrm>
          <a:off x="660400" y="2810069"/>
          <a:ext cx="1246884" cy="384021"/>
        </p:xfrm>
        <a:graphic>
          <a:graphicData uri="http://schemas.openxmlformats.org/presentationml/2006/ole">
            <mc:AlternateContent xmlns:mc="http://schemas.openxmlformats.org/markup-compatibility/2006">
              <mc:Choice xmlns:v="urn:schemas-microsoft-com:vml" Requires="v">
                <p:oleObj r:id="rId4" imgW="584200" imgH="203200" progId="Equation.KSEE3">
                  <p:embed/>
                </p:oleObj>
              </mc:Choice>
              <mc:Fallback>
                <p:oleObj r:id="rId4" imgW="584200" imgH="203200" progId="Equation.KSEE3">
                  <p:embed/>
                  <p:pic>
                    <p:nvPicPr>
                      <p:cNvPr id="0" name="对象 3">
                        <a:hlinkClick r:id="" action="ppaction://ole?verb=1"/>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400" y="2810069"/>
                        <a:ext cx="1246884" cy="384021"/>
                      </a:xfrm>
                      <a:prstGeom prst="rect">
                        <a:avLst/>
                      </a:prstGeom>
                      <a:noFill/>
                      <a:ln>
                        <a:noFill/>
                      </a:ln>
                    </p:spPr>
                  </p:pic>
                </p:oleObj>
              </mc:Fallback>
            </mc:AlternateContent>
          </a:graphicData>
        </a:graphic>
      </p:graphicFrame>
      <p:graphicFrame>
        <p:nvGraphicFramePr>
          <p:cNvPr id="30725" name="对象 4">
            <a:hlinkClick r:id="" action="ppaction://ole?verb=1"/>
          </p:cNvPr>
          <p:cNvGraphicFramePr>
            <a:graphicFrameLocks noChangeAspect="1"/>
          </p:cNvGraphicFramePr>
          <p:nvPr/>
        </p:nvGraphicFramePr>
        <p:xfrm>
          <a:off x="660400" y="3506638"/>
          <a:ext cx="1153249" cy="436172"/>
        </p:xfrm>
        <a:graphic>
          <a:graphicData uri="http://schemas.openxmlformats.org/presentationml/2006/ole">
            <mc:AlternateContent xmlns:mc="http://schemas.openxmlformats.org/markup-compatibility/2006">
              <mc:Choice xmlns:v="urn:schemas-microsoft-com:vml" Requires="v">
                <p:oleObj r:id="rId6" imgW="520700" imgH="203200" progId="Equation.KSEE3">
                  <p:embed/>
                </p:oleObj>
              </mc:Choice>
              <mc:Fallback>
                <p:oleObj r:id="rId6" imgW="520700" imgH="203200" progId="Equation.KSEE3">
                  <p:embed/>
                  <p:pic>
                    <p:nvPicPr>
                      <p:cNvPr id="0" name="对象 4">
                        <a:hlinkClick r:id="" action="ppaction://ole?verb=1"/>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0400" y="3506638"/>
                        <a:ext cx="1153249" cy="436172"/>
                      </a:xfrm>
                      <a:prstGeom prst="rect">
                        <a:avLst/>
                      </a:prstGeom>
                      <a:noFill/>
                      <a:ln>
                        <a:noFill/>
                      </a:ln>
                    </p:spPr>
                  </p:pic>
                </p:oleObj>
              </mc:Fallback>
            </mc:AlternateContent>
          </a:graphicData>
        </a:graphic>
      </p:graphicFrame>
      <p:graphicFrame>
        <p:nvGraphicFramePr>
          <p:cNvPr id="30726" name="对象 5">
            <a:hlinkClick r:id="" action="ppaction://ole?verb=1"/>
          </p:cNvPr>
          <p:cNvGraphicFramePr>
            <a:graphicFrameLocks noChangeAspect="1"/>
          </p:cNvGraphicFramePr>
          <p:nvPr/>
        </p:nvGraphicFramePr>
        <p:xfrm>
          <a:off x="660400" y="4255359"/>
          <a:ext cx="1397410" cy="455136"/>
        </p:xfrm>
        <a:graphic>
          <a:graphicData uri="http://schemas.openxmlformats.org/presentationml/2006/ole">
            <mc:AlternateContent xmlns:mc="http://schemas.openxmlformats.org/markup-compatibility/2006">
              <mc:Choice xmlns:v="urn:schemas-microsoft-com:vml" Requires="v">
                <p:oleObj r:id="rId8" imgW="800100" imgH="228600" progId="Equation.KSEE3">
                  <p:embed/>
                </p:oleObj>
              </mc:Choice>
              <mc:Fallback>
                <p:oleObj r:id="rId8" imgW="800100" imgH="228600" progId="Equation.KSEE3">
                  <p:embed/>
                  <p:pic>
                    <p:nvPicPr>
                      <p:cNvPr id="0" name="对象 5">
                        <a:hlinkClick r:id="" action="ppaction://ole?verb=1"/>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0400" y="4255359"/>
                        <a:ext cx="1397410" cy="455136"/>
                      </a:xfrm>
                      <a:prstGeom prst="rect">
                        <a:avLst/>
                      </a:prstGeom>
                      <a:noFill/>
                      <a:ln>
                        <a:noFill/>
                      </a:ln>
                    </p:spPr>
                  </p:pic>
                </p:oleObj>
              </mc:Fallback>
            </mc:AlternateContent>
          </a:graphicData>
        </a:graphic>
      </p:graphicFrame>
      <p:graphicFrame>
        <p:nvGraphicFramePr>
          <p:cNvPr id="7" name="对象 6">
            <a:hlinkClick r:id="" action="ppaction://ole?verb=1"/>
          </p:cNvPr>
          <p:cNvGraphicFramePr>
            <a:graphicFrameLocks noChangeAspect="1"/>
          </p:cNvGraphicFramePr>
          <p:nvPr/>
        </p:nvGraphicFramePr>
        <p:xfrm>
          <a:off x="3942913" y="2147711"/>
          <a:ext cx="3208472" cy="374539"/>
        </p:xfrm>
        <a:graphic>
          <a:graphicData uri="http://schemas.openxmlformats.org/presentationml/2006/ole">
            <mc:AlternateContent xmlns:mc="http://schemas.openxmlformats.org/markup-compatibility/2006">
              <mc:Choice xmlns:v="urn:schemas-microsoft-com:vml" Requires="v">
                <p:oleObj r:id="rId10" imgW="1333500" imgH="215900" progId="Equation.KSEE3">
                  <p:embed/>
                </p:oleObj>
              </mc:Choice>
              <mc:Fallback>
                <p:oleObj r:id="rId10" imgW="1333500" imgH="215900" progId="Equation.KSEE3">
                  <p:embed/>
                  <p:pic>
                    <p:nvPicPr>
                      <p:cNvPr id="0" name="对象 6">
                        <a:hlinkClick r:id="" action="ppaction://ole?verb=1"/>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42913" y="2147711"/>
                        <a:ext cx="3208472" cy="374539"/>
                      </a:xfrm>
                      <a:prstGeom prst="rect">
                        <a:avLst/>
                      </a:prstGeom>
                      <a:noFill/>
                      <a:ln>
                        <a:noFill/>
                      </a:ln>
                    </p:spPr>
                  </p:pic>
                </p:oleObj>
              </mc:Fallback>
            </mc:AlternateContent>
          </a:graphicData>
        </a:graphic>
      </p:graphicFrame>
      <p:graphicFrame>
        <p:nvGraphicFramePr>
          <p:cNvPr id="8" name="对象 7">
            <a:hlinkClick r:id="" action="ppaction://ole?verb=1"/>
          </p:cNvPr>
          <p:cNvGraphicFramePr>
            <a:graphicFrameLocks noChangeAspect="1"/>
          </p:cNvGraphicFramePr>
          <p:nvPr/>
        </p:nvGraphicFramePr>
        <p:xfrm>
          <a:off x="3942913" y="2877505"/>
          <a:ext cx="3132616" cy="376909"/>
        </p:xfrm>
        <a:graphic>
          <a:graphicData uri="http://schemas.openxmlformats.org/presentationml/2006/ole">
            <mc:AlternateContent xmlns:mc="http://schemas.openxmlformats.org/markup-compatibility/2006">
              <mc:Choice xmlns:v="urn:schemas-microsoft-com:vml" Requires="v">
                <p:oleObj r:id="rId12" imgW="1104900" imgH="215900" progId="Equation.KSEE3">
                  <p:embed/>
                </p:oleObj>
              </mc:Choice>
              <mc:Fallback>
                <p:oleObj r:id="rId12" imgW="1104900" imgH="215900" progId="Equation.KSEE3">
                  <p:embed/>
                  <p:pic>
                    <p:nvPicPr>
                      <p:cNvPr id="0" name="对象 7">
                        <a:hlinkClick r:id="" action="ppaction://ole?verb=1"/>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42913" y="2877505"/>
                        <a:ext cx="3132616" cy="376909"/>
                      </a:xfrm>
                      <a:prstGeom prst="rect">
                        <a:avLst/>
                      </a:prstGeom>
                      <a:noFill/>
                      <a:ln>
                        <a:noFill/>
                      </a:ln>
                    </p:spPr>
                  </p:pic>
                </p:oleObj>
              </mc:Fallback>
            </mc:AlternateContent>
          </a:graphicData>
        </a:graphic>
      </p:graphicFrame>
      <p:graphicFrame>
        <p:nvGraphicFramePr>
          <p:cNvPr id="9" name="对象 8">
            <a:hlinkClick r:id="" action="ppaction://ole?verb=1"/>
          </p:cNvPr>
          <p:cNvGraphicFramePr>
            <a:graphicFrameLocks noChangeAspect="1"/>
          </p:cNvGraphicFramePr>
          <p:nvPr/>
        </p:nvGraphicFramePr>
        <p:xfrm>
          <a:off x="3973513" y="3619500"/>
          <a:ext cx="2605087" cy="341313"/>
        </p:xfrm>
        <a:graphic>
          <a:graphicData uri="http://schemas.openxmlformats.org/presentationml/2006/ole">
            <mc:AlternateContent xmlns:mc="http://schemas.openxmlformats.org/markup-compatibility/2006">
              <mc:Choice xmlns:v="urn:schemas-microsoft-com:vml" Requires="v">
                <p:oleObj name="公式" r:id="rId14" imgW="25908000" imgH="4876800" progId="Equation.3">
                  <p:embed/>
                </p:oleObj>
              </mc:Choice>
              <mc:Fallback>
                <p:oleObj name="公式" r:id="rId14" imgW="25908000" imgH="4876800" progId="Equation.3">
                  <p:embed/>
                  <p:pic>
                    <p:nvPicPr>
                      <p:cNvPr id="0" name="对象 8">
                        <a:hlinkClick r:id="" action="ppaction://ole?verb=1"/>
                      </p:cNvPr>
                      <p:cNvPicPr>
                        <a:picLocks noChangeAspect="1" noChangeArrowheads="1"/>
                      </p:cNvPicPr>
                      <p:nvPr/>
                    </p:nvPicPr>
                    <p:blipFill>
                      <a:blip r:embed="rId15"/>
                      <a:srcRect/>
                      <a:stretch>
                        <a:fillRect/>
                      </a:stretch>
                    </p:blipFill>
                    <p:spPr bwMode="auto">
                      <a:xfrm>
                        <a:off x="3973513" y="3619500"/>
                        <a:ext cx="2605087" cy="341313"/>
                      </a:xfrm>
                      <a:prstGeom prst="rect">
                        <a:avLst/>
                      </a:prstGeom>
                      <a:noFill/>
                      <a:ln>
                        <a:noFill/>
                      </a:ln>
                    </p:spPr>
                  </p:pic>
                </p:oleObj>
              </mc:Fallback>
            </mc:AlternateContent>
          </a:graphicData>
        </a:graphic>
      </p:graphicFrame>
      <p:graphicFrame>
        <p:nvGraphicFramePr>
          <p:cNvPr id="10" name="对象 9">
            <a:hlinkClick r:id="" action="ppaction://ole?verb=1"/>
          </p:cNvPr>
          <p:cNvGraphicFramePr>
            <a:graphicFrameLocks noChangeAspect="1"/>
          </p:cNvGraphicFramePr>
          <p:nvPr/>
        </p:nvGraphicFramePr>
        <p:xfrm>
          <a:off x="3942913" y="4327610"/>
          <a:ext cx="2249606" cy="385207"/>
        </p:xfrm>
        <a:graphic>
          <a:graphicData uri="http://schemas.openxmlformats.org/presentationml/2006/ole">
            <mc:AlternateContent xmlns:mc="http://schemas.openxmlformats.org/markup-compatibility/2006">
              <mc:Choice xmlns:v="urn:schemas-microsoft-com:vml" Requires="v">
                <p:oleObj r:id="rId16" imgW="1002665" imgH="177165" progId="Equation.KSEE3">
                  <p:embed/>
                </p:oleObj>
              </mc:Choice>
              <mc:Fallback>
                <p:oleObj r:id="rId16" imgW="1002665" imgH="177165" progId="Equation.KSEE3">
                  <p:embed/>
                  <p:pic>
                    <p:nvPicPr>
                      <p:cNvPr id="0" name="对象 9">
                        <a:hlinkClick r:id="" action="ppaction://ole?verb=1"/>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42913" y="4327610"/>
                        <a:ext cx="2249606" cy="385207"/>
                      </a:xfrm>
                      <a:prstGeom prst="rect">
                        <a:avLst/>
                      </a:prstGeom>
                      <a:noFill/>
                      <a:ln>
                        <a:noFill/>
                      </a:ln>
                    </p:spPr>
                  </p:pic>
                </p:oleObj>
              </mc:Fallback>
            </mc:AlternateContent>
          </a:graphicData>
        </a:graphic>
      </p:graphicFrame>
      <p:graphicFrame>
        <p:nvGraphicFramePr>
          <p:cNvPr id="11" name="对象 10">
            <a:hlinkClick r:id="" action="ppaction://ole?verb=1"/>
          </p:cNvPr>
          <p:cNvGraphicFramePr>
            <a:graphicFrameLocks noChangeAspect="1"/>
          </p:cNvGraphicFramePr>
          <p:nvPr/>
        </p:nvGraphicFramePr>
        <p:xfrm>
          <a:off x="6225536" y="4370770"/>
          <a:ext cx="811213" cy="339725"/>
        </p:xfrm>
        <a:graphic>
          <a:graphicData uri="http://schemas.openxmlformats.org/presentationml/2006/ole">
            <mc:AlternateContent xmlns:mc="http://schemas.openxmlformats.org/markup-compatibility/2006">
              <mc:Choice xmlns:v="urn:schemas-microsoft-com:vml" Requires="v">
                <p:oleObj name="公式" r:id="rId18" imgW="393700" imgH="203200" progId="Equation.3">
                  <p:embed/>
                </p:oleObj>
              </mc:Choice>
              <mc:Fallback>
                <p:oleObj name="公式" r:id="rId18" imgW="393700" imgH="203200" progId="Equation.3">
                  <p:embed/>
                  <p:pic>
                    <p:nvPicPr>
                      <p:cNvPr id="0" name="对象 10">
                        <a:hlinkClick r:id="" action="ppaction://ole?verb=1"/>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225536" y="4370770"/>
                        <a:ext cx="811213" cy="339725"/>
                      </a:xfrm>
                      <a:prstGeom prst="rect">
                        <a:avLst/>
                      </a:prstGeom>
                      <a:noFill/>
                      <a:ln>
                        <a:noFill/>
                      </a:ln>
                    </p:spPr>
                  </p:pic>
                </p:oleObj>
              </mc:Fallback>
            </mc:AlternateContent>
          </a:graphicData>
        </a:graphic>
      </p:graphicFrame>
      <p:sp>
        <p:nvSpPr>
          <p:cNvPr id="12"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a:hlinkClick r:id="" action="ppaction://ole?verb=1"/>
          </p:cNvPr>
          <p:cNvGraphicFramePr>
            <a:graphicFrameLocks noChangeAspect="1"/>
          </p:cNvGraphicFramePr>
          <p:nvPr/>
        </p:nvGraphicFramePr>
        <p:xfrm>
          <a:off x="1188598" y="2507964"/>
          <a:ext cx="2481869" cy="833999"/>
        </p:xfrm>
        <a:graphic>
          <a:graphicData uri="http://schemas.openxmlformats.org/presentationml/2006/ole">
            <mc:AlternateContent xmlns:mc="http://schemas.openxmlformats.org/markup-compatibility/2006">
              <mc:Choice xmlns:v="urn:schemas-microsoft-com:vml" Requires="v">
                <p:oleObj r:id="rId2" imgW="1320165" imgH="482600" progId="Equation.KSEE3">
                  <p:embed/>
                </p:oleObj>
              </mc:Choice>
              <mc:Fallback>
                <p:oleObj r:id="rId2" imgW="1320165" imgH="482600" progId="Equation.KSEE3">
                  <p:embed/>
                  <p:pic>
                    <p:nvPicPr>
                      <p:cNvPr id="0" name="对象 1">
                        <a:hlinkClick r:id="" action="ppaction://ole?verb=1"/>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598" y="2507964"/>
                        <a:ext cx="2481869" cy="833999"/>
                      </a:xfrm>
                      <a:prstGeom prst="rect">
                        <a:avLst/>
                      </a:prstGeom>
                      <a:noFill/>
                      <a:ln>
                        <a:noFill/>
                      </a:ln>
                    </p:spPr>
                  </p:pic>
                </p:oleObj>
              </mc:Fallback>
            </mc:AlternateContent>
          </a:graphicData>
        </a:graphic>
      </p:graphicFrame>
      <p:graphicFrame>
        <p:nvGraphicFramePr>
          <p:cNvPr id="3" name="对象 2">
            <a:hlinkClick r:id="" action="ppaction://ole?verb=1"/>
          </p:cNvPr>
          <p:cNvGraphicFramePr>
            <a:graphicFrameLocks noChangeAspect="1"/>
          </p:cNvGraphicFramePr>
          <p:nvPr/>
        </p:nvGraphicFramePr>
        <p:xfrm>
          <a:off x="3841417" y="2722905"/>
          <a:ext cx="533400" cy="427037"/>
        </p:xfrm>
        <a:graphic>
          <a:graphicData uri="http://schemas.openxmlformats.org/presentationml/2006/ole">
            <mc:AlternateContent xmlns:mc="http://schemas.openxmlformats.org/markup-compatibility/2006">
              <mc:Choice xmlns:v="urn:schemas-microsoft-com:vml" Requires="v">
                <p:oleObj r:id="rId4" imgW="190500" imgH="152400" progId="Equation.KSEE3">
                  <p:embed/>
                </p:oleObj>
              </mc:Choice>
              <mc:Fallback>
                <p:oleObj r:id="rId4" imgW="190500" imgH="152400" progId="Equation.KSEE3">
                  <p:embed/>
                  <p:pic>
                    <p:nvPicPr>
                      <p:cNvPr id="0" name="对象 2">
                        <a:hlinkClick r:id="" action="ppaction://ole?verb=1"/>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1417" y="2722905"/>
                        <a:ext cx="5334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4" name="对象 3">
            <a:hlinkClick r:id="" action="ppaction://ole?verb=1"/>
          </p:cNvPr>
          <p:cNvGraphicFramePr>
            <a:graphicFrameLocks noChangeAspect="1"/>
          </p:cNvGraphicFramePr>
          <p:nvPr/>
        </p:nvGraphicFramePr>
        <p:xfrm>
          <a:off x="4414343" y="2479660"/>
          <a:ext cx="1733409" cy="890605"/>
        </p:xfrm>
        <a:graphic>
          <a:graphicData uri="http://schemas.openxmlformats.org/presentationml/2006/ole">
            <mc:AlternateContent xmlns:mc="http://schemas.openxmlformats.org/markup-compatibility/2006">
              <mc:Choice xmlns:v="urn:schemas-microsoft-com:vml" Requires="v">
                <p:oleObj r:id="rId6" imgW="939800" imgH="482600" progId="Equation.KSEE3">
                  <p:embed/>
                </p:oleObj>
              </mc:Choice>
              <mc:Fallback>
                <p:oleObj r:id="rId6" imgW="939800" imgH="482600" progId="Equation.KSEE3">
                  <p:embed/>
                  <p:pic>
                    <p:nvPicPr>
                      <p:cNvPr id="0" name="对象 3">
                        <a:hlinkClick r:id="" action="ppaction://ole?verb=1"/>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4343" y="2479660"/>
                        <a:ext cx="1733409" cy="890605"/>
                      </a:xfrm>
                      <a:prstGeom prst="rect">
                        <a:avLst/>
                      </a:prstGeom>
                      <a:noFill/>
                      <a:ln>
                        <a:noFill/>
                      </a:ln>
                    </p:spPr>
                  </p:pic>
                </p:oleObj>
              </mc:Fallback>
            </mc:AlternateContent>
          </a:graphicData>
        </a:graphic>
      </p:graphicFrame>
      <p:graphicFrame>
        <p:nvGraphicFramePr>
          <p:cNvPr id="5" name="对象 4">
            <a:hlinkClick r:id="" action="ppaction://ole?verb=1"/>
          </p:cNvPr>
          <p:cNvGraphicFramePr>
            <a:graphicFrameLocks noChangeAspect="1"/>
          </p:cNvGraphicFramePr>
          <p:nvPr/>
        </p:nvGraphicFramePr>
        <p:xfrm>
          <a:off x="6187278" y="2714676"/>
          <a:ext cx="1639065" cy="357248"/>
        </p:xfrm>
        <a:graphic>
          <a:graphicData uri="http://schemas.openxmlformats.org/presentationml/2006/ole">
            <mc:AlternateContent xmlns:mc="http://schemas.openxmlformats.org/markup-compatibility/2006">
              <mc:Choice xmlns:v="urn:schemas-microsoft-com:vml" Requires="v">
                <p:oleObj r:id="rId8" imgW="812800" imgH="177165" progId="Equation.KSEE3">
                  <p:embed/>
                </p:oleObj>
              </mc:Choice>
              <mc:Fallback>
                <p:oleObj r:id="rId8" imgW="812800" imgH="177165" progId="Equation.KSEE3">
                  <p:embed/>
                  <p:pic>
                    <p:nvPicPr>
                      <p:cNvPr id="0" name="对象 4">
                        <a:hlinkClick r:id="" action="ppaction://ole?verb=1"/>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87278" y="2714676"/>
                        <a:ext cx="1639065" cy="357248"/>
                      </a:xfrm>
                      <a:prstGeom prst="rect">
                        <a:avLst/>
                      </a:prstGeom>
                      <a:noFill/>
                      <a:ln>
                        <a:noFill/>
                      </a:ln>
                    </p:spPr>
                  </p:pic>
                </p:oleObj>
              </mc:Fallback>
            </mc:AlternateContent>
          </a:graphicData>
        </a:graphic>
      </p:graphicFrame>
      <p:sp>
        <p:nvSpPr>
          <p:cNvPr id="7" name="文本框 6"/>
          <p:cNvSpPr txBox="1">
            <a:spLocks noChangeArrowheads="1"/>
          </p:cNvSpPr>
          <p:nvPr/>
        </p:nvSpPr>
        <p:spPr bwMode="auto">
          <a:xfrm>
            <a:off x="747453" y="2728545"/>
            <a:ext cx="4683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①</a:t>
            </a:r>
          </a:p>
        </p:txBody>
      </p:sp>
      <p:sp>
        <p:nvSpPr>
          <p:cNvPr id="8" name="文本框 7"/>
          <p:cNvSpPr txBox="1">
            <a:spLocks noChangeArrowheads="1"/>
          </p:cNvSpPr>
          <p:nvPr/>
        </p:nvSpPr>
        <p:spPr bwMode="auto">
          <a:xfrm>
            <a:off x="747452" y="3974734"/>
            <a:ext cx="4411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②</a:t>
            </a:r>
          </a:p>
        </p:txBody>
      </p:sp>
      <p:graphicFrame>
        <p:nvGraphicFramePr>
          <p:cNvPr id="10" name="对象 9">
            <a:hlinkClick r:id="" action="ppaction://ole?verb=1"/>
          </p:cNvPr>
          <p:cNvGraphicFramePr>
            <a:graphicFrameLocks noChangeAspect="1"/>
          </p:cNvGraphicFramePr>
          <p:nvPr/>
        </p:nvGraphicFramePr>
        <p:xfrm>
          <a:off x="1308505" y="3672702"/>
          <a:ext cx="1823979" cy="874252"/>
        </p:xfrm>
        <a:graphic>
          <a:graphicData uri="http://schemas.openxmlformats.org/presentationml/2006/ole">
            <mc:AlternateContent xmlns:mc="http://schemas.openxmlformats.org/markup-compatibility/2006">
              <mc:Choice xmlns:v="urn:schemas-microsoft-com:vml" Requires="v">
                <p:oleObj r:id="rId10" imgW="1130300" imgH="482600" progId="Equation.KSEE3">
                  <p:embed/>
                </p:oleObj>
              </mc:Choice>
              <mc:Fallback>
                <p:oleObj r:id="rId10" imgW="1130300" imgH="482600" progId="Equation.KSEE3">
                  <p:embed/>
                  <p:pic>
                    <p:nvPicPr>
                      <p:cNvPr id="0" name="对象 9">
                        <a:hlinkClick r:id="" action="ppaction://ole?verb=1"/>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08505" y="3672702"/>
                        <a:ext cx="1823979" cy="874252"/>
                      </a:xfrm>
                      <a:prstGeom prst="rect">
                        <a:avLst/>
                      </a:prstGeom>
                      <a:noFill/>
                      <a:ln>
                        <a:noFill/>
                      </a:ln>
                    </p:spPr>
                  </p:pic>
                </p:oleObj>
              </mc:Fallback>
            </mc:AlternateContent>
          </a:graphicData>
        </a:graphic>
      </p:graphicFrame>
      <p:graphicFrame>
        <p:nvGraphicFramePr>
          <p:cNvPr id="11" name="对象 10">
            <a:hlinkClick r:id="" action="ppaction://ole?verb=1"/>
          </p:cNvPr>
          <p:cNvGraphicFramePr>
            <a:graphicFrameLocks noChangeAspect="1"/>
          </p:cNvGraphicFramePr>
          <p:nvPr/>
        </p:nvGraphicFramePr>
        <p:xfrm>
          <a:off x="3314073" y="3932952"/>
          <a:ext cx="712788" cy="388937"/>
        </p:xfrm>
        <a:graphic>
          <a:graphicData uri="http://schemas.openxmlformats.org/presentationml/2006/ole">
            <mc:AlternateContent xmlns:mc="http://schemas.openxmlformats.org/markup-compatibility/2006">
              <mc:Choice xmlns:v="urn:schemas-microsoft-com:vml" Requires="v">
                <p:oleObj name="公式" r:id="rId12" imgW="4572000" imgH="3657600" progId="Equation.3">
                  <p:embed/>
                </p:oleObj>
              </mc:Choice>
              <mc:Fallback>
                <p:oleObj name="公式" r:id="rId12" imgW="4572000" imgH="3657600" progId="Equation.3">
                  <p:embed/>
                  <p:pic>
                    <p:nvPicPr>
                      <p:cNvPr id="0" name="对象 10">
                        <a:hlinkClick r:id="" action="ppaction://ole?verb=1"/>
                      </p:cNvPr>
                      <p:cNvPicPr>
                        <a:picLocks noChangeAspect="1" noChangeArrowheads="1"/>
                      </p:cNvPicPr>
                      <p:nvPr/>
                    </p:nvPicPr>
                    <p:blipFill>
                      <a:blip r:embed="rId13"/>
                      <a:srcRect/>
                      <a:stretch>
                        <a:fillRect/>
                      </a:stretch>
                    </p:blipFill>
                    <p:spPr bwMode="auto">
                      <a:xfrm>
                        <a:off x="3314073" y="3932952"/>
                        <a:ext cx="712788"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2" name="对象 11">
            <a:hlinkClick r:id="" action="ppaction://ole?verb=1"/>
          </p:cNvPr>
          <p:cNvGraphicFramePr>
            <a:graphicFrameLocks noChangeAspect="1"/>
          </p:cNvGraphicFramePr>
          <p:nvPr/>
        </p:nvGraphicFramePr>
        <p:xfrm>
          <a:off x="3864697" y="3728032"/>
          <a:ext cx="1844106" cy="810098"/>
        </p:xfrm>
        <a:graphic>
          <a:graphicData uri="http://schemas.openxmlformats.org/presentationml/2006/ole">
            <mc:AlternateContent xmlns:mc="http://schemas.openxmlformats.org/markup-compatibility/2006">
              <mc:Choice xmlns:v="urn:schemas-microsoft-com:vml" Requires="v">
                <p:oleObj r:id="rId14" imgW="1041400" imgH="457200" progId="Equation.KSEE3">
                  <p:embed/>
                </p:oleObj>
              </mc:Choice>
              <mc:Fallback>
                <p:oleObj r:id="rId14" imgW="1041400" imgH="457200" progId="Equation.KSEE3">
                  <p:embed/>
                  <p:pic>
                    <p:nvPicPr>
                      <p:cNvPr id="0" name="对象 11">
                        <a:hlinkClick r:id="" action="ppaction://ole?verb=1"/>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64697" y="3728032"/>
                        <a:ext cx="1844106" cy="810098"/>
                      </a:xfrm>
                      <a:prstGeom prst="rect">
                        <a:avLst/>
                      </a:prstGeom>
                      <a:noFill/>
                      <a:ln>
                        <a:noFill/>
                      </a:ln>
                    </p:spPr>
                  </p:pic>
                </p:oleObj>
              </mc:Fallback>
            </mc:AlternateContent>
          </a:graphicData>
        </a:graphic>
      </p:graphicFrame>
      <p:graphicFrame>
        <p:nvGraphicFramePr>
          <p:cNvPr id="13" name="对象 12">
            <a:hlinkClick r:id="" action="ppaction://ole?verb=1"/>
          </p:cNvPr>
          <p:cNvGraphicFramePr>
            <a:graphicFrameLocks noChangeAspect="1"/>
          </p:cNvGraphicFramePr>
          <p:nvPr/>
        </p:nvGraphicFramePr>
        <p:xfrm>
          <a:off x="5873167" y="3875424"/>
          <a:ext cx="1066713" cy="372343"/>
        </p:xfrm>
        <a:graphic>
          <a:graphicData uri="http://schemas.openxmlformats.org/presentationml/2006/ole">
            <mc:AlternateContent xmlns:mc="http://schemas.openxmlformats.org/markup-compatibility/2006">
              <mc:Choice xmlns:v="urn:schemas-microsoft-com:vml" Requires="v">
                <p:oleObj r:id="rId16" imgW="508000" imgH="177165" progId="Equation.KSEE3">
                  <p:embed/>
                </p:oleObj>
              </mc:Choice>
              <mc:Fallback>
                <p:oleObj r:id="rId16" imgW="508000" imgH="177165" progId="Equation.KSEE3">
                  <p:embed/>
                  <p:pic>
                    <p:nvPicPr>
                      <p:cNvPr id="0" name="对象 12">
                        <a:hlinkClick r:id="" action="ppaction://ole?verb=1"/>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873167" y="3875424"/>
                        <a:ext cx="1066713" cy="372343"/>
                      </a:xfrm>
                      <a:prstGeom prst="rect">
                        <a:avLst/>
                      </a:prstGeom>
                      <a:noFill/>
                      <a:ln>
                        <a:noFill/>
                      </a:ln>
                    </p:spPr>
                  </p:pic>
                </p:oleObj>
              </mc:Fallback>
            </mc:AlternateContent>
          </a:graphicData>
        </a:graphic>
      </p:graphicFrame>
      <p:sp>
        <p:nvSpPr>
          <p:cNvPr id="6" name="文本框 5"/>
          <p:cNvSpPr txBox="1">
            <a:spLocks noChangeArrowheads="1"/>
          </p:cNvSpPr>
          <p:nvPr/>
        </p:nvSpPr>
        <p:spPr bwMode="auto">
          <a:xfrm>
            <a:off x="660400" y="4735416"/>
            <a:ext cx="1096058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zh-CN" sz="20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总结 </a:t>
            </a:r>
            <a:r>
              <a:rPr lang="zh-CN"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根据复数与复平面内点的对应关系，由复数在平面内对应点所在的象限从而确定实部和虚数组成的不等式组，然后进行求解。</a:t>
            </a:r>
            <a:endPar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4"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
        <p:nvSpPr>
          <p:cNvPr id="9" name="矩形 8"/>
          <p:cNvSpPr/>
          <p:nvPr/>
        </p:nvSpPr>
        <p:spPr>
          <a:xfrm>
            <a:off x="644124" y="985041"/>
            <a:ext cx="10874775" cy="1785104"/>
          </a:xfrm>
          <a:prstGeom prst="rect">
            <a:avLst/>
          </a:prstGeom>
        </p:spPr>
        <p:txBody>
          <a:bodyPr wrap="square">
            <a:spAutoFit/>
          </a:bodyPr>
          <a:lstStyle/>
          <a:p>
            <a:pPr>
              <a:lnSpc>
                <a:spcPct val="150000"/>
              </a:lnSpc>
            </a:pPr>
            <a:r>
              <a:rPr lang="zh-CN" altLang="en-US" sz="2000" kern="100" dirty="0">
                <a:solidFill>
                  <a:srgbClr val="FF0000"/>
                </a:solidFill>
                <a:latin typeface="思源黑体 CN Medium" panose="020B0600000000000000" pitchFamily="34" charset="-122"/>
                <a:ea typeface="思源黑体 CN Medium" panose="020B0600000000000000" pitchFamily="34" charset="-122"/>
                <a:cs typeface="Courier New" panose="02070309020205020404" pitchFamily="49" charset="0"/>
              </a:rPr>
              <a:t>题型一 复平面</a:t>
            </a:r>
            <a:endParaRPr lang="zh-CN" altLang="en-US" sz="2000" kern="100" dirty="0">
              <a:latin typeface="思源黑体 CN Medium" panose="020B0600000000000000" pitchFamily="34" charset="-122"/>
              <a:ea typeface="思源黑体 CN Medium" panose="020B0600000000000000" pitchFamily="34" charset="-122"/>
              <a:cs typeface="Courier New" panose="02070309020205020404" pitchFamily="49" charset="0"/>
            </a:endParaRPr>
          </a:p>
          <a:p>
            <a:pPr>
              <a:lnSpc>
                <a:spcPct val="150000"/>
              </a:lnSpc>
            </a:pPr>
            <a:r>
              <a:rPr lang="zh-CN" altLang="en-US"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例</a:t>
            </a:r>
            <a:r>
              <a:rPr lang="zh-CN" altLang="en-US" sz="2000" kern="100" dirty="0">
                <a:latin typeface="思源黑体 CN Medium" panose="020B0600000000000000" pitchFamily="34" charset="-122"/>
                <a:ea typeface="思源黑体 CN Medium" panose="020B0600000000000000" pitchFamily="34" charset="-122"/>
                <a:cs typeface="Times New Roman" panose="02020603050405020304" pitchFamily="18" charset="0"/>
              </a:rPr>
              <a:t> </a:t>
            </a:r>
            <a:r>
              <a:rPr lang="zh-CN" altLang="en-US"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当实数</a:t>
            </a:r>
            <a:r>
              <a:rPr lang="en-US" altLang="zh-CN"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m</a:t>
            </a:r>
            <a:r>
              <a:rPr lang="zh-CN" altLang="en-US"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为何值时</a:t>
            </a:r>
            <a:r>
              <a:rPr lang="zh-CN" altLang="en-US" sz="2000" kern="100" dirty="0">
                <a:latin typeface="思源黑体 CN Medium" panose="020B0600000000000000" pitchFamily="34" charset="-122"/>
                <a:ea typeface="思源黑体 CN Medium" panose="020B0600000000000000" pitchFamily="34" charset="-122"/>
                <a:cs typeface="Times New Roman" panose="02020603050405020304" pitchFamily="18" charset="0"/>
              </a:rPr>
              <a:t>，</a:t>
            </a:r>
            <a:r>
              <a:rPr lang="zh-CN" altLang="en-US"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复数</a:t>
            </a:r>
            <a:r>
              <a:rPr lang="en-US" altLang="zh-CN"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(m</a:t>
            </a:r>
            <a:r>
              <a:rPr lang="en-US" altLang="zh-CN" sz="2000" kern="100" baseline="30000" dirty="0">
                <a:latin typeface="思源黑体 CN Medium" panose="020B0600000000000000" pitchFamily="34" charset="-122"/>
                <a:ea typeface="思源黑体 CN Medium" panose="020B0600000000000000" pitchFamily="34" charset="-122"/>
                <a:cs typeface="Courier New" panose="02070309020205020404" pitchFamily="49" charset="0"/>
              </a:rPr>
              <a:t>2</a:t>
            </a:r>
            <a:r>
              <a:rPr lang="zh-CN" altLang="en-US"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a:t>
            </a:r>
            <a:r>
              <a:rPr lang="en-US" altLang="zh-CN"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8m</a:t>
            </a:r>
            <a:r>
              <a:rPr lang="zh-CN" altLang="en-US"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a:t>
            </a:r>
            <a:r>
              <a:rPr lang="en-US" altLang="zh-CN"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15)</a:t>
            </a:r>
            <a:r>
              <a:rPr lang="zh-CN" altLang="en-US"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a:t>
            </a:r>
            <a:r>
              <a:rPr lang="en-US" altLang="zh-CN"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(m</a:t>
            </a:r>
            <a:r>
              <a:rPr lang="en-US" altLang="zh-CN" sz="2000" kern="100" baseline="30000" dirty="0">
                <a:latin typeface="思源黑体 CN Medium" panose="020B0600000000000000" pitchFamily="34" charset="-122"/>
                <a:ea typeface="思源黑体 CN Medium" panose="020B0600000000000000" pitchFamily="34" charset="-122"/>
                <a:cs typeface="Courier New" panose="02070309020205020404" pitchFamily="49" charset="0"/>
              </a:rPr>
              <a:t>2</a:t>
            </a:r>
            <a:r>
              <a:rPr lang="zh-CN" altLang="en-US"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a:t>
            </a:r>
            <a:r>
              <a:rPr lang="en-US" altLang="zh-CN"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3m</a:t>
            </a:r>
            <a:r>
              <a:rPr lang="zh-CN" altLang="en-US"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a:t>
            </a:r>
            <a:r>
              <a:rPr lang="en-US" altLang="zh-CN"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28)</a:t>
            </a:r>
            <a:r>
              <a:rPr lang="en-US" altLang="zh-CN" sz="2000" kern="100" dirty="0" err="1">
                <a:latin typeface="思源黑体 CN Medium" panose="020B0600000000000000" pitchFamily="34" charset="-122"/>
                <a:ea typeface="思源黑体 CN Medium" panose="020B0600000000000000" pitchFamily="34" charset="-122"/>
                <a:cs typeface="Courier New" panose="02070309020205020404" pitchFamily="49" charset="0"/>
              </a:rPr>
              <a:t>i</a:t>
            </a:r>
            <a:r>
              <a:rPr lang="zh-CN" altLang="en-US"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在复平面内的对应点①位于第四象限；②位于</a:t>
            </a:r>
            <a:r>
              <a:rPr lang="en-US" altLang="zh-CN"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x</a:t>
            </a:r>
            <a:r>
              <a:rPr lang="zh-CN" altLang="en-US"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轴的负半轴上</a:t>
            </a:r>
            <a:r>
              <a:rPr lang="en-US" altLang="zh-CN" sz="2000" kern="100" dirty="0">
                <a:latin typeface="思源黑体 CN Medium" panose="020B0600000000000000" pitchFamily="34" charset="-122"/>
                <a:ea typeface="思源黑体 CN Medium" panose="020B0600000000000000" pitchFamily="34" charset="-122"/>
                <a:cs typeface="Times New Roman" panose="02020603050405020304" pitchFamily="18" charset="0"/>
              </a:rPr>
              <a:t>.</a:t>
            </a:r>
            <a:endParaRPr lang="zh-CN" altLang="en-US" sz="2000" kern="100" dirty="0">
              <a:latin typeface="思源黑体 CN Medium" panose="020B0600000000000000" pitchFamily="34" charset="-122"/>
              <a:ea typeface="思源黑体 CN Medium" panose="020B0600000000000000" pitchFamily="34" charset="-122"/>
              <a:cs typeface="Courier New" panose="02070309020205020404" pitchFamily="49" charset="0"/>
            </a:endParaRPr>
          </a:p>
          <a:p>
            <a:r>
              <a:rPr lang="zh-CN" altLang="en-US" sz="2000" kern="100" dirty="0">
                <a:latin typeface="思源黑体 CN Medium" panose="020B0600000000000000" pitchFamily="34" charset="-122"/>
                <a:ea typeface="思源黑体 CN Medium" panose="020B0600000000000000" pitchFamily="34" charset="-122"/>
              </a:rPr>
              <a:t> </a:t>
            </a:r>
            <a:endParaRPr lang="zh-CN" altLang="en-US" sz="2000" kern="100" dirty="0">
              <a:effectLst/>
              <a:latin typeface="思源黑体 CN Medium" panose="020B0600000000000000" pitchFamily="34" charset="-122"/>
              <a:ea typeface="思源黑体 CN Medium" panose="020B0600000000000000"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对象 12289"/>
          <p:cNvGraphicFramePr/>
          <p:nvPr/>
        </p:nvGraphicFramePr>
        <p:xfrm>
          <a:off x="1343025" y="1895475"/>
          <a:ext cx="8062913" cy="5129213"/>
        </p:xfrm>
        <a:graphic>
          <a:graphicData uri="http://schemas.openxmlformats.org/presentationml/2006/ole">
            <mc:AlternateContent xmlns:mc="http://schemas.openxmlformats.org/markup-compatibility/2006">
              <mc:Choice xmlns:v="urn:schemas-microsoft-com:vml" Requires="v">
                <p:oleObj name="Document" r:id="rId3" imgW="8412480" imgH="213360" progId="Word.Document.8">
                  <p:embed/>
                </p:oleObj>
              </mc:Choice>
              <mc:Fallback>
                <p:oleObj name="Document" r:id="rId3" imgW="8412480" imgH="213360" progId="Word.Document.8">
                  <p:embed/>
                  <p:pic>
                    <p:nvPicPr>
                      <p:cNvPr id="0" name="对象 12289"/>
                      <p:cNvPicPr>
                        <a:picLocks noChangeArrowheads="1"/>
                      </p:cNvPicPr>
                      <p:nvPr/>
                    </p:nvPicPr>
                    <p:blipFill>
                      <a:blip r:embed="rId4"/>
                      <a:srcRect/>
                      <a:stretch>
                        <a:fillRect/>
                      </a:stretch>
                    </p:blipFill>
                    <p:spPr bwMode="auto">
                      <a:xfrm>
                        <a:off x="1343025" y="1895475"/>
                        <a:ext cx="8062913" cy="512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3314" name="对象 13313"/>
          <p:cNvGraphicFramePr/>
          <p:nvPr>
            <p:custDataLst>
              <p:tags r:id="rId1"/>
            </p:custDataLst>
          </p:nvPr>
        </p:nvGraphicFramePr>
        <p:xfrm>
          <a:off x="1343588" y="4782636"/>
          <a:ext cx="8062913" cy="5129213"/>
        </p:xfrm>
        <a:graphic>
          <a:graphicData uri="http://schemas.openxmlformats.org/presentationml/2006/ole">
            <mc:AlternateContent xmlns:mc="http://schemas.openxmlformats.org/markup-compatibility/2006">
              <mc:Choice xmlns:v="urn:schemas-microsoft-com:vml" Requires="v">
                <p:oleObj name="Document" r:id="rId5" imgW="8412480" imgH="213360" progId="Word.Document.8">
                  <p:embed/>
                </p:oleObj>
              </mc:Choice>
              <mc:Fallback>
                <p:oleObj name="Document" r:id="rId5" imgW="8412480" imgH="213360" progId="Word.Document.8">
                  <p:embed/>
                  <p:pic>
                    <p:nvPicPr>
                      <p:cNvPr id="0" name="对象 13313"/>
                      <p:cNvPicPr>
                        <a:picLocks noChangeArrowheads="1"/>
                      </p:cNvPicPr>
                      <p:nvPr/>
                    </p:nvPicPr>
                    <p:blipFill>
                      <a:blip r:embed="rId4"/>
                      <a:srcRect/>
                      <a:stretch>
                        <a:fillRect/>
                      </a:stretch>
                    </p:blipFill>
                    <p:spPr bwMode="auto">
                      <a:xfrm>
                        <a:off x="1343588" y="4782636"/>
                        <a:ext cx="8062913" cy="512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2" name="矩形 1"/>
          <p:cNvSpPr/>
          <p:nvPr/>
        </p:nvSpPr>
        <p:spPr>
          <a:xfrm>
            <a:off x="162689" y="952500"/>
            <a:ext cx="10613342" cy="3170099"/>
          </a:xfrm>
          <a:prstGeom prst="rect">
            <a:avLst/>
          </a:prstGeom>
        </p:spPr>
        <p:txBody>
          <a:bodyPr wrap="square">
            <a:spAutoFit/>
          </a:bodyPr>
          <a:lstStyle/>
          <a:p>
            <a:pPr indent="609600" algn="just">
              <a:lnSpc>
                <a:spcPct val="250000"/>
              </a:lnSpc>
            </a:pPr>
            <a:r>
              <a:rPr lang="zh-CN" altLang="en-US"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思考题</a:t>
            </a:r>
            <a:r>
              <a:rPr lang="en-US" altLang="zh-CN"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1</a:t>
            </a:r>
            <a:r>
              <a:rPr lang="zh-CN" altLang="en-US"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 </a:t>
            </a:r>
            <a:r>
              <a:rPr lang="en-US" altLang="zh-CN"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(1)</a:t>
            </a:r>
            <a:r>
              <a:rPr lang="zh-CN" altLang="en-US"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在复平面内</a:t>
            </a:r>
            <a:r>
              <a:rPr lang="zh-CN" altLang="en-US" sz="2000" kern="100" dirty="0">
                <a:latin typeface="思源黑体 CN Medium" panose="020B0600000000000000" pitchFamily="34" charset="-122"/>
                <a:ea typeface="思源黑体 CN Medium" panose="020B0600000000000000" pitchFamily="34" charset="-122"/>
                <a:cs typeface="Times New Roman" panose="02020603050405020304" pitchFamily="18" charset="0"/>
              </a:rPr>
              <a:t>，</a:t>
            </a:r>
            <a:r>
              <a:rPr lang="zh-CN" altLang="en-US"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复数</a:t>
            </a:r>
            <a:r>
              <a:rPr lang="en-US" altLang="zh-CN"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z</a:t>
            </a:r>
            <a:r>
              <a:rPr lang="zh-CN" altLang="en-US"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a:t>
            </a:r>
            <a:r>
              <a:rPr lang="en-US" altLang="zh-CN"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sin2</a:t>
            </a:r>
            <a:r>
              <a:rPr lang="zh-CN" altLang="en-US"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a:t>
            </a:r>
            <a:r>
              <a:rPr lang="en-US" altLang="zh-CN"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icos2</a:t>
            </a:r>
            <a:r>
              <a:rPr lang="zh-CN" altLang="en-US"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对应的点位于</a:t>
            </a:r>
            <a:r>
              <a:rPr lang="en-US" altLang="zh-CN"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a:t>
            </a:r>
            <a:r>
              <a:rPr lang="zh-CN" altLang="en-US"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       </a:t>
            </a:r>
            <a:r>
              <a:rPr lang="en-US" altLang="zh-CN"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a:t>
            </a:r>
            <a:endParaRPr lang="zh-CN" altLang="en-US" sz="2000" kern="100" dirty="0">
              <a:latin typeface="思源黑体 CN Medium" panose="020B0600000000000000" pitchFamily="34" charset="-122"/>
              <a:ea typeface="思源黑体 CN Medium" panose="020B0600000000000000" pitchFamily="34" charset="-122"/>
              <a:cs typeface="Courier New" panose="02070309020205020404" pitchFamily="49" charset="0"/>
            </a:endParaRPr>
          </a:p>
          <a:p>
            <a:pPr indent="609600" algn="just">
              <a:lnSpc>
                <a:spcPct val="250000"/>
              </a:lnSpc>
            </a:pPr>
            <a:r>
              <a:rPr lang="en-US" altLang="zh-CN"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A</a:t>
            </a:r>
            <a:r>
              <a:rPr lang="en-US" altLang="zh-CN" sz="2000" kern="100" dirty="0">
                <a:latin typeface="思源黑体 CN Medium" panose="020B0600000000000000" pitchFamily="34" charset="-122"/>
                <a:ea typeface="思源黑体 CN Medium" panose="020B0600000000000000" pitchFamily="34" charset="-122"/>
                <a:cs typeface="Times New Roman" panose="02020603050405020304" pitchFamily="18" charset="0"/>
              </a:rPr>
              <a:t>.</a:t>
            </a:r>
            <a:r>
              <a:rPr lang="zh-CN" altLang="en-US"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第一象限    </a:t>
            </a:r>
            <a:r>
              <a:rPr lang="zh-CN" altLang="en-US" sz="2000" kern="100" dirty="0">
                <a:latin typeface="思源黑体 CN Medium" panose="020B0600000000000000" pitchFamily="34" charset="-122"/>
                <a:ea typeface="思源黑体 CN Medium" panose="020B0600000000000000" pitchFamily="34" charset="-122"/>
                <a:cs typeface="Times New Roman" panose="02020603050405020304" pitchFamily="18" charset="0"/>
              </a:rPr>
              <a:t>	</a:t>
            </a:r>
            <a:r>
              <a:rPr lang="en-US" altLang="zh-CN"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B</a:t>
            </a:r>
            <a:r>
              <a:rPr lang="en-US" altLang="zh-CN" sz="2000" kern="100" dirty="0">
                <a:latin typeface="思源黑体 CN Medium" panose="020B0600000000000000" pitchFamily="34" charset="-122"/>
                <a:ea typeface="思源黑体 CN Medium" panose="020B0600000000000000" pitchFamily="34" charset="-122"/>
                <a:cs typeface="Times New Roman" panose="02020603050405020304" pitchFamily="18" charset="0"/>
              </a:rPr>
              <a:t>.</a:t>
            </a:r>
            <a:r>
              <a:rPr lang="zh-CN" altLang="en-US"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第二象限</a:t>
            </a:r>
          </a:p>
          <a:p>
            <a:pPr indent="609600" algn="just">
              <a:lnSpc>
                <a:spcPct val="250000"/>
              </a:lnSpc>
            </a:pPr>
            <a:r>
              <a:rPr lang="en-US" altLang="zh-CN"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C</a:t>
            </a:r>
            <a:r>
              <a:rPr lang="en-US" altLang="zh-CN" sz="2000" kern="100" dirty="0">
                <a:latin typeface="思源黑体 CN Medium" panose="020B0600000000000000" pitchFamily="34" charset="-122"/>
                <a:ea typeface="思源黑体 CN Medium" panose="020B0600000000000000" pitchFamily="34" charset="-122"/>
                <a:cs typeface="Times New Roman" panose="02020603050405020304" pitchFamily="18" charset="0"/>
              </a:rPr>
              <a:t>.</a:t>
            </a:r>
            <a:r>
              <a:rPr lang="zh-CN" altLang="en-US"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第三象限  </a:t>
            </a:r>
            <a:r>
              <a:rPr lang="zh-CN" altLang="en-US" sz="2000" kern="100" dirty="0">
                <a:latin typeface="思源黑体 CN Medium" panose="020B0600000000000000" pitchFamily="34" charset="-122"/>
                <a:ea typeface="思源黑体 CN Medium" panose="020B0600000000000000" pitchFamily="34" charset="-122"/>
                <a:cs typeface="Times New Roman" panose="02020603050405020304" pitchFamily="18" charset="0"/>
              </a:rPr>
              <a:t>	</a:t>
            </a:r>
            <a:r>
              <a:rPr lang="en-US" altLang="zh-CN"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D</a:t>
            </a:r>
            <a:r>
              <a:rPr lang="en-US" altLang="zh-CN" sz="2000" kern="100" dirty="0">
                <a:latin typeface="思源黑体 CN Medium" panose="020B0600000000000000" pitchFamily="34" charset="-122"/>
                <a:ea typeface="思源黑体 CN Medium" panose="020B0600000000000000" pitchFamily="34" charset="-122"/>
                <a:cs typeface="Times New Roman" panose="02020603050405020304" pitchFamily="18" charset="0"/>
              </a:rPr>
              <a:t>.</a:t>
            </a:r>
            <a:r>
              <a:rPr lang="zh-CN" altLang="en-US"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第四象限</a:t>
            </a:r>
          </a:p>
          <a:p>
            <a:pPr algn="just">
              <a:lnSpc>
                <a:spcPct val="250000"/>
              </a:lnSpc>
            </a:pPr>
            <a:r>
              <a:rPr lang="zh-CN" altLang="en-US" sz="2000" kern="100" dirty="0">
                <a:latin typeface="思源黑体 CN Medium" panose="020B0600000000000000" pitchFamily="34" charset="-122"/>
                <a:ea typeface="思源黑体 CN Medium" panose="020B0600000000000000" pitchFamily="34" charset="-122"/>
              </a:rPr>
              <a:t> </a:t>
            </a:r>
            <a:endParaRPr lang="zh-CN" altLang="en-US" sz="2000" kern="100" dirty="0">
              <a:effectLst/>
              <a:latin typeface="思源黑体 CN Medium" panose="020B0600000000000000" pitchFamily="34" charset="-122"/>
              <a:ea typeface="思源黑体 CN Medium" panose="020B0600000000000000" pitchFamily="34" charset="-122"/>
            </a:endParaRPr>
          </a:p>
        </p:txBody>
      </p:sp>
      <p:sp>
        <p:nvSpPr>
          <p:cNvPr id="3" name="矩形 2"/>
          <p:cNvSpPr/>
          <p:nvPr/>
        </p:nvSpPr>
        <p:spPr>
          <a:xfrm>
            <a:off x="0" y="3213336"/>
            <a:ext cx="10571915" cy="1852238"/>
          </a:xfrm>
          <a:prstGeom prst="rect">
            <a:avLst/>
          </a:prstGeom>
        </p:spPr>
        <p:txBody>
          <a:bodyPr wrap="square">
            <a:spAutoFit/>
          </a:bodyPr>
          <a:lstStyle/>
          <a:p>
            <a:pPr indent="609600" algn="just">
              <a:lnSpc>
                <a:spcPct val="200000"/>
              </a:lnSpc>
            </a:pPr>
            <a:r>
              <a:rPr lang="en-US" altLang="zh-CN" sz="2000" kern="100" dirty="0">
                <a:solidFill>
                  <a:srgbClr val="0000FF"/>
                </a:solidFill>
                <a:latin typeface="思源黑体 CN Medium" panose="020B0600000000000000" pitchFamily="34" charset="-122"/>
                <a:ea typeface="思源黑体 CN Medium" panose="020B0600000000000000" pitchFamily="34" charset="-122"/>
                <a:cs typeface="Courier New" panose="02070309020205020404" pitchFamily="49" charset="0"/>
              </a:rPr>
              <a:t>【</a:t>
            </a:r>
            <a:r>
              <a:rPr lang="zh-CN" altLang="en-US" sz="2000" kern="100" dirty="0">
                <a:solidFill>
                  <a:srgbClr val="0000FF"/>
                </a:solidFill>
                <a:latin typeface="思源黑体 CN Medium" panose="020B0600000000000000" pitchFamily="34" charset="-122"/>
                <a:ea typeface="思源黑体 CN Medium" panose="020B0600000000000000" pitchFamily="34" charset="-122"/>
                <a:cs typeface="Courier New" panose="02070309020205020404" pitchFamily="49" charset="0"/>
              </a:rPr>
              <a:t>解析</a:t>
            </a:r>
            <a:r>
              <a:rPr lang="en-US" altLang="zh-CN" sz="2000" kern="100" dirty="0">
                <a:solidFill>
                  <a:srgbClr val="0000FF"/>
                </a:solidFill>
                <a:latin typeface="思源黑体 CN Medium" panose="020B0600000000000000" pitchFamily="34" charset="-122"/>
                <a:ea typeface="思源黑体 CN Medium" panose="020B0600000000000000" pitchFamily="34" charset="-122"/>
                <a:cs typeface="Courier New" panose="02070309020205020404" pitchFamily="49" charset="0"/>
              </a:rPr>
              <a:t>】 </a:t>
            </a:r>
            <a:r>
              <a:rPr lang="zh-CN" altLang="en-US"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a:t>
            </a:r>
            <a:r>
              <a:rPr lang="en-US" altLang="zh-CN"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sin2&gt;0</a:t>
            </a:r>
            <a:r>
              <a:rPr lang="zh-CN" altLang="en-US" sz="2000" kern="100" dirty="0">
                <a:latin typeface="思源黑体 CN Medium" panose="020B0600000000000000" pitchFamily="34" charset="-122"/>
                <a:ea typeface="思源黑体 CN Medium" panose="020B0600000000000000" pitchFamily="34" charset="-122"/>
                <a:cs typeface="Times New Roman" panose="02020603050405020304" pitchFamily="18" charset="0"/>
              </a:rPr>
              <a:t>，</a:t>
            </a:r>
            <a:r>
              <a:rPr lang="en-US" altLang="zh-CN"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cos2&lt;0</a:t>
            </a:r>
            <a:r>
              <a:rPr lang="zh-CN" altLang="en-US" sz="2000" kern="100" dirty="0">
                <a:latin typeface="思源黑体 CN Medium" panose="020B0600000000000000" pitchFamily="34" charset="-122"/>
                <a:ea typeface="思源黑体 CN Medium" panose="020B0600000000000000" pitchFamily="34" charset="-122"/>
                <a:cs typeface="Times New Roman" panose="02020603050405020304" pitchFamily="18" charset="0"/>
              </a:rPr>
              <a:t>，</a:t>
            </a:r>
            <a:r>
              <a:rPr lang="zh-CN" altLang="en-US"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∴复数对应的点在第四象限</a:t>
            </a:r>
            <a:r>
              <a:rPr lang="zh-CN" altLang="en-US" sz="2000" kern="100" dirty="0">
                <a:latin typeface="思源黑体 CN Medium" panose="020B0600000000000000" pitchFamily="34" charset="-122"/>
                <a:ea typeface="思源黑体 CN Medium" panose="020B0600000000000000" pitchFamily="34" charset="-122"/>
                <a:cs typeface="Times New Roman" panose="02020603050405020304" pitchFamily="18" charset="0"/>
              </a:rPr>
              <a:t>，</a:t>
            </a:r>
            <a:r>
              <a:rPr lang="zh-CN" altLang="en-US"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选</a:t>
            </a:r>
            <a:r>
              <a:rPr lang="en-US" altLang="zh-CN"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D.</a:t>
            </a:r>
            <a:endParaRPr lang="zh-CN" altLang="en-US" sz="2000" kern="100" dirty="0">
              <a:latin typeface="思源黑体 CN Medium" panose="020B0600000000000000" pitchFamily="34" charset="-122"/>
              <a:ea typeface="思源黑体 CN Medium" panose="020B0600000000000000" pitchFamily="34" charset="-122"/>
              <a:cs typeface="Courier New" panose="02070309020205020404" pitchFamily="49" charset="0"/>
            </a:endParaRPr>
          </a:p>
          <a:p>
            <a:pPr indent="609600" algn="just">
              <a:lnSpc>
                <a:spcPct val="200000"/>
              </a:lnSpc>
            </a:pPr>
            <a:r>
              <a:rPr lang="en-US" altLang="zh-CN" sz="2000" kern="100" dirty="0">
                <a:solidFill>
                  <a:srgbClr val="FF0000"/>
                </a:solidFill>
                <a:latin typeface="思源黑体 CN Medium" panose="020B0600000000000000" pitchFamily="34" charset="-122"/>
                <a:ea typeface="思源黑体 CN Medium" panose="020B0600000000000000" pitchFamily="34" charset="-122"/>
                <a:cs typeface="Courier New" panose="02070309020205020404" pitchFamily="49" charset="0"/>
              </a:rPr>
              <a:t>【</a:t>
            </a:r>
            <a:r>
              <a:rPr lang="zh-CN" altLang="en-US" sz="2000" kern="100" dirty="0">
                <a:solidFill>
                  <a:srgbClr val="FF0000"/>
                </a:solidFill>
                <a:latin typeface="思源黑体 CN Medium" panose="020B0600000000000000" pitchFamily="34" charset="-122"/>
                <a:ea typeface="思源黑体 CN Medium" panose="020B0600000000000000" pitchFamily="34" charset="-122"/>
                <a:cs typeface="Courier New" panose="02070309020205020404" pitchFamily="49" charset="0"/>
              </a:rPr>
              <a:t>答案</a:t>
            </a:r>
            <a:r>
              <a:rPr lang="en-US" altLang="zh-CN" sz="2000" kern="100" dirty="0">
                <a:solidFill>
                  <a:srgbClr val="FF0000"/>
                </a:solidFill>
                <a:latin typeface="思源黑体 CN Medium" panose="020B0600000000000000" pitchFamily="34" charset="-122"/>
                <a:ea typeface="思源黑体 CN Medium" panose="020B0600000000000000" pitchFamily="34" charset="-122"/>
                <a:cs typeface="Courier New" panose="02070309020205020404" pitchFamily="49" charset="0"/>
              </a:rPr>
              <a:t>】 </a:t>
            </a:r>
            <a:r>
              <a:rPr lang="en-US" altLang="zh-CN" sz="2000" kern="100" dirty="0">
                <a:latin typeface="思源黑体 CN Medium" panose="020B0600000000000000" pitchFamily="34" charset="-122"/>
                <a:ea typeface="思源黑体 CN Medium" panose="020B0600000000000000" pitchFamily="34" charset="-122"/>
                <a:cs typeface="Courier New" panose="02070309020205020404" pitchFamily="49" charset="0"/>
              </a:rPr>
              <a:t>D</a:t>
            </a:r>
            <a:endParaRPr lang="zh-CN" altLang="en-US" sz="2000" kern="100" dirty="0">
              <a:latin typeface="思源黑体 CN Medium" panose="020B0600000000000000" pitchFamily="34" charset="-122"/>
              <a:ea typeface="思源黑体 CN Medium" panose="020B0600000000000000" pitchFamily="34" charset="-122"/>
              <a:cs typeface="Courier New" panose="02070309020205020404" pitchFamily="49" charset="0"/>
            </a:endParaRPr>
          </a:p>
          <a:p>
            <a:pPr algn="just">
              <a:lnSpc>
                <a:spcPct val="200000"/>
              </a:lnSpc>
            </a:pPr>
            <a:r>
              <a:rPr lang="zh-CN" altLang="en-US" sz="2000" kern="100" dirty="0">
                <a:latin typeface="思源黑体 CN Medium" panose="020B0600000000000000" pitchFamily="34" charset="-122"/>
                <a:ea typeface="思源黑体 CN Medium" panose="020B0600000000000000" pitchFamily="34" charset="-122"/>
              </a:rPr>
              <a:t> </a:t>
            </a:r>
            <a:endParaRPr lang="zh-CN" altLang="en-US" sz="2000" kern="100" dirty="0">
              <a:effectLst/>
              <a:latin typeface="思源黑体 CN Medium" panose="020B0600000000000000" pitchFamily="34" charset="-122"/>
              <a:ea typeface="思源黑体 CN Medium" panose="020B0600000000000000" pitchFamily="34" charset="-122"/>
            </a:endParaRPr>
          </a:p>
        </p:txBody>
      </p:sp>
      <p:sp>
        <p:nvSpPr>
          <p:cNvPr id="7"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linds(horizontal)">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4.0,&quot;FooterHeight&quot;:9.0,&quot;SideMargin&quot;:5.5,&quot;TopMargin&quot;:0.0,&quot;BottomMargin&quot;:0.0,&quot;IntervalMargin&quot;:1.5,&quot;SettingType&quot;:&quot;System&quot;}"/>
</p:tagLst>
</file>

<file path=ppt/tags/tag2.xml><?xml version="1.0" encoding="utf-8"?>
<p:tagLst xmlns:a="http://schemas.openxmlformats.org/drawingml/2006/main" xmlns:r="http://schemas.openxmlformats.org/officeDocument/2006/relationships" xmlns:p="http://schemas.openxmlformats.org/presentationml/2006/main">
  <p:tag name="REFSHAPE" val="176231764"/>
</p:tagLst>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黑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1437</Words>
  <Application>Microsoft Office PowerPoint</Application>
  <PresentationFormat>宽屏</PresentationFormat>
  <Paragraphs>145</Paragraphs>
  <Slides>17</Slides>
  <Notes>6</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6</vt:i4>
      </vt:variant>
      <vt:variant>
        <vt:lpstr>幻灯片标题</vt:lpstr>
      </vt:variant>
      <vt:variant>
        <vt:i4>17</vt:i4>
      </vt:variant>
    </vt:vector>
  </HeadingPairs>
  <TitlesOfParts>
    <vt:vector size="30" baseType="lpstr">
      <vt:lpstr>Calibri</vt:lpstr>
      <vt:lpstr>思源黑体 CN Medium</vt:lpstr>
      <vt:lpstr>Arial</vt:lpstr>
      <vt:lpstr>思源黑体 CN Light</vt:lpstr>
      <vt:lpstr>FandolFang R</vt:lpstr>
      <vt:lpstr>Times New Roman</vt:lpstr>
      <vt:lpstr>办公资源网：www.bangongziyuan.com</vt:lpstr>
      <vt:lpstr>Microsoft 公式 3.0</vt:lpstr>
      <vt:lpstr>Equation.KSEE3</vt:lpstr>
      <vt:lpstr>Microsoft Word 97 - 2003 Document</vt:lpstr>
      <vt:lpstr>公式</vt:lpstr>
      <vt:lpstr>Document</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 下</cp:lastModifiedBy>
  <cp:revision>26</cp:revision>
  <dcterms:created xsi:type="dcterms:W3CDTF">2020-08-16T11:59:00Z</dcterms:created>
  <dcterms:modified xsi:type="dcterms:W3CDTF">2021-01-09T10:08:29Z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2052-11.1.0.9999</vt:lpwstr>
  </property>
</Properties>
</file>