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77" r:id="rId2"/>
    <p:sldId id="258" r:id="rId3"/>
    <p:sldId id="259" r:id="rId4"/>
    <p:sldId id="260" r:id="rId5"/>
    <p:sldId id="261" r:id="rId6"/>
    <p:sldId id="262" r:id="rId7"/>
    <p:sldId id="263" r:id="rId8"/>
    <p:sldId id="264" r:id="rId9"/>
    <p:sldId id="266" r:id="rId10"/>
    <p:sldId id="267" r:id="rId11"/>
    <p:sldId id="268" r:id="rId12"/>
    <p:sldId id="270" r:id="rId13"/>
    <p:sldId id="272" r:id="rId14"/>
    <p:sldId id="273" r:id="rId15"/>
    <p:sldId id="287" r:id="rId16"/>
    <p:sldId id="276" r:id="rId17"/>
    <p:sldId id="278" r:id="rId18"/>
  </p:sldIdLst>
  <p:sldSz cx="12192000" cy="6858000"/>
  <p:notesSz cx="6858000" cy="9144000"/>
  <p:embeddedFontLst>
    <p:embeddedFont>
      <p:font typeface="思源黑体 CN Light" panose="02010600030101010101" charset="-122"/>
      <p:regular r:id="rId21"/>
    </p:embeddedFont>
    <p:embeddedFont>
      <p:font typeface="Calibri" panose="020F0502020204030204" pitchFamily="34" charset="0"/>
      <p:regular r:id="rId22"/>
      <p:bold r:id="rId23"/>
      <p:italic r:id="rId24"/>
      <p:boldItalic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600">
          <p15:clr>
            <a:srgbClr val="A4A3A4"/>
          </p15:clr>
        </p15:guide>
        <p15:guide id="4" orient="horz" pos="664">
          <p15:clr>
            <a:srgbClr val="A4A3A4"/>
          </p15:clr>
        </p15:guide>
        <p15:guide id="5" orient="horz" pos="3928">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48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61" d="100"/>
          <a:sy n="61" d="100"/>
        </p:scale>
        <p:origin x="72" y="1002"/>
      </p:cViewPr>
      <p:guideLst>
        <p:guide pos="416"/>
        <p:guide pos="7256"/>
        <p:guide orient="horz" pos="600"/>
        <p:guide orient="horz" pos="664"/>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F9FF3ADA-850E-432E-8457-0B6DD84078ED}"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4B8E70AE-7B0A-4322-B0A1-E92BC6CDCC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箭头: V 形 2"/>
          <p:cNvSpPr/>
          <p:nvPr userDrawn="1"/>
        </p:nvSpPr>
        <p:spPr>
          <a:xfrm>
            <a:off x="571500" y="381000"/>
            <a:ext cx="457200" cy="457200"/>
          </a:xfrm>
          <a:prstGeom prst="chevron">
            <a:avLst/>
          </a:prstGeom>
          <a:solidFill>
            <a:srgbClr val="5048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箭头: V 形 3"/>
          <p:cNvSpPr/>
          <p:nvPr userDrawn="1"/>
        </p:nvSpPr>
        <p:spPr>
          <a:xfrm>
            <a:off x="927100" y="381000"/>
            <a:ext cx="457200" cy="457200"/>
          </a:xfrm>
          <a:prstGeom prst="chevron">
            <a:avLst/>
          </a:prstGeom>
          <a:solidFill>
            <a:srgbClr val="5048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charset="-122"/>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charset="-122"/>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黑体" panose="02010609060101010101"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3.xml"/><Relationship Id="rId5" Type="http://schemas.openxmlformats.org/officeDocument/2006/relationships/image" Target="NULL"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2">
            <a:extLst>
              <a:ext uri="{28A0092B-C50C-407E-A947-70E740481C1C}">
                <a14:useLocalDpi xmlns:a14="http://schemas.microsoft.com/office/drawing/2010/main" val="0"/>
              </a:ext>
            </a:extLst>
          </a:blip>
          <a:srcRect l="67816" t="51724"/>
          <a:stretch>
            <a:fillRect/>
          </a:stretch>
        </p:blipFill>
        <p:spPr>
          <a:xfrm>
            <a:off x="8870936" y="3453949"/>
            <a:ext cx="3321064" cy="3321064"/>
          </a:xfrm>
          <a:custGeom>
            <a:avLst/>
            <a:gdLst>
              <a:gd name="connsiteX0" fmla="*/ 3321064 w 3321064"/>
              <a:gd name="connsiteY0" fmla="*/ 0 h 3321064"/>
              <a:gd name="connsiteX1" fmla="*/ 3321064 w 3321064"/>
              <a:gd name="connsiteY1" fmla="*/ 3321064 h 3321064"/>
              <a:gd name="connsiteX2" fmla="*/ 0 w 3321064"/>
              <a:gd name="connsiteY2" fmla="*/ 3321064 h 3321064"/>
            </a:gdLst>
            <a:ahLst/>
            <a:cxnLst>
              <a:cxn ang="0">
                <a:pos x="connsiteX0" y="connsiteY0"/>
              </a:cxn>
              <a:cxn ang="0">
                <a:pos x="connsiteX1" y="connsiteY1"/>
              </a:cxn>
              <a:cxn ang="0">
                <a:pos x="connsiteX2" y="connsiteY2"/>
              </a:cxn>
            </a:cxnLst>
            <a:rect l="l" t="t" r="r" b="b"/>
            <a:pathLst>
              <a:path w="3321064" h="3321064">
                <a:moveTo>
                  <a:pt x="3321064" y="0"/>
                </a:moveTo>
                <a:lnTo>
                  <a:pt x="3321064" y="3321064"/>
                </a:lnTo>
                <a:lnTo>
                  <a:pt x="0" y="3321064"/>
                </a:lnTo>
                <a:close/>
              </a:path>
            </a:pathLst>
          </a:custGeom>
        </p:spPr>
      </p:pic>
      <p:pic>
        <p:nvPicPr>
          <p:cNvPr id="55" name="图片 54"/>
          <p:cNvPicPr>
            <a:picLocks noChangeAspect="1"/>
          </p:cNvPicPr>
          <p:nvPr/>
        </p:nvPicPr>
        <p:blipFill>
          <a:blip r:embed="rId2">
            <a:extLst>
              <a:ext uri="{28A0092B-C50C-407E-A947-70E740481C1C}">
                <a14:useLocalDpi xmlns:a14="http://schemas.microsoft.com/office/drawing/2010/main" val="0"/>
              </a:ext>
            </a:extLst>
          </a:blip>
          <a:srcRect l="47976" t="1516" r="16784" b="54707"/>
          <a:stretch>
            <a:fillRect/>
          </a:stretch>
        </p:blipFill>
        <p:spPr>
          <a:xfrm>
            <a:off x="6823701" y="1"/>
            <a:ext cx="3636384" cy="3011545"/>
          </a:xfrm>
          <a:custGeom>
            <a:avLst/>
            <a:gdLst>
              <a:gd name="connsiteX0" fmla="*/ 1196026 w 3636384"/>
              <a:gd name="connsiteY0" fmla="*/ 0 h 3011545"/>
              <a:gd name="connsiteX1" fmla="*/ 2445761 w 3636384"/>
              <a:gd name="connsiteY1" fmla="*/ 0 h 3011545"/>
              <a:gd name="connsiteX2" fmla="*/ 3636384 w 3636384"/>
              <a:gd name="connsiteY2" fmla="*/ 1201993 h 3011545"/>
              <a:gd name="connsiteX3" fmla="*/ 1809551 w 3636384"/>
              <a:gd name="connsiteY3" fmla="*/ 3011545 h 3011545"/>
              <a:gd name="connsiteX4" fmla="*/ 0 w 3636384"/>
              <a:gd name="connsiteY4" fmla="*/ 1184713 h 3011545"/>
              <a:gd name="connsiteX5" fmla="*/ 1196026 w 3636384"/>
              <a:gd name="connsiteY5" fmla="*/ 0 h 301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6384" h="3011545">
                <a:moveTo>
                  <a:pt x="1196026" y="0"/>
                </a:moveTo>
                <a:lnTo>
                  <a:pt x="2445761" y="0"/>
                </a:lnTo>
                <a:lnTo>
                  <a:pt x="3636384" y="1201993"/>
                </a:lnTo>
                <a:lnTo>
                  <a:pt x="1809551" y="3011545"/>
                </a:lnTo>
                <a:lnTo>
                  <a:pt x="0" y="1184713"/>
                </a:lnTo>
                <a:lnTo>
                  <a:pt x="1196026" y="0"/>
                </a:lnTo>
                <a:close/>
              </a:path>
            </a:pathLst>
          </a:custGeom>
        </p:spPr>
      </p:pic>
      <p:pic>
        <p:nvPicPr>
          <p:cNvPr id="54" name="图片 53"/>
          <p:cNvPicPr>
            <a:picLocks noChangeAspect="1"/>
          </p:cNvPicPr>
          <p:nvPr/>
        </p:nvPicPr>
        <p:blipFill>
          <a:blip r:embed="rId2">
            <a:extLst>
              <a:ext uri="{28A0092B-C50C-407E-A947-70E740481C1C}">
                <a14:useLocalDpi xmlns:a14="http://schemas.microsoft.com/office/drawing/2010/main" val="0"/>
              </a:ext>
            </a:extLst>
          </a:blip>
          <a:srcRect l="73205" t="1516" r="5312" b="82372"/>
          <a:stretch>
            <a:fillRect/>
          </a:stretch>
        </p:blipFill>
        <p:spPr>
          <a:xfrm>
            <a:off x="9427011" y="1"/>
            <a:ext cx="2216880" cy="1108381"/>
          </a:xfrm>
          <a:custGeom>
            <a:avLst/>
            <a:gdLst>
              <a:gd name="connsiteX0" fmla="*/ 0 w 2216880"/>
              <a:gd name="connsiteY0" fmla="*/ 0 h 1108381"/>
              <a:gd name="connsiteX1" fmla="*/ 2216880 w 2216880"/>
              <a:gd name="connsiteY1" fmla="*/ 0 h 1108381"/>
              <a:gd name="connsiteX2" fmla="*/ 1097048 w 2216880"/>
              <a:gd name="connsiteY2" fmla="*/ 1108381 h 1108381"/>
              <a:gd name="connsiteX3" fmla="*/ 0 w 2216880"/>
              <a:gd name="connsiteY3" fmla="*/ 0 h 1108381"/>
            </a:gdLst>
            <a:ahLst/>
            <a:cxnLst>
              <a:cxn ang="0">
                <a:pos x="connsiteX0" y="connsiteY0"/>
              </a:cxn>
              <a:cxn ang="0">
                <a:pos x="connsiteX1" y="connsiteY1"/>
              </a:cxn>
              <a:cxn ang="0">
                <a:pos x="connsiteX2" y="connsiteY2"/>
              </a:cxn>
              <a:cxn ang="0">
                <a:pos x="connsiteX3" y="connsiteY3"/>
              </a:cxn>
            </a:cxnLst>
            <a:rect l="l" t="t" r="r" b="b"/>
            <a:pathLst>
              <a:path w="2216880" h="1108381">
                <a:moveTo>
                  <a:pt x="0" y="0"/>
                </a:moveTo>
                <a:lnTo>
                  <a:pt x="2216880" y="0"/>
                </a:lnTo>
                <a:lnTo>
                  <a:pt x="1097048" y="1108381"/>
                </a:lnTo>
                <a:lnTo>
                  <a:pt x="0" y="0"/>
                </a:lnTo>
                <a:close/>
              </a:path>
            </a:pathLst>
          </a:custGeom>
        </p:spPr>
      </p:pic>
      <p:pic>
        <p:nvPicPr>
          <p:cNvPr id="53" name="图片 52"/>
          <p:cNvPicPr>
            <a:picLocks noChangeAspect="1"/>
          </p:cNvPicPr>
          <p:nvPr/>
        </p:nvPicPr>
        <p:blipFill>
          <a:blip r:embed="rId2">
            <a:extLst>
              <a:ext uri="{28A0092B-C50C-407E-A947-70E740481C1C}">
                <a14:useLocalDpi xmlns:a14="http://schemas.microsoft.com/office/drawing/2010/main" val="0"/>
              </a:ext>
            </a:extLst>
          </a:blip>
          <a:srcRect l="46920" t="19724" r="35326" b="27416"/>
          <a:stretch>
            <a:fillRect/>
          </a:stretch>
        </p:blipFill>
        <p:spPr>
          <a:xfrm>
            <a:off x="6714677" y="1252622"/>
            <a:ext cx="1832042" cy="3636385"/>
          </a:xfrm>
          <a:custGeom>
            <a:avLst/>
            <a:gdLst>
              <a:gd name="connsiteX0" fmla="*/ 22490 w 1832042"/>
              <a:gd name="connsiteY0" fmla="*/ 0 h 3636385"/>
              <a:gd name="connsiteX1" fmla="*/ 1832042 w 1832042"/>
              <a:gd name="connsiteY1" fmla="*/ 1826833 h 3636385"/>
              <a:gd name="connsiteX2" fmla="*/ 5210 w 1832042"/>
              <a:gd name="connsiteY2" fmla="*/ 3636385 h 3636385"/>
              <a:gd name="connsiteX3" fmla="*/ 0 w 1832042"/>
              <a:gd name="connsiteY3" fmla="*/ 3631125 h 3636385"/>
              <a:gd name="connsiteX4" fmla="*/ 0 w 1832042"/>
              <a:gd name="connsiteY4" fmla="*/ 22277 h 3636385"/>
              <a:gd name="connsiteX5" fmla="*/ 22490 w 1832042"/>
              <a:gd name="connsiteY5" fmla="*/ 0 h 36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042" h="3636385">
                <a:moveTo>
                  <a:pt x="22490" y="0"/>
                </a:moveTo>
                <a:lnTo>
                  <a:pt x="1832042" y="1826833"/>
                </a:lnTo>
                <a:lnTo>
                  <a:pt x="5210" y="3636385"/>
                </a:lnTo>
                <a:lnTo>
                  <a:pt x="0" y="3631125"/>
                </a:lnTo>
                <a:lnTo>
                  <a:pt x="0" y="22277"/>
                </a:lnTo>
                <a:lnTo>
                  <a:pt x="22490" y="0"/>
                </a:lnTo>
                <a:close/>
              </a:path>
            </a:pathLst>
          </a:custGeom>
        </p:spPr>
      </p:pic>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66392" t="20212" b="26928"/>
          <a:stretch>
            <a:fillRect/>
          </a:stretch>
        </p:blipFill>
        <p:spPr>
          <a:xfrm>
            <a:off x="8723978" y="1286203"/>
            <a:ext cx="3468023" cy="3636385"/>
          </a:xfrm>
          <a:custGeom>
            <a:avLst/>
            <a:gdLst>
              <a:gd name="connsiteX0" fmla="*/ 1826833 w 3468023"/>
              <a:gd name="connsiteY0" fmla="*/ 0 h 3636385"/>
              <a:gd name="connsiteX1" fmla="*/ 3468023 w 3468023"/>
              <a:gd name="connsiteY1" fmla="*/ 1656863 h 3636385"/>
              <a:gd name="connsiteX2" fmla="*/ 3468023 w 3468023"/>
              <a:gd name="connsiteY2" fmla="*/ 1993603 h 3636385"/>
              <a:gd name="connsiteX3" fmla="*/ 1809552 w 3468023"/>
              <a:gd name="connsiteY3" fmla="*/ 3636385 h 3636385"/>
              <a:gd name="connsiteX4" fmla="*/ 0 w 3468023"/>
              <a:gd name="connsiteY4" fmla="*/ 1809553 h 3636385"/>
              <a:gd name="connsiteX5" fmla="*/ 1826833 w 3468023"/>
              <a:gd name="connsiteY5" fmla="*/ 0 h 36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023" h="3636385">
                <a:moveTo>
                  <a:pt x="1826833" y="0"/>
                </a:moveTo>
                <a:lnTo>
                  <a:pt x="3468023" y="1656863"/>
                </a:lnTo>
                <a:lnTo>
                  <a:pt x="3468023" y="1993603"/>
                </a:lnTo>
                <a:lnTo>
                  <a:pt x="1809552" y="3636385"/>
                </a:lnTo>
                <a:lnTo>
                  <a:pt x="0" y="1809553"/>
                </a:lnTo>
                <a:lnTo>
                  <a:pt x="1826833" y="0"/>
                </a:lnTo>
                <a:close/>
              </a:path>
            </a:pathLst>
          </a:custGeom>
        </p:spPr>
      </p:pic>
      <p:pic>
        <p:nvPicPr>
          <p:cNvPr id="51" name="图片 50"/>
          <p:cNvPicPr>
            <a:picLocks noChangeAspect="1"/>
          </p:cNvPicPr>
          <p:nvPr/>
        </p:nvPicPr>
        <p:blipFill>
          <a:blip r:embed="rId2">
            <a:extLst>
              <a:ext uri="{28A0092B-C50C-407E-A947-70E740481C1C}">
                <a14:useLocalDpi xmlns:a14="http://schemas.microsoft.com/office/drawing/2010/main" val="0"/>
              </a:ext>
            </a:extLst>
          </a:blip>
          <a:srcRect l="47976" t="47140" r="16784"/>
          <a:stretch>
            <a:fillRect/>
          </a:stretch>
        </p:blipFill>
        <p:spPr>
          <a:xfrm>
            <a:off x="6823701" y="3138628"/>
            <a:ext cx="3636384" cy="3636385"/>
          </a:xfrm>
          <a:custGeom>
            <a:avLst/>
            <a:gdLst>
              <a:gd name="connsiteX0" fmla="*/ 1826832 w 3636384"/>
              <a:gd name="connsiteY0" fmla="*/ 0 h 3636385"/>
              <a:gd name="connsiteX1" fmla="*/ 3636384 w 3636384"/>
              <a:gd name="connsiteY1" fmla="*/ 1826833 h 3636385"/>
              <a:gd name="connsiteX2" fmla="*/ 1809551 w 3636384"/>
              <a:gd name="connsiteY2" fmla="*/ 3636385 h 3636385"/>
              <a:gd name="connsiteX3" fmla="*/ 0 w 3636384"/>
              <a:gd name="connsiteY3" fmla="*/ 1809553 h 3636385"/>
              <a:gd name="connsiteX4" fmla="*/ 1826832 w 3636384"/>
              <a:gd name="connsiteY4" fmla="*/ 0 h 363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6384" h="3636385">
                <a:moveTo>
                  <a:pt x="1826832" y="0"/>
                </a:moveTo>
                <a:lnTo>
                  <a:pt x="3636384" y="1826833"/>
                </a:lnTo>
                <a:lnTo>
                  <a:pt x="1809551" y="3636385"/>
                </a:lnTo>
                <a:lnTo>
                  <a:pt x="0" y="1809553"/>
                </a:lnTo>
                <a:lnTo>
                  <a:pt x="1826832" y="0"/>
                </a:lnTo>
                <a:close/>
              </a:path>
            </a:pathLst>
          </a:custGeom>
        </p:spPr>
      </p:pic>
      <p:pic>
        <p:nvPicPr>
          <p:cNvPr id="62" name="图片 61"/>
          <p:cNvPicPr>
            <a:picLocks noChangeAspect="1"/>
          </p:cNvPicPr>
          <p:nvPr/>
        </p:nvPicPr>
        <p:blipFill>
          <a:blip r:embed="rId2">
            <a:extLst>
              <a:ext uri="{28A0092B-C50C-407E-A947-70E740481C1C}">
                <a14:useLocalDpi xmlns:a14="http://schemas.microsoft.com/office/drawing/2010/main" val="0"/>
              </a:ext>
            </a:extLst>
          </a:blip>
          <a:srcRect l="84750" t="1516" b="58303"/>
          <a:stretch>
            <a:fillRect/>
          </a:stretch>
        </p:blipFill>
        <p:spPr>
          <a:xfrm>
            <a:off x="10618366" y="0"/>
            <a:ext cx="1573634" cy="2764176"/>
          </a:xfrm>
          <a:custGeom>
            <a:avLst/>
            <a:gdLst>
              <a:gd name="connsiteX0" fmla="*/ 1186740 w 1573634"/>
              <a:gd name="connsiteY0" fmla="*/ 0 h 2764176"/>
              <a:gd name="connsiteX1" fmla="*/ 1573634 w 1573634"/>
              <a:gd name="connsiteY1" fmla="*/ 0 h 2764176"/>
              <a:gd name="connsiteX2" fmla="*/ 1573634 w 1573634"/>
              <a:gd name="connsiteY2" fmla="*/ 2764176 h 2764176"/>
              <a:gd name="connsiteX3" fmla="*/ 0 w 1573634"/>
              <a:gd name="connsiteY3" fmla="*/ 1175515 h 2764176"/>
            </a:gdLst>
            <a:ahLst/>
            <a:cxnLst>
              <a:cxn ang="0">
                <a:pos x="connsiteX0" y="connsiteY0"/>
              </a:cxn>
              <a:cxn ang="0">
                <a:pos x="connsiteX1" y="connsiteY1"/>
              </a:cxn>
              <a:cxn ang="0">
                <a:pos x="connsiteX2" y="connsiteY2"/>
              </a:cxn>
              <a:cxn ang="0">
                <a:pos x="connsiteX3" y="connsiteY3"/>
              </a:cxn>
            </a:cxnLst>
            <a:rect l="l" t="t" r="r" b="b"/>
            <a:pathLst>
              <a:path w="1573634" h="2764176">
                <a:moveTo>
                  <a:pt x="1186740" y="0"/>
                </a:moveTo>
                <a:lnTo>
                  <a:pt x="1573634" y="0"/>
                </a:lnTo>
                <a:lnTo>
                  <a:pt x="1573634" y="2764176"/>
                </a:lnTo>
                <a:lnTo>
                  <a:pt x="0" y="1175515"/>
                </a:lnTo>
                <a:close/>
              </a:path>
            </a:pathLst>
          </a:custGeom>
        </p:spPr>
      </p:pic>
      <p:pic>
        <p:nvPicPr>
          <p:cNvPr id="33" name="图片 32"/>
          <p:cNvPicPr>
            <a:picLocks noChangeAspect="1"/>
          </p:cNvPicPr>
          <p:nvPr/>
        </p:nvPicPr>
        <p:blipFill>
          <a:blip r:embed="rId2">
            <a:extLst>
              <a:ext uri="{28A0092B-C50C-407E-A947-70E740481C1C}">
                <a14:useLocalDpi xmlns:a14="http://schemas.microsoft.com/office/drawing/2010/main" val="0"/>
              </a:ext>
            </a:extLst>
          </a:blip>
          <a:srcRect l="65971" t="-37114" r="-1562" b="100000"/>
          <a:stretch>
            <a:fillRect/>
          </a:stretch>
        </p:blipFill>
        <p:spPr>
          <a:xfrm>
            <a:off x="8639650" y="-2527996"/>
            <a:ext cx="3636377" cy="2527996"/>
          </a:xfrm>
          <a:custGeom>
            <a:avLst/>
            <a:gdLst>
              <a:gd name="connsiteX0" fmla="*/ 1827532 w 3636377"/>
              <a:gd name="connsiteY0" fmla="*/ 0 h 2527996"/>
              <a:gd name="connsiteX1" fmla="*/ 3636377 w 3636377"/>
              <a:gd name="connsiteY1" fmla="*/ 1827532 h 2527996"/>
              <a:gd name="connsiteX2" fmla="*/ 2928677 w 3636377"/>
              <a:gd name="connsiteY2" fmla="*/ 2527996 h 2527996"/>
              <a:gd name="connsiteX3" fmla="*/ 711797 w 3636377"/>
              <a:gd name="connsiteY3" fmla="*/ 2527996 h 2527996"/>
              <a:gd name="connsiteX4" fmla="*/ 0 w 3636377"/>
              <a:gd name="connsiteY4" fmla="*/ 1808845 h 2527996"/>
              <a:gd name="connsiteX5" fmla="*/ 1827532 w 3636377"/>
              <a:gd name="connsiteY5" fmla="*/ 0 h 252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6377" h="2527996">
                <a:moveTo>
                  <a:pt x="1827532" y="0"/>
                </a:moveTo>
                <a:lnTo>
                  <a:pt x="3636377" y="1827532"/>
                </a:lnTo>
                <a:lnTo>
                  <a:pt x="2928677" y="2527996"/>
                </a:lnTo>
                <a:lnTo>
                  <a:pt x="711797" y="2527996"/>
                </a:lnTo>
                <a:lnTo>
                  <a:pt x="0" y="1808845"/>
                </a:lnTo>
                <a:lnTo>
                  <a:pt x="1827532" y="0"/>
                </a:lnTo>
                <a:close/>
              </a:path>
            </a:pathLst>
          </a:custGeom>
        </p:spPr>
      </p:pic>
      <p:pic>
        <p:nvPicPr>
          <p:cNvPr id="32" name="图片 31"/>
          <p:cNvPicPr>
            <a:picLocks noChangeAspect="1"/>
          </p:cNvPicPr>
          <p:nvPr/>
        </p:nvPicPr>
        <p:blipFill>
          <a:blip r:embed="rId2">
            <a:extLst>
              <a:ext uri="{28A0092B-C50C-407E-A947-70E740481C1C}">
                <a14:useLocalDpi xmlns:a14="http://schemas.microsoft.com/office/drawing/2010/main" val="0"/>
              </a:ext>
            </a:extLst>
          </a:blip>
          <a:srcRect l="96213" t="-9308" r="-20189" b="55922"/>
          <a:stretch>
            <a:fillRect/>
          </a:stretch>
        </p:blipFill>
        <p:spPr>
          <a:xfrm>
            <a:off x="11805107" y="-634038"/>
            <a:ext cx="2449645" cy="3636385"/>
          </a:xfrm>
          <a:custGeom>
            <a:avLst/>
            <a:gdLst>
              <a:gd name="connsiteX0" fmla="*/ 640093 w 2449645"/>
              <a:gd name="connsiteY0" fmla="*/ 0 h 3636385"/>
              <a:gd name="connsiteX1" fmla="*/ 2449645 w 2449645"/>
              <a:gd name="connsiteY1" fmla="*/ 1826833 h 3636385"/>
              <a:gd name="connsiteX2" fmla="*/ 622812 w 2449645"/>
              <a:gd name="connsiteY2" fmla="*/ 3636385 h 3636385"/>
              <a:gd name="connsiteX3" fmla="*/ 386894 w 2449645"/>
              <a:gd name="connsiteY3" fmla="*/ 3398214 h 3636385"/>
              <a:gd name="connsiteX4" fmla="*/ 386894 w 2449645"/>
              <a:gd name="connsiteY4" fmla="*/ 634038 h 3636385"/>
              <a:gd name="connsiteX5" fmla="*/ 0 w 2449645"/>
              <a:gd name="connsiteY5" fmla="*/ 634038 h 3636385"/>
              <a:gd name="connsiteX6" fmla="*/ 640093 w 2449645"/>
              <a:gd name="connsiteY6" fmla="*/ 0 h 36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9645" h="3636385">
                <a:moveTo>
                  <a:pt x="640093" y="0"/>
                </a:moveTo>
                <a:lnTo>
                  <a:pt x="2449645" y="1826833"/>
                </a:lnTo>
                <a:lnTo>
                  <a:pt x="622812" y="3636385"/>
                </a:lnTo>
                <a:lnTo>
                  <a:pt x="386894" y="3398214"/>
                </a:lnTo>
                <a:lnTo>
                  <a:pt x="386894" y="634038"/>
                </a:lnTo>
                <a:lnTo>
                  <a:pt x="0" y="634038"/>
                </a:lnTo>
                <a:lnTo>
                  <a:pt x="640093" y="0"/>
                </a:lnTo>
                <a:close/>
              </a:path>
            </a:pathLst>
          </a:custGeom>
        </p:spPr>
      </p:pic>
      <p:pic>
        <p:nvPicPr>
          <p:cNvPr id="31" name="图片 30"/>
          <p:cNvPicPr>
            <a:picLocks noChangeAspect="1"/>
          </p:cNvPicPr>
          <p:nvPr/>
        </p:nvPicPr>
        <p:blipFill>
          <a:blip r:embed="rId2">
            <a:extLst>
              <a:ext uri="{28A0092B-C50C-407E-A947-70E740481C1C}">
                <a14:useLocalDpi xmlns:a14="http://schemas.microsoft.com/office/drawing/2010/main" val="0"/>
              </a:ext>
            </a:extLst>
          </a:blip>
          <a:srcRect l="59164" t="-9173" r="28604" b="100000"/>
          <a:stretch>
            <a:fillRect/>
          </a:stretch>
        </p:blipFill>
        <p:spPr>
          <a:xfrm>
            <a:off x="8019728" y="-624840"/>
            <a:ext cx="1249735" cy="624840"/>
          </a:xfrm>
          <a:custGeom>
            <a:avLst/>
            <a:gdLst>
              <a:gd name="connsiteX0" fmla="*/ 630806 w 1249735"/>
              <a:gd name="connsiteY0" fmla="*/ 0 h 624840"/>
              <a:gd name="connsiteX1" fmla="*/ 1249735 w 1249735"/>
              <a:gd name="connsiteY1" fmla="*/ 624840 h 624840"/>
              <a:gd name="connsiteX2" fmla="*/ 0 w 1249735"/>
              <a:gd name="connsiteY2" fmla="*/ 624840 h 624840"/>
              <a:gd name="connsiteX3" fmla="*/ 630806 w 1249735"/>
              <a:gd name="connsiteY3" fmla="*/ 0 h 624840"/>
            </a:gdLst>
            <a:ahLst/>
            <a:cxnLst>
              <a:cxn ang="0">
                <a:pos x="connsiteX0" y="connsiteY0"/>
              </a:cxn>
              <a:cxn ang="0">
                <a:pos x="connsiteX1" y="connsiteY1"/>
              </a:cxn>
              <a:cxn ang="0">
                <a:pos x="connsiteX2" y="connsiteY2"/>
              </a:cxn>
              <a:cxn ang="0">
                <a:pos x="connsiteX3" y="connsiteY3"/>
              </a:cxn>
            </a:cxnLst>
            <a:rect l="l" t="t" r="r" b="b"/>
            <a:pathLst>
              <a:path w="1249735" h="624840">
                <a:moveTo>
                  <a:pt x="630806" y="0"/>
                </a:moveTo>
                <a:lnTo>
                  <a:pt x="1249735" y="624840"/>
                </a:lnTo>
                <a:lnTo>
                  <a:pt x="0" y="624840"/>
                </a:lnTo>
                <a:lnTo>
                  <a:pt x="630806" y="0"/>
                </a:lnTo>
                <a:close/>
              </a:path>
            </a:pathLst>
          </a:custGeom>
        </p:spPr>
      </p:pic>
      <p:pic>
        <p:nvPicPr>
          <p:cNvPr id="29" name="图片 28"/>
          <p:cNvPicPr>
            <a:picLocks noChangeAspect="1"/>
          </p:cNvPicPr>
          <p:nvPr/>
        </p:nvPicPr>
        <p:blipFill>
          <a:blip r:embed="rId2">
            <a:extLst>
              <a:ext uri="{28A0092B-C50C-407E-A947-70E740481C1C}">
                <a14:useLocalDpi xmlns:a14="http://schemas.microsoft.com/office/drawing/2010/main" val="0"/>
              </a:ext>
            </a:extLst>
          </a:blip>
          <a:srcRect l="100000" t="43207" r="-1648" b="51849"/>
          <a:stretch>
            <a:fillRect/>
          </a:stretch>
        </p:blipFill>
        <p:spPr>
          <a:xfrm>
            <a:off x="12192000" y="2943067"/>
            <a:ext cx="168360" cy="336736"/>
          </a:xfrm>
          <a:custGeom>
            <a:avLst/>
            <a:gdLst>
              <a:gd name="connsiteX0" fmla="*/ 0 w 168360"/>
              <a:gd name="connsiteY0" fmla="*/ 0 h 336736"/>
              <a:gd name="connsiteX1" fmla="*/ 168360 w 168360"/>
              <a:gd name="connsiteY1" fmla="*/ 169968 h 336736"/>
              <a:gd name="connsiteX2" fmla="*/ 0 w 168360"/>
              <a:gd name="connsiteY2" fmla="*/ 336736 h 336736"/>
              <a:gd name="connsiteX3" fmla="*/ 0 w 168360"/>
              <a:gd name="connsiteY3" fmla="*/ 0 h 336736"/>
            </a:gdLst>
            <a:ahLst/>
            <a:cxnLst>
              <a:cxn ang="0">
                <a:pos x="connsiteX0" y="connsiteY0"/>
              </a:cxn>
              <a:cxn ang="0">
                <a:pos x="connsiteX1" y="connsiteY1"/>
              </a:cxn>
              <a:cxn ang="0">
                <a:pos x="connsiteX2" y="connsiteY2"/>
              </a:cxn>
              <a:cxn ang="0">
                <a:pos x="connsiteX3" y="connsiteY3"/>
              </a:cxn>
            </a:cxnLst>
            <a:rect l="l" t="t" r="r" b="b"/>
            <a:pathLst>
              <a:path w="168360" h="336736">
                <a:moveTo>
                  <a:pt x="0" y="0"/>
                </a:moveTo>
                <a:lnTo>
                  <a:pt x="168360" y="169968"/>
                </a:lnTo>
                <a:lnTo>
                  <a:pt x="0" y="336736"/>
                </a:lnTo>
                <a:lnTo>
                  <a:pt x="0" y="0"/>
                </a:lnTo>
                <a:close/>
              </a:path>
            </a:pathLst>
          </a:custGeom>
        </p:spPr>
      </p:pic>
      <p:grpSp>
        <p:nvGrpSpPr>
          <p:cNvPr id="4" name="组合 3"/>
          <p:cNvGrpSpPr/>
          <p:nvPr/>
        </p:nvGrpSpPr>
        <p:grpSpPr>
          <a:xfrm>
            <a:off x="233045" y="2606675"/>
            <a:ext cx="6348730" cy="2350135"/>
            <a:chOff x="5992291" y="3073671"/>
            <a:chExt cx="5472985" cy="1847053"/>
          </a:xfrm>
        </p:grpSpPr>
        <p:grpSp>
          <p:nvGrpSpPr>
            <p:cNvPr id="5" name="组合 4"/>
            <p:cNvGrpSpPr/>
            <p:nvPr/>
          </p:nvGrpSpPr>
          <p:grpSpPr>
            <a:xfrm>
              <a:off x="5992291" y="3602637"/>
              <a:ext cx="5472985" cy="1318087"/>
              <a:chOff x="-4869846" y="2381702"/>
              <a:chExt cx="5472985" cy="1318087"/>
            </a:xfrm>
          </p:grpSpPr>
          <p:sp>
            <p:nvSpPr>
              <p:cNvPr id="7" name="矩形: 圆角 21"/>
              <p:cNvSpPr/>
              <p:nvPr/>
            </p:nvSpPr>
            <p:spPr>
              <a:xfrm>
                <a:off x="-4648332" y="3345066"/>
                <a:ext cx="3562392" cy="354723"/>
              </a:xfrm>
              <a:prstGeom prst="roundRect">
                <a:avLst>
                  <a:gd name="adj" fmla="val 50000"/>
                </a:avLst>
              </a:prstGeom>
              <a:solidFill>
                <a:srgbClr val="50483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16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8" name="组合 7"/>
              <p:cNvGrpSpPr/>
              <p:nvPr/>
            </p:nvGrpSpPr>
            <p:grpSpPr>
              <a:xfrm>
                <a:off x="-4869846" y="2381702"/>
                <a:ext cx="5472985" cy="688924"/>
                <a:chOff x="-4869846" y="2381702"/>
                <a:chExt cx="5472985" cy="688924"/>
              </a:xfrm>
            </p:grpSpPr>
            <p:sp>
              <p:nvSpPr>
                <p:cNvPr id="9" name="文本框 8"/>
                <p:cNvSpPr txBox="1"/>
                <p:nvPr/>
              </p:nvSpPr>
              <p:spPr>
                <a:xfrm>
                  <a:off x="-4714868" y="2808615"/>
                  <a:ext cx="5033249" cy="262011"/>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PEOPLE'S EDUCATION PRESS HIGH SCHOOL MATHEMATICS ELECTIVE 1-2</a:t>
                  </a:r>
                </a:p>
              </p:txBody>
            </p:sp>
            <p:cxnSp>
              <p:nvCxnSpPr>
                <p:cNvPr id="10" name="直接连接符 9"/>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11" name="文本占位符 19"/>
                <p:cNvSpPr txBox="1"/>
                <p:nvPr/>
              </p:nvSpPr>
              <p:spPr>
                <a:xfrm>
                  <a:off x="-4869846" y="2381702"/>
                  <a:ext cx="5472985"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2400" b="1" dirty="0">
                      <a:solidFill>
                        <a:srgbClr val="504835"/>
                      </a:solidFill>
                      <a:latin typeface="Arial" panose="020B0604020202020204" pitchFamily="34" charset="0"/>
                      <a:ea typeface="思源黑体 CN Regular" panose="020B0500000000000000" pitchFamily="34" charset="-122"/>
                      <a:cs typeface="+mn-ea"/>
                      <a:sym typeface="Arial" panose="020B0604020202020204" pitchFamily="34" charset="0"/>
                    </a:rPr>
                    <a:t> </a:t>
                  </a:r>
                  <a:r>
                    <a:rPr lang="en-US" altLang="zh-CN" sz="2400" b="1" dirty="0">
                      <a:solidFill>
                        <a:srgbClr val="504835"/>
                      </a:solidFill>
                      <a:latin typeface="Arial" panose="020B0604020202020204" pitchFamily="34" charset="0"/>
                      <a:ea typeface="思源黑体 CN Regular" panose="020B0500000000000000" pitchFamily="34" charset="-122"/>
                      <a:cs typeface="+mn-ea"/>
                      <a:sym typeface="Arial" panose="020B0604020202020204" pitchFamily="34" charset="0"/>
                    </a:rPr>
                    <a:t>3.2.1</a:t>
                  </a:r>
                  <a:r>
                    <a:rPr lang="zh-CN" altLang="en-US" sz="2400" b="1" dirty="0">
                      <a:solidFill>
                        <a:srgbClr val="504835"/>
                      </a:solidFill>
                      <a:latin typeface="Arial" panose="020B0604020202020204" pitchFamily="34" charset="0"/>
                      <a:ea typeface="思源黑体 CN Regular" panose="020B0500000000000000" pitchFamily="34" charset="-122"/>
                      <a:cs typeface="+mn-ea"/>
                      <a:sym typeface="Arial" panose="020B0604020202020204" pitchFamily="34" charset="0"/>
                    </a:rPr>
                    <a:t>复数代数形式的加减运算及其几何意义</a:t>
                  </a:r>
                </a:p>
              </p:txBody>
            </p:sp>
          </p:grpSp>
        </p:grpSp>
        <p:sp>
          <p:nvSpPr>
            <p:cNvPr id="6" name="文本占位符 20"/>
            <p:cNvSpPr txBox="1"/>
            <p:nvPr/>
          </p:nvSpPr>
          <p:spPr>
            <a:xfrm>
              <a:off x="6147269" y="3073671"/>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sz="2400" dirty="0">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sz="2400" dirty="0">
                  <a:latin typeface="Arial" panose="020B0604020202020204" pitchFamily="34" charset="0"/>
                  <a:ea typeface="思源黑体 CN Regular" panose="020B0500000000000000" pitchFamily="34" charset="-122"/>
                  <a:cs typeface="+mn-ea"/>
                  <a:sym typeface="Arial" panose="020B0604020202020204" pitchFamily="34" charset="0"/>
                </a:rPr>
                <a:t>3</a:t>
              </a:r>
              <a:r>
                <a:rPr lang="zh-CN" altLang="en-US" sz="2400" dirty="0">
                  <a:latin typeface="Arial" panose="020B0604020202020204" pitchFamily="34" charset="0"/>
                  <a:ea typeface="思源黑体 CN Regular" panose="020B0500000000000000" pitchFamily="34" charset="-122"/>
                  <a:cs typeface="+mn-ea"/>
                  <a:sym typeface="Arial" panose="020B0604020202020204" pitchFamily="34" charset="0"/>
                </a:rPr>
                <a:t>章 数系的扩充与复数的引入</a:t>
              </a:r>
              <a:endParaRPr kumimoji="0" lang="zh-CN" altLang="en-US" sz="2400"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2" name="矩形 11"/>
          <p:cNvSpPr/>
          <p:nvPr/>
        </p:nvSpPr>
        <p:spPr>
          <a:xfrm>
            <a:off x="-1797646" y="512415"/>
            <a:ext cx="4062342" cy="300975"/>
          </a:xfrm>
          <a:prstGeom prst="rect">
            <a:avLst/>
          </a:prstGeom>
          <a:solidFill>
            <a:srgbClr val="504835"/>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人教版高中数学选修</a:t>
            </a:r>
            <a:r>
              <a:rPr lang="en-US" altLang="zh-CN" sz="1200" kern="0" spc="300"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1</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5" name="任意多边形 64"/>
          <p:cNvSpPr/>
          <p:nvPr/>
        </p:nvSpPr>
        <p:spPr>
          <a:xfrm>
            <a:off x="8800372" y="3453949"/>
            <a:ext cx="3388878" cy="3388878"/>
          </a:xfrm>
          <a:custGeom>
            <a:avLst/>
            <a:gdLst>
              <a:gd name="connsiteX0" fmla="*/ 3388878 w 3388878"/>
              <a:gd name="connsiteY0" fmla="*/ 0 h 3388878"/>
              <a:gd name="connsiteX1" fmla="*/ 3388878 w 3388878"/>
              <a:gd name="connsiteY1" fmla="*/ 3388878 h 3388878"/>
              <a:gd name="connsiteX2" fmla="*/ 0 w 3388878"/>
              <a:gd name="connsiteY2" fmla="*/ 3388878 h 3388878"/>
              <a:gd name="connsiteX3" fmla="*/ 3388878 w 3388878"/>
              <a:gd name="connsiteY3" fmla="*/ 0 h 3388878"/>
            </a:gdLst>
            <a:ahLst/>
            <a:cxnLst>
              <a:cxn ang="0">
                <a:pos x="connsiteX0" y="connsiteY0"/>
              </a:cxn>
              <a:cxn ang="0">
                <a:pos x="connsiteX1" y="connsiteY1"/>
              </a:cxn>
              <a:cxn ang="0">
                <a:pos x="connsiteX2" y="connsiteY2"/>
              </a:cxn>
              <a:cxn ang="0">
                <a:pos x="connsiteX3" y="connsiteY3"/>
              </a:cxn>
            </a:cxnLst>
            <a:rect l="l" t="t" r="r" b="b"/>
            <a:pathLst>
              <a:path w="3388878" h="3388878">
                <a:moveTo>
                  <a:pt x="3388878" y="0"/>
                </a:moveTo>
                <a:lnTo>
                  <a:pt x="3388878" y="3388878"/>
                </a:lnTo>
                <a:lnTo>
                  <a:pt x="0" y="3388878"/>
                </a:lnTo>
                <a:lnTo>
                  <a:pt x="3388878" y="0"/>
                </a:lnTo>
                <a:close/>
              </a:path>
            </a:pathLst>
          </a:custGeom>
          <a:solidFill>
            <a:srgbClr val="B4E5EA">
              <a:alpha val="37000"/>
            </a:srgbClr>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spc="50">
              <a:ln w="0"/>
              <a:solidFill>
                <a:schemeClr val="bg2"/>
              </a:solidFill>
              <a:effectLst>
                <a:innerShdw blurRad="63500" dist="50800" dir="13500000">
                  <a:srgbClr val="000000">
                    <a:alpha val="5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1"/>
          <p:cNvSpPr>
            <a:spLocks noGrp="1" noChangeArrowheads="1"/>
          </p:cNvSpPr>
          <p:nvPr>
            <p:ph sz="quarter" idx="4294967295"/>
          </p:nvPr>
        </p:nvSpPr>
        <p:spPr bwMode="auto">
          <a:xfrm>
            <a:off x="660400" y="1188403"/>
            <a:ext cx="7848600" cy="24659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lnSpc>
                <a:spcPct val="200000"/>
              </a:lnSpc>
              <a:spcBef>
                <a:spcPct val="0"/>
              </a:spcBef>
              <a:buNone/>
            </a:pPr>
            <a:r>
              <a:rPr lang="zh-CN" altLang="en-US" sz="200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变式训练</a:t>
            </a:r>
            <a:r>
              <a:rPr lang="en-US" altLang="zh-CN" sz="200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若复数</a:t>
            </a:r>
            <a:r>
              <a:rPr lang="en-US" altLang="zh-CN" sz="2000" i="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满足</a:t>
            </a:r>
            <a:r>
              <a:rPr lang="en-US" altLang="zh-CN" sz="2000" i="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4i</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2i</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，则</a:t>
            </a:r>
            <a:r>
              <a:rPr lang="en-US" altLang="zh-CN" sz="2000" i="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________.</a:t>
            </a:r>
            <a:endPar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marL="0" indent="0">
              <a:lnSpc>
                <a:spcPct val="200000"/>
              </a:lnSpc>
              <a:spcBef>
                <a:spcPct val="0"/>
              </a:spcBef>
              <a:buNone/>
            </a:pPr>
            <a:r>
              <a:rPr lang="zh-CN" altLang="en-US" sz="2000">
                <a:solidFill>
                  <a:srgbClr val="7030A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解析：</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4i</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2i</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marL="0" indent="0">
              <a:lnSpc>
                <a:spcPct val="200000"/>
              </a:lnSpc>
              <a:spcBef>
                <a:spcPct val="0"/>
              </a:spcBef>
              <a:buNone/>
            </a:pP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2i)</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4i)</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2i.</a:t>
            </a:r>
            <a:endPar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marL="0" indent="0">
              <a:lnSpc>
                <a:spcPct val="200000"/>
              </a:lnSpc>
              <a:spcBef>
                <a:spcPct val="0"/>
              </a:spcBef>
              <a:buNone/>
            </a:pPr>
            <a:r>
              <a:rPr lang="zh-CN" altLang="en-US" sz="200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答案：</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2i</a:t>
            </a:r>
            <a:endPar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合作探究</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 calcmode="lin" valueType="num">
                                      <p:cBhvr additive="base">
                                        <p:cTn id="7"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anim calcmode="lin" valueType="num">
                                      <p:cBhvr additive="base">
                                        <p:cTn id="11"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1"/>
          <p:cNvSpPr>
            <a:spLocks noGrp="1" noChangeArrowheads="1"/>
          </p:cNvSpPr>
          <p:nvPr>
            <p:ph sz="quarter" idx="4294967295"/>
          </p:nvPr>
        </p:nvSpPr>
        <p:spPr bwMode="auto">
          <a:xfrm>
            <a:off x="660400" y="1189782"/>
            <a:ext cx="10749280"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nSpc>
                <a:spcPct val="120000"/>
              </a:lnSpc>
              <a:spcBef>
                <a:spcPct val="0"/>
              </a:spcBef>
              <a:buNone/>
            </a:pP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根据复数的两种几何意义可知：复数的加减运算可以转化为点的坐标运算或向量运算．</a:t>
            </a:r>
          </a:p>
        </p:txBody>
      </p:sp>
      <p:sp>
        <p:nvSpPr>
          <p:cNvPr id="1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合作探究</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 name="Rectangle 26"/>
          <p:cNvSpPr>
            <a:spLocks noChangeArrowheads="1"/>
          </p:cNvSpPr>
          <p:nvPr/>
        </p:nvSpPr>
        <p:spPr bwMode="auto">
          <a:xfrm>
            <a:off x="382608" y="1651447"/>
            <a:ext cx="876624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262255"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已知平行四边形</a:t>
            </a:r>
            <a:r>
              <a:rPr kumimoji="0" lang="zh-CN" altLang="zh-CN" sz="2000" i="1"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OABC</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，顶点</a:t>
            </a:r>
            <a:r>
              <a:rPr kumimoji="0" lang="zh-CN" altLang="zh-CN" sz="2000" i="1"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O</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C</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分别表示0,3＋2i，－2＋4i，试求：</a:t>
            </a:r>
            <a:endPar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262255"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→(AO)</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所表示的复数，</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→(BC)</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所表示的复数；</a:t>
            </a:r>
            <a:endPar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262255"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(2)对角线</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→(CA)</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所表示的复数；</a:t>
            </a:r>
            <a:endPar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262255"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(3)对角线</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→(OB)</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所表示的复数及</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→(OB)</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的长度．</a:t>
            </a:r>
            <a:endPar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endParaRPr>
          </a:p>
        </p:txBody>
      </p:sp>
      <p:sp>
        <p:nvSpPr>
          <p:cNvPr id="13" name="内容占位符 1"/>
          <p:cNvSpPr txBox="1">
            <a:spLocks noChangeArrowheads="1"/>
          </p:cNvSpPr>
          <p:nvPr/>
        </p:nvSpPr>
        <p:spPr bwMode="auto">
          <a:xfrm>
            <a:off x="475206" y="4205992"/>
            <a:ext cx="7848600" cy="434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ct val="0"/>
              </a:spcBef>
              <a:buFont typeface="Arial" panose="020B0604020202020204" pitchFamily="34" charset="0"/>
              <a:buNone/>
            </a:pPr>
            <a:r>
              <a:rPr lang="en-US" altLang="zh-CN" sz="200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思路点拨</a:t>
            </a:r>
            <a:r>
              <a:rPr lang="en-US" altLang="zh-CN" sz="200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zh-CN" altLang="en-US" sz="200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画出图形，作出相应的向量借用向量加减法求复数．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2617789" y="1143001"/>
          <a:ext cx="6956425" cy="1895475"/>
        </p:xfrm>
        <a:graphic>
          <a:graphicData uri="http://schemas.openxmlformats.org/presentationml/2006/ole">
            <mc:AlternateContent xmlns:mc="http://schemas.openxmlformats.org/markup-compatibility/2006">
              <mc:Choice xmlns:v="urn:schemas-microsoft-com:vml" Requires="v">
                <p:oleObj name="Document" r:id="rId2" imgW="2979420" imgH="213360" progId="Word.Document.8">
                  <p:embed/>
                </p:oleObj>
              </mc:Choice>
              <mc:Fallback>
                <p:oleObj name="Document" r:id="rId2" imgW="2979420" imgH="213360" progId="Word.Document.8">
                  <p:embed/>
                  <p:pic>
                    <p:nvPicPr>
                      <p:cNvPr id="0" name="Object 2"/>
                      <p:cNvPicPr>
                        <a:picLocks noChangeAspect="1" noChangeArrowheads="1"/>
                      </p:cNvPicPr>
                      <p:nvPr/>
                    </p:nvPicPr>
                    <p:blipFill>
                      <a:blip r:embed="rId3"/>
                      <a:srcRect/>
                      <a:stretch>
                        <a:fillRect/>
                      </a:stretch>
                    </p:blipFill>
                    <p:spPr bwMode="auto">
                      <a:xfrm>
                        <a:off x="2617789" y="1143001"/>
                        <a:ext cx="6956425" cy="189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11" name="Picture 3" descr="1-27.T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578832" y="2548642"/>
            <a:ext cx="3402876" cy="332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合作探究</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 name="Rectangle 29"/>
          <p:cNvSpPr>
            <a:spLocks noChangeArrowheads="1"/>
          </p:cNvSpPr>
          <p:nvPr/>
        </p:nvSpPr>
        <p:spPr bwMode="auto">
          <a:xfrm>
            <a:off x="660400" y="1054100"/>
            <a:ext cx="6918432" cy="185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a:ln>
                  <a:noFill/>
                </a:ln>
                <a:solidFill>
                  <a:srgbClr val="FF0000"/>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【解】</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 如图所示，</a:t>
            </a:r>
            <a:endPar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0"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∵→(AO)</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→(OA)</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∴→(AO)</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所表示的复数为－3－2i.</a:t>
            </a:r>
            <a:endPar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0"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∵→(BC)</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→(AO)</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∴→(BC)</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所表示的复数为－3－2i.</a:t>
            </a:r>
            <a:endPar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endParaRPr>
          </a:p>
        </p:txBody>
      </p:sp>
      <p:sp>
        <p:nvSpPr>
          <p:cNvPr id="3" name="Rectangle 31"/>
          <p:cNvSpPr>
            <a:spLocks noChangeArrowheads="1"/>
          </p:cNvSpPr>
          <p:nvPr/>
        </p:nvSpPr>
        <p:spPr bwMode="auto">
          <a:xfrm>
            <a:off x="716383" y="2906338"/>
            <a:ext cx="6713316" cy="246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(2)</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∵→(CA)</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→(OA)</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→(OC)</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endPar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0"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∴→(CA)</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所表示的复数为(3＋2i)－(－2＋4i)＝5－2i.</a:t>
            </a:r>
            <a:endPar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0"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(3)对角线</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→(OB)</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→(OA)</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→(AB)</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→(OA)</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→(OC)</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＝(3＋2i)＋(－2＋4i)＝1＋6i，|</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→(OB)</a:t>
            </a:r>
            <a:r>
              <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endParaRPr kumimoji="0" lang="zh-CN" altLang="zh-CN" sz="2000" i="0" u="none" strike="noStrike" cap="none" normalizeH="0" baseline="0">
              <a:ln>
                <a:noFill/>
              </a:ln>
              <a:solidFill>
                <a:schemeClr val="tx1"/>
              </a:solidFill>
              <a:effectLst/>
              <a:latin typeface="思源黑体 CN Medium" panose="020B0600000000000000" pitchFamily="34" charset="-122"/>
              <a:ea typeface="思源黑体 CN Medium" panose="020B0600000000000000"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1"/>
          <p:cNvSpPr>
            <a:spLocks noGrp="1" noChangeArrowheads="1"/>
          </p:cNvSpPr>
          <p:nvPr>
            <p:ph sz="quarter" idx="4294967295"/>
          </p:nvPr>
        </p:nvSpPr>
        <p:spPr bwMode="auto">
          <a:xfrm>
            <a:off x="567802" y="1370435"/>
            <a:ext cx="11770811"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nSpc>
                <a:spcPct val="120000"/>
              </a:lnSpc>
              <a:spcBef>
                <a:spcPct val="0"/>
              </a:spcBef>
              <a:buNone/>
            </a:pPr>
            <a:r>
              <a:rPr lang="en-US" altLang="zh-CN"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思维总结</a:t>
            </a:r>
            <a:r>
              <a:rPr lang="en-US" altLang="zh-CN"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要求某个向量对应的复数，只要找出所求的向量的始点和终点，或者利用相等向量．</a:t>
            </a:r>
          </a:p>
        </p:txBody>
      </p:sp>
      <p:sp>
        <p:nvSpPr>
          <p:cNvPr id="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合作探究</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1"/>
          <p:cNvSpPr>
            <a:spLocks noGrp="1" noChangeArrowheads="1"/>
          </p:cNvSpPr>
          <p:nvPr>
            <p:ph sz="quarter" idx="4294967295"/>
          </p:nvPr>
        </p:nvSpPr>
        <p:spPr bwMode="auto">
          <a:xfrm>
            <a:off x="660400" y="1209976"/>
            <a:ext cx="10858500" cy="9655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nSpc>
                <a:spcPct val="150000"/>
              </a:lnSpc>
              <a:spcBef>
                <a:spcPct val="0"/>
              </a:spcBef>
              <a:buNone/>
            </a:pP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　复数</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err="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，它们在复平面上的对应点是一个正方形的三个顶点，求这个正方形的第四个顶点对应的复数．</a:t>
            </a:r>
          </a:p>
        </p:txBody>
      </p:sp>
      <p:sp>
        <p:nvSpPr>
          <p:cNvPr id="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当堂检测</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 name="Rectangle 1"/>
          <p:cNvSpPr>
            <a:spLocks noChangeArrowheads="1"/>
          </p:cNvSpPr>
          <p:nvPr/>
        </p:nvSpPr>
        <p:spPr bwMode="auto">
          <a:xfrm>
            <a:off x="660400" y="2175497"/>
            <a:ext cx="10708640" cy="246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dirty="0">
                <a:ln>
                  <a:noFill/>
                </a:ln>
                <a:solidFill>
                  <a:srgbClr val="FF0000"/>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解：</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设复数</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z</a:t>
            </a:r>
            <a:r>
              <a:rPr kumimoji="0" lang="zh-CN" altLang="zh-CN" sz="2000" i="0" u="none" strike="noStrike" cap="none" normalizeH="0" baseline="-3000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z</a:t>
            </a:r>
            <a:r>
              <a:rPr kumimoji="0" lang="zh-CN" altLang="zh-CN" sz="2000" i="0" u="none" strike="noStrike" cap="none" normalizeH="0" baseline="-3000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2</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z</a:t>
            </a:r>
            <a:r>
              <a:rPr kumimoji="0" lang="zh-CN" altLang="zh-CN" sz="2000" i="0" u="none" strike="noStrike" cap="none" normalizeH="0" baseline="-3000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3</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在复平面内所对应的点分别为</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B</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C</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，正方形的第四个顶点</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D</a:t>
            </a:r>
            <a:r>
              <a:rPr kumimoji="0" lang="en-US"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 </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对应的复数为</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x</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y</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i(</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x</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y</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R)，如图．</a:t>
            </a:r>
            <a:endPar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0"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则</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→(AD)</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→(OD)</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→(OA)</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x</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y</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i)－(1＋2i)＝(</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x</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y</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－2)i，</a:t>
            </a:r>
            <a:endPar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0"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→(BC)</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→(OC)</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→(OB)</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＝(－1－2i)－(－2＋i)＝1－3i.</a:t>
            </a:r>
            <a:endPar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endParaRPr>
          </a:p>
        </p:txBody>
      </p:sp>
      <p:pic>
        <p:nvPicPr>
          <p:cNvPr id="6" name="Picture 3" descr="1-28.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693603" y="3409392"/>
            <a:ext cx="23574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660400" y="4619147"/>
            <a:ext cx="765684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∵→(AD)</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→(BC)</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x</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y</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－2)i＝1－3i.</a:t>
            </a:r>
            <a:endPar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∴y－2＝－3(x－1＝1)</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，解得</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y＝－1(x＝2)</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endPar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故点</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D</a:t>
            </a:r>
            <a:r>
              <a:rPr kumimoji="0" lang="en-US"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 </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对应的复数为2－i.</a:t>
            </a:r>
            <a:endPar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1"/>
          <p:cNvSpPr>
            <a:spLocks noGrp="1" noChangeArrowheads="1"/>
          </p:cNvSpPr>
          <p:nvPr>
            <p:ph sz="quarter" idx="4294967295"/>
          </p:nvPr>
        </p:nvSpPr>
        <p:spPr bwMode="auto">
          <a:xfrm>
            <a:off x="660400" y="1054100"/>
            <a:ext cx="10453077" cy="23505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nSpc>
                <a:spcPct val="150000"/>
              </a:lnSpc>
              <a:spcBef>
                <a:spcPct val="0"/>
              </a:spcBef>
              <a:buNone/>
            </a:pPr>
            <a:r>
              <a:rPr lang="zh-CN" altLang="en-US"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方法技巧</a:t>
            </a:r>
          </a:p>
          <a:p>
            <a:pPr marL="0" indent="0">
              <a:lnSpc>
                <a:spcPct val="15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．复数加减法法则的记忆</a:t>
            </a:r>
          </a:p>
          <a:p>
            <a:pPr marL="0" indent="0">
              <a:lnSpc>
                <a:spcPct val="15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复数的实部与实部相加减，虚部与虚部相加减．</a:t>
            </a:r>
          </a:p>
          <a:p>
            <a:pPr marL="0" indent="0">
              <a:lnSpc>
                <a:spcPct val="15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把</a:t>
            </a:r>
            <a:r>
              <a:rPr lang="en-US" altLang="zh-CN" sz="2000" dirty="0" err="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看作一个字母，类比多项式加减运算中的合并同类项．如例</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endPar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marL="0" indent="0">
              <a:lnSpc>
                <a:spcPct val="15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．根据复数加减运算的几何意义可以把复数的加减运算转化为向量的坐标运算．如例</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endPar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课堂小结</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10" name="内容占位符 1"/>
          <p:cNvSpPr txBox="1">
            <a:spLocks noChangeArrowheads="1"/>
          </p:cNvSpPr>
          <p:nvPr/>
        </p:nvSpPr>
        <p:spPr bwMode="auto">
          <a:xfrm>
            <a:off x="660400" y="3372694"/>
            <a:ext cx="10858500" cy="19389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ct val="0"/>
              </a:spcBef>
              <a:buFont typeface="Arial" panose="020B0604020202020204" pitchFamily="34" charset="0"/>
              <a:buNone/>
            </a:pPr>
            <a:r>
              <a:rPr lang="zh-CN" altLang="en-US"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失误防范</a:t>
            </a:r>
          </a:p>
          <a:p>
            <a:pPr marL="0" indent="0">
              <a:lnSpc>
                <a:spcPct val="150000"/>
              </a:lnSpc>
              <a:spcBef>
                <a:spcPct val="0"/>
              </a:spcBef>
              <a:buFont typeface="Arial" panose="020B0604020202020204" pitchFamily="34" charset="0"/>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．算式中若出现字母，首先要确定其是否为实数，再确定复数的实部与虚部，最后把实部与实部、虚部与虚部分别相加减．</a:t>
            </a:r>
          </a:p>
          <a:p>
            <a:pPr marL="0" indent="0">
              <a:lnSpc>
                <a:spcPct val="150000"/>
              </a:lnSpc>
              <a:spcBef>
                <a:spcPct val="0"/>
              </a:spcBef>
              <a:buFont typeface="Arial" panose="020B0604020202020204" pitchFamily="34" charset="0"/>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．复数的加减法可以推广到若干个复数，进行连加连减或混合运算．</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2">
            <a:extLst>
              <a:ext uri="{28A0092B-C50C-407E-A947-70E740481C1C}">
                <a14:useLocalDpi xmlns:a14="http://schemas.microsoft.com/office/drawing/2010/main" val="0"/>
              </a:ext>
            </a:extLst>
          </a:blip>
          <a:srcRect l="67816" t="51724"/>
          <a:stretch>
            <a:fillRect/>
          </a:stretch>
        </p:blipFill>
        <p:spPr>
          <a:xfrm>
            <a:off x="8870936" y="3453949"/>
            <a:ext cx="3321064" cy="3321064"/>
          </a:xfrm>
          <a:custGeom>
            <a:avLst/>
            <a:gdLst>
              <a:gd name="connsiteX0" fmla="*/ 3321064 w 3321064"/>
              <a:gd name="connsiteY0" fmla="*/ 0 h 3321064"/>
              <a:gd name="connsiteX1" fmla="*/ 3321064 w 3321064"/>
              <a:gd name="connsiteY1" fmla="*/ 3321064 h 3321064"/>
              <a:gd name="connsiteX2" fmla="*/ 0 w 3321064"/>
              <a:gd name="connsiteY2" fmla="*/ 3321064 h 3321064"/>
            </a:gdLst>
            <a:ahLst/>
            <a:cxnLst>
              <a:cxn ang="0">
                <a:pos x="connsiteX0" y="connsiteY0"/>
              </a:cxn>
              <a:cxn ang="0">
                <a:pos x="connsiteX1" y="connsiteY1"/>
              </a:cxn>
              <a:cxn ang="0">
                <a:pos x="connsiteX2" y="connsiteY2"/>
              </a:cxn>
            </a:cxnLst>
            <a:rect l="l" t="t" r="r" b="b"/>
            <a:pathLst>
              <a:path w="3321064" h="3321064">
                <a:moveTo>
                  <a:pt x="3321064" y="0"/>
                </a:moveTo>
                <a:lnTo>
                  <a:pt x="3321064" y="3321064"/>
                </a:lnTo>
                <a:lnTo>
                  <a:pt x="0" y="3321064"/>
                </a:lnTo>
                <a:close/>
              </a:path>
            </a:pathLst>
          </a:custGeom>
        </p:spPr>
      </p:pic>
      <p:pic>
        <p:nvPicPr>
          <p:cNvPr id="55" name="图片 54"/>
          <p:cNvPicPr>
            <a:picLocks noChangeAspect="1"/>
          </p:cNvPicPr>
          <p:nvPr/>
        </p:nvPicPr>
        <p:blipFill>
          <a:blip r:embed="rId2">
            <a:extLst>
              <a:ext uri="{28A0092B-C50C-407E-A947-70E740481C1C}">
                <a14:useLocalDpi xmlns:a14="http://schemas.microsoft.com/office/drawing/2010/main" val="0"/>
              </a:ext>
            </a:extLst>
          </a:blip>
          <a:srcRect l="47976" t="1516" r="16784" b="54707"/>
          <a:stretch>
            <a:fillRect/>
          </a:stretch>
        </p:blipFill>
        <p:spPr>
          <a:xfrm>
            <a:off x="6823701" y="1"/>
            <a:ext cx="3636384" cy="3011545"/>
          </a:xfrm>
          <a:custGeom>
            <a:avLst/>
            <a:gdLst>
              <a:gd name="connsiteX0" fmla="*/ 1196026 w 3636384"/>
              <a:gd name="connsiteY0" fmla="*/ 0 h 3011545"/>
              <a:gd name="connsiteX1" fmla="*/ 2445761 w 3636384"/>
              <a:gd name="connsiteY1" fmla="*/ 0 h 3011545"/>
              <a:gd name="connsiteX2" fmla="*/ 3636384 w 3636384"/>
              <a:gd name="connsiteY2" fmla="*/ 1201993 h 3011545"/>
              <a:gd name="connsiteX3" fmla="*/ 1809551 w 3636384"/>
              <a:gd name="connsiteY3" fmla="*/ 3011545 h 3011545"/>
              <a:gd name="connsiteX4" fmla="*/ 0 w 3636384"/>
              <a:gd name="connsiteY4" fmla="*/ 1184713 h 3011545"/>
              <a:gd name="connsiteX5" fmla="*/ 1196026 w 3636384"/>
              <a:gd name="connsiteY5" fmla="*/ 0 h 301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6384" h="3011545">
                <a:moveTo>
                  <a:pt x="1196026" y="0"/>
                </a:moveTo>
                <a:lnTo>
                  <a:pt x="2445761" y="0"/>
                </a:lnTo>
                <a:lnTo>
                  <a:pt x="3636384" y="1201993"/>
                </a:lnTo>
                <a:lnTo>
                  <a:pt x="1809551" y="3011545"/>
                </a:lnTo>
                <a:lnTo>
                  <a:pt x="0" y="1184713"/>
                </a:lnTo>
                <a:lnTo>
                  <a:pt x="1196026" y="0"/>
                </a:lnTo>
                <a:close/>
              </a:path>
            </a:pathLst>
          </a:custGeom>
        </p:spPr>
      </p:pic>
      <p:pic>
        <p:nvPicPr>
          <p:cNvPr id="54" name="图片 53"/>
          <p:cNvPicPr>
            <a:picLocks noChangeAspect="1"/>
          </p:cNvPicPr>
          <p:nvPr/>
        </p:nvPicPr>
        <p:blipFill>
          <a:blip r:embed="rId2">
            <a:extLst>
              <a:ext uri="{28A0092B-C50C-407E-A947-70E740481C1C}">
                <a14:useLocalDpi xmlns:a14="http://schemas.microsoft.com/office/drawing/2010/main" val="0"/>
              </a:ext>
            </a:extLst>
          </a:blip>
          <a:srcRect l="73205" t="1516" r="5312" b="82372"/>
          <a:stretch>
            <a:fillRect/>
          </a:stretch>
        </p:blipFill>
        <p:spPr>
          <a:xfrm>
            <a:off x="9427011" y="1"/>
            <a:ext cx="2216880" cy="1108381"/>
          </a:xfrm>
          <a:custGeom>
            <a:avLst/>
            <a:gdLst>
              <a:gd name="connsiteX0" fmla="*/ 0 w 2216880"/>
              <a:gd name="connsiteY0" fmla="*/ 0 h 1108381"/>
              <a:gd name="connsiteX1" fmla="*/ 2216880 w 2216880"/>
              <a:gd name="connsiteY1" fmla="*/ 0 h 1108381"/>
              <a:gd name="connsiteX2" fmla="*/ 1097048 w 2216880"/>
              <a:gd name="connsiteY2" fmla="*/ 1108381 h 1108381"/>
              <a:gd name="connsiteX3" fmla="*/ 0 w 2216880"/>
              <a:gd name="connsiteY3" fmla="*/ 0 h 1108381"/>
            </a:gdLst>
            <a:ahLst/>
            <a:cxnLst>
              <a:cxn ang="0">
                <a:pos x="connsiteX0" y="connsiteY0"/>
              </a:cxn>
              <a:cxn ang="0">
                <a:pos x="connsiteX1" y="connsiteY1"/>
              </a:cxn>
              <a:cxn ang="0">
                <a:pos x="connsiteX2" y="connsiteY2"/>
              </a:cxn>
              <a:cxn ang="0">
                <a:pos x="connsiteX3" y="connsiteY3"/>
              </a:cxn>
            </a:cxnLst>
            <a:rect l="l" t="t" r="r" b="b"/>
            <a:pathLst>
              <a:path w="2216880" h="1108381">
                <a:moveTo>
                  <a:pt x="0" y="0"/>
                </a:moveTo>
                <a:lnTo>
                  <a:pt x="2216880" y="0"/>
                </a:lnTo>
                <a:lnTo>
                  <a:pt x="1097048" y="1108381"/>
                </a:lnTo>
                <a:lnTo>
                  <a:pt x="0" y="0"/>
                </a:lnTo>
                <a:close/>
              </a:path>
            </a:pathLst>
          </a:custGeom>
        </p:spPr>
      </p:pic>
      <p:pic>
        <p:nvPicPr>
          <p:cNvPr id="53" name="图片 52"/>
          <p:cNvPicPr>
            <a:picLocks noChangeAspect="1"/>
          </p:cNvPicPr>
          <p:nvPr/>
        </p:nvPicPr>
        <p:blipFill>
          <a:blip r:embed="rId2">
            <a:extLst>
              <a:ext uri="{28A0092B-C50C-407E-A947-70E740481C1C}">
                <a14:useLocalDpi xmlns:a14="http://schemas.microsoft.com/office/drawing/2010/main" val="0"/>
              </a:ext>
            </a:extLst>
          </a:blip>
          <a:srcRect l="46920" t="19724" r="35326" b="27416"/>
          <a:stretch>
            <a:fillRect/>
          </a:stretch>
        </p:blipFill>
        <p:spPr>
          <a:xfrm>
            <a:off x="6714677" y="1252622"/>
            <a:ext cx="1832042" cy="3636385"/>
          </a:xfrm>
          <a:custGeom>
            <a:avLst/>
            <a:gdLst>
              <a:gd name="connsiteX0" fmla="*/ 22490 w 1832042"/>
              <a:gd name="connsiteY0" fmla="*/ 0 h 3636385"/>
              <a:gd name="connsiteX1" fmla="*/ 1832042 w 1832042"/>
              <a:gd name="connsiteY1" fmla="*/ 1826833 h 3636385"/>
              <a:gd name="connsiteX2" fmla="*/ 5210 w 1832042"/>
              <a:gd name="connsiteY2" fmla="*/ 3636385 h 3636385"/>
              <a:gd name="connsiteX3" fmla="*/ 0 w 1832042"/>
              <a:gd name="connsiteY3" fmla="*/ 3631125 h 3636385"/>
              <a:gd name="connsiteX4" fmla="*/ 0 w 1832042"/>
              <a:gd name="connsiteY4" fmla="*/ 22277 h 3636385"/>
              <a:gd name="connsiteX5" fmla="*/ 22490 w 1832042"/>
              <a:gd name="connsiteY5" fmla="*/ 0 h 36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042" h="3636385">
                <a:moveTo>
                  <a:pt x="22490" y="0"/>
                </a:moveTo>
                <a:lnTo>
                  <a:pt x="1832042" y="1826833"/>
                </a:lnTo>
                <a:lnTo>
                  <a:pt x="5210" y="3636385"/>
                </a:lnTo>
                <a:lnTo>
                  <a:pt x="0" y="3631125"/>
                </a:lnTo>
                <a:lnTo>
                  <a:pt x="0" y="22277"/>
                </a:lnTo>
                <a:lnTo>
                  <a:pt x="22490" y="0"/>
                </a:lnTo>
                <a:close/>
              </a:path>
            </a:pathLst>
          </a:custGeom>
        </p:spPr>
      </p:pic>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66392" t="20212" b="26928"/>
          <a:stretch>
            <a:fillRect/>
          </a:stretch>
        </p:blipFill>
        <p:spPr>
          <a:xfrm>
            <a:off x="8723978" y="1286203"/>
            <a:ext cx="3468023" cy="3636385"/>
          </a:xfrm>
          <a:custGeom>
            <a:avLst/>
            <a:gdLst>
              <a:gd name="connsiteX0" fmla="*/ 1826833 w 3468023"/>
              <a:gd name="connsiteY0" fmla="*/ 0 h 3636385"/>
              <a:gd name="connsiteX1" fmla="*/ 3468023 w 3468023"/>
              <a:gd name="connsiteY1" fmla="*/ 1656863 h 3636385"/>
              <a:gd name="connsiteX2" fmla="*/ 3468023 w 3468023"/>
              <a:gd name="connsiteY2" fmla="*/ 1993603 h 3636385"/>
              <a:gd name="connsiteX3" fmla="*/ 1809552 w 3468023"/>
              <a:gd name="connsiteY3" fmla="*/ 3636385 h 3636385"/>
              <a:gd name="connsiteX4" fmla="*/ 0 w 3468023"/>
              <a:gd name="connsiteY4" fmla="*/ 1809553 h 3636385"/>
              <a:gd name="connsiteX5" fmla="*/ 1826833 w 3468023"/>
              <a:gd name="connsiteY5" fmla="*/ 0 h 36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023" h="3636385">
                <a:moveTo>
                  <a:pt x="1826833" y="0"/>
                </a:moveTo>
                <a:lnTo>
                  <a:pt x="3468023" y="1656863"/>
                </a:lnTo>
                <a:lnTo>
                  <a:pt x="3468023" y="1993603"/>
                </a:lnTo>
                <a:lnTo>
                  <a:pt x="1809552" y="3636385"/>
                </a:lnTo>
                <a:lnTo>
                  <a:pt x="0" y="1809553"/>
                </a:lnTo>
                <a:lnTo>
                  <a:pt x="1826833" y="0"/>
                </a:lnTo>
                <a:close/>
              </a:path>
            </a:pathLst>
          </a:custGeom>
        </p:spPr>
      </p:pic>
      <p:pic>
        <p:nvPicPr>
          <p:cNvPr id="51" name="图片 50"/>
          <p:cNvPicPr>
            <a:picLocks noChangeAspect="1"/>
          </p:cNvPicPr>
          <p:nvPr/>
        </p:nvPicPr>
        <p:blipFill>
          <a:blip r:embed="rId2">
            <a:extLst>
              <a:ext uri="{28A0092B-C50C-407E-A947-70E740481C1C}">
                <a14:useLocalDpi xmlns:a14="http://schemas.microsoft.com/office/drawing/2010/main" val="0"/>
              </a:ext>
            </a:extLst>
          </a:blip>
          <a:srcRect l="47976" t="47140" r="16784"/>
          <a:stretch>
            <a:fillRect/>
          </a:stretch>
        </p:blipFill>
        <p:spPr>
          <a:xfrm>
            <a:off x="6823701" y="3138628"/>
            <a:ext cx="3636384" cy="3636385"/>
          </a:xfrm>
          <a:custGeom>
            <a:avLst/>
            <a:gdLst>
              <a:gd name="connsiteX0" fmla="*/ 1826832 w 3636384"/>
              <a:gd name="connsiteY0" fmla="*/ 0 h 3636385"/>
              <a:gd name="connsiteX1" fmla="*/ 3636384 w 3636384"/>
              <a:gd name="connsiteY1" fmla="*/ 1826833 h 3636385"/>
              <a:gd name="connsiteX2" fmla="*/ 1809551 w 3636384"/>
              <a:gd name="connsiteY2" fmla="*/ 3636385 h 3636385"/>
              <a:gd name="connsiteX3" fmla="*/ 0 w 3636384"/>
              <a:gd name="connsiteY3" fmla="*/ 1809553 h 3636385"/>
              <a:gd name="connsiteX4" fmla="*/ 1826832 w 3636384"/>
              <a:gd name="connsiteY4" fmla="*/ 0 h 363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6384" h="3636385">
                <a:moveTo>
                  <a:pt x="1826832" y="0"/>
                </a:moveTo>
                <a:lnTo>
                  <a:pt x="3636384" y="1826833"/>
                </a:lnTo>
                <a:lnTo>
                  <a:pt x="1809551" y="3636385"/>
                </a:lnTo>
                <a:lnTo>
                  <a:pt x="0" y="1809553"/>
                </a:lnTo>
                <a:lnTo>
                  <a:pt x="1826832" y="0"/>
                </a:lnTo>
                <a:close/>
              </a:path>
            </a:pathLst>
          </a:custGeom>
        </p:spPr>
      </p:pic>
      <p:pic>
        <p:nvPicPr>
          <p:cNvPr id="62" name="图片 61"/>
          <p:cNvPicPr>
            <a:picLocks noChangeAspect="1"/>
          </p:cNvPicPr>
          <p:nvPr/>
        </p:nvPicPr>
        <p:blipFill>
          <a:blip r:embed="rId2">
            <a:extLst>
              <a:ext uri="{28A0092B-C50C-407E-A947-70E740481C1C}">
                <a14:useLocalDpi xmlns:a14="http://schemas.microsoft.com/office/drawing/2010/main" val="0"/>
              </a:ext>
            </a:extLst>
          </a:blip>
          <a:srcRect l="84750" t="1516" b="58303"/>
          <a:stretch>
            <a:fillRect/>
          </a:stretch>
        </p:blipFill>
        <p:spPr>
          <a:xfrm>
            <a:off x="10618366" y="0"/>
            <a:ext cx="1573634" cy="2764176"/>
          </a:xfrm>
          <a:custGeom>
            <a:avLst/>
            <a:gdLst>
              <a:gd name="connsiteX0" fmla="*/ 1186740 w 1573634"/>
              <a:gd name="connsiteY0" fmla="*/ 0 h 2764176"/>
              <a:gd name="connsiteX1" fmla="*/ 1573634 w 1573634"/>
              <a:gd name="connsiteY1" fmla="*/ 0 h 2764176"/>
              <a:gd name="connsiteX2" fmla="*/ 1573634 w 1573634"/>
              <a:gd name="connsiteY2" fmla="*/ 2764176 h 2764176"/>
              <a:gd name="connsiteX3" fmla="*/ 0 w 1573634"/>
              <a:gd name="connsiteY3" fmla="*/ 1175515 h 2764176"/>
            </a:gdLst>
            <a:ahLst/>
            <a:cxnLst>
              <a:cxn ang="0">
                <a:pos x="connsiteX0" y="connsiteY0"/>
              </a:cxn>
              <a:cxn ang="0">
                <a:pos x="connsiteX1" y="connsiteY1"/>
              </a:cxn>
              <a:cxn ang="0">
                <a:pos x="connsiteX2" y="connsiteY2"/>
              </a:cxn>
              <a:cxn ang="0">
                <a:pos x="connsiteX3" y="connsiteY3"/>
              </a:cxn>
            </a:cxnLst>
            <a:rect l="l" t="t" r="r" b="b"/>
            <a:pathLst>
              <a:path w="1573634" h="2764176">
                <a:moveTo>
                  <a:pt x="1186740" y="0"/>
                </a:moveTo>
                <a:lnTo>
                  <a:pt x="1573634" y="0"/>
                </a:lnTo>
                <a:lnTo>
                  <a:pt x="1573634" y="2764176"/>
                </a:lnTo>
                <a:lnTo>
                  <a:pt x="0" y="1175515"/>
                </a:lnTo>
                <a:close/>
              </a:path>
            </a:pathLst>
          </a:custGeom>
        </p:spPr>
      </p:pic>
      <p:pic>
        <p:nvPicPr>
          <p:cNvPr id="33" name="图片 32"/>
          <p:cNvPicPr>
            <a:picLocks noChangeAspect="1"/>
          </p:cNvPicPr>
          <p:nvPr/>
        </p:nvPicPr>
        <p:blipFill>
          <a:blip r:embed="rId2">
            <a:extLst>
              <a:ext uri="{28A0092B-C50C-407E-A947-70E740481C1C}">
                <a14:useLocalDpi xmlns:a14="http://schemas.microsoft.com/office/drawing/2010/main" val="0"/>
              </a:ext>
            </a:extLst>
          </a:blip>
          <a:srcRect l="65971" t="-37114" r="-1562" b="100000"/>
          <a:stretch>
            <a:fillRect/>
          </a:stretch>
        </p:blipFill>
        <p:spPr>
          <a:xfrm>
            <a:off x="8715215" y="-2527996"/>
            <a:ext cx="3636377" cy="2527996"/>
          </a:xfrm>
          <a:custGeom>
            <a:avLst/>
            <a:gdLst>
              <a:gd name="connsiteX0" fmla="*/ 1827532 w 3636377"/>
              <a:gd name="connsiteY0" fmla="*/ 0 h 2527996"/>
              <a:gd name="connsiteX1" fmla="*/ 3636377 w 3636377"/>
              <a:gd name="connsiteY1" fmla="*/ 1827532 h 2527996"/>
              <a:gd name="connsiteX2" fmla="*/ 2928677 w 3636377"/>
              <a:gd name="connsiteY2" fmla="*/ 2527996 h 2527996"/>
              <a:gd name="connsiteX3" fmla="*/ 711797 w 3636377"/>
              <a:gd name="connsiteY3" fmla="*/ 2527996 h 2527996"/>
              <a:gd name="connsiteX4" fmla="*/ 0 w 3636377"/>
              <a:gd name="connsiteY4" fmla="*/ 1808845 h 2527996"/>
              <a:gd name="connsiteX5" fmla="*/ 1827532 w 3636377"/>
              <a:gd name="connsiteY5" fmla="*/ 0 h 252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6377" h="2527996">
                <a:moveTo>
                  <a:pt x="1827532" y="0"/>
                </a:moveTo>
                <a:lnTo>
                  <a:pt x="3636377" y="1827532"/>
                </a:lnTo>
                <a:lnTo>
                  <a:pt x="2928677" y="2527996"/>
                </a:lnTo>
                <a:lnTo>
                  <a:pt x="711797" y="2527996"/>
                </a:lnTo>
                <a:lnTo>
                  <a:pt x="0" y="1808845"/>
                </a:lnTo>
                <a:lnTo>
                  <a:pt x="1827532" y="0"/>
                </a:lnTo>
                <a:close/>
              </a:path>
            </a:pathLst>
          </a:custGeom>
        </p:spPr>
      </p:pic>
      <p:pic>
        <p:nvPicPr>
          <p:cNvPr id="32" name="图片 31"/>
          <p:cNvPicPr>
            <a:picLocks noChangeAspect="1"/>
          </p:cNvPicPr>
          <p:nvPr/>
        </p:nvPicPr>
        <p:blipFill>
          <a:blip r:embed="rId2">
            <a:extLst>
              <a:ext uri="{28A0092B-C50C-407E-A947-70E740481C1C}">
                <a14:useLocalDpi xmlns:a14="http://schemas.microsoft.com/office/drawing/2010/main" val="0"/>
              </a:ext>
            </a:extLst>
          </a:blip>
          <a:srcRect l="96213" t="-9308" r="-20189" b="55922"/>
          <a:stretch>
            <a:fillRect/>
          </a:stretch>
        </p:blipFill>
        <p:spPr>
          <a:xfrm>
            <a:off x="11805107" y="-634038"/>
            <a:ext cx="2449645" cy="3636385"/>
          </a:xfrm>
          <a:custGeom>
            <a:avLst/>
            <a:gdLst>
              <a:gd name="connsiteX0" fmla="*/ 640093 w 2449645"/>
              <a:gd name="connsiteY0" fmla="*/ 0 h 3636385"/>
              <a:gd name="connsiteX1" fmla="*/ 2449645 w 2449645"/>
              <a:gd name="connsiteY1" fmla="*/ 1826833 h 3636385"/>
              <a:gd name="connsiteX2" fmla="*/ 622812 w 2449645"/>
              <a:gd name="connsiteY2" fmla="*/ 3636385 h 3636385"/>
              <a:gd name="connsiteX3" fmla="*/ 386894 w 2449645"/>
              <a:gd name="connsiteY3" fmla="*/ 3398214 h 3636385"/>
              <a:gd name="connsiteX4" fmla="*/ 386894 w 2449645"/>
              <a:gd name="connsiteY4" fmla="*/ 634038 h 3636385"/>
              <a:gd name="connsiteX5" fmla="*/ 0 w 2449645"/>
              <a:gd name="connsiteY5" fmla="*/ 634038 h 3636385"/>
              <a:gd name="connsiteX6" fmla="*/ 640093 w 2449645"/>
              <a:gd name="connsiteY6" fmla="*/ 0 h 36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9645" h="3636385">
                <a:moveTo>
                  <a:pt x="640093" y="0"/>
                </a:moveTo>
                <a:lnTo>
                  <a:pt x="2449645" y="1826833"/>
                </a:lnTo>
                <a:lnTo>
                  <a:pt x="622812" y="3636385"/>
                </a:lnTo>
                <a:lnTo>
                  <a:pt x="386894" y="3398214"/>
                </a:lnTo>
                <a:lnTo>
                  <a:pt x="386894" y="634038"/>
                </a:lnTo>
                <a:lnTo>
                  <a:pt x="0" y="634038"/>
                </a:lnTo>
                <a:lnTo>
                  <a:pt x="640093" y="0"/>
                </a:lnTo>
                <a:close/>
              </a:path>
            </a:pathLst>
          </a:custGeom>
        </p:spPr>
      </p:pic>
      <p:pic>
        <p:nvPicPr>
          <p:cNvPr id="31" name="图片 30"/>
          <p:cNvPicPr>
            <a:picLocks noChangeAspect="1"/>
          </p:cNvPicPr>
          <p:nvPr/>
        </p:nvPicPr>
        <p:blipFill>
          <a:blip r:embed="rId2">
            <a:extLst>
              <a:ext uri="{28A0092B-C50C-407E-A947-70E740481C1C}">
                <a14:useLocalDpi xmlns:a14="http://schemas.microsoft.com/office/drawing/2010/main" val="0"/>
              </a:ext>
            </a:extLst>
          </a:blip>
          <a:srcRect l="59164" t="-9173" r="28604" b="100000"/>
          <a:stretch>
            <a:fillRect/>
          </a:stretch>
        </p:blipFill>
        <p:spPr>
          <a:xfrm>
            <a:off x="8019728" y="-624840"/>
            <a:ext cx="1249735" cy="624840"/>
          </a:xfrm>
          <a:custGeom>
            <a:avLst/>
            <a:gdLst>
              <a:gd name="connsiteX0" fmla="*/ 630806 w 1249735"/>
              <a:gd name="connsiteY0" fmla="*/ 0 h 624840"/>
              <a:gd name="connsiteX1" fmla="*/ 1249735 w 1249735"/>
              <a:gd name="connsiteY1" fmla="*/ 624840 h 624840"/>
              <a:gd name="connsiteX2" fmla="*/ 0 w 1249735"/>
              <a:gd name="connsiteY2" fmla="*/ 624840 h 624840"/>
              <a:gd name="connsiteX3" fmla="*/ 630806 w 1249735"/>
              <a:gd name="connsiteY3" fmla="*/ 0 h 624840"/>
            </a:gdLst>
            <a:ahLst/>
            <a:cxnLst>
              <a:cxn ang="0">
                <a:pos x="connsiteX0" y="connsiteY0"/>
              </a:cxn>
              <a:cxn ang="0">
                <a:pos x="connsiteX1" y="connsiteY1"/>
              </a:cxn>
              <a:cxn ang="0">
                <a:pos x="connsiteX2" y="connsiteY2"/>
              </a:cxn>
              <a:cxn ang="0">
                <a:pos x="connsiteX3" y="connsiteY3"/>
              </a:cxn>
            </a:cxnLst>
            <a:rect l="l" t="t" r="r" b="b"/>
            <a:pathLst>
              <a:path w="1249735" h="624840">
                <a:moveTo>
                  <a:pt x="630806" y="0"/>
                </a:moveTo>
                <a:lnTo>
                  <a:pt x="1249735" y="624840"/>
                </a:lnTo>
                <a:lnTo>
                  <a:pt x="0" y="624840"/>
                </a:lnTo>
                <a:lnTo>
                  <a:pt x="630806" y="0"/>
                </a:lnTo>
                <a:close/>
              </a:path>
            </a:pathLst>
          </a:custGeom>
        </p:spPr>
      </p:pic>
      <p:pic>
        <p:nvPicPr>
          <p:cNvPr id="29" name="图片 28"/>
          <p:cNvPicPr>
            <a:picLocks noChangeAspect="1"/>
          </p:cNvPicPr>
          <p:nvPr/>
        </p:nvPicPr>
        <p:blipFill>
          <a:blip r:embed="rId2">
            <a:extLst>
              <a:ext uri="{28A0092B-C50C-407E-A947-70E740481C1C}">
                <a14:useLocalDpi xmlns:a14="http://schemas.microsoft.com/office/drawing/2010/main" val="0"/>
              </a:ext>
            </a:extLst>
          </a:blip>
          <a:srcRect l="100000" t="43207" r="-1648" b="51849"/>
          <a:stretch>
            <a:fillRect/>
          </a:stretch>
        </p:blipFill>
        <p:spPr>
          <a:xfrm>
            <a:off x="12192000" y="2943067"/>
            <a:ext cx="168360" cy="336736"/>
          </a:xfrm>
          <a:custGeom>
            <a:avLst/>
            <a:gdLst>
              <a:gd name="connsiteX0" fmla="*/ 0 w 168360"/>
              <a:gd name="connsiteY0" fmla="*/ 0 h 336736"/>
              <a:gd name="connsiteX1" fmla="*/ 168360 w 168360"/>
              <a:gd name="connsiteY1" fmla="*/ 169968 h 336736"/>
              <a:gd name="connsiteX2" fmla="*/ 0 w 168360"/>
              <a:gd name="connsiteY2" fmla="*/ 336736 h 336736"/>
              <a:gd name="connsiteX3" fmla="*/ 0 w 168360"/>
              <a:gd name="connsiteY3" fmla="*/ 0 h 336736"/>
            </a:gdLst>
            <a:ahLst/>
            <a:cxnLst>
              <a:cxn ang="0">
                <a:pos x="connsiteX0" y="connsiteY0"/>
              </a:cxn>
              <a:cxn ang="0">
                <a:pos x="connsiteX1" y="connsiteY1"/>
              </a:cxn>
              <a:cxn ang="0">
                <a:pos x="connsiteX2" y="connsiteY2"/>
              </a:cxn>
              <a:cxn ang="0">
                <a:pos x="connsiteX3" y="connsiteY3"/>
              </a:cxn>
            </a:cxnLst>
            <a:rect l="l" t="t" r="r" b="b"/>
            <a:pathLst>
              <a:path w="168360" h="336736">
                <a:moveTo>
                  <a:pt x="0" y="0"/>
                </a:moveTo>
                <a:lnTo>
                  <a:pt x="168360" y="169968"/>
                </a:lnTo>
                <a:lnTo>
                  <a:pt x="0" y="336736"/>
                </a:lnTo>
                <a:lnTo>
                  <a:pt x="0" y="0"/>
                </a:lnTo>
                <a:close/>
              </a:path>
            </a:pathLst>
          </a:custGeom>
        </p:spPr>
      </p:pic>
      <p:grpSp>
        <p:nvGrpSpPr>
          <p:cNvPr id="4" name="组合 3"/>
          <p:cNvGrpSpPr/>
          <p:nvPr/>
        </p:nvGrpSpPr>
        <p:grpSpPr>
          <a:xfrm>
            <a:off x="644142" y="2314916"/>
            <a:ext cx="5937982" cy="2641904"/>
            <a:chOff x="6147269" y="2844264"/>
            <a:chExt cx="5112385" cy="2076460"/>
          </a:xfrm>
        </p:grpSpPr>
        <p:grpSp>
          <p:nvGrpSpPr>
            <p:cNvPr id="5" name="组合 4"/>
            <p:cNvGrpSpPr/>
            <p:nvPr/>
          </p:nvGrpSpPr>
          <p:grpSpPr>
            <a:xfrm>
              <a:off x="6147269" y="3331609"/>
              <a:ext cx="5033250" cy="1589115"/>
              <a:chOff x="-4714868" y="2110674"/>
              <a:chExt cx="5033250" cy="1589115"/>
            </a:xfrm>
          </p:grpSpPr>
          <p:sp>
            <p:nvSpPr>
              <p:cNvPr id="7" name="矩形: 圆角 21"/>
              <p:cNvSpPr/>
              <p:nvPr/>
            </p:nvSpPr>
            <p:spPr>
              <a:xfrm>
                <a:off x="-4648332" y="3345066"/>
                <a:ext cx="3562392" cy="354723"/>
              </a:xfrm>
              <a:prstGeom prst="roundRect">
                <a:avLst>
                  <a:gd name="adj" fmla="val 50000"/>
                </a:avLst>
              </a:prstGeom>
              <a:solidFill>
                <a:srgbClr val="50483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16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8" name="组合 7"/>
              <p:cNvGrpSpPr/>
              <p:nvPr/>
            </p:nvGrpSpPr>
            <p:grpSpPr>
              <a:xfrm>
                <a:off x="-4714868" y="2110674"/>
                <a:ext cx="5033250" cy="944353"/>
                <a:chOff x="-4714868" y="2110674"/>
                <a:chExt cx="5033250" cy="944353"/>
              </a:xfrm>
            </p:grpSpPr>
            <p:sp>
              <p:nvSpPr>
                <p:cNvPr id="9" name="文本框 8"/>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PEOPLE'S EDUCATION PRESS HIGH SCHOOL MATHEMATICS ELECTIVE 1-2</a:t>
                  </a:r>
                </a:p>
              </p:txBody>
            </p:sp>
            <p:cxnSp>
              <p:nvCxnSpPr>
                <p:cNvPr id="10" name="直接连接符 9"/>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11"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400" b="1" dirty="0">
                      <a:solidFill>
                        <a:srgbClr val="504835"/>
                      </a:solidFill>
                      <a:latin typeface="Arial" panose="020B0604020202020204" pitchFamily="34" charset="0"/>
                      <a:ea typeface="思源黑体 CN Regular" panose="020B0500000000000000" pitchFamily="34" charset="-122"/>
                      <a:cs typeface="+mn-ea"/>
                      <a:sym typeface="Arial" panose="020B0604020202020204" pitchFamily="34" charset="0"/>
                    </a:rPr>
                    <a:t>感谢你的聆听</a:t>
                  </a:r>
                </a:p>
              </p:txBody>
            </p:sp>
          </p:grpSp>
        </p:grpSp>
        <p:sp>
          <p:nvSpPr>
            <p:cNvPr id="6" name="文本占位符 20"/>
            <p:cNvSpPr txBox="1"/>
            <p:nvPr/>
          </p:nvSpPr>
          <p:spPr>
            <a:xfrm>
              <a:off x="6147269" y="2844264"/>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latin typeface="Arial" panose="020B0604020202020204" pitchFamily="34" charset="0"/>
                  <a:ea typeface="思源黑体 CN Regular" panose="020B0500000000000000" pitchFamily="34" charset="-122"/>
                  <a:cs typeface="+mn-ea"/>
                  <a:sym typeface="Arial" panose="020B0604020202020204" pitchFamily="34" charset="0"/>
                </a:rPr>
                <a:t>3</a:t>
              </a: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章 数系的扩充与复数的引入</a:t>
              </a:r>
            </a:p>
          </p:txBody>
        </p:sp>
      </p:grpSp>
      <p:sp>
        <p:nvSpPr>
          <p:cNvPr id="12" name="矩形 11"/>
          <p:cNvSpPr/>
          <p:nvPr/>
        </p:nvSpPr>
        <p:spPr>
          <a:xfrm>
            <a:off x="-1797646" y="512415"/>
            <a:ext cx="4062342" cy="300975"/>
          </a:xfrm>
          <a:prstGeom prst="rect">
            <a:avLst/>
          </a:prstGeom>
          <a:solidFill>
            <a:srgbClr val="504835"/>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人教版高中数学选修</a:t>
            </a:r>
            <a:r>
              <a:rPr lang="en-US" altLang="zh-CN" sz="1200" kern="0" spc="300"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1</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5" name="任意多边形 64"/>
          <p:cNvSpPr/>
          <p:nvPr/>
        </p:nvSpPr>
        <p:spPr>
          <a:xfrm>
            <a:off x="8800372" y="3453949"/>
            <a:ext cx="3388878" cy="3388878"/>
          </a:xfrm>
          <a:custGeom>
            <a:avLst/>
            <a:gdLst>
              <a:gd name="connsiteX0" fmla="*/ 3388878 w 3388878"/>
              <a:gd name="connsiteY0" fmla="*/ 0 h 3388878"/>
              <a:gd name="connsiteX1" fmla="*/ 3388878 w 3388878"/>
              <a:gd name="connsiteY1" fmla="*/ 3388878 h 3388878"/>
              <a:gd name="connsiteX2" fmla="*/ 0 w 3388878"/>
              <a:gd name="connsiteY2" fmla="*/ 3388878 h 3388878"/>
              <a:gd name="connsiteX3" fmla="*/ 3388878 w 3388878"/>
              <a:gd name="connsiteY3" fmla="*/ 0 h 3388878"/>
            </a:gdLst>
            <a:ahLst/>
            <a:cxnLst>
              <a:cxn ang="0">
                <a:pos x="connsiteX0" y="connsiteY0"/>
              </a:cxn>
              <a:cxn ang="0">
                <a:pos x="connsiteX1" y="connsiteY1"/>
              </a:cxn>
              <a:cxn ang="0">
                <a:pos x="connsiteX2" y="connsiteY2"/>
              </a:cxn>
              <a:cxn ang="0">
                <a:pos x="connsiteX3" y="connsiteY3"/>
              </a:cxn>
            </a:cxnLst>
            <a:rect l="l" t="t" r="r" b="b"/>
            <a:pathLst>
              <a:path w="3388878" h="3388878">
                <a:moveTo>
                  <a:pt x="3388878" y="0"/>
                </a:moveTo>
                <a:lnTo>
                  <a:pt x="3388878" y="3388878"/>
                </a:lnTo>
                <a:lnTo>
                  <a:pt x="0" y="3388878"/>
                </a:lnTo>
                <a:lnTo>
                  <a:pt x="3388878" y="0"/>
                </a:lnTo>
                <a:close/>
              </a:path>
            </a:pathLst>
          </a:custGeom>
          <a:solidFill>
            <a:srgbClr val="B4E5EA">
              <a:alpha val="37000"/>
            </a:srgbClr>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spc="50">
              <a:ln w="0"/>
              <a:solidFill>
                <a:schemeClr val="bg2"/>
              </a:solidFill>
              <a:effectLst>
                <a:innerShdw blurRad="63500" dist="50800" dir="13500000">
                  <a:srgbClr val="000000">
                    <a:alpha val="5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660400" y="1224278"/>
            <a:ext cx="7982768" cy="123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en-US" altLang="zh-CN" sz="2000" kern="0" dirty="0">
                <a:ea typeface="思源黑体 CN Medium" panose="020B0600000000000000" pitchFamily="34" charset="-122"/>
                <a:sym typeface="Arial" panose="020B0604020202020204" pitchFamily="34" charset="0"/>
              </a:rPr>
              <a:t>1.</a:t>
            </a:r>
            <a:r>
              <a:rPr lang="zh-CN" altLang="en-US" sz="2000" kern="0" dirty="0">
                <a:ea typeface="思源黑体 CN Medium" panose="020B0600000000000000" pitchFamily="34" charset="-122"/>
                <a:sym typeface="Arial" panose="020B0604020202020204" pitchFamily="34" charset="0"/>
              </a:rPr>
              <a:t>熟练掌握复数的代数形式的加减法运算法则．</a:t>
            </a:r>
          </a:p>
          <a:p>
            <a:pPr eaLnBrk="1" hangingPunct="1">
              <a:lnSpc>
                <a:spcPct val="200000"/>
              </a:lnSpc>
            </a:pPr>
            <a:r>
              <a:rPr lang="en-US" altLang="zh-CN" sz="2000" kern="0" dirty="0">
                <a:ea typeface="思源黑体 CN Medium" panose="020B0600000000000000" pitchFamily="34" charset="-122"/>
                <a:sym typeface="Arial" panose="020B0604020202020204" pitchFamily="34" charset="0"/>
              </a:rPr>
              <a:t>2</a:t>
            </a:r>
            <a:r>
              <a:rPr lang="zh-CN" altLang="en-US" sz="2000" kern="0" dirty="0">
                <a:ea typeface="思源黑体 CN Medium" panose="020B0600000000000000" pitchFamily="34" charset="-122"/>
                <a:sym typeface="Arial" panose="020B0604020202020204" pitchFamily="34" charset="0"/>
              </a:rPr>
              <a:t>．理解复数加减法的几何意义，能够利用</a:t>
            </a:r>
            <a:r>
              <a:rPr lang="en-US" altLang="zh-CN" sz="2000" kern="0" dirty="0">
                <a:ea typeface="思源黑体 CN Medium" panose="020B0600000000000000" pitchFamily="34" charset="-122"/>
                <a:sym typeface="Arial" panose="020B0604020202020204" pitchFamily="34" charset="0"/>
              </a:rPr>
              <a:t>“</a:t>
            </a:r>
            <a:r>
              <a:rPr lang="zh-CN" altLang="en-US" sz="2000" kern="0" dirty="0">
                <a:ea typeface="思源黑体 CN Medium" panose="020B0600000000000000" pitchFamily="34" charset="-122"/>
                <a:sym typeface="Arial" panose="020B0604020202020204" pitchFamily="34" charset="0"/>
              </a:rPr>
              <a:t>数形结合</a:t>
            </a:r>
            <a:r>
              <a:rPr lang="en-US" altLang="zh-CN" sz="2000" kern="0" dirty="0">
                <a:ea typeface="思源黑体 CN Medium" panose="020B0600000000000000" pitchFamily="34" charset="-122"/>
                <a:sym typeface="Arial" panose="020B0604020202020204" pitchFamily="34" charset="0"/>
              </a:rPr>
              <a:t>”</a:t>
            </a:r>
            <a:r>
              <a:rPr lang="zh-CN" altLang="en-US" sz="2000" kern="0" dirty="0">
                <a:ea typeface="思源黑体 CN Medium" panose="020B0600000000000000" pitchFamily="34" charset="-122"/>
                <a:sym typeface="Arial" panose="020B0604020202020204" pitchFamily="34" charset="0"/>
              </a:rPr>
              <a:t>的思想解题．</a:t>
            </a:r>
          </a:p>
        </p:txBody>
      </p:sp>
      <p:sp>
        <p:nvSpPr>
          <p:cNvPr id="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学习目标</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60400" y="981554"/>
            <a:ext cx="108585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250000"/>
              </a:lnSpc>
              <a:spcBef>
                <a:spcPct val="0"/>
              </a:spcBef>
              <a:spcAft>
                <a:spcPct val="0"/>
              </a:spcAft>
              <a:buClrTx/>
              <a:buSzTx/>
              <a:buFontTx/>
              <a:buNone/>
            </a:pP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1．复数</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z</a:t>
            </a:r>
            <a:r>
              <a:rPr kumimoji="0" lang="zh-CN" altLang="zh-CN" sz="2000" i="0" u="none" strike="noStrike" cap="none" normalizeH="0" baseline="-3000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＝1＋i和</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z</a:t>
            </a:r>
            <a:r>
              <a:rPr kumimoji="0" lang="zh-CN" altLang="zh-CN" sz="2000" i="0" u="none" strike="noStrike" cap="none" normalizeH="0" baseline="-3000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2</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＝1－i在复平面内的对应点关于____对称．</a:t>
            </a:r>
            <a:endPar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endParaRPr>
          </a:p>
          <a:p>
            <a:pPr lvl="0" eaLnBrk="0" fontAlgn="base" hangingPunct="0">
              <a:lnSpc>
                <a:spcPct val="250000"/>
              </a:lnSpc>
              <a:spcBef>
                <a:spcPct val="0"/>
              </a:spcBef>
              <a:spcAft>
                <a:spcPct val="0"/>
              </a:spcAft>
            </a:pP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2．(1－)i的实部为_</a:t>
            </a:r>
            <a:r>
              <a:rPr lang="zh-CN" altLang="zh-CN" sz="2000" dirty="0">
                <a:latin typeface="思源黑体 CN Medium" panose="020B0600000000000000" pitchFamily="34" charset="-122"/>
                <a:ea typeface="思源黑体 CN Medium" panose="020B0600000000000000" pitchFamily="34" charset="-122"/>
                <a:cs typeface="Times New Roman" panose="02020603050405020304" pitchFamily="18" charset="0"/>
              </a:rPr>
              <a:t>____</a:t>
            </a:r>
            <a:r>
              <a:rPr lang="en-US" altLang="zh-CN" sz="2000" dirty="0">
                <a:latin typeface="思源黑体 CN Medium" panose="020B0600000000000000" pitchFamily="34" charset="-122"/>
                <a:ea typeface="思源黑体 CN Medium" panose="020B0600000000000000" pitchFamily="34" charset="-122"/>
                <a:cs typeface="Times New Roman" panose="02020603050405020304" pitchFamily="18" charset="0"/>
              </a:rPr>
              <a:t>v</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，虚部为_______.</a:t>
            </a:r>
            <a:endPar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0" algn="l" defTabSz="914400" rtl="0" eaLnBrk="0" fontAlgn="base" latinLnBrk="0" hangingPunct="0">
              <a:lnSpc>
                <a:spcPct val="250000"/>
              </a:lnSpc>
              <a:spcBef>
                <a:spcPct val="0"/>
              </a:spcBef>
              <a:spcAft>
                <a:spcPct val="0"/>
              </a:spcAft>
              <a:buClrTx/>
              <a:buSzTx/>
              <a:buFontTx/>
              <a:buNone/>
            </a:pP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3．若</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点对应复数2＋i，</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B</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点对应复数为－1＋3i，则平行四边形</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OACB</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的对角线</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OC</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的向量</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→(OC)</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对应的复数为</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______</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endPar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endParaRPr>
          </a:p>
        </p:txBody>
      </p:sp>
      <p:sp>
        <p:nvSpPr>
          <p:cNvPr id="6150" name="TextBox 10"/>
          <p:cNvSpPr txBox="1">
            <a:spLocks noChangeArrowheads="1"/>
          </p:cNvSpPr>
          <p:nvPr/>
        </p:nvSpPr>
        <p:spPr bwMode="auto">
          <a:xfrm>
            <a:off x="6527503" y="1288276"/>
            <a:ext cx="1000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000" kern="0" dirty="0">
                <a:solidFill>
                  <a:srgbClr val="FF0000"/>
                </a:solidFill>
                <a:ea typeface="思源黑体 CN Medium" panose="020B0600000000000000" pitchFamily="34" charset="-122"/>
                <a:sym typeface="Arial" panose="020B0604020202020204" pitchFamily="34" charset="0"/>
              </a:rPr>
              <a:t>实轴</a:t>
            </a:r>
          </a:p>
        </p:txBody>
      </p:sp>
      <p:sp>
        <p:nvSpPr>
          <p:cNvPr id="6151" name="TextBox 11"/>
          <p:cNvSpPr txBox="1">
            <a:spLocks noChangeArrowheads="1"/>
          </p:cNvSpPr>
          <p:nvPr/>
        </p:nvSpPr>
        <p:spPr bwMode="auto">
          <a:xfrm>
            <a:off x="3062283" y="2028090"/>
            <a:ext cx="642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kern="0" dirty="0">
                <a:solidFill>
                  <a:srgbClr val="FF0000"/>
                </a:solidFill>
                <a:ea typeface="思源黑体 CN Medium" panose="020B0600000000000000" pitchFamily="34" charset="-122"/>
                <a:sym typeface="Arial" panose="020B0604020202020204" pitchFamily="34" charset="0"/>
              </a:rPr>
              <a:t>0</a:t>
            </a:r>
            <a:endParaRPr lang="zh-CN" altLang="en-US" sz="2000" kern="0" dirty="0">
              <a:solidFill>
                <a:srgbClr val="FF0000"/>
              </a:solidFill>
              <a:ea typeface="思源黑体 CN Medium" panose="020B0600000000000000" pitchFamily="34" charset="-122"/>
              <a:sym typeface="Arial" panose="020B0604020202020204" pitchFamily="34" charset="0"/>
            </a:endParaRPr>
          </a:p>
        </p:txBody>
      </p:sp>
      <p:sp>
        <p:nvSpPr>
          <p:cNvPr id="6152" name="TextBox 12"/>
          <p:cNvSpPr txBox="1">
            <a:spLocks noChangeArrowheads="1"/>
          </p:cNvSpPr>
          <p:nvPr/>
        </p:nvSpPr>
        <p:spPr bwMode="auto">
          <a:xfrm>
            <a:off x="3062283" y="3531432"/>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kern="0" dirty="0">
                <a:solidFill>
                  <a:srgbClr val="FF0000"/>
                </a:solidFill>
                <a:ea typeface="思源黑体 CN Medium" panose="020B0600000000000000" pitchFamily="34" charset="-122"/>
                <a:sym typeface="Arial" panose="020B0604020202020204" pitchFamily="34" charset="0"/>
              </a:rPr>
              <a:t>1</a:t>
            </a:r>
            <a:r>
              <a:rPr lang="zh-CN" altLang="en-US" sz="2000" kern="0" dirty="0">
                <a:solidFill>
                  <a:srgbClr val="FF0000"/>
                </a:solidFill>
                <a:ea typeface="思源黑体 CN Medium" panose="020B0600000000000000" pitchFamily="34" charset="-122"/>
                <a:sym typeface="Arial" panose="020B0604020202020204" pitchFamily="34" charset="0"/>
              </a:rPr>
              <a:t>＋</a:t>
            </a:r>
            <a:r>
              <a:rPr lang="en-US" altLang="zh-CN" sz="2000" kern="0" dirty="0">
                <a:solidFill>
                  <a:srgbClr val="FF0000"/>
                </a:solidFill>
                <a:ea typeface="思源黑体 CN Medium" panose="020B0600000000000000" pitchFamily="34" charset="-122"/>
                <a:sym typeface="Arial" panose="020B0604020202020204" pitchFamily="34" charset="0"/>
              </a:rPr>
              <a:t>4i</a:t>
            </a:r>
            <a:endParaRPr lang="zh-CN" altLang="en-US" sz="2000" kern="0" dirty="0">
              <a:solidFill>
                <a:srgbClr val="FF0000"/>
              </a:solidFill>
              <a:ea typeface="思源黑体 CN Medium" panose="020B0600000000000000" pitchFamily="34" charset="-122"/>
              <a:sym typeface="Arial" panose="020B0604020202020204" pitchFamily="34" charset="0"/>
            </a:endParaRPr>
          </a:p>
        </p:txBody>
      </p:sp>
      <p:graphicFrame>
        <p:nvGraphicFramePr>
          <p:cNvPr id="6153" name="Object 15"/>
          <p:cNvGraphicFramePr>
            <a:graphicFrameLocks noChangeAspect="1"/>
          </p:cNvGraphicFramePr>
          <p:nvPr/>
        </p:nvGraphicFramePr>
        <p:xfrm>
          <a:off x="4797412" y="2007201"/>
          <a:ext cx="796842" cy="428458"/>
        </p:xfrm>
        <a:graphic>
          <a:graphicData uri="http://schemas.openxmlformats.org/presentationml/2006/ole">
            <mc:AlternateContent xmlns:mc="http://schemas.openxmlformats.org/markup-compatibility/2006">
              <mc:Choice xmlns:v="urn:schemas-microsoft-com:vml" Requires="v">
                <p:oleObj r:id="rId2" imgW="1125855" imgH="606425" progId="Word.Document.8">
                  <p:embed/>
                </p:oleObj>
              </mc:Choice>
              <mc:Fallback>
                <p:oleObj r:id="rId2" imgW="1125855" imgH="606425" progId="Word.Document.8">
                  <p:embed/>
                  <p:pic>
                    <p:nvPicPr>
                      <p:cNvPr id="0"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12" y="2007201"/>
                        <a:ext cx="796842" cy="428458"/>
                      </a:xfrm>
                      <a:prstGeom prst="rect">
                        <a:avLst/>
                      </a:prstGeom>
                      <a:noFill/>
                      <a:ln>
                        <a:noFill/>
                      </a:ln>
                      <a:effectLst/>
                    </p:spPr>
                  </p:pic>
                </p:oleObj>
              </mc:Fallback>
            </mc:AlternateContent>
          </a:graphicData>
        </a:graphic>
      </p:graphicFrame>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日清检测</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utoUpdateAnimBg="0"/>
      <p:bldP spid="6151" grpId="0" autoUpdateAnimBg="0"/>
      <p:bldP spid="615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内容占位符 1"/>
          <p:cNvSpPr>
            <a:spLocks noGrp="1" noChangeArrowheads="1"/>
          </p:cNvSpPr>
          <p:nvPr>
            <p:ph sz="quarter" idx="4294967295"/>
          </p:nvPr>
        </p:nvSpPr>
        <p:spPr bwMode="auto">
          <a:xfrm>
            <a:off x="660400" y="1117091"/>
            <a:ext cx="7848600" cy="30814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lnSpc>
                <a:spcPct val="20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．复数的加法与减法</a:t>
            </a:r>
          </a:p>
          <a:p>
            <a:pPr marL="0" indent="0">
              <a:lnSpc>
                <a:spcPct val="20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复数的加、减法法则</a:t>
            </a:r>
          </a:p>
          <a:p>
            <a:pPr marL="0" indent="0">
              <a:lnSpc>
                <a:spcPct val="20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c</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d</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______________</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marL="0" indent="0">
              <a:lnSpc>
                <a:spcPct val="20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c</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d</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______________.</a:t>
            </a:r>
            <a:endPar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marL="0" indent="0">
              <a:lnSpc>
                <a:spcPct val="200000"/>
              </a:lnSpc>
              <a:spcBef>
                <a:spcPct val="0"/>
              </a:spcBef>
              <a:buNone/>
            </a:pP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即两个复数相加</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减</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，就是实部与实部，虚部与虚部分别</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________</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p:txBody>
      </p:sp>
      <p:sp>
        <p:nvSpPr>
          <p:cNvPr id="7177" name="TextBox 8"/>
          <p:cNvSpPr txBox="1">
            <a:spLocks noChangeArrowheads="1"/>
          </p:cNvSpPr>
          <p:nvPr/>
        </p:nvSpPr>
        <p:spPr bwMode="auto">
          <a:xfrm>
            <a:off x="2790524" y="2457778"/>
            <a:ext cx="2786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kern="0" dirty="0">
                <a:solidFill>
                  <a:srgbClr val="FF0000"/>
                </a:solidFill>
                <a:ea typeface="思源黑体 CN Medium" panose="020B0600000000000000" pitchFamily="34" charset="-122"/>
                <a:sym typeface="Arial" panose="020B0604020202020204" pitchFamily="34" charset="0"/>
              </a:rPr>
              <a:t>(</a:t>
            </a:r>
            <a:r>
              <a:rPr lang="en-US" altLang="zh-CN" sz="2000" i="1" kern="0" dirty="0">
                <a:solidFill>
                  <a:srgbClr val="FF0000"/>
                </a:solidFill>
                <a:ea typeface="思源黑体 CN Medium" panose="020B0600000000000000" pitchFamily="34" charset="-122"/>
                <a:sym typeface="Arial" panose="020B0604020202020204" pitchFamily="34" charset="0"/>
              </a:rPr>
              <a:t>a</a:t>
            </a:r>
            <a:r>
              <a:rPr lang="zh-CN" altLang="en-US" sz="2000" kern="0" dirty="0">
                <a:solidFill>
                  <a:srgbClr val="FF0000"/>
                </a:solidFill>
                <a:ea typeface="思源黑体 CN Medium" panose="020B0600000000000000" pitchFamily="34" charset="-122"/>
                <a:sym typeface="Arial" panose="020B0604020202020204" pitchFamily="34" charset="0"/>
              </a:rPr>
              <a:t>＋</a:t>
            </a:r>
            <a:r>
              <a:rPr lang="en-US" altLang="zh-CN" sz="2000" i="1" kern="0" dirty="0">
                <a:solidFill>
                  <a:srgbClr val="FF0000"/>
                </a:solidFill>
                <a:ea typeface="思源黑体 CN Medium" panose="020B0600000000000000" pitchFamily="34" charset="-122"/>
                <a:sym typeface="Arial" panose="020B0604020202020204" pitchFamily="34" charset="0"/>
              </a:rPr>
              <a:t>c</a:t>
            </a:r>
            <a:r>
              <a:rPr lang="en-US" altLang="zh-CN" sz="2000" kern="0" dirty="0">
                <a:solidFill>
                  <a:srgbClr val="FF0000"/>
                </a:solidFill>
                <a:ea typeface="思源黑体 CN Medium" panose="020B0600000000000000" pitchFamily="34" charset="-122"/>
                <a:sym typeface="Arial" panose="020B0604020202020204" pitchFamily="34" charset="0"/>
              </a:rPr>
              <a:t>)</a:t>
            </a:r>
            <a:r>
              <a:rPr lang="zh-CN" altLang="en-US" sz="2000" kern="0" dirty="0">
                <a:solidFill>
                  <a:srgbClr val="FF0000"/>
                </a:solidFill>
                <a:ea typeface="思源黑体 CN Medium" panose="020B0600000000000000" pitchFamily="34" charset="-122"/>
                <a:sym typeface="Arial" panose="020B0604020202020204" pitchFamily="34" charset="0"/>
              </a:rPr>
              <a:t>＋</a:t>
            </a:r>
            <a:r>
              <a:rPr lang="en-US" altLang="zh-CN" sz="2000" kern="0" dirty="0">
                <a:solidFill>
                  <a:srgbClr val="FF0000"/>
                </a:solidFill>
                <a:ea typeface="思源黑体 CN Medium" panose="020B0600000000000000" pitchFamily="34" charset="-122"/>
                <a:sym typeface="Arial" panose="020B0604020202020204" pitchFamily="34" charset="0"/>
              </a:rPr>
              <a:t>(</a:t>
            </a:r>
            <a:r>
              <a:rPr lang="en-US" altLang="zh-CN" sz="2000" i="1" kern="0" dirty="0">
                <a:solidFill>
                  <a:srgbClr val="FF0000"/>
                </a:solidFill>
                <a:ea typeface="思源黑体 CN Medium" panose="020B0600000000000000" pitchFamily="34" charset="-122"/>
                <a:sym typeface="Arial" panose="020B0604020202020204" pitchFamily="34" charset="0"/>
              </a:rPr>
              <a:t>b</a:t>
            </a:r>
            <a:r>
              <a:rPr lang="zh-CN" altLang="en-US" sz="2000" kern="0" dirty="0">
                <a:solidFill>
                  <a:srgbClr val="FF0000"/>
                </a:solidFill>
                <a:ea typeface="思源黑体 CN Medium" panose="020B0600000000000000" pitchFamily="34" charset="-122"/>
                <a:sym typeface="Arial" panose="020B0604020202020204" pitchFamily="34" charset="0"/>
              </a:rPr>
              <a:t>＋</a:t>
            </a:r>
            <a:r>
              <a:rPr lang="en-US" altLang="zh-CN" sz="2000" i="1" kern="0" dirty="0">
                <a:solidFill>
                  <a:srgbClr val="FF0000"/>
                </a:solidFill>
                <a:ea typeface="思源黑体 CN Medium" panose="020B0600000000000000" pitchFamily="34" charset="-122"/>
                <a:sym typeface="Arial" panose="020B0604020202020204" pitchFamily="34" charset="0"/>
              </a:rPr>
              <a:t>d</a:t>
            </a:r>
            <a:r>
              <a:rPr lang="en-US" altLang="zh-CN" sz="2000" kern="0" dirty="0">
                <a:solidFill>
                  <a:srgbClr val="FF0000"/>
                </a:solidFill>
                <a:ea typeface="思源黑体 CN Medium" panose="020B0600000000000000" pitchFamily="34" charset="-122"/>
                <a:sym typeface="Arial" panose="020B0604020202020204" pitchFamily="34" charset="0"/>
              </a:rPr>
              <a:t>)</a:t>
            </a:r>
            <a:r>
              <a:rPr lang="en-US" altLang="zh-CN" sz="2000" kern="0" dirty="0" err="1">
                <a:solidFill>
                  <a:srgbClr val="FF0000"/>
                </a:solidFill>
                <a:ea typeface="思源黑体 CN Medium" panose="020B0600000000000000" pitchFamily="34" charset="-122"/>
                <a:sym typeface="Arial" panose="020B0604020202020204" pitchFamily="34" charset="0"/>
              </a:rPr>
              <a:t>i</a:t>
            </a:r>
            <a:endParaRPr lang="zh-CN" altLang="en-US" sz="2000" kern="0" dirty="0">
              <a:ea typeface="思源黑体 CN Medium" panose="020B0600000000000000" pitchFamily="34" charset="-122"/>
              <a:sym typeface="Arial" panose="020B0604020202020204" pitchFamily="34" charset="0"/>
            </a:endParaRPr>
          </a:p>
        </p:txBody>
      </p:sp>
      <p:sp>
        <p:nvSpPr>
          <p:cNvPr id="7178" name="TextBox 9"/>
          <p:cNvSpPr txBox="1">
            <a:spLocks noChangeArrowheads="1"/>
          </p:cNvSpPr>
          <p:nvPr/>
        </p:nvSpPr>
        <p:spPr bwMode="auto">
          <a:xfrm>
            <a:off x="2790524" y="3014503"/>
            <a:ext cx="2857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kern="0">
                <a:solidFill>
                  <a:srgbClr val="FF0000"/>
                </a:solidFill>
                <a:ea typeface="思源黑体 CN Medium" panose="020B0600000000000000" pitchFamily="34" charset="-122"/>
                <a:sym typeface="Arial" panose="020B0604020202020204" pitchFamily="34" charset="0"/>
              </a:rPr>
              <a:t>(</a:t>
            </a:r>
            <a:r>
              <a:rPr lang="en-US" altLang="zh-CN" sz="2000" i="1" kern="0">
                <a:solidFill>
                  <a:srgbClr val="FF0000"/>
                </a:solidFill>
                <a:ea typeface="思源黑体 CN Medium" panose="020B0600000000000000" pitchFamily="34" charset="-122"/>
                <a:sym typeface="Arial" panose="020B0604020202020204" pitchFamily="34" charset="0"/>
              </a:rPr>
              <a:t>a</a:t>
            </a:r>
            <a:r>
              <a:rPr lang="zh-CN" altLang="en-US" sz="2000" kern="0">
                <a:solidFill>
                  <a:srgbClr val="FF0000"/>
                </a:solidFill>
                <a:ea typeface="思源黑体 CN Medium" panose="020B0600000000000000" pitchFamily="34" charset="-122"/>
                <a:sym typeface="Arial" panose="020B0604020202020204" pitchFamily="34" charset="0"/>
              </a:rPr>
              <a:t>－</a:t>
            </a:r>
            <a:r>
              <a:rPr lang="en-US" altLang="zh-CN" sz="2000" i="1" kern="0">
                <a:solidFill>
                  <a:srgbClr val="FF0000"/>
                </a:solidFill>
                <a:ea typeface="思源黑体 CN Medium" panose="020B0600000000000000" pitchFamily="34" charset="-122"/>
                <a:sym typeface="Arial" panose="020B0604020202020204" pitchFamily="34" charset="0"/>
              </a:rPr>
              <a:t>c</a:t>
            </a:r>
            <a:r>
              <a:rPr lang="en-US" altLang="zh-CN" sz="2000" kern="0">
                <a:solidFill>
                  <a:srgbClr val="FF0000"/>
                </a:solidFill>
                <a:ea typeface="思源黑体 CN Medium" panose="020B0600000000000000" pitchFamily="34" charset="-122"/>
                <a:sym typeface="Arial" panose="020B0604020202020204" pitchFamily="34" charset="0"/>
              </a:rPr>
              <a:t>)</a:t>
            </a:r>
            <a:r>
              <a:rPr lang="zh-CN" altLang="en-US" sz="2000" kern="0">
                <a:solidFill>
                  <a:srgbClr val="FF0000"/>
                </a:solidFill>
                <a:ea typeface="思源黑体 CN Medium" panose="020B0600000000000000" pitchFamily="34" charset="-122"/>
                <a:sym typeface="Arial" panose="020B0604020202020204" pitchFamily="34" charset="0"/>
              </a:rPr>
              <a:t>＋</a:t>
            </a:r>
            <a:r>
              <a:rPr lang="en-US" altLang="zh-CN" sz="2000" kern="0">
                <a:solidFill>
                  <a:srgbClr val="FF0000"/>
                </a:solidFill>
                <a:ea typeface="思源黑体 CN Medium" panose="020B0600000000000000" pitchFamily="34" charset="-122"/>
                <a:sym typeface="Arial" panose="020B0604020202020204" pitchFamily="34" charset="0"/>
              </a:rPr>
              <a:t>(</a:t>
            </a:r>
            <a:r>
              <a:rPr lang="en-US" altLang="zh-CN" sz="2000" i="1" kern="0">
                <a:solidFill>
                  <a:srgbClr val="FF0000"/>
                </a:solidFill>
                <a:ea typeface="思源黑体 CN Medium" panose="020B0600000000000000" pitchFamily="34" charset="-122"/>
                <a:sym typeface="Arial" panose="020B0604020202020204" pitchFamily="34" charset="0"/>
              </a:rPr>
              <a:t>b</a:t>
            </a:r>
            <a:r>
              <a:rPr lang="zh-CN" altLang="en-US" sz="2000" kern="0">
                <a:solidFill>
                  <a:srgbClr val="FF0000"/>
                </a:solidFill>
                <a:ea typeface="思源黑体 CN Medium" panose="020B0600000000000000" pitchFamily="34" charset="-122"/>
                <a:sym typeface="Arial" panose="020B0604020202020204" pitchFamily="34" charset="0"/>
              </a:rPr>
              <a:t>－</a:t>
            </a:r>
            <a:r>
              <a:rPr lang="en-US" altLang="zh-CN" sz="2000" i="1" kern="0">
                <a:solidFill>
                  <a:srgbClr val="FF0000"/>
                </a:solidFill>
                <a:ea typeface="思源黑体 CN Medium" panose="020B0600000000000000" pitchFamily="34" charset="-122"/>
                <a:sym typeface="Arial" panose="020B0604020202020204" pitchFamily="34" charset="0"/>
              </a:rPr>
              <a:t>d</a:t>
            </a:r>
            <a:r>
              <a:rPr lang="en-US" altLang="zh-CN" sz="2000" kern="0">
                <a:solidFill>
                  <a:srgbClr val="FF0000"/>
                </a:solidFill>
                <a:ea typeface="思源黑体 CN Medium" panose="020B0600000000000000" pitchFamily="34" charset="-122"/>
                <a:sym typeface="Arial" panose="020B0604020202020204" pitchFamily="34" charset="0"/>
              </a:rPr>
              <a:t>)i</a:t>
            </a:r>
            <a:endParaRPr lang="zh-CN" altLang="en-US" sz="2000" kern="0">
              <a:ea typeface="思源黑体 CN Medium" panose="020B0600000000000000" pitchFamily="34" charset="-122"/>
              <a:sym typeface="Arial" panose="020B0604020202020204" pitchFamily="34" charset="0"/>
            </a:endParaRPr>
          </a:p>
        </p:txBody>
      </p:sp>
      <p:sp>
        <p:nvSpPr>
          <p:cNvPr id="7179" name="TextBox 10"/>
          <p:cNvSpPr txBox="1">
            <a:spLocks noChangeArrowheads="1"/>
          </p:cNvSpPr>
          <p:nvPr/>
        </p:nvSpPr>
        <p:spPr bwMode="auto">
          <a:xfrm>
            <a:off x="6937375" y="3706712"/>
            <a:ext cx="1571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000" kern="0">
                <a:solidFill>
                  <a:srgbClr val="FF0000"/>
                </a:solidFill>
                <a:ea typeface="思源黑体 CN Medium" panose="020B0600000000000000" pitchFamily="34" charset="-122"/>
                <a:sym typeface="Arial" panose="020B0604020202020204" pitchFamily="34" charset="0"/>
              </a:rPr>
              <a:t>相加</a:t>
            </a:r>
            <a:r>
              <a:rPr lang="en-US" altLang="zh-CN" sz="2000" kern="0">
                <a:solidFill>
                  <a:srgbClr val="FF0000"/>
                </a:solidFill>
                <a:ea typeface="思源黑体 CN Medium" panose="020B0600000000000000" pitchFamily="34" charset="-122"/>
                <a:sym typeface="Arial" panose="020B0604020202020204" pitchFamily="34" charset="0"/>
              </a:rPr>
              <a:t>(</a:t>
            </a:r>
            <a:r>
              <a:rPr lang="zh-CN" altLang="en-US" sz="2000" kern="0">
                <a:solidFill>
                  <a:srgbClr val="FF0000"/>
                </a:solidFill>
                <a:ea typeface="思源黑体 CN Medium" panose="020B0600000000000000" pitchFamily="34" charset="-122"/>
                <a:sym typeface="Arial" panose="020B0604020202020204" pitchFamily="34" charset="0"/>
              </a:rPr>
              <a:t>减</a:t>
            </a:r>
            <a:r>
              <a:rPr lang="en-US" altLang="zh-CN" sz="2000" kern="0">
                <a:solidFill>
                  <a:srgbClr val="FF0000"/>
                </a:solidFill>
                <a:ea typeface="思源黑体 CN Medium" panose="020B0600000000000000" pitchFamily="34" charset="-122"/>
                <a:sym typeface="Arial" panose="020B0604020202020204" pitchFamily="34" charset="0"/>
              </a:rPr>
              <a:t>)</a:t>
            </a:r>
            <a:endParaRPr lang="zh-CN" altLang="en-US" sz="2000" kern="0">
              <a:ea typeface="思源黑体 CN Medium" panose="020B0600000000000000" pitchFamily="34" charset="-122"/>
              <a:sym typeface="Arial" panose="020B0604020202020204" pitchFamily="34" charset="0"/>
            </a:endParaRPr>
          </a:p>
        </p:txBody>
      </p:sp>
      <p:sp>
        <p:nvSpPr>
          <p:cNvPr id="1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自主学习</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utoUpdateAnimBg="0"/>
      <p:bldP spid="7178" grpId="0" autoUpdateAnimBg="0"/>
      <p:bldP spid="717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1"/>
          <p:cNvSpPr>
            <a:spLocks noGrp="1" noChangeArrowheads="1"/>
          </p:cNvSpPr>
          <p:nvPr>
            <p:ph sz="quarter" idx="4294967295"/>
          </p:nvPr>
        </p:nvSpPr>
        <p:spPr bwMode="auto">
          <a:xfrm>
            <a:off x="660400" y="1054100"/>
            <a:ext cx="10874455" cy="31700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nSpc>
                <a:spcPct val="20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复数加法的运算定律</a:t>
            </a:r>
          </a:p>
          <a:p>
            <a:pPr marL="0" indent="0">
              <a:lnSpc>
                <a:spcPct val="200000"/>
              </a:lnSpc>
              <a:spcBef>
                <a:spcPct val="0"/>
              </a:spcBef>
              <a:buNone/>
            </a:pP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复数的加法满足交换律、结合律，即对任意</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C</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，有</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______</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__________</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marL="0" indent="0">
              <a:lnSpc>
                <a:spcPct val="20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．复数加、减法的几何意义</a:t>
            </a:r>
          </a:p>
          <a:p>
            <a:pPr marL="0" indent="0">
              <a:lnSpc>
                <a:spcPct val="20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复数加法的几何意义</a:t>
            </a:r>
          </a:p>
        </p:txBody>
      </p:sp>
      <p:sp>
        <p:nvSpPr>
          <p:cNvPr id="8195" name="TextBox 2"/>
          <p:cNvSpPr txBox="1">
            <a:spLocks noChangeArrowheads="1"/>
          </p:cNvSpPr>
          <p:nvPr/>
        </p:nvSpPr>
        <p:spPr bwMode="auto">
          <a:xfrm>
            <a:off x="8622035" y="1816155"/>
            <a:ext cx="1428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i="1" kern="0">
                <a:solidFill>
                  <a:srgbClr val="FF0000"/>
                </a:solidFill>
                <a:ea typeface="思源黑体 CN Medium" panose="020B0600000000000000" pitchFamily="34" charset="-122"/>
                <a:sym typeface="Arial" panose="020B0604020202020204" pitchFamily="34" charset="0"/>
              </a:rPr>
              <a:t>z</a:t>
            </a:r>
            <a:r>
              <a:rPr lang="en-US" altLang="zh-CN" sz="2000" kern="0" baseline="-25000">
                <a:solidFill>
                  <a:srgbClr val="FF0000"/>
                </a:solidFill>
                <a:ea typeface="思源黑体 CN Medium" panose="020B0600000000000000" pitchFamily="34" charset="-122"/>
                <a:sym typeface="Arial" panose="020B0604020202020204" pitchFamily="34" charset="0"/>
              </a:rPr>
              <a:t>2</a:t>
            </a:r>
            <a:r>
              <a:rPr lang="zh-CN" altLang="en-US" sz="2000" kern="0">
                <a:solidFill>
                  <a:srgbClr val="FF0000"/>
                </a:solidFill>
                <a:ea typeface="思源黑体 CN Medium" panose="020B0600000000000000" pitchFamily="34" charset="-122"/>
                <a:sym typeface="Arial" panose="020B0604020202020204" pitchFamily="34" charset="0"/>
              </a:rPr>
              <a:t>＋</a:t>
            </a:r>
            <a:r>
              <a:rPr lang="en-US" altLang="zh-CN" sz="2000" i="1" kern="0">
                <a:solidFill>
                  <a:srgbClr val="FF0000"/>
                </a:solidFill>
                <a:ea typeface="思源黑体 CN Medium" panose="020B0600000000000000" pitchFamily="34" charset="-122"/>
                <a:sym typeface="Arial" panose="020B0604020202020204" pitchFamily="34" charset="0"/>
              </a:rPr>
              <a:t>z</a:t>
            </a:r>
            <a:r>
              <a:rPr lang="en-US" altLang="zh-CN" sz="2000" kern="0" baseline="-25000">
                <a:solidFill>
                  <a:srgbClr val="FF0000"/>
                </a:solidFill>
                <a:ea typeface="思源黑体 CN Medium" panose="020B0600000000000000" pitchFamily="34" charset="-122"/>
                <a:sym typeface="Arial" panose="020B0604020202020204" pitchFamily="34" charset="0"/>
              </a:rPr>
              <a:t>1</a:t>
            </a:r>
            <a:endParaRPr lang="zh-CN" altLang="en-US" sz="2000" kern="0">
              <a:ea typeface="思源黑体 CN Medium" panose="020B0600000000000000" pitchFamily="34" charset="-122"/>
              <a:sym typeface="Arial" panose="020B0604020202020204" pitchFamily="34" charset="0"/>
            </a:endParaRPr>
          </a:p>
        </p:txBody>
      </p:sp>
      <p:sp>
        <p:nvSpPr>
          <p:cNvPr id="8196" name="TextBox 3"/>
          <p:cNvSpPr txBox="1">
            <a:spLocks noChangeArrowheads="1"/>
          </p:cNvSpPr>
          <p:nvPr/>
        </p:nvSpPr>
        <p:spPr bwMode="auto">
          <a:xfrm>
            <a:off x="686683" y="2439094"/>
            <a:ext cx="22145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i="1" kern="0" dirty="0">
                <a:solidFill>
                  <a:srgbClr val="FF0000"/>
                </a:solidFill>
                <a:ea typeface="思源黑体 CN Medium" panose="020B0600000000000000" pitchFamily="34" charset="-122"/>
                <a:sym typeface="Arial" panose="020B0604020202020204" pitchFamily="34" charset="0"/>
              </a:rPr>
              <a:t>z</a:t>
            </a:r>
            <a:r>
              <a:rPr lang="en-US" altLang="zh-CN" sz="2000" kern="0" baseline="-25000" dirty="0">
                <a:solidFill>
                  <a:srgbClr val="FF0000"/>
                </a:solidFill>
                <a:ea typeface="思源黑体 CN Medium" panose="020B0600000000000000" pitchFamily="34" charset="-122"/>
                <a:sym typeface="Arial" panose="020B0604020202020204" pitchFamily="34" charset="0"/>
              </a:rPr>
              <a:t>1</a:t>
            </a:r>
            <a:r>
              <a:rPr lang="zh-CN" altLang="en-US" sz="2000" kern="0" dirty="0">
                <a:solidFill>
                  <a:srgbClr val="FF0000"/>
                </a:solidFill>
                <a:ea typeface="思源黑体 CN Medium" panose="020B0600000000000000" pitchFamily="34" charset="-122"/>
                <a:sym typeface="Arial" panose="020B0604020202020204" pitchFamily="34" charset="0"/>
              </a:rPr>
              <a:t>＋</a:t>
            </a:r>
            <a:r>
              <a:rPr lang="en-US" altLang="zh-CN" sz="2000" kern="0" dirty="0">
                <a:solidFill>
                  <a:srgbClr val="FF0000"/>
                </a:solidFill>
                <a:ea typeface="思源黑体 CN Medium" panose="020B0600000000000000" pitchFamily="34" charset="-122"/>
                <a:sym typeface="Arial" panose="020B0604020202020204" pitchFamily="34" charset="0"/>
              </a:rPr>
              <a:t>(</a:t>
            </a:r>
            <a:r>
              <a:rPr lang="en-US" altLang="zh-CN" sz="2000" i="1" kern="0" dirty="0">
                <a:solidFill>
                  <a:srgbClr val="FF0000"/>
                </a:solidFill>
                <a:ea typeface="思源黑体 CN Medium" panose="020B0600000000000000" pitchFamily="34" charset="-122"/>
                <a:sym typeface="Arial" panose="020B0604020202020204" pitchFamily="34" charset="0"/>
              </a:rPr>
              <a:t>z</a:t>
            </a:r>
            <a:r>
              <a:rPr lang="en-US" altLang="zh-CN" sz="2000" kern="0" baseline="-25000" dirty="0">
                <a:solidFill>
                  <a:srgbClr val="FF0000"/>
                </a:solidFill>
                <a:ea typeface="思源黑体 CN Medium" panose="020B0600000000000000" pitchFamily="34" charset="-122"/>
                <a:sym typeface="Arial" panose="020B0604020202020204" pitchFamily="34" charset="0"/>
              </a:rPr>
              <a:t>2</a:t>
            </a:r>
            <a:r>
              <a:rPr lang="zh-CN" altLang="en-US" sz="2000" kern="0" dirty="0">
                <a:solidFill>
                  <a:srgbClr val="FF0000"/>
                </a:solidFill>
                <a:ea typeface="思源黑体 CN Medium" panose="020B0600000000000000" pitchFamily="34" charset="-122"/>
                <a:sym typeface="Arial" panose="020B0604020202020204" pitchFamily="34" charset="0"/>
              </a:rPr>
              <a:t>＋</a:t>
            </a:r>
            <a:r>
              <a:rPr lang="en-US" altLang="zh-CN" sz="2000" i="1" kern="0" dirty="0">
                <a:solidFill>
                  <a:srgbClr val="FF0000"/>
                </a:solidFill>
                <a:ea typeface="思源黑体 CN Medium" panose="020B0600000000000000" pitchFamily="34" charset="-122"/>
                <a:sym typeface="Arial" panose="020B0604020202020204" pitchFamily="34" charset="0"/>
              </a:rPr>
              <a:t>z</a:t>
            </a:r>
            <a:r>
              <a:rPr lang="en-US" altLang="zh-CN" sz="2000" kern="0" baseline="-25000" dirty="0">
                <a:solidFill>
                  <a:srgbClr val="FF0000"/>
                </a:solidFill>
                <a:ea typeface="思源黑体 CN Medium" panose="020B0600000000000000" pitchFamily="34" charset="-122"/>
                <a:sym typeface="Arial" panose="020B0604020202020204" pitchFamily="34" charset="0"/>
              </a:rPr>
              <a:t>3</a:t>
            </a:r>
            <a:r>
              <a:rPr lang="en-US" altLang="zh-CN" sz="2000" kern="0" dirty="0">
                <a:solidFill>
                  <a:srgbClr val="FF0000"/>
                </a:solidFill>
                <a:ea typeface="思源黑体 CN Medium" panose="020B0600000000000000" pitchFamily="34" charset="-122"/>
                <a:sym typeface="Arial" panose="020B0604020202020204" pitchFamily="34" charset="0"/>
              </a:rPr>
              <a:t>)</a:t>
            </a:r>
            <a:endParaRPr lang="zh-CN" altLang="en-US" sz="2000" kern="0" dirty="0">
              <a:ea typeface="思源黑体 CN Medium" panose="020B0600000000000000" pitchFamily="34" charset="-122"/>
              <a:sym typeface="Arial" panose="020B0604020202020204" pitchFamily="34" charset="0"/>
            </a:endParaRPr>
          </a:p>
        </p:txBody>
      </p:sp>
      <p:sp>
        <p:nvSpPr>
          <p:cNvPr id="6"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自主学习</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60400" y="1054100"/>
            <a:ext cx="1091468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若复数</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z</a:t>
            </a:r>
            <a:r>
              <a:rPr kumimoji="0" lang="zh-CN" altLang="zh-CN" sz="2000" i="0" u="none" strike="noStrike" cap="none" normalizeH="0" baseline="-3000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z</a:t>
            </a:r>
            <a:r>
              <a:rPr kumimoji="0" lang="zh-CN" altLang="zh-CN" sz="2000" i="0" u="none" strike="noStrike" cap="none" normalizeH="0" baseline="-3000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2</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对应的向量</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→(OZ1)</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→(OZ2)</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不共线，则复数</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z</a:t>
            </a:r>
            <a:r>
              <a:rPr kumimoji="0" lang="zh-CN" altLang="zh-CN" sz="2000" i="0" u="none" strike="noStrike" cap="none" normalizeH="0" baseline="-3000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z</a:t>
            </a:r>
            <a:r>
              <a:rPr kumimoji="0" lang="zh-CN" altLang="zh-CN" sz="2000" i="0" u="none" strike="noStrike" cap="none" normalizeH="0" baseline="-3000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2</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是以</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→(OZ1)</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→(OZ2)</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为两邻边的___________的对角线</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ourier New" panose="02070309020205020404" pitchFamily="49" charset="0"/>
              </a:rPr>
              <a:t>→(OZ)</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所对应的复数．因此，复数的加法可以按照_____________来进行．</a:t>
            </a:r>
            <a:endPar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0"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(2)复数减法的几何意义</a:t>
            </a:r>
            <a:endPar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endParaRPr>
          </a:p>
          <a:p>
            <a:pPr marL="0" marR="0" lvl="0" indent="0" algn="l" defTabSz="914400" rtl="0" eaLnBrk="0" fontAlgn="base" latinLnBrk="0" hangingPunct="0">
              <a:lnSpc>
                <a:spcPct val="200000"/>
              </a:lnSpc>
              <a:spcBef>
                <a:spcPct val="0"/>
              </a:spcBef>
              <a:spcAft>
                <a:spcPct val="0"/>
              </a:spcAft>
              <a:buClrTx/>
              <a:buSzTx/>
              <a:buFontTx/>
              <a:buNone/>
            </a:pP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复数</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z</a:t>
            </a:r>
            <a:r>
              <a:rPr kumimoji="0" lang="zh-CN" altLang="zh-CN" sz="2000" i="0" u="none" strike="noStrike" cap="none" normalizeH="0" baseline="-3000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1</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1"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z</a:t>
            </a:r>
            <a:r>
              <a:rPr kumimoji="0" lang="zh-CN" altLang="zh-CN" sz="2000" i="0" u="none" strike="noStrike" cap="none" normalizeH="0" baseline="-3000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2</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是连接向量</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→(OZ1)</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→(OZ2)</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的</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____</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，并指向</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Calibri" panose="020F0502020204030204" pitchFamily="34" charset="0"/>
              </a:rPr>
              <a:t>_______________</a:t>
            </a:r>
            <a:r>
              <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cs typeface="Times New Roman" panose="02020603050405020304" pitchFamily="18" charset="0"/>
              </a:rPr>
              <a:t>所对应的复数．</a:t>
            </a:r>
            <a:endParaRPr kumimoji="0" lang="zh-CN" altLang="zh-CN" sz="2000" i="0" u="none" strike="noStrike" cap="none" normalizeH="0" baseline="0" dirty="0">
              <a:ln>
                <a:noFill/>
              </a:ln>
              <a:solidFill>
                <a:schemeClr val="tx1"/>
              </a:solidFill>
              <a:effectLst/>
              <a:latin typeface="思源黑体 CN Medium" panose="020B0600000000000000" pitchFamily="34" charset="-122"/>
              <a:ea typeface="思源黑体 CN Medium" panose="020B0600000000000000" pitchFamily="34" charset="-122"/>
            </a:endParaRPr>
          </a:p>
        </p:txBody>
      </p:sp>
      <p:sp>
        <p:nvSpPr>
          <p:cNvPr id="9219" name="TextBox 3"/>
          <p:cNvSpPr txBox="1">
            <a:spLocks noChangeArrowheads="1"/>
          </p:cNvSpPr>
          <p:nvPr/>
        </p:nvSpPr>
        <p:spPr bwMode="auto">
          <a:xfrm>
            <a:off x="1283908" y="1812709"/>
            <a:ext cx="200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000" kern="0">
                <a:solidFill>
                  <a:srgbClr val="FF0000"/>
                </a:solidFill>
                <a:ea typeface="思源黑体 CN Medium" panose="020B0600000000000000" pitchFamily="34" charset="-122"/>
                <a:sym typeface="Arial" panose="020B0604020202020204" pitchFamily="34" charset="0"/>
              </a:rPr>
              <a:t>平行四边形</a:t>
            </a:r>
          </a:p>
        </p:txBody>
      </p:sp>
      <p:sp>
        <p:nvSpPr>
          <p:cNvPr id="9220" name="TextBox 4"/>
          <p:cNvSpPr txBox="1">
            <a:spLocks noChangeArrowheads="1"/>
          </p:cNvSpPr>
          <p:nvPr/>
        </p:nvSpPr>
        <p:spPr bwMode="auto">
          <a:xfrm>
            <a:off x="9715437" y="1812709"/>
            <a:ext cx="2143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000" kern="0" dirty="0">
                <a:solidFill>
                  <a:srgbClr val="FF0000"/>
                </a:solidFill>
                <a:ea typeface="思源黑体 CN Medium" panose="020B0600000000000000" pitchFamily="34" charset="-122"/>
                <a:sym typeface="Arial" panose="020B0604020202020204" pitchFamily="34" charset="0"/>
              </a:rPr>
              <a:t>向量的加法</a:t>
            </a:r>
          </a:p>
        </p:txBody>
      </p:sp>
      <p:sp>
        <p:nvSpPr>
          <p:cNvPr id="9221" name="TextBox 5"/>
          <p:cNvSpPr txBox="1">
            <a:spLocks noChangeArrowheads="1"/>
          </p:cNvSpPr>
          <p:nvPr/>
        </p:nvSpPr>
        <p:spPr bwMode="auto">
          <a:xfrm>
            <a:off x="7294499" y="3700989"/>
            <a:ext cx="2857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000" kern="0">
                <a:solidFill>
                  <a:srgbClr val="FF0000"/>
                </a:solidFill>
                <a:ea typeface="思源黑体 CN Medium" panose="020B0600000000000000" pitchFamily="34" charset="-122"/>
                <a:sym typeface="Arial" panose="020B0604020202020204" pitchFamily="34" charset="0"/>
              </a:rPr>
              <a:t>被减向量的终点</a:t>
            </a:r>
          </a:p>
        </p:txBody>
      </p:sp>
      <p:sp>
        <p:nvSpPr>
          <p:cNvPr id="9222" name="TextBox 6"/>
          <p:cNvSpPr txBox="1">
            <a:spLocks noChangeArrowheads="1"/>
          </p:cNvSpPr>
          <p:nvPr/>
        </p:nvSpPr>
        <p:spPr bwMode="auto">
          <a:xfrm>
            <a:off x="5500625" y="3700989"/>
            <a:ext cx="928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000" kern="0">
                <a:solidFill>
                  <a:srgbClr val="FF0000"/>
                </a:solidFill>
                <a:ea typeface="思源黑体 CN Medium" panose="020B0600000000000000" pitchFamily="34" charset="-122"/>
                <a:sym typeface="Arial" panose="020B0604020202020204" pitchFamily="34" charset="0"/>
              </a:rPr>
              <a:t>终点</a:t>
            </a:r>
          </a:p>
        </p:txBody>
      </p:sp>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自主学习</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0" grpId="0" autoUpdateAnimBg="0"/>
      <p:bldP spid="9221" grpId="0" autoUpdateAnimBg="0"/>
      <p:bldP spid="922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内容占位符 1"/>
          <p:cNvSpPr>
            <a:spLocks noGrp="1" noChangeArrowheads="1"/>
          </p:cNvSpPr>
          <p:nvPr>
            <p:ph sz="quarter" idx="4294967295"/>
          </p:nvPr>
        </p:nvSpPr>
        <p:spPr bwMode="auto">
          <a:xfrm>
            <a:off x="660400" y="1157923"/>
            <a:ext cx="7848600" cy="24659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lnSpc>
                <a:spcPct val="20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．若复数</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满足</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&gt;0</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，能否认为</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&gt;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endPar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marL="0" indent="0">
              <a:lnSpc>
                <a:spcPct val="200000"/>
              </a:lnSpc>
              <a:spcBef>
                <a:spcPct val="0"/>
              </a:spcBef>
              <a:buNone/>
            </a:pPr>
            <a:r>
              <a:rPr lang="zh-CN" altLang="en-US"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提示：</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不能．如</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err="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err="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&gt;0</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，但</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err="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与</a:t>
            </a:r>
            <a:r>
              <a:rPr lang="en-US" altLang="zh-CN" sz="2000" dirty="0" err="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不能比较大小．</a:t>
            </a:r>
          </a:p>
          <a:p>
            <a:pPr marL="0" indent="0">
              <a:lnSpc>
                <a:spcPct val="20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．从复数减法的几何意义理解：</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表示什么？</a:t>
            </a:r>
          </a:p>
          <a:p>
            <a:pPr marL="0" indent="0">
              <a:lnSpc>
                <a:spcPct val="200000"/>
              </a:lnSpc>
              <a:spcBef>
                <a:spcPct val="0"/>
              </a:spcBef>
              <a:buNone/>
            </a:pPr>
            <a:r>
              <a:rPr lang="zh-CN" altLang="en-US"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提示：</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表示</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与</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Z</a:t>
            </a:r>
            <a:r>
              <a:rPr lang="en-US" altLang="zh-CN" sz="2000" baseline="-25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两点间的距离．</a:t>
            </a:r>
          </a:p>
        </p:txBody>
      </p:sp>
      <p:sp>
        <p:nvSpPr>
          <p:cNvPr id="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合作探究</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3" end="3"/>
                                            </p:txEl>
                                          </p:spTgt>
                                        </p:tgtEl>
                                        <p:attrNameLst>
                                          <p:attrName>style.visibility</p:attrName>
                                        </p:attrNameLst>
                                      </p:cBhvr>
                                      <p:to>
                                        <p:strVal val="visible"/>
                                      </p:to>
                                    </p:set>
                                    <p:anim calcmode="lin" valueType="num">
                                      <p:cBhvr additive="base">
                                        <p:cTn id="13"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Box 14"/>
          <p:cNvSpPr txBox="1">
            <a:spLocks noChangeArrowheads="1"/>
          </p:cNvSpPr>
          <p:nvPr/>
        </p:nvSpPr>
        <p:spPr bwMode="auto">
          <a:xfrm>
            <a:off x="660400" y="1156336"/>
            <a:ext cx="106883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000" kern="0" dirty="0">
                <a:ea typeface="思源黑体 CN Medium" panose="020B0600000000000000" pitchFamily="34" charset="-122"/>
                <a:sym typeface="Arial" panose="020B0604020202020204" pitchFamily="34" charset="0"/>
              </a:rPr>
              <a:t>类比实数的加减运算，若有括号，先计算括号内的；若没有括号，可从左到右依次进行．</a:t>
            </a:r>
          </a:p>
        </p:txBody>
      </p:sp>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合作探究</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16" name="内容占位符 1"/>
          <p:cNvSpPr txBox="1">
            <a:spLocks noChangeArrowheads="1"/>
          </p:cNvSpPr>
          <p:nvPr/>
        </p:nvSpPr>
        <p:spPr bwMode="auto">
          <a:xfrm>
            <a:off x="660400" y="1568094"/>
            <a:ext cx="11018520" cy="25545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ct val="0"/>
              </a:spcBef>
              <a:buFont typeface="Arial" panose="020B0604020202020204" pitchFamily="34" charset="0"/>
              <a:buNone/>
            </a:pP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计算：</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6i)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marL="0" indent="0">
              <a:lnSpc>
                <a:spcPct val="200000"/>
              </a:lnSpc>
              <a:spcBef>
                <a:spcPct val="0"/>
              </a:spcBef>
              <a:buFont typeface="Arial" panose="020B0604020202020204" pitchFamily="34" charset="0"/>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(2)5i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marL="0" indent="0">
              <a:lnSpc>
                <a:spcPct val="200000"/>
              </a:lnSpc>
              <a:spcBef>
                <a:spcPct val="0"/>
              </a:spcBef>
              <a:buFont typeface="Arial" panose="020B0604020202020204" pitchFamily="34" charset="0"/>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3i(</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R)</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marL="0" indent="0">
              <a:lnSpc>
                <a:spcPct val="200000"/>
              </a:lnSpc>
              <a:spcBef>
                <a:spcPct val="0"/>
              </a:spcBef>
              <a:buFont typeface="Arial" panose="020B0604020202020204" pitchFamily="34" charset="0"/>
              <a:buNone/>
            </a:pPr>
            <a:r>
              <a:rPr lang="en-US" altLang="zh-CN"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思路点拨</a:t>
            </a:r>
            <a:r>
              <a:rPr lang="en-US" altLang="zh-CN"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对于复数代数形式的加减运算只要把实部与实部、虚部与虚部分别相加减即可．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 calcmode="lin" valueType="num">
                                      <p:cBhvr additive="base">
                                        <p:cTn id="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内容占位符 1"/>
          <p:cNvSpPr>
            <a:spLocks noGrp="1" noChangeArrowheads="1"/>
          </p:cNvSpPr>
          <p:nvPr>
            <p:ph sz="quarter" idx="4294967295"/>
          </p:nvPr>
        </p:nvSpPr>
        <p:spPr bwMode="auto">
          <a:xfrm>
            <a:off x="589280" y="1192530"/>
            <a:ext cx="11338560" cy="37856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nSpc>
                <a:spcPct val="200000"/>
              </a:lnSpc>
              <a:spcBef>
                <a:spcPct val="0"/>
              </a:spcBef>
              <a:buNone/>
            </a:pPr>
            <a:r>
              <a:rPr lang="en-US" altLang="zh-CN" sz="2000" dirty="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解</a:t>
            </a:r>
            <a:r>
              <a:rPr lang="en-US" altLang="zh-CN" sz="2000" dirty="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6i)</a:t>
            </a:r>
            <a:endPar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marL="0" indent="0">
              <a:lnSpc>
                <a:spcPct val="200000"/>
              </a:lnSpc>
              <a:spcBef>
                <a:spcPct val="0"/>
              </a:spcBef>
              <a:buNone/>
            </a:pP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6i)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8i.</a:t>
            </a:r>
            <a:endPar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marL="0" indent="0">
              <a:lnSpc>
                <a:spcPct val="20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(2)5i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err="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4i.</a:t>
            </a:r>
            <a:endPar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marL="0" indent="0">
              <a:lnSpc>
                <a:spcPct val="200000"/>
              </a:lnSpc>
              <a:spcBef>
                <a:spcPct val="0"/>
              </a:spcBef>
              <a:buNone/>
            </a:pP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3i</a:t>
            </a:r>
            <a:endPar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marL="0" indent="0">
              <a:lnSpc>
                <a:spcPct val="200000"/>
              </a:lnSpc>
              <a:spcBef>
                <a:spcPct val="0"/>
              </a:spcBef>
              <a:buNone/>
            </a:pP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en-US" altLang="zh-CN" sz="2000" dirty="0" err="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a:t>
            </a:r>
            <a:r>
              <a:rPr lang="en-US" altLang="zh-CN" sz="2000" i="1"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en-US" altLang="zh-CN" sz="2000" dirty="0" err="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marL="0" indent="0">
              <a:lnSpc>
                <a:spcPct val="200000"/>
              </a:lnSpc>
              <a:spcBef>
                <a:spcPct val="0"/>
              </a:spcBef>
              <a:buNone/>
            </a:pPr>
            <a:r>
              <a:rPr lang="en-US" altLang="zh-CN"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思维总结</a:t>
            </a:r>
            <a:r>
              <a:rPr lang="en-US" altLang="zh-CN" sz="2000" dirty="0">
                <a:solidFill>
                  <a:srgbClr val="0033CC"/>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复数的加减法运算，只需把</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dirty="0" err="1">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i</a:t>
            </a:r>
            <a:r>
              <a:rPr lang="en-US" altLang="zh-CN"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看作一个字母，完全可以按照合并同类项的方法进行．</a:t>
            </a:r>
          </a:p>
        </p:txBody>
      </p:sp>
      <p:sp>
        <p:nvSpPr>
          <p:cNvPr id="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合作探究</a:t>
            </a:r>
            <a:endPar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5" end="5"/>
                                            </p:txEl>
                                          </p:spTgt>
                                        </p:tgtEl>
                                        <p:attrNameLst>
                                          <p:attrName>style.visibility</p:attrName>
                                        </p:attrNameLst>
                                      </p:cBhvr>
                                      <p:to>
                                        <p:strVal val="visible"/>
                                      </p:to>
                                    </p:set>
                                    <p:anim calcmode="lin" valueType="num">
                                      <p:cBhvr additive="base">
                                        <p:cTn id="7" dur="5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1741</Words>
  <Application>Microsoft Office PowerPoint</Application>
  <PresentationFormat>宽屏</PresentationFormat>
  <Paragraphs>106</Paragraphs>
  <Slides>17</Slides>
  <Notes>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2</vt:i4>
      </vt:variant>
      <vt:variant>
        <vt:lpstr>幻灯片标题</vt:lpstr>
      </vt:variant>
      <vt:variant>
        <vt:i4>17</vt:i4>
      </vt:variant>
    </vt:vector>
  </HeadingPairs>
  <TitlesOfParts>
    <vt:vector size="25" baseType="lpstr">
      <vt:lpstr>Calibri</vt:lpstr>
      <vt:lpstr>思源黑体 CN Medium</vt:lpstr>
      <vt:lpstr>Arial</vt:lpstr>
      <vt:lpstr>思源黑体 CN Light</vt:lpstr>
      <vt:lpstr>FandolFang R</vt:lpstr>
      <vt:lpstr>办公资源网：www.bangongziyuan.com</vt:lpstr>
      <vt:lpstr>Document</vt:lpstr>
      <vt:lpstr>Microsoft Word 97 - 2003 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37</cp:revision>
  <dcterms:created xsi:type="dcterms:W3CDTF">2020-08-16T11:59:00Z</dcterms:created>
  <dcterms:modified xsi:type="dcterms:W3CDTF">2021-01-09T10:08:32Z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