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3" r:id="rId2"/>
    <p:sldId id="258" r:id="rId3"/>
    <p:sldId id="259" r:id="rId4"/>
    <p:sldId id="261" r:id="rId5"/>
    <p:sldId id="262" r:id="rId6"/>
    <p:sldId id="263" r:id="rId7"/>
    <p:sldId id="264" r:id="rId8"/>
    <p:sldId id="269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7" r:id="rId22"/>
    <p:sldId id="284" r:id="rId23"/>
  </p:sldIdLst>
  <p:sldSz cx="12192000" cy="6858000"/>
  <p:notesSz cx="6858000" cy="9144000"/>
  <p:embeddedFontLst>
    <p:embeddedFont>
      <p:font typeface="思源黑体 CN Light" panose="02010600030101010101" charset="-122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65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9">
          <p15:clr>
            <a:srgbClr val="A4A3A4"/>
          </p15:clr>
        </p15:guide>
        <p15:guide id="6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48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809" autoAdjust="0"/>
  </p:normalViewPr>
  <p:slideViewPr>
    <p:cSldViewPr snapToGrid="0">
      <p:cViewPr>
        <p:scale>
          <a:sx n="66" d="100"/>
          <a:sy n="66" d="100"/>
        </p:scale>
        <p:origin x="2172" y="714"/>
      </p:cViewPr>
      <p:guideLst>
        <p:guide pos="416"/>
        <p:guide pos="7265"/>
        <p:guide orient="horz" pos="618"/>
        <p:guide orient="horz" pos="664"/>
        <p:guide orient="horz" pos="3929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433D19D-FC5C-45F4-A559-45689DCD33F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BEA2FE0-053D-4F57-ACC9-9B2F0CA3C95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EB5A6E-3C34-4A9E-90DC-F5E2001AD308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17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010" name="Rectangle 2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BFFC590-CA00-44FD-9CA0-95A8C84F3820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18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50483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50483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12.bin"/><Relationship Id="rId26" Type="http://schemas.openxmlformats.org/officeDocument/2006/relationships/image" Target="../media/image16.wmf"/><Relationship Id="rId3" Type="http://schemas.openxmlformats.org/officeDocument/2006/relationships/image" Target="../media/image5.wmf"/><Relationship Id="rId21" Type="http://schemas.openxmlformats.org/officeDocument/2006/relationships/image" Target="../media/image14.wmf"/><Relationship Id="rId7" Type="http://schemas.openxmlformats.org/officeDocument/2006/relationships/image" Target="../media/image7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2.wmf"/><Relationship Id="rId25" Type="http://schemas.openxmlformats.org/officeDocument/2006/relationships/oleObject" Target="../embeddings/oleObject16.bin"/><Relationship Id="rId2" Type="http://schemas.openxmlformats.org/officeDocument/2006/relationships/oleObject" Target="../embeddings/oleObject4.bin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3.bin"/><Relationship Id="rId29" Type="http://schemas.openxmlformats.org/officeDocument/2006/relationships/oleObject" Target="../embeddings/oleObject18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9.wmf"/><Relationship Id="rId24" Type="http://schemas.openxmlformats.org/officeDocument/2006/relationships/oleObject" Target="../embeddings/oleObject15.bin"/><Relationship Id="rId32" Type="http://schemas.openxmlformats.org/officeDocument/2006/relationships/image" Target="../media/image19.wmf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23" Type="http://schemas.openxmlformats.org/officeDocument/2006/relationships/image" Target="../media/image15.wmf"/><Relationship Id="rId28" Type="http://schemas.openxmlformats.org/officeDocument/2006/relationships/image" Target="../media/image17.wmf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13.wmf"/><Relationship Id="rId31" Type="http://schemas.openxmlformats.org/officeDocument/2006/relationships/oleObject" Target="../embeddings/oleObject19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4.bin"/><Relationship Id="rId27" Type="http://schemas.openxmlformats.org/officeDocument/2006/relationships/oleObject" Target="../embeddings/oleObject17.bin"/><Relationship Id="rId30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29.bin"/><Relationship Id="rId26" Type="http://schemas.openxmlformats.org/officeDocument/2006/relationships/oleObject" Target="../embeddings/oleObject33.bin"/><Relationship Id="rId3" Type="http://schemas.openxmlformats.org/officeDocument/2006/relationships/image" Target="../media/image5.wmf"/><Relationship Id="rId21" Type="http://schemas.openxmlformats.org/officeDocument/2006/relationships/image" Target="../media/image10.wmf"/><Relationship Id="rId34" Type="http://schemas.openxmlformats.org/officeDocument/2006/relationships/image" Target="../media/image30.w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8.wmf"/><Relationship Id="rId25" Type="http://schemas.openxmlformats.org/officeDocument/2006/relationships/image" Target="../media/image12.wmf"/><Relationship Id="rId33" Type="http://schemas.openxmlformats.org/officeDocument/2006/relationships/oleObject" Target="../embeddings/oleObject37.bin"/><Relationship Id="rId2" Type="http://schemas.openxmlformats.org/officeDocument/2006/relationships/oleObject" Target="../embeddings/oleObject21.bin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0.bin"/><Relationship Id="rId29" Type="http://schemas.openxmlformats.org/officeDocument/2006/relationships/image" Target="../media/image28.wmf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7.wmf"/><Relationship Id="rId24" Type="http://schemas.openxmlformats.org/officeDocument/2006/relationships/oleObject" Target="../embeddings/oleObject32.bin"/><Relationship Id="rId32" Type="http://schemas.openxmlformats.org/officeDocument/2006/relationships/image" Target="../media/image29.wmf"/><Relationship Id="rId5" Type="http://schemas.openxmlformats.org/officeDocument/2006/relationships/image" Target="../media/image24.wmf"/><Relationship Id="rId15" Type="http://schemas.openxmlformats.org/officeDocument/2006/relationships/image" Target="../media/image7.wmf"/><Relationship Id="rId23" Type="http://schemas.openxmlformats.org/officeDocument/2006/relationships/image" Target="../media/image11.wmf"/><Relationship Id="rId28" Type="http://schemas.openxmlformats.org/officeDocument/2006/relationships/oleObject" Target="../embeddings/oleObject34.bin"/><Relationship Id="rId36" Type="http://schemas.openxmlformats.org/officeDocument/2006/relationships/image" Target="../media/image31.wmf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9.wmf"/><Relationship Id="rId31" Type="http://schemas.openxmlformats.org/officeDocument/2006/relationships/oleObject" Target="../embeddings/oleObject36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27.bin"/><Relationship Id="rId22" Type="http://schemas.openxmlformats.org/officeDocument/2006/relationships/oleObject" Target="../embeddings/oleObject31.bin"/><Relationship Id="rId27" Type="http://schemas.openxmlformats.org/officeDocument/2006/relationships/image" Target="../media/image13.wmf"/><Relationship Id="rId30" Type="http://schemas.openxmlformats.org/officeDocument/2006/relationships/oleObject" Target="../embeddings/oleObject35.bin"/><Relationship Id="rId35" Type="http://schemas.openxmlformats.org/officeDocument/2006/relationships/oleObject" Target="../embeddings/oleObject38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32.png"/><Relationship Id="rId7" Type="http://schemas.openxmlformats.org/officeDocument/2006/relationships/image" Target="../media/image3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29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3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47.bin"/><Relationship Id="rId18" Type="http://schemas.openxmlformats.org/officeDocument/2006/relationships/oleObject" Target="../embeddings/oleObject50.bin"/><Relationship Id="rId26" Type="http://schemas.openxmlformats.org/officeDocument/2006/relationships/oleObject" Target="../embeddings/oleObject54.bin"/><Relationship Id="rId3" Type="http://schemas.openxmlformats.org/officeDocument/2006/relationships/audio" Target="../media/audio2.wav"/><Relationship Id="rId21" Type="http://schemas.openxmlformats.org/officeDocument/2006/relationships/image" Target="../media/image39.wmf"/><Relationship Id="rId34" Type="http://schemas.openxmlformats.org/officeDocument/2006/relationships/oleObject" Target="../embeddings/oleObject6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29.wmf"/><Relationship Id="rId17" Type="http://schemas.openxmlformats.org/officeDocument/2006/relationships/image" Target="../media/image37.wmf"/><Relationship Id="rId25" Type="http://schemas.openxmlformats.org/officeDocument/2006/relationships/image" Target="../media/image41.wmf"/><Relationship Id="rId33" Type="http://schemas.openxmlformats.org/officeDocument/2006/relationships/oleObject" Target="../embeddings/oleObject61.bin"/><Relationship Id="rId2" Type="http://schemas.openxmlformats.org/officeDocument/2006/relationships/notesSlide" Target="../notesSlides/notesSlide2.xml"/><Relationship Id="rId16" Type="http://schemas.openxmlformats.org/officeDocument/2006/relationships/oleObject" Target="../embeddings/oleObject49.bin"/><Relationship Id="rId20" Type="http://schemas.openxmlformats.org/officeDocument/2006/relationships/oleObject" Target="../embeddings/oleObject51.bin"/><Relationship Id="rId29" Type="http://schemas.openxmlformats.org/officeDocument/2006/relationships/oleObject" Target="../embeddings/oleObject57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46.bin"/><Relationship Id="rId24" Type="http://schemas.openxmlformats.org/officeDocument/2006/relationships/oleObject" Target="../embeddings/oleObject53.bin"/><Relationship Id="rId32" Type="http://schemas.openxmlformats.org/officeDocument/2006/relationships/oleObject" Target="../embeddings/oleObject60.bin"/><Relationship Id="rId5" Type="http://schemas.openxmlformats.org/officeDocument/2006/relationships/oleObject" Target="../embeddings/oleObject43.bin"/><Relationship Id="rId15" Type="http://schemas.openxmlformats.org/officeDocument/2006/relationships/image" Target="../media/image36.wmf"/><Relationship Id="rId23" Type="http://schemas.openxmlformats.org/officeDocument/2006/relationships/image" Target="../media/image40.wmf"/><Relationship Id="rId28" Type="http://schemas.openxmlformats.org/officeDocument/2006/relationships/oleObject" Target="../embeddings/oleObject56.bin"/><Relationship Id="rId10" Type="http://schemas.openxmlformats.org/officeDocument/2006/relationships/image" Target="../media/image35.wmf"/><Relationship Id="rId19" Type="http://schemas.openxmlformats.org/officeDocument/2006/relationships/image" Target="../media/image38.wmf"/><Relationship Id="rId31" Type="http://schemas.openxmlformats.org/officeDocument/2006/relationships/oleObject" Target="../embeddings/oleObject59.bin"/><Relationship Id="rId4" Type="http://schemas.openxmlformats.org/officeDocument/2006/relationships/image" Target="../media/image32.png"/><Relationship Id="rId9" Type="http://schemas.openxmlformats.org/officeDocument/2006/relationships/oleObject" Target="../embeddings/oleObject45.bin"/><Relationship Id="rId14" Type="http://schemas.openxmlformats.org/officeDocument/2006/relationships/oleObject" Target="../embeddings/oleObject48.bin"/><Relationship Id="rId22" Type="http://schemas.openxmlformats.org/officeDocument/2006/relationships/oleObject" Target="../embeddings/oleObject52.bin"/><Relationship Id="rId27" Type="http://schemas.openxmlformats.org/officeDocument/2006/relationships/oleObject" Target="../embeddings/oleObject55.bin"/><Relationship Id="rId30" Type="http://schemas.openxmlformats.org/officeDocument/2006/relationships/oleObject" Target="../embeddings/oleObject58.bin"/><Relationship Id="rId35" Type="http://schemas.openxmlformats.org/officeDocument/2006/relationships/oleObject" Target="../embeddings/oleObject6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6" t="51724"/>
          <a:stretch>
            <a:fillRect/>
          </a:stretch>
        </p:blipFill>
        <p:spPr>
          <a:xfrm>
            <a:off x="8870936" y="3453949"/>
            <a:ext cx="3321064" cy="3321064"/>
          </a:xfrm>
          <a:custGeom>
            <a:avLst/>
            <a:gdLst>
              <a:gd name="connsiteX0" fmla="*/ 3321064 w 3321064"/>
              <a:gd name="connsiteY0" fmla="*/ 0 h 3321064"/>
              <a:gd name="connsiteX1" fmla="*/ 3321064 w 3321064"/>
              <a:gd name="connsiteY1" fmla="*/ 3321064 h 3321064"/>
              <a:gd name="connsiteX2" fmla="*/ 0 w 3321064"/>
              <a:gd name="connsiteY2" fmla="*/ 3321064 h 332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1064" h="3321064">
                <a:moveTo>
                  <a:pt x="3321064" y="0"/>
                </a:moveTo>
                <a:lnTo>
                  <a:pt x="3321064" y="3321064"/>
                </a:lnTo>
                <a:lnTo>
                  <a:pt x="0" y="3321064"/>
                </a:lnTo>
                <a:close/>
              </a:path>
            </a:pathLst>
          </a:cu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6" t="1516" r="16784" b="54707"/>
          <a:stretch>
            <a:fillRect/>
          </a:stretch>
        </p:blipFill>
        <p:spPr>
          <a:xfrm>
            <a:off x="6823701" y="1"/>
            <a:ext cx="3636384" cy="3011545"/>
          </a:xfrm>
          <a:custGeom>
            <a:avLst/>
            <a:gdLst>
              <a:gd name="connsiteX0" fmla="*/ 1196026 w 3636384"/>
              <a:gd name="connsiteY0" fmla="*/ 0 h 3011545"/>
              <a:gd name="connsiteX1" fmla="*/ 2445761 w 3636384"/>
              <a:gd name="connsiteY1" fmla="*/ 0 h 3011545"/>
              <a:gd name="connsiteX2" fmla="*/ 3636384 w 3636384"/>
              <a:gd name="connsiteY2" fmla="*/ 1201993 h 3011545"/>
              <a:gd name="connsiteX3" fmla="*/ 1809551 w 3636384"/>
              <a:gd name="connsiteY3" fmla="*/ 3011545 h 3011545"/>
              <a:gd name="connsiteX4" fmla="*/ 0 w 3636384"/>
              <a:gd name="connsiteY4" fmla="*/ 1184713 h 3011545"/>
              <a:gd name="connsiteX5" fmla="*/ 1196026 w 3636384"/>
              <a:gd name="connsiteY5" fmla="*/ 0 h 301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6384" h="3011545">
                <a:moveTo>
                  <a:pt x="1196026" y="0"/>
                </a:moveTo>
                <a:lnTo>
                  <a:pt x="2445761" y="0"/>
                </a:lnTo>
                <a:lnTo>
                  <a:pt x="3636384" y="1201993"/>
                </a:lnTo>
                <a:lnTo>
                  <a:pt x="1809551" y="3011545"/>
                </a:lnTo>
                <a:lnTo>
                  <a:pt x="0" y="1184713"/>
                </a:lnTo>
                <a:lnTo>
                  <a:pt x="1196026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05" t="1516" r="5312" b="82372"/>
          <a:stretch>
            <a:fillRect/>
          </a:stretch>
        </p:blipFill>
        <p:spPr>
          <a:xfrm>
            <a:off x="9427011" y="1"/>
            <a:ext cx="2216880" cy="1108381"/>
          </a:xfrm>
          <a:custGeom>
            <a:avLst/>
            <a:gdLst>
              <a:gd name="connsiteX0" fmla="*/ 0 w 2216880"/>
              <a:gd name="connsiteY0" fmla="*/ 0 h 1108381"/>
              <a:gd name="connsiteX1" fmla="*/ 2216880 w 2216880"/>
              <a:gd name="connsiteY1" fmla="*/ 0 h 1108381"/>
              <a:gd name="connsiteX2" fmla="*/ 1097048 w 2216880"/>
              <a:gd name="connsiteY2" fmla="*/ 1108381 h 1108381"/>
              <a:gd name="connsiteX3" fmla="*/ 0 w 2216880"/>
              <a:gd name="connsiteY3" fmla="*/ 0 h 110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6880" h="1108381">
                <a:moveTo>
                  <a:pt x="0" y="0"/>
                </a:moveTo>
                <a:lnTo>
                  <a:pt x="2216880" y="0"/>
                </a:lnTo>
                <a:lnTo>
                  <a:pt x="1097048" y="110838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0" t="19724" r="35326" b="27416"/>
          <a:stretch>
            <a:fillRect/>
          </a:stretch>
        </p:blipFill>
        <p:spPr>
          <a:xfrm>
            <a:off x="6714677" y="1252622"/>
            <a:ext cx="1832042" cy="3636385"/>
          </a:xfrm>
          <a:custGeom>
            <a:avLst/>
            <a:gdLst>
              <a:gd name="connsiteX0" fmla="*/ 22490 w 1832042"/>
              <a:gd name="connsiteY0" fmla="*/ 0 h 3636385"/>
              <a:gd name="connsiteX1" fmla="*/ 1832042 w 1832042"/>
              <a:gd name="connsiteY1" fmla="*/ 1826833 h 3636385"/>
              <a:gd name="connsiteX2" fmla="*/ 5210 w 1832042"/>
              <a:gd name="connsiteY2" fmla="*/ 3636385 h 3636385"/>
              <a:gd name="connsiteX3" fmla="*/ 0 w 1832042"/>
              <a:gd name="connsiteY3" fmla="*/ 3631125 h 3636385"/>
              <a:gd name="connsiteX4" fmla="*/ 0 w 1832042"/>
              <a:gd name="connsiteY4" fmla="*/ 22277 h 3636385"/>
              <a:gd name="connsiteX5" fmla="*/ 22490 w 1832042"/>
              <a:gd name="connsiteY5" fmla="*/ 0 h 363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2042" h="3636385">
                <a:moveTo>
                  <a:pt x="22490" y="0"/>
                </a:moveTo>
                <a:lnTo>
                  <a:pt x="1832042" y="1826833"/>
                </a:lnTo>
                <a:lnTo>
                  <a:pt x="5210" y="3636385"/>
                </a:lnTo>
                <a:lnTo>
                  <a:pt x="0" y="3631125"/>
                </a:lnTo>
                <a:lnTo>
                  <a:pt x="0" y="22277"/>
                </a:lnTo>
                <a:lnTo>
                  <a:pt x="22490" y="0"/>
                </a:lnTo>
                <a:close/>
              </a:path>
            </a:pathLst>
          </a:cu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2" t="20212" b="26928"/>
          <a:stretch>
            <a:fillRect/>
          </a:stretch>
        </p:blipFill>
        <p:spPr>
          <a:xfrm>
            <a:off x="8723978" y="1286203"/>
            <a:ext cx="3468023" cy="3636385"/>
          </a:xfrm>
          <a:custGeom>
            <a:avLst/>
            <a:gdLst>
              <a:gd name="connsiteX0" fmla="*/ 1826833 w 3468023"/>
              <a:gd name="connsiteY0" fmla="*/ 0 h 3636385"/>
              <a:gd name="connsiteX1" fmla="*/ 3468023 w 3468023"/>
              <a:gd name="connsiteY1" fmla="*/ 1656863 h 3636385"/>
              <a:gd name="connsiteX2" fmla="*/ 3468023 w 3468023"/>
              <a:gd name="connsiteY2" fmla="*/ 1993603 h 3636385"/>
              <a:gd name="connsiteX3" fmla="*/ 1809552 w 3468023"/>
              <a:gd name="connsiteY3" fmla="*/ 3636385 h 3636385"/>
              <a:gd name="connsiteX4" fmla="*/ 0 w 3468023"/>
              <a:gd name="connsiteY4" fmla="*/ 1809553 h 3636385"/>
              <a:gd name="connsiteX5" fmla="*/ 1826833 w 3468023"/>
              <a:gd name="connsiteY5" fmla="*/ 0 h 363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8023" h="3636385">
                <a:moveTo>
                  <a:pt x="1826833" y="0"/>
                </a:moveTo>
                <a:lnTo>
                  <a:pt x="3468023" y="1656863"/>
                </a:lnTo>
                <a:lnTo>
                  <a:pt x="3468023" y="1993603"/>
                </a:lnTo>
                <a:lnTo>
                  <a:pt x="1809552" y="3636385"/>
                </a:lnTo>
                <a:lnTo>
                  <a:pt x="0" y="1809553"/>
                </a:lnTo>
                <a:lnTo>
                  <a:pt x="1826833" y="0"/>
                </a:lnTo>
                <a:close/>
              </a:path>
            </a:pathLst>
          </a:cu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6" t="47140" r="16784"/>
          <a:stretch>
            <a:fillRect/>
          </a:stretch>
        </p:blipFill>
        <p:spPr>
          <a:xfrm>
            <a:off x="6823701" y="3138628"/>
            <a:ext cx="3636384" cy="3636385"/>
          </a:xfrm>
          <a:custGeom>
            <a:avLst/>
            <a:gdLst>
              <a:gd name="connsiteX0" fmla="*/ 1826832 w 3636384"/>
              <a:gd name="connsiteY0" fmla="*/ 0 h 3636385"/>
              <a:gd name="connsiteX1" fmla="*/ 3636384 w 3636384"/>
              <a:gd name="connsiteY1" fmla="*/ 1826833 h 3636385"/>
              <a:gd name="connsiteX2" fmla="*/ 1809551 w 3636384"/>
              <a:gd name="connsiteY2" fmla="*/ 3636385 h 3636385"/>
              <a:gd name="connsiteX3" fmla="*/ 0 w 3636384"/>
              <a:gd name="connsiteY3" fmla="*/ 1809553 h 3636385"/>
              <a:gd name="connsiteX4" fmla="*/ 1826832 w 3636384"/>
              <a:gd name="connsiteY4" fmla="*/ 0 h 363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6384" h="3636385">
                <a:moveTo>
                  <a:pt x="1826832" y="0"/>
                </a:moveTo>
                <a:lnTo>
                  <a:pt x="3636384" y="1826833"/>
                </a:lnTo>
                <a:lnTo>
                  <a:pt x="1809551" y="3636385"/>
                </a:lnTo>
                <a:lnTo>
                  <a:pt x="0" y="1809553"/>
                </a:lnTo>
                <a:lnTo>
                  <a:pt x="1826832" y="0"/>
                </a:lnTo>
                <a:close/>
              </a:path>
            </a:pathLst>
          </a:cu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50" t="1516" b="58303"/>
          <a:stretch>
            <a:fillRect/>
          </a:stretch>
        </p:blipFill>
        <p:spPr>
          <a:xfrm>
            <a:off x="10618366" y="0"/>
            <a:ext cx="1573634" cy="2764176"/>
          </a:xfrm>
          <a:custGeom>
            <a:avLst/>
            <a:gdLst>
              <a:gd name="connsiteX0" fmla="*/ 1186740 w 1573634"/>
              <a:gd name="connsiteY0" fmla="*/ 0 h 2764176"/>
              <a:gd name="connsiteX1" fmla="*/ 1573634 w 1573634"/>
              <a:gd name="connsiteY1" fmla="*/ 0 h 2764176"/>
              <a:gd name="connsiteX2" fmla="*/ 1573634 w 1573634"/>
              <a:gd name="connsiteY2" fmla="*/ 2764176 h 2764176"/>
              <a:gd name="connsiteX3" fmla="*/ 0 w 1573634"/>
              <a:gd name="connsiteY3" fmla="*/ 1175515 h 276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3634" h="2764176">
                <a:moveTo>
                  <a:pt x="1186740" y="0"/>
                </a:moveTo>
                <a:lnTo>
                  <a:pt x="1573634" y="0"/>
                </a:lnTo>
                <a:lnTo>
                  <a:pt x="1573634" y="2764176"/>
                </a:lnTo>
                <a:lnTo>
                  <a:pt x="0" y="1175515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1" t="-37114" r="-1562" b="100000"/>
          <a:stretch>
            <a:fillRect/>
          </a:stretch>
        </p:blipFill>
        <p:spPr>
          <a:xfrm>
            <a:off x="8715215" y="-2527996"/>
            <a:ext cx="3636377" cy="2527996"/>
          </a:xfrm>
          <a:custGeom>
            <a:avLst/>
            <a:gdLst>
              <a:gd name="connsiteX0" fmla="*/ 1827532 w 3636377"/>
              <a:gd name="connsiteY0" fmla="*/ 0 h 2527996"/>
              <a:gd name="connsiteX1" fmla="*/ 3636377 w 3636377"/>
              <a:gd name="connsiteY1" fmla="*/ 1827532 h 2527996"/>
              <a:gd name="connsiteX2" fmla="*/ 2928677 w 3636377"/>
              <a:gd name="connsiteY2" fmla="*/ 2527996 h 2527996"/>
              <a:gd name="connsiteX3" fmla="*/ 711797 w 3636377"/>
              <a:gd name="connsiteY3" fmla="*/ 2527996 h 2527996"/>
              <a:gd name="connsiteX4" fmla="*/ 0 w 3636377"/>
              <a:gd name="connsiteY4" fmla="*/ 1808845 h 2527996"/>
              <a:gd name="connsiteX5" fmla="*/ 1827532 w 3636377"/>
              <a:gd name="connsiteY5" fmla="*/ 0 h 252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6377" h="2527996">
                <a:moveTo>
                  <a:pt x="1827532" y="0"/>
                </a:moveTo>
                <a:lnTo>
                  <a:pt x="3636377" y="1827532"/>
                </a:lnTo>
                <a:lnTo>
                  <a:pt x="2928677" y="2527996"/>
                </a:lnTo>
                <a:lnTo>
                  <a:pt x="711797" y="2527996"/>
                </a:lnTo>
                <a:lnTo>
                  <a:pt x="0" y="1808845"/>
                </a:lnTo>
                <a:lnTo>
                  <a:pt x="1827532" y="0"/>
                </a:ln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13" t="-9308" r="-20189" b="55922"/>
          <a:stretch>
            <a:fillRect/>
          </a:stretch>
        </p:blipFill>
        <p:spPr>
          <a:xfrm>
            <a:off x="11805107" y="-634038"/>
            <a:ext cx="2449645" cy="3636385"/>
          </a:xfrm>
          <a:custGeom>
            <a:avLst/>
            <a:gdLst>
              <a:gd name="connsiteX0" fmla="*/ 640093 w 2449645"/>
              <a:gd name="connsiteY0" fmla="*/ 0 h 3636385"/>
              <a:gd name="connsiteX1" fmla="*/ 2449645 w 2449645"/>
              <a:gd name="connsiteY1" fmla="*/ 1826833 h 3636385"/>
              <a:gd name="connsiteX2" fmla="*/ 622812 w 2449645"/>
              <a:gd name="connsiteY2" fmla="*/ 3636385 h 3636385"/>
              <a:gd name="connsiteX3" fmla="*/ 386894 w 2449645"/>
              <a:gd name="connsiteY3" fmla="*/ 3398214 h 3636385"/>
              <a:gd name="connsiteX4" fmla="*/ 386894 w 2449645"/>
              <a:gd name="connsiteY4" fmla="*/ 634038 h 3636385"/>
              <a:gd name="connsiteX5" fmla="*/ 0 w 2449645"/>
              <a:gd name="connsiteY5" fmla="*/ 634038 h 3636385"/>
              <a:gd name="connsiteX6" fmla="*/ 640093 w 2449645"/>
              <a:gd name="connsiteY6" fmla="*/ 0 h 363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9645" h="3636385">
                <a:moveTo>
                  <a:pt x="640093" y="0"/>
                </a:moveTo>
                <a:lnTo>
                  <a:pt x="2449645" y="1826833"/>
                </a:lnTo>
                <a:lnTo>
                  <a:pt x="622812" y="3636385"/>
                </a:lnTo>
                <a:lnTo>
                  <a:pt x="386894" y="3398214"/>
                </a:lnTo>
                <a:lnTo>
                  <a:pt x="386894" y="634038"/>
                </a:lnTo>
                <a:lnTo>
                  <a:pt x="0" y="634038"/>
                </a:lnTo>
                <a:lnTo>
                  <a:pt x="640093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4" t="-9173" r="28604" b="100000"/>
          <a:stretch>
            <a:fillRect/>
          </a:stretch>
        </p:blipFill>
        <p:spPr>
          <a:xfrm>
            <a:off x="8019728" y="-624840"/>
            <a:ext cx="1249735" cy="624840"/>
          </a:xfrm>
          <a:custGeom>
            <a:avLst/>
            <a:gdLst>
              <a:gd name="connsiteX0" fmla="*/ 630806 w 1249735"/>
              <a:gd name="connsiteY0" fmla="*/ 0 h 624840"/>
              <a:gd name="connsiteX1" fmla="*/ 1249735 w 1249735"/>
              <a:gd name="connsiteY1" fmla="*/ 624840 h 624840"/>
              <a:gd name="connsiteX2" fmla="*/ 0 w 1249735"/>
              <a:gd name="connsiteY2" fmla="*/ 624840 h 624840"/>
              <a:gd name="connsiteX3" fmla="*/ 630806 w 1249735"/>
              <a:gd name="connsiteY3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9735" h="624840">
                <a:moveTo>
                  <a:pt x="630806" y="0"/>
                </a:moveTo>
                <a:lnTo>
                  <a:pt x="1249735" y="624840"/>
                </a:lnTo>
                <a:lnTo>
                  <a:pt x="0" y="624840"/>
                </a:lnTo>
                <a:lnTo>
                  <a:pt x="630806" y="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0" t="43207" r="-1648" b="51849"/>
          <a:stretch>
            <a:fillRect/>
          </a:stretch>
        </p:blipFill>
        <p:spPr>
          <a:xfrm>
            <a:off x="12192000" y="2943067"/>
            <a:ext cx="168360" cy="336736"/>
          </a:xfrm>
          <a:custGeom>
            <a:avLst/>
            <a:gdLst>
              <a:gd name="connsiteX0" fmla="*/ 0 w 168360"/>
              <a:gd name="connsiteY0" fmla="*/ 0 h 336736"/>
              <a:gd name="connsiteX1" fmla="*/ 168360 w 168360"/>
              <a:gd name="connsiteY1" fmla="*/ 169968 h 336736"/>
              <a:gd name="connsiteX2" fmla="*/ 0 w 168360"/>
              <a:gd name="connsiteY2" fmla="*/ 336736 h 336736"/>
              <a:gd name="connsiteX3" fmla="*/ 0 w 168360"/>
              <a:gd name="connsiteY3" fmla="*/ 0 h 33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360" h="336736">
                <a:moveTo>
                  <a:pt x="0" y="0"/>
                </a:moveTo>
                <a:lnTo>
                  <a:pt x="168360" y="169968"/>
                </a:lnTo>
                <a:lnTo>
                  <a:pt x="0" y="336736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644142" y="2314916"/>
            <a:ext cx="6023325" cy="2641904"/>
            <a:chOff x="6147269" y="2844264"/>
            <a:chExt cx="5185862" cy="2076460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9" y="3391795"/>
              <a:ext cx="5185862" cy="1528929"/>
              <a:chOff x="-4714868" y="2170860"/>
              <a:chExt cx="5185862" cy="1528929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50483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8" y="2170860"/>
                <a:ext cx="5185862" cy="884167"/>
                <a:chOff x="-4714868" y="2170860"/>
                <a:chExt cx="5185862" cy="884167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1-2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698317" y="2170860"/>
                  <a:ext cx="5169311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lang="en-US" altLang="zh-CN" sz="3600" b="1" dirty="0">
                      <a:solidFill>
                        <a:srgbClr val="504835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3.2.2</a:t>
                  </a:r>
                  <a:r>
                    <a:rPr lang="zh-CN" altLang="en-US" sz="3600" b="1" dirty="0">
                      <a:solidFill>
                        <a:srgbClr val="504835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立体几何中的向量方法</a:t>
                  </a:r>
                  <a:endParaRPr kumimoji="0" lang="zh-CN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0483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47269" y="2844264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3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数系的扩充与复数的引入</a:t>
              </a: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-1797646" y="512415"/>
            <a:ext cx="4062342" cy="300975"/>
          </a:xfrm>
          <a:prstGeom prst="rect">
            <a:avLst/>
          </a:prstGeom>
          <a:solidFill>
            <a:srgbClr val="504835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lang="en-US" altLang="zh-CN" sz="1200" kern="0" spc="300" dirty="0">
                <a:solidFill>
                  <a:prstClr val="white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-2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任意多边形 64"/>
          <p:cNvSpPr/>
          <p:nvPr/>
        </p:nvSpPr>
        <p:spPr>
          <a:xfrm>
            <a:off x="8800372" y="3453949"/>
            <a:ext cx="3388878" cy="3388878"/>
          </a:xfrm>
          <a:custGeom>
            <a:avLst/>
            <a:gdLst>
              <a:gd name="connsiteX0" fmla="*/ 3388878 w 3388878"/>
              <a:gd name="connsiteY0" fmla="*/ 0 h 3388878"/>
              <a:gd name="connsiteX1" fmla="*/ 3388878 w 3388878"/>
              <a:gd name="connsiteY1" fmla="*/ 3388878 h 3388878"/>
              <a:gd name="connsiteX2" fmla="*/ 0 w 3388878"/>
              <a:gd name="connsiteY2" fmla="*/ 3388878 h 3388878"/>
              <a:gd name="connsiteX3" fmla="*/ 3388878 w 3388878"/>
              <a:gd name="connsiteY3" fmla="*/ 0 h 3388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8878" h="3388878">
                <a:moveTo>
                  <a:pt x="3388878" y="0"/>
                </a:moveTo>
                <a:lnTo>
                  <a:pt x="3388878" y="3388878"/>
                </a:lnTo>
                <a:lnTo>
                  <a:pt x="0" y="3388878"/>
                </a:lnTo>
                <a:lnTo>
                  <a:pt x="3388878" y="0"/>
                </a:lnTo>
                <a:close/>
              </a:path>
            </a:pathLst>
          </a:custGeom>
          <a:solidFill>
            <a:srgbClr val="B4E5EA">
              <a:alpha val="37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77182" y="1240533"/>
            <a:ext cx="2187575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四、动手操作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660400" y="1793759"/>
            <a:ext cx="57912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kumimoji="1"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你能画一个正方体和一个圆锥吗？</a:t>
            </a:r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1764657" y="4874900"/>
            <a:ext cx="457200" cy="457200"/>
          </a:xfrm>
          <a:prstGeom prst="line">
            <a:avLst/>
          </a:prstGeom>
          <a:noFill/>
          <a:ln w="57150" cap="rnd">
            <a:solidFill>
              <a:srgbClr val="000066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2221857" y="4874900"/>
            <a:ext cx="1600200" cy="0"/>
          </a:xfrm>
          <a:prstGeom prst="line">
            <a:avLst/>
          </a:prstGeom>
          <a:noFill/>
          <a:ln w="57150" cap="rnd">
            <a:solidFill>
              <a:srgbClr val="000066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H="1">
            <a:off x="3364857" y="4874900"/>
            <a:ext cx="457200" cy="457200"/>
          </a:xfrm>
          <a:prstGeom prst="line">
            <a:avLst/>
          </a:prstGeom>
          <a:noFill/>
          <a:ln w="57150" cap="sq">
            <a:solidFill>
              <a:srgbClr val="00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1764657" y="5332100"/>
            <a:ext cx="1600200" cy="0"/>
          </a:xfrm>
          <a:prstGeom prst="line">
            <a:avLst/>
          </a:prstGeom>
          <a:noFill/>
          <a:ln w="57150" cap="sq">
            <a:solidFill>
              <a:srgbClr val="00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2221857" y="3198500"/>
            <a:ext cx="0" cy="1676400"/>
          </a:xfrm>
          <a:prstGeom prst="line">
            <a:avLst/>
          </a:prstGeom>
          <a:noFill/>
          <a:ln w="57150" cap="rnd">
            <a:solidFill>
              <a:srgbClr val="000066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3822057" y="3198500"/>
            <a:ext cx="0" cy="1676400"/>
          </a:xfrm>
          <a:prstGeom prst="line">
            <a:avLst/>
          </a:prstGeom>
          <a:noFill/>
          <a:ln w="57150" cap="sq">
            <a:solidFill>
              <a:srgbClr val="00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3364857" y="3655700"/>
            <a:ext cx="0" cy="1676400"/>
          </a:xfrm>
          <a:prstGeom prst="line">
            <a:avLst/>
          </a:prstGeom>
          <a:noFill/>
          <a:ln w="57150" cap="sq">
            <a:solidFill>
              <a:srgbClr val="00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1764657" y="3655700"/>
            <a:ext cx="0" cy="1676400"/>
          </a:xfrm>
          <a:prstGeom prst="line">
            <a:avLst/>
          </a:prstGeom>
          <a:noFill/>
          <a:ln w="57150" cap="sq">
            <a:solidFill>
              <a:srgbClr val="00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 flipH="1">
            <a:off x="1764657" y="3198500"/>
            <a:ext cx="457200" cy="457200"/>
          </a:xfrm>
          <a:prstGeom prst="line">
            <a:avLst/>
          </a:prstGeom>
          <a:noFill/>
          <a:ln w="57150" cap="sq">
            <a:solidFill>
              <a:srgbClr val="00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 flipH="1">
            <a:off x="3364857" y="3198500"/>
            <a:ext cx="457200" cy="457200"/>
          </a:xfrm>
          <a:prstGeom prst="line">
            <a:avLst/>
          </a:prstGeom>
          <a:noFill/>
          <a:ln w="57150" cap="sq">
            <a:solidFill>
              <a:srgbClr val="00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>
            <a:off x="2221857" y="3198500"/>
            <a:ext cx="1600200" cy="0"/>
          </a:xfrm>
          <a:prstGeom prst="line">
            <a:avLst/>
          </a:prstGeom>
          <a:noFill/>
          <a:ln w="57150" cap="sq">
            <a:solidFill>
              <a:srgbClr val="00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699" name="Line 27"/>
          <p:cNvSpPr>
            <a:spLocks noChangeShapeType="1"/>
          </p:cNvSpPr>
          <p:nvPr/>
        </p:nvSpPr>
        <p:spPr bwMode="auto">
          <a:xfrm>
            <a:off x="1764657" y="3655700"/>
            <a:ext cx="1600200" cy="0"/>
          </a:xfrm>
          <a:prstGeom prst="line">
            <a:avLst/>
          </a:prstGeom>
          <a:noFill/>
          <a:ln w="57150" cap="sq">
            <a:solidFill>
              <a:srgbClr val="00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700" name="Oval 28"/>
          <p:cNvSpPr>
            <a:spLocks noChangeArrowheads="1"/>
          </p:cNvSpPr>
          <p:nvPr/>
        </p:nvSpPr>
        <p:spPr bwMode="auto">
          <a:xfrm>
            <a:off x="4355457" y="4646300"/>
            <a:ext cx="2057400" cy="685800"/>
          </a:xfrm>
          <a:prstGeom prst="ellipse">
            <a:avLst/>
          </a:prstGeom>
          <a:noFill/>
          <a:ln w="57150" cap="sq">
            <a:solidFill>
              <a:srgbClr val="00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zh-CN" altLang="en-US" sz="2000" kern="0">
              <a:solidFill>
                <a:srgbClr val="000066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704" name="Line 32"/>
          <p:cNvSpPr>
            <a:spLocks noChangeShapeType="1"/>
          </p:cNvSpPr>
          <p:nvPr/>
        </p:nvSpPr>
        <p:spPr bwMode="auto">
          <a:xfrm flipH="1" flipV="1">
            <a:off x="5346057" y="2741300"/>
            <a:ext cx="0" cy="2133600"/>
          </a:xfrm>
          <a:prstGeom prst="line">
            <a:avLst/>
          </a:prstGeom>
          <a:noFill/>
          <a:ln w="57150" cap="rnd">
            <a:solidFill>
              <a:srgbClr val="000066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705" name="Line 33"/>
          <p:cNvSpPr>
            <a:spLocks noChangeShapeType="1"/>
          </p:cNvSpPr>
          <p:nvPr/>
        </p:nvSpPr>
        <p:spPr bwMode="auto">
          <a:xfrm flipH="1">
            <a:off x="4355457" y="2741300"/>
            <a:ext cx="990600" cy="2209800"/>
          </a:xfrm>
          <a:prstGeom prst="line">
            <a:avLst/>
          </a:prstGeom>
          <a:noFill/>
          <a:ln w="57150" cap="sq">
            <a:solidFill>
              <a:srgbClr val="00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706" name="Line 34"/>
          <p:cNvSpPr>
            <a:spLocks noChangeShapeType="1"/>
          </p:cNvSpPr>
          <p:nvPr/>
        </p:nvSpPr>
        <p:spPr bwMode="auto">
          <a:xfrm>
            <a:off x="5328595" y="2736538"/>
            <a:ext cx="1066800" cy="2133600"/>
          </a:xfrm>
          <a:prstGeom prst="line">
            <a:avLst/>
          </a:prstGeom>
          <a:noFill/>
          <a:ln w="57150" cap="sq">
            <a:solidFill>
              <a:srgbClr val="00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707" name="Line 35"/>
          <p:cNvSpPr>
            <a:spLocks noChangeShapeType="1"/>
          </p:cNvSpPr>
          <p:nvPr/>
        </p:nvSpPr>
        <p:spPr bwMode="auto">
          <a:xfrm flipV="1">
            <a:off x="4355457" y="4951100"/>
            <a:ext cx="2057400" cy="0"/>
          </a:xfrm>
          <a:prstGeom prst="line">
            <a:avLst/>
          </a:prstGeom>
          <a:noFill/>
          <a:ln w="57150" cap="rnd">
            <a:solidFill>
              <a:srgbClr val="000066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8708" name="Object 36"/>
          <p:cNvGraphicFramePr>
            <a:graphicFrameLocks noChangeAspect="1"/>
          </p:cNvGraphicFramePr>
          <p:nvPr/>
        </p:nvGraphicFramePr>
        <p:xfrm>
          <a:off x="7368533" y="2346985"/>
          <a:ext cx="2665271" cy="2998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剪辑" r:id="rId2" imgW="4691380" imgH="1916430" progId="MS_ClipArt_Gallery.2">
                  <p:embed/>
                </p:oleObj>
              </mc:Choice>
              <mc:Fallback>
                <p:oleObj name="剪辑" r:id="rId2" imgW="4691380" imgH="1916430" progId="MS_ClipArt_Gallery.2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8533" y="2346985"/>
                        <a:ext cx="2665271" cy="29984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0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660400" y="1121028"/>
            <a:ext cx="9144000" cy="1119409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kumimoji="1"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如图：在正方体                                                  中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你能说出下列各角的度数吗？</a:t>
            </a:r>
          </a:p>
        </p:txBody>
      </p:sp>
      <p:graphicFrame>
        <p:nvGraphicFramePr>
          <p:cNvPr id="37905" name="Object 17"/>
          <p:cNvGraphicFramePr>
            <a:graphicFrameLocks noChangeAspect="1"/>
          </p:cNvGraphicFramePr>
          <p:nvPr/>
        </p:nvGraphicFramePr>
        <p:xfrm>
          <a:off x="3167312" y="1172129"/>
          <a:ext cx="2807445" cy="457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1129665" imgH="215900" progId="Equation.3">
                  <p:embed/>
                </p:oleObj>
              </mc:Choice>
              <mc:Fallback>
                <p:oleObj name="公式" r:id="rId2" imgW="1129665" imgH="2159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312" y="1172129"/>
                        <a:ext cx="2807445" cy="457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949" name="Group 61"/>
          <p:cNvGrpSpPr/>
          <p:nvPr/>
        </p:nvGrpSpPr>
        <p:grpSpPr bwMode="auto">
          <a:xfrm>
            <a:off x="6869737" y="2207069"/>
            <a:ext cx="3798888" cy="3748088"/>
            <a:chOff x="3242" y="1907"/>
            <a:chExt cx="2393" cy="2361"/>
          </a:xfrm>
        </p:grpSpPr>
        <p:graphicFrame>
          <p:nvGraphicFramePr>
            <p:cNvPr id="37919" name="Object 31"/>
            <p:cNvGraphicFramePr>
              <a:graphicFrameLocks noChangeAspect="1"/>
            </p:cNvGraphicFramePr>
            <p:nvPr/>
          </p:nvGraphicFramePr>
          <p:xfrm>
            <a:off x="4952" y="4021"/>
            <a:ext cx="228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4" imgW="152400" imgH="165100" progId="Equation.3">
                    <p:embed/>
                  </p:oleObj>
                </mc:Choice>
                <mc:Fallback>
                  <p:oleObj name="公式" r:id="rId4" imgW="152400" imgH="165100" progId="Equation.3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2" y="4021"/>
                          <a:ext cx="228" cy="2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20" name="Object 32"/>
            <p:cNvGraphicFramePr>
              <a:graphicFrameLocks noChangeAspect="1"/>
            </p:cNvGraphicFramePr>
            <p:nvPr/>
          </p:nvGraphicFramePr>
          <p:xfrm>
            <a:off x="3320" y="4021"/>
            <a:ext cx="228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6" imgW="152400" imgH="165100" progId="Equation.3">
                    <p:embed/>
                  </p:oleObj>
                </mc:Choice>
                <mc:Fallback>
                  <p:oleObj name="公式" r:id="rId6" imgW="152400" imgH="165100" progId="Equation.3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0" y="4021"/>
                          <a:ext cx="228" cy="2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22" name="Object 34"/>
            <p:cNvGraphicFramePr>
              <a:graphicFrameLocks noChangeAspect="1"/>
            </p:cNvGraphicFramePr>
            <p:nvPr/>
          </p:nvGraphicFramePr>
          <p:xfrm>
            <a:off x="5407" y="3511"/>
            <a:ext cx="228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8" imgW="152400" imgH="177800" progId="Equation.3">
                    <p:embed/>
                  </p:oleObj>
                </mc:Choice>
                <mc:Fallback>
                  <p:oleObj name="公式" r:id="rId8" imgW="152400" imgH="177800" progId="Equation.3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7" y="3511"/>
                          <a:ext cx="228" cy="2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23" name="Object 35"/>
            <p:cNvGraphicFramePr>
              <a:graphicFrameLocks noChangeAspect="1"/>
            </p:cNvGraphicFramePr>
            <p:nvPr/>
          </p:nvGraphicFramePr>
          <p:xfrm>
            <a:off x="3242" y="2572"/>
            <a:ext cx="267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10" imgW="177800" imgH="215900" progId="Equation.3">
                    <p:embed/>
                  </p:oleObj>
                </mc:Choice>
                <mc:Fallback>
                  <p:oleObj name="公式" r:id="rId10" imgW="177800" imgH="215900" progId="Equation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2" y="2572"/>
                          <a:ext cx="267" cy="3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25" name="Object 37"/>
            <p:cNvGraphicFramePr>
              <a:graphicFrameLocks noChangeAspect="1"/>
            </p:cNvGraphicFramePr>
            <p:nvPr/>
          </p:nvGraphicFramePr>
          <p:xfrm>
            <a:off x="5346" y="2105"/>
            <a:ext cx="267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12" imgW="177800" imgH="215900" progId="Equation.3">
                    <p:embed/>
                  </p:oleObj>
                </mc:Choice>
                <mc:Fallback>
                  <p:oleObj name="公式" r:id="rId12" imgW="177800" imgH="215900" progId="Equation.3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6" y="2105"/>
                          <a:ext cx="267" cy="3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7948" name="Group 60"/>
            <p:cNvGrpSpPr/>
            <p:nvPr/>
          </p:nvGrpSpPr>
          <p:grpSpPr bwMode="auto">
            <a:xfrm>
              <a:off x="3552" y="1907"/>
              <a:ext cx="1776" cy="2173"/>
              <a:chOff x="3552" y="1907"/>
              <a:chExt cx="1776" cy="2173"/>
            </a:xfrm>
          </p:grpSpPr>
          <p:grpSp>
            <p:nvGrpSpPr>
              <p:cNvPr id="37947" name="Group 59"/>
              <p:cNvGrpSpPr/>
              <p:nvPr/>
            </p:nvGrpSpPr>
            <p:grpSpPr bwMode="auto">
              <a:xfrm>
                <a:off x="3552" y="2256"/>
                <a:ext cx="1776" cy="1824"/>
                <a:chOff x="3552" y="2256"/>
                <a:chExt cx="1776" cy="1824"/>
              </a:xfrm>
            </p:grpSpPr>
            <p:sp>
              <p:nvSpPr>
                <p:cNvPr id="37906" name="AutoShape 18"/>
                <p:cNvSpPr>
                  <a:spLocks noChangeArrowheads="1"/>
                </p:cNvSpPr>
                <p:nvPr/>
              </p:nvSpPr>
              <p:spPr bwMode="auto">
                <a:xfrm>
                  <a:off x="3600" y="2256"/>
                  <a:ext cx="1728" cy="1824"/>
                </a:xfrm>
                <a:prstGeom prst="cube">
                  <a:avLst>
                    <a:gd name="adj" fmla="val 25000"/>
                  </a:avLst>
                </a:prstGeom>
                <a:noFill/>
                <a:ln w="57150" cap="sq">
                  <a:solidFill>
                    <a:srgbClr val="FFFF00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908" name="Line 20"/>
                <p:cNvSpPr>
                  <a:spLocks noChangeShapeType="1"/>
                </p:cNvSpPr>
                <p:nvPr/>
              </p:nvSpPr>
              <p:spPr bwMode="auto">
                <a:xfrm>
                  <a:off x="4032" y="2256"/>
                  <a:ext cx="0" cy="1392"/>
                </a:xfrm>
                <a:prstGeom prst="line">
                  <a:avLst/>
                </a:prstGeom>
                <a:noFill/>
                <a:ln w="57150">
                  <a:solidFill>
                    <a:srgbClr val="FFFF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909" name="Line 21"/>
                <p:cNvSpPr>
                  <a:spLocks noChangeShapeType="1"/>
                </p:cNvSpPr>
                <p:nvPr/>
              </p:nvSpPr>
              <p:spPr bwMode="auto">
                <a:xfrm>
                  <a:off x="4080" y="3648"/>
                  <a:ext cx="1248" cy="0"/>
                </a:xfrm>
                <a:prstGeom prst="line">
                  <a:avLst/>
                </a:prstGeom>
                <a:noFill/>
                <a:ln w="57150">
                  <a:solidFill>
                    <a:srgbClr val="FFFF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911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3552" y="3648"/>
                  <a:ext cx="480" cy="432"/>
                </a:xfrm>
                <a:prstGeom prst="line">
                  <a:avLst/>
                </a:prstGeom>
                <a:noFill/>
                <a:ln w="57150">
                  <a:solidFill>
                    <a:srgbClr val="FFFF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 sz="1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aphicFrame>
            <p:nvGraphicFramePr>
              <p:cNvPr id="37921" name="Object 33"/>
              <p:cNvGraphicFramePr>
                <a:graphicFrameLocks noChangeAspect="1"/>
              </p:cNvGraphicFramePr>
              <p:nvPr/>
            </p:nvGraphicFramePr>
            <p:xfrm>
              <a:off x="3656" y="3452"/>
              <a:ext cx="248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公式" r:id="rId14" imgW="165100" imgH="165100" progId="Equation.3">
                      <p:embed/>
                    </p:oleObj>
                  </mc:Choice>
                  <mc:Fallback>
                    <p:oleObj name="公式" r:id="rId14" imgW="165100" imgH="165100" progId="Equation.3">
                      <p:embed/>
                      <p:pic>
                        <p:nvPicPr>
                          <p:cNvPr id="0" name="Object 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56" y="3452"/>
                            <a:ext cx="248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924" name="Object 36"/>
              <p:cNvGraphicFramePr>
                <a:graphicFrameLocks noChangeAspect="1"/>
              </p:cNvGraphicFramePr>
              <p:nvPr/>
            </p:nvGraphicFramePr>
            <p:xfrm>
              <a:off x="4856" y="2633"/>
              <a:ext cx="266" cy="3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公式" r:id="rId16" imgW="177800" imgH="215900" progId="Equation.3">
                      <p:embed/>
                    </p:oleObj>
                  </mc:Choice>
                  <mc:Fallback>
                    <p:oleObj name="公式" r:id="rId16" imgW="177800" imgH="215900" progId="Equation.3">
                      <p:embed/>
                      <p:pic>
                        <p:nvPicPr>
                          <p:cNvPr id="0" name="Object 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56" y="2633"/>
                            <a:ext cx="266" cy="3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926" name="Object 38"/>
              <p:cNvGraphicFramePr>
                <a:graphicFrameLocks noChangeAspect="1"/>
              </p:cNvGraphicFramePr>
              <p:nvPr/>
            </p:nvGraphicFramePr>
            <p:xfrm>
              <a:off x="3792" y="1907"/>
              <a:ext cx="323" cy="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公式" r:id="rId18" imgW="190500" imgH="215900" progId="Equation.3">
                      <p:embed/>
                    </p:oleObj>
                  </mc:Choice>
                  <mc:Fallback>
                    <p:oleObj name="公式" r:id="rId18" imgW="190500" imgH="215900" progId="Equation.3">
                      <p:embed/>
                      <p:pic>
                        <p:nvPicPr>
                          <p:cNvPr id="0" name="Object 3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92" y="1907"/>
                            <a:ext cx="323" cy="3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7946" name="Group 58"/>
            <p:cNvGrpSpPr/>
            <p:nvPr/>
          </p:nvGrpSpPr>
          <p:grpSpPr bwMode="auto">
            <a:xfrm>
              <a:off x="3600" y="2254"/>
              <a:ext cx="1775" cy="1772"/>
              <a:chOff x="3600" y="2254"/>
              <a:chExt cx="1775" cy="1772"/>
            </a:xfrm>
          </p:grpSpPr>
          <p:sp>
            <p:nvSpPr>
              <p:cNvPr id="37930" name="Line 42"/>
              <p:cNvSpPr>
                <a:spLocks noChangeShapeType="1"/>
              </p:cNvSpPr>
              <p:nvPr/>
            </p:nvSpPr>
            <p:spPr bwMode="auto">
              <a:xfrm flipV="1">
                <a:off x="3600" y="2256"/>
                <a:ext cx="1728" cy="432"/>
              </a:xfrm>
              <a:prstGeom prst="line">
                <a:avLst/>
              </a:prstGeom>
              <a:noFill/>
              <a:ln w="5715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934" name="Line 46"/>
              <p:cNvSpPr>
                <a:spLocks noChangeShapeType="1"/>
              </p:cNvSpPr>
              <p:nvPr/>
            </p:nvSpPr>
            <p:spPr bwMode="auto">
              <a:xfrm rot="21453702" flipH="1">
                <a:off x="4892" y="2254"/>
                <a:ext cx="483" cy="1772"/>
              </a:xfrm>
              <a:prstGeom prst="line">
                <a:avLst/>
              </a:prstGeom>
              <a:noFill/>
              <a:ln w="5715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7953" name="Line 65"/>
          <p:cNvSpPr>
            <a:spLocks noChangeShapeType="1"/>
          </p:cNvSpPr>
          <p:nvPr/>
        </p:nvSpPr>
        <p:spPr bwMode="auto">
          <a:xfrm>
            <a:off x="7466635" y="3446906"/>
            <a:ext cx="1981200" cy="2133600"/>
          </a:xfrm>
          <a:prstGeom prst="line">
            <a:avLst/>
          </a:prstGeom>
          <a:noFill/>
          <a:ln w="57150" cap="sq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7955" name="Object 67"/>
          <p:cNvGraphicFramePr>
            <a:graphicFrameLocks noChangeAspect="1"/>
          </p:cNvGraphicFramePr>
          <p:nvPr/>
        </p:nvGraphicFramePr>
        <p:xfrm>
          <a:off x="1223213" y="2361895"/>
          <a:ext cx="2733244" cy="1694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0" imgW="1104900" imgH="685800" progId="Equation.3">
                  <p:embed/>
                </p:oleObj>
              </mc:Choice>
              <mc:Fallback>
                <p:oleObj name="公式" r:id="rId20" imgW="1104900" imgH="685800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213" y="2361895"/>
                        <a:ext cx="2733244" cy="16946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61" name="Freeform 73"/>
          <p:cNvSpPr/>
          <p:nvPr/>
        </p:nvSpPr>
        <p:spPr bwMode="auto">
          <a:xfrm>
            <a:off x="9828835" y="2837306"/>
            <a:ext cx="304800" cy="533400"/>
          </a:xfrm>
          <a:custGeom>
            <a:avLst/>
            <a:gdLst>
              <a:gd name="T0" fmla="*/ 192 w 192"/>
              <a:gd name="T1" fmla="*/ 0 h 336"/>
              <a:gd name="T2" fmla="*/ 48 w 192"/>
              <a:gd name="T3" fmla="*/ 144 h 336"/>
              <a:gd name="T4" fmla="*/ 0 w 192"/>
              <a:gd name="T5" fmla="*/ 240 h 336"/>
              <a:gd name="T6" fmla="*/ 96 w 192"/>
              <a:gd name="T7" fmla="*/ 336 h 336"/>
              <a:gd name="T8" fmla="*/ 192 w 192"/>
              <a:gd name="T9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336">
                <a:moveTo>
                  <a:pt x="192" y="0"/>
                </a:moveTo>
                <a:lnTo>
                  <a:pt x="48" y="144"/>
                </a:lnTo>
                <a:lnTo>
                  <a:pt x="0" y="240"/>
                </a:lnTo>
                <a:lnTo>
                  <a:pt x="96" y="336"/>
                </a:lnTo>
                <a:lnTo>
                  <a:pt x="192" y="0"/>
                </a:lnTo>
                <a:close/>
              </a:path>
            </a:pathLst>
          </a:custGeom>
          <a:solidFill>
            <a:srgbClr val="FFFFFF"/>
          </a:solidFill>
          <a:ln w="57150" cap="sq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962" name="Freeform 74"/>
          <p:cNvSpPr/>
          <p:nvPr/>
        </p:nvSpPr>
        <p:spPr bwMode="auto">
          <a:xfrm>
            <a:off x="9447835" y="2761106"/>
            <a:ext cx="762000" cy="685800"/>
          </a:xfrm>
          <a:custGeom>
            <a:avLst/>
            <a:gdLst>
              <a:gd name="T0" fmla="*/ 480 w 480"/>
              <a:gd name="T1" fmla="*/ 0 h 432"/>
              <a:gd name="T2" fmla="*/ 0 w 480"/>
              <a:gd name="T3" fmla="*/ 96 h 432"/>
              <a:gd name="T4" fmla="*/ 384 w 480"/>
              <a:gd name="T5" fmla="*/ 432 h 432"/>
              <a:gd name="T6" fmla="*/ 480 w 480"/>
              <a:gd name="T7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0" h="432">
                <a:moveTo>
                  <a:pt x="480" y="0"/>
                </a:moveTo>
                <a:lnTo>
                  <a:pt x="0" y="96"/>
                </a:lnTo>
                <a:lnTo>
                  <a:pt x="384" y="432"/>
                </a:lnTo>
                <a:lnTo>
                  <a:pt x="480" y="0"/>
                </a:lnTo>
                <a:close/>
              </a:path>
            </a:pathLst>
          </a:custGeom>
          <a:solidFill>
            <a:srgbClr val="CC0000"/>
          </a:solidFill>
          <a:ln w="57150" cap="sq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7963" name="Object 75"/>
          <p:cNvGraphicFramePr>
            <a:graphicFrameLocks noChangeAspect="1"/>
          </p:cNvGraphicFramePr>
          <p:nvPr/>
        </p:nvGraphicFramePr>
        <p:xfrm>
          <a:off x="2925047" y="2344007"/>
          <a:ext cx="655978" cy="523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2" imgW="254000" imgH="203200" progId="Equation.3">
                  <p:embed/>
                </p:oleObj>
              </mc:Choice>
              <mc:Fallback>
                <p:oleObj name="公式" r:id="rId22" imgW="254000" imgH="203200" progId="Equation.3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047" y="2344007"/>
                        <a:ext cx="655978" cy="5238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64" name="Object 76"/>
          <p:cNvGraphicFramePr>
            <a:graphicFrameLocks noChangeAspect="1"/>
          </p:cNvGraphicFramePr>
          <p:nvPr/>
        </p:nvGraphicFramePr>
        <p:xfrm>
          <a:off x="2882366" y="2907083"/>
          <a:ext cx="655978" cy="523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4" imgW="254000" imgH="203200" progId="Equation.3">
                  <p:embed/>
                </p:oleObj>
              </mc:Choice>
              <mc:Fallback>
                <p:oleObj name="公式" r:id="rId24" imgW="254000" imgH="203200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366" y="2907083"/>
                        <a:ext cx="655978" cy="5238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65" name="Object 77"/>
          <p:cNvGraphicFramePr>
            <a:graphicFrameLocks noChangeAspect="1"/>
          </p:cNvGraphicFramePr>
          <p:nvPr/>
        </p:nvGraphicFramePr>
        <p:xfrm>
          <a:off x="2905407" y="3481794"/>
          <a:ext cx="655978" cy="523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5" imgW="254000" imgH="203200" progId="Equation.3">
                  <p:embed/>
                </p:oleObj>
              </mc:Choice>
              <mc:Fallback>
                <p:oleObj name="公式" r:id="rId25" imgW="254000" imgH="203200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407" y="3481794"/>
                        <a:ext cx="655978" cy="5238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66" name="Freeform 78"/>
          <p:cNvSpPr/>
          <p:nvPr/>
        </p:nvSpPr>
        <p:spPr bwMode="auto">
          <a:xfrm>
            <a:off x="7390435" y="3218306"/>
            <a:ext cx="990600" cy="228600"/>
          </a:xfrm>
          <a:custGeom>
            <a:avLst/>
            <a:gdLst>
              <a:gd name="T0" fmla="*/ 0 w 624"/>
              <a:gd name="T1" fmla="*/ 144 h 144"/>
              <a:gd name="T2" fmla="*/ 624 w 624"/>
              <a:gd name="T3" fmla="*/ 0 h 144"/>
              <a:gd name="T4" fmla="*/ 576 w 624"/>
              <a:gd name="T5" fmla="*/ 144 h 144"/>
              <a:gd name="T6" fmla="*/ 0 w 624"/>
              <a:gd name="T7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4" h="144">
                <a:moveTo>
                  <a:pt x="0" y="144"/>
                </a:moveTo>
                <a:lnTo>
                  <a:pt x="624" y="0"/>
                </a:lnTo>
                <a:lnTo>
                  <a:pt x="576" y="144"/>
                </a:lnTo>
                <a:lnTo>
                  <a:pt x="0" y="144"/>
                </a:lnTo>
                <a:close/>
              </a:path>
            </a:pathLst>
          </a:custGeom>
          <a:solidFill>
            <a:srgbClr val="FFFFFF"/>
          </a:solidFill>
          <a:ln w="57150" cap="sq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7968" name="Group 80"/>
          <p:cNvGrpSpPr/>
          <p:nvPr/>
        </p:nvGrpSpPr>
        <p:grpSpPr bwMode="auto">
          <a:xfrm>
            <a:off x="541227" y="4182679"/>
            <a:ext cx="5486400" cy="1136650"/>
            <a:chOff x="3240" y="2811"/>
            <a:chExt cx="3456" cy="716"/>
          </a:xfrm>
          <a:noFill/>
        </p:grpSpPr>
        <p:sp>
          <p:nvSpPr>
            <p:cNvPr id="37956" name="Text Box 68"/>
            <p:cNvSpPr txBox="1">
              <a:spLocks noChangeArrowheads="1"/>
            </p:cNvSpPr>
            <p:nvPr/>
          </p:nvSpPr>
          <p:spPr bwMode="auto">
            <a:xfrm>
              <a:off x="3240" y="2811"/>
              <a:ext cx="3456" cy="25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FF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设</a:t>
              </a:r>
              <a:r>
                <a:rPr kumimoji="1"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AB=a，</a:t>
              </a:r>
              <a:r>
                <a:rPr kumimoji="1"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你能求出正方体的表面积和体积吗？</a:t>
              </a:r>
            </a:p>
          </p:txBody>
        </p:sp>
        <p:graphicFrame>
          <p:nvGraphicFramePr>
            <p:cNvPr id="37967" name="Object 79"/>
            <p:cNvGraphicFramePr>
              <a:graphicFrameLocks noChangeAspect="1"/>
            </p:cNvGraphicFramePr>
            <p:nvPr/>
          </p:nvGraphicFramePr>
          <p:xfrm>
            <a:off x="3315" y="3178"/>
            <a:ext cx="2007" cy="3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27" imgW="1854200" imgH="241300" progId="Equation.3">
                    <p:embed/>
                  </p:oleObj>
                </mc:Choice>
                <mc:Fallback>
                  <p:oleObj name="公式" r:id="rId27" imgW="1854200" imgH="241300" progId="Equation.3">
                    <p:embed/>
                    <p:pic>
                      <p:nvPicPr>
                        <p:cNvPr id="0" name="Object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5" y="3178"/>
                          <a:ext cx="2007" cy="3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7969" name="Object 81"/>
          <p:cNvGraphicFramePr>
            <a:graphicFrameLocks noChangeAspect="1"/>
          </p:cNvGraphicFramePr>
          <p:nvPr/>
        </p:nvGraphicFramePr>
        <p:xfrm>
          <a:off x="1428118" y="4786520"/>
          <a:ext cx="602242" cy="472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9" imgW="266700" imgH="203200" progId="Equation.3">
                  <p:embed/>
                </p:oleObj>
              </mc:Choice>
              <mc:Fallback>
                <p:oleObj name="公式" r:id="rId29" imgW="266700" imgH="203200" progId="Equation.3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118" y="4786520"/>
                        <a:ext cx="602242" cy="4723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70" name="Object 82"/>
          <p:cNvGraphicFramePr>
            <a:graphicFrameLocks noChangeAspect="1"/>
          </p:cNvGraphicFramePr>
          <p:nvPr/>
        </p:nvGraphicFramePr>
        <p:xfrm>
          <a:off x="2969628" y="4786520"/>
          <a:ext cx="566816" cy="472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31" imgW="177800" imgH="203200" progId="Equation.3">
                  <p:embed/>
                </p:oleObj>
              </mc:Choice>
              <mc:Fallback>
                <p:oleObj name="公式" r:id="rId31" imgW="177800" imgH="203200" progId="Equation.3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9628" y="4786520"/>
                        <a:ext cx="566816" cy="4723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9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9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9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3995231"/>
            <a:ext cx="6510935" cy="93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335665" y="1613639"/>
            <a:ext cx="2173106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１．类比法：</a:t>
            </a:r>
          </a:p>
        </p:txBody>
      </p:sp>
      <p:pic>
        <p:nvPicPr>
          <p:cNvPr id="66565" name="Picture 5" descr="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996822"/>
            <a:ext cx="6523637" cy="85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6" name="Picture 6" descr="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5645346"/>
            <a:ext cx="5638800" cy="76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567" name="Object 7"/>
          <p:cNvGraphicFramePr>
            <a:graphicFrameLocks noChangeAspect="1"/>
          </p:cNvGraphicFramePr>
          <p:nvPr/>
        </p:nvGraphicFramePr>
        <p:xfrm>
          <a:off x="660400" y="2226989"/>
          <a:ext cx="4370685" cy="612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MP 图像" r:id="rId5" imgW="4086225" imgH="552450" progId="Paint.Picture">
                  <p:embed/>
                </p:oleObj>
              </mc:Choice>
              <mc:Fallback>
                <p:oleObj name="BMP 图像" r:id="rId5" imgW="4086225" imgH="552450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2226989"/>
                        <a:ext cx="4370685" cy="6122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660400" y="5016823"/>
            <a:ext cx="10872788" cy="42159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F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16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在立体几何学习中，我们要善于与平面几何做比较，认识其相同点，发现其不同点，这种思想方法称之为类比思想。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660400" y="1182752"/>
            <a:ext cx="828198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五、立几的主要思想方法</a:t>
            </a:r>
          </a:p>
          <a:p>
            <a:pPr>
              <a:spcBef>
                <a:spcPct val="50000"/>
              </a:spcBef>
            </a:pPr>
            <a:endParaRPr lang="zh-CN" altLang="en-US" sz="20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665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56254" y="1387721"/>
            <a:ext cx="72390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请判断下列命题是否正确</a:t>
            </a:r>
            <a:r>
              <a:rPr kumimoji="1" lang="en-US" altLang="zh-CN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-134997" y="2960627"/>
            <a:ext cx="6119108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 同垂直于一条直线的两条直线平行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756254" y="2174174"/>
            <a:ext cx="40386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r>
              <a:rPr kumimoji="1"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1.两直线没有公共点，则它们平行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40152" y="1250462"/>
            <a:ext cx="38862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2． 转化法  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802550" y="2070811"/>
            <a:ext cx="10716349" cy="707886"/>
          </a:xfrm>
          <a:prstGeom prst="rect">
            <a:avLst/>
          </a:prstGeom>
          <a:noFill/>
          <a:ln w="57150" cap="sq">
            <a:solidFill>
              <a:srgbClr val="000066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r>
              <a:rPr kumimoji="1"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在立体几何中,常把空间图形的问题转化为平面图形问题去解决，这是学习立几的很重要的数学思想方法。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050"/>
          <p:cNvSpPr txBox="1">
            <a:spLocks noChangeArrowheads="1"/>
          </p:cNvSpPr>
          <p:nvPr/>
        </p:nvSpPr>
        <p:spPr bwMode="auto">
          <a:xfrm>
            <a:off x="431800" y="1291959"/>
            <a:ext cx="13716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试一试</a:t>
            </a:r>
          </a:p>
        </p:txBody>
      </p:sp>
      <p:grpSp>
        <p:nvGrpSpPr>
          <p:cNvPr id="39977" name="Group 2089"/>
          <p:cNvGrpSpPr/>
          <p:nvPr/>
        </p:nvGrpSpPr>
        <p:grpSpPr bwMode="auto">
          <a:xfrm>
            <a:off x="643190" y="1783780"/>
            <a:ext cx="10875710" cy="1119189"/>
            <a:chOff x="-360" y="591"/>
            <a:chExt cx="6664" cy="705"/>
          </a:xfrm>
          <a:noFill/>
        </p:grpSpPr>
        <p:sp>
          <p:nvSpPr>
            <p:cNvPr id="39975" name="Text Box 2087"/>
            <p:cNvSpPr txBox="1">
              <a:spLocks noChangeArrowheads="1"/>
            </p:cNvSpPr>
            <p:nvPr/>
          </p:nvSpPr>
          <p:spPr bwMode="auto">
            <a:xfrm>
              <a:off x="-360" y="591"/>
              <a:ext cx="6664" cy="70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FFFF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如图：在正方体                                              中</a:t>
              </a:r>
            </a:p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kumimoji="1"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已知棱长为</a:t>
              </a:r>
              <a:r>
                <a:rPr kumimoji="1"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kumimoji="1"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  <a:r>
                <a:rPr kumimoji="1"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你能解答下列问题吗？</a:t>
              </a:r>
            </a:p>
          </p:txBody>
        </p:sp>
        <p:graphicFrame>
          <p:nvGraphicFramePr>
            <p:cNvPr id="39976" name="Object 2088"/>
            <p:cNvGraphicFramePr>
              <a:graphicFrameLocks noChangeAspect="1"/>
            </p:cNvGraphicFramePr>
            <p:nvPr/>
          </p:nvGraphicFramePr>
          <p:xfrm>
            <a:off x="831" y="605"/>
            <a:ext cx="1965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2" imgW="1129665" imgH="215900" progId="Equation.3">
                    <p:embed/>
                  </p:oleObj>
                </mc:Choice>
                <mc:Fallback>
                  <p:oleObj name="公式" r:id="rId2" imgW="1129665" imgH="215900" progId="Equation.3">
                    <p:embed/>
                    <p:pic>
                      <p:nvPicPr>
                        <p:cNvPr id="0" name="Object 20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1" y="605"/>
                          <a:ext cx="1965" cy="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978" name="Text Box 2090"/>
          <p:cNvSpPr txBox="1">
            <a:spLocks noChangeArrowheads="1"/>
          </p:cNvSpPr>
          <p:nvPr/>
        </p:nvSpPr>
        <p:spPr bwMode="auto">
          <a:xfrm>
            <a:off x="431800" y="3108474"/>
            <a:ext cx="4876800" cy="2246769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（1）．计算：</a:t>
            </a:r>
          </a:p>
          <a:p>
            <a:pPr>
              <a:spcBef>
                <a:spcPct val="50000"/>
              </a:spcBef>
            </a:pPr>
            <a:endParaRPr kumimoji="1"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（2）．计算：</a:t>
            </a:r>
          </a:p>
          <a:p>
            <a:pPr>
              <a:spcBef>
                <a:spcPct val="50000"/>
              </a:spcBef>
            </a:pPr>
            <a:endParaRPr kumimoji="1"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20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</a:t>
            </a:r>
            <a:endParaRPr kumimoji="1"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9980" name="Object 2092"/>
          <p:cNvGraphicFramePr>
            <a:graphicFrameLocks noChangeAspect="1"/>
          </p:cNvGraphicFramePr>
          <p:nvPr/>
        </p:nvGraphicFramePr>
        <p:xfrm>
          <a:off x="2148841" y="3001943"/>
          <a:ext cx="1254759" cy="624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4" imgW="431800" imgH="215900" progId="Equation.3">
                  <p:embed/>
                </p:oleObj>
              </mc:Choice>
              <mc:Fallback>
                <p:oleObj name="公式" r:id="rId4" imgW="431800" imgH="215900" progId="Equation.3">
                  <p:embed/>
                  <p:pic>
                    <p:nvPicPr>
                      <p:cNvPr id="0" name="Object 20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8841" y="3001943"/>
                        <a:ext cx="1254759" cy="624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81" name="Line 2093"/>
          <p:cNvSpPr>
            <a:spLocks noChangeShapeType="1"/>
          </p:cNvSpPr>
          <p:nvPr/>
        </p:nvSpPr>
        <p:spPr bwMode="auto">
          <a:xfrm flipV="1">
            <a:off x="3488842" y="3483472"/>
            <a:ext cx="1122679" cy="1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9982" name="Object 2094"/>
          <p:cNvGraphicFramePr>
            <a:graphicFrameLocks noChangeAspect="1"/>
          </p:cNvGraphicFramePr>
          <p:nvPr/>
        </p:nvGraphicFramePr>
        <p:xfrm>
          <a:off x="3735012" y="2909290"/>
          <a:ext cx="741574" cy="521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6" imgW="342900" imgH="241300" progId="Equation.3">
                  <p:embed/>
                </p:oleObj>
              </mc:Choice>
              <mc:Fallback>
                <p:oleObj name="公式" r:id="rId6" imgW="342900" imgH="241300" progId="Equation.3">
                  <p:embed/>
                  <p:pic>
                    <p:nvPicPr>
                      <p:cNvPr id="0" name="Object 20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5012" y="2909290"/>
                        <a:ext cx="741574" cy="52144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83" name="Object 2095"/>
          <p:cNvGraphicFramePr>
            <a:graphicFrameLocks noChangeAspect="1"/>
          </p:cNvGraphicFramePr>
          <p:nvPr/>
        </p:nvGraphicFramePr>
        <p:xfrm>
          <a:off x="2148841" y="3954668"/>
          <a:ext cx="2283230" cy="605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8" imgW="875665" imgH="215900" progId="Equation.3">
                  <p:embed/>
                </p:oleObj>
              </mc:Choice>
              <mc:Fallback>
                <p:oleObj name="公式" r:id="rId8" imgW="875665" imgH="215900" progId="Equation.3">
                  <p:embed/>
                  <p:pic>
                    <p:nvPicPr>
                      <p:cNvPr id="0" name="Object 20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8841" y="3954668"/>
                        <a:ext cx="2283230" cy="6058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84" name="Line 2096"/>
          <p:cNvSpPr>
            <a:spLocks noChangeShapeType="1"/>
          </p:cNvSpPr>
          <p:nvPr/>
        </p:nvSpPr>
        <p:spPr bwMode="auto">
          <a:xfrm flipV="1">
            <a:off x="4794231" y="4638255"/>
            <a:ext cx="742969" cy="1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9985" name="Object 2097"/>
          <p:cNvGraphicFramePr>
            <a:graphicFrameLocks noChangeAspect="1"/>
          </p:cNvGraphicFramePr>
          <p:nvPr/>
        </p:nvGraphicFramePr>
        <p:xfrm>
          <a:off x="4659405" y="3801295"/>
          <a:ext cx="841190" cy="711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10" imgW="254000" imgH="431800" progId="Equation.3">
                  <p:embed/>
                </p:oleObj>
              </mc:Choice>
              <mc:Fallback>
                <p:oleObj name="公式" r:id="rId10" imgW="254000" imgH="431800" progId="Equation.3">
                  <p:embed/>
                  <p:pic>
                    <p:nvPicPr>
                      <p:cNvPr id="0" name="Object 20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405" y="3801295"/>
                        <a:ext cx="841190" cy="71100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89" name="Group 2101"/>
          <p:cNvGrpSpPr/>
          <p:nvPr/>
        </p:nvGrpSpPr>
        <p:grpSpPr bwMode="auto">
          <a:xfrm>
            <a:off x="7736209" y="2747001"/>
            <a:ext cx="3838575" cy="3746500"/>
            <a:chOff x="3234" y="1960"/>
            <a:chExt cx="2418" cy="2360"/>
          </a:xfrm>
        </p:grpSpPr>
        <p:graphicFrame>
          <p:nvGraphicFramePr>
            <p:cNvPr id="39957" name="Object 2069"/>
            <p:cNvGraphicFramePr>
              <a:graphicFrameLocks noChangeAspect="1"/>
            </p:cNvGraphicFramePr>
            <p:nvPr/>
          </p:nvGraphicFramePr>
          <p:xfrm>
            <a:off x="4944" y="4032"/>
            <a:ext cx="26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12" imgW="152400" imgH="165100" progId="Equation.3">
                    <p:embed/>
                  </p:oleObj>
                </mc:Choice>
                <mc:Fallback>
                  <p:oleObj name="公式" r:id="rId12" imgW="152400" imgH="165100" progId="Equation.3">
                    <p:embed/>
                    <p:pic>
                      <p:nvPicPr>
                        <p:cNvPr id="0" name="Object 20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4" y="4032"/>
                          <a:ext cx="266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58" name="Object 2070"/>
            <p:cNvGraphicFramePr>
              <a:graphicFrameLocks noChangeAspect="1"/>
            </p:cNvGraphicFramePr>
            <p:nvPr/>
          </p:nvGraphicFramePr>
          <p:xfrm>
            <a:off x="3312" y="3980"/>
            <a:ext cx="314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14" imgW="152400" imgH="165100" progId="Equation.3">
                    <p:embed/>
                  </p:oleObj>
                </mc:Choice>
                <mc:Fallback>
                  <p:oleObj name="公式" r:id="rId14" imgW="152400" imgH="165100" progId="Equation.3">
                    <p:embed/>
                    <p:pic>
                      <p:nvPicPr>
                        <p:cNvPr id="0" name="Object 20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3980"/>
                          <a:ext cx="314" cy="3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59" name="Object 2071"/>
            <p:cNvGraphicFramePr>
              <a:graphicFrameLocks noChangeAspect="1"/>
            </p:cNvGraphicFramePr>
            <p:nvPr/>
          </p:nvGraphicFramePr>
          <p:xfrm>
            <a:off x="5399" y="3534"/>
            <a:ext cx="253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16" imgW="152400" imgH="177800" progId="Equation.3">
                    <p:embed/>
                  </p:oleObj>
                </mc:Choice>
                <mc:Fallback>
                  <p:oleObj name="公式" r:id="rId16" imgW="152400" imgH="177800" progId="Equation.3">
                    <p:embed/>
                    <p:pic>
                      <p:nvPicPr>
                        <p:cNvPr id="0" name="Object 20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9" y="3534"/>
                          <a:ext cx="253" cy="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60" name="Object 2072"/>
            <p:cNvGraphicFramePr>
              <a:graphicFrameLocks noChangeAspect="1"/>
            </p:cNvGraphicFramePr>
            <p:nvPr/>
          </p:nvGraphicFramePr>
          <p:xfrm>
            <a:off x="3234" y="2435"/>
            <a:ext cx="422" cy="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18" imgW="177800" imgH="215900" progId="Equation.3">
                    <p:embed/>
                  </p:oleObj>
                </mc:Choice>
                <mc:Fallback>
                  <p:oleObj name="公式" r:id="rId18" imgW="177800" imgH="215900" progId="Equation.3">
                    <p:embed/>
                    <p:pic>
                      <p:nvPicPr>
                        <p:cNvPr id="0" name="Object 20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4" y="2435"/>
                          <a:ext cx="422" cy="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61" name="Object 2073"/>
            <p:cNvGraphicFramePr>
              <a:graphicFrameLocks noChangeAspect="1"/>
            </p:cNvGraphicFramePr>
            <p:nvPr/>
          </p:nvGraphicFramePr>
          <p:xfrm>
            <a:off x="5338" y="2099"/>
            <a:ext cx="314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20" imgW="177800" imgH="215900" progId="Equation.3">
                    <p:embed/>
                  </p:oleObj>
                </mc:Choice>
                <mc:Fallback>
                  <p:oleObj name="公式" r:id="rId20" imgW="177800" imgH="215900" progId="Equation.3">
                    <p:embed/>
                    <p:pic>
                      <p:nvPicPr>
                        <p:cNvPr id="0" name="Object 20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8" y="2099"/>
                          <a:ext cx="314" cy="3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9963" name="Group 2075"/>
            <p:cNvGrpSpPr/>
            <p:nvPr/>
          </p:nvGrpSpPr>
          <p:grpSpPr bwMode="auto">
            <a:xfrm>
              <a:off x="3552" y="2256"/>
              <a:ext cx="1776" cy="1824"/>
              <a:chOff x="3552" y="2256"/>
              <a:chExt cx="1776" cy="1824"/>
            </a:xfrm>
          </p:grpSpPr>
          <p:sp>
            <p:nvSpPr>
              <p:cNvPr id="39964" name="AutoShape 2076"/>
              <p:cNvSpPr>
                <a:spLocks noChangeArrowheads="1"/>
              </p:cNvSpPr>
              <p:nvPr/>
            </p:nvSpPr>
            <p:spPr bwMode="auto">
              <a:xfrm>
                <a:off x="3600" y="2256"/>
                <a:ext cx="1728" cy="1824"/>
              </a:xfrm>
              <a:prstGeom prst="cube">
                <a:avLst>
                  <a:gd name="adj" fmla="val 25000"/>
                </a:avLst>
              </a:prstGeom>
              <a:noFill/>
              <a:ln w="57150" cap="sq">
                <a:solidFill>
                  <a:srgbClr val="FFFF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965" name="Line 2077"/>
              <p:cNvSpPr>
                <a:spLocks noChangeShapeType="1"/>
              </p:cNvSpPr>
              <p:nvPr/>
            </p:nvSpPr>
            <p:spPr bwMode="auto">
              <a:xfrm>
                <a:off x="4032" y="2256"/>
                <a:ext cx="0" cy="1392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966" name="Line 2078"/>
              <p:cNvSpPr>
                <a:spLocks noChangeShapeType="1"/>
              </p:cNvSpPr>
              <p:nvPr/>
            </p:nvSpPr>
            <p:spPr bwMode="auto">
              <a:xfrm>
                <a:off x="4080" y="3648"/>
                <a:ext cx="1248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967" name="Line 2079"/>
              <p:cNvSpPr>
                <a:spLocks noChangeShapeType="1"/>
              </p:cNvSpPr>
              <p:nvPr/>
            </p:nvSpPr>
            <p:spPr bwMode="auto">
              <a:xfrm flipH="1">
                <a:off x="3552" y="3648"/>
                <a:ext cx="480" cy="432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aphicFrame>
          <p:nvGraphicFramePr>
            <p:cNvPr id="39968" name="Object 2080"/>
            <p:cNvGraphicFramePr>
              <a:graphicFrameLocks noChangeAspect="1"/>
            </p:cNvGraphicFramePr>
            <p:nvPr/>
          </p:nvGraphicFramePr>
          <p:xfrm>
            <a:off x="3648" y="3360"/>
            <a:ext cx="392" cy="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22" imgW="165100" imgH="165100" progId="Equation.3">
                    <p:embed/>
                  </p:oleObj>
                </mc:Choice>
                <mc:Fallback>
                  <p:oleObj name="公式" r:id="rId22" imgW="165100" imgH="165100" progId="Equation.3">
                    <p:embed/>
                    <p:pic>
                      <p:nvPicPr>
                        <p:cNvPr id="0" name="Object 20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3360"/>
                          <a:ext cx="392" cy="3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69" name="Object 2081"/>
            <p:cNvGraphicFramePr>
              <a:graphicFrameLocks noChangeAspect="1"/>
            </p:cNvGraphicFramePr>
            <p:nvPr/>
          </p:nvGraphicFramePr>
          <p:xfrm>
            <a:off x="4848" y="2568"/>
            <a:ext cx="362" cy="4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24" imgW="177800" imgH="215900" progId="Equation.3">
                    <p:embed/>
                  </p:oleObj>
                </mc:Choice>
                <mc:Fallback>
                  <p:oleObj name="公式" r:id="rId24" imgW="177800" imgH="215900" progId="Equation.3">
                    <p:embed/>
                    <p:pic>
                      <p:nvPicPr>
                        <p:cNvPr id="0" name="Object 20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8" y="2568"/>
                          <a:ext cx="362" cy="4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70" name="Object 2082"/>
            <p:cNvGraphicFramePr>
              <a:graphicFrameLocks noChangeAspect="1"/>
            </p:cNvGraphicFramePr>
            <p:nvPr/>
          </p:nvGraphicFramePr>
          <p:xfrm>
            <a:off x="3648" y="1960"/>
            <a:ext cx="336" cy="3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26" imgW="190500" imgH="215900" progId="Equation.3">
                    <p:embed/>
                  </p:oleObj>
                </mc:Choice>
                <mc:Fallback>
                  <p:oleObj name="公式" r:id="rId26" imgW="190500" imgH="215900" progId="Equation.3">
                    <p:embed/>
                    <p:pic>
                      <p:nvPicPr>
                        <p:cNvPr id="0" name="Object 20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1960"/>
                          <a:ext cx="336" cy="3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986" name="Line 2098"/>
            <p:cNvSpPr>
              <a:spLocks noChangeShapeType="1"/>
            </p:cNvSpPr>
            <p:nvPr/>
          </p:nvSpPr>
          <p:spPr bwMode="auto">
            <a:xfrm>
              <a:off x="4032" y="2256"/>
              <a:ext cx="864" cy="182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9988" name="Line 2100"/>
          <p:cNvSpPr>
            <a:spLocks noChangeShapeType="1"/>
          </p:cNvSpPr>
          <p:nvPr/>
        </p:nvSpPr>
        <p:spPr bwMode="auto">
          <a:xfrm>
            <a:off x="9003033" y="5426701"/>
            <a:ext cx="1371600" cy="685800"/>
          </a:xfrm>
          <a:prstGeom prst="line">
            <a:avLst/>
          </a:prstGeom>
          <a:noFill/>
          <a:ln w="57150">
            <a:solidFill>
              <a:srgbClr val="FFFF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000" name="Freeform 2112"/>
          <p:cNvSpPr/>
          <p:nvPr/>
        </p:nvSpPr>
        <p:spPr bwMode="auto">
          <a:xfrm>
            <a:off x="9003033" y="3216901"/>
            <a:ext cx="1371600" cy="2895600"/>
          </a:xfrm>
          <a:custGeom>
            <a:avLst/>
            <a:gdLst>
              <a:gd name="T0" fmla="*/ 0 w 864"/>
              <a:gd name="T1" fmla="*/ 0 h 1872"/>
              <a:gd name="T2" fmla="*/ 864 w 864"/>
              <a:gd name="T3" fmla="*/ 1872 h 1872"/>
              <a:gd name="T4" fmla="*/ 0 w 864"/>
              <a:gd name="T5" fmla="*/ 1440 h 1872"/>
              <a:gd name="T6" fmla="*/ 0 w 864"/>
              <a:gd name="T7" fmla="*/ 0 h 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4" h="1872">
                <a:moveTo>
                  <a:pt x="0" y="0"/>
                </a:moveTo>
                <a:lnTo>
                  <a:pt x="864" y="1872"/>
                </a:lnTo>
                <a:lnTo>
                  <a:pt x="0" y="1440"/>
                </a:lnTo>
                <a:lnTo>
                  <a:pt x="0" y="0"/>
                </a:lnTo>
                <a:close/>
              </a:path>
            </a:pathLst>
          </a:custGeom>
          <a:solidFill>
            <a:srgbClr val="3399FF"/>
          </a:solidFill>
          <a:ln w="57150" cap="sq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003" name="Freeform 2115"/>
          <p:cNvSpPr/>
          <p:nvPr/>
        </p:nvSpPr>
        <p:spPr bwMode="auto">
          <a:xfrm>
            <a:off x="8774433" y="3216901"/>
            <a:ext cx="1371600" cy="2895600"/>
          </a:xfrm>
          <a:custGeom>
            <a:avLst/>
            <a:gdLst>
              <a:gd name="T0" fmla="*/ 0 w 864"/>
              <a:gd name="T1" fmla="*/ 0 h 1872"/>
              <a:gd name="T2" fmla="*/ 864 w 864"/>
              <a:gd name="T3" fmla="*/ 1872 h 1872"/>
              <a:gd name="T4" fmla="*/ 0 w 864"/>
              <a:gd name="T5" fmla="*/ 1440 h 1872"/>
              <a:gd name="T6" fmla="*/ 0 w 864"/>
              <a:gd name="T7" fmla="*/ 0 h 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4" h="1872">
                <a:moveTo>
                  <a:pt x="0" y="0"/>
                </a:moveTo>
                <a:lnTo>
                  <a:pt x="864" y="1872"/>
                </a:lnTo>
                <a:lnTo>
                  <a:pt x="0" y="1440"/>
                </a:lnTo>
                <a:lnTo>
                  <a:pt x="0" y="0"/>
                </a:lnTo>
                <a:close/>
              </a:path>
            </a:pathLst>
          </a:custGeom>
          <a:solidFill>
            <a:srgbClr val="3399FF"/>
          </a:solidFill>
          <a:ln w="57150" cap="sq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004" name="Freeform 2116"/>
          <p:cNvSpPr/>
          <p:nvPr/>
        </p:nvSpPr>
        <p:spPr bwMode="auto">
          <a:xfrm>
            <a:off x="8545833" y="3216901"/>
            <a:ext cx="1371600" cy="2895600"/>
          </a:xfrm>
          <a:custGeom>
            <a:avLst/>
            <a:gdLst>
              <a:gd name="T0" fmla="*/ 0 w 864"/>
              <a:gd name="T1" fmla="*/ 0 h 1872"/>
              <a:gd name="T2" fmla="*/ 864 w 864"/>
              <a:gd name="T3" fmla="*/ 1872 h 1872"/>
              <a:gd name="T4" fmla="*/ 0 w 864"/>
              <a:gd name="T5" fmla="*/ 1440 h 1872"/>
              <a:gd name="T6" fmla="*/ 0 w 864"/>
              <a:gd name="T7" fmla="*/ 0 h 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4" h="1872">
                <a:moveTo>
                  <a:pt x="0" y="0"/>
                </a:moveTo>
                <a:lnTo>
                  <a:pt x="864" y="1872"/>
                </a:lnTo>
                <a:lnTo>
                  <a:pt x="0" y="1440"/>
                </a:lnTo>
                <a:lnTo>
                  <a:pt x="0" y="0"/>
                </a:lnTo>
                <a:close/>
              </a:path>
            </a:pathLst>
          </a:custGeom>
          <a:solidFill>
            <a:srgbClr val="3399FF"/>
          </a:solidFill>
          <a:ln w="57150" cap="sq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005" name="Freeform 2117"/>
          <p:cNvSpPr/>
          <p:nvPr/>
        </p:nvSpPr>
        <p:spPr bwMode="auto">
          <a:xfrm>
            <a:off x="8317233" y="3216901"/>
            <a:ext cx="1371600" cy="2895600"/>
          </a:xfrm>
          <a:custGeom>
            <a:avLst/>
            <a:gdLst>
              <a:gd name="T0" fmla="*/ 0 w 864"/>
              <a:gd name="T1" fmla="*/ 0 h 1872"/>
              <a:gd name="T2" fmla="*/ 864 w 864"/>
              <a:gd name="T3" fmla="*/ 1872 h 1872"/>
              <a:gd name="T4" fmla="*/ 0 w 864"/>
              <a:gd name="T5" fmla="*/ 1440 h 1872"/>
              <a:gd name="T6" fmla="*/ 0 w 864"/>
              <a:gd name="T7" fmla="*/ 0 h 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4" h="1872">
                <a:moveTo>
                  <a:pt x="0" y="0"/>
                </a:moveTo>
                <a:lnTo>
                  <a:pt x="864" y="1872"/>
                </a:lnTo>
                <a:lnTo>
                  <a:pt x="0" y="1440"/>
                </a:lnTo>
                <a:lnTo>
                  <a:pt x="0" y="0"/>
                </a:lnTo>
                <a:close/>
              </a:path>
            </a:pathLst>
          </a:custGeom>
          <a:solidFill>
            <a:srgbClr val="3399FF"/>
          </a:solidFill>
          <a:ln w="57150" cap="sq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006" name="Freeform 2118"/>
          <p:cNvSpPr/>
          <p:nvPr/>
        </p:nvSpPr>
        <p:spPr bwMode="auto">
          <a:xfrm>
            <a:off x="8088633" y="3216901"/>
            <a:ext cx="1371600" cy="2895600"/>
          </a:xfrm>
          <a:custGeom>
            <a:avLst/>
            <a:gdLst>
              <a:gd name="T0" fmla="*/ 0 w 864"/>
              <a:gd name="T1" fmla="*/ 0 h 1872"/>
              <a:gd name="T2" fmla="*/ 864 w 864"/>
              <a:gd name="T3" fmla="*/ 1872 h 1872"/>
              <a:gd name="T4" fmla="*/ 0 w 864"/>
              <a:gd name="T5" fmla="*/ 1440 h 1872"/>
              <a:gd name="T6" fmla="*/ 0 w 864"/>
              <a:gd name="T7" fmla="*/ 0 h 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4" h="1872">
                <a:moveTo>
                  <a:pt x="0" y="0"/>
                </a:moveTo>
                <a:lnTo>
                  <a:pt x="864" y="1872"/>
                </a:lnTo>
                <a:lnTo>
                  <a:pt x="0" y="1440"/>
                </a:lnTo>
                <a:lnTo>
                  <a:pt x="0" y="0"/>
                </a:lnTo>
                <a:close/>
              </a:path>
            </a:pathLst>
          </a:custGeom>
          <a:solidFill>
            <a:srgbClr val="3399FF"/>
          </a:solidFill>
          <a:ln w="57150" cap="sq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007" name="Freeform 2119"/>
          <p:cNvSpPr/>
          <p:nvPr/>
        </p:nvSpPr>
        <p:spPr bwMode="auto">
          <a:xfrm>
            <a:off x="7860033" y="3140701"/>
            <a:ext cx="1371600" cy="2895600"/>
          </a:xfrm>
          <a:custGeom>
            <a:avLst/>
            <a:gdLst>
              <a:gd name="T0" fmla="*/ 0 w 864"/>
              <a:gd name="T1" fmla="*/ 0 h 1872"/>
              <a:gd name="T2" fmla="*/ 864 w 864"/>
              <a:gd name="T3" fmla="*/ 1872 h 1872"/>
              <a:gd name="T4" fmla="*/ 0 w 864"/>
              <a:gd name="T5" fmla="*/ 1440 h 1872"/>
              <a:gd name="T6" fmla="*/ 0 w 864"/>
              <a:gd name="T7" fmla="*/ 0 h 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4" h="1872">
                <a:moveTo>
                  <a:pt x="0" y="0"/>
                </a:moveTo>
                <a:lnTo>
                  <a:pt x="864" y="1872"/>
                </a:lnTo>
                <a:lnTo>
                  <a:pt x="0" y="1440"/>
                </a:lnTo>
                <a:lnTo>
                  <a:pt x="0" y="0"/>
                </a:lnTo>
                <a:close/>
              </a:path>
            </a:pathLst>
          </a:custGeom>
          <a:solidFill>
            <a:srgbClr val="3399FF"/>
          </a:solidFill>
          <a:ln w="57150" cap="sq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008" name="Freeform 2120"/>
          <p:cNvSpPr/>
          <p:nvPr/>
        </p:nvSpPr>
        <p:spPr bwMode="auto">
          <a:xfrm>
            <a:off x="7631433" y="3064501"/>
            <a:ext cx="1371600" cy="2895600"/>
          </a:xfrm>
          <a:custGeom>
            <a:avLst/>
            <a:gdLst>
              <a:gd name="T0" fmla="*/ 0 w 864"/>
              <a:gd name="T1" fmla="*/ 0 h 1872"/>
              <a:gd name="T2" fmla="*/ 864 w 864"/>
              <a:gd name="T3" fmla="*/ 1872 h 1872"/>
              <a:gd name="T4" fmla="*/ 0 w 864"/>
              <a:gd name="T5" fmla="*/ 1440 h 1872"/>
              <a:gd name="T6" fmla="*/ 0 w 864"/>
              <a:gd name="T7" fmla="*/ 0 h 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4" h="1872">
                <a:moveTo>
                  <a:pt x="0" y="0"/>
                </a:moveTo>
                <a:lnTo>
                  <a:pt x="864" y="1872"/>
                </a:lnTo>
                <a:lnTo>
                  <a:pt x="0" y="1440"/>
                </a:lnTo>
                <a:lnTo>
                  <a:pt x="0" y="0"/>
                </a:lnTo>
                <a:close/>
              </a:path>
            </a:pathLst>
          </a:custGeom>
          <a:solidFill>
            <a:srgbClr val="3399FF"/>
          </a:solidFill>
          <a:ln w="57150" cap="sq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009" name="Freeform 2121"/>
          <p:cNvSpPr/>
          <p:nvPr/>
        </p:nvSpPr>
        <p:spPr bwMode="auto">
          <a:xfrm>
            <a:off x="7402833" y="2912101"/>
            <a:ext cx="1371600" cy="2895600"/>
          </a:xfrm>
          <a:custGeom>
            <a:avLst/>
            <a:gdLst>
              <a:gd name="T0" fmla="*/ 0 w 864"/>
              <a:gd name="T1" fmla="*/ 0 h 1872"/>
              <a:gd name="T2" fmla="*/ 864 w 864"/>
              <a:gd name="T3" fmla="*/ 1872 h 1872"/>
              <a:gd name="T4" fmla="*/ 0 w 864"/>
              <a:gd name="T5" fmla="*/ 1440 h 1872"/>
              <a:gd name="T6" fmla="*/ 0 w 864"/>
              <a:gd name="T7" fmla="*/ 0 h 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4" h="1872">
                <a:moveTo>
                  <a:pt x="0" y="0"/>
                </a:moveTo>
                <a:lnTo>
                  <a:pt x="864" y="1872"/>
                </a:lnTo>
                <a:lnTo>
                  <a:pt x="0" y="1440"/>
                </a:lnTo>
                <a:lnTo>
                  <a:pt x="0" y="0"/>
                </a:lnTo>
                <a:close/>
              </a:path>
            </a:pathLst>
          </a:custGeom>
          <a:solidFill>
            <a:srgbClr val="3399FF"/>
          </a:solidFill>
          <a:ln w="57150" cap="sq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010" name="Freeform 2122"/>
          <p:cNvSpPr/>
          <p:nvPr/>
        </p:nvSpPr>
        <p:spPr bwMode="auto">
          <a:xfrm>
            <a:off x="7174233" y="2835901"/>
            <a:ext cx="1371600" cy="2895600"/>
          </a:xfrm>
          <a:custGeom>
            <a:avLst/>
            <a:gdLst>
              <a:gd name="T0" fmla="*/ 0 w 864"/>
              <a:gd name="T1" fmla="*/ 0 h 1872"/>
              <a:gd name="T2" fmla="*/ 864 w 864"/>
              <a:gd name="T3" fmla="*/ 1872 h 1872"/>
              <a:gd name="T4" fmla="*/ 0 w 864"/>
              <a:gd name="T5" fmla="*/ 1440 h 1872"/>
              <a:gd name="T6" fmla="*/ 0 w 864"/>
              <a:gd name="T7" fmla="*/ 0 h 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4" h="1872">
                <a:moveTo>
                  <a:pt x="0" y="0"/>
                </a:moveTo>
                <a:lnTo>
                  <a:pt x="864" y="1872"/>
                </a:lnTo>
                <a:lnTo>
                  <a:pt x="0" y="1440"/>
                </a:lnTo>
                <a:lnTo>
                  <a:pt x="0" y="0"/>
                </a:lnTo>
                <a:close/>
              </a:path>
            </a:pathLst>
          </a:custGeom>
          <a:solidFill>
            <a:srgbClr val="3399FF"/>
          </a:solidFill>
          <a:ln w="57150" cap="sq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011" name="Freeform 2123"/>
          <p:cNvSpPr/>
          <p:nvPr/>
        </p:nvSpPr>
        <p:spPr bwMode="auto">
          <a:xfrm>
            <a:off x="6945633" y="2683501"/>
            <a:ext cx="1371600" cy="2895600"/>
          </a:xfrm>
          <a:custGeom>
            <a:avLst/>
            <a:gdLst>
              <a:gd name="T0" fmla="*/ 0 w 864"/>
              <a:gd name="T1" fmla="*/ 0 h 1872"/>
              <a:gd name="T2" fmla="*/ 864 w 864"/>
              <a:gd name="T3" fmla="*/ 1872 h 1872"/>
              <a:gd name="T4" fmla="*/ 0 w 864"/>
              <a:gd name="T5" fmla="*/ 1440 h 1872"/>
              <a:gd name="T6" fmla="*/ 0 w 864"/>
              <a:gd name="T7" fmla="*/ 0 h 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4" h="1872">
                <a:moveTo>
                  <a:pt x="0" y="0"/>
                </a:moveTo>
                <a:lnTo>
                  <a:pt x="864" y="1872"/>
                </a:lnTo>
                <a:lnTo>
                  <a:pt x="0" y="1440"/>
                </a:lnTo>
                <a:lnTo>
                  <a:pt x="0" y="0"/>
                </a:lnTo>
                <a:close/>
              </a:path>
            </a:pathLst>
          </a:custGeom>
          <a:solidFill>
            <a:srgbClr val="3399FF"/>
          </a:solidFill>
          <a:ln w="57150" cap="sq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012" name="Freeform 2124"/>
          <p:cNvSpPr/>
          <p:nvPr/>
        </p:nvSpPr>
        <p:spPr bwMode="auto">
          <a:xfrm>
            <a:off x="6793233" y="2683501"/>
            <a:ext cx="1371600" cy="2895600"/>
          </a:xfrm>
          <a:custGeom>
            <a:avLst/>
            <a:gdLst>
              <a:gd name="T0" fmla="*/ 0 w 864"/>
              <a:gd name="T1" fmla="*/ 0 h 1872"/>
              <a:gd name="T2" fmla="*/ 864 w 864"/>
              <a:gd name="T3" fmla="*/ 1872 h 1872"/>
              <a:gd name="T4" fmla="*/ 0 w 864"/>
              <a:gd name="T5" fmla="*/ 1440 h 1872"/>
              <a:gd name="T6" fmla="*/ 0 w 864"/>
              <a:gd name="T7" fmla="*/ 0 h 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4" h="1872">
                <a:moveTo>
                  <a:pt x="0" y="0"/>
                </a:moveTo>
                <a:lnTo>
                  <a:pt x="864" y="1872"/>
                </a:lnTo>
                <a:lnTo>
                  <a:pt x="0" y="1440"/>
                </a:lnTo>
                <a:lnTo>
                  <a:pt x="0" y="0"/>
                </a:lnTo>
                <a:close/>
              </a:path>
            </a:pathLst>
          </a:custGeom>
          <a:solidFill>
            <a:srgbClr val="3399FF"/>
          </a:solidFill>
          <a:ln w="57150" cap="sq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013" name="Freeform 2125"/>
          <p:cNvSpPr/>
          <p:nvPr/>
        </p:nvSpPr>
        <p:spPr bwMode="auto">
          <a:xfrm>
            <a:off x="6564633" y="2607301"/>
            <a:ext cx="1371600" cy="2895600"/>
          </a:xfrm>
          <a:custGeom>
            <a:avLst/>
            <a:gdLst>
              <a:gd name="T0" fmla="*/ 0 w 864"/>
              <a:gd name="T1" fmla="*/ 0 h 1872"/>
              <a:gd name="T2" fmla="*/ 864 w 864"/>
              <a:gd name="T3" fmla="*/ 1872 h 1872"/>
              <a:gd name="T4" fmla="*/ 0 w 864"/>
              <a:gd name="T5" fmla="*/ 1440 h 1872"/>
              <a:gd name="T6" fmla="*/ 0 w 864"/>
              <a:gd name="T7" fmla="*/ 0 h 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4" h="1872">
                <a:moveTo>
                  <a:pt x="0" y="0"/>
                </a:moveTo>
                <a:lnTo>
                  <a:pt x="864" y="1872"/>
                </a:lnTo>
                <a:lnTo>
                  <a:pt x="0" y="1440"/>
                </a:lnTo>
                <a:lnTo>
                  <a:pt x="0" y="0"/>
                </a:lnTo>
                <a:close/>
              </a:path>
            </a:pathLst>
          </a:custGeom>
          <a:solidFill>
            <a:srgbClr val="3399FF"/>
          </a:solidFill>
          <a:ln w="57150" cap="sq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014" name="Freeform 2126"/>
          <p:cNvSpPr/>
          <p:nvPr/>
        </p:nvSpPr>
        <p:spPr bwMode="auto">
          <a:xfrm>
            <a:off x="6336033" y="2607301"/>
            <a:ext cx="1371600" cy="2895600"/>
          </a:xfrm>
          <a:custGeom>
            <a:avLst/>
            <a:gdLst>
              <a:gd name="T0" fmla="*/ 0 w 864"/>
              <a:gd name="T1" fmla="*/ 0 h 1872"/>
              <a:gd name="T2" fmla="*/ 864 w 864"/>
              <a:gd name="T3" fmla="*/ 1872 h 1872"/>
              <a:gd name="T4" fmla="*/ 0 w 864"/>
              <a:gd name="T5" fmla="*/ 1440 h 1872"/>
              <a:gd name="T6" fmla="*/ 0 w 864"/>
              <a:gd name="T7" fmla="*/ 0 h 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4" h="1872">
                <a:moveTo>
                  <a:pt x="0" y="0"/>
                </a:moveTo>
                <a:lnTo>
                  <a:pt x="864" y="1872"/>
                </a:lnTo>
                <a:lnTo>
                  <a:pt x="0" y="1440"/>
                </a:lnTo>
                <a:lnTo>
                  <a:pt x="0" y="0"/>
                </a:lnTo>
                <a:close/>
              </a:path>
            </a:pathLst>
          </a:custGeom>
          <a:solidFill>
            <a:srgbClr val="3399FF"/>
          </a:solidFill>
          <a:ln w="57150" cap="sq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015" name="Freeform 2127"/>
          <p:cNvSpPr/>
          <p:nvPr/>
        </p:nvSpPr>
        <p:spPr bwMode="auto">
          <a:xfrm>
            <a:off x="6336033" y="2607301"/>
            <a:ext cx="381000" cy="762000"/>
          </a:xfrm>
          <a:custGeom>
            <a:avLst/>
            <a:gdLst>
              <a:gd name="T0" fmla="*/ 0 w 240"/>
              <a:gd name="T1" fmla="*/ 0 h 480"/>
              <a:gd name="T2" fmla="*/ 0 w 240"/>
              <a:gd name="T3" fmla="*/ 480 h 480"/>
              <a:gd name="T4" fmla="*/ 240 w 240"/>
              <a:gd name="T5" fmla="*/ 480 h 480"/>
              <a:gd name="T6" fmla="*/ 0 w 240"/>
              <a:gd name="T7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0" h="480">
                <a:moveTo>
                  <a:pt x="0" y="0"/>
                </a:moveTo>
                <a:lnTo>
                  <a:pt x="0" y="480"/>
                </a:lnTo>
                <a:lnTo>
                  <a:pt x="240" y="4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7150" cap="sq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016" name="Freeform 2128"/>
          <p:cNvSpPr/>
          <p:nvPr/>
        </p:nvSpPr>
        <p:spPr bwMode="auto">
          <a:xfrm>
            <a:off x="6336033" y="4436101"/>
            <a:ext cx="381000" cy="609600"/>
          </a:xfrm>
          <a:custGeom>
            <a:avLst/>
            <a:gdLst>
              <a:gd name="T0" fmla="*/ 0 w 240"/>
              <a:gd name="T1" fmla="*/ 0 h 384"/>
              <a:gd name="T2" fmla="*/ 0 w 240"/>
              <a:gd name="T3" fmla="*/ 288 h 384"/>
              <a:gd name="T4" fmla="*/ 240 w 240"/>
              <a:gd name="T5" fmla="*/ 384 h 384"/>
              <a:gd name="T6" fmla="*/ 240 w 240"/>
              <a:gd name="T7" fmla="*/ 144 h 384"/>
              <a:gd name="T8" fmla="*/ 0 w 240"/>
              <a:gd name="T9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384">
                <a:moveTo>
                  <a:pt x="0" y="0"/>
                </a:moveTo>
                <a:lnTo>
                  <a:pt x="0" y="288"/>
                </a:lnTo>
                <a:lnTo>
                  <a:pt x="240" y="384"/>
                </a:lnTo>
                <a:lnTo>
                  <a:pt x="240" y="14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7150" cap="sq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40017" name="Object 2129"/>
          <p:cNvGraphicFramePr>
            <a:graphicFrameLocks noChangeAspect="1"/>
          </p:cNvGraphicFramePr>
          <p:nvPr/>
        </p:nvGraphicFramePr>
        <p:xfrm>
          <a:off x="5802633" y="2454901"/>
          <a:ext cx="4762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8" imgW="190500" imgH="215900" progId="Equation.3">
                  <p:embed/>
                </p:oleObj>
              </mc:Choice>
              <mc:Fallback>
                <p:oleObj name="公式" r:id="rId28" imgW="190500" imgH="215900" progId="Equation.3">
                  <p:embed/>
                  <p:pic>
                    <p:nvPicPr>
                      <p:cNvPr id="0" name="Object 2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633" y="2454901"/>
                        <a:ext cx="4762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18" name="Object 2130"/>
          <p:cNvGraphicFramePr>
            <a:graphicFrameLocks noChangeAspect="1"/>
          </p:cNvGraphicFramePr>
          <p:nvPr/>
        </p:nvGraphicFramePr>
        <p:xfrm>
          <a:off x="5835972" y="4650415"/>
          <a:ext cx="40957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30" imgW="165100" imgH="165100" progId="Equation.3">
                  <p:embed/>
                </p:oleObj>
              </mc:Choice>
              <mc:Fallback>
                <p:oleObj name="公式" r:id="rId30" imgW="165100" imgH="165100" progId="Equation.3">
                  <p:embed/>
                  <p:pic>
                    <p:nvPicPr>
                      <p:cNvPr id="0" name="Object 2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5972" y="4650415"/>
                        <a:ext cx="409575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19" name="Object 2131"/>
          <p:cNvGraphicFramePr>
            <a:graphicFrameLocks noChangeAspect="1"/>
          </p:cNvGraphicFramePr>
          <p:nvPr/>
        </p:nvGraphicFramePr>
        <p:xfrm>
          <a:off x="7402834" y="5579101"/>
          <a:ext cx="37782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31" imgW="152400" imgH="165100" progId="Equation.3">
                  <p:embed/>
                </p:oleObj>
              </mc:Choice>
              <mc:Fallback>
                <p:oleObj name="公式" r:id="rId31" imgW="152400" imgH="165100" progId="Equation.3">
                  <p:embed/>
                  <p:pic>
                    <p:nvPicPr>
                      <p:cNvPr id="0" name="Object 2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2834" y="5579101"/>
                        <a:ext cx="377825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20" name="Object 2132"/>
          <p:cNvGraphicFramePr>
            <a:graphicFrameLocks noChangeAspect="1"/>
          </p:cNvGraphicFramePr>
          <p:nvPr/>
        </p:nvGraphicFramePr>
        <p:xfrm>
          <a:off x="5955034" y="3521701"/>
          <a:ext cx="3143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33" imgW="127000" imgH="139700" progId="Equation.3">
                  <p:embed/>
                </p:oleObj>
              </mc:Choice>
              <mc:Fallback>
                <p:oleObj name="公式" r:id="rId33" imgW="127000" imgH="139700" progId="Equation.3">
                  <p:embed/>
                  <p:pic>
                    <p:nvPicPr>
                      <p:cNvPr id="0" name="Object 2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5034" y="3521701"/>
                        <a:ext cx="31432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21" name="Object 2133"/>
          <p:cNvGraphicFramePr>
            <a:graphicFrameLocks noChangeAspect="1"/>
          </p:cNvGraphicFramePr>
          <p:nvPr/>
        </p:nvGraphicFramePr>
        <p:xfrm>
          <a:off x="6412234" y="4588502"/>
          <a:ext cx="7588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35" imgW="304800" imgH="215900" progId="Equation.3">
                  <p:embed/>
                </p:oleObj>
              </mc:Choice>
              <mc:Fallback>
                <p:oleObj name="公式" r:id="rId35" imgW="304800" imgH="215900" progId="Equation.3">
                  <p:embed/>
                  <p:pic>
                    <p:nvPicPr>
                      <p:cNvPr id="0" name="Object 2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2234" y="4588502"/>
                        <a:ext cx="75882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0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4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4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4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4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4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4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4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4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4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4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0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0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9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625419" y="1320136"/>
            <a:ext cx="17828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F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3． 展开方法 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660400" y="2010104"/>
            <a:ext cx="8424862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将可展的空间图形展开为平面图形，来处理问题的思想方法称为展开方法。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30212" y="1295480"/>
            <a:ext cx="1779588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六、尝  试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-264160" y="1760737"/>
            <a:ext cx="548640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你能找出解决此问题的方法吗？</a:t>
            </a:r>
          </a:p>
        </p:txBody>
      </p:sp>
      <p:pic>
        <p:nvPicPr>
          <p:cNvPr id="41994" name="Picture 10" descr="c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428240"/>
            <a:ext cx="5486400" cy="2109788"/>
          </a:xfrm>
          <a:prstGeom prst="rect">
            <a:avLst/>
          </a:prstGeom>
          <a:noFill/>
        </p:spPr>
      </p:pic>
      <p:grpSp>
        <p:nvGrpSpPr>
          <p:cNvPr id="42018" name="Group 34"/>
          <p:cNvGrpSpPr/>
          <p:nvPr/>
        </p:nvGrpSpPr>
        <p:grpSpPr bwMode="auto">
          <a:xfrm>
            <a:off x="7528561" y="2160847"/>
            <a:ext cx="3235325" cy="2667000"/>
            <a:chOff x="3648" y="2016"/>
            <a:chExt cx="2038" cy="1680"/>
          </a:xfrm>
          <a:noFill/>
        </p:grpSpPr>
        <p:sp>
          <p:nvSpPr>
            <p:cNvPr id="41995" name="AutoShape 11"/>
            <p:cNvSpPr>
              <a:spLocks noChangeArrowheads="1"/>
            </p:cNvSpPr>
            <p:nvPr/>
          </p:nvSpPr>
          <p:spPr bwMode="auto">
            <a:xfrm>
              <a:off x="4032" y="2016"/>
              <a:ext cx="1296" cy="1680"/>
            </a:xfrm>
            <a:prstGeom prst="can">
              <a:avLst>
                <a:gd name="adj" fmla="val 32407"/>
              </a:avLst>
            </a:prstGeom>
            <a:grpFill/>
            <a:ln w="571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007" name="Freeform 23"/>
            <p:cNvSpPr/>
            <p:nvPr/>
          </p:nvSpPr>
          <p:spPr bwMode="auto">
            <a:xfrm>
              <a:off x="4032" y="3312"/>
              <a:ext cx="1296" cy="184"/>
            </a:xfrm>
            <a:custGeom>
              <a:avLst/>
              <a:gdLst>
                <a:gd name="T0" fmla="*/ 0 w 1296"/>
                <a:gd name="T1" fmla="*/ 184 h 184"/>
                <a:gd name="T2" fmla="*/ 100 w 1296"/>
                <a:gd name="T3" fmla="*/ 79 h 184"/>
                <a:gd name="T4" fmla="*/ 251 w 1296"/>
                <a:gd name="T5" fmla="*/ 54 h 184"/>
                <a:gd name="T6" fmla="*/ 397 w 1296"/>
                <a:gd name="T7" fmla="*/ 21 h 184"/>
                <a:gd name="T8" fmla="*/ 560 w 1296"/>
                <a:gd name="T9" fmla="*/ 5 h 184"/>
                <a:gd name="T10" fmla="*/ 803 w 1296"/>
                <a:gd name="T11" fmla="*/ 5 h 184"/>
                <a:gd name="T12" fmla="*/ 997 w 1296"/>
                <a:gd name="T13" fmla="*/ 38 h 184"/>
                <a:gd name="T14" fmla="*/ 1187 w 1296"/>
                <a:gd name="T15" fmla="*/ 117 h 184"/>
                <a:gd name="T16" fmla="*/ 1296 w 1296"/>
                <a:gd name="T17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6" h="184">
                  <a:moveTo>
                    <a:pt x="0" y="184"/>
                  </a:moveTo>
                  <a:cubicBezTo>
                    <a:pt x="29" y="145"/>
                    <a:pt x="58" y="101"/>
                    <a:pt x="100" y="79"/>
                  </a:cubicBezTo>
                  <a:cubicBezTo>
                    <a:pt x="142" y="57"/>
                    <a:pt x="202" y="64"/>
                    <a:pt x="251" y="54"/>
                  </a:cubicBezTo>
                  <a:cubicBezTo>
                    <a:pt x="300" y="44"/>
                    <a:pt x="346" y="29"/>
                    <a:pt x="397" y="21"/>
                  </a:cubicBezTo>
                  <a:cubicBezTo>
                    <a:pt x="448" y="13"/>
                    <a:pt x="492" y="8"/>
                    <a:pt x="560" y="5"/>
                  </a:cubicBezTo>
                  <a:cubicBezTo>
                    <a:pt x="628" y="2"/>
                    <a:pt x="730" y="0"/>
                    <a:pt x="803" y="5"/>
                  </a:cubicBezTo>
                  <a:cubicBezTo>
                    <a:pt x="876" y="10"/>
                    <a:pt x="933" y="19"/>
                    <a:pt x="997" y="38"/>
                  </a:cubicBezTo>
                  <a:cubicBezTo>
                    <a:pt x="1061" y="57"/>
                    <a:pt x="1137" y="93"/>
                    <a:pt x="1187" y="117"/>
                  </a:cubicBezTo>
                  <a:cubicBezTo>
                    <a:pt x="1237" y="141"/>
                    <a:pt x="1273" y="170"/>
                    <a:pt x="1296" y="184"/>
                  </a:cubicBezTo>
                </a:path>
              </a:pathLst>
            </a:custGeom>
            <a:grpFill/>
            <a:ln w="57150" cap="flat" cmpd="sng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42009" name="Object 25"/>
            <p:cNvGraphicFramePr>
              <a:graphicFrameLocks noChangeAspect="1"/>
            </p:cNvGraphicFramePr>
            <p:nvPr/>
          </p:nvGraphicFramePr>
          <p:xfrm>
            <a:off x="3696" y="3312"/>
            <a:ext cx="310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4" imgW="152400" imgH="165100" progId="Equation.3">
                    <p:embed/>
                  </p:oleObj>
                </mc:Choice>
                <mc:Fallback>
                  <p:oleObj name="公式" r:id="rId4" imgW="152400" imgH="165100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3312"/>
                          <a:ext cx="310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10" name="Object 26"/>
            <p:cNvGraphicFramePr>
              <a:graphicFrameLocks noChangeAspect="1"/>
            </p:cNvGraphicFramePr>
            <p:nvPr/>
          </p:nvGraphicFramePr>
          <p:xfrm>
            <a:off x="3648" y="2016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6" imgW="165100" imgH="165100" progId="Equation.3">
                    <p:embed/>
                  </p:oleObj>
                </mc:Choice>
                <mc:Fallback>
                  <p:oleObj name="公式" r:id="rId6" imgW="165100" imgH="16510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2016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11" name="Object 27"/>
            <p:cNvGraphicFramePr>
              <a:graphicFrameLocks noChangeAspect="1"/>
            </p:cNvGraphicFramePr>
            <p:nvPr/>
          </p:nvGraphicFramePr>
          <p:xfrm>
            <a:off x="5328" y="2016"/>
            <a:ext cx="310" cy="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8" imgW="152400" imgH="177800" progId="Equation.3">
                    <p:embed/>
                  </p:oleObj>
                </mc:Choice>
                <mc:Fallback>
                  <p:oleObj name="公式" r:id="rId8" imgW="152400" imgH="177800" progId="Equation.3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8" y="2016"/>
                          <a:ext cx="310" cy="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12" name="Object 28"/>
            <p:cNvGraphicFramePr>
              <a:graphicFrameLocks noChangeAspect="1"/>
            </p:cNvGraphicFramePr>
            <p:nvPr/>
          </p:nvGraphicFramePr>
          <p:xfrm>
            <a:off x="5376" y="3312"/>
            <a:ext cx="310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10" imgW="152400" imgH="165100" progId="Equation.3">
                    <p:embed/>
                  </p:oleObj>
                </mc:Choice>
                <mc:Fallback>
                  <p:oleObj name="公式" r:id="rId10" imgW="152400" imgH="165100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6" y="3312"/>
                          <a:ext cx="310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14" name="Freeform 30"/>
            <p:cNvSpPr/>
            <p:nvPr/>
          </p:nvSpPr>
          <p:spPr bwMode="auto">
            <a:xfrm>
              <a:off x="4032" y="2928"/>
              <a:ext cx="1296" cy="648"/>
            </a:xfrm>
            <a:custGeom>
              <a:avLst/>
              <a:gdLst>
                <a:gd name="T0" fmla="*/ 0 w 1296"/>
                <a:gd name="T1" fmla="*/ 576 h 648"/>
                <a:gd name="T2" fmla="*/ 120 w 1296"/>
                <a:gd name="T3" fmla="*/ 640 h 648"/>
                <a:gd name="T4" fmla="*/ 233 w 1296"/>
                <a:gd name="T5" fmla="*/ 624 h 648"/>
                <a:gd name="T6" fmla="*/ 363 w 1296"/>
                <a:gd name="T7" fmla="*/ 592 h 648"/>
                <a:gd name="T8" fmla="*/ 493 w 1296"/>
                <a:gd name="T9" fmla="*/ 559 h 648"/>
                <a:gd name="T10" fmla="*/ 671 w 1296"/>
                <a:gd name="T11" fmla="*/ 511 h 648"/>
                <a:gd name="T12" fmla="*/ 850 w 1296"/>
                <a:gd name="T13" fmla="*/ 430 h 648"/>
                <a:gd name="T14" fmla="*/ 1060 w 1296"/>
                <a:gd name="T15" fmla="*/ 284 h 648"/>
                <a:gd name="T16" fmla="*/ 1296 w 1296"/>
                <a:gd name="T17" fmla="*/ 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6" h="648">
                  <a:moveTo>
                    <a:pt x="0" y="576"/>
                  </a:moveTo>
                  <a:cubicBezTo>
                    <a:pt x="20" y="587"/>
                    <a:pt x="81" y="632"/>
                    <a:pt x="120" y="640"/>
                  </a:cubicBezTo>
                  <a:cubicBezTo>
                    <a:pt x="159" y="648"/>
                    <a:pt x="193" y="632"/>
                    <a:pt x="233" y="624"/>
                  </a:cubicBezTo>
                  <a:cubicBezTo>
                    <a:pt x="273" y="616"/>
                    <a:pt x="320" y="603"/>
                    <a:pt x="363" y="592"/>
                  </a:cubicBezTo>
                  <a:cubicBezTo>
                    <a:pt x="406" y="581"/>
                    <a:pt x="442" y="572"/>
                    <a:pt x="493" y="559"/>
                  </a:cubicBezTo>
                  <a:cubicBezTo>
                    <a:pt x="544" y="546"/>
                    <a:pt x="612" y="532"/>
                    <a:pt x="671" y="511"/>
                  </a:cubicBezTo>
                  <a:cubicBezTo>
                    <a:pt x="730" y="490"/>
                    <a:pt x="785" y="468"/>
                    <a:pt x="850" y="430"/>
                  </a:cubicBezTo>
                  <a:cubicBezTo>
                    <a:pt x="915" y="392"/>
                    <a:pt x="986" y="356"/>
                    <a:pt x="1060" y="284"/>
                  </a:cubicBezTo>
                  <a:cubicBezTo>
                    <a:pt x="1134" y="212"/>
                    <a:pt x="1247" y="59"/>
                    <a:pt x="1296" y="0"/>
                  </a:cubicBezTo>
                </a:path>
              </a:pathLst>
            </a:custGeom>
            <a:grpFill/>
            <a:ln w="57150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015" name="Freeform 31"/>
            <p:cNvSpPr/>
            <p:nvPr/>
          </p:nvSpPr>
          <p:spPr bwMode="auto">
            <a:xfrm>
              <a:off x="4080" y="2204"/>
              <a:ext cx="1264" cy="768"/>
            </a:xfrm>
            <a:custGeom>
              <a:avLst/>
              <a:gdLst>
                <a:gd name="T0" fmla="*/ 0 w 1264"/>
                <a:gd name="T1" fmla="*/ 28 h 768"/>
                <a:gd name="T2" fmla="*/ 120 w 1264"/>
                <a:gd name="T3" fmla="*/ 2 h 768"/>
                <a:gd name="T4" fmla="*/ 283 w 1264"/>
                <a:gd name="T5" fmla="*/ 18 h 768"/>
                <a:gd name="T6" fmla="*/ 364 w 1264"/>
                <a:gd name="T7" fmla="*/ 46 h 768"/>
                <a:gd name="T8" fmla="*/ 487 w 1264"/>
                <a:gd name="T9" fmla="*/ 83 h 768"/>
                <a:gd name="T10" fmla="*/ 607 w 1264"/>
                <a:gd name="T11" fmla="*/ 148 h 768"/>
                <a:gd name="T12" fmla="*/ 737 w 1264"/>
                <a:gd name="T13" fmla="*/ 213 h 768"/>
                <a:gd name="T14" fmla="*/ 817 w 1264"/>
                <a:gd name="T15" fmla="*/ 264 h 768"/>
                <a:gd name="T16" fmla="*/ 938 w 1264"/>
                <a:gd name="T17" fmla="*/ 355 h 768"/>
                <a:gd name="T18" fmla="*/ 1045 w 1264"/>
                <a:gd name="T19" fmla="*/ 440 h 768"/>
                <a:gd name="T20" fmla="*/ 1158 w 1264"/>
                <a:gd name="T21" fmla="*/ 586 h 768"/>
                <a:gd name="T22" fmla="*/ 1251 w 1264"/>
                <a:gd name="T23" fmla="*/ 738 h 768"/>
                <a:gd name="T24" fmla="*/ 1239 w 1264"/>
                <a:gd name="T25" fmla="*/ 764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4" h="768">
                  <a:moveTo>
                    <a:pt x="0" y="28"/>
                  </a:moveTo>
                  <a:cubicBezTo>
                    <a:pt x="20" y="24"/>
                    <a:pt x="73" y="4"/>
                    <a:pt x="120" y="2"/>
                  </a:cubicBezTo>
                  <a:cubicBezTo>
                    <a:pt x="167" y="0"/>
                    <a:pt x="242" y="11"/>
                    <a:pt x="283" y="18"/>
                  </a:cubicBezTo>
                  <a:cubicBezTo>
                    <a:pt x="324" y="25"/>
                    <a:pt x="330" y="35"/>
                    <a:pt x="364" y="46"/>
                  </a:cubicBezTo>
                  <a:cubicBezTo>
                    <a:pt x="398" y="57"/>
                    <a:pt x="446" y="66"/>
                    <a:pt x="487" y="83"/>
                  </a:cubicBezTo>
                  <a:cubicBezTo>
                    <a:pt x="528" y="100"/>
                    <a:pt x="565" y="126"/>
                    <a:pt x="607" y="148"/>
                  </a:cubicBezTo>
                  <a:cubicBezTo>
                    <a:pt x="649" y="170"/>
                    <a:pt x="702" y="194"/>
                    <a:pt x="737" y="213"/>
                  </a:cubicBezTo>
                  <a:cubicBezTo>
                    <a:pt x="772" y="232"/>
                    <a:pt x="784" y="240"/>
                    <a:pt x="817" y="264"/>
                  </a:cubicBezTo>
                  <a:cubicBezTo>
                    <a:pt x="850" y="288"/>
                    <a:pt x="900" y="326"/>
                    <a:pt x="938" y="355"/>
                  </a:cubicBezTo>
                  <a:cubicBezTo>
                    <a:pt x="976" y="384"/>
                    <a:pt x="1008" y="402"/>
                    <a:pt x="1045" y="440"/>
                  </a:cubicBezTo>
                  <a:cubicBezTo>
                    <a:pt x="1082" y="478"/>
                    <a:pt x="1124" y="536"/>
                    <a:pt x="1158" y="586"/>
                  </a:cubicBezTo>
                  <a:cubicBezTo>
                    <a:pt x="1192" y="636"/>
                    <a:pt x="1238" y="708"/>
                    <a:pt x="1251" y="738"/>
                  </a:cubicBezTo>
                  <a:cubicBezTo>
                    <a:pt x="1264" y="768"/>
                    <a:pt x="1241" y="759"/>
                    <a:pt x="1239" y="764"/>
                  </a:cubicBezTo>
                </a:path>
              </a:pathLst>
            </a:custGeom>
            <a:grpFill/>
            <a:ln w="57150" cap="flat" cmpd="sng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c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4" y="1279446"/>
            <a:ext cx="4435006" cy="161272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343" name="Group 71"/>
          <p:cNvGrpSpPr/>
          <p:nvPr/>
        </p:nvGrpSpPr>
        <p:grpSpPr bwMode="auto">
          <a:xfrm>
            <a:off x="1169036" y="3220439"/>
            <a:ext cx="3117850" cy="2667000"/>
            <a:chOff x="842" y="0"/>
            <a:chExt cx="1964" cy="1680"/>
          </a:xfrm>
        </p:grpSpPr>
        <p:sp>
          <p:nvSpPr>
            <p:cNvPr id="54290" name="AutoShape 18"/>
            <p:cNvSpPr>
              <a:spLocks noChangeArrowheads="1"/>
            </p:cNvSpPr>
            <p:nvPr/>
          </p:nvSpPr>
          <p:spPr bwMode="auto">
            <a:xfrm>
              <a:off x="1152" y="0"/>
              <a:ext cx="1296" cy="1680"/>
            </a:xfrm>
            <a:prstGeom prst="can">
              <a:avLst>
                <a:gd name="adj" fmla="val 32407"/>
              </a:avLst>
            </a:prstGeom>
            <a:noFill/>
            <a:ln w="5715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291" name="Freeform 19"/>
            <p:cNvSpPr/>
            <p:nvPr/>
          </p:nvSpPr>
          <p:spPr bwMode="auto">
            <a:xfrm>
              <a:off x="1152" y="1296"/>
              <a:ext cx="1296" cy="184"/>
            </a:xfrm>
            <a:custGeom>
              <a:avLst/>
              <a:gdLst>
                <a:gd name="T0" fmla="*/ 0 w 1296"/>
                <a:gd name="T1" fmla="*/ 184 h 184"/>
                <a:gd name="T2" fmla="*/ 100 w 1296"/>
                <a:gd name="T3" fmla="*/ 79 h 184"/>
                <a:gd name="T4" fmla="*/ 251 w 1296"/>
                <a:gd name="T5" fmla="*/ 54 h 184"/>
                <a:gd name="T6" fmla="*/ 397 w 1296"/>
                <a:gd name="T7" fmla="*/ 21 h 184"/>
                <a:gd name="T8" fmla="*/ 560 w 1296"/>
                <a:gd name="T9" fmla="*/ 5 h 184"/>
                <a:gd name="T10" fmla="*/ 803 w 1296"/>
                <a:gd name="T11" fmla="*/ 5 h 184"/>
                <a:gd name="T12" fmla="*/ 997 w 1296"/>
                <a:gd name="T13" fmla="*/ 38 h 184"/>
                <a:gd name="T14" fmla="*/ 1187 w 1296"/>
                <a:gd name="T15" fmla="*/ 117 h 184"/>
                <a:gd name="T16" fmla="*/ 1296 w 1296"/>
                <a:gd name="T17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6" h="184">
                  <a:moveTo>
                    <a:pt x="0" y="184"/>
                  </a:moveTo>
                  <a:cubicBezTo>
                    <a:pt x="29" y="145"/>
                    <a:pt x="58" y="101"/>
                    <a:pt x="100" y="79"/>
                  </a:cubicBezTo>
                  <a:cubicBezTo>
                    <a:pt x="142" y="57"/>
                    <a:pt x="202" y="64"/>
                    <a:pt x="251" y="54"/>
                  </a:cubicBezTo>
                  <a:cubicBezTo>
                    <a:pt x="300" y="44"/>
                    <a:pt x="346" y="29"/>
                    <a:pt x="397" y="21"/>
                  </a:cubicBezTo>
                  <a:cubicBezTo>
                    <a:pt x="448" y="13"/>
                    <a:pt x="492" y="8"/>
                    <a:pt x="560" y="5"/>
                  </a:cubicBezTo>
                  <a:cubicBezTo>
                    <a:pt x="628" y="2"/>
                    <a:pt x="730" y="0"/>
                    <a:pt x="803" y="5"/>
                  </a:cubicBezTo>
                  <a:cubicBezTo>
                    <a:pt x="876" y="10"/>
                    <a:pt x="933" y="19"/>
                    <a:pt x="997" y="38"/>
                  </a:cubicBezTo>
                  <a:cubicBezTo>
                    <a:pt x="1061" y="57"/>
                    <a:pt x="1137" y="93"/>
                    <a:pt x="1187" y="117"/>
                  </a:cubicBezTo>
                  <a:cubicBezTo>
                    <a:pt x="1237" y="141"/>
                    <a:pt x="1273" y="170"/>
                    <a:pt x="1296" y="184"/>
                  </a:cubicBezTo>
                </a:path>
              </a:pathLst>
            </a:custGeom>
            <a:noFill/>
            <a:ln w="57150" cap="flat" cmpd="sng">
              <a:solidFill>
                <a:srgbClr val="FFFF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54292" name="Object 20"/>
            <p:cNvGraphicFramePr>
              <a:graphicFrameLocks noChangeAspect="1"/>
            </p:cNvGraphicFramePr>
            <p:nvPr/>
          </p:nvGraphicFramePr>
          <p:xfrm>
            <a:off x="842" y="1376"/>
            <a:ext cx="236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5" imgW="152400" imgH="165100" progId="Equation.3">
                    <p:embed/>
                  </p:oleObj>
                </mc:Choice>
                <mc:Fallback>
                  <p:oleObj name="公式" r:id="rId5" imgW="152400" imgH="16510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2" y="1376"/>
                          <a:ext cx="236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293" name="Object 21"/>
            <p:cNvGraphicFramePr>
              <a:graphicFrameLocks noChangeAspect="1"/>
            </p:cNvGraphicFramePr>
            <p:nvPr/>
          </p:nvGraphicFramePr>
          <p:xfrm>
            <a:off x="863" y="55"/>
            <a:ext cx="28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7" imgW="165100" imgH="165100" progId="Equation.3">
                    <p:embed/>
                  </p:oleObj>
                </mc:Choice>
                <mc:Fallback>
                  <p:oleObj name="公式" r:id="rId7" imgW="165100" imgH="165100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3" y="55"/>
                          <a:ext cx="288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294" name="Object 22"/>
            <p:cNvGraphicFramePr>
              <a:graphicFrameLocks noChangeAspect="1"/>
            </p:cNvGraphicFramePr>
            <p:nvPr/>
          </p:nvGraphicFramePr>
          <p:xfrm>
            <a:off x="2448" y="51"/>
            <a:ext cx="266" cy="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9" imgW="152400" imgH="177800" progId="Equation.3">
                    <p:embed/>
                  </p:oleObj>
                </mc:Choice>
                <mc:Fallback>
                  <p:oleObj name="公式" r:id="rId9" imgW="152400" imgH="17780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51"/>
                          <a:ext cx="266" cy="3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295" name="Object 23"/>
            <p:cNvGraphicFramePr>
              <a:graphicFrameLocks noChangeAspect="1"/>
            </p:cNvGraphicFramePr>
            <p:nvPr/>
          </p:nvGraphicFramePr>
          <p:xfrm>
            <a:off x="2496" y="1296"/>
            <a:ext cx="310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11" imgW="152400" imgH="165100" progId="Equation.3">
                    <p:embed/>
                  </p:oleObj>
                </mc:Choice>
                <mc:Fallback>
                  <p:oleObj name="公式" r:id="rId11" imgW="152400" imgH="165100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1296"/>
                          <a:ext cx="310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296" name="Freeform 24"/>
            <p:cNvSpPr/>
            <p:nvPr/>
          </p:nvSpPr>
          <p:spPr bwMode="auto">
            <a:xfrm>
              <a:off x="1152" y="912"/>
              <a:ext cx="1296" cy="648"/>
            </a:xfrm>
            <a:custGeom>
              <a:avLst/>
              <a:gdLst>
                <a:gd name="T0" fmla="*/ 0 w 1296"/>
                <a:gd name="T1" fmla="*/ 576 h 648"/>
                <a:gd name="T2" fmla="*/ 120 w 1296"/>
                <a:gd name="T3" fmla="*/ 640 h 648"/>
                <a:gd name="T4" fmla="*/ 233 w 1296"/>
                <a:gd name="T5" fmla="*/ 624 h 648"/>
                <a:gd name="T6" fmla="*/ 363 w 1296"/>
                <a:gd name="T7" fmla="*/ 592 h 648"/>
                <a:gd name="T8" fmla="*/ 493 w 1296"/>
                <a:gd name="T9" fmla="*/ 559 h 648"/>
                <a:gd name="T10" fmla="*/ 671 w 1296"/>
                <a:gd name="T11" fmla="*/ 511 h 648"/>
                <a:gd name="T12" fmla="*/ 850 w 1296"/>
                <a:gd name="T13" fmla="*/ 430 h 648"/>
                <a:gd name="T14" fmla="*/ 1060 w 1296"/>
                <a:gd name="T15" fmla="*/ 284 h 648"/>
                <a:gd name="T16" fmla="*/ 1296 w 1296"/>
                <a:gd name="T17" fmla="*/ 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6" h="648">
                  <a:moveTo>
                    <a:pt x="0" y="576"/>
                  </a:moveTo>
                  <a:cubicBezTo>
                    <a:pt x="20" y="587"/>
                    <a:pt x="81" y="632"/>
                    <a:pt x="120" y="640"/>
                  </a:cubicBezTo>
                  <a:cubicBezTo>
                    <a:pt x="159" y="648"/>
                    <a:pt x="193" y="632"/>
                    <a:pt x="233" y="624"/>
                  </a:cubicBezTo>
                  <a:cubicBezTo>
                    <a:pt x="273" y="616"/>
                    <a:pt x="320" y="603"/>
                    <a:pt x="363" y="592"/>
                  </a:cubicBezTo>
                  <a:cubicBezTo>
                    <a:pt x="406" y="581"/>
                    <a:pt x="442" y="572"/>
                    <a:pt x="493" y="559"/>
                  </a:cubicBezTo>
                  <a:cubicBezTo>
                    <a:pt x="544" y="546"/>
                    <a:pt x="612" y="532"/>
                    <a:pt x="671" y="511"/>
                  </a:cubicBezTo>
                  <a:cubicBezTo>
                    <a:pt x="730" y="490"/>
                    <a:pt x="785" y="468"/>
                    <a:pt x="850" y="430"/>
                  </a:cubicBezTo>
                  <a:cubicBezTo>
                    <a:pt x="915" y="392"/>
                    <a:pt x="986" y="356"/>
                    <a:pt x="1060" y="284"/>
                  </a:cubicBezTo>
                  <a:cubicBezTo>
                    <a:pt x="1134" y="212"/>
                    <a:pt x="1247" y="59"/>
                    <a:pt x="1296" y="0"/>
                  </a:cubicBezTo>
                </a:path>
              </a:pathLst>
            </a:custGeom>
            <a:noFill/>
            <a:ln w="57150" cap="sq" cmpd="sng">
              <a:solidFill>
                <a:srgbClr val="6600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297" name="Freeform 25"/>
            <p:cNvSpPr/>
            <p:nvPr/>
          </p:nvSpPr>
          <p:spPr bwMode="auto">
            <a:xfrm>
              <a:off x="1200" y="188"/>
              <a:ext cx="1264" cy="768"/>
            </a:xfrm>
            <a:custGeom>
              <a:avLst/>
              <a:gdLst>
                <a:gd name="T0" fmla="*/ 0 w 1264"/>
                <a:gd name="T1" fmla="*/ 28 h 768"/>
                <a:gd name="T2" fmla="*/ 120 w 1264"/>
                <a:gd name="T3" fmla="*/ 2 h 768"/>
                <a:gd name="T4" fmla="*/ 283 w 1264"/>
                <a:gd name="T5" fmla="*/ 18 h 768"/>
                <a:gd name="T6" fmla="*/ 364 w 1264"/>
                <a:gd name="T7" fmla="*/ 46 h 768"/>
                <a:gd name="T8" fmla="*/ 487 w 1264"/>
                <a:gd name="T9" fmla="*/ 83 h 768"/>
                <a:gd name="T10" fmla="*/ 607 w 1264"/>
                <a:gd name="T11" fmla="*/ 148 h 768"/>
                <a:gd name="T12" fmla="*/ 737 w 1264"/>
                <a:gd name="T13" fmla="*/ 213 h 768"/>
                <a:gd name="T14" fmla="*/ 817 w 1264"/>
                <a:gd name="T15" fmla="*/ 264 h 768"/>
                <a:gd name="T16" fmla="*/ 938 w 1264"/>
                <a:gd name="T17" fmla="*/ 355 h 768"/>
                <a:gd name="T18" fmla="*/ 1045 w 1264"/>
                <a:gd name="T19" fmla="*/ 440 h 768"/>
                <a:gd name="T20" fmla="*/ 1158 w 1264"/>
                <a:gd name="T21" fmla="*/ 586 h 768"/>
                <a:gd name="T22" fmla="*/ 1251 w 1264"/>
                <a:gd name="T23" fmla="*/ 738 h 768"/>
                <a:gd name="T24" fmla="*/ 1239 w 1264"/>
                <a:gd name="T25" fmla="*/ 764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4" h="768">
                  <a:moveTo>
                    <a:pt x="0" y="28"/>
                  </a:moveTo>
                  <a:cubicBezTo>
                    <a:pt x="20" y="24"/>
                    <a:pt x="73" y="4"/>
                    <a:pt x="120" y="2"/>
                  </a:cubicBezTo>
                  <a:cubicBezTo>
                    <a:pt x="167" y="0"/>
                    <a:pt x="242" y="11"/>
                    <a:pt x="283" y="18"/>
                  </a:cubicBezTo>
                  <a:cubicBezTo>
                    <a:pt x="324" y="25"/>
                    <a:pt x="330" y="35"/>
                    <a:pt x="364" y="46"/>
                  </a:cubicBezTo>
                  <a:cubicBezTo>
                    <a:pt x="398" y="57"/>
                    <a:pt x="446" y="66"/>
                    <a:pt x="487" y="83"/>
                  </a:cubicBezTo>
                  <a:cubicBezTo>
                    <a:pt x="528" y="100"/>
                    <a:pt x="565" y="126"/>
                    <a:pt x="607" y="148"/>
                  </a:cubicBezTo>
                  <a:cubicBezTo>
                    <a:pt x="649" y="170"/>
                    <a:pt x="702" y="194"/>
                    <a:pt x="737" y="213"/>
                  </a:cubicBezTo>
                  <a:cubicBezTo>
                    <a:pt x="772" y="232"/>
                    <a:pt x="784" y="240"/>
                    <a:pt x="817" y="264"/>
                  </a:cubicBezTo>
                  <a:cubicBezTo>
                    <a:pt x="850" y="288"/>
                    <a:pt x="900" y="326"/>
                    <a:pt x="938" y="355"/>
                  </a:cubicBezTo>
                  <a:cubicBezTo>
                    <a:pt x="976" y="384"/>
                    <a:pt x="1008" y="402"/>
                    <a:pt x="1045" y="440"/>
                  </a:cubicBezTo>
                  <a:cubicBezTo>
                    <a:pt x="1082" y="478"/>
                    <a:pt x="1124" y="536"/>
                    <a:pt x="1158" y="586"/>
                  </a:cubicBezTo>
                  <a:cubicBezTo>
                    <a:pt x="1192" y="636"/>
                    <a:pt x="1238" y="708"/>
                    <a:pt x="1251" y="738"/>
                  </a:cubicBezTo>
                  <a:cubicBezTo>
                    <a:pt x="1264" y="768"/>
                    <a:pt x="1241" y="759"/>
                    <a:pt x="1239" y="764"/>
                  </a:cubicBezTo>
                </a:path>
              </a:pathLst>
            </a:custGeom>
            <a:noFill/>
            <a:ln w="57150" cap="flat" cmpd="sng">
              <a:solidFill>
                <a:srgbClr val="6600FF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4309" name="Group 37"/>
          <p:cNvGrpSpPr/>
          <p:nvPr/>
        </p:nvGrpSpPr>
        <p:grpSpPr bwMode="auto">
          <a:xfrm>
            <a:off x="5013960" y="2991839"/>
            <a:ext cx="4800600" cy="3448050"/>
            <a:chOff x="2496" y="1920"/>
            <a:chExt cx="3024" cy="2172"/>
          </a:xfrm>
        </p:grpSpPr>
        <p:sp>
          <p:nvSpPr>
            <p:cNvPr id="54298" name="Rectangle 26"/>
            <p:cNvSpPr>
              <a:spLocks noChangeArrowheads="1"/>
            </p:cNvSpPr>
            <p:nvPr/>
          </p:nvSpPr>
          <p:spPr bwMode="auto">
            <a:xfrm>
              <a:off x="2640" y="2400"/>
              <a:ext cx="2832" cy="1296"/>
            </a:xfrm>
            <a:prstGeom prst="rect">
              <a:avLst/>
            </a:prstGeom>
            <a:solidFill>
              <a:srgbClr val="66CCFF"/>
            </a:solidFill>
            <a:ln w="5715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299" name="Line 27"/>
            <p:cNvSpPr>
              <a:spLocks noChangeShapeType="1"/>
            </p:cNvSpPr>
            <p:nvPr/>
          </p:nvSpPr>
          <p:spPr bwMode="auto">
            <a:xfrm>
              <a:off x="4032" y="2400"/>
              <a:ext cx="0" cy="1296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54301" name="Object 29"/>
            <p:cNvGraphicFramePr>
              <a:graphicFrameLocks noChangeAspect="1"/>
            </p:cNvGraphicFramePr>
            <p:nvPr/>
          </p:nvGraphicFramePr>
          <p:xfrm>
            <a:off x="2496" y="3814"/>
            <a:ext cx="245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13" imgW="152400" imgH="165100" progId="Equation.3">
                    <p:embed/>
                  </p:oleObj>
                </mc:Choice>
                <mc:Fallback>
                  <p:oleObj name="公式" r:id="rId13" imgW="152400" imgH="165100" progId="Equation.3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3814"/>
                          <a:ext cx="245" cy="266"/>
                        </a:xfrm>
                        <a:prstGeom prst="rect">
                          <a:avLst/>
                        </a:prstGeom>
                        <a:solidFill>
                          <a:schemeClr val="accent2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303" name="Object 31"/>
            <p:cNvGraphicFramePr>
              <a:graphicFrameLocks noChangeAspect="1"/>
            </p:cNvGraphicFramePr>
            <p:nvPr/>
          </p:nvGraphicFramePr>
          <p:xfrm>
            <a:off x="3840" y="3744"/>
            <a:ext cx="314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14" imgW="152400" imgH="165100" progId="Equation.3">
                    <p:embed/>
                  </p:oleObj>
                </mc:Choice>
                <mc:Fallback>
                  <p:oleObj name="公式" r:id="rId14" imgW="152400" imgH="165100" progId="Equation.3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3744"/>
                          <a:ext cx="314" cy="3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304" name="Object 32"/>
            <p:cNvGraphicFramePr>
              <a:graphicFrameLocks noChangeAspect="1"/>
            </p:cNvGraphicFramePr>
            <p:nvPr/>
          </p:nvGraphicFramePr>
          <p:xfrm>
            <a:off x="2544" y="2019"/>
            <a:ext cx="285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16" imgW="165100" imgH="165100" progId="Equation.3">
                    <p:embed/>
                  </p:oleObj>
                </mc:Choice>
                <mc:Fallback>
                  <p:oleObj name="公式" r:id="rId16" imgW="165100" imgH="165100" progId="Equation.3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2019"/>
                          <a:ext cx="285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305" name="Object 33"/>
            <p:cNvGraphicFramePr>
              <a:graphicFrameLocks noChangeAspect="1"/>
            </p:cNvGraphicFramePr>
            <p:nvPr/>
          </p:nvGraphicFramePr>
          <p:xfrm>
            <a:off x="3840" y="1920"/>
            <a:ext cx="335" cy="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18" imgW="152400" imgH="177800" progId="Equation.3">
                    <p:embed/>
                  </p:oleObj>
                </mc:Choice>
                <mc:Fallback>
                  <p:oleObj name="公式" r:id="rId18" imgW="152400" imgH="177800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1920"/>
                          <a:ext cx="335" cy="3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306" name="Object 34"/>
            <p:cNvGraphicFramePr>
              <a:graphicFrameLocks noChangeAspect="1"/>
            </p:cNvGraphicFramePr>
            <p:nvPr/>
          </p:nvGraphicFramePr>
          <p:xfrm>
            <a:off x="5088" y="2059"/>
            <a:ext cx="336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20" imgW="203200" imgH="165100" progId="Equation.3">
                    <p:embed/>
                  </p:oleObj>
                </mc:Choice>
                <mc:Fallback>
                  <p:oleObj name="公式" r:id="rId20" imgW="203200" imgH="165100" progId="Equation.3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8" y="2059"/>
                          <a:ext cx="336" cy="272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307" name="Object 35"/>
            <p:cNvGraphicFramePr>
              <a:graphicFrameLocks noChangeAspect="1"/>
            </p:cNvGraphicFramePr>
            <p:nvPr/>
          </p:nvGraphicFramePr>
          <p:xfrm>
            <a:off x="5136" y="3762"/>
            <a:ext cx="384" cy="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22" imgW="190500" imgH="165100" progId="Equation.3">
                    <p:embed/>
                  </p:oleObj>
                </mc:Choice>
                <mc:Fallback>
                  <p:oleObj name="公式" r:id="rId22" imgW="190500" imgH="165100" progId="Equation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6" y="3762"/>
                          <a:ext cx="384" cy="33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300" name="Line 28"/>
          <p:cNvSpPr>
            <a:spLocks noChangeShapeType="1"/>
          </p:cNvSpPr>
          <p:nvPr/>
        </p:nvSpPr>
        <p:spPr bwMode="auto">
          <a:xfrm flipV="1">
            <a:off x="5242560" y="3753839"/>
            <a:ext cx="4495800" cy="2057400"/>
          </a:xfrm>
          <a:prstGeom prst="line">
            <a:avLst/>
          </a:prstGeom>
          <a:noFill/>
          <a:ln w="57150" cap="sq">
            <a:solidFill>
              <a:srgbClr val="00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310" name="AutoShape 38"/>
          <p:cNvSpPr>
            <a:spLocks noChangeArrowheads="1"/>
          </p:cNvSpPr>
          <p:nvPr/>
        </p:nvSpPr>
        <p:spPr bwMode="auto">
          <a:xfrm>
            <a:off x="4023360" y="4973039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FFFF"/>
          </a:solidFill>
          <a:ln w="5715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311" name="Text Box 39"/>
          <p:cNvSpPr txBox="1">
            <a:spLocks noChangeArrowheads="1"/>
          </p:cNvSpPr>
          <p:nvPr/>
        </p:nvSpPr>
        <p:spPr bwMode="auto">
          <a:xfrm>
            <a:off x="4023360" y="4058639"/>
            <a:ext cx="990600" cy="762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F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4400" kern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展</a:t>
            </a:r>
            <a:endParaRPr kumimoji="1" lang="zh-CN" altLang="en-US" sz="4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54312" name="Object 40"/>
          <p:cNvGraphicFramePr>
            <a:graphicFrameLocks noChangeAspect="1"/>
          </p:cNvGraphicFramePr>
          <p:nvPr/>
        </p:nvGraphicFramePr>
        <p:xfrm>
          <a:off x="7016433" y="1214105"/>
          <a:ext cx="2379027" cy="1549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4" imgW="1091565" imgH="584200" progId="Equation.3">
                  <p:embed/>
                </p:oleObj>
              </mc:Choice>
              <mc:Fallback>
                <p:oleObj name="公式" r:id="rId24" imgW="1091565" imgH="5842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433" y="1214105"/>
                        <a:ext cx="2379027" cy="154913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322" name="Group 50"/>
          <p:cNvGrpSpPr/>
          <p:nvPr/>
        </p:nvGrpSpPr>
        <p:grpSpPr bwMode="auto">
          <a:xfrm>
            <a:off x="1661160" y="3061689"/>
            <a:ext cx="4495800" cy="3278188"/>
            <a:chOff x="432" y="44"/>
            <a:chExt cx="2832" cy="2065"/>
          </a:xfrm>
        </p:grpSpPr>
        <p:sp>
          <p:nvSpPr>
            <p:cNvPr id="54314" name="Rectangle 42"/>
            <p:cNvSpPr>
              <a:spLocks noChangeArrowheads="1"/>
            </p:cNvSpPr>
            <p:nvPr/>
          </p:nvSpPr>
          <p:spPr bwMode="auto">
            <a:xfrm>
              <a:off x="432" y="384"/>
              <a:ext cx="2832" cy="1296"/>
            </a:xfrm>
            <a:prstGeom prst="rect">
              <a:avLst/>
            </a:prstGeom>
            <a:solidFill>
              <a:srgbClr val="66CCFF"/>
            </a:solidFill>
            <a:ln w="5715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315" name="Line 43"/>
            <p:cNvSpPr>
              <a:spLocks noChangeShapeType="1"/>
            </p:cNvSpPr>
            <p:nvPr/>
          </p:nvSpPr>
          <p:spPr bwMode="auto">
            <a:xfrm>
              <a:off x="1824" y="384"/>
              <a:ext cx="0" cy="1296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54320" name="Object 48"/>
            <p:cNvGraphicFramePr>
              <a:graphicFrameLocks noChangeAspect="1"/>
            </p:cNvGraphicFramePr>
            <p:nvPr/>
          </p:nvGraphicFramePr>
          <p:xfrm>
            <a:off x="2880" y="44"/>
            <a:ext cx="335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26" imgW="203200" imgH="165100" progId="Equation.3">
                    <p:embed/>
                  </p:oleObj>
                </mc:Choice>
                <mc:Fallback>
                  <p:oleObj name="公式" r:id="rId26" imgW="203200" imgH="165100" progId="Equation.3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44"/>
                          <a:ext cx="335" cy="271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321" name="Object 49"/>
            <p:cNvGraphicFramePr>
              <a:graphicFrameLocks noChangeAspect="1"/>
            </p:cNvGraphicFramePr>
            <p:nvPr/>
          </p:nvGraphicFramePr>
          <p:xfrm>
            <a:off x="2880" y="1822"/>
            <a:ext cx="335" cy="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27" imgW="190500" imgH="165100" progId="Equation.3">
                    <p:embed/>
                  </p:oleObj>
                </mc:Choice>
                <mc:Fallback>
                  <p:oleObj name="公式" r:id="rId27" imgW="190500" imgH="165100" progId="Equation.3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1822"/>
                          <a:ext cx="335" cy="287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4323" name="Group 51"/>
          <p:cNvGrpSpPr/>
          <p:nvPr/>
        </p:nvGrpSpPr>
        <p:grpSpPr bwMode="auto">
          <a:xfrm>
            <a:off x="2346960" y="3149002"/>
            <a:ext cx="4495800" cy="3267075"/>
            <a:chOff x="432" y="51"/>
            <a:chExt cx="2832" cy="2058"/>
          </a:xfrm>
        </p:grpSpPr>
        <p:sp>
          <p:nvSpPr>
            <p:cNvPr id="54324" name="Rectangle 52"/>
            <p:cNvSpPr>
              <a:spLocks noChangeArrowheads="1"/>
            </p:cNvSpPr>
            <p:nvPr/>
          </p:nvSpPr>
          <p:spPr bwMode="auto">
            <a:xfrm>
              <a:off x="432" y="384"/>
              <a:ext cx="2832" cy="1296"/>
            </a:xfrm>
            <a:prstGeom prst="rect">
              <a:avLst/>
            </a:prstGeom>
            <a:solidFill>
              <a:srgbClr val="66CCFF"/>
            </a:solidFill>
            <a:ln w="5715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325" name="Line 53"/>
            <p:cNvSpPr>
              <a:spLocks noChangeShapeType="1"/>
            </p:cNvSpPr>
            <p:nvPr/>
          </p:nvSpPr>
          <p:spPr bwMode="auto">
            <a:xfrm>
              <a:off x="1824" y="384"/>
              <a:ext cx="0" cy="1296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54326" name="Object 54"/>
            <p:cNvGraphicFramePr>
              <a:graphicFrameLocks noChangeAspect="1"/>
            </p:cNvGraphicFramePr>
            <p:nvPr/>
          </p:nvGraphicFramePr>
          <p:xfrm>
            <a:off x="2880" y="51"/>
            <a:ext cx="326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28" imgW="203200" imgH="165100" progId="Equation.3">
                    <p:embed/>
                  </p:oleObj>
                </mc:Choice>
                <mc:Fallback>
                  <p:oleObj name="公式" r:id="rId28" imgW="203200" imgH="165100" progId="Equation.3">
                    <p:embed/>
                    <p:pic>
                      <p:nvPicPr>
                        <p:cNvPr id="0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51"/>
                          <a:ext cx="326" cy="264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327" name="Object 55"/>
            <p:cNvGraphicFramePr>
              <a:graphicFrameLocks noChangeAspect="1"/>
            </p:cNvGraphicFramePr>
            <p:nvPr/>
          </p:nvGraphicFramePr>
          <p:xfrm>
            <a:off x="2880" y="1797"/>
            <a:ext cx="364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29" imgW="190500" imgH="165100" progId="Equation.3">
                    <p:embed/>
                  </p:oleObj>
                </mc:Choice>
                <mc:Fallback>
                  <p:oleObj name="公式" r:id="rId29" imgW="190500" imgH="165100" progId="Equation.3">
                    <p:embed/>
                    <p:pic>
                      <p:nvPicPr>
                        <p:cNvPr id="0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1797"/>
                          <a:ext cx="364" cy="312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4328" name="Group 56"/>
          <p:cNvGrpSpPr/>
          <p:nvPr/>
        </p:nvGrpSpPr>
        <p:grpSpPr bwMode="auto">
          <a:xfrm>
            <a:off x="3185160" y="3068039"/>
            <a:ext cx="4495800" cy="3271838"/>
            <a:chOff x="432" y="48"/>
            <a:chExt cx="2832" cy="2061"/>
          </a:xfrm>
        </p:grpSpPr>
        <p:sp>
          <p:nvSpPr>
            <p:cNvPr id="54329" name="Rectangle 57"/>
            <p:cNvSpPr>
              <a:spLocks noChangeArrowheads="1"/>
            </p:cNvSpPr>
            <p:nvPr/>
          </p:nvSpPr>
          <p:spPr bwMode="auto">
            <a:xfrm>
              <a:off x="432" y="384"/>
              <a:ext cx="2832" cy="1296"/>
            </a:xfrm>
            <a:prstGeom prst="rect">
              <a:avLst/>
            </a:prstGeom>
            <a:solidFill>
              <a:srgbClr val="66CCFF"/>
            </a:solidFill>
            <a:ln w="5715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330" name="Line 58"/>
            <p:cNvSpPr>
              <a:spLocks noChangeShapeType="1"/>
            </p:cNvSpPr>
            <p:nvPr/>
          </p:nvSpPr>
          <p:spPr bwMode="auto">
            <a:xfrm>
              <a:off x="1824" y="384"/>
              <a:ext cx="0" cy="1296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54331" name="Object 59"/>
            <p:cNvGraphicFramePr>
              <a:graphicFrameLocks noChangeAspect="1"/>
            </p:cNvGraphicFramePr>
            <p:nvPr/>
          </p:nvGraphicFramePr>
          <p:xfrm>
            <a:off x="2880" y="48"/>
            <a:ext cx="330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30" imgW="203200" imgH="165100" progId="Equation.3">
                    <p:embed/>
                  </p:oleObj>
                </mc:Choice>
                <mc:Fallback>
                  <p:oleObj name="公式" r:id="rId30" imgW="203200" imgH="165100" progId="Equation.3">
                    <p:embed/>
                    <p:pic>
                      <p:nvPicPr>
                        <p:cNvPr id="0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48"/>
                          <a:ext cx="330" cy="267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332" name="Object 60"/>
            <p:cNvGraphicFramePr>
              <a:graphicFrameLocks noChangeAspect="1"/>
            </p:cNvGraphicFramePr>
            <p:nvPr/>
          </p:nvGraphicFramePr>
          <p:xfrm>
            <a:off x="2880" y="1797"/>
            <a:ext cx="364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31" imgW="190500" imgH="165100" progId="Equation.3">
                    <p:embed/>
                  </p:oleObj>
                </mc:Choice>
                <mc:Fallback>
                  <p:oleObj name="公式" r:id="rId31" imgW="190500" imgH="165100" progId="Equation.3">
                    <p:embed/>
                    <p:pic>
                      <p:nvPicPr>
                        <p:cNvPr id="0" name="Object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1797"/>
                          <a:ext cx="364" cy="312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4333" name="Group 61"/>
          <p:cNvGrpSpPr/>
          <p:nvPr/>
        </p:nvGrpSpPr>
        <p:grpSpPr bwMode="auto">
          <a:xfrm>
            <a:off x="3947160" y="3149002"/>
            <a:ext cx="4495800" cy="3267075"/>
            <a:chOff x="432" y="51"/>
            <a:chExt cx="2832" cy="2058"/>
          </a:xfrm>
        </p:grpSpPr>
        <p:sp>
          <p:nvSpPr>
            <p:cNvPr id="54334" name="Rectangle 62"/>
            <p:cNvSpPr>
              <a:spLocks noChangeArrowheads="1"/>
            </p:cNvSpPr>
            <p:nvPr/>
          </p:nvSpPr>
          <p:spPr bwMode="auto">
            <a:xfrm>
              <a:off x="432" y="384"/>
              <a:ext cx="2832" cy="1296"/>
            </a:xfrm>
            <a:prstGeom prst="rect">
              <a:avLst/>
            </a:prstGeom>
            <a:solidFill>
              <a:srgbClr val="66CCFF"/>
            </a:solidFill>
            <a:ln w="5715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335" name="Line 63"/>
            <p:cNvSpPr>
              <a:spLocks noChangeShapeType="1"/>
            </p:cNvSpPr>
            <p:nvPr/>
          </p:nvSpPr>
          <p:spPr bwMode="auto">
            <a:xfrm>
              <a:off x="1824" y="384"/>
              <a:ext cx="0" cy="1296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54336" name="Object 64"/>
            <p:cNvGraphicFramePr>
              <a:graphicFrameLocks noChangeAspect="1"/>
            </p:cNvGraphicFramePr>
            <p:nvPr/>
          </p:nvGraphicFramePr>
          <p:xfrm>
            <a:off x="2880" y="51"/>
            <a:ext cx="326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32" imgW="203200" imgH="165100" progId="Equation.3">
                    <p:embed/>
                  </p:oleObj>
                </mc:Choice>
                <mc:Fallback>
                  <p:oleObj name="公式" r:id="rId32" imgW="203200" imgH="165100" progId="Equation.3">
                    <p:embed/>
                    <p:pic>
                      <p:nvPicPr>
                        <p:cNvPr id="0" name="Object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51"/>
                          <a:ext cx="326" cy="264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337" name="Object 65"/>
            <p:cNvGraphicFramePr>
              <a:graphicFrameLocks noChangeAspect="1"/>
            </p:cNvGraphicFramePr>
            <p:nvPr/>
          </p:nvGraphicFramePr>
          <p:xfrm>
            <a:off x="2880" y="1797"/>
            <a:ext cx="364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33" imgW="190500" imgH="165100" progId="Equation.3">
                    <p:embed/>
                  </p:oleObj>
                </mc:Choice>
                <mc:Fallback>
                  <p:oleObj name="公式" r:id="rId33" imgW="190500" imgH="165100" progId="Equation.3">
                    <p:embed/>
                    <p:pic>
                      <p:nvPicPr>
                        <p:cNvPr id="0" name="Object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1797"/>
                          <a:ext cx="364" cy="312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4338" name="Group 66"/>
          <p:cNvGrpSpPr/>
          <p:nvPr/>
        </p:nvGrpSpPr>
        <p:grpSpPr bwMode="auto">
          <a:xfrm>
            <a:off x="4632960" y="3144239"/>
            <a:ext cx="4495800" cy="3271838"/>
            <a:chOff x="432" y="48"/>
            <a:chExt cx="2832" cy="2061"/>
          </a:xfrm>
        </p:grpSpPr>
        <p:sp>
          <p:nvSpPr>
            <p:cNvPr id="54339" name="Rectangle 67"/>
            <p:cNvSpPr>
              <a:spLocks noChangeArrowheads="1"/>
            </p:cNvSpPr>
            <p:nvPr/>
          </p:nvSpPr>
          <p:spPr bwMode="auto">
            <a:xfrm>
              <a:off x="432" y="384"/>
              <a:ext cx="2832" cy="1296"/>
            </a:xfrm>
            <a:prstGeom prst="rect">
              <a:avLst/>
            </a:prstGeom>
            <a:solidFill>
              <a:srgbClr val="66CCFF"/>
            </a:solidFill>
            <a:ln w="5715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340" name="Line 68"/>
            <p:cNvSpPr>
              <a:spLocks noChangeShapeType="1"/>
            </p:cNvSpPr>
            <p:nvPr/>
          </p:nvSpPr>
          <p:spPr bwMode="auto">
            <a:xfrm>
              <a:off x="1824" y="384"/>
              <a:ext cx="0" cy="1296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54341" name="Object 69"/>
            <p:cNvGraphicFramePr>
              <a:graphicFrameLocks noChangeAspect="1"/>
            </p:cNvGraphicFramePr>
            <p:nvPr/>
          </p:nvGraphicFramePr>
          <p:xfrm>
            <a:off x="2880" y="48"/>
            <a:ext cx="330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34" imgW="203200" imgH="165100" progId="Equation.3">
                    <p:embed/>
                  </p:oleObj>
                </mc:Choice>
                <mc:Fallback>
                  <p:oleObj name="公式" r:id="rId34" imgW="203200" imgH="165100" progId="Equation.3">
                    <p:embed/>
                    <p:pic>
                      <p:nvPicPr>
                        <p:cNvPr id="0" name="Object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48"/>
                          <a:ext cx="330" cy="267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342" name="Object 70"/>
            <p:cNvGraphicFramePr>
              <a:graphicFrameLocks noChangeAspect="1"/>
            </p:cNvGraphicFramePr>
            <p:nvPr/>
          </p:nvGraphicFramePr>
          <p:xfrm>
            <a:off x="2880" y="1797"/>
            <a:ext cx="364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公式" r:id="rId35" imgW="190500" imgH="165100" progId="Equation.3">
                    <p:embed/>
                  </p:oleObj>
                </mc:Choice>
                <mc:Fallback>
                  <p:oleObj name="公式" r:id="rId35" imgW="190500" imgH="165100" progId="Equation.3">
                    <p:embed/>
                    <p:pic>
                      <p:nvPicPr>
                        <p:cNvPr id="0" name="Object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1797"/>
                          <a:ext cx="364" cy="312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5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5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472440" y="1296670"/>
            <a:ext cx="4053840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七、学习立体几何应注意的问题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660400" y="1682810"/>
            <a:ext cx="11303000" cy="2246769"/>
          </a:xfrm>
          <a:prstGeom prst="rect">
            <a:avLst/>
          </a:prstGeom>
          <a:noFill/>
          <a:ln w="5715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kumimoji="1" lang="en-US" altLang="zh-CN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1"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．一看、二画、三想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kumimoji="1" lang="en-US" altLang="zh-CN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1"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．平面几何里的性质，定理在空间图形的某个平面内成立．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kumimoji="1" lang="en-US" altLang="zh-CN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1"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．对今后所学的立体几何中的各种定义，公理，定理，公式必须熟记，这是学好立体几何的基础．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7668" y="1211034"/>
            <a:ext cx="5791200" cy="456822"/>
          </a:xfrm>
        </p:spPr>
        <p:txBody>
          <a:bodyPr/>
          <a:lstStyle/>
          <a:p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小实验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60400" y="1667856"/>
            <a:ext cx="10643996" cy="2224087"/>
          </a:xfrm>
        </p:spPr>
        <p:txBody>
          <a:bodyPr/>
          <a:lstStyle/>
          <a:p>
            <a:r>
              <a: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请同学们用六根长度相等的铁丝搭成正三角形，试试看，最多可以搭成几个正三角形？</a:t>
            </a:r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>
            <a:off x="3681142" y="4150553"/>
            <a:ext cx="2362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>
            <a:off x="3681142" y="4150553"/>
            <a:ext cx="1295400" cy="838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91" name="Line 31"/>
          <p:cNvSpPr>
            <a:spLocks noChangeShapeType="1"/>
          </p:cNvSpPr>
          <p:nvPr/>
        </p:nvSpPr>
        <p:spPr bwMode="auto">
          <a:xfrm flipH="1">
            <a:off x="4976542" y="4150553"/>
            <a:ext cx="1066800" cy="838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 flipH="1">
            <a:off x="3681142" y="2855153"/>
            <a:ext cx="1143000" cy="1295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>
            <a:off x="4824142" y="2855153"/>
            <a:ext cx="1219200" cy="1295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96" name="Line 36"/>
          <p:cNvSpPr>
            <a:spLocks noChangeShapeType="1"/>
          </p:cNvSpPr>
          <p:nvPr/>
        </p:nvSpPr>
        <p:spPr bwMode="auto">
          <a:xfrm>
            <a:off x="4824142" y="2855153"/>
            <a:ext cx="152400" cy="2133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97" name="Line 37"/>
          <p:cNvSpPr>
            <a:spLocks noChangeShapeType="1"/>
          </p:cNvSpPr>
          <p:nvPr/>
        </p:nvSpPr>
        <p:spPr bwMode="auto">
          <a:xfrm>
            <a:off x="3681142" y="4150553"/>
            <a:ext cx="2362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8" name="Picture 12" descr="ww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FFFF"/>
              </a:clrFrom>
              <a:clrTo>
                <a:srgbClr val="00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1531938"/>
            <a:ext cx="8636000" cy="4310062"/>
          </a:xfrm>
          <a:prstGeom prst="rect">
            <a:avLst/>
          </a:prstGeom>
          <a:noFill/>
        </p:spPr>
      </p:pic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 结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6" t="51724"/>
          <a:stretch>
            <a:fillRect/>
          </a:stretch>
        </p:blipFill>
        <p:spPr>
          <a:xfrm>
            <a:off x="8870936" y="3453949"/>
            <a:ext cx="3321064" cy="3321064"/>
          </a:xfrm>
          <a:custGeom>
            <a:avLst/>
            <a:gdLst>
              <a:gd name="connsiteX0" fmla="*/ 3321064 w 3321064"/>
              <a:gd name="connsiteY0" fmla="*/ 0 h 3321064"/>
              <a:gd name="connsiteX1" fmla="*/ 3321064 w 3321064"/>
              <a:gd name="connsiteY1" fmla="*/ 3321064 h 3321064"/>
              <a:gd name="connsiteX2" fmla="*/ 0 w 3321064"/>
              <a:gd name="connsiteY2" fmla="*/ 3321064 h 332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1064" h="3321064">
                <a:moveTo>
                  <a:pt x="3321064" y="0"/>
                </a:moveTo>
                <a:lnTo>
                  <a:pt x="3321064" y="3321064"/>
                </a:lnTo>
                <a:lnTo>
                  <a:pt x="0" y="3321064"/>
                </a:lnTo>
                <a:close/>
              </a:path>
            </a:pathLst>
          </a:cu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6" t="1516" r="16784" b="54707"/>
          <a:stretch>
            <a:fillRect/>
          </a:stretch>
        </p:blipFill>
        <p:spPr>
          <a:xfrm>
            <a:off x="6823701" y="1"/>
            <a:ext cx="3636384" cy="3011545"/>
          </a:xfrm>
          <a:custGeom>
            <a:avLst/>
            <a:gdLst>
              <a:gd name="connsiteX0" fmla="*/ 1196026 w 3636384"/>
              <a:gd name="connsiteY0" fmla="*/ 0 h 3011545"/>
              <a:gd name="connsiteX1" fmla="*/ 2445761 w 3636384"/>
              <a:gd name="connsiteY1" fmla="*/ 0 h 3011545"/>
              <a:gd name="connsiteX2" fmla="*/ 3636384 w 3636384"/>
              <a:gd name="connsiteY2" fmla="*/ 1201993 h 3011545"/>
              <a:gd name="connsiteX3" fmla="*/ 1809551 w 3636384"/>
              <a:gd name="connsiteY3" fmla="*/ 3011545 h 3011545"/>
              <a:gd name="connsiteX4" fmla="*/ 0 w 3636384"/>
              <a:gd name="connsiteY4" fmla="*/ 1184713 h 3011545"/>
              <a:gd name="connsiteX5" fmla="*/ 1196026 w 3636384"/>
              <a:gd name="connsiteY5" fmla="*/ 0 h 301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6384" h="3011545">
                <a:moveTo>
                  <a:pt x="1196026" y="0"/>
                </a:moveTo>
                <a:lnTo>
                  <a:pt x="2445761" y="0"/>
                </a:lnTo>
                <a:lnTo>
                  <a:pt x="3636384" y="1201993"/>
                </a:lnTo>
                <a:lnTo>
                  <a:pt x="1809551" y="3011545"/>
                </a:lnTo>
                <a:lnTo>
                  <a:pt x="0" y="1184713"/>
                </a:lnTo>
                <a:lnTo>
                  <a:pt x="1196026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05" t="1516" r="5312" b="82372"/>
          <a:stretch>
            <a:fillRect/>
          </a:stretch>
        </p:blipFill>
        <p:spPr>
          <a:xfrm>
            <a:off x="9427011" y="1"/>
            <a:ext cx="2216880" cy="1108381"/>
          </a:xfrm>
          <a:custGeom>
            <a:avLst/>
            <a:gdLst>
              <a:gd name="connsiteX0" fmla="*/ 0 w 2216880"/>
              <a:gd name="connsiteY0" fmla="*/ 0 h 1108381"/>
              <a:gd name="connsiteX1" fmla="*/ 2216880 w 2216880"/>
              <a:gd name="connsiteY1" fmla="*/ 0 h 1108381"/>
              <a:gd name="connsiteX2" fmla="*/ 1097048 w 2216880"/>
              <a:gd name="connsiteY2" fmla="*/ 1108381 h 1108381"/>
              <a:gd name="connsiteX3" fmla="*/ 0 w 2216880"/>
              <a:gd name="connsiteY3" fmla="*/ 0 h 110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6880" h="1108381">
                <a:moveTo>
                  <a:pt x="0" y="0"/>
                </a:moveTo>
                <a:lnTo>
                  <a:pt x="2216880" y="0"/>
                </a:lnTo>
                <a:lnTo>
                  <a:pt x="1097048" y="110838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0" t="19724" r="35326" b="27416"/>
          <a:stretch>
            <a:fillRect/>
          </a:stretch>
        </p:blipFill>
        <p:spPr>
          <a:xfrm>
            <a:off x="6714677" y="1252622"/>
            <a:ext cx="1832042" cy="3636385"/>
          </a:xfrm>
          <a:custGeom>
            <a:avLst/>
            <a:gdLst>
              <a:gd name="connsiteX0" fmla="*/ 22490 w 1832042"/>
              <a:gd name="connsiteY0" fmla="*/ 0 h 3636385"/>
              <a:gd name="connsiteX1" fmla="*/ 1832042 w 1832042"/>
              <a:gd name="connsiteY1" fmla="*/ 1826833 h 3636385"/>
              <a:gd name="connsiteX2" fmla="*/ 5210 w 1832042"/>
              <a:gd name="connsiteY2" fmla="*/ 3636385 h 3636385"/>
              <a:gd name="connsiteX3" fmla="*/ 0 w 1832042"/>
              <a:gd name="connsiteY3" fmla="*/ 3631125 h 3636385"/>
              <a:gd name="connsiteX4" fmla="*/ 0 w 1832042"/>
              <a:gd name="connsiteY4" fmla="*/ 22277 h 3636385"/>
              <a:gd name="connsiteX5" fmla="*/ 22490 w 1832042"/>
              <a:gd name="connsiteY5" fmla="*/ 0 h 363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2042" h="3636385">
                <a:moveTo>
                  <a:pt x="22490" y="0"/>
                </a:moveTo>
                <a:lnTo>
                  <a:pt x="1832042" y="1826833"/>
                </a:lnTo>
                <a:lnTo>
                  <a:pt x="5210" y="3636385"/>
                </a:lnTo>
                <a:lnTo>
                  <a:pt x="0" y="3631125"/>
                </a:lnTo>
                <a:lnTo>
                  <a:pt x="0" y="22277"/>
                </a:lnTo>
                <a:lnTo>
                  <a:pt x="22490" y="0"/>
                </a:lnTo>
                <a:close/>
              </a:path>
            </a:pathLst>
          </a:cu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2" t="20212" b="26928"/>
          <a:stretch>
            <a:fillRect/>
          </a:stretch>
        </p:blipFill>
        <p:spPr>
          <a:xfrm>
            <a:off x="8723978" y="1286203"/>
            <a:ext cx="3468023" cy="3636385"/>
          </a:xfrm>
          <a:custGeom>
            <a:avLst/>
            <a:gdLst>
              <a:gd name="connsiteX0" fmla="*/ 1826833 w 3468023"/>
              <a:gd name="connsiteY0" fmla="*/ 0 h 3636385"/>
              <a:gd name="connsiteX1" fmla="*/ 3468023 w 3468023"/>
              <a:gd name="connsiteY1" fmla="*/ 1656863 h 3636385"/>
              <a:gd name="connsiteX2" fmla="*/ 3468023 w 3468023"/>
              <a:gd name="connsiteY2" fmla="*/ 1993603 h 3636385"/>
              <a:gd name="connsiteX3" fmla="*/ 1809552 w 3468023"/>
              <a:gd name="connsiteY3" fmla="*/ 3636385 h 3636385"/>
              <a:gd name="connsiteX4" fmla="*/ 0 w 3468023"/>
              <a:gd name="connsiteY4" fmla="*/ 1809553 h 3636385"/>
              <a:gd name="connsiteX5" fmla="*/ 1826833 w 3468023"/>
              <a:gd name="connsiteY5" fmla="*/ 0 h 363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8023" h="3636385">
                <a:moveTo>
                  <a:pt x="1826833" y="0"/>
                </a:moveTo>
                <a:lnTo>
                  <a:pt x="3468023" y="1656863"/>
                </a:lnTo>
                <a:lnTo>
                  <a:pt x="3468023" y="1993603"/>
                </a:lnTo>
                <a:lnTo>
                  <a:pt x="1809552" y="3636385"/>
                </a:lnTo>
                <a:lnTo>
                  <a:pt x="0" y="1809553"/>
                </a:lnTo>
                <a:lnTo>
                  <a:pt x="1826833" y="0"/>
                </a:lnTo>
                <a:close/>
              </a:path>
            </a:pathLst>
          </a:cu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6" t="47140" r="16784"/>
          <a:stretch>
            <a:fillRect/>
          </a:stretch>
        </p:blipFill>
        <p:spPr>
          <a:xfrm>
            <a:off x="6823701" y="3138628"/>
            <a:ext cx="3636384" cy="3636385"/>
          </a:xfrm>
          <a:custGeom>
            <a:avLst/>
            <a:gdLst>
              <a:gd name="connsiteX0" fmla="*/ 1826832 w 3636384"/>
              <a:gd name="connsiteY0" fmla="*/ 0 h 3636385"/>
              <a:gd name="connsiteX1" fmla="*/ 3636384 w 3636384"/>
              <a:gd name="connsiteY1" fmla="*/ 1826833 h 3636385"/>
              <a:gd name="connsiteX2" fmla="*/ 1809551 w 3636384"/>
              <a:gd name="connsiteY2" fmla="*/ 3636385 h 3636385"/>
              <a:gd name="connsiteX3" fmla="*/ 0 w 3636384"/>
              <a:gd name="connsiteY3" fmla="*/ 1809553 h 3636385"/>
              <a:gd name="connsiteX4" fmla="*/ 1826832 w 3636384"/>
              <a:gd name="connsiteY4" fmla="*/ 0 h 363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6384" h="3636385">
                <a:moveTo>
                  <a:pt x="1826832" y="0"/>
                </a:moveTo>
                <a:lnTo>
                  <a:pt x="3636384" y="1826833"/>
                </a:lnTo>
                <a:lnTo>
                  <a:pt x="1809551" y="3636385"/>
                </a:lnTo>
                <a:lnTo>
                  <a:pt x="0" y="1809553"/>
                </a:lnTo>
                <a:lnTo>
                  <a:pt x="1826832" y="0"/>
                </a:lnTo>
                <a:close/>
              </a:path>
            </a:pathLst>
          </a:cu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50" t="1516" b="58303"/>
          <a:stretch>
            <a:fillRect/>
          </a:stretch>
        </p:blipFill>
        <p:spPr>
          <a:xfrm>
            <a:off x="10618366" y="0"/>
            <a:ext cx="1573634" cy="2764176"/>
          </a:xfrm>
          <a:custGeom>
            <a:avLst/>
            <a:gdLst>
              <a:gd name="connsiteX0" fmla="*/ 1186740 w 1573634"/>
              <a:gd name="connsiteY0" fmla="*/ 0 h 2764176"/>
              <a:gd name="connsiteX1" fmla="*/ 1573634 w 1573634"/>
              <a:gd name="connsiteY1" fmla="*/ 0 h 2764176"/>
              <a:gd name="connsiteX2" fmla="*/ 1573634 w 1573634"/>
              <a:gd name="connsiteY2" fmla="*/ 2764176 h 2764176"/>
              <a:gd name="connsiteX3" fmla="*/ 0 w 1573634"/>
              <a:gd name="connsiteY3" fmla="*/ 1175515 h 276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3634" h="2764176">
                <a:moveTo>
                  <a:pt x="1186740" y="0"/>
                </a:moveTo>
                <a:lnTo>
                  <a:pt x="1573634" y="0"/>
                </a:lnTo>
                <a:lnTo>
                  <a:pt x="1573634" y="2764176"/>
                </a:lnTo>
                <a:lnTo>
                  <a:pt x="0" y="1175515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1" t="-37114" r="-1562" b="100000"/>
          <a:stretch>
            <a:fillRect/>
          </a:stretch>
        </p:blipFill>
        <p:spPr>
          <a:xfrm>
            <a:off x="8715215" y="-2527996"/>
            <a:ext cx="3636377" cy="2527996"/>
          </a:xfrm>
          <a:custGeom>
            <a:avLst/>
            <a:gdLst>
              <a:gd name="connsiteX0" fmla="*/ 1827532 w 3636377"/>
              <a:gd name="connsiteY0" fmla="*/ 0 h 2527996"/>
              <a:gd name="connsiteX1" fmla="*/ 3636377 w 3636377"/>
              <a:gd name="connsiteY1" fmla="*/ 1827532 h 2527996"/>
              <a:gd name="connsiteX2" fmla="*/ 2928677 w 3636377"/>
              <a:gd name="connsiteY2" fmla="*/ 2527996 h 2527996"/>
              <a:gd name="connsiteX3" fmla="*/ 711797 w 3636377"/>
              <a:gd name="connsiteY3" fmla="*/ 2527996 h 2527996"/>
              <a:gd name="connsiteX4" fmla="*/ 0 w 3636377"/>
              <a:gd name="connsiteY4" fmla="*/ 1808845 h 2527996"/>
              <a:gd name="connsiteX5" fmla="*/ 1827532 w 3636377"/>
              <a:gd name="connsiteY5" fmla="*/ 0 h 252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6377" h="2527996">
                <a:moveTo>
                  <a:pt x="1827532" y="0"/>
                </a:moveTo>
                <a:lnTo>
                  <a:pt x="3636377" y="1827532"/>
                </a:lnTo>
                <a:lnTo>
                  <a:pt x="2928677" y="2527996"/>
                </a:lnTo>
                <a:lnTo>
                  <a:pt x="711797" y="2527996"/>
                </a:lnTo>
                <a:lnTo>
                  <a:pt x="0" y="1808845"/>
                </a:lnTo>
                <a:lnTo>
                  <a:pt x="1827532" y="0"/>
                </a:ln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13" t="-9308" r="-20189" b="55922"/>
          <a:stretch>
            <a:fillRect/>
          </a:stretch>
        </p:blipFill>
        <p:spPr>
          <a:xfrm>
            <a:off x="11805107" y="-634038"/>
            <a:ext cx="2449645" cy="3636385"/>
          </a:xfrm>
          <a:custGeom>
            <a:avLst/>
            <a:gdLst>
              <a:gd name="connsiteX0" fmla="*/ 640093 w 2449645"/>
              <a:gd name="connsiteY0" fmla="*/ 0 h 3636385"/>
              <a:gd name="connsiteX1" fmla="*/ 2449645 w 2449645"/>
              <a:gd name="connsiteY1" fmla="*/ 1826833 h 3636385"/>
              <a:gd name="connsiteX2" fmla="*/ 622812 w 2449645"/>
              <a:gd name="connsiteY2" fmla="*/ 3636385 h 3636385"/>
              <a:gd name="connsiteX3" fmla="*/ 386894 w 2449645"/>
              <a:gd name="connsiteY3" fmla="*/ 3398214 h 3636385"/>
              <a:gd name="connsiteX4" fmla="*/ 386894 w 2449645"/>
              <a:gd name="connsiteY4" fmla="*/ 634038 h 3636385"/>
              <a:gd name="connsiteX5" fmla="*/ 0 w 2449645"/>
              <a:gd name="connsiteY5" fmla="*/ 634038 h 3636385"/>
              <a:gd name="connsiteX6" fmla="*/ 640093 w 2449645"/>
              <a:gd name="connsiteY6" fmla="*/ 0 h 363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9645" h="3636385">
                <a:moveTo>
                  <a:pt x="640093" y="0"/>
                </a:moveTo>
                <a:lnTo>
                  <a:pt x="2449645" y="1826833"/>
                </a:lnTo>
                <a:lnTo>
                  <a:pt x="622812" y="3636385"/>
                </a:lnTo>
                <a:lnTo>
                  <a:pt x="386894" y="3398214"/>
                </a:lnTo>
                <a:lnTo>
                  <a:pt x="386894" y="634038"/>
                </a:lnTo>
                <a:lnTo>
                  <a:pt x="0" y="634038"/>
                </a:lnTo>
                <a:lnTo>
                  <a:pt x="640093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4" t="-9173" r="28604" b="100000"/>
          <a:stretch>
            <a:fillRect/>
          </a:stretch>
        </p:blipFill>
        <p:spPr>
          <a:xfrm>
            <a:off x="8019728" y="-624840"/>
            <a:ext cx="1249735" cy="624840"/>
          </a:xfrm>
          <a:custGeom>
            <a:avLst/>
            <a:gdLst>
              <a:gd name="connsiteX0" fmla="*/ 630806 w 1249735"/>
              <a:gd name="connsiteY0" fmla="*/ 0 h 624840"/>
              <a:gd name="connsiteX1" fmla="*/ 1249735 w 1249735"/>
              <a:gd name="connsiteY1" fmla="*/ 624840 h 624840"/>
              <a:gd name="connsiteX2" fmla="*/ 0 w 1249735"/>
              <a:gd name="connsiteY2" fmla="*/ 624840 h 624840"/>
              <a:gd name="connsiteX3" fmla="*/ 630806 w 1249735"/>
              <a:gd name="connsiteY3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9735" h="624840">
                <a:moveTo>
                  <a:pt x="630806" y="0"/>
                </a:moveTo>
                <a:lnTo>
                  <a:pt x="1249735" y="624840"/>
                </a:lnTo>
                <a:lnTo>
                  <a:pt x="0" y="624840"/>
                </a:lnTo>
                <a:lnTo>
                  <a:pt x="630806" y="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0" t="43207" r="-1648" b="51849"/>
          <a:stretch>
            <a:fillRect/>
          </a:stretch>
        </p:blipFill>
        <p:spPr>
          <a:xfrm>
            <a:off x="12192000" y="2943067"/>
            <a:ext cx="168360" cy="336736"/>
          </a:xfrm>
          <a:custGeom>
            <a:avLst/>
            <a:gdLst>
              <a:gd name="connsiteX0" fmla="*/ 0 w 168360"/>
              <a:gd name="connsiteY0" fmla="*/ 0 h 336736"/>
              <a:gd name="connsiteX1" fmla="*/ 168360 w 168360"/>
              <a:gd name="connsiteY1" fmla="*/ 169968 h 336736"/>
              <a:gd name="connsiteX2" fmla="*/ 0 w 168360"/>
              <a:gd name="connsiteY2" fmla="*/ 336736 h 336736"/>
              <a:gd name="connsiteX3" fmla="*/ 0 w 168360"/>
              <a:gd name="connsiteY3" fmla="*/ 0 h 33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360" h="336736">
                <a:moveTo>
                  <a:pt x="0" y="0"/>
                </a:moveTo>
                <a:lnTo>
                  <a:pt x="168360" y="169968"/>
                </a:lnTo>
                <a:lnTo>
                  <a:pt x="0" y="336736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644142" y="2314916"/>
            <a:ext cx="5937982" cy="2641904"/>
            <a:chOff x="6147269" y="2844264"/>
            <a:chExt cx="5112385" cy="2076460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50483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1-2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4400" b="1" dirty="0">
                      <a:solidFill>
                        <a:srgbClr val="504835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47269" y="2844264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3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数系的扩充与复数的引入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-1797646" y="512415"/>
            <a:ext cx="4062342" cy="300975"/>
          </a:xfrm>
          <a:prstGeom prst="rect">
            <a:avLst/>
          </a:prstGeom>
          <a:solidFill>
            <a:srgbClr val="504835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lang="en-US" altLang="zh-CN" sz="1200" kern="0" spc="300" dirty="0">
                <a:solidFill>
                  <a:prstClr val="white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-2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任意多边形 64"/>
          <p:cNvSpPr/>
          <p:nvPr/>
        </p:nvSpPr>
        <p:spPr>
          <a:xfrm>
            <a:off x="8800372" y="3453949"/>
            <a:ext cx="3388878" cy="3388878"/>
          </a:xfrm>
          <a:custGeom>
            <a:avLst/>
            <a:gdLst>
              <a:gd name="connsiteX0" fmla="*/ 3388878 w 3388878"/>
              <a:gd name="connsiteY0" fmla="*/ 0 h 3388878"/>
              <a:gd name="connsiteX1" fmla="*/ 3388878 w 3388878"/>
              <a:gd name="connsiteY1" fmla="*/ 3388878 h 3388878"/>
              <a:gd name="connsiteX2" fmla="*/ 0 w 3388878"/>
              <a:gd name="connsiteY2" fmla="*/ 3388878 h 3388878"/>
              <a:gd name="connsiteX3" fmla="*/ 3388878 w 3388878"/>
              <a:gd name="connsiteY3" fmla="*/ 0 h 3388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8878" h="3388878">
                <a:moveTo>
                  <a:pt x="3388878" y="0"/>
                </a:moveTo>
                <a:lnTo>
                  <a:pt x="3388878" y="3388878"/>
                </a:lnTo>
                <a:lnTo>
                  <a:pt x="0" y="3388878"/>
                </a:lnTo>
                <a:lnTo>
                  <a:pt x="3388878" y="0"/>
                </a:lnTo>
                <a:close/>
              </a:path>
            </a:pathLst>
          </a:custGeom>
          <a:solidFill>
            <a:srgbClr val="B4E5EA">
              <a:alpha val="37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0400" y="1212892"/>
            <a:ext cx="5791200" cy="543868"/>
          </a:xfrm>
          <a:noFill/>
          <a:ln>
            <a:solidFill>
              <a:schemeClr val="bg1"/>
            </a:solidFill>
            <a:miter lim="800000"/>
          </a:ln>
        </p:spPr>
        <p:txBody>
          <a:bodyPr/>
          <a:lstStyle/>
          <a:p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提  问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60400" y="1861659"/>
            <a:ext cx="10219803" cy="830903"/>
          </a:xfrm>
          <a:noFill/>
        </p:spPr>
        <p:txBody>
          <a:bodyPr/>
          <a:lstStyle/>
          <a:p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是否存在三条直线两两互相垂直？若存在，请举出实际例子．</a:t>
            </a:r>
          </a:p>
        </p:txBody>
      </p:sp>
      <p:sp>
        <p:nvSpPr>
          <p:cNvPr id="33811" name="AutoShape 19"/>
          <p:cNvSpPr>
            <a:spLocks noChangeArrowheads="1"/>
          </p:cNvSpPr>
          <p:nvPr/>
        </p:nvSpPr>
        <p:spPr bwMode="auto">
          <a:xfrm>
            <a:off x="4508500" y="4588059"/>
            <a:ext cx="3124200" cy="838200"/>
          </a:xfrm>
          <a:prstGeom prst="parallelogram">
            <a:avLst>
              <a:gd name="adj" fmla="val 93182"/>
            </a:avLst>
          </a:prstGeom>
          <a:solidFill>
            <a:srgbClr val="9999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813" name="AutoShape 21"/>
          <p:cNvSpPr>
            <a:spLocks noChangeArrowheads="1"/>
          </p:cNvSpPr>
          <p:nvPr/>
        </p:nvSpPr>
        <p:spPr bwMode="auto">
          <a:xfrm>
            <a:off x="5270500" y="3216459"/>
            <a:ext cx="2362200" cy="1371600"/>
          </a:xfrm>
          <a:prstGeom prst="parallelogram">
            <a:avLst>
              <a:gd name="adj" fmla="val 0"/>
            </a:avLst>
          </a:prstGeom>
          <a:solidFill>
            <a:srgbClr val="CC0000"/>
          </a:solidFill>
          <a:ln w="12700" cap="sq">
            <a:solidFill>
              <a:srgbClr val="9999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>
            <a:off x="5270500" y="3216459"/>
            <a:ext cx="0" cy="1371600"/>
          </a:xfrm>
          <a:prstGeom prst="line">
            <a:avLst/>
          </a:prstGeom>
          <a:noFill/>
          <a:ln w="57150" cap="sq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>
            <a:off x="5270500" y="4588059"/>
            <a:ext cx="2362200" cy="0"/>
          </a:xfrm>
          <a:prstGeom prst="line">
            <a:avLst/>
          </a:prstGeom>
          <a:noFill/>
          <a:ln w="12700" cap="sq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 flipH="1">
            <a:off x="4508500" y="4588059"/>
            <a:ext cx="762000" cy="838200"/>
          </a:xfrm>
          <a:prstGeom prst="line">
            <a:avLst/>
          </a:prstGeom>
          <a:noFill/>
          <a:ln w="57150" cap="sq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827" name="Text Box 35"/>
          <p:cNvSpPr txBox="1">
            <a:spLocks noChangeArrowheads="1"/>
          </p:cNvSpPr>
          <p:nvPr/>
        </p:nvSpPr>
        <p:spPr bwMode="auto">
          <a:xfrm>
            <a:off x="3975100" y="5165909"/>
            <a:ext cx="5413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4737100" y="2759259"/>
            <a:ext cx="5413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33830" name="Text Box 38"/>
          <p:cNvSpPr txBox="1">
            <a:spLocks noChangeArrowheads="1"/>
          </p:cNvSpPr>
          <p:nvPr/>
        </p:nvSpPr>
        <p:spPr bwMode="auto">
          <a:xfrm>
            <a:off x="7556500" y="4283259"/>
            <a:ext cx="5413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33838" name="Freeform 46"/>
          <p:cNvSpPr/>
          <p:nvPr/>
        </p:nvSpPr>
        <p:spPr bwMode="auto">
          <a:xfrm rot="11382">
            <a:off x="4432300" y="3216459"/>
            <a:ext cx="838200" cy="2286000"/>
          </a:xfrm>
          <a:custGeom>
            <a:avLst/>
            <a:gdLst>
              <a:gd name="T0" fmla="*/ 480 w 480"/>
              <a:gd name="T1" fmla="*/ 0 h 1440"/>
              <a:gd name="T2" fmla="*/ 0 w 480"/>
              <a:gd name="T3" fmla="*/ 528 h 1440"/>
              <a:gd name="T4" fmla="*/ 0 w 480"/>
              <a:gd name="T5" fmla="*/ 1440 h 1440"/>
              <a:gd name="T6" fmla="*/ 480 w 480"/>
              <a:gd name="T7" fmla="*/ 864 h 1440"/>
              <a:gd name="T8" fmla="*/ 480 w 480"/>
              <a:gd name="T9" fmla="*/ 0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1440">
                <a:moveTo>
                  <a:pt x="480" y="0"/>
                </a:moveTo>
                <a:lnTo>
                  <a:pt x="0" y="528"/>
                </a:lnTo>
                <a:lnTo>
                  <a:pt x="0" y="1440"/>
                </a:lnTo>
                <a:lnTo>
                  <a:pt x="480" y="864"/>
                </a:lnTo>
                <a:lnTo>
                  <a:pt x="480" y="0"/>
                </a:lnTo>
                <a:close/>
              </a:path>
            </a:pathLst>
          </a:custGeom>
          <a:solidFill>
            <a:srgbClr val="FF7C80"/>
          </a:solidFill>
          <a:ln w="12700" cap="sq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839" name="Text Box 47"/>
          <p:cNvSpPr txBox="1">
            <a:spLocks noChangeArrowheads="1"/>
          </p:cNvSpPr>
          <p:nvPr/>
        </p:nvSpPr>
        <p:spPr bwMode="auto">
          <a:xfrm>
            <a:off x="5270501" y="4152261"/>
            <a:ext cx="4984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F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7" grpId="0" autoUpdateAnimBg="0"/>
      <p:bldP spid="33829" grpId="0" autoUpdateAnimBg="0"/>
      <p:bldP spid="33830" grpId="0" autoUpdateAnimBg="0"/>
      <p:bldP spid="3383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026"/>
          <p:cNvSpPr txBox="1">
            <a:spLocks noChangeArrowheads="1"/>
          </p:cNvSpPr>
          <p:nvPr/>
        </p:nvSpPr>
        <p:spPr bwMode="auto">
          <a:xfrm>
            <a:off x="660400" y="1282499"/>
            <a:ext cx="979755" cy="40011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000" kern="0" dirty="0">
                <a:solidFill>
                  <a:srgbClr val="0033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回    顾</a:t>
            </a:r>
          </a:p>
        </p:txBody>
      </p:sp>
      <p:sp>
        <p:nvSpPr>
          <p:cNvPr id="36869" name="Text Box 1029"/>
          <p:cNvSpPr txBox="1">
            <a:spLocks noChangeArrowheads="1"/>
          </p:cNvSpPr>
          <p:nvPr/>
        </p:nvSpPr>
        <p:spPr bwMode="auto">
          <a:xfrm>
            <a:off x="660400" y="1934830"/>
            <a:ext cx="5267325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平面几何研究的对象、内容是什么？</a:t>
            </a:r>
          </a:p>
        </p:txBody>
      </p:sp>
      <p:sp>
        <p:nvSpPr>
          <p:cNvPr id="36884" name="Text Box 1044"/>
          <p:cNvSpPr txBox="1">
            <a:spLocks noChangeArrowheads="1"/>
          </p:cNvSpPr>
          <p:nvPr/>
        </p:nvSpPr>
        <p:spPr bwMode="auto">
          <a:xfrm>
            <a:off x="660400" y="2474831"/>
            <a:ext cx="9269192" cy="86177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对象是平面图形；</a:t>
            </a:r>
          </a:p>
          <a:p>
            <a:pPr>
              <a:spcBef>
                <a:spcPct val="50000"/>
              </a:spcBef>
            </a:pPr>
            <a:r>
              <a:rPr kumimoji="1"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内容是平面图形的画法、形状、位置关系、大小计算及应用。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544028" y="1252786"/>
            <a:ext cx="7058025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二、立体几何研究的对象、内容是什么？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2284979"/>
            <a:ext cx="11319397" cy="111940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对象是空间图形（由空间的点、线、面组成的图形，也可以看成空间点的集合）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内容是空间图形的画法、形状、位置关系、大小计算及应用．是平面几何的推广与发展．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-837234" y="1875404"/>
            <a:ext cx="7345363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空间几何体的位置关系及几何量的计算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1026"/>
          <p:cNvGraphicFramePr>
            <a:graphicFrameLocks noChangeAspect="1"/>
          </p:cNvGraphicFramePr>
          <p:nvPr/>
        </p:nvGraphicFramePr>
        <p:xfrm>
          <a:off x="2032000" y="1458108"/>
          <a:ext cx="8128000" cy="4557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MP 图像" r:id="rId2" imgW="5305425" imgH="3105150" progId="Paint.Picture">
                  <p:embed/>
                </p:oleObj>
              </mc:Choice>
              <mc:Fallback>
                <p:oleObj name="BMP 图像" r:id="rId2" imgW="5305425" imgH="3105150" progId="Paint.Picture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1458108"/>
                        <a:ext cx="8128000" cy="455789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1026"/>
          <p:cNvGraphicFramePr>
            <a:graphicFrameLocks noChangeAspect="1"/>
          </p:cNvGraphicFramePr>
          <p:nvPr/>
        </p:nvGraphicFramePr>
        <p:xfrm>
          <a:off x="2544502" y="981075"/>
          <a:ext cx="7102997" cy="5114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MP 图像" r:id="rId2" imgW="4667250" imgH="3190875" progId="Paint.Picture">
                  <p:embed/>
                </p:oleObj>
              </mc:Choice>
              <mc:Fallback>
                <p:oleObj name="BMP 图像" r:id="rId2" imgW="4667250" imgH="3190875" progId="Paint.Picture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502" y="981075"/>
                        <a:ext cx="7102997" cy="5114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660400" y="1182528"/>
            <a:ext cx="4176713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三、学习方法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660400" y="1717457"/>
            <a:ext cx="6626225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对空间图形的理解与认识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470464" y="2331897"/>
            <a:ext cx="5616575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）识图、画图、摆图；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470464" y="2946337"/>
            <a:ext cx="8208963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）图形变换：三视图、直观图</a:t>
            </a:r>
            <a:r>
              <a:rPr lang="en-US" altLang="zh-CN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470464" y="3560777"/>
            <a:ext cx="7559675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）看得见的线画实线，看不见的线画虚线</a:t>
            </a:r>
            <a:r>
              <a:rPr lang="en-US" altLang="zh-CN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60400" y="4084802"/>
            <a:ext cx="7993062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将空间图形转化为平面图形</a:t>
            </a:r>
            <a:r>
              <a:rPr lang="en-US" altLang="zh-CN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0399" y="4729036"/>
            <a:ext cx="7993063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将几何量额求解转化为代数运算</a:t>
            </a:r>
            <a:r>
              <a:rPr lang="en-US" altLang="zh-CN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60398" y="5231513"/>
            <a:ext cx="11631916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准确表述：将文字语言、图形语言、符号语言有机结合起来，互相转化。规范表述</a:t>
            </a:r>
            <a:r>
              <a:rPr lang="en-US" altLang="zh-CN" sz="2000" kern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60398" y="5733990"/>
            <a:ext cx="7993063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</a:t>
            </a:r>
            <a:r>
              <a:rPr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一看、二想、三画</a:t>
            </a:r>
            <a:r>
              <a:rPr lang="en-US" altLang="zh-CN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92311" y="1279144"/>
            <a:ext cx="1424892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0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画    图</a:t>
            </a:r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H="1">
            <a:off x="3064399" y="1820392"/>
            <a:ext cx="1905000" cy="3276600"/>
          </a:xfrm>
          <a:prstGeom prst="line">
            <a:avLst/>
          </a:prstGeom>
          <a:noFill/>
          <a:ln w="57150" cap="sq">
            <a:solidFill>
              <a:srgbClr val="00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>
            <a:off x="4359799" y="1667992"/>
            <a:ext cx="0" cy="4038600"/>
          </a:xfrm>
          <a:prstGeom prst="line">
            <a:avLst/>
          </a:prstGeom>
          <a:noFill/>
          <a:ln w="57150" cap="sq">
            <a:solidFill>
              <a:srgbClr val="00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61" name="Line 29"/>
          <p:cNvSpPr>
            <a:spLocks noChangeShapeType="1"/>
          </p:cNvSpPr>
          <p:nvPr/>
        </p:nvSpPr>
        <p:spPr bwMode="auto">
          <a:xfrm rot="170786">
            <a:off x="3623199" y="1728317"/>
            <a:ext cx="2057400" cy="3276600"/>
          </a:xfrm>
          <a:prstGeom prst="line">
            <a:avLst/>
          </a:prstGeom>
          <a:noFill/>
          <a:ln w="57150" cap="sq">
            <a:solidFill>
              <a:srgbClr val="00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62" name="Line 30"/>
          <p:cNvSpPr>
            <a:spLocks noChangeShapeType="1"/>
          </p:cNvSpPr>
          <p:nvPr/>
        </p:nvSpPr>
        <p:spPr bwMode="auto">
          <a:xfrm>
            <a:off x="3445399" y="4487392"/>
            <a:ext cx="914400" cy="838200"/>
          </a:xfrm>
          <a:prstGeom prst="line">
            <a:avLst/>
          </a:prstGeom>
          <a:noFill/>
          <a:ln w="57150" cap="sq">
            <a:solidFill>
              <a:srgbClr val="00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>
            <a:off x="3521599" y="4487392"/>
            <a:ext cx="1752600" cy="76200"/>
          </a:xfrm>
          <a:prstGeom prst="line">
            <a:avLst/>
          </a:prstGeom>
          <a:noFill/>
          <a:ln w="57150">
            <a:solidFill>
              <a:srgbClr val="000066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68" name="Line 36"/>
          <p:cNvSpPr>
            <a:spLocks noChangeShapeType="1"/>
          </p:cNvSpPr>
          <p:nvPr/>
        </p:nvSpPr>
        <p:spPr bwMode="auto">
          <a:xfrm flipV="1">
            <a:off x="4359799" y="4639792"/>
            <a:ext cx="914400" cy="609600"/>
          </a:xfrm>
          <a:prstGeom prst="line">
            <a:avLst/>
          </a:prstGeom>
          <a:noFill/>
          <a:ln w="57150" cap="sq">
            <a:solidFill>
              <a:srgbClr val="00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70" name="Line 38"/>
          <p:cNvSpPr>
            <a:spLocks noChangeShapeType="1"/>
          </p:cNvSpPr>
          <p:nvPr/>
        </p:nvSpPr>
        <p:spPr bwMode="auto">
          <a:xfrm rot="131968" flipV="1">
            <a:off x="8017399" y="3344392"/>
            <a:ext cx="1676400" cy="914400"/>
          </a:xfrm>
          <a:prstGeom prst="line">
            <a:avLst/>
          </a:prstGeom>
          <a:noFill/>
          <a:ln w="57150" cap="sq">
            <a:solidFill>
              <a:srgbClr val="00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71" name="Line 39"/>
          <p:cNvSpPr>
            <a:spLocks noChangeShapeType="1"/>
          </p:cNvSpPr>
          <p:nvPr/>
        </p:nvSpPr>
        <p:spPr bwMode="auto">
          <a:xfrm rot="324880">
            <a:off x="7482413" y="4793780"/>
            <a:ext cx="1601787" cy="374650"/>
          </a:xfrm>
          <a:prstGeom prst="line">
            <a:avLst/>
          </a:prstGeom>
          <a:noFill/>
          <a:ln w="57150" cap="sq">
            <a:solidFill>
              <a:srgbClr val="00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75" name="Text Box 43"/>
          <p:cNvSpPr txBox="1">
            <a:spLocks noChangeArrowheads="1"/>
          </p:cNvSpPr>
          <p:nvPr/>
        </p:nvSpPr>
        <p:spPr bwMode="auto">
          <a:xfrm>
            <a:off x="9084199" y="2946694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66FFCC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kumimoji="1" lang="en-US" altLang="zh-CN" sz="2000" kern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endParaRPr kumimoji="1"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78" name="Text Box 46"/>
          <p:cNvSpPr txBox="1">
            <a:spLocks noChangeArrowheads="1"/>
          </p:cNvSpPr>
          <p:nvPr/>
        </p:nvSpPr>
        <p:spPr bwMode="auto">
          <a:xfrm>
            <a:off x="8779399" y="5461294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66FFCC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kumimoji="1" lang="en-US" altLang="zh-CN" sz="2000" kern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endParaRPr kumimoji="1"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79" name="AutoShape 47"/>
          <p:cNvSpPr>
            <a:spLocks noChangeArrowheads="1"/>
          </p:cNvSpPr>
          <p:nvPr/>
        </p:nvSpPr>
        <p:spPr bwMode="auto">
          <a:xfrm>
            <a:off x="6340999" y="4487392"/>
            <a:ext cx="3810000" cy="914400"/>
          </a:xfrm>
          <a:prstGeom prst="parallelogram">
            <a:avLst>
              <a:gd name="adj" fmla="val 104167"/>
            </a:avLst>
          </a:prstGeom>
          <a:solidFill>
            <a:srgbClr val="FF3399"/>
          </a:solidFill>
          <a:ln w="5715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80" name="Line 48"/>
          <p:cNvSpPr>
            <a:spLocks noChangeShapeType="1"/>
          </p:cNvSpPr>
          <p:nvPr/>
        </p:nvSpPr>
        <p:spPr bwMode="auto">
          <a:xfrm rot="21457275">
            <a:off x="7560199" y="4792192"/>
            <a:ext cx="1447800" cy="533400"/>
          </a:xfrm>
          <a:prstGeom prst="line">
            <a:avLst/>
          </a:prstGeom>
          <a:noFill/>
          <a:ln w="57150" cap="sq">
            <a:solidFill>
              <a:srgbClr val="0000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81" name="Text Box 49"/>
          <p:cNvSpPr txBox="1">
            <a:spLocks noChangeArrowheads="1"/>
          </p:cNvSpPr>
          <p:nvPr/>
        </p:nvSpPr>
        <p:spPr bwMode="auto">
          <a:xfrm>
            <a:off x="2911999" y="5156494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66FFCC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kumimoji="1" lang="en-US" altLang="zh-CN" sz="2000" kern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endParaRPr kumimoji="1"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82" name="Text Box 50"/>
          <p:cNvSpPr txBox="1">
            <a:spLocks noChangeArrowheads="1"/>
          </p:cNvSpPr>
          <p:nvPr/>
        </p:nvSpPr>
        <p:spPr bwMode="auto">
          <a:xfrm>
            <a:off x="4054999" y="5689894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66FFCC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kumimoji="1" lang="en-US" altLang="zh-CN" sz="2000" kern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endParaRPr kumimoji="1"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83" name="Text Box 51"/>
          <p:cNvSpPr txBox="1">
            <a:spLocks noChangeArrowheads="1"/>
          </p:cNvSpPr>
          <p:nvPr/>
        </p:nvSpPr>
        <p:spPr bwMode="auto">
          <a:xfrm>
            <a:off x="5350399" y="5080294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66FFCC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kumimoji="1" lang="en-US" altLang="zh-CN" sz="2000" kern="0">
                <a:solidFill>
                  <a:srgbClr val="000066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endParaRPr kumimoji="1"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8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8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5" grpId="0" autoUpdateAnimBg="0"/>
      <p:bldP spid="18478" grpId="0" autoUpdateAnimBg="0"/>
      <p:bldP spid="18481" grpId="0" autoUpdateAnimBg="0"/>
      <p:bldP spid="18482" grpId="0" autoUpdateAnimBg="0"/>
      <p:bldP spid="18483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823</Words>
  <Application>Microsoft Office PowerPoint</Application>
  <PresentationFormat>宽屏</PresentationFormat>
  <Paragraphs>98</Paragraphs>
  <Slides>22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Calibri</vt:lpstr>
      <vt:lpstr>Arial</vt:lpstr>
      <vt:lpstr>思源黑体 CN Light</vt:lpstr>
      <vt:lpstr>FandolFang R</vt:lpstr>
      <vt:lpstr>办公资源网：www.bangongziyuan.com</vt:lpstr>
      <vt:lpstr>BMP 图像</vt:lpstr>
      <vt:lpstr>剪辑</vt:lpstr>
      <vt:lpstr>公式</vt:lpstr>
      <vt:lpstr>PowerPoint 演示文稿</vt:lpstr>
      <vt:lpstr>小实验</vt:lpstr>
      <vt:lpstr>提  问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37</cp:revision>
  <dcterms:created xsi:type="dcterms:W3CDTF">2020-08-16T11:59:00Z</dcterms:created>
  <dcterms:modified xsi:type="dcterms:W3CDTF">2021-01-09T10:08:37Z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