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92" r:id="rId2"/>
    <p:sldId id="257" r:id="rId3"/>
    <p:sldId id="259" r:id="rId4"/>
    <p:sldId id="265" r:id="rId5"/>
    <p:sldId id="266" r:id="rId6"/>
    <p:sldId id="268" r:id="rId7"/>
    <p:sldId id="269" r:id="rId8"/>
    <p:sldId id="270" r:id="rId9"/>
    <p:sldId id="272" r:id="rId10"/>
    <p:sldId id="274" r:id="rId11"/>
    <p:sldId id="276" r:id="rId12"/>
    <p:sldId id="277" r:id="rId13"/>
    <p:sldId id="279" r:id="rId14"/>
    <p:sldId id="281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80" r:id="rId25"/>
    <p:sldId id="294" r:id="rId26"/>
    <p:sldId id="293" r:id="rId27"/>
  </p:sldIdLst>
  <p:sldSz cx="12192000" cy="6858000"/>
  <p:notesSz cx="6858000" cy="9144000"/>
  <p:embeddedFontLst>
    <p:embeddedFont>
      <p:font typeface="FandolFang R" panose="02010600030101010101" charset="-122"/>
      <p:regular r:id="rId30"/>
    </p:embeddedFont>
    <p:embeddedFont>
      <p:font typeface="思源黑体 CN Light" panose="02010600030101010101" charset="-122"/>
      <p:regular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</p:embeddedFontLst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600">
          <p15:clr>
            <a:srgbClr val="A4A3A4"/>
          </p15:clr>
        </p15:guide>
        <p15:guide id="4" orient="horz" pos="664">
          <p15:clr>
            <a:srgbClr val="A4A3A4"/>
          </p15:clr>
        </p15:guide>
        <p15:guide id="5" orient="horz" pos="38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5C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844" autoAdjust="0"/>
  </p:normalViewPr>
  <p:slideViewPr>
    <p:cSldViewPr snapToGrid="0">
      <p:cViewPr varScale="1">
        <p:scale>
          <a:sx n="103" d="100"/>
          <a:sy n="103" d="100"/>
        </p:scale>
        <p:origin x="1164" y="102"/>
      </p:cViewPr>
      <p:guideLst>
        <p:guide pos="416"/>
        <p:guide pos="7256"/>
        <p:guide orient="horz" pos="600"/>
        <p:guide orient="horz" pos="664"/>
        <p:guide orient="horz" pos="38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06AFAF95-CE8B-4FBD-869B-2EA82C3CED9B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A6CF0CA7-B3D6-4121-B4DD-6644856DF836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855C2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855C2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黑体" panose="02010609060101010101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17.wmf"/><Relationship Id="rId3" Type="http://schemas.openxmlformats.org/officeDocument/2006/relationships/image" Target="../media/image12.wmf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17.bin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16.wmf"/><Relationship Id="rId5" Type="http://schemas.openxmlformats.org/officeDocument/2006/relationships/image" Target="../media/image13.wmf"/><Relationship Id="rId15" Type="http://schemas.openxmlformats.org/officeDocument/2006/relationships/image" Target="../media/image18.w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15.wmf"/><Relationship Id="rId14" Type="http://schemas.openxmlformats.org/officeDocument/2006/relationships/oleObject" Target="../embeddings/oleObject1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2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2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image" Target="../media/image29.wmf"/><Relationship Id="rId7" Type="http://schemas.openxmlformats.org/officeDocument/2006/relationships/image" Target="../media/image31.wmf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29.bin"/><Relationship Id="rId9" Type="http://schemas.openxmlformats.org/officeDocument/2006/relationships/image" Target="../media/image32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image" Target="../media/image33.wmf"/><Relationship Id="rId7" Type="http://schemas.openxmlformats.org/officeDocument/2006/relationships/image" Target="../media/image35.wmf"/><Relationship Id="rId2" Type="http://schemas.openxmlformats.org/officeDocument/2006/relationships/oleObject" Target="../embeddings/oleObject32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33.bin"/><Relationship Id="rId9" Type="http://schemas.openxmlformats.org/officeDocument/2006/relationships/image" Target="../media/image36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2.wmf"/><Relationship Id="rId7" Type="http://schemas.openxmlformats.org/officeDocument/2006/relationships/image" Target="../media/image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6.wmf"/><Relationship Id="rId5" Type="http://schemas.openxmlformats.org/officeDocument/2006/relationships/image" Target="../media/image3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7.wmf"/><Relationship Id="rId7" Type="http://schemas.openxmlformats.org/officeDocument/2006/relationships/image" Target="../media/image9.wmf"/><Relationship Id="rId12" Type="http://schemas.openxmlformats.org/officeDocument/2006/relationships/image" Target="../media/image11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8.bin"/><Relationship Id="rId11" Type="http://schemas.openxmlformats.org/officeDocument/2006/relationships/oleObject" Target="../embeddings/oleObject11.bin"/><Relationship Id="rId5" Type="http://schemas.openxmlformats.org/officeDocument/2006/relationships/image" Target="../media/image8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6"/>
          <a:stretch>
            <a:fillRect/>
          </a:stretch>
        </p:blipFill>
        <p:spPr>
          <a:xfrm>
            <a:off x="6490210" y="0"/>
            <a:ext cx="6077803" cy="6841444"/>
          </a:xfrm>
          <a:custGeom>
            <a:avLst/>
            <a:gdLst>
              <a:gd name="connsiteX0" fmla="*/ 1343347 w 6077803"/>
              <a:gd name="connsiteY0" fmla="*/ 0 h 6841444"/>
              <a:gd name="connsiteX1" fmla="*/ 6077803 w 6077803"/>
              <a:gd name="connsiteY1" fmla="*/ 0 h 6841444"/>
              <a:gd name="connsiteX2" fmla="*/ 6077803 w 6077803"/>
              <a:gd name="connsiteY2" fmla="*/ 1 h 6841444"/>
              <a:gd name="connsiteX3" fmla="*/ 4734456 w 6077803"/>
              <a:gd name="connsiteY3" fmla="*/ 3420723 h 6841444"/>
              <a:gd name="connsiteX4" fmla="*/ 6077803 w 6077803"/>
              <a:gd name="connsiteY4" fmla="*/ 6841444 h 6841444"/>
              <a:gd name="connsiteX5" fmla="*/ 1343347 w 6077803"/>
              <a:gd name="connsiteY5" fmla="*/ 6841444 h 6841444"/>
              <a:gd name="connsiteX6" fmla="*/ 0 w 6077803"/>
              <a:gd name="connsiteY6" fmla="*/ 3420722 h 6841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77803" h="6841444">
                <a:moveTo>
                  <a:pt x="1343347" y="0"/>
                </a:moveTo>
                <a:lnTo>
                  <a:pt x="6077803" y="0"/>
                </a:lnTo>
                <a:lnTo>
                  <a:pt x="6077803" y="1"/>
                </a:lnTo>
                <a:lnTo>
                  <a:pt x="4734456" y="3420723"/>
                </a:lnTo>
                <a:lnTo>
                  <a:pt x="6077803" y="6841444"/>
                </a:lnTo>
                <a:lnTo>
                  <a:pt x="1343347" y="6841444"/>
                </a:lnTo>
                <a:lnTo>
                  <a:pt x="0" y="3420722"/>
                </a:lnTo>
                <a:close/>
              </a:path>
            </a:pathLst>
          </a:custGeom>
        </p:spPr>
      </p:pic>
      <p:grpSp>
        <p:nvGrpSpPr>
          <p:cNvPr id="17" name="组合 16"/>
          <p:cNvGrpSpPr/>
          <p:nvPr/>
        </p:nvGrpSpPr>
        <p:grpSpPr>
          <a:xfrm>
            <a:off x="644142" y="2314916"/>
            <a:ext cx="5937982" cy="2641904"/>
            <a:chOff x="6147269" y="2844264"/>
            <a:chExt cx="5112385" cy="2076460"/>
          </a:xfrm>
        </p:grpSpPr>
        <p:grpSp>
          <p:nvGrpSpPr>
            <p:cNvPr id="18" name="组合 17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20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855C2B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21" name="组合 20"/>
              <p:cNvGrpSpPr/>
              <p:nvPr/>
            </p:nvGrpSpPr>
            <p:grpSpPr>
              <a:xfrm>
                <a:off x="-4714868" y="2110674"/>
                <a:ext cx="5033250" cy="944353"/>
                <a:chOff x="-4714868" y="2110674"/>
                <a:chExt cx="5033250" cy="944353"/>
              </a:xfrm>
            </p:grpSpPr>
            <p:sp>
              <p:nvSpPr>
                <p:cNvPr id="22" name="文本框 21"/>
                <p:cNvSpPr txBox="1"/>
                <p:nvPr/>
              </p:nvSpPr>
              <p:spPr>
                <a:xfrm>
                  <a:off x="-4714868" y="2808615"/>
                  <a:ext cx="5033249" cy="2464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0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>
                          <a:lumMod val="50000"/>
                        </a:prst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PEOPLE'S EDUCATION PRESS HIGH SCHOOL MATHEMATICS ELECTIVE 2-3</a:t>
                  </a:r>
                </a:p>
              </p:txBody>
            </p:sp>
            <p:cxnSp>
              <p:nvCxnSpPr>
                <p:cNvPr id="23" name="直接连接符 22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24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zh-CN" altLang="en-US" sz="4400" b="1" dirty="0">
                      <a:solidFill>
                        <a:srgbClr val="855C2B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 </a:t>
                  </a:r>
                  <a:r>
                    <a:rPr lang="en-US" altLang="zh-CN" sz="4400" b="1" dirty="0">
                      <a:solidFill>
                        <a:srgbClr val="855C2B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1.2.2  </a:t>
                  </a:r>
                  <a:r>
                    <a:rPr lang="zh-CN" altLang="en-US" sz="4400" b="1" dirty="0">
                      <a:solidFill>
                        <a:srgbClr val="855C2B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组合</a:t>
                  </a:r>
                  <a:endParaRPr kumimoji="0" lang="zh-CN" alt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855C2B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9" name="文本占位符 20"/>
            <p:cNvSpPr txBox="1"/>
            <p:nvPr/>
          </p:nvSpPr>
          <p:spPr>
            <a:xfrm>
              <a:off x="6147269" y="2844264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kumimoji="0" lang="zh-CN" alt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en-US" altLang="zh-CN" noProof="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1</a:t>
              </a:r>
              <a:r>
                <a:rPr lang="zh-CN" altLang="en-US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章  计数原理</a:t>
              </a:r>
              <a:endParaRPr kumimoji="0" lang="zh-CN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-1616776" y="502366"/>
            <a:ext cx="4062342" cy="300975"/>
          </a:xfrm>
          <a:prstGeom prst="rect">
            <a:avLst/>
          </a:prstGeom>
          <a:solidFill>
            <a:srgbClr val="855C2B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人教版高中数学选修</a:t>
            </a:r>
            <a:r>
              <a:rPr kumimoji="0" lang="en-US" altLang="zh-CN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2-3</a:t>
            </a:r>
            <a:endParaRPr kumimoji="0" lang="zh-CN" altLang="en-US" sz="1200" b="0" i="0" u="none" strike="noStrike" kern="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Freeform 3"/>
          <p:cNvSpPr/>
          <p:nvPr/>
        </p:nvSpPr>
        <p:spPr>
          <a:xfrm>
            <a:off x="11224665" y="0"/>
            <a:ext cx="1343347" cy="6841444"/>
          </a:xfrm>
          <a:custGeom>
            <a:avLst/>
            <a:gdLst>
              <a:gd name="connsiteX0" fmla="*/ 1343347 w 1343347"/>
              <a:gd name="connsiteY0" fmla="*/ 0 h 6841444"/>
              <a:gd name="connsiteX1" fmla="*/ 1343347 w 1343347"/>
              <a:gd name="connsiteY1" fmla="*/ 6841444 h 6841444"/>
              <a:gd name="connsiteX2" fmla="*/ 0 w 1343347"/>
              <a:gd name="connsiteY2" fmla="*/ 3420722 h 6841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43347" h="6841444">
                <a:moveTo>
                  <a:pt x="1343347" y="0"/>
                </a:moveTo>
                <a:lnTo>
                  <a:pt x="1343347" y="6841444"/>
                </a:lnTo>
                <a:lnTo>
                  <a:pt x="0" y="3420722"/>
                </a:lnTo>
                <a:close/>
              </a:path>
            </a:pathLst>
          </a:custGeom>
          <a:solidFill>
            <a:srgbClr val="855C2B">
              <a:alpha val="81000"/>
            </a:srgbClr>
          </a:solidFill>
          <a:ln>
            <a:noFill/>
          </a:ln>
          <a:effectLst>
            <a:outerShdw blurRad="177800" dist="127000" dir="10800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/>
            <a:endParaRPr lang="en-US" sz="1350">
              <a:solidFill>
                <a:prstClr val="white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" name="任意多边形 27"/>
          <p:cNvSpPr/>
          <p:nvPr/>
        </p:nvSpPr>
        <p:spPr>
          <a:xfrm>
            <a:off x="6489524" y="-16556"/>
            <a:ext cx="6077803" cy="6858000"/>
          </a:xfrm>
          <a:custGeom>
            <a:avLst/>
            <a:gdLst>
              <a:gd name="connsiteX0" fmla="*/ 1346598 w 6077803"/>
              <a:gd name="connsiteY0" fmla="*/ 0 h 6858000"/>
              <a:gd name="connsiteX1" fmla="*/ 6077803 w 6077803"/>
              <a:gd name="connsiteY1" fmla="*/ 0 h 6858000"/>
              <a:gd name="connsiteX2" fmla="*/ 6077803 w 6077803"/>
              <a:gd name="connsiteY2" fmla="*/ 8279 h 6858000"/>
              <a:gd name="connsiteX3" fmla="*/ 4734456 w 6077803"/>
              <a:gd name="connsiteY3" fmla="*/ 3429001 h 6858000"/>
              <a:gd name="connsiteX4" fmla="*/ 6077803 w 6077803"/>
              <a:gd name="connsiteY4" fmla="*/ 6849723 h 6858000"/>
              <a:gd name="connsiteX5" fmla="*/ 6077803 w 6077803"/>
              <a:gd name="connsiteY5" fmla="*/ 6858000 h 6858000"/>
              <a:gd name="connsiteX6" fmla="*/ 1346598 w 6077803"/>
              <a:gd name="connsiteY6" fmla="*/ 6858000 h 6858000"/>
              <a:gd name="connsiteX7" fmla="*/ 0 w 6077803"/>
              <a:gd name="connsiteY7" fmla="*/ 3429000 h 6858000"/>
              <a:gd name="connsiteX8" fmla="*/ 1346598 w 6077803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77803" h="6858000">
                <a:moveTo>
                  <a:pt x="1346598" y="0"/>
                </a:moveTo>
                <a:lnTo>
                  <a:pt x="6077803" y="0"/>
                </a:lnTo>
                <a:lnTo>
                  <a:pt x="6077803" y="8279"/>
                </a:lnTo>
                <a:lnTo>
                  <a:pt x="4734456" y="3429001"/>
                </a:lnTo>
                <a:lnTo>
                  <a:pt x="6077803" y="6849723"/>
                </a:lnTo>
                <a:lnTo>
                  <a:pt x="6077803" y="6858000"/>
                </a:lnTo>
                <a:lnTo>
                  <a:pt x="1346598" y="6858000"/>
                </a:lnTo>
                <a:lnTo>
                  <a:pt x="0" y="3429000"/>
                </a:lnTo>
                <a:lnTo>
                  <a:pt x="134659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文本框 20484"/>
          <p:cNvSpPr txBox="1"/>
          <p:nvPr/>
        </p:nvSpPr>
        <p:spPr>
          <a:xfrm>
            <a:off x="620696" y="1230314"/>
            <a:ext cx="1235107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例题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graphicFrame>
        <p:nvGraphicFramePr>
          <p:cNvPr id="20486" name="对象 20485"/>
          <p:cNvGraphicFramePr>
            <a:graphicFrameLocks noChangeAspect="1"/>
          </p:cNvGraphicFramePr>
          <p:nvPr/>
        </p:nvGraphicFramePr>
        <p:xfrm>
          <a:off x="1238250" y="2016760"/>
          <a:ext cx="11430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14300" imgH="405765" progId="Equation.DSMT4">
                  <p:embed/>
                </p:oleObj>
              </mc:Choice>
              <mc:Fallback>
                <p:oleObj r:id="rId2" imgW="114300" imgH="405765" progId="Equation.DSMT4">
                  <p:embed/>
                  <p:pic>
                    <p:nvPicPr>
                      <p:cNvPr id="0" name="对象 2048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38250" y="2016760"/>
                        <a:ext cx="114300" cy="4048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487" name="组合 20486"/>
          <p:cNvGrpSpPr/>
          <p:nvPr/>
        </p:nvGrpSpPr>
        <p:grpSpPr>
          <a:xfrm>
            <a:off x="620696" y="1704023"/>
            <a:ext cx="3600450" cy="539750"/>
            <a:chOff x="0" y="-44"/>
            <a:chExt cx="2268" cy="340"/>
          </a:xfrm>
        </p:grpSpPr>
        <p:sp>
          <p:nvSpPr>
            <p:cNvPr id="20488" name="文本框 20487"/>
            <p:cNvSpPr txBox="1"/>
            <p:nvPr/>
          </p:nvSpPr>
          <p:spPr>
            <a:xfrm>
              <a:off x="0" y="0"/>
              <a:ext cx="1202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解不等式</a:t>
              </a:r>
            </a:p>
          </p:txBody>
        </p:sp>
        <p:graphicFrame>
          <p:nvGraphicFramePr>
            <p:cNvPr id="20489" name="对象 20488"/>
            <p:cNvGraphicFramePr>
              <a:graphicFrameLocks noChangeAspect="1"/>
            </p:cNvGraphicFramePr>
            <p:nvPr/>
          </p:nvGraphicFramePr>
          <p:xfrm>
            <a:off x="840" y="-44"/>
            <a:ext cx="1428" cy="3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4" imgW="1155700" imgH="241300" progId="Equation.DSMT4">
                    <p:embed/>
                  </p:oleObj>
                </mc:Choice>
                <mc:Fallback>
                  <p:oleObj r:id="rId4" imgW="1155700" imgH="241300" progId="Equation.DSMT4">
                    <p:embed/>
                    <p:pic>
                      <p:nvPicPr>
                        <p:cNvPr id="0" name="对象 20488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840" y="-44"/>
                          <a:ext cx="1428" cy="34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0490" name="对象 20489"/>
          <p:cNvGraphicFramePr>
            <a:graphicFrameLocks noChangeAspect="1"/>
          </p:cNvGraphicFramePr>
          <p:nvPr/>
        </p:nvGraphicFramePr>
        <p:xfrm>
          <a:off x="1663700" y="3108918"/>
          <a:ext cx="1558170" cy="649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1040765" imgH="406400" progId="Equation.3">
                  <p:embed/>
                </p:oleObj>
              </mc:Choice>
              <mc:Fallback>
                <p:oleObj r:id="rId6" imgW="1040765" imgH="406400" progId="Equation.3">
                  <p:embed/>
                  <p:pic>
                    <p:nvPicPr>
                      <p:cNvPr id="0" name="对象 2048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63700" y="3108918"/>
                        <a:ext cx="1558170" cy="649979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1" name="矩形 20490"/>
          <p:cNvSpPr/>
          <p:nvPr/>
        </p:nvSpPr>
        <p:spPr>
          <a:xfrm>
            <a:off x="1208103" y="2416810"/>
            <a:ext cx="647700" cy="40011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2" charset="0"/>
                <a:sym typeface="Arial" panose="020B0604020202020204" pitchFamily="34" charset="0"/>
              </a:rPr>
              <a:t>∵</a:t>
            </a:r>
            <a:endParaRPr lang="en-US" altLang="zh-CN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0492" name="组合 20491"/>
          <p:cNvGrpSpPr/>
          <p:nvPr/>
        </p:nvGrpSpPr>
        <p:grpSpPr>
          <a:xfrm>
            <a:off x="1644193" y="2290258"/>
            <a:ext cx="7233920" cy="738130"/>
            <a:chOff x="-849" y="-1243"/>
            <a:chExt cx="4164" cy="514"/>
          </a:xfrm>
        </p:grpSpPr>
        <p:graphicFrame>
          <p:nvGraphicFramePr>
            <p:cNvPr id="20493" name="对象 20492"/>
            <p:cNvGraphicFramePr>
              <a:graphicFrameLocks noChangeAspect="1"/>
            </p:cNvGraphicFramePr>
            <p:nvPr/>
          </p:nvGraphicFramePr>
          <p:xfrm>
            <a:off x="-849" y="-1243"/>
            <a:ext cx="2642" cy="5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8" imgW="2044065" imgH="431800" progId="Equation.3">
                    <p:embed/>
                  </p:oleObj>
                </mc:Choice>
                <mc:Fallback>
                  <p:oleObj r:id="rId8" imgW="2044065" imgH="431800" progId="Equation.3">
                    <p:embed/>
                    <p:pic>
                      <p:nvPicPr>
                        <p:cNvPr id="0" name="对象 20492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-849" y="-1243"/>
                          <a:ext cx="2642" cy="51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94" name="对象 20493"/>
            <p:cNvGraphicFramePr>
              <a:graphicFrameLocks noChangeAspect="1"/>
            </p:cNvGraphicFramePr>
            <p:nvPr/>
          </p:nvGraphicFramePr>
          <p:xfrm>
            <a:off x="1986" y="-1214"/>
            <a:ext cx="1329" cy="4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0" imgW="1308100" imgH="431800" progId="Equation.3">
                    <p:embed/>
                  </p:oleObj>
                </mc:Choice>
                <mc:Fallback>
                  <p:oleObj r:id="rId10" imgW="1308100" imgH="431800" progId="Equation.3">
                    <p:embed/>
                    <p:pic>
                      <p:nvPicPr>
                        <p:cNvPr id="0" name="对象 20493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986" y="-1214"/>
                          <a:ext cx="1329" cy="48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495" name="矩形 20494"/>
            <p:cNvSpPr/>
            <p:nvPr/>
          </p:nvSpPr>
          <p:spPr>
            <a:xfrm>
              <a:off x="1811" y="-1075"/>
              <a:ext cx="198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lstStyle/>
            <a:p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·</a:t>
              </a:r>
            </a:p>
          </p:txBody>
        </p:sp>
      </p:grpSp>
      <p:sp>
        <p:nvSpPr>
          <p:cNvPr id="20496" name="矩形 20495"/>
          <p:cNvSpPr/>
          <p:nvPr/>
        </p:nvSpPr>
        <p:spPr>
          <a:xfrm>
            <a:off x="1294963" y="3275025"/>
            <a:ext cx="1800225" cy="40011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2" charset="0"/>
                <a:sym typeface="Arial" panose="020B0604020202020204" pitchFamily="34" charset="0"/>
              </a:rPr>
              <a:t>=</a:t>
            </a:r>
            <a:endParaRPr lang="en-US" altLang="zh-CN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498" name="矩形 20497"/>
          <p:cNvSpPr/>
          <p:nvPr/>
        </p:nvSpPr>
        <p:spPr>
          <a:xfrm>
            <a:off x="660400" y="2416810"/>
            <a:ext cx="710451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000" kern="0">
                <a:solidFill>
                  <a:srgbClr val="FF66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解：</a:t>
            </a:r>
          </a:p>
        </p:txBody>
      </p:sp>
      <p:sp>
        <p:nvSpPr>
          <p:cNvPr id="20499" name="矩形 20498"/>
          <p:cNvSpPr/>
          <p:nvPr/>
        </p:nvSpPr>
        <p:spPr>
          <a:xfrm>
            <a:off x="1104614" y="3867430"/>
            <a:ext cx="2204450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∴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原不等式可化为</a:t>
            </a:r>
          </a:p>
        </p:txBody>
      </p:sp>
      <p:graphicFrame>
        <p:nvGraphicFramePr>
          <p:cNvPr id="20500" name="对象 20499"/>
          <p:cNvGraphicFramePr>
            <a:graphicFrameLocks noChangeAspect="1"/>
          </p:cNvGraphicFramePr>
          <p:nvPr/>
        </p:nvGraphicFramePr>
        <p:xfrm>
          <a:off x="3501081" y="3703808"/>
          <a:ext cx="2764204" cy="727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2" imgW="1840865" imgH="431800" progId="Equation.3">
                  <p:embed/>
                </p:oleObj>
              </mc:Choice>
              <mc:Fallback>
                <p:oleObj r:id="rId12" imgW="1840865" imgH="431800" progId="Equation.3">
                  <p:embed/>
                  <p:pic>
                    <p:nvPicPr>
                      <p:cNvPr id="0" name="对象 20499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501081" y="3703808"/>
                        <a:ext cx="2764204" cy="72735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  <p:sp>
        <p:nvSpPr>
          <p:cNvPr id="31" name="矩形 30"/>
          <p:cNvSpPr/>
          <p:nvPr/>
        </p:nvSpPr>
        <p:spPr>
          <a:xfrm>
            <a:off x="1146304" y="4428440"/>
            <a:ext cx="447558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即</a:t>
            </a:r>
          </a:p>
        </p:txBody>
      </p:sp>
      <p:sp>
        <p:nvSpPr>
          <p:cNvPr id="32" name="矩形 31"/>
          <p:cNvSpPr/>
          <p:nvPr/>
        </p:nvSpPr>
        <p:spPr>
          <a:xfrm>
            <a:off x="1244869" y="5190243"/>
            <a:ext cx="4626588" cy="1200329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∴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n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&lt;12.</a:t>
            </a:r>
            <a:endParaRPr lang="zh-CN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ct val="12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但原不等式中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n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取值范围为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n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-4≥0,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即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n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≥4,</a:t>
            </a:r>
            <a:endParaRPr lang="zh-CN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ct val="12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所以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n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=4,5,6,……,11.</a:t>
            </a:r>
            <a:endParaRPr lang="zh-CN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1611700" y="4428504"/>
            <a:ext cx="4253698" cy="761806"/>
            <a:chOff x="-2553" y="-2103"/>
            <a:chExt cx="3769" cy="675"/>
          </a:xfrm>
        </p:grpSpPr>
        <p:graphicFrame>
          <p:nvGraphicFramePr>
            <p:cNvPr id="34" name="对象 33"/>
            <p:cNvGraphicFramePr>
              <a:graphicFrameLocks noChangeAspect="1"/>
            </p:cNvGraphicFramePr>
            <p:nvPr/>
          </p:nvGraphicFramePr>
          <p:xfrm>
            <a:off x="-2553" y="-2097"/>
            <a:ext cx="2573" cy="6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4" imgW="2019300" imgH="469900" progId="Equation.3">
                    <p:embed/>
                  </p:oleObj>
                </mc:Choice>
                <mc:Fallback>
                  <p:oleObj r:id="rId14" imgW="2019300" imgH="469900" progId="Equation.3">
                    <p:embed/>
                    <p:pic>
                      <p:nvPicPr>
                        <p:cNvPr id="0" name="对象 21511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-2553" y="-2097"/>
                          <a:ext cx="2573" cy="66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" name="文本框 34"/>
            <p:cNvSpPr txBox="1"/>
            <p:nvPr/>
          </p:nvSpPr>
          <p:spPr>
            <a:xfrm>
              <a:off x="36" y="-2103"/>
              <a:ext cx="1180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(</a:t>
              </a:r>
              <a:r>
                <a:rPr lang="en-US" altLang="zh-CN" sz="2000" kern="0" dirty="0" err="1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n∈N</a:t>
              </a:r>
              <a:r>
                <a:rPr lang="en-US" altLang="zh-CN" sz="2000" kern="0" baseline="3000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+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)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，</a:t>
              </a:r>
            </a:p>
          </p:txBody>
        </p:sp>
      </p:grp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7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1" grpId="0"/>
      <p:bldP spid="20496" grpId="0"/>
      <p:bldP spid="20498" grpId="0"/>
      <p:bldP spid="20499" grpId="0"/>
      <p:bldP spid="31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文本框 22532"/>
          <p:cNvSpPr txBox="1"/>
          <p:nvPr/>
        </p:nvSpPr>
        <p:spPr>
          <a:xfrm>
            <a:off x="660400" y="1235718"/>
            <a:ext cx="1235107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例题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22534" name="矩形 22533"/>
          <p:cNvSpPr/>
          <p:nvPr/>
        </p:nvSpPr>
        <p:spPr>
          <a:xfrm>
            <a:off x="667656" y="1591426"/>
            <a:ext cx="11011200" cy="10156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从编号为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…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的共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个球中，取出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个球，使得这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个球的编号之和为奇数，则一共有多少种不同的取法？ </a:t>
            </a:r>
          </a:p>
        </p:txBody>
      </p:sp>
      <p:sp>
        <p:nvSpPr>
          <p:cNvPr id="22535" name="文本框 22534"/>
          <p:cNvSpPr txBox="1"/>
          <p:nvPr/>
        </p:nvSpPr>
        <p:spPr>
          <a:xfrm>
            <a:off x="2788455" y="3168236"/>
            <a:ext cx="1439862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rgbClr val="FF66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解：</a:t>
            </a:r>
          </a:p>
        </p:txBody>
      </p:sp>
      <p:grpSp>
        <p:nvGrpSpPr>
          <p:cNvPr id="22536" name="组合 22535"/>
          <p:cNvGrpSpPr/>
          <p:nvPr/>
        </p:nvGrpSpPr>
        <p:grpSpPr>
          <a:xfrm>
            <a:off x="3508386" y="3149131"/>
            <a:ext cx="4306701" cy="438321"/>
            <a:chOff x="0" y="0"/>
            <a:chExt cx="3321" cy="338"/>
          </a:xfrm>
        </p:grpSpPr>
        <p:graphicFrame>
          <p:nvGraphicFramePr>
            <p:cNvPr id="22537" name="对象 22536"/>
            <p:cNvGraphicFramePr>
              <a:graphicFrameLocks noChangeAspect="1"/>
            </p:cNvGraphicFramePr>
            <p:nvPr/>
          </p:nvGraphicFramePr>
          <p:xfrm>
            <a:off x="501" y="0"/>
            <a:ext cx="2820" cy="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" imgW="1548765" imgH="241300" progId="Equation.3">
                    <p:embed/>
                  </p:oleObj>
                </mc:Choice>
                <mc:Fallback>
                  <p:oleObj r:id="rId2" imgW="1548765" imgH="241300" progId="Equation.3">
                    <p:embed/>
                    <p:pic>
                      <p:nvPicPr>
                        <p:cNvPr id="0" name="对象 22536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501" y="0"/>
                          <a:ext cx="2820" cy="33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538" name="文本框 22537"/>
            <p:cNvSpPr txBox="1"/>
            <p:nvPr/>
          </p:nvSpPr>
          <p:spPr>
            <a:xfrm>
              <a:off x="0" y="0"/>
              <a:ext cx="817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共有</a:t>
              </a:r>
            </a:p>
          </p:txBody>
        </p:sp>
      </p:grpSp>
      <p:sp>
        <p:nvSpPr>
          <p:cNvPr id="1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文本框 23557"/>
          <p:cNvSpPr txBox="1"/>
          <p:nvPr/>
        </p:nvSpPr>
        <p:spPr>
          <a:xfrm>
            <a:off x="660400" y="1302524"/>
            <a:ext cx="1235108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例题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23560" name="文本框 23559"/>
          <p:cNvSpPr txBox="1"/>
          <p:nvPr/>
        </p:nvSpPr>
        <p:spPr>
          <a:xfrm>
            <a:off x="660400" y="1549943"/>
            <a:ext cx="10866922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名同学同时参加五门不同科目的考试，恰有两名学生拿到了自己该考的科目的试卷，问试卷分发的方法有多少种？</a:t>
            </a:r>
          </a:p>
        </p:txBody>
      </p:sp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516849" y="2748212"/>
            <a:ext cx="8379428" cy="163121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rgbClr val="FF66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解：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名同学选出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名选法有            种，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名学生拿到的都不是自己该考的试卷，试卷分发的方法有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种，故共有试卷分发方法</a:t>
            </a:r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4733968" y="3357838"/>
          <a:ext cx="78740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03200" imgH="241300" progId="Equation.DSMT4">
                  <p:embed/>
                </p:oleObj>
              </mc:Choice>
              <mc:Fallback>
                <p:oleObj r:id="rId2" imgW="203200" imgH="241300" progId="Equation.DSMT4">
                  <p:embed/>
                  <p:pic>
                    <p:nvPicPr>
                      <p:cNvPr id="0" name="对象 24579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733968" y="3357838"/>
                        <a:ext cx="787400" cy="5762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4518319" y="4590834"/>
          <a:ext cx="2376487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952500" imgH="241300" progId="Equation.DSMT4">
                  <p:embed/>
                </p:oleObj>
              </mc:Choice>
              <mc:Fallback>
                <p:oleObj r:id="rId4" imgW="952500" imgH="241300" progId="Equation.DSMT4">
                  <p:embed/>
                  <p:pic>
                    <p:nvPicPr>
                      <p:cNvPr id="0" name="对象 2458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18319" y="4590834"/>
                        <a:ext cx="2376487" cy="5461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文本框 25605"/>
          <p:cNvSpPr txBox="1"/>
          <p:nvPr/>
        </p:nvSpPr>
        <p:spPr>
          <a:xfrm>
            <a:off x="564226" y="1946065"/>
            <a:ext cx="5257800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>
                <a:solidFill>
                  <a:srgbClr val="FF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   </a:t>
            </a:r>
            <a:r>
              <a:rPr lang="zh-CN" altLang="en-US" sz="2000" kern="0">
                <a:solidFill>
                  <a:srgbClr val="FF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组合数的两个性质</a:t>
            </a:r>
          </a:p>
        </p:txBody>
      </p:sp>
      <p:sp>
        <p:nvSpPr>
          <p:cNvPr id="25607" name="文本框 25606"/>
          <p:cNvSpPr txBox="1"/>
          <p:nvPr/>
        </p:nvSpPr>
        <p:spPr>
          <a:xfrm>
            <a:off x="564226" y="2828034"/>
            <a:ext cx="1366838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性质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25608" name="文本框 25607"/>
          <p:cNvSpPr txBox="1"/>
          <p:nvPr/>
        </p:nvSpPr>
        <p:spPr>
          <a:xfrm>
            <a:off x="521380" y="3892284"/>
            <a:ext cx="1295400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性质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graphicFrame>
        <p:nvGraphicFramePr>
          <p:cNvPr id="25609" name="对象 25608"/>
          <p:cNvGraphicFramePr>
            <a:graphicFrameLocks noChangeAspect="1"/>
          </p:cNvGraphicFramePr>
          <p:nvPr/>
        </p:nvGraphicFramePr>
        <p:xfrm>
          <a:off x="1516849" y="2736624"/>
          <a:ext cx="2038993" cy="582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723900" imgH="241300" progId="Equation.DSMT4">
                  <p:embed/>
                </p:oleObj>
              </mc:Choice>
              <mc:Fallback>
                <p:oleObj r:id="rId2" imgW="723900" imgH="241300" progId="Equation.DSMT4">
                  <p:embed/>
                  <p:pic>
                    <p:nvPicPr>
                      <p:cNvPr id="0" name="对象 2560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16849" y="2736624"/>
                        <a:ext cx="2038993" cy="58293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0" name="对象 25609"/>
          <p:cNvGraphicFramePr>
            <a:graphicFrameLocks noChangeAspect="1"/>
          </p:cNvGraphicFramePr>
          <p:nvPr/>
        </p:nvGraphicFramePr>
        <p:xfrm>
          <a:off x="1516849" y="3821051"/>
          <a:ext cx="2712878" cy="542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117600" imgH="241300" progId="Equation.DSMT4">
                  <p:embed/>
                </p:oleObj>
              </mc:Choice>
              <mc:Fallback>
                <p:oleObj r:id="rId4" imgW="1117600" imgH="241300" progId="Equation.DSMT4">
                  <p:embed/>
                  <p:pic>
                    <p:nvPicPr>
                      <p:cNvPr id="0" name="对象 2560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16849" y="3821051"/>
                        <a:ext cx="2712878" cy="542576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  <p:sp>
        <p:nvSpPr>
          <p:cNvPr id="2" name="矩形 1"/>
          <p:cNvSpPr/>
          <p:nvPr/>
        </p:nvSpPr>
        <p:spPr>
          <a:xfrm>
            <a:off x="547068" y="1258022"/>
            <a:ext cx="12362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知识要点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/>
      <p:bldP spid="25607" grpId="0"/>
      <p:bldP spid="2560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矩形 27649"/>
          <p:cNvSpPr/>
          <p:nvPr/>
        </p:nvSpPr>
        <p:spPr>
          <a:xfrm>
            <a:off x="660400" y="1147951"/>
            <a:ext cx="10858500" cy="255454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indent="266700">
              <a:lnSpc>
                <a:spcPct val="20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从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名志愿者中选派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人在星期五、星期六、星期日参加公益活动，每人一天，要求星期五有一人参加，星期六有两人参加，星期日有一人参加，则不同的选派方法共有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_____.</a:t>
            </a:r>
          </a:p>
          <a:p>
            <a:pPr indent="266700">
              <a:lnSpc>
                <a:spcPct val="20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A.120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种        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B.96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种          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C.60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种          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D.48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种</a:t>
            </a:r>
          </a:p>
          <a:p>
            <a:pPr indent="266700" algn="ctr">
              <a:lnSpc>
                <a:spcPct val="20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                    </a:t>
            </a:r>
          </a:p>
        </p:txBody>
      </p:sp>
      <p:sp>
        <p:nvSpPr>
          <p:cNvPr id="27655" name="文本框 27654"/>
          <p:cNvSpPr txBox="1"/>
          <p:nvPr/>
        </p:nvSpPr>
        <p:spPr>
          <a:xfrm>
            <a:off x="9231904" y="1755595"/>
            <a:ext cx="720725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</a:p>
        </p:txBody>
      </p:sp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60400" y="3461793"/>
            <a:ext cx="11249949" cy="15081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rgbClr val="CC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解析：</a:t>
            </a: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人中选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人则有        种，周五一人有        种，周六两人则有         ，周日则有       种，</a:t>
            </a: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故共有       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×      ×      =60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种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故选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C.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9948" y="4496694"/>
            <a:ext cx="397993" cy="4732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6046" y="4445000"/>
            <a:ext cx="581844" cy="503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8395" y="4493051"/>
            <a:ext cx="418886" cy="45544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4398" y="3941502"/>
            <a:ext cx="423063" cy="503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8975" y="3908696"/>
            <a:ext cx="397993" cy="4732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0796" y="3899253"/>
            <a:ext cx="581843" cy="503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4149" y="3955509"/>
            <a:ext cx="418886" cy="45544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5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矩形 29697"/>
          <p:cNvSpPr/>
          <p:nvPr/>
        </p:nvSpPr>
        <p:spPr>
          <a:xfrm>
            <a:off x="660400" y="1144996"/>
            <a:ext cx="10858500" cy="255454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indent="266700">
              <a:lnSpc>
                <a:spcPct val="20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某地政府召集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家企业的负责人开会，其中甲企业有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人到会，其余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家企业各有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人到会，会上有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人发言，则这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人来自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家不同企业的可能情况的种数为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_____.</a:t>
            </a:r>
          </a:p>
          <a:p>
            <a:pPr indent="266700">
              <a:lnSpc>
                <a:spcPct val="200000"/>
              </a:lnSpc>
            </a:pP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indent="266700">
              <a:lnSpc>
                <a:spcPct val="20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A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14            B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16           C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20        D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48</a:t>
            </a:r>
          </a:p>
        </p:txBody>
      </p:sp>
      <p:graphicFrame>
        <p:nvGraphicFramePr>
          <p:cNvPr id="29699" name="对象 29698"/>
          <p:cNvGraphicFramePr>
            <a:graphicFrameLocks noChangeAspect="1"/>
          </p:cNvGraphicFramePr>
          <p:nvPr/>
        </p:nvGraphicFramePr>
        <p:xfrm>
          <a:off x="1524000" y="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28270" imgH="198755" progId="Equation.DSMT4">
                  <p:embed/>
                </p:oleObj>
              </mc:Choice>
              <mc:Fallback>
                <p:oleObj r:id="rId2" imgW="128270" imgH="198755" progId="Equation.DSMT4">
                  <p:embed/>
                  <p:pic>
                    <p:nvPicPr>
                      <p:cNvPr id="0" name="对象 2969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24000" y="0"/>
                        <a:ext cx="914400" cy="1984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0" name="文本框 29699"/>
          <p:cNvSpPr txBox="1"/>
          <p:nvPr/>
        </p:nvSpPr>
        <p:spPr>
          <a:xfrm>
            <a:off x="7896700" y="1773972"/>
            <a:ext cx="3363595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</a:p>
        </p:txBody>
      </p:sp>
      <p:sp>
        <p:nvSpPr>
          <p:cNvPr id="29701" name="椭圆形标注 29700"/>
          <p:cNvSpPr/>
          <p:nvPr/>
        </p:nvSpPr>
        <p:spPr>
          <a:xfrm>
            <a:off x="5500845" y="3922713"/>
            <a:ext cx="5759450" cy="1655762"/>
          </a:xfrm>
          <a:prstGeom prst="wedgeEllipseCallout">
            <a:avLst>
              <a:gd name="adj1" fmla="val -25440"/>
              <a:gd name="adj2" fmla="val -140894"/>
            </a:avLst>
          </a:prstGeom>
          <a:noFill/>
          <a:ln w="9525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由间接得                           ，故选</a:t>
            </a:r>
            <a:r>
              <a:rPr lang="en-US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B. </a:t>
            </a:r>
          </a:p>
        </p:txBody>
      </p:sp>
      <p:graphicFrame>
        <p:nvGraphicFramePr>
          <p:cNvPr id="29702" name="对象 29701"/>
          <p:cNvGraphicFramePr>
            <a:graphicFrameLocks noChangeAspect="1"/>
          </p:cNvGraphicFramePr>
          <p:nvPr/>
        </p:nvGraphicFramePr>
        <p:xfrm>
          <a:off x="1924050" y="95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28270" imgH="198755" progId="Equation.DSMT4">
                  <p:embed/>
                </p:oleObj>
              </mc:Choice>
              <mc:Fallback>
                <p:oleObj r:id="rId4" imgW="128270" imgH="198755" progId="Equation.DSMT4">
                  <p:embed/>
                  <p:pic>
                    <p:nvPicPr>
                      <p:cNvPr id="0" name="对象 2970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24050" y="9525"/>
                        <a:ext cx="114300" cy="177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3" name="对象 29702"/>
          <p:cNvGraphicFramePr>
            <a:graphicFrameLocks noChangeAspect="1"/>
          </p:cNvGraphicFramePr>
          <p:nvPr/>
        </p:nvGraphicFramePr>
        <p:xfrm>
          <a:off x="7574361" y="4536660"/>
          <a:ext cx="1612418" cy="427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1066800" imgH="241300" progId="Equation.DSMT4">
                  <p:embed/>
                </p:oleObj>
              </mc:Choice>
              <mc:Fallback>
                <p:oleObj r:id="rId5" imgW="1066800" imgH="241300" progId="Equation.DSMT4">
                  <p:embed/>
                  <p:pic>
                    <p:nvPicPr>
                      <p:cNvPr id="0" name="对象 2970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574361" y="4536660"/>
                        <a:ext cx="1612418" cy="42786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charRg st="0" end="8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29698">
                                            <p:txEl>
                                              <p:charRg st="0" end="8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charRg st="90" end="1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500"/>
                                        <p:tgtEl>
                                          <p:spTgt spid="29698">
                                            <p:txEl>
                                              <p:charRg st="90" end="1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  <p:bldP spid="2970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矩形 30721"/>
          <p:cNvSpPr/>
          <p:nvPr/>
        </p:nvSpPr>
        <p:spPr>
          <a:xfrm>
            <a:off x="630317" y="1054100"/>
            <a:ext cx="10858500" cy="255454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3.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甲组有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名男同学、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名女同学；乙组有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名男同学、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名女同学，若从甲、乙两组中各选出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名同学，则选出的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人中恰有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名女同学的不同选法共有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_____.</a:t>
            </a:r>
          </a:p>
          <a:p>
            <a:pPr>
              <a:lnSpc>
                <a:spcPct val="200000"/>
              </a:lnSpc>
            </a:pP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A. 150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种   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B. 180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种     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C. 300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种     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D. 345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种</a:t>
            </a:r>
          </a:p>
        </p:txBody>
      </p:sp>
      <p:sp>
        <p:nvSpPr>
          <p:cNvPr id="30723" name="文本框 30722"/>
          <p:cNvSpPr txBox="1"/>
          <p:nvPr/>
        </p:nvSpPr>
        <p:spPr>
          <a:xfrm>
            <a:off x="7071605" y="1658104"/>
            <a:ext cx="936625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</a:t>
            </a:r>
          </a:p>
        </p:txBody>
      </p:sp>
      <p:graphicFrame>
        <p:nvGraphicFramePr>
          <p:cNvPr id="30724" name="对象 30723"/>
          <p:cNvGraphicFramePr>
            <a:graphicFrameLocks noChangeAspect="1"/>
          </p:cNvGraphicFramePr>
          <p:nvPr/>
        </p:nvGraphicFramePr>
        <p:xfrm>
          <a:off x="1680982" y="1313098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28270" imgH="198755" progId="Equation.DSMT4">
                  <p:embed/>
                </p:oleObj>
              </mc:Choice>
              <mc:Fallback>
                <p:oleObj r:id="rId2" imgW="128270" imgH="198755" progId="Equation.DSMT4">
                  <p:embed/>
                  <p:pic>
                    <p:nvPicPr>
                      <p:cNvPr id="0" name="对象 3072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80982" y="1313098"/>
                        <a:ext cx="114300" cy="177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5" name="椭圆形标注 30724"/>
          <p:cNvSpPr/>
          <p:nvPr/>
        </p:nvSpPr>
        <p:spPr>
          <a:xfrm>
            <a:off x="6805913" y="3865087"/>
            <a:ext cx="4867433" cy="1399319"/>
          </a:xfrm>
          <a:prstGeom prst="wedgeEllipseCallout">
            <a:avLst>
              <a:gd name="adj1" fmla="val -53764"/>
              <a:gd name="adj2" fmla="val -151150"/>
            </a:avLst>
          </a:prstGeom>
          <a:noFill/>
          <a:ln w="9525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/>
            <a:endParaRPr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726" name="文本框 30725"/>
          <p:cNvSpPr txBox="1"/>
          <p:nvPr/>
        </p:nvSpPr>
        <p:spPr>
          <a:xfrm>
            <a:off x="7539917" y="4212649"/>
            <a:ext cx="3728295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本小题考查分类计算原理、分步计数原理、组合等问题 </a:t>
            </a:r>
          </a:p>
        </p:txBody>
      </p:sp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3" grpId="0"/>
      <p:bldP spid="30725" grpId="0" bldLvl="0" animBg="1"/>
      <p:bldP spid="307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矩形 31749"/>
          <p:cNvSpPr/>
          <p:nvPr/>
        </p:nvSpPr>
        <p:spPr>
          <a:xfrm>
            <a:off x="552047" y="1054100"/>
            <a:ext cx="11273099" cy="240065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1.填空</a:t>
            </a:r>
          </a:p>
          <a:p>
            <a:pPr>
              <a:lnSpc>
                <a:spcPct val="2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（1）6人分乘两辆小汽车出行，每辆车最多可坐4人，不同的乘车方法种数为_____种(用数字作答).</a:t>
            </a:r>
          </a:p>
          <a:p>
            <a:pPr>
              <a:lnSpc>
                <a:spcPct val="2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（2）长方体的长、宽、高分别为自然数</a:t>
            </a:r>
            <a:r>
              <a:rPr lang="zh-CN" altLang="en-US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zh-CN" altLang="en-US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zh-CN" altLang="en-US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且0&lt;</a:t>
            </a:r>
            <a:r>
              <a:rPr lang="zh-CN" altLang="en-US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≤</a:t>
            </a:r>
            <a:r>
              <a:rPr lang="zh-CN" altLang="en-US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&lt;</a:t>
            </a:r>
            <a:r>
              <a:rPr lang="zh-CN" altLang="en-US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≤6，这样的长方体一共有_______个. </a:t>
            </a:r>
          </a:p>
        </p:txBody>
      </p:sp>
      <p:sp>
        <p:nvSpPr>
          <p:cNvPr id="31751" name="文本框 31750"/>
          <p:cNvSpPr txBox="1"/>
          <p:nvPr/>
        </p:nvSpPr>
        <p:spPr>
          <a:xfrm>
            <a:off x="9363598" y="2069762"/>
            <a:ext cx="1152525" cy="36933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50</a:t>
            </a:r>
          </a:p>
        </p:txBody>
      </p:sp>
      <p:sp>
        <p:nvSpPr>
          <p:cNvPr id="31752" name="文本框 31751"/>
          <p:cNvSpPr txBox="1"/>
          <p:nvPr/>
        </p:nvSpPr>
        <p:spPr>
          <a:xfrm>
            <a:off x="10364516" y="2817632"/>
            <a:ext cx="792162" cy="36933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35</a:t>
            </a:r>
          </a:p>
        </p:txBody>
      </p:sp>
      <p:sp>
        <p:nvSpPr>
          <p:cNvPr id="31753" name="矩形 31752"/>
          <p:cNvSpPr/>
          <p:nvPr/>
        </p:nvSpPr>
        <p:spPr>
          <a:xfrm>
            <a:off x="1616597" y="1932972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17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17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1" grpId="0"/>
      <p:bldP spid="3175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矩形 32769"/>
          <p:cNvSpPr/>
          <p:nvPr/>
        </p:nvSpPr>
        <p:spPr>
          <a:xfrm>
            <a:off x="611495" y="1054100"/>
            <a:ext cx="11000591" cy="409342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2.选择</a:t>
            </a:r>
            <a:endParaRPr lang="en-US" altLang="zh-CN" sz="20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（1） 从6双不同颜色的手套中任取4只，其中恰好有一双同色的手套的不同取法共有（  ）</a:t>
            </a:r>
          </a:p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A  480种   B  240种   C 180种   D   120种</a:t>
            </a:r>
          </a:p>
          <a:p>
            <a:pPr>
              <a:lnSpc>
                <a:spcPct val="20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（2） 从4台甲型和5台乙型电视机中任意取出3台，其中至少要有甲型和乙型电视机各1台，则不同的取法共有 (    ).</a:t>
            </a:r>
          </a:p>
          <a:p>
            <a:pPr>
              <a:lnSpc>
                <a:spcPct val="20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A.140种   B.84种  C.70种    D.35种</a:t>
            </a:r>
          </a:p>
        </p:txBody>
      </p:sp>
      <p:sp>
        <p:nvSpPr>
          <p:cNvPr id="32771" name="矩形 32770"/>
          <p:cNvSpPr/>
          <p:nvPr/>
        </p:nvSpPr>
        <p:spPr>
          <a:xfrm>
            <a:off x="2472895" y="4282707"/>
            <a:ext cx="606256" cy="10156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6000" kern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√</a:t>
            </a:r>
          </a:p>
        </p:txBody>
      </p:sp>
      <p:sp>
        <p:nvSpPr>
          <p:cNvPr id="32772" name="矩形 32771"/>
          <p:cNvSpPr/>
          <p:nvPr/>
        </p:nvSpPr>
        <p:spPr>
          <a:xfrm>
            <a:off x="1866639" y="2548675"/>
            <a:ext cx="606256" cy="10156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6000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√</a:t>
            </a:r>
          </a:p>
        </p:txBody>
      </p:sp>
      <p:sp>
        <p:nvSpPr>
          <p:cNvPr id="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  <p:bldP spid="3277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矩形 33793"/>
          <p:cNvSpPr/>
          <p:nvPr/>
        </p:nvSpPr>
        <p:spPr>
          <a:xfrm>
            <a:off x="660400" y="1204996"/>
            <a:ext cx="11076329" cy="10156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3.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解答题</a:t>
            </a:r>
          </a:p>
          <a:p>
            <a:pPr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(1)  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从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到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100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的自然数中，每次取出不同的两个数，使它的和大于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100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，则不同的取法数有多少种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?</a:t>
            </a:r>
          </a:p>
        </p:txBody>
      </p:sp>
      <p:sp>
        <p:nvSpPr>
          <p:cNvPr id="33795" name="矩形 33794"/>
          <p:cNvSpPr/>
          <p:nvPr/>
        </p:nvSpPr>
        <p:spPr>
          <a:xfrm>
            <a:off x="660400" y="2220659"/>
            <a:ext cx="10858500" cy="185037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点评：</a:t>
            </a:r>
          </a:p>
          <a:p>
            <a:pPr>
              <a:lnSpc>
                <a:spcPct val="200000"/>
              </a:lnSpc>
            </a:pP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本题主要考查排列组合的基础知识，侧重计数方法的考查．综合数列求和的知识，解答时的方法探究规律，合理分类，应用计数原理求解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文本框 3079"/>
          <p:cNvSpPr txBox="1"/>
          <p:nvPr/>
        </p:nvSpPr>
        <p:spPr>
          <a:xfrm>
            <a:off x="660400" y="1271921"/>
            <a:ext cx="403225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>
                <a:solidFill>
                  <a:srgbClr val="D60093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先看下面的问题</a:t>
            </a:r>
          </a:p>
        </p:txBody>
      </p:sp>
      <p:sp>
        <p:nvSpPr>
          <p:cNvPr id="3081" name="矩形 3080"/>
          <p:cNvSpPr/>
          <p:nvPr/>
        </p:nvSpPr>
        <p:spPr>
          <a:xfrm>
            <a:off x="660400" y="1671971"/>
            <a:ext cx="10858500" cy="1477328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问题一：</a:t>
            </a:r>
          </a:p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从甲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乙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丙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名同学中选出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名去参加某天的一项活动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其中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名同学参加上午的活动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名同学参加下午的活动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有多少种不同的选法 ？</a:t>
            </a:r>
          </a:p>
        </p:txBody>
      </p:sp>
      <p:sp>
        <p:nvSpPr>
          <p:cNvPr id="1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课前导入</a:t>
            </a:r>
          </a:p>
        </p:txBody>
      </p:sp>
      <p:sp>
        <p:nvSpPr>
          <p:cNvPr id="11" name="矩形 10"/>
          <p:cNvSpPr/>
          <p:nvPr/>
        </p:nvSpPr>
        <p:spPr>
          <a:xfrm>
            <a:off x="660400" y="3041517"/>
            <a:ext cx="10050776" cy="10156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问题二：</a:t>
            </a:r>
          </a:p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从甲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乙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丙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名同学中选出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名去参加一项活动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有多少种不同的选法 ？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93926" y="4134999"/>
            <a:ext cx="2082599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000" kern="0" dirty="0">
                <a:solidFill>
                  <a:srgbClr val="FF33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观察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12156" y="4642770"/>
            <a:ext cx="3671887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问题一与问题二有何不同？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文本框 34817"/>
          <p:cNvSpPr txBox="1"/>
          <p:nvPr/>
        </p:nvSpPr>
        <p:spPr>
          <a:xfrm>
            <a:off x="660400" y="1201458"/>
            <a:ext cx="10733971" cy="424731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rgbClr val="FF66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解：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从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…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100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中取出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，有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1+100&gt;100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，取法数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个；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…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；取出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50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有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50+51&gt;100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50+52&gt;100,…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50+100&gt;100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共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50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                             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∴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取出数字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至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50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共有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1+2+3+…+50= 1275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取出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，有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51+52&gt;100,…,51+100&gt;100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，共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49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个．取出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52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有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48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个，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…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，取出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100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，只有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∴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取出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至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100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有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49+48+…+2+1+0=1225(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故共有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1 275+1 225=2 500(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</a:t>
            </a:r>
          </a:p>
        </p:txBody>
      </p:sp>
      <p:sp>
        <p:nvSpPr>
          <p:cNvPr id="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4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34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矩形 35841"/>
          <p:cNvSpPr/>
          <p:nvPr/>
        </p:nvSpPr>
        <p:spPr>
          <a:xfrm>
            <a:off x="744237" y="1202542"/>
            <a:ext cx="10774663" cy="38893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）课外活动小组共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13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人，其中男生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人，女生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人，并且男、女生各指定一名队长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现从中选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人主持某种活动，依下列条件各有多少种选法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?</a:t>
            </a:r>
            <a:endParaRPr lang="zh-CN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①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只有一名女生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;</a:t>
            </a:r>
            <a:endParaRPr lang="zh-CN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②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两队长当选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;</a:t>
            </a:r>
            <a:endParaRPr lang="zh-CN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③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至少有一名队长当选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;</a:t>
            </a:r>
          </a:p>
          <a:p>
            <a:pPr>
              <a:lnSpc>
                <a:spcPct val="15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④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至多有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名女生当选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;</a:t>
            </a:r>
            <a:endParaRPr lang="zh-CN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⑤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既要有队长，又要有女生当选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矩形 36865"/>
          <p:cNvSpPr/>
          <p:nvPr/>
        </p:nvSpPr>
        <p:spPr>
          <a:xfrm>
            <a:off x="692944" y="1139678"/>
            <a:ext cx="7777163" cy="308148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kern="0" dirty="0">
                <a:solidFill>
                  <a:srgbClr val="FF66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解：</a:t>
            </a:r>
          </a:p>
          <a:p>
            <a:pPr>
              <a:lnSpc>
                <a:spcPct val="20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①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一名女生，四名男生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故共有</a:t>
            </a:r>
          </a:p>
          <a:p>
            <a:pPr>
              <a:lnSpc>
                <a:spcPct val="20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②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将两队长作为一类，其他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人作为一类，故共有</a:t>
            </a:r>
          </a:p>
          <a:p>
            <a:pPr>
              <a:lnSpc>
                <a:spcPct val="20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③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至少有一名队长含有两类：只有一名队长和两名队长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故共有：</a:t>
            </a:r>
          </a:p>
          <a:p>
            <a:pPr>
              <a:lnSpc>
                <a:spcPct val="20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或采用排除法： </a:t>
            </a:r>
          </a:p>
        </p:txBody>
      </p:sp>
      <p:graphicFrame>
        <p:nvGraphicFramePr>
          <p:cNvPr id="36867" name="对象 36866"/>
          <p:cNvGraphicFramePr>
            <a:graphicFrameLocks noChangeAspect="1"/>
          </p:cNvGraphicFramePr>
          <p:nvPr/>
        </p:nvGraphicFramePr>
        <p:xfrm>
          <a:off x="4581525" y="1927546"/>
          <a:ext cx="2237593" cy="501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914400" imgH="241300" progId="Equation.DSMT4">
                  <p:embed/>
                </p:oleObj>
              </mc:Choice>
              <mc:Fallback>
                <p:oleObj r:id="rId2" imgW="914400" imgH="241300" progId="Equation.DSMT4">
                  <p:embed/>
                  <p:pic>
                    <p:nvPicPr>
                      <p:cNvPr id="0" name="对象 3686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81525" y="1927546"/>
                        <a:ext cx="2237593" cy="501604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8" name="对象 36867"/>
          <p:cNvGraphicFramePr>
            <a:graphicFrameLocks noChangeAspect="1"/>
          </p:cNvGraphicFramePr>
          <p:nvPr/>
        </p:nvGraphicFramePr>
        <p:xfrm>
          <a:off x="6819118" y="2487780"/>
          <a:ext cx="210185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939800" imgH="241300" progId="Equation.DSMT4">
                  <p:embed/>
                </p:oleObj>
              </mc:Choice>
              <mc:Fallback>
                <p:oleObj r:id="rId4" imgW="939800" imgH="241300" progId="Equation.DSMT4">
                  <p:embed/>
                  <p:pic>
                    <p:nvPicPr>
                      <p:cNvPr id="0" name="对象 3686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19118" y="2487780"/>
                        <a:ext cx="2101850" cy="5016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9" name="对象 36868"/>
          <p:cNvGraphicFramePr>
            <a:graphicFrameLocks noChangeAspect="1"/>
          </p:cNvGraphicFramePr>
          <p:nvPr/>
        </p:nvGraphicFramePr>
        <p:xfrm>
          <a:off x="3711977" y="3742010"/>
          <a:ext cx="3976688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1574165" imgH="241300" progId="Equation.DSMT4">
                  <p:embed/>
                </p:oleObj>
              </mc:Choice>
              <mc:Fallback>
                <p:oleObj r:id="rId6" imgW="1574165" imgH="241300" progId="Equation.DSMT4">
                  <p:embed/>
                  <p:pic>
                    <p:nvPicPr>
                      <p:cNvPr id="0" name="对象 3686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11977" y="3742010"/>
                        <a:ext cx="3976688" cy="5429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0" name="对象 36869"/>
          <p:cNvGraphicFramePr>
            <a:graphicFrameLocks noChangeAspect="1"/>
          </p:cNvGraphicFramePr>
          <p:nvPr/>
        </p:nvGraphicFramePr>
        <p:xfrm>
          <a:off x="3711977" y="4449868"/>
          <a:ext cx="182245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977900" imgH="241300" progId="Equation.DSMT4">
                  <p:embed/>
                </p:oleObj>
              </mc:Choice>
              <mc:Fallback>
                <p:oleObj r:id="rId8" imgW="977900" imgH="241300" progId="Equation.DSMT4">
                  <p:embed/>
                  <p:pic>
                    <p:nvPicPr>
                      <p:cNvPr id="0" name="对象 36869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711977" y="4449868"/>
                        <a:ext cx="1822450" cy="5238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矩形 37889"/>
          <p:cNvSpPr/>
          <p:nvPr/>
        </p:nvSpPr>
        <p:spPr>
          <a:xfrm>
            <a:off x="624428" y="1834915"/>
            <a:ext cx="10894472" cy="28121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④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至多有两名女生含有三类：有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名女生、只有一名女生、没有女生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故选法为：</a:t>
            </a:r>
          </a:p>
          <a:p>
            <a:pPr>
              <a:lnSpc>
                <a:spcPct val="150000"/>
              </a:lnSpc>
            </a:pPr>
            <a:endParaRPr lang="zh-CN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⑤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分两类：</a:t>
            </a:r>
          </a:p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第一类女队长当选：       </a:t>
            </a:r>
          </a:p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第二类女队长不当选： </a:t>
            </a:r>
          </a:p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故选法共有： </a:t>
            </a:r>
          </a:p>
        </p:txBody>
      </p:sp>
      <p:graphicFrame>
        <p:nvGraphicFramePr>
          <p:cNvPr id="37891" name="对象 37890"/>
          <p:cNvGraphicFramePr>
            <a:graphicFrameLocks noChangeAspect="1"/>
          </p:cNvGraphicFramePr>
          <p:nvPr/>
        </p:nvGraphicFramePr>
        <p:xfrm>
          <a:off x="4919240" y="2459227"/>
          <a:ext cx="3120381" cy="458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815465" imgH="241300" progId="Equation.DSMT4">
                  <p:embed/>
                </p:oleObj>
              </mc:Choice>
              <mc:Fallback>
                <p:oleObj r:id="rId2" imgW="1815465" imgH="241300" progId="Equation.DSMT4">
                  <p:embed/>
                  <p:pic>
                    <p:nvPicPr>
                      <p:cNvPr id="0" name="对象 37890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919240" y="2459227"/>
                        <a:ext cx="3120381" cy="45831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对象 37891"/>
          <p:cNvGraphicFramePr>
            <a:graphicFrameLocks noChangeAspect="1"/>
          </p:cNvGraphicFramePr>
          <p:nvPr/>
        </p:nvGraphicFramePr>
        <p:xfrm>
          <a:off x="3240632" y="3181608"/>
          <a:ext cx="570154" cy="570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241300" imgH="241300" progId="Equation.DSMT4">
                  <p:embed/>
                </p:oleObj>
              </mc:Choice>
              <mc:Fallback>
                <p:oleObj r:id="rId4" imgW="241300" imgH="241300" progId="Equation.DSMT4">
                  <p:embed/>
                  <p:pic>
                    <p:nvPicPr>
                      <p:cNvPr id="0" name="对象 3789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40632" y="3181608"/>
                        <a:ext cx="570154" cy="570154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3" name="对象 37892"/>
          <p:cNvGraphicFramePr>
            <a:graphicFrameLocks noChangeAspect="1"/>
          </p:cNvGraphicFramePr>
          <p:nvPr/>
        </p:nvGraphicFramePr>
        <p:xfrm>
          <a:off x="3399091" y="3751762"/>
          <a:ext cx="3080339" cy="4469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2018665" imgH="241300" progId="Equation.DSMT4">
                  <p:embed/>
                </p:oleObj>
              </mc:Choice>
              <mc:Fallback>
                <p:oleObj r:id="rId6" imgW="2018665" imgH="241300" progId="Equation.DSMT4">
                  <p:embed/>
                  <p:pic>
                    <p:nvPicPr>
                      <p:cNvPr id="0" name="对象 3789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399091" y="3751762"/>
                        <a:ext cx="3080339" cy="44692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4" name="对象 37893"/>
          <p:cNvGraphicFramePr>
            <a:graphicFrameLocks noChangeAspect="1"/>
          </p:cNvGraphicFramePr>
          <p:nvPr/>
        </p:nvGraphicFramePr>
        <p:xfrm>
          <a:off x="2615878" y="4221745"/>
          <a:ext cx="5423743" cy="477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2741930" imgH="241300" progId="Equation.DSMT4">
                  <p:embed/>
                </p:oleObj>
              </mc:Choice>
              <mc:Fallback>
                <p:oleObj r:id="rId8" imgW="2741930" imgH="241300" progId="Equation.DSMT4">
                  <p:embed/>
                  <p:pic>
                    <p:nvPicPr>
                      <p:cNvPr id="0" name="对象 3789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615878" y="4221745"/>
                        <a:ext cx="5423743" cy="477609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9" name="文本框 37898"/>
          <p:cNvSpPr txBox="1"/>
          <p:nvPr/>
        </p:nvSpPr>
        <p:spPr>
          <a:xfrm>
            <a:off x="660400" y="1382606"/>
            <a:ext cx="3150386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000" kern="0">
                <a:solidFill>
                  <a:srgbClr val="FF33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继续解答</a:t>
            </a:r>
          </a:p>
        </p:txBody>
      </p:sp>
      <p:sp>
        <p:nvSpPr>
          <p:cNvPr id="1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矩形 26629"/>
          <p:cNvSpPr/>
          <p:nvPr/>
        </p:nvSpPr>
        <p:spPr>
          <a:xfrm>
            <a:off x="401153" y="1135123"/>
            <a:ext cx="7343775" cy="418576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>
              <a:lnSpc>
                <a:spcPct val="250000"/>
              </a:lnSpc>
              <a:spcBef>
                <a:spcPct val="20000"/>
              </a:spcBef>
            </a:pP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1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、组合的概念；</a:t>
            </a:r>
          </a:p>
          <a:p>
            <a:pPr algn="just">
              <a:lnSpc>
                <a:spcPct val="250000"/>
              </a:lnSpc>
              <a:spcBef>
                <a:spcPct val="20000"/>
              </a:spcBef>
            </a:pP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、组合与排列的区别；</a:t>
            </a:r>
          </a:p>
          <a:p>
            <a:pPr algn="just">
              <a:lnSpc>
                <a:spcPct val="250000"/>
              </a:lnSpc>
              <a:spcBef>
                <a:spcPct val="20000"/>
              </a:spcBef>
            </a:pP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、组合数公式；</a:t>
            </a:r>
          </a:p>
          <a:p>
            <a:pPr algn="just">
              <a:lnSpc>
                <a:spcPct val="250000"/>
              </a:lnSpc>
              <a:spcBef>
                <a:spcPct val="20000"/>
              </a:spcBef>
            </a:pP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、组合的应用：分清是否要排序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  <a:p>
            <a:pPr algn="just">
              <a:lnSpc>
                <a:spcPct val="250000"/>
              </a:lnSpc>
              <a:spcBef>
                <a:spcPct val="20000"/>
              </a:spcBef>
            </a:pP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课堂小结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6"/>
          <a:stretch>
            <a:fillRect/>
          </a:stretch>
        </p:blipFill>
        <p:spPr>
          <a:xfrm>
            <a:off x="6490210" y="0"/>
            <a:ext cx="6077803" cy="6841444"/>
          </a:xfrm>
          <a:custGeom>
            <a:avLst/>
            <a:gdLst>
              <a:gd name="connsiteX0" fmla="*/ 1343347 w 6077803"/>
              <a:gd name="connsiteY0" fmla="*/ 0 h 6841444"/>
              <a:gd name="connsiteX1" fmla="*/ 6077803 w 6077803"/>
              <a:gd name="connsiteY1" fmla="*/ 0 h 6841444"/>
              <a:gd name="connsiteX2" fmla="*/ 6077803 w 6077803"/>
              <a:gd name="connsiteY2" fmla="*/ 1 h 6841444"/>
              <a:gd name="connsiteX3" fmla="*/ 4734456 w 6077803"/>
              <a:gd name="connsiteY3" fmla="*/ 3420723 h 6841444"/>
              <a:gd name="connsiteX4" fmla="*/ 6077803 w 6077803"/>
              <a:gd name="connsiteY4" fmla="*/ 6841444 h 6841444"/>
              <a:gd name="connsiteX5" fmla="*/ 1343347 w 6077803"/>
              <a:gd name="connsiteY5" fmla="*/ 6841444 h 6841444"/>
              <a:gd name="connsiteX6" fmla="*/ 0 w 6077803"/>
              <a:gd name="connsiteY6" fmla="*/ 3420722 h 6841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77803" h="6841444">
                <a:moveTo>
                  <a:pt x="1343347" y="0"/>
                </a:moveTo>
                <a:lnTo>
                  <a:pt x="6077803" y="0"/>
                </a:lnTo>
                <a:lnTo>
                  <a:pt x="6077803" y="1"/>
                </a:lnTo>
                <a:lnTo>
                  <a:pt x="4734456" y="3420723"/>
                </a:lnTo>
                <a:lnTo>
                  <a:pt x="6077803" y="6841444"/>
                </a:lnTo>
                <a:lnTo>
                  <a:pt x="1343347" y="6841444"/>
                </a:lnTo>
                <a:lnTo>
                  <a:pt x="0" y="3420722"/>
                </a:lnTo>
                <a:close/>
              </a:path>
            </a:pathLst>
          </a:custGeom>
        </p:spPr>
      </p:pic>
      <p:grpSp>
        <p:nvGrpSpPr>
          <p:cNvPr id="17" name="组合 16"/>
          <p:cNvGrpSpPr/>
          <p:nvPr/>
        </p:nvGrpSpPr>
        <p:grpSpPr>
          <a:xfrm>
            <a:off x="644142" y="2314916"/>
            <a:ext cx="5937982" cy="2641904"/>
            <a:chOff x="6147269" y="2844264"/>
            <a:chExt cx="5112385" cy="2076460"/>
          </a:xfrm>
        </p:grpSpPr>
        <p:grpSp>
          <p:nvGrpSpPr>
            <p:cNvPr id="18" name="组合 17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20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855C2B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21" name="组合 20"/>
              <p:cNvGrpSpPr/>
              <p:nvPr/>
            </p:nvGrpSpPr>
            <p:grpSpPr>
              <a:xfrm>
                <a:off x="-4714868" y="2110674"/>
                <a:ext cx="5033250" cy="944353"/>
                <a:chOff x="-4714868" y="2110674"/>
                <a:chExt cx="5033250" cy="944353"/>
              </a:xfrm>
            </p:grpSpPr>
            <p:sp>
              <p:nvSpPr>
                <p:cNvPr id="22" name="文本框 21"/>
                <p:cNvSpPr txBox="1"/>
                <p:nvPr/>
              </p:nvSpPr>
              <p:spPr>
                <a:xfrm>
                  <a:off x="-4714868" y="2808615"/>
                  <a:ext cx="5033249" cy="2464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0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>
                          <a:lumMod val="50000"/>
                        </a:prst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PEOPLE'S EDUCATION PRESS HIGH SCHOOL MATHEMATICS ELECTIVE 2-3</a:t>
                  </a:r>
                </a:p>
              </p:txBody>
            </p:sp>
            <p:cxnSp>
              <p:nvCxnSpPr>
                <p:cNvPr id="23" name="直接连接符 22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24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dist" defTabSz="914400" rtl="0" eaLnBrk="1" fontAlgn="auto" latinLnBrk="0" hangingPunct="1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kumimoji="0" lang="zh-CN" alt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855C2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</a:p>
              </p:txBody>
            </p:sp>
          </p:grpSp>
        </p:grpSp>
        <p:sp>
          <p:nvSpPr>
            <p:cNvPr id="19" name="文本占位符 20"/>
            <p:cNvSpPr txBox="1"/>
            <p:nvPr/>
          </p:nvSpPr>
          <p:spPr>
            <a:xfrm>
              <a:off x="6147269" y="2844264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kumimoji="0" lang="zh-CN" alt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en-US" altLang="zh-CN" noProof="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1</a:t>
              </a:r>
              <a:r>
                <a:rPr lang="zh-CN" altLang="en-US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章  计数原理</a:t>
              </a:r>
              <a:endParaRPr kumimoji="0" lang="zh-CN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-1616776" y="502366"/>
            <a:ext cx="4062342" cy="300975"/>
          </a:xfrm>
          <a:prstGeom prst="rect">
            <a:avLst/>
          </a:prstGeom>
          <a:solidFill>
            <a:srgbClr val="855C2B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人教版高中数学选修</a:t>
            </a:r>
            <a:r>
              <a:rPr kumimoji="0" lang="en-US" altLang="zh-CN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2-3</a:t>
            </a:r>
            <a:endParaRPr kumimoji="0" lang="zh-CN" altLang="en-US" sz="1200" b="0" i="0" u="none" strike="noStrike" kern="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Freeform 3"/>
          <p:cNvSpPr/>
          <p:nvPr/>
        </p:nvSpPr>
        <p:spPr>
          <a:xfrm>
            <a:off x="11224665" y="0"/>
            <a:ext cx="1343347" cy="6841444"/>
          </a:xfrm>
          <a:custGeom>
            <a:avLst/>
            <a:gdLst>
              <a:gd name="connsiteX0" fmla="*/ 1343347 w 1343347"/>
              <a:gd name="connsiteY0" fmla="*/ 0 h 6841444"/>
              <a:gd name="connsiteX1" fmla="*/ 1343347 w 1343347"/>
              <a:gd name="connsiteY1" fmla="*/ 6841444 h 6841444"/>
              <a:gd name="connsiteX2" fmla="*/ 0 w 1343347"/>
              <a:gd name="connsiteY2" fmla="*/ 3420722 h 6841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43347" h="6841444">
                <a:moveTo>
                  <a:pt x="1343347" y="0"/>
                </a:moveTo>
                <a:lnTo>
                  <a:pt x="1343347" y="6841444"/>
                </a:lnTo>
                <a:lnTo>
                  <a:pt x="0" y="3420722"/>
                </a:lnTo>
                <a:close/>
              </a:path>
            </a:pathLst>
          </a:custGeom>
          <a:solidFill>
            <a:srgbClr val="855C2B">
              <a:alpha val="81000"/>
            </a:srgbClr>
          </a:solidFill>
          <a:ln>
            <a:noFill/>
          </a:ln>
          <a:effectLst>
            <a:outerShdw blurRad="177800" dist="127000" dir="10800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/>
            <a:endParaRPr lang="en-US" sz="1350">
              <a:solidFill>
                <a:prstClr val="white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" name="任意多边形 27"/>
          <p:cNvSpPr/>
          <p:nvPr/>
        </p:nvSpPr>
        <p:spPr>
          <a:xfrm>
            <a:off x="6489524" y="-16556"/>
            <a:ext cx="6077803" cy="6858000"/>
          </a:xfrm>
          <a:custGeom>
            <a:avLst/>
            <a:gdLst>
              <a:gd name="connsiteX0" fmla="*/ 1346598 w 6077803"/>
              <a:gd name="connsiteY0" fmla="*/ 0 h 6858000"/>
              <a:gd name="connsiteX1" fmla="*/ 6077803 w 6077803"/>
              <a:gd name="connsiteY1" fmla="*/ 0 h 6858000"/>
              <a:gd name="connsiteX2" fmla="*/ 6077803 w 6077803"/>
              <a:gd name="connsiteY2" fmla="*/ 8279 h 6858000"/>
              <a:gd name="connsiteX3" fmla="*/ 4734456 w 6077803"/>
              <a:gd name="connsiteY3" fmla="*/ 3429001 h 6858000"/>
              <a:gd name="connsiteX4" fmla="*/ 6077803 w 6077803"/>
              <a:gd name="connsiteY4" fmla="*/ 6849723 h 6858000"/>
              <a:gd name="connsiteX5" fmla="*/ 6077803 w 6077803"/>
              <a:gd name="connsiteY5" fmla="*/ 6858000 h 6858000"/>
              <a:gd name="connsiteX6" fmla="*/ 1346598 w 6077803"/>
              <a:gd name="connsiteY6" fmla="*/ 6858000 h 6858000"/>
              <a:gd name="connsiteX7" fmla="*/ 0 w 6077803"/>
              <a:gd name="connsiteY7" fmla="*/ 3429000 h 6858000"/>
              <a:gd name="connsiteX8" fmla="*/ 1346598 w 6077803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77803" h="6858000">
                <a:moveTo>
                  <a:pt x="1346598" y="0"/>
                </a:moveTo>
                <a:lnTo>
                  <a:pt x="6077803" y="0"/>
                </a:lnTo>
                <a:lnTo>
                  <a:pt x="6077803" y="8279"/>
                </a:lnTo>
                <a:lnTo>
                  <a:pt x="4734456" y="3429001"/>
                </a:lnTo>
                <a:lnTo>
                  <a:pt x="6077803" y="6849723"/>
                </a:lnTo>
                <a:lnTo>
                  <a:pt x="6077803" y="6858000"/>
                </a:lnTo>
                <a:lnTo>
                  <a:pt x="1346598" y="6858000"/>
                </a:lnTo>
                <a:lnTo>
                  <a:pt x="0" y="3429000"/>
                </a:lnTo>
                <a:lnTo>
                  <a:pt x="134659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5121"/>
          <p:cNvSpPr txBox="1"/>
          <p:nvPr/>
        </p:nvSpPr>
        <p:spPr>
          <a:xfrm>
            <a:off x="4656138" y="2420938"/>
            <a:ext cx="2952750" cy="36933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123" name="矩形 5122"/>
          <p:cNvSpPr/>
          <p:nvPr/>
        </p:nvSpPr>
        <p:spPr>
          <a:xfrm>
            <a:off x="660400" y="1421845"/>
            <a:ext cx="10858500" cy="9233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问题</a:t>
            </a:r>
            <a:r>
              <a:rPr lang="en-US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中不但要求选出</a:t>
            </a:r>
            <a:r>
              <a:rPr lang="en-US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名同学</a:t>
            </a:r>
            <a:r>
              <a:rPr lang="en-US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而且还要按照一定的顺序“排列”</a:t>
            </a:r>
            <a:r>
              <a:rPr lang="en-US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而问题</a:t>
            </a:r>
            <a:r>
              <a:rPr lang="en-US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只要求选出</a:t>
            </a:r>
            <a:r>
              <a:rPr lang="en-US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名同学</a:t>
            </a:r>
            <a:r>
              <a:rPr lang="en-US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是与顺序无关的</a:t>
            </a:r>
            <a:r>
              <a:rPr lang="en-US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5125" name="文本框 5124"/>
          <p:cNvSpPr txBox="1"/>
          <p:nvPr/>
        </p:nvSpPr>
        <p:spPr>
          <a:xfrm>
            <a:off x="263438" y="2681367"/>
            <a:ext cx="6049962" cy="36933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</a:t>
            </a:r>
            <a:r>
              <a:rPr lang="zh-CN" altLang="en-US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这就是我们这节课要学习的内容</a:t>
            </a:r>
            <a:r>
              <a:rPr lang="en-US" altLang="zh-CN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———</a:t>
            </a:r>
            <a:r>
              <a:rPr lang="zh-CN" altLang="en-US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组合</a:t>
            </a:r>
          </a:p>
        </p:txBody>
      </p:sp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课前导入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矩形 11266"/>
          <p:cNvSpPr/>
          <p:nvPr/>
        </p:nvSpPr>
        <p:spPr>
          <a:xfrm>
            <a:off x="660400" y="1800295"/>
            <a:ext cx="11076075" cy="147732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 dirty="0">
                <a:solidFill>
                  <a:srgbClr val="FF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 </a:t>
            </a:r>
            <a:r>
              <a:rPr lang="zh-CN" altLang="en-US" sz="2000" kern="0" dirty="0">
                <a:solidFill>
                  <a:srgbClr val="FF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组合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一般地，从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n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个不同元素中取出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m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m≤n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）个元素合成一组，叫做从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n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个不同元素中取出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m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个元素的一个组合．</a:t>
            </a:r>
          </a:p>
        </p:txBody>
      </p:sp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  <p:sp>
        <p:nvSpPr>
          <p:cNvPr id="2" name="矩形 1"/>
          <p:cNvSpPr/>
          <p:nvPr/>
        </p:nvSpPr>
        <p:spPr>
          <a:xfrm>
            <a:off x="660400" y="1257704"/>
            <a:ext cx="12105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知识要点</a:t>
            </a: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文本框 12291"/>
          <p:cNvSpPr txBox="1"/>
          <p:nvPr/>
        </p:nvSpPr>
        <p:spPr>
          <a:xfrm>
            <a:off x="81189" y="1278170"/>
            <a:ext cx="6121400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kern="0" dirty="0">
                <a:solidFill>
                  <a:srgbClr val="FF33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</a:t>
            </a:r>
            <a:r>
              <a:rPr lang="zh-CN" altLang="en-US" sz="2000" kern="0" dirty="0">
                <a:solidFill>
                  <a:srgbClr val="FF33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你能说说排列与组合的联系与区别吗？</a:t>
            </a:r>
          </a:p>
        </p:txBody>
      </p:sp>
      <p:sp>
        <p:nvSpPr>
          <p:cNvPr id="12294" name="文本框 12293"/>
          <p:cNvSpPr txBox="1"/>
          <p:nvPr/>
        </p:nvSpPr>
        <p:spPr>
          <a:xfrm>
            <a:off x="569773" y="1780252"/>
            <a:ext cx="5903912" cy="89627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相同点：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都要“从n个不同元素中任取m个元素”</a:t>
            </a:r>
          </a:p>
        </p:txBody>
      </p:sp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60400" y="2993432"/>
            <a:ext cx="10955495" cy="181588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不同点：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对于所取出的元素，排列要“按照一定的顺序排成一列”，而组合却是“不管怎样的顺序并成一组”.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排列与元素的顺序有关，而组合则与元素的顺序无关 .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矩形 14339"/>
          <p:cNvSpPr/>
          <p:nvPr/>
        </p:nvSpPr>
        <p:spPr>
          <a:xfrm>
            <a:off x="160548" y="1331652"/>
            <a:ext cx="7432675" cy="43460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ab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与</a:t>
            </a:r>
            <a:r>
              <a:rPr lang="en-US" altLang="zh-CN" sz="2000" kern="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ba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是相同的排列还是相同的组合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?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为什么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?</a:t>
            </a:r>
          </a:p>
        </p:txBody>
      </p:sp>
      <p:sp>
        <p:nvSpPr>
          <p:cNvPr id="14341" name="椭圆形标注 14340"/>
          <p:cNvSpPr/>
          <p:nvPr/>
        </p:nvSpPr>
        <p:spPr>
          <a:xfrm>
            <a:off x="3586756" y="3066421"/>
            <a:ext cx="5905500" cy="1512888"/>
          </a:xfrm>
          <a:prstGeom prst="wedgeEllipseCallout">
            <a:avLst>
              <a:gd name="adj1" fmla="val -32394"/>
              <a:gd name="adj2" fmla="val -117889"/>
            </a:avLst>
          </a:prstGeom>
          <a:noFill/>
          <a:ln w="9525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r>
              <a:rPr lang="en-US" altLang="zh-CN" sz="20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</a:t>
            </a:r>
            <a:r>
              <a:rPr lang="zh-CN" altLang="en-US" sz="20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由于组合与顺序无关，</a:t>
            </a:r>
            <a:r>
              <a:rPr lang="en-US" altLang="zh-CN" sz="20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ab</a:t>
            </a:r>
            <a:r>
              <a:rPr lang="zh-CN" altLang="en-US" sz="20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与</a:t>
            </a:r>
            <a:r>
              <a:rPr lang="en-US" altLang="zh-CN" sz="20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ba</a:t>
            </a:r>
            <a:r>
              <a:rPr lang="zh-CN" altLang="en-US" sz="20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是相同的组合</a:t>
            </a:r>
            <a:r>
              <a:rPr lang="en-US" altLang="zh-CN" sz="20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文本框 15364"/>
          <p:cNvSpPr txBox="1"/>
          <p:nvPr/>
        </p:nvSpPr>
        <p:spPr>
          <a:xfrm>
            <a:off x="660400" y="1244309"/>
            <a:ext cx="1235108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例题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15366" name="矩形 15365"/>
          <p:cNvSpPr/>
          <p:nvPr/>
        </p:nvSpPr>
        <p:spPr>
          <a:xfrm>
            <a:off x="621962" y="1849087"/>
            <a:ext cx="4881465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lang="zh-CN" altLang="en-US" sz="20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判断下列问题是组合问题还是排列问题</a:t>
            </a:r>
            <a:r>
              <a:rPr lang="en-US" altLang="zh-CN" sz="20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? </a:t>
            </a:r>
          </a:p>
        </p:txBody>
      </p:sp>
      <p:sp>
        <p:nvSpPr>
          <p:cNvPr id="15367" name="矩形 15366"/>
          <p:cNvSpPr/>
          <p:nvPr/>
        </p:nvSpPr>
        <p:spPr>
          <a:xfrm>
            <a:off x="174190" y="2770810"/>
            <a:ext cx="7993062" cy="1661993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>
              <a:lnSpc>
                <a:spcPct val="120000"/>
              </a:lnSpc>
              <a:spcBef>
                <a:spcPct val="10000"/>
              </a:spcBef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(1)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设集合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A={</a:t>
            </a:r>
            <a:r>
              <a:rPr lang="en-US" altLang="zh-CN" sz="2000" kern="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a,b,c,d,e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}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，则集合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的含有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个元素的子集有多少个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?</a:t>
            </a:r>
          </a:p>
          <a:p>
            <a:pPr>
              <a:lnSpc>
                <a:spcPct val="120000"/>
              </a:lnSpc>
              <a:spcBef>
                <a:spcPct val="10000"/>
              </a:spcBef>
            </a:pP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ct val="10000"/>
              </a:spcBef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(2)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某铁路线上有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个车站，则这条铁路线上共需准备多少种车票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? </a:t>
            </a:r>
          </a:p>
          <a:p>
            <a:pPr>
              <a:lnSpc>
                <a:spcPct val="120000"/>
              </a:lnSpc>
              <a:spcBef>
                <a:spcPct val="10000"/>
              </a:spcBef>
            </a:pP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368" name="直接连接符 15367"/>
          <p:cNvSpPr/>
          <p:nvPr/>
        </p:nvSpPr>
        <p:spPr>
          <a:xfrm flipV="1">
            <a:off x="1981608" y="2249196"/>
            <a:ext cx="2228651" cy="1412538"/>
          </a:xfrm>
          <a:prstGeom prst="line">
            <a:avLst/>
          </a:prstGeom>
          <a:ln w="88900" cap="flat" cmpd="sng">
            <a:solidFill>
              <a:srgbClr val="FF00FF"/>
            </a:solidFill>
            <a:prstDash val="solid"/>
            <a:headEnd type="none" w="med" len="med"/>
            <a:tailEnd type="stealth" w="lg" len="lg"/>
          </a:ln>
        </p:spPr>
        <p:txBody>
          <a:bodyPr/>
          <a:lstStyle/>
          <a:p>
            <a:endParaRPr lang="zh-CN" altLang="en-US" sz="20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369" name="直接连接符 15368"/>
          <p:cNvSpPr/>
          <p:nvPr/>
        </p:nvSpPr>
        <p:spPr>
          <a:xfrm flipV="1">
            <a:off x="1981608" y="2170443"/>
            <a:ext cx="731448" cy="618503"/>
          </a:xfrm>
          <a:prstGeom prst="line">
            <a:avLst/>
          </a:prstGeom>
          <a:ln w="88900" cap="flat" cmpd="sng">
            <a:solidFill>
              <a:srgbClr val="FF00FF"/>
            </a:solidFill>
            <a:prstDash val="solid"/>
            <a:headEnd type="none" w="med" len="med"/>
            <a:tailEnd type="stealth" w="lg" len="lg"/>
          </a:ln>
        </p:spPr>
        <p:txBody>
          <a:bodyPr/>
          <a:lstStyle/>
          <a:p>
            <a:endParaRPr lang="zh-CN" altLang="en-US" sz="20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90" name="对象 16389"/>
          <p:cNvGraphicFramePr>
            <a:graphicFrameLocks noChangeAspect="1"/>
          </p:cNvGraphicFramePr>
          <p:nvPr/>
        </p:nvGraphicFramePr>
        <p:xfrm>
          <a:off x="1582406" y="113932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14300" imgH="177800" progId="Equation.DSMT4">
                  <p:embed/>
                </p:oleObj>
              </mc:Choice>
              <mc:Fallback>
                <p:oleObj r:id="rId2" imgW="114300" imgH="177800" progId="Equation.DSMT4">
                  <p:embed/>
                  <p:pic>
                    <p:nvPicPr>
                      <p:cNvPr id="0" name="对象 16389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2406" y="1139320"/>
                        <a:ext cx="114300" cy="177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1" name="矩形 16390"/>
          <p:cNvSpPr/>
          <p:nvPr/>
        </p:nvSpPr>
        <p:spPr>
          <a:xfrm>
            <a:off x="660400" y="1780175"/>
            <a:ext cx="10701424" cy="1754326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kern="0" dirty="0">
                <a:solidFill>
                  <a:srgbClr val="FF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  </a:t>
            </a:r>
            <a:r>
              <a:rPr lang="zh-CN" altLang="en-US" sz="2000" kern="0" dirty="0">
                <a:solidFill>
                  <a:srgbClr val="FF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组合数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　</a:t>
            </a:r>
          </a:p>
          <a:p>
            <a:pPr>
              <a:lnSpc>
                <a:spcPct val="120000"/>
              </a:lnSpc>
            </a:pPr>
            <a:endParaRPr lang="zh-CN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从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n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个不同元素中取出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m(</a:t>
            </a:r>
            <a:r>
              <a:rPr lang="en-US" altLang="zh-CN" sz="2000" kern="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m≤n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个元素的所有组合的个数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叫做从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n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个不同元素中取出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m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个元素的组合数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用符号          表示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graphicFrame>
        <p:nvGraphicFramePr>
          <p:cNvPr id="16392" name="对象 16391"/>
          <p:cNvGraphicFramePr>
            <a:graphicFrameLocks noChangeAspect="1"/>
          </p:cNvGraphicFramePr>
          <p:nvPr/>
        </p:nvGraphicFramePr>
        <p:xfrm>
          <a:off x="1582406" y="1052007"/>
          <a:ext cx="114300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14300" imgH="355600" progId="Equation.DSMT4">
                  <p:embed/>
                </p:oleObj>
              </mc:Choice>
              <mc:Fallback>
                <p:oleObj r:id="rId4" imgW="114300" imgH="355600" progId="Equation.DSMT4">
                  <p:embed/>
                  <p:pic>
                    <p:nvPicPr>
                      <p:cNvPr id="0" name="对象 1639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2406" y="1052007"/>
                        <a:ext cx="114300" cy="3540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3" name="对象 16392"/>
          <p:cNvGraphicFramePr>
            <a:graphicFrameLocks noChangeAspect="1"/>
          </p:cNvGraphicFramePr>
          <p:nvPr/>
        </p:nvGraphicFramePr>
        <p:xfrm>
          <a:off x="2446267" y="2996092"/>
          <a:ext cx="510200" cy="538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228600" imgH="241300" progId="Equation.DSMT4">
                  <p:embed/>
                </p:oleObj>
              </mc:Choice>
              <mc:Fallback>
                <p:oleObj r:id="rId6" imgW="228600" imgH="241300" progId="Equation.DSMT4">
                  <p:embed/>
                  <p:pic>
                    <p:nvPicPr>
                      <p:cNvPr id="0" name="对象 1639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46267" y="2996092"/>
                        <a:ext cx="510200" cy="538409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  <p:sp>
        <p:nvSpPr>
          <p:cNvPr id="2" name="矩形 1"/>
          <p:cNvSpPr/>
          <p:nvPr/>
        </p:nvSpPr>
        <p:spPr>
          <a:xfrm>
            <a:off x="660400" y="1293278"/>
            <a:ext cx="12105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知识要点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48920" y="4206127"/>
            <a:ext cx="10251440" cy="7848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</a:t>
            </a: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上面的问题，是求从</a:t>
            </a:r>
            <a:r>
              <a:rPr lang="en-US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个不同元素中取出</a:t>
            </a:r>
            <a:r>
              <a:rPr lang="en-US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个元素的组合数，记为             ，已经算得</a:t>
            </a:r>
          </a:p>
          <a:p>
            <a:pPr>
              <a:spcBef>
                <a:spcPct val="50000"/>
              </a:spcBef>
            </a:pP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 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37328" y="3710336"/>
            <a:ext cx="6213476" cy="36988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</a:t>
            </a:r>
            <a:r>
              <a:rPr lang="zh-CN" altLang="en-US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注 ：</a:t>
            </a:r>
            <a:r>
              <a:rPr lang="en-US" altLang="zh-CN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zh-CN" altLang="en-US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是英文</a:t>
            </a:r>
            <a:r>
              <a:rPr lang="en-US" altLang="zh-CN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combination(</a:t>
            </a:r>
            <a:r>
              <a:rPr lang="zh-CN" altLang="en-US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组合</a:t>
            </a:r>
            <a:r>
              <a:rPr lang="en-US" altLang="zh-CN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en-US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的第一个字母</a:t>
            </a:r>
          </a:p>
        </p:txBody>
      </p:sp>
      <p:graphicFrame>
        <p:nvGraphicFramePr>
          <p:cNvPr id="16" name="对象 15"/>
          <p:cNvGraphicFramePr>
            <a:graphicFrameLocks noChangeAspect="1"/>
          </p:cNvGraphicFramePr>
          <p:nvPr/>
        </p:nvGraphicFramePr>
        <p:xfrm>
          <a:off x="7369376" y="4080224"/>
          <a:ext cx="458165" cy="5436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203200" imgH="241300" progId="Equation.DSMT4">
                  <p:embed/>
                </p:oleObj>
              </mc:Choice>
              <mc:Fallback>
                <p:oleObj r:id="rId8" imgW="203200" imgH="241300" progId="Equation.DSMT4">
                  <p:embed/>
                  <p:pic>
                    <p:nvPicPr>
                      <p:cNvPr id="0" name="对象 1741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369376" y="4080224"/>
                        <a:ext cx="458165" cy="54360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/>
          <p:cNvGraphicFramePr>
            <a:graphicFrameLocks noChangeAspect="1"/>
          </p:cNvGraphicFramePr>
          <p:nvPr/>
        </p:nvGraphicFramePr>
        <p:xfrm>
          <a:off x="3137020" y="4737034"/>
          <a:ext cx="4475240" cy="989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1257935" imgH="457200" progId="Equation.DSMT4">
                  <p:embed/>
                </p:oleObj>
              </mc:Choice>
              <mc:Fallback>
                <p:oleObj r:id="rId10" imgW="1257935" imgH="457200" progId="Equation.DSMT4">
                  <p:embed/>
                  <p:pic>
                    <p:nvPicPr>
                      <p:cNvPr id="0" name="对象 17415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137020" y="4737034"/>
                        <a:ext cx="4475240" cy="98903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矩形 18437"/>
          <p:cNvSpPr/>
          <p:nvPr/>
        </p:nvSpPr>
        <p:spPr>
          <a:xfrm>
            <a:off x="657760" y="1733520"/>
            <a:ext cx="7315200" cy="1938992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altLang="zh-CN" sz="2000" kern="0" dirty="0">
                <a:solidFill>
                  <a:srgbClr val="FF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 </a:t>
            </a:r>
            <a:r>
              <a:rPr lang="zh-CN" altLang="en-US" sz="2000" kern="0" dirty="0">
                <a:solidFill>
                  <a:srgbClr val="FF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组合数公式</a:t>
            </a:r>
          </a:p>
          <a:p>
            <a:pPr eaLnBrk="0" hangingPunct="0"/>
            <a:endParaRPr lang="zh-CN" altLang="en-US" sz="2000" kern="0" dirty="0">
              <a:solidFill>
                <a:srgbClr val="FF00FF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eaLnBrk="0" hangingPunct="0"/>
            <a:endParaRPr lang="zh-CN" altLang="en-US" sz="2000" kern="0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2" charset="0"/>
              <a:sym typeface="Arial" panose="020B0604020202020204" pitchFamily="34" charset="0"/>
            </a:endParaRPr>
          </a:p>
          <a:p>
            <a:pPr eaLnBrk="0" hangingPunct="0"/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</a:t>
            </a:r>
          </a:p>
          <a:p>
            <a:pPr eaLnBrk="0" hangingPunct="0"/>
            <a:endParaRPr lang="zh-CN" altLang="en-US" sz="2000" kern="0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eaLnBrk="0" hangingPunct="0"/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这里，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n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 err="1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m∈N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*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，并且</a:t>
            </a:r>
            <a:r>
              <a:rPr lang="en-US" altLang="zh-CN" sz="2000" kern="0" dirty="0" err="1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m≤n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2" charset="0"/>
                <a:sym typeface="Arial" panose="020B0604020202020204" pitchFamily="34" charset="0"/>
              </a:rPr>
              <a:t>　</a:t>
            </a:r>
            <a:endParaRPr lang="zh-CN" altLang="en-US" sz="2000" kern="0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8439" name="组合 18438"/>
          <p:cNvGrpSpPr/>
          <p:nvPr/>
        </p:nvGrpSpPr>
        <p:grpSpPr>
          <a:xfrm>
            <a:off x="2728712" y="2028784"/>
            <a:ext cx="5292408" cy="982704"/>
            <a:chOff x="0" y="0"/>
            <a:chExt cx="4400" cy="817"/>
          </a:xfrm>
        </p:grpSpPr>
        <p:graphicFrame>
          <p:nvGraphicFramePr>
            <p:cNvPr id="18440" name="对象 18439"/>
            <p:cNvGraphicFramePr>
              <a:graphicFrameLocks noChangeAspect="1"/>
            </p:cNvGraphicFramePr>
            <p:nvPr/>
          </p:nvGraphicFramePr>
          <p:xfrm>
            <a:off x="280" y="136"/>
            <a:ext cx="3975" cy="6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" imgW="2362200" imgH="457200" progId="Equation.DSMT4">
                    <p:embed/>
                  </p:oleObj>
                </mc:Choice>
                <mc:Fallback>
                  <p:oleObj r:id="rId2" imgW="2362200" imgH="457200" progId="Equation.DSMT4">
                    <p:embed/>
                    <p:pic>
                      <p:nvPicPr>
                        <p:cNvPr id="0" name="对象 18439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280" y="136"/>
                          <a:ext cx="3975" cy="68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41" name="矩形 18440"/>
            <p:cNvSpPr/>
            <p:nvPr/>
          </p:nvSpPr>
          <p:spPr>
            <a:xfrm>
              <a:off x="0" y="0"/>
              <a:ext cx="4400" cy="817"/>
            </a:xfrm>
            <a:prstGeom prst="rect">
              <a:avLst/>
            </a:prstGeom>
            <a:noFill/>
            <a:ln w="9525" cap="flat" cmpd="sng">
              <a:solidFill>
                <a:srgbClr val="FF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  <p:sp>
        <p:nvSpPr>
          <p:cNvPr id="2" name="矩形 1"/>
          <p:cNvSpPr/>
          <p:nvPr/>
        </p:nvSpPr>
        <p:spPr>
          <a:xfrm>
            <a:off x="660400" y="1267400"/>
            <a:ext cx="12105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知识要点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60400" y="4545188"/>
            <a:ext cx="4319587" cy="36933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因为</a:t>
            </a:r>
          </a:p>
        </p:txBody>
      </p:sp>
      <p:graphicFrame>
        <p:nvGraphicFramePr>
          <p:cNvPr id="20" name="对象 19"/>
          <p:cNvGraphicFramePr>
            <a:graphicFrameLocks noChangeAspect="1"/>
          </p:cNvGraphicFramePr>
          <p:nvPr/>
        </p:nvGraphicFramePr>
        <p:xfrm>
          <a:off x="806450" y="317387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28270" imgH="198755" progId="Equation.DSMT4">
                  <p:embed/>
                </p:oleObj>
              </mc:Choice>
              <mc:Fallback>
                <p:oleObj r:id="rId4" imgW="128270" imgH="198755" progId="Equation.DSMT4">
                  <p:embed/>
                  <p:pic>
                    <p:nvPicPr>
                      <p:cNvPr id="0" name="对象 1945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06450" y="3173870"/>
                        <a:ext cx="114300" cy="177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/>
          <p:cNvGraphicFramePr>
            <a:graphicFrameLocks noChangeAspect="1"/>
          </p:cNvGraphicFramePr>
          <p:nvPr/>
        </p:nvGraphicFramePr>
        <p:xfrm>
          <a:off x="1416643" y="4340765"/>
          <a:ext cx="2624137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940435" imgH="419100" progId="Equation.DSMT4">
                  <p:embed/>
                </p:oleObj>
              </mc:Choice>
              <mc:Fallback>
                <p:oleObj r:id="rId6" imgW="940435" imgH="419100" progId="Equation.DSMT4">
                  <p:embed/>
                  <p:pic>
                    <p:nvPicPr>
                      <p:cNvPr id="0" name="对象 1945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16643" y="4340765"/>
                        <a:ext cx="2624137" cy="7921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文本框 21"/>
          <p:cNvSpPr txBox="1"/>
          <p:nvPr/>
        </p:nvSpPr>
        <p:spPr>
          <a:xfrm>
            <a:off x="549594" y="5555761"/>
            <a:ext cx="6624637" cy="36933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所以，上面的组合数公式还可以写成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4659497" y="5249127"/>
            <a:ext cx="2813744" cy="1048615"/>
            <a:chOff x="-1920" y="-1023"/>
            <a:chExt cx="2313" cy="862"/>
          </a:xfrm>
        </p:grpSpPr>
        <p:graphicFrame>
          <p:nvGraphicFramePr>
            <p:cNvPr id="24" name="对象 23"/>
            <p:cNvGraphicFramePr>
              <a:graphicFrameLocks noChangeAspect="1"/>
            </p:cNvGraphicFramePr>
            <p:nvPr/>
          </p:nvGraphicFramePr>
          <p:xfrm>
            <a:off x="-1920" y="-1016"/>
            <a:ext cx="2219" cy="7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8" imgW="1105535" imgH="419100" progId="Equation.DSMT4">
                    <p:embed/>
                  </p:oleObj>
                </mc:Choice>
                <mc:Fallback>
                  <p:oleObj r:id="rId8" imgW="1105535" imgH="419100" progId="Equation.DSMT4">
                    <p:embed/>
                    <p:pic>
                      <p:nvPicPr>
                        <p:cNvPr id="0" name="对象 19462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-1920" y="-1016"/>
                          <a:ext cx="2219" cy="72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矩形 24"/>
            <p:cNvSpPr/>
            <p:nvPr/>
          </p:nvSpPr>
          <p:spPr>
            <a:xfrm>
              <a:off x="-1920" y="-1023"/>
              <a:ext cx="2313" cy="862"/>
            </a:xfrm>
            <a:prstGeom prst="rect">
              <a:avLst/>
            </a:prstGeom>
            <a:noFill/>
            <a:ln w="9525" cap="flat" cmpd="sng">
              <a:solidFill>
                <a:srgbClr val="FF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aphicFrame>
        <p:nvGraphicFramePr>
          <p:cNvPr id="26" name="对象 25"/>
          <p:cNvGraphicFramePr>
            <a:graphicFrameLocks noChangeAspect="1"/>
          </p:cNvGraphicFramePr>
          <p:nvPr/>
        </p:nvGraphicFramePr>
        <p:xfrm>
          <a:off x="806450" y="317387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128270" imgH="198755" progId="Equation.DSMT4">
                  <p:embed/>
                </p:oleObj>
              </mc:Choice>
              <mc:Fallback>
                <p:oleObj r:id="rId10" imgW="128270" imgH="198755" progId="Equation.DSMT4">
                  <p:embed/>
                  <p:pic>
                    <p:nvPicPr>
                      <p:cNvPr id="0" name="对象 1946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06450" y="3173870"/>
                        <a:ext cx="114300" cy="177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对象 26"/>
          <p:cNvGraphicFramePr>
            <a:graphicFrameLocks noChangeAspect="1"/>
          </p:cNvGraphicFramePr>
          <p:nvPr/>
        </p:nvGraphicFramePr>
        <p:xfrm>
          <a:off x="657760" y="3881716"/>
          <a:ext cx="1013144" cy="459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1" imgW="444500" imgH="241300" progId="Equation.DSMT4">
                  <p:embed/>
                </p:oleObj>
              </mc:Choice>
              <mc:Fallback>
                <p:oleObj r:id="rId11" imgW="444500" imgH="241300" progId="Equation.DSMT4">
                  <p:embed/>
                  <p:pic>
                    <p:nvPicPr>
                      <p:cNvPr id="0" name="对象 19470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57760" y="3881716"/>
                        <a:ext cx="1013144" cy="459049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/>
      <p:bldP spid="19" grpId="0"/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1830</Words>
  <Application>Microsoft Office PowerPoint</Application>
  <PresentationFormat>宽屏</PresentationFormat>
  <Paragraphs>166</Paragraphs>
  <Slides>26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33" baseType="lpstr">
      <vt:lpstr>Calibri</vt:lpstr>
      <vt:lpstr>Arial</vt:lpstr>
      <vt:lpstr>思源黑体 CN Light</vt:lpstr>
      <vt:lpstr>FandolFang R</vt:lpstr>
      <vt:lpstr>办公资源网：www.bangongziyuan.com</vt:lpstr>
      <vt:lpstr>Equation.DSMT4</vt:lpstr>
      <vt:lpstr>Microsoft 公式 3.0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天 下</cp:lastModifiedBy>
  <cp:revision>48</cp:revision>
  <dcterms:created xsi:type="dcterms:W3CDTF">2020-08-16T11:59:00Z</dcterms:created>
  <dcterms:modified xsi:type="dcterms:W3CDTF">2021-01-09T10:09:05Z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