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1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77" r:id="rId29"/>
    <p:sldId id="293" r:id="rId30"/>
    <p:sldId id="292" r:id="rId31"/>
  </p:sldIdLst>
  <p:sldSz cx="12192000" cy="6858000"/>
  <p:notesSz cx="6858000" cy="9144000"/>
  <p:embeddedFontLst>
    <p:embeddedFont>
      <p:font typeface="FandolFang R" panose="02010600030101010101" charset="-122"/>
      <p:regular r:id="rId34"/>
    </p:embeddedFont>
    <p:embeddedFont>
      <p:font typeface="思源黑体 CN Light" panose="02010600030101010101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52" y="96"/>
      </p:cViewPr>
      <p:guideLst>
        <p:guide pos="416"/>
        <p:guide pos="7256"/>
        <p:guide orient="horz" pos="663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0F3FDE0-4BAF-4E19-8F5F-29AAEC57633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02CA00E-4EC3-4B6B-A769-B912836D9BF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0391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0391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22.wmf"/><Relationship Id="rId21" Type="http://schemas.openxmlformats.org/officeDocument/2006/relationships/oleObject" Target="../embeddings/oleObject31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9.wmf"/><Relationship Id="rId25" Type="http://schemas.openxmlformats.org/officeDocument/2006/relationships/oleObject" Target="../embeddings/oleObject34.bin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1.wmf"/><Relationship Id="rId28" Type="http://schemas.openxmlformats.org/officeDocument/2006/relationships/oleObject" Target="../embeddings/oleObject36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t="3874" r="28300" b="8582"/>
          <a:stretch>
            <a:fillRect/>
          </a:stretch>
        </p:blipFill>
        <p:spPr>
          <a:xfrm flipH="1">
            <a:off x="1" y="290633"/>
            <a:ext cx="6022363" cy="6567368"/>
          </a:xfrm>
          <a:custGeom>
            <a:avLst/>
            <a:gdLst>
              <a:gd name="connsiteX0" fmla="*/ 6021621 w 6022363"/>
              <a:gd name="connsiteY0" fmla="*/ 0 h 6567368"/>
              <a:gd name="connsiteX1" fmla="*/ 3907485 w 6022363"/>
              <a:gd name="connsiteY1" fmla="*/ 3451561 h 6567368"/>
              <a:gd name="connsiteX2" fmla="*/ 2857327 w 6022363"/>
              <a:gd name="connsiteY2" fmla="*/ 1640946 h 6567368"/>
              <a:gd name="connsiteX3" fmla="*/ 0 w 6022363"/>
              <a:gd name="connsiteY3" fmla="*/ 6567368 h 6567368"/>
              <a:gd name="connsiteX4" fmla="*/ 1999003 w 6022363"/>
              <a:gd name="connsiteY4" fmla="*/ 6567368 h 6567368"/>
              <a:gd name="connsiteX5" fmla="*/ 5714655 w 6022363"/>
              <a:gd name="connsiteY5" fmla="*/ 6567368 h 6567368"/>
              <a:gd name="connsiteX6" fmla="*/ 6018263 w 6022363"/>
              <a:gd name="connsiteY6" fmla="*/ 6567368 h 6567368"/>
              <a:gd name="connsiteX7" fmla="*/ 6021621 w 6022363"/>
              <a:gd name="connsiteY7" fmla="*/ 0 h 656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363" h="6567368">
                <a:moveTo>
                  <a:pt x="6021621" y="0"/>
                </a:moveTo>
                <a:lnTo>
                  <a:pt x="3907485" y="3451561"/>
                </a:lnTo>
                <a:lnTo>
                  <a:pt x="2857327" y="1640946"/>
                </a:lnTo>
                <a:lnTo>
                  <a:pt x="0" y="6567368"/>
                </a:lnTo>
                <a:lnTo>
                  <a:pt x="1999003" y="6567368"/>
                </a:lnTo>
                <a:lnTo>
                  <a:pt x="5714655" y="6567368"/>
                </a:lnTo>
                <a:lnTo>
                  <a:pt x="6018263" y="6567368"/>
                </a:lnTo>
                <a:cubicBezTo>
                  <a:pt x="6014728" y="4373374"/>
                  <a:pt x="6025157" y="2193995"/>
                  <a:pt x="6021621" y="0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7" r="28300" b="53658"/>
          <a:stretch>
            <a:fillRect/>
          </a:stretch>
        </p:blipFill>
        <p:spPr>
          <a:xfrm flipH="1">
            <a:off x="-10480" y="0"/>
            <a:ext cx="4193066" cy="3476473"/>
          </a:xfrm>
          <a:custGeom>
            <a:avLst/>
            <a:gdLst>
              <a:gd name="connsiteX0" fmla="*/ 4193066 w 4193066"/>
              <a:gd name="connsiteY0" fmla="*/ 0 h 3476473"/>
              <a:gd name="connsiteX1" fmla="*/ 0 w 4193066"/>
              <a:gd name="connsiteY1" fmla="*/ 0 h 3476473"/>
              <a:gd name="connsiteX2" fmla="*/ 2096309 w 4193066"/>
              <a:gd name="connsiteY2" fmla="*/ 3476473 h 34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066" h="3476473">
                <a:moveTo>
                  <a:pt x="4193066" y="0"/>
                </a:moveTo>
                <a:lnTo>
                  <a:pt x="0" y="0"/>
                </a:lnTo>
                <a:lnTo>
                  <a:pt x="2096309" y="3476473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501560" y="1939824"/>
            <a:ext cx="7239302" cy="2820250"/>
            <a:chOff x="6033937" y="2900332"/>
            <a:chExt cx="5186149" cy="2020392"/>
          </a:xfrm>
        </p:grpSpPr>
        <p:grpSp>
          <p:nvGrpSpPr>
            <p:cNvPr id="7" name="组合 6"/>
            <p:cNvGrpSpPr/>
            <p:nvPr/>
          </p:nvGrpSpPr>
          <p:grpSpPr>
            <a:xfrm>
              <a:off x="6033937" y="3367864"/>
              <a:ext cx="5146581" cy="1552860"/>
              <a:chOff x="-4828200" y="2146929"/>
              <a:chExt cx="5146581" cy="1552860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391A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828200" y="2146929"/>
                <a:ext cx="5146581" cy="880014"/>
                <a:chOff x="-4828200" y="2146929"/>
                <a:chExt cx="5146581" cy="880014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2-3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828200" y="2146929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800" b="1" dirty="0">
                      <a:solidFill>
                        <a:srgbClr val="0391A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en-US" altLang="zh-CN" sz="4800" b="1" dirty="0">
                      <a:solidFill>
                        <a:srgbClr val="0391A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2.2.2</a:t>
                  </a:r>
                  <a:r>
                    <a:rPr lang="zh-CN" altLang="en-US" sz="4800" b="1" dirty="0">
                      <a:solidFill>
                        <a:srgbClr val="0391A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事件的相互独立性</a:t>
                  </a:r>
                  <a:endParaRPr kumimoji="0" lang="zh-CN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391A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07701" y="2900332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随机变量及其分布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9842434" y="575542"/>
            <a:ext cx="4062342" cy="300975"/>
          </a:xfrm>
          <a:prstGeom prst="rect">
            <a:avLst/>
          </a:prstGeom>
          <a:solidFill>
            <a:srgbClr val="0391A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4"/>
          <p:cNvSpPr/>
          <p:nvPr/>
        </p:nvSpPr>
        <p:spPr>
          <a:xfrm flipV="1">
            <a:off x="1" y="0"/>
            <a:ext cx="4193066" cy="3476472"/>
          </a:xfrm>
          <a:custGeom>
            <a:avLst/>
            <a:gdLst>
              <a:gd name="connsiteX0" fmla="*/ 0 w 4386477"/>
              <a:gd name="connsiteY0" fmla="*/ 3781446 h 3781446"/>
              <a:gd name="connsiteX1" fmla="*/ 2193239 w 4386477"/>
              <a:gd name="connsiteY1" fmla="*/ 0 h 3781446"/>
              <a:gd name="connsiteX2" fmla="*/ 4386477 w 4386477"/>
              <a:gd name="connsiteY2" fmla="*/ 3781446 h 3781446"/>
              <a:gd name="connsiteX3" fmla="*/ 0 w 4386477"/>
              <a:gd name="connsiteY3" fmla="*/ 3781446 h 3781446"/>
              <a:gd name="connsiteX0-1" fmla="*/ 0 w 4386477"/>
              <a:gd name="connsiteY0-2" fmla="*/ 4446464 h 4446464"/>
              <a:gd name="connsiteX1-3" fmla="*/ 2816694 w 4386477"/>
              <a:gd name="connsiteY1-4" fmla="*/ 0 h 4446464"/>
              <a:gd name="connsiteX2-5" fmla="*/ 4386477 w 4386477"/>
              <a:gd name="connsiteY2-6" fmla="*/ 4446464 h 4446464"/>
              <a:gd name="connsiteX3-7" fmla="*/ 0 w 4386477"/>
              <a:gd name="connsiteY3-8" fmla="*/ 4446464 h 4446464"/>
              <a:gd name="connsiteX0-9" fmla="*/ 0 w 5205511"/>
              <a:gd name="connsiteY0-10" fmla="*/ 4446464 h 4446464"/>
              <a:gd name="connsiteX1-11" fmla="*/ 2816694 w 5205511"/>
              <a:gd name="connsiteY1-12" fmla="*/ 0 h 4446464"/>
              <a:gd name="connsiteX2-13" fmla="*/ 5205511 w 5205511"/>
              <a:gd name="connsiteY2-14" fmla="*/ 4446464 h 4446464"/>
              <a:gd name="connsiteX3-15" fmla="*/ 0 w 5205511"/>
              <a:gd name="connsiteY3-16" fmla="*/ 4446464 h 4446464"/>
              <a:gd name="connsiteX0-17" fmla="*/ 0 w 5205511"/>
              <a:gd name="connsiteY0-18" fmla="*/ 4315893 h 4315893"/>
              <a:gd name="connsiteX1-19" fmla="*/ 2603033 w 5205511"/>
              <a:gd name="connsiteY1-20" fmla="*/ 0 h 4315893"/>
              <a:gd name="connsiteX2-21" fmla="*/ 5205511 w 5205511"/>
              <a:gd name="connsiteY2-22" fmla="*/ 4315893 h 4315893"/>
              <a:gd name="connsiteX3-23" fmla="*/ 0 w 5205511"/>
              <a:gd name="connsiteY3-24" fmla="*/ 4315893 h 43158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205511" h="4315893">
                <a:moveTo>
                  <a:pt x="0" y="4315893"/>
                </a:moveTo>
                <a:lnTo>
                  <a:pt x="2603033" y="0"/>
                </a:lnTo>
                <a:lnTo>
                  <a:pt x="5205511" y="4315893"/>
                </a:lnTo>
                <a:lnTo>
                  <a:pt x="0" y="4315893"/>
                </a:lnTo>
                <a:close/>
              </a:path>
            </a:pathLst>
          </a:custGeom>
          <a:solidFill>
            <a:srgbClr val="0391A7">
              <a:alpha val="40000"/>
            </a:srgbClr>
          </a:solidFill>
          <a:ln w="4984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任意多边形 24"/>
          <p:cNvSpPr/>
          <p:nvPr/>
        </p:nvSpPr>
        <p:spPr>
          <a:xfrm>
            <a:off x="-10480" y="290633"/>
            <a:ext cx="6022363" cy="6567368"/>
          </a:xfrm>
          <a:custGeom>
            <a:avLst/>
            <a:gdLst>
              <a:gd name="connsiteX0" fmla="*/ 742 w 6022363"/>
              <a:gd name="connsiteY0" fmla="*/ 0 h 6567368"/>
              <a:gd name="connsiteX1" fmla="*/ 2114878 w 6022363"/>
              <a:gd name="connsiteY1" fmla="*/ 3451561 h 6567368"/>
              <a:gd name="connsiteX2" fmla="*/ 3165036 w 6022363"/>
              <a:gd name="connsiteY2" fmla="*/ 1640946 h 6567368"/>
              <a:gd name="connsiteX3" fmla="*/ 6022363 w 6022363"/>
              <a:gd name="connsiteY3" fmla="*/ 6567368 h 6567368"/>
              <a:gd name="connsiteX4" fmla="*/ 4023360 w 6022363"/>
              <a:gd name="connsiteY4" fmla="*/ 6567368 h 6567368"/>
              <a:gd name="connsiteX5" fmla="*/ 307708 w 6022363"/>
              <a:gd name="connsiteY5" fmla="*/ 6567368 h 6567368"/>
              <a:gd name="connsiteX6" fmla="*/ 4100 w 6022363"/>
              <a:gd name="connsiteY6" fmla="*/ 6567368 h 6567368"/>
              <a:gd name="connsiteX7" fmla="*/ 742 w 6022363"/>
              <a:gd name="connsiteY7" fmla="*/ 0 h 656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363" h="6567368">
                <a:moveTo>
                  <a:pt x="742" y="0"/>
                </a:moveTo>
                <a:lnTo>
                  <a:pt x="2114878" y="3451561"/>
                </a:lnTo>
                <a:lnTo>
                  <a:pt x="3165036" y="1640946"/>
                </a:lnTo>
                <a:lnTo>
                  <a:pt x="6022363" y="6567368"/>
                </a:lnTo>
                <a:lnTo>
                  <a:pt x="4023360" y="6567368"/>
                </a:lnTo>
                <a:lnTo>
                  <a:pt x="307708" y="6567368"/>
                </a:lnTo>
                <a:lnTo>
                  <a:pt x="4100" y="6567368"/>
                </a:lnTo>
                <a:cubicBezTo>
                  <a:pt x="7635" y="4373374"/>
                  <a:pt x="-2794" y="2193995"/>
                  <a:pt x="742" y="0"/>
                </a:cubicBezTo>
                <a:close/>
              </a:path>
            </a:pathLst>
          </a:custGeom>
          <a:solidFill>
            <a:srgbClr val="0391A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1247120" y="5913120"/>
            <a:ext cx="944880" cy="944880"/>
          </a:xfrm>
          <a:prstGeom prst="rect">
            <a:avLst/>
          </a:prstGeom>
          <a:solidFill>
            <a:srgbClr val="0391A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文本框 15365"/>
          <p:cNvSpPr txBox="1"/>
          <p:nvPr/>
        </p:nvSpPr>
        <p:spPr>
          <a:xfrm>
            <a:off x="505040" y="1203324"/>
            <a:ext cx="1700743" cy="434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5369" name="矩形 15368"/>
          <p:cNvSpPr/>
          <p:nvPr/>
        </p:nvSpPr>
        <p:spPr>
          <a:xfrm>
            <a:off x="660400" y="1598269"/>
            <a:ext cx="108585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 ，用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三类不同的元件连接成系统 ．当元件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都正常工作时，系统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正常工作．已知元件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正常工作的概率依次为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0.80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0.90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0.90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，求系统 正常工作的概率 ．</a:t>
            </a:r>
          </a:p>
        </p:txBody>
      </p:sp>
      <p:grpSp>
        <p:nvGrpSpPr>
          <p:cNvPr id="15370" name="组合 15369"/>
          <p:cNvGrpSpPr/>
          <p:nvPr/>
        </p:nvGrpSpPr>
        <p:grpSpPr>
          <a:xfrm>
            <a:off x="2695416" y="3510366"/>
            <a:ext cx="6119813" cy="358775"/>
            <a:chOff x="0" y="0"/>
            <a:chExt cx="3855" cy="226"/>
          </a:xfrm>
        </p:grpSpPr>
        <p:sp>
          <p:nvSpPr>
            <p:cNvPr id="15371" name="矩形 15370"/>
            <p:cNvSpPr/>
            <p:nvPr/>
          </p:nvSpPr>
          <p:spPr>
            <a:xfrm>
              <a:off x="544" y="0"/>
              <a:ext cx="589" cy="226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kern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5372" name="矩形 15371"/>
            <p:cNvSpPr/>
            <p:nvPr/>
          </p:nvSpPr>
          <p:spPr>
            <a:xfrm>
              <a:off x="1678" y="0"/>
              <a:ext cx="544" cy="226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kern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5373" name="矩形 15372"/>
            <p:cNvSpPr/>
            <p:nvPr/>
          </p:nvSpPr>
          <p:spPr>
            <a:xfrm>
              <a:off x="2767" y="0"/>
              <a:ext cx="544" cy="226"/>
            </a:xfrm>
            <a:prstGeom prst="rect">
              <a:avLst/>
            </a:prstGeom>
            <a:solidFill>
              <a:srgbClr val="FF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000" kern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</a:p>
          </p:txBody>
        </p:sp>
        <p:sp>
          <p:nvSpPr>
            <p:cNvPr id="15374" name="直接连接符 15373"/>
            <p:cNvSpPr/>
            <p:nvPr/>
          </p:nvSpPr>
          <p:spPr>
            <a:xfrm>
              <a:off x="0" y="91"/>
              <a:ext cx="544" cy="0"/>
            </a:xfrm>
            <a:prstGeom prst="line">
              <a:avLst/>
            </a:prstGeom>
            <a:ln w="2540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5" name="直接连接符 15374"/>
            <p:cNvSpPr/>
            <p:nvPr/>
          </p:nvSpPr>
          <p:spPr>
            <a:xfrm>
              <a:off x="3311" y="91"/>
              <a:ext cx="544" cy="0"/>
            </a:xfrm>
            <a:prstGeom prst="line">
              <a:avLst/>
            </a:prstGeom>
            <a:ln w="2540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6" name="直接连接符 15375"/>
            <p:cNvSpPr/>
            <p:nvPr/>
          </p:nvSpPr>
          <p:spPr>
            <a:xfrm>
              <a:off x="2223" y="136"/>
              <a:ext cx="544" cy="0"/>
            </a:xfrm>
            <a:prstGeom prst="line">
              <a:avLst/>
            </a:prstGeom>
            <a:ln w="2540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7" name="直接连接符 15376"/>
            <p:cNvSpPr/>
            <p:nvPr/>
          </p:nvSpPr>
          <p:spPr>
            <a:xfrm>
              <a:off x="1134" y="136"/>
              <a:ext cx="544" cy="0"/>
            </a:xfrm>
            <a:prstGeom prst="line">
              <a:avLst/>
            </a:prstGeom>
            <a:ln w="2540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6385"/>
          <p:cNvSpPr/>
          <p:nvPr/>
        </p:nvSpPr>
        <p:spPr>
          <a:xfrm>
            <a:off x="660400" y="1255447"/>
            <a:ext cx="9541839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 :</a:t>
            </a:r>
          </a:p>
          <a:p>
            <a:pPr algn="just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若将元件正常工作分别记为事件A，B，C，则系统正常工作为事件ABC．</a:t>
            </a:r>
          </a:p>
        </p:txBody>
      </p:sp>
      <p:sp>
        <p:nvSpPr>
          <p:cNvPr id="16387" name="文本框 16386"/>
          <p:cNvSpPr txBox="1"/>
          <p:nvPr/>
        </p:nvSpPr>
        <p:spPr>
          <a:xfrm>
            <a:off x="1172499" y="1963333"/>
            <a:ext cx="8280400" cy="3016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根据题意，有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P(A)=0.80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P(B)=0.90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P(C)=0.90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因为事件 是相互独立的，所以系统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正常工作的概率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P(ABC)=P(A)P(B)P(C)=0.80×0.90×0.90=0.648.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即系统正常工作的概率为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P=0.648.</a:t>
            </a:r>
          </a:p>
        </p:txBody>
      </p:sp>
      <p:sp>
        <p:nvSpPr>
          <p:cNvPr id="16388" name="矩形 16387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7409"/>
          <p:cNvSpPr/>
          <p:nvPr/>
        </p:nvSpPr>
        <p:spPr>
          <a:xfrm>
            <a:off x="716733" y="1132582"/>
            <a:ext cx="10541189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变式：若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按如图方式连接成一个系统，当元件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正常工作和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中至少有一个正常工作时，系统就正常工作，求这个系统正常工作的概率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17411" name="组合 17410"/>
          <p:cNvGrpSpPr>
            <a:grpSpLocks noChangeAspect="1"/>
          </p:cNvGrpSpPr>
          <p:nvPr/>
        </p:nvGrpSpPr>
        <p:grpSpPr>
          <a:xfrm>
            <a:off x="4259063" y="1987109"/>
            <a:ext cx="3240087" cy="1717675"/>
            <a:chOff x="0" y="0"/>
            <a:chExt cx="3060" cy="1404"/>
          </a:xfrm>
        </p:grpSpPr>
        <p:sp>
          <p:nvSpPr>
            <p:cNvPr id="17412" name="矩形 17411"/>
            <p:cNvSpPr>
              <a:spLocks noChangeAspect="1" noTextEdit="1"/>
            </p:cNvSpPr>
            <p:nvPr/>
          </p:nvSpPr>
          <p:spPr>
            <a:xfrm>
              <a:off x="0" y="0"/>
              <a:ext cx="3060" cy="140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3" name="矩形 17412"/>
            <p:cNvSpPr/>
            <p:nvPr/>
          </p:nvSpPr>
          <p:spPr>
            <a:xfrm>
              <a:off x="585" y="624"/>
              <a:ext cx="540" cy="312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4" name="文本框 17413"/>
            <p:cNvSpPr txBox="1"/>
            <p:nvPr/>
          </p:nvSpPr>
          <p:spPr>
            <a:xfrm>
              <a:off x="720" y="624"/>
              <a:ext cx="255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7415" name="矩形 17414"/>
            <p:cNvSpPr/>
            <p:nvPr/>
          </p:nvSpPr>
          <p:spPr>
            <a:xfrm>
              <a:off x="1665" y="936"/>
              <a:ext cx="540" cy="312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6" name="文本框 17415"/>
            <p:cNvSpPr txBox="1"/>
            <p:nvPr/>
          </p:nvSpPr>
          <p:spPr>
            <a:xfrm>
              <a:off x="1800" y="936"/>
              <a:ext cx="225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</a:p>
          </p:txBody>
        </p:sp>
        <p:sp>
          <p:nvSpPr>
            <p:cNvPr id="17417" name="矩形 17416"/>
            <p:cNvSpPr/>
            <p:nvPr/>
          </p:nvSpPr>
          <p:spPr>
            <a:xfrm>
              <a:off x="1620" y="312"/>
              <a:ext cx="540" cy="312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8" name="文本框 17417"/>
            <p:cNvSpPr txBox="1"/>
            <p:nvPr/>
          </p:nvSpPr>
          <p:spPr>
            <a:xfrm>
              <a:off x="1800" y="312"/>
              <a:ext cx="225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7419" name="直接连接符 17418"/>
            <p:cNvSpPr/>
            <p:nvPr/>
          </p:nvSpPr>
          <p:spPr>
            <a:xfrm>
              <a:off x="180" y="780"/>
              <a:ext cx="36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0" name="直接连接符 17419"/>
            <p:cNvSpPr/>
            <p:nvPr/>
          </p:nvSpPr>
          <p:spPr>
            <a:xfrm>
              <a:off x="1125" y="780"/>
              <a:ext cx="180" cy="1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1" name="直接连接符 17420"/>
            <p:cNvSpPr/>
            <p:nvPr/>
          </p:nvSpPr>
          <p:spPr>
            <a:xfrm>
              <a:off x="1305" y="468"/>
              <a:ext cx="1" cy="624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2" name="直接连接符 17421"/>
            <p:cNvSpPr/>
            <p:nvPr/>
          </p:nvSpPr>
          <p:spPr>
            <a:xfrm>
              <a:off x="1305" y="1092"/>
              <a:ext cx="360" cy="1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3" name="直接连接符 17422"/>
            <p:cNvSpPr/>
            <p:nvPr/>
          </p:nvSpPr>
          <p:spPr>
            <a:xfrm>
              <a:off x="1305" y="468"/>
              <a:ext cx="360" cy="1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4" name="直接连接符 17423"/>
            <p:cNvSpPr/>
            <p:nvPr/>
          </p:nvSpPr>
          <p:spPr>
            <a:xfrm>
              <a:off x="2205" y="468"/>
              <a:ext cx="360" cy="1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5" name="直接连接符 17424"/>
            <p:cNvSpPr/>
            <p:nvPr/>
          </p:nvSpPr>
          <p:spPr>
            <a:xfrm>
              <a:off x="2205" y="1092"/>
              <a:ext cx="360" cy="1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6" name="直接连接符 17425"/>
            <p:cNvSpPr/>
            <p:nvPr/>
          </p:nvSpPr>
          <p:spPr>
            <a:xfrm>
              <a:off x="2565" y="468"/>
              <a:ext cx="1" cy="624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7" name="直接连接符 17426"/>
            <p:cNvSpPr/>
            <p:nvPr/>
          </p:nvSpPr>
          <p:spPr>
            <a:xfrm>
              <a:off x="2565" y="780"/>
              <a:ext cx="360" cy="1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428" name="矩形 17427"/>
          <p:cNvSpPr/>
          <p:nvPr/>
        </p:nvSpPr>
        <p:spPr>
          <a:xfrm>
            <a:off x="643717" y="3485318"/>
            <a:ext cx="7993063" cy="207351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系统正常工作可分三种情况：</a:t>
            </a:r>
          </a:p>
          <a:p>
            <a:pPr ea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（１）Ｘ、Ｙ正常，Ｚ不正常；</a:t>
            </a:r>
          </a:p>
          <a:p>
            <a:pPr ea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（２）Ｘ、Ｚ正常，Ｙ不正常；</a:t>
            </a:r>
          </a:p>
          <a:p>
            <a:pPr ea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（３）Ｘ、Ｙ、Ｚ都正常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文本框 18437"/>
          <p:cNvSpPr txBox="1"/>
          <p:nvPr/>
        </p:nvSpPr>
        <p:spPr>
          <a:xfrm>
            <a:off x="481495" y="1162051"/>
            <a:ext cx="1700743" cy="434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8441" name="矩形 18440"/>
          <p:cNvSpPr/>
          <p:nvPr/>
        </p:nvSpPr>
        <p:spPr>
          <a:xfrm>
            <a:off x="660400" y="1558811"/>
            <a:ext cx="10858500" cy="9655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从一副不含大小王的扑克牌中任取一张，记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A={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抽到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K},  B={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抽到的牌是黑色的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}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问事件</a:t>
            </a:r>
            <a:r>
              <a:rPr lang="en-US" altLang="zh-CN" sz="2000" i="1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i="1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是否独立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8442" name="矩形 18441"/>
          <p:cNvSpPr/>
          <p:nvPr/>
        </p:nvSpPr>
        <p:spPr>
          <a:xfrm>
            <a:off x="3215212" y="2524332"/>
            <a:ext cx="7923212" cy="264687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由于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P(A)=4/52=1/13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P(B)=26/52=1/2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      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P(AB)=2/52=1/26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可见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P(AB)=P(A)P(B)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说明事件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独立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文本框 19461"/>
          <p:cNvSpPr txBox="1"/>
          <p:nvPr/>
        </p:nvSpPr>
        <p:spPr>
          <a:xfrm>
            <a:off x="462496" y="1198349"/>
            <a:ext cx="1698934" cy="434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465" name="矩形 19464"/>
          <p:cNvSpPr/>
          <p:nvPr/>
        </p:nvSpPr>
        <p:spPr>
          <a:xfrm>
            <a:off x="0" y="1633324"/>
            <a:ext cx="10591327" cy="215443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甲乙二人向同一目标射击，甲击中目标的概率为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，乙击中目标的概率为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0.5 .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试计算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）两人都击中目标的概率；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）恰有一人击中目标的概率；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）目标被击中的概率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1" name="矩形 10"/>
          <p:cNvSpPr/>
          <p:nvPr/>
        </p:nvSpPr>
        <p:spPr>
          <a:xfrm>
            <a:off x="660400" y="3787760"/>
            <a:ext cx="8733439" cy="12926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表示“甲击中目标”，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表示“乙击中目标” 则</a:t>
            </a:r>
          </a:p>
          <a:p>
            <a:pPr>
              <a:lnSpc>
                <a:spcPct val="13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P(A)=0.6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P(B)=0.5</a:t>
            </a:r>
          </a:p>
          <a:p>
            <a:pPr>
              <a:lnSpc>
                <a:spcPct val="13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P(AB)=P(A)P(B)=0.6×0.5=0.3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60400" y="5139099"/>
          <a:ext cx="5987516" cy="49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54300" imgH="228600" progId="Equation.DSMT4">
                  <p:embed/>
                </p:oleObj>
              </mc:Choice>
              <mc:Fallback>
                <p:oleObj r:id="rId2" imgW="2654300" imgH="228600" progId="Equation.DSMT4">
                  <p:embed/>
                  <p:pic>
                    <p:nvPicPr>
                      <p:cNvPr id="0" name="对象 204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400" y="5139099"/>
                        <a:ext cx="5987516" cy="49655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60400" y="5694336"/>
          <a:ext cx="5690082" cy="435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62860" imgH="203200" progId="Equation.DSMT4">
                  <p:embed/>
                </p:oleObj>
              </mc:Choice>
              <mc:Fallback>
                <p:oleObj r:id="rId4" imgW="2562860" imgH="203200" progId="Equation.DSMT4">
                  <p:embed/>
                  <p:pic>
                    <p:nvPicPr>
                      <p:cNvPr id="0" name="对象 2048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400" y="5694336"/>
                        <a:ext cx="5690082" cy="43500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1505"/>
          <p:cNvSpPr/>
          <p:nvPr/>
        </p:nvSpPr>
        <p:spPr>
          <a:xfrm>
            <a:off x="660400" y="1491808"/>
            <a:ext cx="1085850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甲、乙、丙三门炮同时向同一架飞机射击，设其命中率分别为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，若只有一炮命中，飞机坠毁的概率为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，若有两炮命中，飞机坠毁的概率为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，若三炮命中，则飞机必坠毁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求飞机坠毁的概率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1511" name="文本框 21510"/>
          <p:cNvSpPr txBox="1"/>
          <p:nvPr/>
        </p:nvSpPr>
        <p:spPr>
          <a:xfrm>
            <a:off x="491039" y="1172580"/>
            <a:ext cx="1700743" cy="434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4" name="矩形 13"/>
          <p:cNvSpPr/>
          <p:nvPr/>
        </p:nvSpPr>
        <p:spPr>
          <a:xfrm>
            <a:off x="3222766" y="3227005"/>
            <a:ext cx="7632700" cy="290233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=“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恰有 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炮命中” ，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  <a:p>
            <a:pPr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B=“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飞机坠毁”，则由全概率公式有</a:t>
            </a:r>
          </a:p>
          <a:p>
            <a:pPr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∑P(A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)·P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0.09×0+0.36×0.2+0.41×0.6+0.14×1</a:t>
            </a:r>
          </a:p>
          <a:p>
            <a:pPr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= 0.458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81283" y="4627404"/>
            <a:ext cx="576262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73041" y="4288850"/>
            <a:ext cx="576263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4577"/>
          <p:cNvSpPr/>
          <p:nvPr/>
        </p:nvSpPr>
        <p:spPr>
          <a:xfrm>
            <a:off x="660400" y="3051667"/>
            <a:ext cx="1085850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2.(2007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年韶关一模文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张奖券，其中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张可中奖，现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个人按顺序依次从中抽一张，小明最后抽，则他抽到中奖券的概率是（          ）</a:t>
            </a: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 1/3       B. 1/6         C. 2/3         D.1/2</a:t>
            </a:r>
          </a:p>
        </p:txBody>
      </p:sp>
      <p:sp>
        <p:nvSpPr>
          <p:cNvPr id="24579" name="矩形 24578"/>
          <p:cNvSpPr/>
          <p:nvPr/>
        </p:nvSpPr>
        <p:spPr>
          <a:xfrm>
            <a:off x="660400" y="1163183"/>
            <a:ext cx="1085850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1.  4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张卡片上分别写有数字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，从这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张卡片中随机抽取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张，则取出的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张卡片上的数字之和为奇数的概率为（       ）</a:t>
            </a: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 1/3	     B. 1/2	  C. 2/3	D. 3/4</a:t>
            </a:r>
          </a:p>
        </p:txBody>
      </p:sp>
      <p:sp>
        <p:nvSpPr>
          <p:cNvPr id="24580" name="矩形 24579"/>
          <p:cNvSpPr/>
          <p:nvPr/>
        </p:nvSpPr>
        <p:spPr>
          <a:xfrm>
            <a:off x="830664" y="2082171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87" name="文本框 24586"/>
          <p:cNvSpPr txBox="1"/>
          <p:nvPr/>
        </p:nvSpPr>
        <p:spPr>
          <a:xfrm>
            <a:off x="3578449" y="1659699"/>
            <a:ext cx="44435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24588" name="文本框 24587"/>
          <p:cNvSpPr txBox="1"/>
          <p:nvPr/>
        </p:nvSpPr>
        <p:spPr>
          <a:xfrm>
            <a:off x="4414604" y="3524647"/>
            <a:ext cx="51809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7" grpId="0"/>
      <p:bldP spid="245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5601"/>
          <p:cNvSpPr/>
          <p:nvPr/>
        </p:nvSpPr>
        <p:spPr>
          <a:xfrm>
            <a:off x="666750" y="1217127"/>
            <a:ext cx="10858500" cy="213507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已知射手甲射击一次，命中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环（含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环）以上的概率为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0.56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，命中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环的概率为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0.22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，命中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环的概率为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0.12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）求甲射击一次，命中不足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环的概率；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）求甲射击一次，至少命中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环的概率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5605" name="矩形 25604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矩形 25605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0" name="矩形 9"/>
          <p:cNvSpPr/>
          <p:nvPr/>
        </p:nvSpPr>
        <p:spPr>
          <a:xfrm>
            <a:off x="660400" y="3453635"/>
            <a:ext cx="10864850" cy="22313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记“甲射击一次，命中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环以下”为事件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，“甲射击一次，命中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环”为事件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，由于在一次射击中，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不可能同时发生，故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是互斥事件，</a:t>
            </a:r>
          </a:p>
          <a:p>
            <a:pPr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）“甲射击一次，命中不足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环”的事件为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A+B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，由互斥事件的概率加法公式，                             </a:t>
            </a:r>
          </a:p>
          <a:p>
            <a:pPr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答：甲射击一次，命中不足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环的概率是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0.22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 </a:t>
            </a: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524000" y="4712405"/>
          <a:ext cx="5258705" cy="50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78760" imgH="254000" progId="Equation.DSMT4">
                  <p:embed/>
                </p:oleObj>
              </mc:Choice>
              <mc:Fallback>
                <p:oleObj r:id="rId2" imgW="2778760" imgH="254000" progId="Equation.DSMT4">
                  <p:embed/>
                  <p:pic>
                    <p:nvPicPr>
                      <p:cNvPr id="0" name="对象 2662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4712405"/>
                        <a:ext cx="5258705" cy="5042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101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charRg st="101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7649"/>
          <p:cNvSpPr/>
          <p:nvPr/>
        </p:nvSpPr>
        <p:spPr>
          <a:xfrm>
            <a:off x="524318" y="1229206"/>
            <a:ext cx="10994582" cy="32738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记“甲射击一次，命中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环”为事件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，“甲射击一次，命中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环（含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环）以上”为事件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，则“甲射击一次，至少命中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环”的事件为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A+C+D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答：甲射击一次，至少命中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环的概率为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 </a:t>
            </a:r>
          </a:p>
        </p:txBody>
      </p:sp>
      <p:sp>
        <p:nvSpPr>
          <p:cNvPr id="27651" name="矩形 27650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7652" name="对象 27651"/>
          <p:cNvGraphicFramePr>
            <a:graphicFrameLocks noChangeAspect="1"/>
          </p:cNvGraphicFramePr>
          <p:nvPr/>
        </p:nvGraphicFramePr>
        <p:xfrm>
          <a:off x="1203767" y="2542132"/>
          <a:ext cx="3746037" cy="133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348230" imgH="673100" progId="Equation.DSMT4">
                  <p:embed/>
                </p:oleObj>
              </mc:Choice>
              <mc:Fallback>
                <p:oleObj r:id="rId2" imgW="2348230" imgH="673100" progId="Equation.DSMT4">
                  <p:embed/>
                  <p:pic>
                    <p:nvPicPr>
                      <p:cNvPr id="0" name="对象 2765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3767" y="2542132"/>
                        <a:ext cx="3746037" cy="133759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28673"/>
          <p:cNvSpPr/>
          <p:nvPr/>
        </p:nvSpPr>
        <p:spPr>
          <a:xfrm>
            <a:off x="568588" y="1189742"/>
            <a:ext cx="3384550" cy="4346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填空</a:t>
            </a:r>
          </a:p>
        </p:txBody>
      </p:sp>
      <p:sp>
        <p:nvSpPr>
          <p:cNvPr id="28675" name="矩形 28674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8676" name="对象 28675"/>
          <p:cNvGraphicFramePr>
            <a:graphicFrameLocks noChangeAspect="1"/>
          </p:cNvGraphicFramePr>
          <p:nvPr/>
        </p:nvGraphicFramePr>
        <p:xfrm>
          <a:off x="1924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00" imgH="177800" progId="Equation.DSMT4">
                  <p:embed/>
                </p:oleObj>
              </mc:Choice>
              <mc:Fallback>
                <p:oleObj r:id="rId2" imgW="114300" imgH="177800" progId="Equation.DSMT4">
                  <p:embed/>
                  <p:pic>
                    <p:nvPicPr>
                      <p:cNvPr id="0" name="对象 286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4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矩形 28682"/>
          <p:cNvSpPr/>
          <p:nvPr/>
        </p:nvSpPr>
        <p:spPr>
          <a:xfrm>
            <a:off x="134798" y="1618712"/>
            <a:ext cx="1205720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）甲、乙两人向同一目标射击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A={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甲命中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}, B={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乙命中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}, A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是否独立？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______.</a:t>
            </a:r>
          </a:p>
        </p:txBody>
      </p:sp>
      <p:sp>
        <p:nvSpPr>
          <p:cNvPr id="28684" name="矩形 28683"/>
          <p:cNvSpPr/>
          <p:nvPr/>
        </p:nvSpPr>
        <p:spPr>
          <a:xfrm>
            <a:off x="660400" y="2053318"/>
            <a:ext cx="10858500" cy="14271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由于 “甲命中” 并不影响 “ 乙命中” 的概率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即一事件发生与否并不影响另一事件发生的概率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故可认为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独立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83" grpId="0"/>
      <p:bldP spid="28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文本框 3081"/>
          <p:cNvSpPr txBox="1"/>
          <p:nvPr/>
        </p:nvSpPr>
        <p:spPr>
          <a:xfrm>
            <a:off x="660400" y="1250828"/>
            <a:ext cx="1676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</a:p>
        </p:txBody>
      </p:sp>
      <p:sp>
        <p:nvSpPr>
          <p:cNvPr id="3084" name="文本框 3083"/>
          <p:cNvSpPr txBox="1"/>
          <p:nvPr/>
        </p:nvSpPr>
        <p:spPr>
          <a:xfrm>
            <a:off x="606320" y="1650878"/>
            <a:ext cx="10912580" cy="20005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根据我国民间流传寓意深刻的谚语“三个臭皮匠臭死诸葛亮”设计这样一个问题：</a:t>
            </a:r>
          </a:p>
          <a:p>
            <a:pPr>
              <a:lnSpc>
                <a:spcPct val="20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已知诸葛亮想出计谋的概率为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0.85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，三个臭皮匠甲、乙、丙各自想出计谋的概率各为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0.4.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问这三个臭皮匠能胜过诸葛亮吗？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9697"/>
          <p:cNvSpPr/>
          <p:nvPr/>
        </p:nvSpPr>
        <p:spPr>
          <a:xfrm>
            <a:off x="587376" y="1169343"/>
            <a:ext cx="10080624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（2）甲、乙两名篮球运动员分别进行一次投篮，如果两人投中的概率都是0.6，计算：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①两人都投中的概率是______ ；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②其中只有甲投中的概率是______ ；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③其中恰有一人投中的概率是______ ；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④至少有一人投中的概率是______ .</a:t>
            </a:r>
          </a:p>
        </p:txBody>
      </p:sp>
      <p:sp>
        <p:nvSpPr>
          <p:cNvPr id="29699" name="矩形 29698"/>
          <p:cNvSpPr/>
          <p:nvPr/>
        </p:nvSpPr>
        <p:spPr>
          <a:xfrm>
            <a:off x="152400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0" name="矩形 29699"/>
          <p:cNvSpPr/>
          <p:nvPr/>
        </p:nvSpPr>
        <p:spPr>
          <a:xfrm>
            <a:off x="1524000" y="31670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1" name="文本框 29700"/>
          <p:cNvSpPr txBox="1"/>
          <p:nvPr/>
        </p:nvSpPr>
        <p:spPr>
          <a:xfrm>
            <a:off x="3298021" y="1968148"/>
            <a:ext cx="12969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0.36</a:t>
            </a:r>
          </a:p>
        </p:txBody>
      </p:sp>
      <p:sp>
        <p:nvSpPr>
          <p:cNvPr id="29702" name="文本框 29701"/>
          <p:cNvSpPr txBox="1"/>
          <p:nvPr/>
        </p:nvSpPr>
        <p:spPr>
          <a:xfrm>
            <a:off x="3822378" y="2554337"/>
            <a:ext cx="12969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0.24</a:t>
            </a:r>
          </a:p>
        </p:txBody>
      </p:sp>
      <p:sp>
        <p:nvSpPr>
          <p:cNvPr id="29703" name="文本框 29702"/>
          <p:cNvSpPr txBox="1"/>
          <p:nvPr/>
        </p:nvSpPr>
        <p:spPr>
          <a:xfrm>
            <a:off x="4073041" y="3167063"/>
            <a:ext cx="9366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0.48</a:t>
            </a:r>
          </a:p>
        </p:txBody>
      </p:sp>
      <p:sp>
        <p:nvSpPr>
          <p:cNvPr id="29704" name="文本框 29703"/>
          <p:cNvSpPr txBox="1"/>
          <p:nvPr/>
        </p:nvSpPr>
        <p:spPr>
          <a:xfrm>
            <a:off x="3822378" y="3751263"/>
            <a:ext cx="12969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0.84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1" grpId="0"/>
      <p:bldP spid="29702" grpId="0"/>
      <p:bldP spid="29703" grpId="0"/>
      <p:bldP spid="297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0721"/>
          <p:cNvSpPr txBox="1"/>
          <p:nvPr/>
        </p:nvSpPr>
        <p:spPr>
          <a:xfrm>
            <a:off x="499139" y="3440121"/>
            <a:ext cx="9716588" cy="1420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为独立事件，且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P(A)&gt;0,P(B)&gt;0,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下面四个结论中，错误的是：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 P(B|A)&gt;0            B.P(A|B)=P(A)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C. P(A|B)=0            C. P(AB)=P(A)P(B)</a:t>
            </a:r>
          </a:p>
        </p:txBody>
      </p:sp>
      <p:sp>
        <p:nvSpPr>
          <p:cNvPr id="30723" name="文本框 30722"/>
          <p:cNvSpPr txBox="1"/>
          <p:nvPr/>
        </p:nvSpPr>
        <p:spPr>
          <a:xfrm>
            <a:off x="499139" y="1687660"/>
            <a:ext cx="9906502" cy="1420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为互斥事件，且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P(A)&gt;0,P(B)&gt;0,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下面四个结论中，正确的是：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 P(B|A)&gt;0            B. P(A|B)=P(A)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C. P(A|B)=0            D. P(AB)=P(A)P(B)</a:t>
            </a:r>
          </a:p>
        </p:txBody>
      </p:sp>
      <p:sp>
        <p:nvSpPr>
          <p:cNvPr id="30724" name="矩形 30723"/>
          <p:cNvSpPr/>
          <p:nvPr/>
        </p:nvSpPr>
        <p:spPr>
          <a:xfrm>
            <a:off x="660400" y="1166911"/>
            <a:ext cx="32400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选择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5" name="矩形 30724"/>
          <p:cNvSpPr/>
          <p:nvPr/>
        </p:nvSpPr>
        <p:spPr>
          <a:xfrm>
            <a:off x="782920" y="2424458"/>
            <a:ext cx="606256" cy="1015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6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0726" name="矩形 30725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7" name="矩形 30726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9" name="矩形 30728"/>
          <p:cNvSpPr/>
          <p:nvPr/>
        </p:nvSpPr>
        <p:spPr>
          <a:xfrm>
            <a:off x="910593" y="4176919"/>
            <a:ext cx="606256" cy="1015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6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  <p:bldP spid="30725" grpId="0"/>
      <p:bldP spid="307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31745"/>
          <p:cNvSpPr/>
          <p:nvPr/>
        </p:nvSpPr>
        <p:spPr>
          <a:xfrm>
            <a:off x="660400" y="1221766"/>
            <a:ext cx="42481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解答题</a:t>
            </a:r>
          </a:p>
        </p:txBody>
      </p:sp>
      <p:sp>
        <p:nvSpPr>
          <p:cNvPr id="31747" name="矩形 31746"/>
          <p:cNvSpPr/>
          <p:nvPr/>
        </p:nvSpPr>
        <p:spPr>
          <a:xfrm>
            <a:off x="1703388" y="44370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48" name="文本框 31747"/>
          <p:cNvSpPr txBox="1"/>
          <p:nvPr/>
        </p:nvSpPr>
        <p:spPr>
          <a:xfrm>
            <a:off x="499138" y="1621876"/>
            <a:ext cx="11019762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）三人独立地去破译一份密码，已知各人能译出的概率分别为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1/5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1/3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1/4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，问三人中至少有一人能将密码译出的概率是多少？ </a:t>
            </a:r>
          </a:p>
        </p:txBody>
      </p:sp>
      <p:sp>
        <p:nvSpPr>
          <p:cNvPr id="31750" name="矩形 31749"/>
          <p:cNvSpPr/>
          <p:nvPr/>
        </p:nvSpPr>
        <p:spPr>
          <a:xfrm>
            <a:off x="1524000" y="23288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1" name="文本框 31750"/>
          <p:cNvSpPr txBox="1"/>
          <p:nvPr/>
        </p:nvSpPr>
        <p:spPr>
          <a:xfrm>
            <a:off x="2962275" y="2759680"/>
            <a:ext cx="7705725" cy="17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将三人编号为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记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={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个人破译出密码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}    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=1,2,3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所求为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/>
      <p:bldP spid="317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矩形 32770"/>
          <p:cNvSpPr/>
          <p:nvPr/>
        </p:nvSpPr>
        <p:spPr>
          <a:xfrm>
            <a:off x="660400" y="1304073"/>
            <a:ext cx="437331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P(A</a:t>
            </a:r>
            <a:r>
              <a:rPr lang="en-US" altLang="zh-CN" sz="2000" kern="0" baseline="-2500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)=1/5,P(A</a:t>
            </a:r>
            <a:r>
              <a:rPr lang="en-US" altLang="zh-CN" sz="2000" kern="0" baseline="-2500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)=1/3,P(A</a:t>
            </a:r>
            <a:r>
              <a:rPr lang="en-US" altLang="zh-CN" sz="2000" kern="0" baseline="-2500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)=1/4</a:t>
            </a:r>
          </a:p>
        </p:txBody>
      </p:sp>
      <p:sp>
        <p:nvSpPr>
          <p:cNvPr id="32772" name="矩形 32771"/>
          <p:cNvSpPr/>
          <p:nvPr/>
        </p:nvSpPr>
        <p:spPr>
          <a:xfrm>
            <a:off x="364609" y="1977978"/>
            <a:ext cx="201850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graphicFrame>
        <p:nvGraphicFramePr>
          <p:cNvPr id="32773" name="对象 32772"/>
          <p:cNvGraphicFramePr>
            <a:graphicFrameLocks noChangeAspect="1"/>
          </p:cNvGraphicFramePr>
          <p:nvPr/>
        </p:nvGraphicFramePr>
        <p:xfrm>
          <a:off x="2238881" y="1886738"/>
          <a:ext cx="2960961" cy="55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45565" imgH="254000" progId="Equation.DSMT4">
                  <p:embed/>
                </p:oleObj>
              </mc:Choice>
              <mc:Fallback>
                <p:oleObj r:id="rId2" imgW="1345565" imgH="254000" progId="Equation.DSMT4">
                  <p:embed/>
                  <p:pic>
                    <p:nvPicPr>
                      <p:cNvPr id="0" name="对象 327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38881" y="1886738"/>
                        <a:ext cx="2960961" cy="556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对象 32773"/>
          <p:cNvGraphicFramePr>
            <a:graphicFrameLocks noChangeAspect="1"/>
          </p:cNvGraphicFramePr>
          <p:nvPr/>
        </p:nvGraphicFramePr>
        <p:xfrm>
          <a:off x="2238881" y="2614103"/>
          <a:ext cx="2289430" cy="52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41400" imgH="241300" progId="Equation.DSMT4">
                  <p:embed/>
                </p:oleObj>
              </mc:Choice>
              <mc:Fallback>
                <p:oleObj r:id="rId4" imgW="1041400" imgH="241300" progId="Equation.DSMT4">
                  <p:embed/>
                  <p:pic>
                    <p:nvPicPr>
                      <p:cNvPr id="0" name="对象 3277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8881" y="2614103"/>
                        <a:ext cx="2289430" cy="52801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对象 32774"/>
          <p:cNvGraphicFramePr>
            <a:graphicFrameLocks noChangeAspect="1"/>
          </p:cNvGraphicFramePr>
          <p:nvPr/>
        </p:nvGraphicFramePr>
        <p:xfrm>
          <a:off x="2238881" y="3262980"/>
          <a:ext cx="3182998" cy="52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47800" imgH="241300" progId="Equation.DSMT4">
                  <p:embed/>
                </p:oleObj>
              </mc:Choice>
              <mc:Fallback>
                <p:oleObj r:id="rId6" imgW="1447800" imgH="241300" progId="Equation.DSMT4">
                  <p:embed/>
                  <p:pic>
                    <p:nvPicPr>
                      <p:cNvPr id="0" name="对象 3277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38881" y="3262980"/>
                        <a:ext cx="3182998" cy="52801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文本框 32775"/>
          <p:cNvSpPr txBox="1"/>
          <p:nvPr/>
        </p:nvSpPr>
        <p:spPr>
          <a:xfrm>
            <a:off x="2238881" y="4127146"/>
            <a:ext cx="56880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=1-[1-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)][1-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)][1-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)] </a:t>
            </a:r>
          </a:p>
        </p:txBody>
      </p:sp>
      <p:graphicFrame>
        <p:nvGraphicFramePr>
          <p:cNvPr id="32777" name="对象 32776"/>
          <p:cNvGraphicFramePr>
            <a:graphicFrameLocks noChangeAspect="1"/>
          </p:cNvGraphicFramePr>
          <p:nvPr/>
        </p:nvGraphicFramePr>
        <p:xfrm>
          <a:off x="2296120" y="4610790"/>
          <a:ext cx="2786767" cy="83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471930" imgH="405765" progId="Equation.DSMT4">
                  <p:embed/>
                </p:oleObj>
              </mc:Choice>
              <mc:Fallback>
                <p:oleObj r:id="rId8" imgW="1471930" imgH="405765" progId="Equation.DSMT4">
                  <p:embed/>
                  <p:pic>
                    <p:nvPicPr>
                      <p:cNvPr id="0" name="对象 3277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6120" y="4610790"/>
                        <a:ext cx="2786767" cy="835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3793"/>
          <p:cNvSpPr txBox="1"/>
          <p:nvPr/>
        </p:nvSpPr>
        <p:spPr>
          <a:xfrm>
            <a:off x="0" y="1148648"/>
            <a:ext cx="10905902" cy="22581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（2）一批产品共n件，从中抽取2件, 设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A</a:t>
            </a:r>
            <a:r>
              <a:rPr lang="zh-CN" altLang="en-US" sz="2000" i="1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={第 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件是合格品} 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=1, 2,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解：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①若抽取是有放回的,因为第一次抽取的结果不会影响第二次抽取结果,所以 A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 A</a:t>
            </a:r>
            <a:r>
              <a:rPr lang="zh-CN" altLang="en-US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独立. 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②若抽取是无放回的，因为第一次抽取的结果会影响到第二次抽取结果,则 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baseline="-16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 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baseline="-16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不独立.</a:t>
            </a:r>
            <a:r>
              <a:rPr lang="zh-CN" altLang="en-US" sz="2000" kern="0" dirty="0">
                <a:solidFill>
                  <a:srgbClr val="0033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34817"/>
          <p:cNvSpPr/>
          <p:nvPr/>
        </p:nvSpPr>
        <p:spPr>
          <a:xfrm>
            <a:off x="660400" y="1167818"/>
            <a:ext cx="10858500" cy="46203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（3）设每个人的呼吸道中带有感冒病毒的概率为0.002，求在1500人的电影院中存在感冒病毒的概率有多大？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解：记 A</a:t>
            </a:r>
            <a:r>
              <a:rPr lang="zh-CN" altLang="en-US" sz="200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=“第i个人带有感冒病毒”，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并设各人是否带有感冒病毒是相互独立，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则由性质1.6.4 即知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P（A</a:t>
            </a:r>
            <a:r>
              <a:rPr lang="zh-CN" altLang="en-US" sz="200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∪A</a:t>
            </a:r>
            <a:r>
              <a:rPr lang="zh-CN" altLang="en-US" sz="200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∪…∪A</a:t>
            </a:r>
            <a:r>
              <a:rPr lang="zh-CN" altLang="en-US" sz="200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1500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）= 1-[1-P（A</a:t>
            </a:r>
            <a:r>
              <a:rPr lang="zh-CN" altLang="en-US" sz="200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）]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=1-（1-0.002）×1500=0.95.</a:t>
            </a:r>
          </a:p>
        </p:txBody>
      </p:sp>
      <p:sp>
        <p:nvSpPr>
          <p:cNvPr id="34819" name="矩形 34818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20" name="矩形 34819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21" name="矩形 34820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35841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43" name="矩形 35842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44" name="矩形 35843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47" name="矩形 35846"/>
          <p:cNvSpPr/>
          <p:nvPr/>
        </p:nvSpPr>
        <p:spPr>
          <a:xfrm>
            <a:off x="641350" y="1125497"/>
            <a:ext cx="10909300" cy="11206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（4）下面是一个串并联电路示意图.  A、B、C、D、E、F、G、H都是电路中的元件.  它们下方的数是它们各自正常工作的概率.   求电路正常工作的概率.</a:t>
            </a:r>
          </a:p>
        </p:txBody>
      </p:sp>
      <p:grpSp>
        <p:nvGrpSpPr>
          <p:cNvPr id="35848" name="组合 35847"/>
          <p:cNvGrpSpPr/>
          <p:nvPr/>
        </p:nvGrpSpPr>
        <p:grpSpPr>
          <a:xfrm>
            <a:off x="2448528" y="2684203"/>
            <a:ext cx="7086600" cy="2519363"/>
            <a:chOff x="0" y="0"/>
            <a:chExt cx="4464" cy="1587"/>
          </a:xfrm>
        </p:grpSpPr>
        <p:sp>
          <p:nvSpPr>
            <p:cNvPr id="35849" name="矩形 35848"/>
            <p:cNvSpPr/>
            <p:nvPr/>
          </p:nvSpPr>
          <p:spPr>
            <a:xfrm>
              <a:off x="1776" y="0"/>
              <a:ext cx="288" cy="240"/>
            </a:xfrm>
            <a:prstGeom prst="rect">
              <a:avLst/>
            </a:prstGeom>
            <a:solidFill>
              <a:srgbClr val="0066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0" name="矩形 35849"/>
            <p:cNvSpPr/>
            <p:nvPr/>
          </p:nvSpPr>
          <p:spPr>
            <a:xfrm>
              <a:off x="1776" y="1152"/>
              <a:ext cx="288" cy="240"/>
            </a:xfrm>
            <a:prstGeom prst="rect">
              <a:avLst/>
            </a:prstGeom>
            <a:solidFill>
              <a:srgbClr val="008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1" name="矩形 35850"/>
            <p:cNvSpPr/>
            <p:nvPr/>
          </p:nvSpPr>
          <p:spPr>
            <a:xfrm>
              <a:off x="1776" y="531"/>
              <a:ext cx="288" cy="240"/>
            </a:xfrm>
            <a:prstGeom prst="rect">
              <a:avLst/>
            </a:prstGeom>
            <a:solidFill>
              <a:srgbClr val="0066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2" name="矩形 35851"/>
            <p:cNvSpPr/>
            <p:nvPr/>
          </p:nvSpPr>
          <p:spPr>
            <a:xfrm>
              <a:off x="912" y="483"/>
              <a:ext cx="288" cy="285"/>
            </a:xfrm>
            <a:prstGeom prst="rect">
              <a:avLst/>
            </a:prstGeom>
            <a:solidFill>
              <a:srgbClr val="FF99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3" name="矩形 35852"/>
            <p:cNvSpPr/>
            <p:nvPr/>
          </p:nvSpPr>
          <p:spPr>
            <a:xfrm>
              <a:off x="288" y="483"/>
              <a:ext cx="288" cy="285"/>
            </a:xfrm>
            <a:prstGeom prst="rect">
              <a:avLst/>
            </a:prstGeom>
            <a:solidFill>
              <a:srgbClr val="FF99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4" name="矩形 35853"/>
            <p:cNvSpPr/>
            <p:nvPr/>
          </p:nvSpPr>
          <p:spPr>
            <a:xfrm>
              <a:off x="2928" y="915"/>
              <a:ext cx="288" cy="240"/>
            </a:xfrm>
            <a:prstGeom prst="rect">
              <a:avLst/>
            </a:prstGeom>
            <a:solidFill>
              <a:srgbClr val="99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5" name="矩形 35854"/>
            <p:cNvSpPr/>
            <p:nvPr/>
          </p:nvSpPr>
          <p:spPr>
            <a:xfrm>
              <a:off x="2928" y="192"/>
              <a:ext cx="288" cy="240"/>
            </a:xfrm>
            <a:prstGeom prst="rect">
              <a:avLst/>
            </a:prstGeom>
            <a:solidFill>
              <a:srgbClr val="99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6" name="矩形 35855"/>
            <p:cNvSpPr/>
            <p:nvPr/>
          </p:nvSpPr>
          <p:spPr>
            <a:xfrm>
              <a:off x="3840" y="576"/>
              <a:ext cx="288" cy="240"/>
            </a:xfrm>
            <a:prstGeom prst="rect">
              <a:avLst/>
            </a:prstGeom>
            <a:solidFill>
              <a:srgbClr val="FF99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7" name="直接连接符 35856"/>
            <p:cNvSpPr/>
            <p:nvPr/>
          </p:nvSpPr>
          <p:spPr>
            <a:xfrm>
              <a:off x="0" y="672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8" name="直接连接符 35857"/>
            <p:cNvSpPr/>
            <p:nvPr/>
          </p:nvSpPr>
          <p:spPr>
            <a:xfrm>
              <a:off x="576" y="672"/>
              <a:ext cx="3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9" name="直接连接符 35858"/>
            <p:cNvSpPr/>
            <p:nvPr/>
          </p:nvSpPr>
          <p:spPr>
            <a:xfrm>
              <a:off x="1488" y="144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60" name="直接连接符 35859"/>
            <p:cNvSpPr/>
            <p:nvPr/>
          </p:nvSpPr>
          <p:spPr>
            <a:xfrm>
              <a:off x="2064" y="144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61" name="直接连接符 35860"/>
            <p:cNvSpPr/>
            <p:nvPr/>
          </p:nvSpPr>
          <p:spPr>
            <a:xfrm>
              <a:off x="1488" y="672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62" name="直接连接符 35861"/>
            <p:cNvSpPr/>
            <p:nvPr/>
          </p:nvSpPr>
          <p:spPr>
            <a:xfrm>
              <a:off x="2064" y="672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63" name="直接连接符 35862"/>
            <p:cNvSpPr/>
            <p:nvPr/>
          </p:nvSpPr>
          <p:spPr>
            <a:xfrm>
              <a:off x="1488" y="1248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64" name="直接连接符 35863"/>
            <p:cNvSpPr/>
            <p:nvPr/>
          </p:nvSpPr>
          <p:spPr>
            <a:xfrm>
              <a:off x="2064" y="1248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65" name="直接连接符 35864"/>
            <p:cNvSpPr/>
            <p:nvPr/>
          </p:nvSpPr>
          <p:spPr>
            <a:xfrm>
              <a:off x="1488" y="144"/>
              <a:ext cx="0" cy="110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66" name="直接连接符 35865"/>
            <p:cNvSpPr/>
            <p:nvPr/>
          </p:nvSpPr>
          <p:spPr>
            <a:xfrm>
              <a:off x="2352" y="144"/>
              <a:ext cx="0" cy="110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67" name="直接连接符 35866"/>
            <p:cNvSpPr/>
            <p:nvPr/>
          </p:nvSpPr>
          <p:spPr>
            <a:xfrm>
              <a:off x="1200" y="672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68" name="直接连接符 35867"/>
            <p:cNvSpPr/>
            <p:nvPr/>
          </p:nvSpPr>
          <p:spPr>
            <a:xfrm>
              <a:off x="2352" y="672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69" name="直接连接符 35868"/>
            <p:cNvSpPr/>
            <p:nvPr/>
          </p:nvSpPr>
          <p:spPr>
            <a:xfrm>
              <a:off x="2640" y="336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70" name="直接连接符 35869"/>
            <p:cNvSpPr/>
            <p:nvPr/>
          </p:nvSpPr>
          <p:spPr>
            <a:xfrm>
              <a:off x="2640" y="1008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71" name="直接连接符 35870"/>
            <p:cNvSpPr/>
            <p:nvPr/>
          </p:nvSpPr>
          <p:spPr>
            <a:xfrm>
              <a:off x="2640" y="336"/>
              <a:ext cx="0" cy="6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72" name="直接连接符 35871"/>
            <p:cNvSpPr/>
            <p:nvPr/>
          </p:nvSpPr>
          <p:spPr>
            <a:xfrm>
              <a:off x="3504" y="336"/>
              <a:ext cx="0" cy="6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73" name="直接连接符 35872"/>
            <p:cNvSpPr/>
            <p:nvPr/>
          </p:nvSpPr>
          <p:spPr>
            <a:xfrm>
              <a:off x="3216" y="336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74" name="直接连接符 35873"/>
            <p:cNvSpPr/>
            <p:nvPr/>
          </p:nvSpPr>
          <p:spPr>
            <a:xfrm>
              <a:off x="3216" y="1008"/>
              <a:ext cx="2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75" name="直接连接符 35874"/>
            <p:cNvSpPr/>
            <p:nvPr/>
          </p:nvSpPr>
          <p:spPr>
            <a:xfrm>
              <a:off x="3504" y="672"/>
              <a:ext cx="3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76" name="直接连接符 35875"/>
            <p:cNvSpPr/>
            <p:nvPr/>
          </p:nvSpPr>
          <p:spPr>
            <a:xfrm>
              <a:off x="4128" y="672"/>
              <a:ext cx="3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5877" name="对象 35876"/>
            <p:cNvGraphicFramePr>
              <a:graphicFrameLocks noChangeAspect="1"/>
            </p:cNvGraphicFramePr>
            <p:nvPr/>
          </p:nvGraphicFramePr>
          <p:xfrm>
            <a:off x="345" y="531"/>
            <a:ext cx="221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52400" imgH="165100" progId="Equation.3">
                    <p:embed/>
                  </p:oleObj>
                </mc:Choice>
                <mc:Fallback>
                  <p:oleObj r:id="rId2" imgW="152400" imgH="165100" progId="Equation.3">
                    <p:embed/>
                    <p:pic>
                      <p:nvPicPr>
                        <p:cNvPr id="0" name="对象 3587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5" y="531"/>
                          <a:ext cx="221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78" name="对象 35877"/>
            <p:cNvGraphicFramePr>
              <a:graphicFrameLocks noChangeAspect="1"/>
            </p:cNvGraphicFramePr>
            <p:nvPr/>
          </p:nvGraphicFramePr>
          <p:xfrm>
            <a:off x="927" y="531"/>
            <a:ext cx="225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52400" imgH="152400" progId="Equation.3">
                    <p:embed/>
                  </p:oleObj>
                </mc:Choice>
                <mc:Fallback>
                  <p:oleObj r:id="rId4" imgW="152400" imgH="152400" progId="Equation.3">
                    <p:embed/>
                    <p:pic>
                      <p:nvPicPr>
                        <p:cNvPr id="0" name="对象 3587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7" y="531"/>
                          <a:ext cx="225" cy="2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79" name="对象 35878"/>
            <p:cNvGraphicFramePr>
              <a:graphicFrameLocks noChangeAspect="1"/>
            </p:cNvGraphicFramePr>
            <p:nvPr/>
          </p:nvGraphicFramePr>
          <p:xfrm>
            <a:off x="1791" y="0"/>
            <a:ext cx="225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2400" imgH="177800" progId="Equation.DSMT4">
                    <p:embed/>
                  </p:oleObj>
                </mc:Choice>
                <mc:Fallback>
                  <p:oleObj r:id="rId6" imgW="152400" imgH="177800" progId="Equation.DSMT4">
                    <p:embed/>
                    <p:pic>
                      <p:nvPicPr>
                        <p:cNvPr id="0" name="对象 3587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91" y="0"/>
                          <a:ext cx="225" cy="2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0" name="对象 35879"/>
            <p:cNvGraphicFramePr>
              <a:graphicFrameLocks noChangeAspect="1"/>
            </p:cNvGraphicFramePr>
            <p:nvPr/>
          </p:nvGraphicFramePr>
          <p:xfrm>
            <a:off x="1820" y="1157"/>
            <a:ext cx="244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65100" imgH="152400" progId="Equation.DSMT4">
                    <p:embed/>
                  </p:oleObj>
                </mc:Choice>
                <mc:Fallback>
                  <p:oleObj r:id="rId8" imgW="165100" imgH="152400" progId="Equation.DSMT4">
                    <p:embed/>
                    <p:pic>
                      <p:nvPicPr>
                        <p:cNvPr id="0" name="对象 3587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820" y="1157"/>
                          <a:ext cx="244" cy="2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1" name="对象 35880"/>
            <p:cNvGraphicFramePr>
              <a:graphicFrameLocks noChangeAspect="1"/>
            </p:cNvGraphicFramePr>
            <p:nvPr/>
          </p:nvGraphicFramePr>
          <p:xfrm>
            <a:off x="1824" y="531"/>
            <a:ext cx="244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65100" imgH="152400" progId="Equation.3">
                    <p:embed/>
                  </p:oleObj>
                </mc:Choice>
                <mc:Fallback>
                  <p:oleObj r:id="rId10" imgW="165100" imgH="152400" progId="Equation.3">
                    <p:embed/>
                    <p:pic>
                      <p:nvPicPr>
                        <p:cNvPr id="0" name="对象 35880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824" y="531"/>
                          <a:ext cx="244" cy="2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2" name="对象 35881"/>
            <p:cNvGraphicFramePr>
              <a:graphicFrameLocks noChangeAspect="1"/>
            </p:cNvGraphicFramePr>
            <p:nvPr/>
          </p:nvGraphicFramePr>
          <p:xfrm>
            <a:off x="2941" y="207"/>
            <a:ext cx="245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65100" imgH="152400" progId="Equation.3">
                    <p:embed/>
                  </p:oleObj>
                </mc:Choice>
                <mc:Fallback>
                  <p:oleObj r:id="rId12" imgW="165100" imgH="152400" progId="Equation.3">
                    <p:embed/>
                    <p:pic>
                      <p:nvPicPr>
                        <p:cNvPr id="0" name="对象 35881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941" y="207"/>
                          <a:ext cx="245" cy="2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3" name="对象 35882"/>
            <p:cNvGraphicFramePr>
              <a:graphicFrameLocks noChangeAspect="1"/>
            </p:cNvGraphicFramePr>
            <p:nvPr/>
          </p:nvGraphicFramePr>
          <p:xfrm>
            <a:off x="2976" y="892"/>
            <a:ext cx="244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65100" imgH="177800" progId="Equation.3">
                    <p:embed/>
                  </p:oleObj>
                </mc:Choice>
                <mc:Fallback>
                  <p:oleObj r:id="rId14" imgW="165100" imgH="177800" progId="Equation.3">
                    <p:embed/>
                    <p:pic>
                      <p:nvPicPr>
                        <p:cNvPr id="0" name="对象 35882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976" y="892"/>
                          <a:ext cx="244" cy="2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4" name="对象 35883"/>
            <p:cNvGraphicFramePr>
              <a:graphicFrameLocks noChangeAspect="1"/>
            </p:cNvGraphicFramePr>
            <p:nvPr/>
          </p:nvGraphicFramePr>
          <p:xfrm>
            <a:off x="3883" y="582"/>
            <a:ext cx="247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165100" imgH="165100" progId="Equation.DSMT4">
                    <p:embed/>
                  </p:oleObj>
                </mc:Choice>
                <mc:Fallback>
                  <p:oleObj r:id="rId16" imgW="165100" imgH="165100" progId="Equation.DSMT4">
                    <p:embed/>
                    <p:pic>
                      <p:nvPicPr>
                        <p:cNvPr id="0" name="对象 35883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883" y="582"/>
                          <a:ext cx="247" cy="24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5" name="对象 35884"/>
            <p:cNvGraphicFramePr>
              <a:graphicFrameLocks noChangeAspect="1"/>
            </p:cNvGraphicFramePr>
            <p:nvPr/>
          </p:nvGraphicFramePr>
          <p:xfrm>
            <a:off x="288" y="816"/>
            <a:ext cx="336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304800" imgH="177800" progId="Equation.3">
                    <p:embed/>
                  </p:oleObj>
                </mc:Choice>
                <mc:Fallback>
                  <p:oleObj r:id="rId18" imgW="304800" imgH="177800" progId="Equation.3">
                    <p:embed/>
                    <p:pic>
                      <p:nvPicPr>
                        <p:cNvPr id="0" name="对象 35884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88" y="816"/>
                          <a:ext cx="336" cy="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6" name="对象 35885"/>
            <p:cNvGraphicFramePr>
              <a:graphicFrameLocks noChangeAspect="1"/>
            </p:cNvGraphicFramePr>
            <p:nvPr/>
          </p:nvGraphicFramePr>
          <p:xfrm>
            <a:off x="912" y="768"/>
            <a:ext cx="336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304800" imgH="177800" progId="Equation.3">
                    <p:embed/>
                  </p:oleObj>
                </mc:Choice>
                <mc:Fallback>
                  <p:oleObj r:id="rId20" imgW="304800" imgH="177800" progId="Equation.3">
                    <p:embed/>
                    <p:pic>
                      <p:nvPicPr>
                        <p:cNvPr id="0" name="对象 35885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912" y="768"/>
                          <a:ext cx="336" cy="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7" name="对象 35886"/>
            <p:cNvGraphicFramePr>
              <a:graphicFrameLocks noChangeAspect="1"/>
            </p:cNvGraphicFramePr>
            <p:nvPr/>
          </p:nvGraphicFramePr>
          <p:xfrm>
            <a:off x="3840" y="816"/>
            <a:ext cx="336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304800" imgH="177800" progId="Equation.3">
                    <p:embed/>
                  </p:oleObj>
                </mc:Choice>
                <mc:Fallback>
                  <p:oleObj r:id="rId21" imgW="304800" imgH="177800" progId="Equation.3">
                    <p:embed/>
                    <p:pic>
                      <p:nvPicPr>
                        <p:cNvPr id="0" name="对象 3588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840" y="816"/>
                          <a:ext cx="336" cy="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8" name="对象 35887"/>
            <p:cNvGraphicFramePr>
              <a:graphicFrameLocks noChangeAspect="1"/>
            </p:cNvGraphicFramePr>
            <p:nvPr/>
          </p:nvGraphicFramePr>
          <p:xfrm>
            <a:off x="1728" y="1392"/>
            <a:ext cx="336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304800" imgH="177800" progId="Equation.3">
                    <p:embed/>
                  </p:oleObj>
                </mc:Choice>
                <mc:Fallback>
                  <p:oleObj r:id="rId22" imgW="304800" imgH="177800" progId="Equation.3">
                    <p:embed/>
                    <p:pic>
                      <p:nvPicPr>
                        <p:cNvPr id="0" name="对象 35887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728" y="1392"/>
                          <a:ext cx="336" cy="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9" name="对象 35888"/>
            <p:cNvGraphicFramePr>
              <a:graphicFrameLocks noChangeAspect="1"/>
            </p:cNvGraphicFramePr>
            <p:nvPr/>
          </p:nvGraphicFramePr>
          <p:xfrm>
            <a:off x="1776" y="771"/>
            <a:ext cx="336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4" imgW="304800" imgH="177800" progId="Equation.3">
                    <p:embed/>
                  </p:oleObj>
                </mc:Choice>
                <mc:Fallback>
                  <p:oleObj r:id="rId24" imgW="304800" imgH="177800" progId="Equation.3">
                    <p:embed/>
                    <p:pic>
                      <p:nvPicPr>
                        <p:cNvPr id="0" name="对象 35888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776" y="771"/>
                          <a:ext cx="336" cy="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90" name="对象 35889"/>
            <p:cNvGraphicFramePr>
              <a:graphicFrameLocks noChangeAspect="1"/>
            </p:cNvGraphicFramePr>
            <p:nvPr/>
          </p:nvGraphicFramePr>
          <p:xfrm>
            <a:off x="1776" y="240"/>
            <a:ext cx="336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5" imgW="304800" imgH="177800" progId="Equation.DSMT4">
                    <p:embed/>
                  </p:oleObj>
                </mc:Choice>
                <mc:Fallback>
                  <p:oleObj r:id="rId25" imgW="304800" imgH="177800" progId="Equation.DSMT4">
                    <p:embed/>
                    <p:pic>
                      <p:nvPicPr>
                        <p:cNvPr id="0" name="对象 35889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776" y="240"/>
                          <a:ext cx="336" cy="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91" name="对象 35890"/>
            <p:cNvGraphicFramePr>
              <a:graphicFrameLocks noChangeAspect="1"/>
            </p:cNvGraphicFramePr>
            <p:nvPr/>
          </p:nvGraphicFramePr>
          <p:xfrm>
            <a:off x="2928" y="1149"/>
            <a:ext cx="336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6" imgW="304800" imgH="177800" progId="Equation.3">
                    <p:embed/>
                  </p:oleObj>
                </mc:Choice>
                <mc:Fallback>
                  <p:oleObj r:id="rId26" imgW="304800" imgH="177800" progId="Equation.3">
                    <p:embed/>
                    <p:pic>
                      <p:nvPicPr>
                        <p:cNvPr id="0" name="对象 35890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928" y="1149"/>
                          <a:ext cx="336" cy="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92" name="对象 35891"/>
            <p:cNvGraphicFramePr>
              <a:graphicFrameLocks noChangeAspect="1"/>
            </p:cNvGraphicFramePr>
            <p:nvPr/>
          </p:nvGraphicFramePr>
          <p:xfrm>
            <a:off x="2928" y="432"/>
            <a:ext cx="336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8" imgW="304800" imgH="177800" progId="Equation.3">
                    <p:embed/>
                  </p:oleObj>
                </mc:Choice>
                <mc:Fallback>
                  <p:oleObj r:id="rId28" imgW="304800" imgH="177800" progId="Equation.3">
                    <p:embed/>
                    <p:pic>
                      <p:nvPicPr>
                        <p:cNvPr id="0" name="对象 35891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928" y="432"/>
                          <a:ext cx="336" cy="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6865"/>
          <p:cNvSpPr/>
          <p:nvPr/>
        </p:nvSpPr>
        <p:spPr>
          <a:xfrm>
            <a:off x="660400" y="1266092"/>
            <a:ext cx="9733666" cy="317009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将电路正常工作记为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W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，由于各元件独立工作，有</a:t>
            </a:r>
          </a:p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P(W)=P(A)P(B)P(C+D+E)P(F+G)P(H)</a:t>
            </a:r>
          </a:p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其中</a:t>
            </a:r>
          </a:p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P(C+D+E)=1-</a:t>
            </a:r>
          </a:p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P(F+G)=1-</a:t>
            </a:r>
          </a:p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代入得</a:t>
            </a:r>
          </a:p>
        </p:txBody>
      </p:sp>
      <p:grpSp>
        <p:nvGrpSpPr>
          <p:cNvPr id="36867" name="组合 36866"/>
          <p:cNvGrpSpPr/>
          <p:nvPr/>
        </p:nvGrpSpPr>
        <p:grpSpPr>
          <a:xfrm>
            <a:off x="1446999" y="4648417"/>
            <a:ext cx="1831975" cy="492125"/>
            <a:chOff x="174" y="56"/>
            <a:chExt cx="1154" cy="310"/>
          </a:xfrm>
        </p:grpSpPr>
        <p:graphicFrame>
          <p:nvGraphicFramePr>
            <p:cNvPr id="36868" name="对象 36867"/>
            <p:cNvGraphicFramePr>
              <a:graphicFrameLocks noChangeAspect="1"/>
            </p:cNvGraphicFramePr>
            <p:nvPr/>
          </p:nvGraphicFramePr>
          <p:xfrm>
            <a:off x="615" y="86"/>
            <a:ext cx="280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27000" imgH="127000" progId="Equation.3">
                    <p:embed/>
                  </p:oleObj>
                </mc:Choice>
                <mc:Fallback>
                  <p:oleObj r:id="rId2" imgW="127000" imgH="127000" progId="Equation.3">
                    <p:embed/>
                    <p:pic>
                      <p:nvPicPr>
                        <p:cNvPr id="0" name="对象 3686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15" y="86"/>
                          <a:ext cx="280" cy="2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69" name="矩形 36868"/>
            <p:cNvSpPr/>
            <p:nvPr/>
          </p:nvSpPr>
          <p:spPr>
            <a:xfrm>
              <a:off x="174" y="56"/>
              <a:ext cx="115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chemeClr val="tx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en-US" altLang="zh-CN" sz="2000" kern="0" dirty="0">
                  <a:solidFill>
                    <a:schemeClr val="tx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en-US" altLang="zh-CN" sz="2000" i="1" kern="0" dirty="0">
                  <a:solidFill>
                    <a:schemeClr val="tx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W</a:t>
              </a:r>
              <a:r>
                <a:rPr lang="en-US" altLang="zh-CN" sz="2000" kern="0" dirty="0">
                  <a:solidFill>
                    <a:schemeClr val="tx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      0.782</a:t>
              </a:r>
            </a:p>
          </p:txBody>
        </p:sp>
      </p:grpSp>
      <p:graphicFrame>
        <p:nvGraphicFramePr>
          <p:cNvPr id="36870" name="对象 36869"/>
          <p:cNvGraphicFramePr>
            <a:graphicFrameLocks noChangeAspect="1"/>
          </p:cNvGraphicFramePr>
          <p:nvPr/>
        </p:nvGraphicFramePr>
        <p:xfrm>
          <a:off x="2776639" y="3122108"/>
          <a:ext cx="2579588" cy="39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85900" imgH="228600" progId="Equation.3">
                  <p:embed/>
                </p:oleObj>
              </mc:Choice>
              <mc:Fallback>
                <p:oleObj r:id="rId4" imgW="1485900" imgH="228600" progId="Equation.3">
                  <p:embed/>
                  <p:pic>
                    <p:nvPicPr>
                      <p:cNvPr id="0" name="对象 3686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6639" y="3122108"/>
                        <a:ext cx="2579588" cy="3975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对象 36870"/>
          <p:cNvGraphicFramePr>
            <a:graphicFrameLocks noChangeAspect="1"/>
          </p:cNvGraphicFramePr>
          <p:nvPr/>
        </p:nvGraphicFramePr>
        <p:xfrm>
          <a:off x="2459301" y="3572930"/>
          <a:ext cx="2452426" cy="45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45235" imgH="228600" progId="Equation.3">
                  <p:embed/>
                </p:oleObj>
              </mc:Choice>
              <mc:Fallback>
                <p:oleObj r:id="rId6" imgW="1245235" imgH="228600" progId="Equation.3">
                  <p:embed/>
                  <p:pic>
                    <p:nvPicPr>
                      <p:cNvPr id="0" name="对象 3687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9301" y="3572930"/>
                        <a:ext cx="2452426" cy="4505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3553"/>
          <p:cNvSpPr/>
          <p:nvPr/>
        </p:nvSpPr>
        <p:spPr>
          <a:xfrm>
            <a:off x="609681" y="1232999"/>
            <a:ext cx="4105275" cy="45768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相互独立的概念</a:t>
            </a:r>
          </a:p>
        </p:txBody>
      </p:sp>
      <p:sp>
        <p:nvSpPr>
          <p:cNvPr id="23555" name="矩形 23554"/>
          <p:cNvSpPr/>
          <p:nvPr/>
        </p:nvSpPr>
        <p:spPr>
          <a:xfrm>
            <a:off x="838200" y="19050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6" name="矩形 23555"/>
          <p:cNvSpPr/>
          <p:nvPr/>
        </p:nvSpPr>
        <p:spPr>
          <a:xfrm>
            <a:off x="838200" y="19050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7" name="矩形 23556"/>
          <p:cNvSpPr/>
          <p:nvPr/>
        </p:nvSpPr>
        <p:spPr>
          <a:xfrm>
            <a:off x="838200" y="19050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8" name="矩形 23557"/>
          <p:cNvSpPr/>
          <p:nvPr/>
        </p:nvSpPr>
        <p:spPr>
          <a:xfrm>
            <a:off x="838200" y="19050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3566" name="对象 23565"/>
          <p:cNvGraphicFramePr>
            <a:graphicFrameLocks noChangeAspect="1"/>
          </p:cNvGraphicFramePr>
          <p:nvPr/>
        </p:nvGraphicFramePr>
        <p:xfrm>
          <a:off x="2601913" y="1905000"/>
          <a:ext cx="2645620" cy="43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43965" imgH="203200" progId="Equation.DSMT4">
                  <p:embed/>
                </p:oleObj>
              </mc:Choice>
              <mc:Fallback>
                <p:oleObj r:id="rId2" imgW="1243965" imgH="203200" progId="Equation.DSMT4">
                  <p:embed/>
                  <p:pic>
                    <p:nvPicPr>
                      <p:cNvPr id="0" name="对象 2356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01913" y="1905000"/>
                        <a:ext cx="2645620" cy="43166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7" name="组合 23566"/>
          <p:cNvGrpSpPr/>
          <p:nvPr/>
        </p:nvGrpSpPr>
        <p:grpSpPr>
          <a:xfrm>
            <a:off x="609681" y="2781951"/>
            <a:ext cx="7920038" cy="457200"/>
            <a:chOff x="-484" y="-2142"/>
            <a:chExt cx="4989" cy="288"/>
          </a:xfrm>
        </p:grpSpPr>
        <p:sp>
          <p:nvSpPr>
            <p:cNvPr id="23568" name="文本框 23567"/>
            <p:cNvSpPr txBox="1"/>
            <p:nvPr/>
          </p:nvSpPr>
          <p:spPr>
            <a:xfrm>
              <a:off x="-484" y="-2142"/>
              <a:ext cx="498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2.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如果事件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相互独立，那么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也都相互独立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9" name="直接连接符 23568"/>
            <p:cNvSpPr/>
            <p:nvPr/>
          </p:nvSpPr>
          <p:spPr>
            <a:xfrm>
              <a:off x="2872" y="-2106"/>
              <a:ext cx="181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直接连接符 23569"/>
            <p:cNvSpPr/>
            <p:nvPr/>
          </p:nvSpPr>
          <p:spPr>
            <a:xfrm>
              <a:off x="3127" y="-2113"/>
              <a:ext cx="181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1" name="直接连接符 23570"/>
            <p:cNvSpPr/>
            <p:nvPr/>
          </p:nvSpPr>
          <p:spPr>
            <a:xfrm>
              <a:off x="2088" y="-2077"/>
              <a:ext cx="181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2" name="直接连接符 23571"/>
            <p:cNvSpPr/>
            <p:nvPr/>
          </p:nvSpPr>
          <p:spPr>
            <a:xfrm>
              <a:off x="2333" y="-2077"/>
              <a:ext cx="181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4097"/>
          <p:cNvSpPr txBox="1"/>
          <p:nvPr/>
        </p:nvSpPr>
        <p:spPr>
          <a:xfrm>
            <a:off x="660400" y="1082108"/>
            <a:ext cx="7920037" cy="36363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学生的解法可能为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设事件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A:“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臭皮匠老大”猜出谜语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事件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B:“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臭皮匠老二”猜出谜语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事件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C:“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臭皮匠老三”猜出谜语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则谜语被猜出的概率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P=P(A)+P(B)+P(C)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=0.6+0.5+0.4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=1.5</a:t>
            </a:r>
          </a:p>
        </p:txBody>
      </p:sp>
      <p:sp>
        <p:nvSpPr>
          <p:cNvPr id="4100" name="矩形 4099"/>
          <p:cNvSpPr/>
          <p:nvPr/>
        </p:nvSpPr>
        <p:spPr>
          <a:xfrm>
            <a:off x="1593448" y="2176041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1" name="矩形 4100"/>
          <p:cNvSpPr/>
          <p:nvPr/>
        </p:nvSpPr>
        <p:spPr>
          <a:xfrm>
            <a:off x="1593448" y="2176041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3" name="文本框 4102"/>
          <p:cNvSpPr txBox="1"/>
          <p:nvPr/>
        </p:nvSpPr>
        <p:spPr>
          <a:xfrm>
            <a:off x="660400" y="4873198"/>
            <a:ext cx="31686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此解明显错误！原因呢？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t="3874" r="28300" b="8582"/>
          <a:stretch>
            <a:fillRect/>
          </a:stretch>
        </p:blipFill>
        <p:spPr>
          <a:xfrm flipH="1">
            <a:off x="1" y="290633"/>
            <a:ext cx="6022363" cy="6567368"/>
          </a:xfrm>
          <a:custGeom>
            <a:avLst/>
            <a:gdLst>
              <a:gd name="connsiteX0" fmla="*/ 6021621 w 6022363"/>
              <a:gd name="connsiteY0" fmla="*/ 0 h 6567368"/>
              <a:gd name="connsiteX1" fmla="*/ 3907485 w 6022363"/>
              <a:gd name="connsiteY1" fmla="*/ 3451561 h 6567368"/>
              <a:gd name="connsiteX2" fmla="*/ 2857327 w 6022363"/>
              <a:gd name="connsiteY2" fmla="*/ 1640946 h 6567368"/>
              <a:gd name="connsiteX3" fmla="*/ 0 w 6022363"/>
              <a:gd name="connsiteY3" fmla="*/ 6567368 h 6567368"/>
              <a:gd name="connsiteX4" fmla="*/ 1999003 w 6022363"/>
              <a:gd name="connsiteY4" fmla="*/ 6567368 h 6567368"/>
              <a:gd name="connsiteX5" fmla="*/ 5714655 w 6022363"/>
              <a:gd name="connsiteY5" fmla="*/ 6567368 h 6567368"/>
              <a:gd name="connsiteX6" fmla="*/ 6018263 w 6022363"/>
              <a:gd name="connsiteY6" fmla="*/ 6567368 h 6567368"/>
              <a:gd name="connsiteX7" fmla="*/ 6021621 w 6022363"/>
              <a:gd name="connsiteY7" fmla="*/ 0 h 656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363" h="6567368">
                <a:moveTo>
                  <a:pt x="6021621" y="0"/>
                </a:moveTo>
                <a:lnTo>
                  <a:pt x="3907485" y="3451561"/>
                </a:lnTo>
                <a:lnTo>
                  <a:pt x="2857327" y="1640946"/>
                </a:lnTo>
                <a:lnTo>
                  <a:pt x="0" y="6567368"/>
                </a:lnTo>
                <a:lnTo>
                  <a:pt x="1999003" y="6567368"/>
                </a:lnTo>
                <a:lnTo>
                  <a:pt x="5714655" y="6567368"/>
                </a:lnTo>
                <a:lnTo>
                  <a:pt x="6018263" y="6567368"/>
                </a:lnTo>
                <a:cubicBezTo>
                  <a:pt x="6014728" y="4373374"/>
                  <a:pt x="6025157" y="2193995"/>
                  <a:pt x="6021621" y="0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7" r="28300" b="53658"/>
          <a:stretch>
            <a:fillRect/>
          </a:stretch>
        </p:blipFill>
        <p:spPr>
          <a:xfrm flipH="1">
            <a:off x="-10480" y="0"/>
            <a:ext cx="4193066" cy="3476473"/>
          </a:xfrm>
          <a:custGeom>
            <a:avLst/>
            <a:gdLst>
              <a:gd name="connsiteX0" fmla="*/ 4193066 w 4193066"/>
              <a:gd name="connsiteY0" fmla="*/ 0 h 3476473"/>
              <a:gd name="connsiteX1" fmla="*/ 0 w 4193066"/>
              <a:gd name="connsiteY1" fmla="*/ 0 h 3476473"/>
              <a:gd name="connsiteX2" fmla="*/ 2096309 w 4193066"/>
              <a:gd name="connsiteY2" fmla="*/ 3476473 h 34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066" h="3476473">
                <a:moveTo>
                  <a:pt x="4193066" y="0"/>
                </a:moveTo>
                <a:lnTo>
                  <a:pt x="0" y="0"/>
                </a:lnTo>
                <a:lnTo>
                  <a:pt x="2096309" y="3476473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59759" y="186156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391A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2-3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391A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随机变量及其分布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9842434" y="575542"/>
            <a:ext cx="4062342" cy="300975"/>
          </a:xfrm>
          <a:prstGeom prst="rect">
            <a:avLst/>
          </a:prstGeom>
          <a:solidFill>
            <a:srgbClr val="0391A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等腰三角形 4"/>
          <p:cNvSpPr/>
          <p:nvPr/>
        </p:nvSpPr>
        <p:spPr>
          <a:xfrm flipV="1">
            <a:off x="1" y="0"/>
            <a:ext cx="4193066" cy="3476472"/>
          </a:xfrm>
          <a:custGeom>
            <a:avLst/>
            <a:gdLst>
              <a:gd name="connsiteX0" fmla="*/ 0 w 4386477"/>
              <a:gd name="connsiteY0" fmla="*/ 3781446 h 3781446"/>
              <a:gd name="connsiteX1" fmla="*/ 2193239 w 4386477"/>
              <a:gd name="connsiteY1" fmla="*/ 0 h 3781446"/>
              <a:gd name="connsiteX2" fmla="*/ 4386477 w 4386477"/>
              <a:gd name="connsiteY2" fmla="*/ 3781446 h 3781446"/>
              <a:gd name="connsiteX3" fmla="*/ 0 w 4386477"/>
              <a:gd name="connsiteY3" fmla="*/ 3781446 h 3781446"/>
              <a:gd name="connsiteX0-1" fmla="*/ 0 w 4386477"/>
              <a:gd name="connsiteY0-2" fmla="*/ 4446464 h 4446464"/>
              <a:gd name="connsiteX1-3" fmla="*/ 2816694 w 4386477"/>
              <a:gd name="connsiteY1-4" fmla="*/ 0 h 4446464"/>
              <a:gd name="connsiteX2-5" fmla="*/ 4386477 w 4386477"/>
              <a:gd name="connsiteY2-6" fmla="*/ 4446464 h 4446464"/>
              <a:gd name="connsiteX3-7" fmla="*/ 0 w 4386477"/>
              <a:gd name="connsiteY3-8" fmla="*/ 4446464 h 4446464"/>
              <a:gd name="connsiteX0-9" fmla="*/ 0 w 5205511"/>
              <a:gd name="connsiteY0-10" fmla="*/ 4446464 h 4446464"/>
              <a:gd name="connsiteX1-11" fmla="*/ 2816694 w 5205511"/>
              <a:gd name="connsiteY1-12" fmla="*/ 0 h 4446464"/>
              <a:gd name="connsiteX2-13" fmla="*/ 5205511 w 5205511"/>
              <a:gd name="connsiteY2-14" fmla="*/ 4446464 h 4446464"/>
              <a:gd name="connsiteX3-15" fmla="*/ 0 w 5205511"/>
              <a:gd name="connsiteY3-16" fmla="*/ 4446464 h 4446464"/>
              <a:gd name="connsiteX0-17" fmla="*/ 0 w 5205511"/>
              <a:gd name="connsiteY0-18" fmla="*/ 4315893 h 4315893"/>
              <a:gd name="connsiteX1-19" fmla="*/ 2603033 w 5205511"/>
              <a:gd name="connsiteY1-20" fmla="*/ 0 h 4315893"/>
              <a:gd name="connsiteX2-21" fmla="*/ 5205511 w 5205511"/>
              <a:gd name="connsiteY2-22" fmla="*/ 4315893 h 4315893"/>
              <a:gd name="connsiteX3-23" fmla="*/ 0 w 5205511"/>
              <a:gd name="connsiteY3-24" fmla="*/ 4315893 h 43158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205511" h="4315893">
                <a:moveTo>
                  <a:pt x="0" y="4315893"/>
                </a:moveTo>
                <a:lnTo>
                  <a:pt x="2603033" y="0"/>
                </a:lnTo>
                <a:lnTo>
                  <a:pt x="5205511" y="4315893"/>
                </a:lnTo>
                <a:lnTo>
                  <a:pt x="0" y="4315893"/>
                </a:lnTo>
                <a:close/>
              </a:path>
            </a:pathLst>
          </a:custGeom>
          <a:solidFill>
            <a:srgbClr val="0391A7">
              <a:alpha val="40000"/>
            </a:srgbClr>
          </a:solidFill>
          <a:ln w="4984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任意多边形 24"/>
          <p:cNvSpPr/>
          <p:nvPr/>
        </p:nvSpPr>
        <p:spPr>
          <a:xfrm>
            <a:off x="-10480" y="290633"/>
            <a:ext cx="6022363" cy="6567368"/>
          </a:xfrm>
          <a:custGeom>
            <a:avLst/>
            <a:gdLst>
              <a:gd name="connsiteX0" fmla="*/ 742 w 6022363"/>
              <a:gd name="connsiteY0" fmla="*/ 0 h 6567368"/>
              <a:gd name="connsiteX1" fmla="*/ 2114878 w 6022363"/>
              <a:gd name="connsiteY1" fmla="*/ 3451561 h 6567368"/>
              <a:gd name="connsiteX2" fmla="*/ 3165036 w 6022363"/>
              <a:gd name="connsiteY2" fmla="*/ 1640946 h 6567368"/>
              <a:gd name="connsiteX3" fmla="*/ 6022363 w 6022363"/>
              <a:gd name="connsiteY3" fmla="*/ 6567368 h 6567368"/>
              <a:gd name="connsiteX4" fmla="*/ 4023360 w 6022363"/>
              <a:gd name="connsiteY4" fmla="*/ 6567368 h 6567368"/>
              <a:gd name="connsiteX5" fmla="*/ 307708 w 6022363"/>
              <a:gd name="connsiteY5" fmla="*/ 6567368 h 6567368"/>
              <a:gd name="connsiteX6" fmla="*/ 4100 w 6022363"/>
              <a:gd name="connsiteY6" fmla="*/ 6567368 h 6567368"/>
              <a:gd name="connsiteX7" fmla="*/ 742 w 6022363"/>
              <a:gd name="connsiteY7" fmla="*/ 0 h 656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363" h="6567368">
                <a:moveTo>
                  <a:pt x="742" y="0"/>
                </a:moveTo>
                <a:lnTo>
                  <a:pt x="2114878" y="3451561"/>
                </a:lnTo>
                <a:lnTo>
                  <a:pt x="3165036" y="1640946"/>
                </a:lnTo>
                <a:lnTo>
                  <a:pt x="6022363" y="6567368"/>
                </a:lnTo>
                <a:lnTo>
                  <a:pt x="4023360" y="6567368"/>
                </a:lnTo>
                <a:lnTo>
                  <a:pt x="307708" y="6567368"/>
                </a:lnTo>
                <a:lnTo>
                  <a:pt x="4100" y="6567368"/>
                </a:lnTo>
                <a:cubicBezTo>
                  <a:pt x="7635" y="4373374"/>
                  <a:pt x="-2794" y="2193995"/>
                  <a:pt x="742" y="0"/>
                </a:cubicBezTo>
                <a:close/>
              </a:path>
            </a:pathLst>
          </a:custGeom>
          <a:solidFill>
            <a:srgbClr val="0391A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1247120" y="5913120"/>
            <a:ext cx="944880" cy="944880"/>
          </a:xfrm>
          <a:prstGeom prst="rect">
            <a:avLst/>
          </a:prstGeom>
          <a:solidFill>
            <a:srgbClr val="0391A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5121"/>
          <p:cNvSpPr/>
          <p:nvPr/>
        </p:nvSpPr>
        <p:spPr>
          <a:xfrm>
            <a:off x="730414" y="1091377"/>
            <a:ext cx="7200900" cy="307462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错误原因: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 P=1.5﹥1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这与0≤P≤1矛盾.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 事件A、B、C并非互斥事件，因为它们可能同时发生.</a:t>
            </a:r>
          </a:p>
          <a:p>
            <a:pPr>
              <a:lnSpc>
                <a:spcPct val="20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6147"/>
          <p:cNvSpPr txBox="1"/>
          <p:nvPr/>
        </p:nvSpPr>
        <p:spPr>
          <a:xfrm>
            <a:off x="688251" y="1296927"/>
            <a:ext cx="1676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</a:p>
        </p:txBody>
      </p:sp>
      <p:sp>
        <p:nvSpPr>
          <p:cNvPr id="6150" name="矩形 6149"/>
          <p:cNvSpPr/>
          <p:nvPr/>
        </p:nvSpPr>
        <p:spPr>
          <a:xfrm>
            <a:off x="688251" y="1774764"/>
            <a:ext cx="10858500" cy="16734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什么是条件概率？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为两个事件，且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P(A)&gt;0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，称为在事件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发生的条件下，事件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发生的条件概率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条件概率公式？</a:t>
            </a:r>
          </a:p>
        </p:txBody>
      </p:sp>
      <p:graphicFrame>
        <p:nvGraphicFramePr>
          <p:cNvPr id="6151" name="对象 6150"/>
          <p:cNvGraphicFramePr>
            <a:graphicFrameLocks noChangeAspect="1"/>
          </p:cNvGraphicFramePr>
          <p:nvPr/>
        </p:nvGraphicFramePr>
        <p:xfrm>
          <a:off x="4548851" y="3621352"/>
          <a:ext cx="2282986" cy="77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30300" imgH="419100" progId="Equation.DSMT4">
                  <p:embed/>
                </p:oleObj>
              </mc:Choice>
              <mc:Fallback>
                <p:oleObj r:id="rId2" imgW="1130300" imgH="419100" progId="Equation.DSMT4">
                  <p:embed/>
                  <p:pic>
                    <p:nvPicPr>
                      <p:cNvPr id="0" name="对象 615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48851" y="3621352"/>
                        <a:ext cx="2282986" cy="7713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265"/>
          <p:cNvSpPr/>
          <p:nvPr/>
        </p:nvSpPr>
        <p:spPr>
          <a:xfrm>
            <a:off x="817944" y="206029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文本框 11268"/>
          <p:cNvSpPr txBox="1"/>
          <p:nvPr/>
        </p:nvSpPr>
        <p:spPr>
          <a:xfrm>
            <a:off x="660520" y="1228443"/>
            <a:ext cx="1676400" cy="434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</a:p>
        </p:txBody>
      </p:sp>
      <p:sp>
        <p:nvSpPr>
          <p:cNvPr id="11271" name="矩形 11270"/>
          <p:cNvSpPr/>
          <p:nvPr/>
        </p:nvSpPr>
        <p:spPr>
          <a:xfrm>
            <a:off x="660520" y="1691529"/>
            <a:ext cx="8537153" cy="17349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一个盒子中有６只黑球、４只白球，从中有放回地摸球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第一次摸到黑球的条件下，第二次摸到黑球的概率；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第二次摸到黑球的概率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272" name="矩形 11271"/>
          <p:cNvSpPr/>
          <p:nvPr/>
        </p:nvSpPr>
        <p:spPr>
          <a:xfrm>
            <a:off x="817944" y="512099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2289"/>
          <p:cNvSpPr/>
          <p:nvPr/>
        </p:nvSpPr>
        <p:spPr>
          <a:xfrm>
            <a:off x="646908" y="1174363"/>
            <a:ext cx="8208962" cy="83099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A={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第一次摸到黑球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}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B={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第二次摸到黑球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}</a:t>
            </a:r>
          </a:p>
        </p:txBody>
      </p:sp>
      <p:graphicFrame>
        <p:nvGraphicFramePr>
          <p:cNvPr id="12291" name="对象 12290"/>
          <p:cNvGraphicFramePr>
            <a:graphicFrameLocks noChangeAspect="1"/>
          </p:cNvGraphicFramePr>
          <p:nvPr/>
        </p:nvGraphicFramePr>
        <p:xfrm>
          <a:off x="2154200" y="3385872"/>
          <a:ext cx="2597189" cy="66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61465" imgH="393700" progId="Equation.DSMT4">
                  <p:embed/>
                </p:oleObj>
              </mc:Choice>
              <mc:Fallback>
                <p:oleObj r:id="rId2" imgW="1561465" imgH="393700" progId="Equation.DSMT4">
                  <p:embed/>
                  <p:pic>
                    <p:nvPicPr>
                      <p:cNvPr id="0" name="对象 1229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4200" y="3385872"/>
                        <a:ext cx="2597189" cy="6686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文本框 12291"/>
          <p:cNvSpPr txBox="1"/>
          <p:nvPr/>
        </p:nvSpPr>
        <p:spPr>
          <a:xfrm>
            <a:off x="759348" y="2205038"/>
            <a:ext cx="8636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</a:p>
        </p:txBody>
      </p:sp>
      <p:graphicFrame>
        <p:nvGraphicFramePr>
          <p:cNvPr id="12293" name="对象 12292"/>
          <p:cNvGraphicFramePr>
            <a:graphicFrameLocks noChangeAspect="1"/>
          </p:cNvGraphicFramePr>
          <p:nvPr/>
        </p:nvGraphicFramePr>
        <p:xfrm>
          <a:off x="1254983" y="2043407"/>
          <a:ext cx="2226688" cy="61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46200" imgH="393700" progId="Equation.DSMT4">
                  <p:embed/>
                </p:oleObj>
              </mc:Choice>
              <mc:Fallback>
                <p:oleObj r:id="rId4" imgW="1346200" imgH="393700" progId="Equation.DSMT4">
                  <p:embed/>
                  <p:pic>
                    <p:nvPicPr>
                      <p:cNvPr id="0" name="对象 122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4983" y="2043407"/>
                        <a:ext cx="2226688" cy="6121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对象 12293"/>
          <p:cNvGraphicFramePr>
            <a:graphicFrameLocks noChangeAspect="1"/>
          </p:cNvGraphicFramePr>
          <p:nvPr/>
        </p:nvGraphicFramePr>
        <p:xfrm>
          <a:off x="1225224" y="2766779"/>
          <a:ext cx="4271807" cy="50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49500" imgH="279400" progId="Equation.DSMT4">
                  <p:embed/>
                </p:oleObj>
              </mc:Choice>
              <mc:Fallback>
                <p:oleObj r:id="rId6" imgW="2349500" imgH="279400" progId="Equation.DSMT4">
                  <p:embed/>
                  <p:pic>
                    <p:nvPicPr>
                      <p:cNvPr id="0" name="对象 1229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5224" y="2766779"/>
                        <a:ext cx="4271807" cy="5079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文本框 12295"/>
          <p:cNvSpPr txBox="1"/>
          <p:nvPr/>
        </p:nvSpPr>
        <p:spPr>
          <a:xfrm>
            <a:off x="660400" y="4353568"/>
            <a:ext cx="5041900" cy="111254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P(B|A)=P(B),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P(AB)=P(A)P(B|A)=P(A)P(B).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  <p:bldP spid="12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3"/>
          <p:cNvSpPr txBox="1"/>
          <p:nvPr/>
        </p:nvSpPr>
        <p:spPr>
          <a:xfrm>
            <a:off x="617053" y="1735804"/>
            <a:ext cx="8445924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1.相互独立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设A、B为两个事件，若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P(AB)＝P(A)P(B)，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则称事件A与事件B相互独立(mutually        independent).  </a:t>
            </a:r>
          </a:p>
        </p:txBody>
      </p:sp>
      <p:sp>
        <p:nvSpPr>
          <p:cNvPr id="13318" name="矩形 13317"/>
          <p:cNvSpPr/>
          <p:nvPr/>
        </p:nvSpPr>
        <p:spPr>
          <a:xfrm>
            <a:off x="660019" y="1279265"/>
            <a:ext cx="25923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知识要点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4337"/>
          <p:cNvGrpSpPr/>
          <p:nvPr/>
        </p:nvGrpSpPr>
        <p:grpSpPr>
          <a:xfrm>
            <a:off x="657585" y="1161307"/>
            <a:ext cx="9936163" cy="461963"/>
            <a:chOff x="-231" y="-168"/>
            <a:chExt cx="6259" cy="291"/>
          </a:xfrm>
        </p:grpSpPr>
        <p:sp>
          <p:nvSpPr>
            <p:cNvPr id="14339" name="文本框 14338"/>
            <p:cNvSpPr txBox="1"/>
            <p:nvPr/>
          </p:nvSpPr>
          <p:spPr>
            <a:xfrm>
              <a:off x="-231" y="-168"/>
              <a:ext cx="6259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证明：如果事件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相互独立，那么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     ，    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  与     也都相互独立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4340" name="对象 14339"/>
            <p:cNvGraphicFramePr>
              <a:graphicFrameLocks noChangeAspect="1"/>
            </p:cNvGraphicFramePr>
            <p:nvPr/>
          </p:nvGraphicFramePr>
          <p:xfrm>
            <a:off x="3973" y="-148"/>
            <a:ext cx="16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5100" imgH="203200" progId="Equation.DSMT4">
                    <p:embed/>
                  </p:oleObj>
                </mc:Choice>
                <mc:Fallback>
                  <p:oleObj r:id="rId2" imgW="165100" imgH="203200" progId="Equation.DSMT4">
                    <p:embed/>
                    <p:pic>
                      <p:nvPicPr>
                        <p:cNvPr id="0" name="对象 1433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973" y="-148"/>
                          <a:ext cx="168" cy="2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1" name="对象 14340"/>
            <p:cNvGraphicFramePr>
              <a:graphicFrameLocks noChangeAspect="1"/>
            </p:cNvGraphicFramePr>
            <p:nvPr/>
          </p:nvGraphicFramePr>
          <p:xfrm>
            <a:off x="3640" y="-141"/>
            <a:ext cx="145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52400" imgH="203200" progId="Equation.DSMT4">
                    <p:embed/>
                  </p:oleObj>
                </mc:Choice>
                <mc:Fallback>
                  <p:oleObj r:id="rId4" imgW="152400" imgH="203200" progId="Equation.DSMT4">
                    <p:embed/>
                    <p:pic>
                      <p:nvPicPr>
                        <p:cNvPr id="0" name="对象 1434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40" y="-141"/>
                          <a:ext cx="145" cy="1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2" name="对象 14341"/>
            <p:cNvGraphicFramePr>
              <a:graphicFrameLocks noChangeAspect="1"/>
            </p:cNvGraphicFramePr>
            <p:nvPr/>
          </p:nvGraphicFramePr>
          <p:xfrm>
            <a:off x="2768" y="-141"/>
            <a:ext cx="16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5100" imgH="203200" progId="Equation.DSMT4">
                    <p:embed/>
                  </p:oleObj>
                </mc:Choice>
                <mc:Fallback>
                  <p:oleObj r:id="rId6" imgW="165100" imgH="203200" progId="Equation.DSMT4">
                    <p:embed/>
                    <p:pic>
                      <p:nvPicPr>
                        <p:cNvPr id="0" name="对象 1434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68" y="-141"/>
                          <a:ext cx="168" cy="2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3" name="对象 14342"/>
            <p:cNvGraphicFramePr>
              <a:graphicFrameLocks noChangeAspect="1"/>
            </p:cNvGraphicFramePr>
            <p:nvPr/>
          </p:nvGraphicFramePr>
          <p:xfrm>
            <a:off x="3072" y="-134"/>
            <a:ext cx="145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52400" imgH="203200" progId="Equation.DSMT4">
                    <p:embed/>
                  </p:oleObj>
                </mc:Choice>
                <mc:Fallback>
                  <p:oleObj r:id="rId8" imgW="152400" imgH="203200" progId="Equation.DSMT4">
                    <p:embed/>
                    <p:pic>
                      <p:nvPicPr>
                        <p:cNvPr id="0" name="对象 1434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72" y="-134"/>
                          <a:ext cx="145" cy="1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344" name="对象 14343"/>
          <p:cNvGraphicFramePr>
            <a:graphicFrameLocks noChangeAspect="1"/>
          </p:cNvGraphicFramePr>
          <p:nvPr/>
        </p:nvGraphicFramePr>
        <p:xfrm>
          <a:off x="2984074" y="2446994"/>
          <a:ext cx="3150023" cy="47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524000" imgH="228600" progId="Equation.DSMT4">
                  <p:embed/>
                </p:oleObj>
              </mc:Choice>
              <mc:Fallback>
                <p:oleObj r:id="rId10" imgW="1524000" imgH="228600" progId="Equation.DSMT4">
                  <p:embed/>
                  <p:pic>
                    <p:nvPicPr>
                      <p:cNvPr id="0" name="对象 1434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84074" y="2446994"/>
                        <a:ext cx="3150023" cy="47723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矩形 14344"/>
          <p:cNvSpPr/>
          <p:nvPr/>
        </p:nvSpPr>
        <p:spPr>
          <a:xfrm>
            <a:off x="6097473" y="2509401"/>
            <a:ext cx="1871025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=P(A)-P(AB)   </a:t>
            </a:r>
          </a:p>
        </p:txBody>
      </p:sp>
      <p:sp>
        <p:nvSpPr>
          <p:cNvPr id="14346" name="矩形 14345"/>
          <p:cNvSpPr/>
          <p:nvPr/>
        </p:nvSpPr>
        <p:spPr>
          <a:xfrm>
            <a:off x="4348523" y="3678801"/>
            <a:ext cx="3249612" cy="4001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P(A)[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1-P(B)]</a:t>
            </a:r>
          </a:p>
        </p:txBody>
      </p:sp>
      <p:graphicFrame>
        <p:nvGraphicFramePr>
          <p:cNvPr id="14347" name="对象 14346"/>
          <p:cNvGraphicFramePr>
            <a:graphicFrameLocks noChangeAspect="1"/>
          </p:cNvGraphicFramePr>
          <p:nvPr/>
        </p:nvGraphicFramePr>
        <p:xfrm>
          <a:off x="4382452" y="4226236"/>
          <a:ext cx="1633740" cy="41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850265" imgH="215900" progId="Equation.3">
                  <p:embed/>
                </p:oleObj>
              </mc:Choice>
              <mc:Fallback>
                <p:oleObj r:id="rId12" imgW="850265" imgH="215900" progId="Equation.3">
                  <p:embed/>
                  <p:pic>
                    <p:nvPicPr>
                      <p:cNvPr id="0" name="对象 1434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82452" y="4226236"/>
                        <a:ext cx="1633740" cy="417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8" name="组合 14347"/>
          <p:cNvGrpSpPr/>
          <p:nvPr/>
        </p:nvGrpSpPr>
        <p:grpSpPr>
          <a:xfrm>
            <a:off x="2781672" y="4818038"/>
            <a:ext cx="2157415" cy="468313"/>
            <a:chOff x="56" y="-203"/>
            <a:chExt cx="1359" cy="295"/>
          </a:xfrm>
        </p:grpSpPr>
        <p:sp>
          <p:nvSpPr>
            <p:cNvPr id="14349" name="矩形 14348"/>
            <p:cNvSpPr/>
            <p:nvPr/>
          </p:nvSpPr>
          <p:spPr>
            <a:xfrm>
              <a:off x="56" y="-160"/>
              <a:ext cx="1359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故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        独立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 </a:t>
              </a:r>
            </a:p>
          </p:txBody>
        </p:sp>
        <p:graphicFrame>
          <p:nvGraphicFramePr>
            <p:cNvPr id="14350" name="对象 14349"/>
            <p:cNvGraphicFramePr>
              <a:graphicFrameLocks noChangeAspect="1"/>
            </p:cNvGraphicFramePr>
            <p:nvPr/>
          </p:nvGraphicFramePr>
          <p:xfrm>
            <a:off x="634" y="-203"/>
            <a:ext cx="202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65100" imgH="190500" progId="Equation.3">
                    <p:embed/>
                  </p:oleObj>
                </mc:Choice>
                <mc:Fallback>
                  <p:oleObj r:id="rId14" imgW="165100" imgH="190500" progId="Equation.3">
                    <p:embed/>
                    <p:pic>
                      <p:nvPicPr>
                        <p:cNvPr id="0" name="对象 14349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34" y="-203"/>
                          <a:ext cx="202" cy="2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51" name="文本框 14350"/>
          <p:cNvSpPr txBox="1"/>
          <p:nvPr/>
        </p:nvSpPr>
        <p:spPr>
          <a:xfrm>
            <a:off x="4225869" y="3031834"/>
            <a:ext cx="2212465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P(A)-P(A)P(B) </a:t>
            </a:r>
          </a:p>
        </p:txBody>
      </p:sp>
      <p:grpSp>
        <p:nvGrpSpPr>
          <p:cNvPr id="14352" name="组合 14351"/>
          <p:cNvGrpSpPr/>
          <p:nvPr/>
        </p:nvGrpSpPr>
        <p:grpSpPr>
          <a:xfrm>
            <a:off x="2643229" y="1955060"/>
            <a:ext cx="2627313" cy="400049"/>
            <a:chOff x="534" y="-568"/>
            <a:chExt cx="1655" cy="252"/>
          </a:xfrm>
        </p:grpSpPr>
        <p:sp>
          <p:nvSpPr>
            <p:cNvPr id="14353" name="矩形 14352"/>
            <p:cNvSpPr/>
            <p:nvPr/>
          </p:nvSpPr>
          <p:spPr>
            <a:xfrm>
              <a:off x="534" y="-568"/>
              <a:ext cx="1655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证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仅证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独立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14354" name="直接连接符 14353"/>
            <p:cNvSpPr/>
            <p:nvPr/>
          </p:nvSpPr>
          <p:spPr>
            <a:xfrm>
              <a:off x="1513" y="-546"/>
              <a:ext cx="18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  <p:bldP spid="143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2494</Words>
  <Application>Microsoft Office PowerPoint</Application>
  <PresentationFormat>宽屏</PresentationFormat>
  <Paragraphs>197</Paragraphs>
  <Slides>30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Calibri</vt:lpstr>
      <vt:lpstr>Arial</vt:lpstr>
      <vt:lpstr>思源黑体 CN Light</vt:lpstr>
      <vt:lpstr>FandolFang R</vt:lpstr>
      <vt:lpstr>办公资源网：www.bangongziyuan.com</vt:lpstr>
      <vt:lpstr>Equation.DSMT4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43</cp:revision>
  <dcterms:created xsi:type="dcterms:W3CDTF">2020-08-16T11:59:00Z</dcterms:created>
  <dcterms:modified xsi:type="dcterms:W3CDTF">2021-01-09T10:09:33Z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