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95" r:id="rId2"/>
    <p:sldId id="257" r:id="rId3"/>
    <p:sldId id="258" r:id="rId4"/>
    <p:sldId id="263" r:id="rId5"/>
    <p:sldId id="264" r:id="rId6"/>
    <p:sldId id="265" r:id="rId7"/>
    <p:sldId id="266" r:id="rId8"/>
    <p:sldId id="268" r:id="rId9"/>
    <p:sldId id="269" r:id="rId10"/>
    <p:sldId id="270" r:id="rId11"/>
    <p:sldId id="271" r:id="rId12"/>
    <p:sldId id="272" r:id="rId13"/>
    <p:sldId id="273" r:id="rId14"/>
    <p:sldId id="274" r:id="rId15"/>
    <p:sldId id="275" r:id="rId16"/>
    <p:sldId id="277" r:id="rId17"/>
    <p:sldId id="278" r:id="rId18"/>
    <p:sldId id="279" r:id="rId19"/>
    <p:sldId id="280" r:id="rId20"/>
    <p:sldId id="281" r:id="rId21"/>
    <p:sldId id="282" r:id="rId22"/>
    <p:sldId id="283" r:id="rId23"/>
    <p:sldId id="285" r:id="rId24"/>
    <p:sldId id="286" r:id="rId25"/>
    <p:sldId id="287" r:id="rId26"/>
    <p:sldId id="288" r:id="rId27"/>
    <p:sldId id="289" r:id="rId28"/>
    <p:sldId id="291" r:id="rId29"/>
    <p:sldId id="292" r:id="rId30"/>
    <p:sldId id="293" r:id="rId31"/>
    <p:sldId id="294" r:id="rId32"/>
    <p:sldId id="284" r:id="rId33"/>
    <p:sldId id="297" r:id="rId34"/>
    <p:sldId id="296" r:id="rId35"/>
  </p:sldIdLst>
  <p:sldSz cx="12192000" cy="6858000"/>
  <p:notesSz cx="6858000" cy="9144000"/>
  <p:embeddedFontLst>
    <p:embeddedFont>
      <p:font typeface="FandolFang R" panose="02010600030101010101" charset="-122"/>
      <p:regular r:id="rId38"/>
    </p:embeddedFont>
    <p:embeddedFont>
      <p:font typeface="思源黑体 CN Light" panose="02010600030101010101" charset="-122"/>
      <p:regular r:id="rId39"/>
    </p:embeddedFont>
    <p:embeddedFont>
      <p:font typeface="Calibri" panose="020F0502020204030204" pitchFamily="34" charset="0"/>
      <p:regular r:id="rId40"/>
      <p:bold r:id="rId41"/>
      <p:italic r:id="rId42"/>
      <p:boldItalic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p15:clr>
            <a:srgbClr val="A4A3A4"/>
          </p15:clr>
        </p15:guide>
        <p15:guide id="2" pos="7242">
          <p15:clr>
            <a:srgbClr val="A4A3A4"/>
          </p15:clr>
        </p15:guide>
        <p15:guide id="3" orient="horz" pos="600">
          <p15:clr>
            <a:srgbClr val="A4A3A4"/>
          </p15:clr>
        </p15:guide>
        <p15:guide id="4" orient="horz" pos="663">
          <p15:clr>
            <a:srgbClr val="A4A3A4"/>
          </p15:clr>
        </p15:guide>
        <p15:guide id="5" orient="horz" pos="3884">
          <p15:clr>
            <a:srgbClr val="A4A3A4"/>
          </p15:clr>
        </p15:guide>
        <p15:guide id="6" orient="horz"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480" y="90"/>
      </p:cViewPr>
      <p:guideLst>
        <p:guide pos="415"/>
        <p:guide pos="7242"/>
        <p:guide orient="horz" pos="600"/>
        <p:guide orient="horz" pos="663"/>
        <p:guide orient="horz" pos="3884"/>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A9E190A1-CFD3-4EEF-809B-C712DB752C94}"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6E76E223-4025-42B1-A434-8D762F45621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49B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49B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charset="-122"/>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charset="-122"/>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黑体" panose="02010609060101010101"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9.bin"/><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3.x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4.bin"/><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3.xml"/><Relationship Id="rId6" Type="http://schemas.openxmlformats.org/officeDocument/2006/relationships/oleObject" Target="../embeddings/oleObject28.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1.bin"/><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image" Target="../media/image34.wmf"/><Relationship Id="rId1" Type="http://schemas.openxmlformats.org/officeDocument/2006/relationships/slideLayout" Target="../slideLayouts/slideLayout3.xml"/><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3.xml"/><Relationship Id="rId5" Type="http://schemas.openxmlformats.org/officeDocument/2006/relationships/image" Target="../media/image37.wmf"/><Relationship Id="rId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3.xml"/><Relationship Id="rId5" Type="http://schemas.openxmlformats.org/officeDocument/2006/relationships/image" Target="../media/image39.wmf"/><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7.bin"/><Relationship Id="rId1" Type="http://schemas.openxmlformats.org/officeDocument/2006/relationships/slideLayout" Target="../slideLayouts/slideLayout3.x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0.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7.w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3.xml"/><Relationship Id="rId6" Type="http://schemas.openxmlformats.org/officeDocument/2006/relationships/oleObject" Target="../embeddings/oleObject43.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8.wmf"/></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7.bin"/><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8.bin"/><Relationship Id="rId1" Type="http://schemas.openxmlformats.org/officeDocument/2006/relationships/slideLayout" Target="../slideLayouts/slideLayout3.xml"/><Relationship Id="rId5" Type="http://schemas.openxmlformats.org/officeDocument/2006/relationships/image" Target="../media/image52.wmf"/><Relationship Id="rId4" Type="http://schemas.openxmlformats.org/officeDocument/2006/relationships/oleObject" Target="../embeddings/oleObject4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55.bin"/><Relationship Id="rId17" Type="http://schemas.openxmlformats.org/officeDocument/2006/relationships/image" Target="../media/image60.wmf"/><Relationship Id="rId2" Type="http://schemas.openxmlformats.org/officeDocument/2006/relationships/oleObject" Target="../embeddings/oleObject50.bin"/><Relationship Id="rId16" Type="http://schemas.openxmlformats.org/officeDocument/2006/relationships/oleObject" Target="../embeddings/oleObject57.bin"/><Relationship Id="rId1" Type="http://schemas.openxmlformats.org/officeDocument/2006/relationships/slideLayout" Target="../slideLayouts/slideLayout3.xml"/><Relationship Id="rId6" Type="http://schemas.openxmlformats.org/officeDocument/2006/relationships/oleObject" Target="../embeddings/oleObject52.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56.wmf"/><Relationship Id="rId14" Type="http://schemas.openxmlformats.org/officeDocument/2006/relationships/oleObject" Target="../embeddings/oleObject5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2.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wmf"/><Relationship Id="rId1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6.bin"/><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8.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2">
            <a:extLst>
              <a:ext uri="{28A0092B-C50C-407E-A947-70E740481C1C}">
                <a14:useLocalDpi xmlns:a14="http://schemas.microsoft.com/office/drawing/2010/main" val="0"/>
              </a:ext>
            </a:extLst>
          </a:blip>
          <a:srcRect l="28816" t="1456" r="25587" b="50394"/>
          <a:stretch>
            <a:fillRect/>
          </a:stretch>
        </p:blipFill>
        <p:spPr>
          <a:xfrm>
            <a:off x="666805" y="328986"/>
            <a:ext cx="2430799" cy="2430799"/>
          </a:xfrm>
          <a:custGeom>
            <a:avLst/>
            <a:gdLst>
              <a:gd name="connsiteX0" fmla="*/ 1214228 w 2430799"/>
              <a:gd name="connsiteY0" fmla="*/ 0 h 2430799"/>
              <a:gd name="connsiteX1" fmla="*/ 2430799 w 2430799"/>
              <a:gd name="connsiteY1" fmla="*/ 1216572 h 2430799"/>
              <a:gd name="connsiteX2" fmla="*/ 1214228 w 2430799"/>
              <a:gd name="connsiteY2" fmla="*/ 2430799 h 2430799"/>
              <a:gd name="connsiteX3" fmla="*/ 0 w 2430799"/>
              <a:gd name="connsiteY3" fmla="*/ 1216572 h 2430799"/>
              <a:gd name="connsiteX4" fmla="*/ 1214228 w 2430799"/>
              <a:gd name="connsiteY4" fmla="*/ 0 h 243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99" h="2430799">
                <a:moveTo>
                  <a:pt x="1214228" y="0"/>
                </a:moveTo>
                <a:lnTo>
                  <a:pt x="2430799" y="1216572"/>
                </a:lnTo>
                <a:lnTo>
                  <a:pt x="1214228" y="2430799"/>
                </a:lnTo>
                <a:lnTo>
                  <a:pt x="0" y="1216572"/>
                </a:lnTo>
                <a:lnTo>
                  <a:pt x="1214228" y="0"/>
                </a:lnTo>
                <a:close/>
              </a:path>
            </a:pathLst>
          </a:custGeom>
        </p:spPr>
      </p:pic>
      <p:pic>
        <p:nvPicPr>
          <p:cNvPr id="39" name="图片 38"/>
          <p:cNvPicPr>
            <a:picLocks noChangeAspect="1"/>
          </p:cNvPicPr>
          <p:nvPr/>
        </p:nvPicPr>
        <p:blipFill>
          <a:blip r:embed="rId2">
            <a:extLst>
              <a:ext uri="{28A0092B-C50C-407E-A947-70E740481C1C}">
                <a14:useLocalDpi xmlns:a14="http://schemas.microsoft.com/office/drawing/2010/main" val="0"/>
              </a:ext>
            </a:extLst>
          </a:blip>
          <a:srcRect l="5368" t="27202" r="49035" b="24649"/>
          <a:stretch>
            <a:fillRect/>
          </a:stretch>
        </p:blipFill>
        <p:spPr>
          <a:xfrm>
            <a:off x="-598477" y="1605868"/>
            <a:ext cx="2430799" cy="2430799"/>
          </a:xfrm>
          <a:custGeom>
            <a:avLst/>
            <a:gdLst>
              <a:gd name="connsiteX0" fmla="*/ 1214228 w 2430799"/>
              <a:gd name="connsiteY0" fmla="*/ 0 h 2430799"/>
              <a:gd name="connsiteX1" fmla="*/ 2430799 w 2430799"/>
              <a:gd name="connsiteY1" fmla="*/ 1216572 h 2430799"/>
              <a:gd name="connsiteX2" fmla="*/ 1214228 w 2430799"/>
              <a:gd name="connsiteY2" fmla="*/ 2430799 h 2430799"/>
              <a:gd name="connsiteX3" fmla="*/ 0 w 2430799"/>
              <a:gd name="connsiteY3" fmla="*/ 1216572 h 2430799"/>
              <a:gd name="connsiteX4" fmla="*/ 1214228 w 2430799"/>
              <a:gd name="connsiteY4" fmla="*/ 0 h 243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99" h="2430799">
                <a:moveTo>
                  <a:pt x="1214228" y="0"/>
                </a:moveTo>
                <a:lnTo>
                  <a:pt x="2430799" y="1216572"/>
                </a:lnTo>
                <a:lnTo>
                  <a:pt x="1214228" y="2430799"/>
                </a:lnTo>
                <a:lnTo>
                  <a:pt x="0" y="1216572"/>
                </a:lnTo>
                <a:lnTo>
                  <a:pt x="1214228" y="0"/>
                </a:lnTo>
                <a:close/>
              </a:path>
            </a:pathLst>
          </a:custGeom>
        </p:spPr>
      </p:pic>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53280" t="27202" r="1124" b="24649"/>
          <a:stretch>
            <a:fillRect/>
          </a:stretch>
        </p:blipFill>
        <p:spPr>
          <a:xfrm>
            <a:off x="1955740" y="1605868"/>
            <a:ext cx="2430799" cy="2430799"/>
          </a:xfrm>
          <a:custGeom>
            <a:avLst/>
            <a:gdLst>
              <a:gd name="connsiteX0" fmla="*/ 1216572 w 2430799"/>
              <a:gd name="connsiteY0" fmla="*/ 0 h 2430799"/>
              <a:gd name="connsiteX1" fmla="*/ 2430799 w 2430799"/>
              <a:gd name="connsiteY1" fmla="*/ 1216572 h 2430799"/>
              <a:gd name="connsiteX2" fmla="*/ 1216572 w 2430799"/>
              <a:gd name="connsiteY2" fmla="*/ 2430799 h 2430799"/>
              <a:gd name="connsiteX3" fmla="*/ 0 w 2430799"/>
              <a:gd name="connsiteY3" fmla="*/ 1216572 h 2430799"/>
              <a:gd name="connsiteX4" fmla="*/ 1216572 w 2430799"/>
              <a:gd name="connsiteY4" fmla="*/ 0 h 243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99" h="2430799">
                <a:moveTo>
                  <a:pt x="1216572" y="0"/>
                </a:moveTo>
                <a:lnTo>
                  <a:pt x="2430799" y="1216572"/>
                </a:lnTo>
                <a:lnTo>
                  <a:pt x="1216572" y="2430799"/>
                </a:lnTo>
                <a:lnTo>
                  <a:pt x="0" y="1216572"/>
                </a:lnTo>
                <a:lnTo>
                  <a:pt x="1216572" y="0"/>
                </a:lnTo>
                <a:close/>
              </a:path>
            </a:pathLst>
          </a:custGeom>
        </p:spPr>
      </p:pic>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9087" t="53094" r="25317"/>
          <a:stretch>
            <a:fillRect/>
          </a:stretch>
        </p:blipFill>
        <p:spPr>
          <a:xfrm>
            <a:off x="673607" y="2890177"/>
            <a:ext cx="2430799" cy="2368001"/>
          </a:xfrm>
          <a:custGeom>
            <a:avLst/>
            <a:gdLst>
              <a:gd name="connsiteX0" fmla="*/ 1214228 w 2430799"/>
              <a:gd name="connsiteY0" fmla="*/ 0 h 2368001"/>
              <a:gd name="connsiteX1" fmla="*/ 2430799 w 2430799"/>
              <a:gd name="connsiteY1" fmla="*/ 1214227 h 2368001"/>
              <a:gd name="connsiteX2" fmla="*/ 1274798 w 2430799"/>
              <a:gd name="connsiteY2" fmla="*/ 2368001 h 2368001"/>
              <a:gd name="connsiteX3" fmla="*/ 1153775 w 2430799"/>
              <a:gd name="connsiteY3" fmla="*/ 2368001 h 2368001"/>
              <a:gd name="connsiteX4" fmla="*/ 0 w 2430799"/>
              <a:gd name="connsiteY4" fmla="*/ 1214227 h 2368001"/>
              <a:gd name="connsiteX5" fmla="*/ 1214228 w 2430799"/>
              <a:gd name="connsiteY5" fmla="*/ 0 h 23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799" h="2368001">
                <a:moveTo>
                  <a:pt x="1214228" y="0"/>
                </a:moveTo>
                <a:lnTo>
                  <a:pt x="2430799" y="1214227"/>
                </a:lnTo>
                <a:lnTo>
                  <a:pt x="1274798" y="2368001"/>
                </a:lnTo>
                <a:lnTo>
                  <a:pt x="1153775" y="2368001"/>
                </a:lnTo>
                <a:lnTo>
                  <a:pt x="0" y="1214227"/>
                </a:lnTo>
                <a:lnTo>
                  <a:pt x="1214228" y="0"/>
                </a:lnTo>
                <a:close/>
              </a:path>
            </a:pathLst>
          </a:cu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50729" t="100000" r="47001" b="-1197"/>
          <a:stretch>
            <a:fillRect/>
          </a:stretch>
        </p:blipFill>
        <p:spPr>
          <a:xfrm>
            <a:off x="1819762" y="5281038"/>
            <a:ext cx="121023" cy="60453"/>
          </a:xfrm>
          <a:custGeom>
            <a:avLst/>
            <a:gdLst>
              <a:gd name="connsiteX0" fmla="*/ 0 w 121023"/>
              <a:gd name="connsiteY0" fmla="*/ 0 h 60453"/>
              <a:gd name="connsiteX1" fmla="*/ 121023 w 121023"/>
              <a:gd name="connsiteY1" fmla="*/ 0 h 60453"/>
              <a:gd name="connsiteX2" fmla="*/ 60453 w 121023"/>
              <a:gd name="connsiteY2" fmla="*/ 60453 h 60453"/>
              <a:gd name="connsiteX3" fmla="*/ 0 w 121023"/>
              <a:gd name="connsiteY3" fmla="*/ 0 h 60453"/>
            </a:gdLst>
            <a:ahLst/>
            <a:cxnLst>
              <a:cxn ang="0">
                <a:pos x="connsiteX0" y="connsiteY0"/>
              </a:cxn>
              <a:cxn ang="0">
                <a:pos x="connsiteX1" y="connsiteY1"/>
              </a:cxn>
              <a:cxn ang="0">
                <a:pos x="connsiteX2" y="connsiteY2"/>
              </a:cxn>
              <a:cxn ang="0">
                <a:pos x="connsiteX3" y="connsiteY3"/>
              </a:cxn>
            </a:cxnLst>
            <a:rect l="l" t="t" r="r" b="b"/>
            <a:pathLst>
              <a:path w="121023" h="60453">
                <a:moveTo>
                  <a:pt x="0" y="0"/>
                </a:moveTo>
                <a:lnTo>
                  <a:pt x="121023" y="0"/>
                </a:lnTo>
                <a:lnTo>
                  <a:pt x="60453" y="60453"/>
                </a:lnTo>
                <a:lnTo>
                  <a:pt x="0" y="0"/>
                </a:lnTo>
                <a:close/>
              </a:path>
            </a:pathLst>
          </a:custGeom>
        </p:spPr>
      </p:pic>
      <p:grpSp>
        <p:nvGrpSpPr>
          <p:cNvPr id="6" name="组合 5"/>
          <p:cNvGrpSpPr/>
          <p:nvPr/>
        </p:nvGrpSpPr>
        <p:grpSpPr>
          <a:xfrm>
            <a:off x="4604525" y="2029224"/>
            <a:ext cx="7136336" cy="2730850"/>
            <a:chOff x="6107700" y="2964377"/>
            <a:chExt cx="5112385" cy="1956347"/>
          </a:xfrm>
        </p:grpSpPr>
        <p:grpSp>
          <p:nvGrpSpPr>
            <p:cNvPr id="7" name="组合 6"/>
            <p:cNvGrpSpPr/>
            <p:nvPr/>
          </p:nvGrpSpPr>
          <p:grpSpPr>
            <a:xfrm>
              <a:off x="6113001" y="3468855"/>
              <a:ext cx="5067517" cy="1451869"/>
              <a:chOff x="-4749136" y="2247920"/>
              <a:chExt cx="5067517" cy="1451869"/>
            </a:xfrm>
          </p:grpSpPr>
          <p:sp>
            <p:nvSpPr>
              <p:cNvPr id="9" name="矩形: 圆角 21"/>
              <p:cNvSpPr/>
              <p:nvPr/>
            </p:nvSpPr>
            <p:spPr>
              <a:xfrm>
                <a:off x="-4648332" y="3345066"/>
                <a:ext cx="3562392" cy="354723"/>
              </a:xfrm>
              <a:prstGeom prst="roundRect">
                <a:avLst>
                  <a:gd name="adj" fmla="val 50000"/>
                </a:avLst>
              </a:prstGeom>
              <a:solidFill>
                <a:srgbClr val="49BAA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20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0" name="组合 9"/>
              <p:cNvGrpSpPr/>
              <p:nvPr/>
            </p:nvGrpSpPr>
            <p:grpSpPr>
              <a:xfrm>
                <a:off x="-4749136" y="2247920"/>
                <a:ext cx="5067517" cy="779023"/>
                <a:chOff x="-4749136" y="2247920"/>
                <a:chExt cx="5067517" cy="779023"/>
              </a:xfrm>
            </p:grpSpPr>
            <p:sp>
              <p:nvSpPr>
                <p:cNvPr id="11" name="文本框 10"/>
                <p:cNvSpPr txBox="1"/>
                <p:nvPr/>
              </p:nvSpPr>
              <p:spPr>
                <a:xfrm>
                  <a:off x="-4714868" y="2808615"/>
                  <a:ext cx="5033249" cy="21832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2-3</a:t>
                  </a:r>
                </a:p>
              </p:txBody>
            </p:sp>
            <p:cxnSp>
              <p:nvCxnSpPr>
                <p:cNvPr id="12" name="直接连接符 11"/>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3" name="文本占位符 19"/>
                <p:cNvSpPr txBox="1"/>
                <p:nvPr/>
              </p:nvSpPr>
              <p:spPr>
                <a:xfrm>
                  <a:off x="-4749136" y="2247920"/>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3200" b="1" dirty="0">
                      <a:solidFill>
                        <a:srgbClr val="49BAAF"/>
                      </a:solidFill>
                      <a:latin typeface="Arial" panose="020B0604020202020204" pitchFamily="34" charset="0"/>
                      <a:ea typeface="思源黑体 CN Regular" panose="020B0500000000000000" pitchFamily="34" charset="-122"/>
                      <a:cs typeface="+mn-ea"/>
                      <a:sym typeface="Arial" panose="020B0604020202020204" pitchFamily="34" charset="0"/>
                    </a:rPr>
                    <a:t>3.1</a:t>
                  </a:r>
                  <a:r>
                    <a:rPr lang="zh-CN" altLang="en-US" sz="3200" b="1" dirty="0">
                      <a:solidFill>
                        <a:srgbClr val="49BAAF"/>
                      </a:solidFill>
                      <a:latin typeface="Arial" panose="020B0604020202020204" pitchFamily="34" charset="0"/>
                      <a:ea typeface="思源黑体 CN Regular" panose="020B0500000000000000" pitchFamily="34" charset="-122"/>
                      <a:cs typeface="+mn-ea"/>
                      <a:sym typeface="Arial" panose="020B0604020202020204" pitchFamily="34" charset="0"/>
                    </a:rPr>
                    <a:t>回归分析的基本思想及其初步应用</a:t>
                  </a:r>
                </a:p>
              </p:txBody>
            </p:sp>
          </p:grpSp>
        </p:grpSp>
        <p:sp>
          <p:nvSpPr>
            <p:cNvPr id="8" name="文本占位符 20"/>
            <p:cNvSpPr txBox="1"/>
            <p:nvPr/>
          </p:nvSpPr>
          <p:spPr>
            <a:xfrm>
              <a:off x="6107700" y="296437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统计案例</a:t>
              </a:r>
              <a:endPar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矩形 13"/>
          <p:cNvSpPr/>
          <p:nvPr/>
        </p:nvSpPr>
        <p:spPr>
          <a:xfrm>
            <a:off x="9764924" y="561620"/>
            <a:ext cx="4062342" cy="300975"/>
          </a:xfrm>
          <a:prstGeom prst="rect">
            <a:avLst/>
          </a:prstGeom>
          <a:solidFill>
            <a:srgbClr val="49BAAF"/>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2-3</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Freeform 53"/>
          <p:cNvSpPr/>
          <p:nvPr/>
        </p:nvSpPr>
        <p:spPr bwMode="auto">
          <a:xfrm flipH="1">
            <a:off x="1866965" y="1636013"/>
            <a:ext cx="2430799" cy="2430799"/>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5"/>
          <p:cNvSpPr/>
          <p:nvPr/>
        </p:nvSpPr>
        <p:spPr bwMode="auto">
          <a:xfrm flipH="1">
            <a:off x="652737" y="419443"/>
            <a:ext cx="2430799" cy="2430799"/>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6"/>
          <p:cNvSpPr/>
          <p:nvPr/>
        </p:nvSpPr>
        <p:spPr bwMode="auto">
          <a:xfrm flipH="1">
            <a:off x="2914693" y="474981"/>
            <a:ext cx="1420505" cy="1420505"/>
          </a:xfrm>
          <a:custGeom>
            <a:avLst/>
            <a:gdLst>
              <a:gd name="T0" fmla="*/ 606 w 606"/>
              <a:gd name="T1" fmla="*/ 303 h 606"/>
              <a:gd name="T2" fmla="*/ 303 w 606"/>
              <a:gd name="T3" fmla="*/ 606 h 606"/>
              <a:gd name="T4" fmla="*/ 0 w 606"/>
              <a:gd name="T5" fmla="*/ 303 h 606"/>
              <a:gd name="T6" fmla="*/ 303 w 606"/>
              <a:gd name="T7" fmla="*/ 0 h 606"/>
              <a:gd name="T8" fmla="*/ 606 w 606"/>
              <a:gd name="T9" fmla="*/ 303 h 606"/>
            </a:gdLst>
            <a:ahLst/>
            <a:cxnLst>
              <a:cxn ang="0">
                <a:pos x="T0" y="T1"/>
              </a:cxn>
              <a:cxn ang="0">
                <a:pos x="T2" y="T3"/>
              </a:cxn>
              <a:cxn ang="0">
                <a:pos x="T4" y="T5"/>
              </a:cxn>
              <a:cxn ang="0">
                <a:pos x="T6" y="T7"/>
              </a:cxn>
              <a:cxn ang="0">
                <a:pos x="T8" y="T9"/>
              </a:cxn>
            </a:cxnLst>
            <a:rect l="0" t="0" r="r" b="b"/>
            <a:pathLst>
              <a:path w="606" h="606">
                <a:moveTo>
                  <a:pt x="606" y="303"/>
                </a:moveTo>
                <a:lnTo>
                  <a:pt x="303" y="606"/>
                </a:lnTo>
                <a:lnTo>
                  <a:pt x="0" y="303"/>
                </a:lnTo>
                <a:lnTo>
                  <a:pt x="303" y="0"/>
                </a:lnTo>
                <a:lnTo>
                  <a:pt x="606" y="303"/>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7"/>
          <p:cNvSpPr/>
          <p:nvPr/>
        </p:nvSpPr>
        <p:spPr bwMode="auto">
          <a:xfrm flipH="1">
            <a:off x="3071815" y="522582"/>
            <a:ext cx="1420505" cy="1420505"/>
          </a:xfrm>
          <a:custGeom>
            <a:avLst/>
            <a:gdLst>
              <a:gd name="T0" fmla="*/ 606 w 606"/>
              <a:gd name="T1" fmla="*/ 303 h 606"/>
              <a:gd name="T2" fmla="*/ 303 w 606"/>
              <a:gd name="T3" fmla="*/ 606 h 606"/>
              <a:gd name="T4" fmla="*/ 0 w 606"/>
              <a:gd name="T5" fmla="*/ 303 h 606"/>
              <a:gd name="T6" fmla="*/ 303 w 606"/>
              <a:gd name="T7" fmla="*/ 0 h 606"/>
              <a:gd name="T8" fmla="*/ 606 w 606"/>
              <a:gd name="T9" fmla="*/ 303 h 606"/>
            </a:gdLst>
            <a:ahLst/>
            <a:cxnLst>
              <a:cxn ang="0">
                <a:pos x="T0" y="T1"/>
              </a:cxn>
              <a:cxn ang="0">
                <a:pos x="T2" y="T3"/>
              </a:cxn>
              <a:cxn ang="0">
                <a:pos x="T4" y="T5"/>
              </a:cxn>
              <a:cxn ang="0">
                <a:pos x="T6" y="T7"/>
              </a:cxn>
              <a:cxn ang="0">
                <a:pos x="T8" y="T9"/>
              </a:cxn>
            </a:cxnLst>
            <a:rect l="0" t="0" r="r" b="b"/>
            <a:pathLst>
              <a:path w="606" h="606">
                <a:moveTo>
                  <a:pt x="606" y="303"/>
                </a:moveTo>
                <a:lnTo>
                  <a:pt x="303" y="606"/>
                </a:lnTo>
                <a:lnTo>
                  <a:pt x="0" y="303"/>
                </a:lnTo>
                <a:lnTo>
                  <a:pt x="303" y="0"/>
                </a:lnTo>
                <a:lnTo>
                  <a:pt x="606" y="3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9"/>
          <p:cNvSpPr/>
          <p:nvPr/>
        </p:nvSpPr>
        <p:spPr bwMode="auto">
          <a:xfrm flipH="1">
            <a:off x="652737" y="2852585"/>
            <a:ext cx="2430799" cy="2428454"/>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0"/>
          <p:cNvSpPr/>
          <p:nvPr/>
        </p:nvSpPr>
        <p:spPr bwMode="auto">
          <a:xfrm flipH="1">
            <a:off x="1953460" y="4942219"/>
            <a:ext cx="954036" cy="954036"/>
          </a:xfrm>
          <a:custGeom>
            <a:avLst/>
            <a:gdLst>
              <a:gd name="T0" fmla="*/ 407 w 407"/>
              <a:gd name="T1" fmla="*/ 203 h 407"/>
              <a:gd name="T2" fmla="*/ 203 w 407"/>
              <a:gd name="T3" fmla="*/ 407 h 407"/>
              <a:gd name="T4" fmla="*/ 0 w 407"/>
              <a:gd name="T5" fmla="*/ 203 h 407"/>
              <a:gd name="T6" fmla="*/ 203 w 407"/>
              <a:gd name="T7" fmla="*/ 0 h 407"/>
              <a:gd name="T8" fmla="*/ 407 w 407"/>
              <a:gd name="T9" fmla="*/ 203 h 407"/>
            </a:gdLst>
            <a:ahLst/>
            <a:cxnLst>
              <a:cxn ang="0">
                <a:pos x="T0" y="T1"/>
              </a:cxn>
              <a:cxn ang="0">
                <a:pos x="T2" y="T3"/>
              </a:cxn>
              <a:cxn ang="0">
                <a:pos x="T4" y="T5"/>
              </a:cxn>
              <a:cxn ang="0">
                <a:pos x="T6" y="T7"/>
              </a:cxn>
              <a:cxn ang="0">
                <a:pos x="T8" y="T9"/>
              </a:cxn>
            </a:cxnLst>
            <a:rect l="0" t="0" r="r" b="b"/>
            <a:pathLst>
              <a:path w="407" h="407">
                <a:moveTo>
                  <a:pt x="407" y="203"/>
                </a:moveTo>
                <a:lnTo>
                  <a:pt x="203" y="407"/>
                </a:lnTo>
                <a:lnTo>
                  <a:pt x="0" y="203"/>
                </a:lnTo>
                <a:lnTo>
                  <a:pt x="203" y="0"/>
                </a:lnTo>
                <a:lnTo>
                  <a:pt x="407" y="203"/>
                </a:lnTo>
                <a:close/>
              </a:path>
            </a:pathLst>
          </a:custGeom>
          <a:solidFill>
            <a:srgbClr val="49BAAF"/>
          </a:solidFill>
          <a:ln>
            <a:noFill/>
          </a:ln>
        </p:spPr>
        <p:txBody>
          <a:bodyPr vert="horz" wrap="square" lIns="91440" tIns="45720" rIns="91440" bIns="45720" numCol="1" anchor="t" anchorCtr="0" compatLnSpc="1"/>
          <a:lstStyle/>
          <a:p>
            <a:endParaRPr lang="zh-CN" altLang="en-US"/>
          </a:p>
        </p:txBody>
      </p:sp>
      <p:sp>
        <p:nvSpPr>
          <p:cNvPr id="27" name="Freeform 74"/>
          <p:cNvSpPr/>
          <p:nvPr/>
        </p:nvSpPr>
        <p:spPr bwMode="auto">
          <a:xfrm flipH="1">
            <a:off x="6380" y="18805"/>
            <a:ext cx="1319214" cy="1386607"/>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4"/>
          <p:cNvSpPr/>
          <p:nvPr/>
        </p:nvSpPr>
        <p:spPr bwMode="auto">
          <a:xfrm flipH="1">
            <a:off x="2913073" y="3706875"/>
            <a:ext cx="1521301" cy="1518956"/>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flipH="1">
            <a:off x="720716" y="5171195"/>
            <a:ext cx="1680512" cy="1677921"/>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p:spPr>
        <p:txBody>
          <a:bodyPr vert="horz" wrap="square" lIns="91440" tIns="45720" rIns="91440" bIns="45720" numCol="1" anchor="t" anchorCtr="0" compatLnSpc="1"/>
          <a:lstStyle/>
          <a:p>
            <a:endParaRPr lang="zh-CN" altLang="en-US"/>
          </a:p>
        </p:txBody>
      </p:sp>
      <p:sp>
        <p:nvSpPr>
          <p:cNvPr id="41" name="Freeform 74"/>
          <p:cNvSpPr/>
          <p:nvPr/>
        </p:nvSpPr>
        <p:spPr bwMode="auto">
          <a:xfrm flipH="1">
            <a:off x="10670699" y="5281038"/>
            <a:ext cx="1521301" cy="1518956"/>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本框 16387"/>
          <p:cNvSpPr txBox="1"/>
          <p:nvPr/>
        </p:nvSpPr>
        <p:spPr>
          <a:xfrm>
            <a:off x="660401" y="1294130"/>
            <a:ext cx="1387475" cy="400050"/>
          </a:xfrm>
          <a:prstGeom prst="rect">
            <a:avLst/>
          </a:prstGeom>
          <a:noFill/>
          <a:ln w="9525">
            <a:noFill/>
          </a:ln>
        </p:spPr>
        <p:txBody>
          <a:bodyPr>
            <a:spAutoFit/>
          </a:bodyPr>
          <a:lstStyle/>
          <a:p>
            <a:r>
              <a:rPr lang="zh-CN" altLang="en-US" sz="2000" kern="0" dirty="0">
                <a:solidFill>
                  <a:srgbClr val="9900FF"/>
                </a:solidFill>
                <a:latin typeface="Arial" panose="020B0604020202020204" pitchFamily="34" charset="0"/>
                <a:ea typeface="思源黑体 CN Medium" panose="020B0600000000000000" pitchFamily="34" charset="-122"/>
                <a:sym typeface="Arial" panose="020B0604020202020204" pitchFamily="34" charset="0"/>
              </a:rPr>
              <a:t>解答</a:t>
            </a:r>
          </a:p>
        </p:txBody>
      </p:sp>
      <p:sp>
        <p:nvSpPr>
          <p:cNvPr id="16389" name="文本框 16388"/>
          <p:cNvSpPr txBox="1"/>
          <p:nvPr/>
        </p:nvSpPr>
        <p:spPr>
          <a:xfrm>
            <a:off x="658813" y="1958032"/>
            <a:ext cx="3960812" cy="400110"/>
          </a:xfrm>
          <a:prstGeom prst="rect">
            <a:avLst/>
          </a:prstGeom>
          <a:noFill/>
          <a:ln w="9525">
            <a:noFill/>
          </a:ln>
        </p:spPr>
        <p:txBody>
          <a:bodyPr>
            <a:spAutoFit/>
          </a:bodyPr>
          <a:lstStyle/>
          <a:p>
            <a:pPr>
              <a:spcBef>
                <a:spcPct val="50000"/>
              </a:spcBef>
            </a:pP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第一步</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画散点图</a:t>
            </a:r>
          </a:p>
        </p:txBody>
      </p:sp>
      <p:graphicFrame>
        <p:nvGraphicFramePr>
          <p:cNvPr id="16390" name="对象 16389"/>
          <p:cNvGraphicFramePr>
            <a:graphicFrameLocks noChangeAspect="1"/>
          </p:cNvGraphicFramePr>
          <p:nvPr/>
        </p:nvGraphicFramePr>
        <p:xfrm>
          <a:off x="3637280" y="2358142"/>
          <a:ext cx="4959351" cy="3192284"/>
        </p:xfrm>
        <a:graphic>
          <a:graphicData uri="http://schemas.openxmlformats.org/presentationml/2006/ole">
            <mc:AlternateContent xmlns:mc="http://schemas.openxmlformats.org/markup-compatibility/2006">
              <mc:Choice xmlns:v="urn:schemas-microsoft-com:vml" Requires="v">
                <p:oleObj r:id="rId2" imgW="2178685" imgH="1445260" progId="Excel.Chart.8">
                  <p:embed/>
                </p:oleObj>
              </mc:Choice>
              <mc:Fallback>
                <p:oleObj r:id="rId2" imgW="2178685" imgH="1445260" progId="Excel.Chart.8">
                  <p:embed/>
                  <p:pic>
                    <p:nvPicPr>
                      <p:cNvPr id="0" name="对象 16389"/>
                      <p:cNvPicPr/>
                      <p:nvPr/>
                    </p:nvPicPr>
                    <p:blipFill>
                      <a:blip r:embed="rId3"/>
                      <a:stretch>
                        <a:fillRect/>
                      </a:stretch>
                    </p:blipFill>
                    <p:spPr>
                      <a:xfrm>
                        <a:off x="3637280" y="2358142"/>
                        <a:ext cx="4959351" cy="3192284"/>
                      </a:xfrm>
                      <a:prstGeom prst="rect">
                        <a:avLst/>
                      </a:prstGeom>
                      <a:noFill/>
                      <a:ln w="38100">
                        <a:noFill/>
                        <a:miter/>
                      </a:ln>
                    </p:spPr>
                  </p:pic>
                </p:oleObj>
              </mc:Fallback>
            </mc:AlternateContent>
          </a:graphicData>
        </a:graphic>
      </p:graphicFrame>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plus(in)">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p:cTn id="12" dur="500" decel="50000" fill="hold">
                                          <p:stCondLst>
                                            <p:cond delay="0"/>
                                          </p:stCondLst>
                                        </p:cTn>
                                        <p:tgtEl>
                                          <p:spTgt spid="1639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39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390"/>
                                        </p:tgtEl>
                                        <p:attrNameLst>
                                          <p:attrName>ppt_w</p:attrName>
                                        </p:attrNameLst>
                                      </p:cBhvr>
                                      <p:tavLst>
                                        <p:tav tm="0">
                                          <p:val>
                                            <p:strVal val="#ppt_w*.05"/>
                                          </p:val>
                                        </p:tav>
                                        <p:tav tm="100000">
                                          <p:val>
                                            <p:strVal val="#ppt_w"/>
                                          </p:val>
                                        </p:tav>
                                      </p:tavLst>
                                    </p:anim>
                                    <p:anim calcmode="lin" valueType="num">
                                      <p:cBhvr>
                                        <p:cTn id="15" dur="1000" fill="hold"/>
                                        <p:tgtEl>
                                          <p:spTgt spid="1639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39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39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39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7409"/>
          <p:cNvSpPr txBox="1"/>
          <p:nvPr/>
        </p:nvSpPr>
        <p:spPr>
          <a:xfrm>
            <a:off x="660400" y="1307008"/>
            <a:ext cx="4464050" cy="400110"/>
          </a:xfrm>
          <a:prstGeom prst="rect">
            <a:avLst/>
          </a:prstGeom>
          <a:noFill/>
          <a:ln w="9525">
            <a:noFill/>
          </a:ln>
        </p:spPr>
        <p:txBody>
          <a:bodyPr>
            <a:spAutoFit/>
          </a:bodyPr>
          <a:lstStyle/>
          <a:p>
            <a:pPr>
              <a:spcBef>
                <a:spcPct val="50000"/>
              </a:spcBef>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第二步：求回归方程</a:t>
            </a:r>
          </a:p>
        </p:txBody>
      </p:sp>
      <p:sp>
        <p:nvSpPr>
          <p:cNvPr id="17411" name="文本框 17410"/>
          <p:cNvSpPr txBox="1"/>
          <p:nvPr/>
        </p:nvSpPr>
        <p:spPr>
          <a:xfrm>
            <a:off x="658813" y="3388469"/>
            <a:ext cx="3816350" cy="400110"/>
          </a:xfrm>
          <a:prstGeom prst="rect">
            <a:avLst/>
          </a:prstGeom>
          <a:noFill/>
          <a:ln w="9525">
            <a:noFill/>
          </a:ln>
        </p:spPr>
        <p:txBody>
          <a:bodyPr>
            <a:spAutoFit/>
          </a:bodyPr>
          <a:lstStyle/>
          <a:p>
            <a:pPr>
              <a:spcBef>
                <a:spcPct val="50000"/>
              </a:spcBef>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第三步</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代值计算 </a:t>
            </a:r>
          </a:p>
        </p:txBody>
      </p:sp>
      <p:sp>
        <p:nvSpPr>
          <p:cNvPr id="17417" name="文本框 17416"/>
          <p:cNvSpPr txBox="1"/>
          <p:nvPr/>
        </p:nvSpPr>
        <p:spPr>
          <a:xfrm>
            <a:off x="658496" y="1860006"/>
            <a:ext cx="3313112" cy="1323439"/>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计算器得：</a:t>
            </a:r>
          </a:p>
          <a:p>
            <a:pPr>
              <a:spcBef>
                <a:spcPct val="50000"/>
              </a:spcBef>
            </a:pPr>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故线性回归方程：</a:t>
            </a:r>
          </a:p>
        </p:txBody>
      </p:sp>
      <p:sp>
        <p:nvSpPr>
          <p:cNvPr id="17418" name="文本框 17417"/>
          <p:cNvSpPr txBox="1"/>
          <p:nvPr/>
        </p:nvSpPr>
        <p:spPr>
          <a:xfrm>
            <a:off x="660400" y="3874051"/>
            <a:ext cx="2233612"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当</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x=172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时，</a:t>
            </a:r>
          </a:p>
        </p:txBody>
      </p:sp>
      <p:graphicFrame>
        <p:nvGraphicFramePr>
          <p:cNvPr id="17419" name="对象 17418"/>
          <p:cNvGraphicFramePr>
            <a:graphicFrameLocks noChangeAspect="1"/>
          </p:cNvGraphicFramePr>
          <p:nvPr/>
        </p:nvGraphicFramePr>
        <p:xfrm>
          <a:off x="1993584" y="1868991"/>
          <a:ext cx="2157412" cy="846137"/>
        </p:xfrm>
        <a:graphic>
          <a:graphicData uri="http://schemas.openxmlformats.org/presentationml/2006/ole">
            <mc:AlternateContent xmlns:mc="http://schemas.openxmlformats.org/markup-compatibility/2006">
              <mc:Choice xmlns:v="urn:schemas-microsoft-com:vml" Requires="v">
                <p:oleObj r:id="rId2" imgW="774700" imgH="431800" progId="Equation.3">
                  <p:embed/>
                </p:oleObj>
              </mc:Choice>
              <mc:Fallback>
                <p:oleObj r:id="rId2" imgW="774700" imgH="431800" progId="Equation.3">
                  <p:embed/>
                  <p:pic>
                    <p:nvPicPr>
                      <p:cNvPr id="0" name="对象 17418"/>
                      <p:cNvPicPr/>
                      <p:nvPr/>
                    </p:nvPicPr>
                    <p:blipFill>
                      <a:blip r:embed="rId3"/>
                      <a:stretch>
                        <a:fillRect/>
                      </a:stretch>
                    </p:blipFill>
                    <p:spPr>
                      <a:xfrm>
                        <a:off x="1993584" y="1868991"/>
                        <a:ext cx="2157412" cy="846137"/>
                      </a:xfrm>
                      <a:prstGeom prst="rect">
                        <a:avLst/>
                      </a:prstGeom>
                      <a:noFill/>
                      <a:ln w="38100">
                        <a:noFill/>
                        <a:miter/>
                      </a:ln>
                    </p:spPr>
                  </p:pic>
                </p:oleObj>
              </mc:Fallback>
            </mc:AlternateContent>
          </a:graphicData>
        </a:graphic>
      </p:graphicFrame>
      <p:graphicFrame>
        <p:nvGraphicFramePr>
          <p:cNvPr id="17420" name="对象 17419"/>
          <p:cNvGraphicFramePr>
            <a:graphicFrameLocks noChangeAspect="1"/>
          </p:cNvGraphicFramePr>
          <p:nvPr/>
        </p:nvGraphicFramePr>
        <p:xfrm>
          <a:off x="2754392" y="2772813"/>
          <a:ext cx="2793207" cy="422280"/>
        </p:xfrm>
        <a:graphic>
          <a:graphicData uri="http://schemas.openxmlformats.org/presentationml/2006/ole">
            <mc:AlternateContent xmlns:mc="http://schemas.openxmlformats.org/markup-compatibility/2006">
              <mc:Choice xmlns:v="urn:schemas-microsoft-com:vml" Requires="v">
                <p:oleObj r:id="rId4" imgW="1256665" imgH="203200" progId="Equation.3">
                  <p:embed/>
                </p:oleObj>
              </mc:Choice>
              <mc:Fallback>
                <p:oleObj r:id="rId4" imgW="1256665" imgH="203200" progId="Equation.3">
                  <p:embed/>
                  <p:pic>
                    <p:nvPicPr>
                      <p:cNvPr id="0" name="对象 17419"/>
                      <p:cNvPicPr/>
                      <p:nvPr/>
                    </p:nvPicPr>
                    <p:blipFill>
                      <a:blip r:embed="rId5"/>
                      <a:stretch>
                        <a:fillRect/>
                      </a:stretch>
                    </p:blipFill>
                    <p:spPr>
                      <a:xfrm>
                        <a:off x="2754392" y="2772813"/>
                        <a:ext cx="2793207" cy="422280"/>
                      </a:xfrm>
                      <a:prstGeom prst="rect">
                        <a:avLst/>
                      </a:prstGeom>
                      <a:noFill/>
                      <a:ln w="38100">
                        <a:noFill/>
                        <a:miter/>
                      </a:ln>
                    </p:spPr>
                  </p:pic>
                </p:oleObj>
              </mc:Fallback>
            </mc:AlternateContent>
          </a:graphicData>
        </a:graphic>
      </p:graphicFrame>
      <p:graphicFrame>
        <p:nvGraphicFramePr>
          <p:cNvPr id="17421" name="对象 17420"/>
          <p:cNvGraphicFramePr>
            <a:graphicFrameLocks noChangeAspect="1"/>
          </p:cNvGraphicFramePr>
          <p:nvPr/>
        </p:nvGraphicFramePr>
        <p:xfrm>
          <a:off x="742077" y="4359633"/>
          <a:ext cx="3038483" cy="831850"/>
        </p:xfrm>
        <a:graphic>
          <a:graphicData uri="http://schemas.openxmlformats.org/presentationml/2006/ole">
            <mc:AlternateContent xmlns:mc="http://schemas.openxmlformats.org/markup-compatibility/2006">
              <mc:Choice xmlns:v="urn:schemas-microsoft-com:vml" Requires="v">
                <p:oleObj r:id="rId6" imgW="1485265" imgH="444500" progId="Equation.DSMT4">
                  <p:embed/>
                </p:oleObj>
              </mc:Choice>
              <mc:Fallback>
                <p:oleObj r:id="rId6" imgW="1485265" imgH="444500" progId="Equation.DSMT4">
                  <p:embed/>
                  <p:pic>
                    <p:nvPicPr>
                      <p:cNvPr id="0" name="对象 17420"/>
                      <p:cNvPicPr/>
                      <p:nvPr/>
                    </p:nvPicPr>
                    <p:blipFill>
                      <a:blip r:embed="rId7"/>
                      <a:stretch>
                        <a:fillRect/>
                      </a:stretch>
                    </p:blipFill>
                    <p:spPr>
                      <a:xfrm>
                        <a:off x="742077" y="4359633"/>
                        <a:ext cx="3038483" cy="831850"/>
                      </a:xfrm>
                      <a:prstGeom prst="rect">
                        <a:avLst/>
                      </a:prstGeom>
                      <a:noFill/>
                      <a:ln w="38100">
                        <a:noFill/>
                        <a:miter/>
                      </a:ln>
                    </p:spPr>
                  </p:pic>
                </p:oleObj>
              </mc:Fallback>
            </mc:AlternateContent>
          </a:graphicData>
        </a:graphic>
      </p:graphicFrame>
      <p:sp>
        <p:nvSpPr>
          <p:cNvPr id="1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plus(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419"/>
                                        </p:tgtEl>
                                        <p:attrNameLst>
                                          <p:attrName>style.visibility</p:attrName>
                                        </p:attrNameLst>
                                      </p:cBhvr>
                                      <p:to>
                                        <p:strVal val="visible"/>
                                      </p:to>
                                    </p:set>
                                    <p:animEffect transition="in" filter="wheel(4)">
                                      <p:cBhvr>
                                        <p:cTn id="12" dur="500"/>
                                        <p:tgtEl>
                                          <p:spTgt spid="17419"/>
                                        </p:tgtEl>
                                      </p:cBhvr>
                                    </p:animEffect>
                                  </p:childTnLst>
                                </p:cTn>
                              </p:par>
                              <p:par>
                                <p:cTn id="13" presetID="21" presetClass="entr" presetSubtype="4" fill="hold" nodeType="withEffect">
                                  <p:stCondLst>
                                    <p:cond delay="0"/>
                                  </p:stCondLst>
                                  <p:childTnLst>
                                    <p:set>
                                      <p:cBhvr>
                                        <p:cTn id="14" dur="1" fill="hold">
                                          <p:stCondLst>
                                            <p:cond delay="0"/>
                                          </p:stCondLst>
                                        </p:cTn>
                                        <p:tgtEl>
                                          <p:spTgt spid="17420"/>
                                        </p:tgtEl>
                                        <p:attrNameLst>
                                          <p:attrName>style.visibility</p:attrName>
                                        </p:attrNameLst>
                                      </p:cBhvr>
                                      <p:to>
                                        <p:strVal val="visible"/>
                                      </p:to>
                                    </p:set>
                                    <p:animEffect transition="in" filter="wheel(4)">
                                      <p:cBhvr>
                                        <p:cTn id="15" dur="500"/>
                                        <p:tgtEl>
                                          <p:spTgt spid="17420"/>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7417"/>
                                        </p:tgtEl>
                                        <p:attrNameLst>
                                          <p:attrName>style.visibility</p:attrName>
                                        </p:attrNameLst>
                                      </p:cBhvr>
                                      <p:to>
                                        <p:strVal val="visible"/>
                                      </p:to>
                                    </p:set>
                                    <p:animEffect transition="in" filter="wheel(4)">
                                      <p:cBhvr>
                                        <p:cTn id="18" dur="500"/>
                                        <p:tgtEl>
                                          <p:spTgt spid="1741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7411"/>
                                        </p:tgtEl>
                                        <p:attrNameLst>
                                          <p:attrName>style.visibility</p:attrName>
                                        </p:attrNameLst>
                                      </p:cBhvr>
                                      <p:to>
                                        <p:strVal val="visible"/>
                                      </p:to>
                                    </p:set>
                                    <p:animEffect transition="in" filter="plus(in)">
                                      <p:cBhvr>
                                        <p:cTn id="23" dur="500"/>
                                        <p:tgtEl>
                                          <p:spTgt spid="17411"/>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7418"/>
                                        </p:tgtEl>
                                        <p:attrNameLst>
                                          <p:attrName>style.visibility</p:attrName>
                                        </p:attrNameLst>
                                      </p:cBhvr>
                                      <p:to>
                                        <p:strVal val="visible"/>
                                      </p:to>
                                    </p:set>
                                    <p:animEffect transition="in" filter="wedge">
                                      <p:cBhvr>
                                        <p:cTn id="28" dur="500"/>
                                        <p:tgtEl>
                                          <p:spTgt spid="17418"/>
                                        </p:tgtEl>
                                      </p:cBhvr>
                                    </p:animEffect>
                                  </p:childTnLst>
                                </p:cTn>
                              </p:par>
                              <p:par>
                                <p:cTn id="29" presetID="20" presetClass="entr" presetSubtype="0" fill="hold" nodeType="withEffect">
                                  <p:stCondLst>
                                    <p:cond delay="0"/>
                                  </p:stCondLst>
                                  <p:childTnLst>
                                    <p:set>
                                      <p:cBhvr>
                                        <p:cTn id="30" dur="1" fill="hold">
                                          <p:stCondLst>
                                            <p:cond delay="0"/>
                                          </p:stCondLst>
                                        </p:cTn>
                                        <p:tgtEl>
                                          <p:spTgt spid="17421"/>
                                        </p:tgtEl>
                                        <p:attrNameLst>
                                          <p:attrName>style.visibility</p:attrName>
                                        </p:attrNameLst>
                                      </p:cBhvr>
                                      <p:to>
                                        <p:strVal val="visible"/>
                                      </p:to>
                                    </p:set>
                                    <p:animEffect transition="in" filter="wedge">
                                      <p:cBhvr>
                                        <p:cTn id="31"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7" grpId="0"/>
      <p:bldP spid="174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对象 18433"/>
          <p:cNvGraphicFramePr>
            <a:graphicFrameLocks noChangeAspect="1"/>
          </p:cNvGraphicFramePr>
          <p:nvPr/>
        </p:nvGraphicFramePr>
        <p:xfrm>
          <a:off x="3508278" y="3267709"/>
          <a:ext cx="4616644" cy="2866391"/>
        </p:xfrm>
        <a:graphic>
          <a:graphicData uri="http://schemas.openxmlformats.org/presentationml/2006/ole">
            <mc:AlternateContent xmlns:mc="http://schemas.openxmlformats.org/markup-compatibility/2006">
              <mc:Choice xmlns:v="urn:schemas-microsoft-com:vml" Requires="v">
                <p:oleObj r:id="rId2" imgW="2178685" imgH="1445260" progId="Excel.Chart.8">
                  <p:embed/>
                </p:oleObj>
              </mc:Choice>
              <mc:Fallback>
                <p:oleObj r:id="rId2" imgW="2178685" imgH="1445260" progId="Excel.Chart.8">
                  <p:embed/>
                  <p:pic>
                    <p:nvPicPr>
                      <p:cNvPr id="0" name="对象 18433"/>
                      <p:cNvPicPr/>
                      <p:nvPr/>
                    </p:nvPicPr>
                    <p:blipFill>
                      <a:blip r:embed="rId3"/>
                      <a:stretch>
                        <a:fillRect/>
                      </a:stretch>
                    </p:blipFill>
                    <p:spPr>
                      <a:xfrm>
                        <a:off x="3508278" y="3267709"/>
                        <a:ext cx="4616644" cy="2866391"/>
                      </a:xfrm>
                      <a:prstGeom prst="rect">
                        <a:avLst/>
                      </a:prstGeom>
                      <a:noFill/>
                      <a:ln w="38100">
                        <a:noFill/>
                        <a:miter/>
                      </a:ln>
                    </p:spPr>
                  </p:pic>
                </p:oleObj>
              </mc:Fallback>
            </mc:AlternateContent>
          </a:graphicData>
        </a:graphic>
      </p:graphicFrame>
      <p:sp>
        <p:nvSpPr>
          <p:cNvPr id="18435" name="文本框 18434"/>
          <p:cNvSpPr txBox="1"/>
          <p:nvPr/>
        </p:nvSpPr>
        <p:spPr>
          <a:xfrm>
            <a:off x="660400" y="2109786"/>
            <a:ext cx="10860087" cy="878254"/>
          </a:xfrm>
          <a:prstGeom prst="rect">
            <a:avLst/>
          </a:prstGeom>
          <a:noFill/>
          <a:ln w="9525">
            <a:noFill/>
          </a:ln>
        </p:spPr>
        <p:txBody>
          <a:bodyPr wrap="square">
            <a:spAutoFit/>
          </a:bodyPr>
          <a:lstStyle/>
          <a:p>
            <a:pPr>
              <a:lnSpc>
                <a:spcPct val="150000"/>
              </a:lnSpc>
              <a:spcBef>
                <a:spcPct val="50000"/>
              </a:spcBef>
            </a:pP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显然，身高</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172cm</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的女大学生的体重不一定是</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60.316kg</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，但一般可以认为她的体重在</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60.316kg</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左右，下图中的样本点和回归直线的相互位置说明了这一点</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8436" name="直接连接符 18435"/>
          <p:cNvSpPr/>
          <p:nvPr/>
        </p:nvSpPr>
        <p:spPr>
          <a:xfrm flipV="1">
            <a:off x="4260215" y="3926524"/>
            <a:ext cx="3384550" cy="638175"/>
          </a:xfrm>
          <a:prstGeom prst="line">
            <a:avLst/>
          </a:prstGeom>
          <a:ln w="38100" cap="flat" cmpd="sng">
            <a:solidFill>
              <a:srgbClr val="FF0066"/>
            </a:solidFill>
            <a:prstDash val="solid"/>
            <a:headEnd type="none" w="med" len="med"/>
            <a:tailEnd type="none" w="med" len="med"/>
          </a:ln>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658813" y="1140238"/>
            <a:ext cx="1008063" cy="40005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探究</a:t>
            </a:r>
          </a:p>
        </p:txBody>
      </p:sp>
      <p:sp>
        <p:nvSpPr>
          <p:cNvPr id="6" name="矩形 5"/>
          <p:cNvSpPr/>
          <p:nvPr/>
        </p:nvSpPr>
        <p:spPr>
          <a:xfrm>
            <a:off x="660400" y="1414966"/>
            <a:ext cx="10312400" cy="707886"/>
          </a:xfrm>
          <a:prstGeom prst="rect">
            <a:avLst/>
          </a:prstGeom>
          <a:noFill/>
          <a:ln w="9525">
            <a:noFill/>
          </a:ln>
        </p:spPr>
        <p:txBody>
          <a:bodyPr wrap="square">
            <a:spAutoFit/>
          </a:bodyPr>
          <a:lstStyle/>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高为</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172c</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ｍ的女大学生的体重一定是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60.316kg</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吗？如果不是</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其原因是什么</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ppt_w</p:attrName>
                                        </p:attrNameLst>
                                      </p:cBhvr>
                                      <p:tavLst>
                                        <p:tav tm="0">
                                          <p:val>
                                            <p:strVal val="#ppt_w+.3"/>
                                          </p:val>
                                        </p:tav>
                                        <p:tav tm="100000">
                                          <p:val>
                                            <p:strVal val="#ppt_w"/>
                                          </p:val>
                                        </p:tav>
                                      </p:tavLst>
                                    </p:anim>
                                    <p:anim calcmode="lin" valueType="num">
                                      <p:cBhvr>
                                        <p:cTn id="8" dur="1000" fill="hold"/>
                                        <p:tgtEl>
                                          <p:spTgt spid="18435"/>
                                        </p:tgtEl>
                                        <p:attrNameLst>
                                          <p:attrName>ppt_h</p:attrName>
                                        </p:attrNameLst>
                                      </p:cBhvr>
                                      <p:tavLst>
                                        <p:tav tm="0">
                                          <p:val>
                                            <p:strVal val="#ppt_h"/>
                                          </p:val>
                                        </p:tav>
                                        <p:tav tm="100000">
                                          <p:val>
                                            <p:strVal val="#ppt_h"/>
                                          </p:val>
                                        </p:tav>
                                      </p:tavLst>
                                    </p:anim>
                                    <p:animEffect transition="in" filter="fade">
                                      <p:cBhvr>
                                        <p:cTn id="9" dur="1000"/>
                                        <p:tgtEl>
                                          <p:spTgt spid="1843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slide(fromBottom)">
                                      <p:cBhvr>
                                        <p:cTn id="14" dur="500"/>
                                        <p:tgtEl>
                                          <p:spTgt spid="18434"/>
                                        </p:tgtEl>
                                      </p:cBhvr>
                                    </p:animEffect>
                                  </p:childTnLst>
                                </p:cTn>
                              </p:par>
                              <p:par>
                                <p:cTn id="15" presetID="43" presetClass="entr" presetSubtype="0"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100"/>
                                        <p:tgtEl>
                                          <p:spTgt spid="18436"/>
                                        </p:tgtEl>
                                      </p:cBhvr>
                                    </p:animEffect>
                                    <p:anim calcmode="lin" valueType="num">
                                      <p:cBhvr>
                                        <p:cTn id="18" dur="400" fill="hold"/>
                                        <p:tgtEl>
                                          <p:spTgt spid="18436"/>
                                        </p:tgtEl>
                                        <p:attrNameLst>
                                          <p:attrName>ppt_x</p:attrName>
                                        </p:attrNameLst>
                                      </p:cBhvr>
                                      <p:tavLst>
                                        <p:tav tm="0">
                                          <p:val>
                                            <p:strVal val="#ppt_x"/>
                                          </p:val>
                                        </p:tav>
                                        <p:tav tm="100000">
                                          <p:val>
                                            <p:strVal val="#ppt_x"/>
                                          </p:val>
                                        </p:tav>
                                      </p:tavLst>
                                    </p:anim>
                                    <p:anim calcmode="lin" valueType="num">
                                      <p:cBhvr>
                                        <p:cTn id="19" dur="400" fill="hold"/>
                                        <p:tgtEl>
                                          <p:spTgt spid="1843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184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184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9457"/>
          <p:cNvSpPr txBox="1"/>
          <p:nvPr/>
        </p:nvSpPr>
        <p:spPr>
          <a:xfrm>
            <a:off x="660400" y="1222275"/>
            <a:ext cx="10858500" cy="2462213"/>
          </a:xfrm>
          <a:prstGeom prst="rect">
            <a:avLst/>
          </a:prstGeom>
          <a:noFill/>
          <a:ln w="9525">
            <a:noFill/>
          </a:ln>
        </p:spPr>
        <p:txBody>
          <a:bodyPr wrap="square">
            <a:spAutoFit/>
          </a:bodyPr>
          <a:lstStyle/>
          <a:p>
            <a:pPr algn="just">
              <a:lnSpc>
                <a:spcPct val="150000"/>
              </a:lnSpc>
              <a:spcBef>
                <a:spcPct val="1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由于所有的样本点不共线，而只是散布在某一条直线的附近，所以身高和体重的关系可用线性回归模型</a:t>
            </a:r>
          </a:p>
          <a:p>
            <a:pPr algn="just">
              <a:lnSpc>
                <a:spcPct val="150000"/>
              </a:lnSpc>
              <a:spcBef>
                <a:spcPct val="1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bx+a+e</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gn="just">
              <a:lnSpc>
                <a:spcPct val="150000"/>
              </a:lnSpc>
              <a:spcBef>
                <a:spcPct val="1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来表示，这里</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和</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为模型的未知参数，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之间的误差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通常</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为随机变量，称为随机误差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它的均值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E(e)=0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，方差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D(e)=</a:t>
            </a:r>
            <a:r>
              <a:rPr lang="en-US" altLang="zh-CN" sz="2000"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baseline="30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&gt;0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，这样线性回归的完整表达式为</a:t>
            </a:r>
          </a:p>
        </p:txBody>
      </p:sp>
      <p:sp>
        <p:nvSpPr>
          <p:cNvPr id="19459" name="左大括号 19458"/>
          <p:cNvSpPr/>
          <p:nvPr/>
        </p:nvSpPr>
        <p:spPr>
          <a:xfrm>
            <a:off x="3237549" y="3968590"/>
            <a:ext cx="215900" cy="1008062"/>
          </a:xfrm>
          <a:prstGeom prst="leftBrace">
            <a:avLst>
              <a:gd name="adj1" fmla="val 38909"/>
              <a:gd name="adj2" fmla="val 50000"/>
            </a:avLst>
          </a:prstGeom>
          <a:noFill/>
          <a:ln w="25400" cap="flat" cmpd="sng">
            <a:solidFill>
              <a:schemeClr val="tx1"/>
            </a:solidFill>
            <a:prstDash val="solid"/>
            <a:headEnd type="none" w="med" len="med"/>
            <a:tailEnd type="none" w="med" len="med"/>
          </a:ln>
        </p:spPr>
        <p:txBody>
          <a:bodyPr/>
          <a:lstStyle/>
          <a:p>
            <a:endPar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0" name="矩形 19459"/>
          <p:cNvSpPr/>
          <p:nvPr/>
        </p:nvSpPr>
        <p:spPr>
          <a:xfrm>
            <a:off x="3597911" y="3876485"/>
            <a:ext cx="1316386" cy="400110"/>
          </a:xfrm>
          <a:prstGeom prst="rect">
            <a:avLst/>
          </a:prstGeom>
          <a:noFill/>
          <a:ln w="9525">
            <a:noFill/>
          </a:ln>
        </p:spPr>
        <p:txBody>
          <a:bodyPr wrap="none" anchor="t">
            <a:spAutoFit/>
          </a:bodyPr>
          <a:lstStyle/>
          <a:p>
            <a:pPr>
              <a:spcBef>
                <a:spcPct val="10000"/>
              </a:spcBef>
            </a:pP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bx+a+e</a:t>
            </a:r>
            <a:endPar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461" name="矩形 19460"/>
          <p:cNvSpPr/>
          <p:nvPr/>
        </p:nvSpPr>
        <p:spPr>
          <a:xfrm>
            <a:off x="3453449" y="4668647"/>
            <a:ext cx="2523448" cy="400110"/>
          </a:xfrm>
          <a:prstGeom prst="rect">
            <a:avLst/>
          </a:prstGeom>
          <a:noFill/>
          <a:ln w="9525">
            <a:noFill/>
          </a:ln>
        </p:spPr>
        <p:txBody>
          <a:bodyPr wrap="none" anchor="t">
            <a:spAutoFit/>
          </a:bodyPr>
          <a:lstStyle/>
          <a:p>
            <a:pPr>
              <a:spcBef>
                <a:spcPct val="50000"/>
              </a:spcBef>
            </a:pP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E(e)=0</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D(e)=</a:t>
            </a:r>
            <a:r>
              <a:rPr lang="en-US" altLang="zh-CN" sz="2000" i="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baseline="3000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pic>
        <p:nvPicPr>
          <p:cNvPr id="8" name="图片 7"/>
          <p:cNvPicPr>
            <a:picLocks noChangeAspect="1"/>
          </p:cNvPicPr>
          <p:nvPr/>
        </p:nvPicPr>
        <p:blipFill>
          <a:blip r:embed="rId2"/>
          <a:stretch>
            <a:fillRect/>
          </a:stretch>
        </p:blipFill>
        <p:spPr>
          <a:xfrm>
            <a:off x="4256104" y="3135924"/>
            <a:ext cx="464847" cy="544535"/>
          </a:xfrm>
          <a:prstGeom prst="rect">
            <a:avLst/>
          </a:prstGeom>
        </p:spPr>
      </p:pic>
      <p:pic>
        <p:nvPicPr>
          <p:cNvPr id="13" name="图片 12"/>
          <p:cNvPicPr>
            <a:picLocks noChangeAspect="1"/>
          </p:cNvPicPr>
          <p:nvPr/>
        </p:nvPicPr>
        <p:blipFill>
          <a:blip r:embed="rId2">
            <a:duotone>
              <a:schemeClr val="accent2">
                <a:shade val="45000"/>
                <a:satMod val="135000"/>
              </a:schemeClr>
              <a:prstClr val="white"/>
            </a:duotone>
          </a:blip>
          <a:stretch>
            <a:fillRect/>
          </a:stretch>
        </p:blipFill>
        <p:spPr>
          <a:xfrm>
            <a:off x="5239084" y="4596434"/>
            <a:ext cx="464847" cy="544535"/>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80">
                                          <p:stCondLst>
                                            <p:cond delay="0"/>
                                          </p:stCondLst>
                                        </p:cTn>
                                        <p:tgtEl>
                                          <p:spTgt spid="19458"/>
                                        </p:tgtEl>
                                      </p:cBhvr>
                                    </p:animEffect>
                                    <p:anim calcmode="lin" valueType="num">
                                      <p:cBhvr>
                                        <p:cTn id="8"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8"/>
                                        </p:tgtEl>
                                      </p:cBhvr>
                                      <p:to x="100000" y="60000"/>
                                    </p:animScale>
                                    <p:animScale>
                                      <p:cBhvr>
                                        <p:cTn id="14" dur="166" decel="50000">
                                          <p:stCondLst>
                                            <p:cond delay="676"/>
                                          </p:stCondLst>
                                        </p:cTn>
                                        <p:tgtEl>
                                          <p:spTgt spid="19458"/>
                                        </p:tgtEl>
                                      </p:cBhvr>
                                      <p:to x="100000" y="100000"/>
                                    </p:animScale>
                                    <p:animScale>
                                      <p:cBhvr>
                                        <p:cTn id="15" dur="26">
                                          <p:stCondLst>
                                            <p:cond delay="1312"/>
                                          </p:stCondLst>
                                        </p:cTn>
                                        <p:tgtEl>
                                          <p:spTgt spid="19458"/>
                                        </p:tgtEl>
                                      </p:cBhvr>
                                      <p:to x="100000" y="80000"/>
                                    </p:animScale>
                                    <p:animScale>
                                      <p:cBhvr>
                                        <p:cTn id="16" dur="166" decel="50000">
                                          <p:stCondLst>
                                            <p:cond delay="1338"/>
                                          </p:stCondLst>
                                        </p:cTn>
                                        <p:tgtEl>
                                          <p:spTgt spid="19458"/>
                                        </p:tgtEl>
                                      </p:cBhvr>
                                      <p:to x="100000" y="100000"/>
                                    </p:animScale>
                                    <p:animScale>
                                      <p:cBhvr>
                                        <p:cTn id="17" dur="26">
                                          <p:stCondLst>
                                            <p:cond delay="1642"/>
                                          </p:stCondLst>
                                        </p:cTn>
                                        <p:tgtEl>
                                          <p:spTgt spid="19458"/>
                                        </p:tgtEl>
                                      </p:cBhvr>
                                      <p:to x="100000" y="90000"/>
                                    </p:animScale>
                                    <p:animScale>
                                      <p:cBhvr>
                                        <p:cTn id="18" dur="166" decel="50000">
                                          <p:stCondLst>
                                            <p:cond delay="1668"/>
                                          </p:stCondLst>
                                        </p:cTn>
                                        <p:tgtEl>
                                          <p:spTgt spid="19458"/>
                                        </p:tgtEl>
                                      </p:cBhvr>
                                      <p:to x="100000" y="100000"/>
                                    </p:animScale>
                                    <p:animScale>
                                      <p:cBhvr>
                                        <p:cTn id="19" dur="26">
                                          <p:stCondLst>
                                            <p:cond delay="1808"/>
                                          </p:stCondLst>
                                        </p:cTn>
                                        <p:tgtEl>
                                          <p:spTgt spid="19458"/>
                                        </p:tgtEl>
                                      </p:cBhvr>
                                      <p:to x="100000" y="95000"/>
                                    </p:animScale>
                                    <p:animScale>
                                      <p:cBhvr>
                                        <p:cTn id="20" dur="166" decel="50000">
                                          <p:stCondLst>
                                            <p:cond delay="1834"/>
                                          </p:stCondLst>
                                        </p:cTn>
                                        <p:tgtEl>
                                          <p:spTgt spid="1945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59"/>
                                        </p:tgtEl>
                                        <p:attrNameLst>
                                          <p:attrName>style.visibility</p:attrName>
                                        </p:attrNameLst>
                                      </p:cBhvr>
                                      <p:to>
                                        <p:strVal val="visible"/>
                                      </p:to>
                                    </p:set>
                                    <p:anim calcmode="lin" valueType="num">
                                      <p:cBhvr additive="base">
                                        <p:cTn id="41" dur="500" fill="hold"/>
                                        <p:tgtEl>
                                          <p:spTgt spid="19459"/>
                                        </p:tgtEl>
                                        <p:attrNameLst>
                                          <p:attrName>ppt_x</p:attrName>
                                        </p:attrNameLst>
                                      </p:cBhvr>
                                      <p:tavLst>
                                        <p:tav tm="0">
                                          <p:val>
                                            <p:strVal val="#ppt_x"/>
                                          </p:val>
                                        </p:tav>
                                        <p:tav tm="100000">
                                          <p:val>
                                            <p:strVal val="#ppt_x"/>
                                          </p:val>
                                        </p:tav>
                                      </p:tavLst>
                                    </p:anim>
                                    <p:anim calcmode="lin" valueType="num">
                                      <p:cBhvr additive="base">
                                        <p:cTn id="42"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9460"/>
                                        </p:tgtEl>
                                        <p:attrNameLst>
                                          <p:attrName>style.visibility</p:attrName>
                                        </p:attrNameLst>
                                      </p:cBhvr>
                                      <p:to>
                                        <p:strVal val="visible"/>
                                      </p:to>
                                    </p:set>
                                    <p:anim calcmode="lin" valueType="num">
                                      <p:cBhvr additive="base">
                                        <p:cTn id="47" dur="500" fill="hold"/>
                                        <p:tgtEl>
                                          <p:spTgt spid="19460"/>
                                        </p:tgtEl>
                                        <p:attrNameLst>
                                          <p:attrName>ppt_x</p:attrName>
                                        </p:attrNameLst>
                                      </p:cBhvr>
                                      <p:tavLst>
                                        <p:tav tm="0">
                                          <p:val>
                                            <p:strVal val="1+#ppt_w/2"/>
                                          </p:val>
                                        </p:tav>
                                        <p:tav tm="100000">
                                          <p:val>
                                            <p:strVal val="#ppt_x"/>
                                          </p:val>
                                        </p:tav>
                                      </p:tavLst>
                                    </p:anim>
                                    <p:anim calcmode="lin" valueType="num">
                                      <p:cBhvr additive="base">
                                        <p:cTn id="4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461"/>
                                        </p:tgtEl>
                                        <p:attrNameLst>
                                          <p:attrName>style.visibility</p:attrName>
                                        </p:attrNameLst>
                                      </p:cBhvr>
                                      <p:to>
                                        <p:strVal val="visible"/>
                                      </p:to>
                                    </p:set>
                                    <p:animEffect transition="in" filter="fade">
                                      <p:cBhvr>
                                        <p:cTn id="53" dur="1000"/>
                                        <p:tgtEl>
                                          <p:spTgt spid="19461"/>
                                        </p:tgtEl>
                                      </p:cBhvr>
                                    </p:animEffect>
                                    <p:anim calcmode="lin" valueType="num">
                                      <p:cBhvr>
                                        <p:cTn id="54" dur="1000" fill="hold"/>
                                        <p:tgtEl>
                                          <p:spTgt spid="19461"/>
                                        </p:tgtEl>
                                        <p:attrNameLst>
                                          <p:attrName>ppt_x</p:attrName>
                                        </p:attrNameLst>
                                      </p:cBhvr>
                                      <p:tavLst>
                                        <p:tav tm="0">
                                          <p:val>
                                            <p:strVal val="#ppt_x"/>
                                          </p:val>
                                        </p:tav>
                                        <p:tav tm="100000">
                                          <p:val>
                                            <p:strVal val="#ppt_x"/>
                                          </p:val>
                                        </p:tav>
                                      </p:tavLst>
                                    </p:anim>
                                    <p:anim calcmode="lin" valueType="num">
                                      <p:cBhvr>
                                        <p:cTn id="55" dur="1000" fill="hold"/>
                                        <p:tgtEl>
                                          <p:spTgt spid="1946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p:bldP spid="194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文本框 20482"/>
          <p:cNvSpPr txBox="1"/>
          <p:nvPr/>
        </p:nvSpPr>
        <p:spPr>
          <a:xfrm>
            <a:off x="660400" y="1302326"/>
            <a:ext cx="1152525" cy="400110"/>
          </a:xfrm>
          <a:prstGeom prst="rect">
            <a:avLst/>
          </a:prstGeom>
          <a:noFill/>
          <a:ln w="9525">
            <a:noFill/>
          </a:ln>
        </p:spPr>
        <p:txBody>
          <a:bodyPr>
            <a:spAutoFit/>
          </a:bodyPr>
          <a:lstStyle/>
          <a:p>
            <a:pPr>
              <a:spcBef>
                <a:spcPct val="50000"/>
              </a:spcBef>
            </a:pPr>
            <a:r>
              <a:rPr lang="zh-CN" altLang="en-US" sz="2000" kern="0" dirty="0">
                <a:solidFill>
                  <a:srgbClr val="000099"/>
                </a:solidFill>
                <a:latin typeface="Arial" panose="020B0604020202020204" pitchFamily="34" charset="0"/>
                <a:ea typeface="思源黑体 CN Medium" panose="020B0600000000000000" pitchFamily="34" charset="-122"/>
                <a:sym typeface="Arial" panose="020B0604020202020204" pitchFamily="34" charset="0"/>
              </a:rPr>
              <a:t>注意</a:t>
            </a:r>
          </a:p>
        </p:txBody>
      </p:sp>
      <p:sp>
        <p:nvSpPr>
          <p:cNvPr id="20484" name="文本框 20483"/>
          <p:cNvSpPr txBox="1"/>
          <p:nvPr/>
        </p:nvSpPr>
        <p:spPr>
          <a:xfrm>
            <a:off x="660400" y="1844676"/>
            <a:ext cx="10860087" cy="2246769"/>
          </a:xfrm>
          <a:prstGeom prst="rect">
            <a:avLst/>
          </a:prstGeom>
          <a:noFill/>
          <a:ln w="9525">
            <a:noFill/>
          </a:ln>
        </p:spPr>
        <p:txBody>
          <a:bodyPr wrap="square">
            <a:spAutoFit/>
          </a:bodyPr>
          <a:lstStyle/>
          <a:p>
            <a:pPr>
              <a:lnSpc>
                <a:spcPct val="150000"/>
              </a:lnSpc>
              <a:spcBef>
                <a:spcPct val="50000"/>
              </a:spcBef>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存在误差的原因</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）随机误差，其大小取决于随机误差的方差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在线性回归模型中，随机误差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的方差</a:t>
            </a:r>
            <a:r>
              <a:rPr lang="en-US" altLang="zh-CN" sz="2000" i="1"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baseline="30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越小 ，用</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预报真实值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的精度越高</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5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和    为斜率和截距的估计值，它们与真实值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和</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之间也存在误差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0485" name="对象 20484"/>
          <p:cNvGraphicFramePr>
            <a:graphicFrameLocks noChangeAspect="1"/>
          </p:cNvGraphicFramePr>
          <p:nvPr/>
        </p:nvGraphicFramePr>
        <p:xfrm>
          <a:off x="2157081" y="3498922"/>
          <a:ext cx="608012" cy="566737"/>
        </p:xfrm>
        <a:graphic>
          <a:graphicData uri="http://schemas.openxmlformats.org/presentationml/2006/ole">
            <mc:AlternateContent xmlns:mc="http://schemas.openxmlformats.org/markup-compatibility/2006">
              <mc:Choice xmlns:v="urn:schemas-microsoft-com:vml" Requires="v">
                <p:oleObj r:id="rId2" imgW="127000" imgH="215900" progId="Equation.3">
                  <p:embed/>
                </p:oleObj>
              </mc:Choice>
              <mc:Fallback>
                <p:oleObj r:id="rId2" imgW="127000" imgH="215900" progId="Equation.3">
                  <p:embed/>
                  <p:pic>
                    <p:nvPicPr>
                      <p:cNvPr id="0" name="对象 20484"/>
                      <p:cNvPicPr/>
                      <p:nvPr/>
                    </p:nvPicPr>
                    <p:blipFill>
                      <a:blip r:embed="rId3"/>
                      <a:stretch>
                        <a:fillRect/>
                      </a:stretch>
                    </p:blipFill>
                    <p:spPr>
                      <a:xfrm>
                        <a:off x="2157081" y="3498922"/>
                        <a:ext cx="608012" cy="566737"/>
                      </a:xfrm>
                      <a:prstGeom prst="rect">
                        <a:avLst/>
                      </a:prstGeom>
                      <a:noFill/>
                      <a:ln w="38100">
                        <a:noFill/>
                        <a:miter/>
                      </a:ln>
                    </p:spPr>
                  </p:pic>
                </p:oleObj>
              </mc:Fallback>
            </mc:AlternateContent>
          </a:graphicData>
        </a:graphic>
      </p:graphicFrame>
      <p:graphicFrame>
        <p:nvGraphicFramePr>
          <p:cNvPr id="20486" name="对象 20485"/>
          <p:cNvGraphicFramePr>
            <a:graphicFrameLocks noChangeAspect="1"/>
          </p:cNvGraphicFramePr>
          <p:nvPr/>
        </p:nvGraphicFramePr>
        <p:xfrm>
          <a:off x="1508918" y="3524799"/>
          <a:ext cx="608013" cy="500062"/>
        </p:xfrm>
        <a:graphic>
          <a:graphicData uri="http://schemas.openxmlformats.org/presentationml/2006/ole">
            <mc:AlternateContent xmlns:mc="http://schemas.openxmlformats.org/markup-compatibility/2006">
              <mc:Choice xmlns:v="urn:schemas-microsoft-com:vml" Requires="v">
                <p:oleObj r:id="rId4" imgW="127000" imgH="190500" progId="Equation.3">
                  <p:embed/>
                </p:oleObj>
              </mc:Choice>
              <mc:Fallback>
                <p:oleObj r:id="rId4" imgW="127000" imgH="190500" progId="Equation.3">
                  <p:embed/>
                  <p:pic>
                    <p:nvPicPr>
                      <p:cNvPr id="0" name="对象 20485"/>
                      <p:cNvPicPr/>
                      <p:nvPr/>
                    </p:nvPicPr>
                    <p:blipFill>
                      <a:blip r:embed="rId5"/>
                      <a:stretch>
                        <a:fillRect/>
                      </a:stretch>
                    </p:blipFill>
                    <p:spPr>
                      <a:xfrm>
                        <a:off x="1508918" y="3524799"/>
                        <a:ext cx="608013" cy="500062"/>
                      </a:xfrm>
                      <a:prstGeom prst="rect">
                        <a:avLst/>
                      </a:prstGeom>
                      <a:noFill/>
                      <a:ln w="38100">
                        <a:noFill/>
                        <a:miter/>
                      </a:ln>
                    </p:spPr>
                  </p:pic>
                </p:oleObj>
              </mc:Fallback>
            </mc:AlternateContent>
          </a:graphicData>
        </a:graphic>
      </p:graphicFrame>
      <p:sp>
        <p:nvSpPr>
          <p:cNvPr id="20487" name="云形标注 20486"/>
          <p:cNvSpPr/>
          <p:nvPr/>
        </p:nvSpPr>
        <p:spPr>
          <a:xfrm>
            <a:off x="7574280" y="4491831"/>
            <a:ext cx="3168650" cy="1368425"/>
          </a:xfrm>
          <a:prstGeom prst="cloudCallout">
            <a:avLst>
              <a:gd name="adj1" fmla="val -71755"/>
              <a:gd name="adj2" fmla="val -79003"/>
            </a:avLst>
          </a:prstGeom>
          <a:solidFill>
            <a:srgbClr val="CCFFFF"/>
          </a:solidFill>
          <a:ln w="9525" cap="flat" cmpd="sng">
            <a:solidFill>
              <a:schemeClr val="tx1"/>
            </a:solidFill>
            <a:prstDash val="solid"/>
            <a:headEnd type="none" w="med" len="med"/>
            <a:tailEnd type="none" w="med" len="med"/>
          </a:ln>
        </p:spPr>
        <p:txBody>
          <a:bodyPr anchor="ctr"/>
          <a:lstStyle/>
          <a:p>
            <a:pPr algn="ctr">
              <a:spcBef>
                <a:spcPct val="50000"/>
              </a:spcBef>
            </a:pPr>
            <a:r>
              <a:rPr lang="zh-CN" altLang="en-US" sz="2000" kern="0">
                <a:solidFill>
                  <a:srgbClr val="FF00FF"/>
                </a:solidFill>
                <a:latin typeface="Arial" panose="020B0604020202020204" pitchFamily="34" charset="0"/>
                <a:ea typeface="思源黑体 CN Medium" panose="020B0600000000000000" pitchFamily="34" charset="-122"/>
                <a:sym typeface="Arial" panose="020B0604020202020204" pitchFamily="34" charset="0"/>
              </a:rPr>
              <a:t>要牢记！</a:t>
            </a:r>
          </a:p>
        </p:txBody>
      </p:sp>
      <p:pic>
        <p:nvPicPr>
          <p:cNvPr id="4" name="图片 3"/>
          <p:cNvPicPr>
            <a:picLocks noChangeAspect="1"/>
          </p:cNvPicPr>
          <p:nvPr/>
        </p:nvPicPr>
        <p:blipFill>
          <a:blip r:embed="rId6"/>
          <a:stretch>
            <a:fillRect/>
          </a:stretch>
        </p:blipFill>
        <p:spPr>
          <a:xfrm>
            <a:off x="10422862" y="2361956"/>
            <a:ext cx="640135" cy="749873"/>
          </a:xfrm>
          <a:prstGeom prst="rect">
            <a:avLst/>
          </a:prstGeom>
        </p:spPr>
      </p:pic>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1000" fill="hold"/>
                                        <p:tgtEl>
                                          <p:spTgt spid="2048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3"/>
                                        </p:tgtEl>
                                        <p:attrNameLst>
                                          <p:attrName>ppt_y</p:attrName>
                                        </p:attrNameLst>
                                      </p:cBhvr>
                                      <p:tavLst>
                                        <p:tav tm="0">
                                          <p:val>
                                            <p:strVal val="#ppt_y"/>
                                          </p:val>
                                        </p:tav>
                                        <p:tav tm="100000">
                                          <p:val>
                                            <p:strVal val="#ppt_y"/>
                                          </p:val>
                                        </p:tav>
                                      </p:tavLst>
                                    </p:anim>
                                    <p:animEffect transition="in" filter="fade">
                                      <p:cBhvr>
                                        <p:cTn id="10" dur="1000"/>
                                        <p:tgtEl>
                                          <p:spTgt spid="2048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dissolve">
                                      <p:cBhvr>
                                        <p:cTn id="15" dur="500"/>
                                        <p:tgtEl>
                                          <p:spTgt spid="20485"/>
                                        </p:tgtEl>
                                      </p:cBhvr>
                                    </p:animEffect>
                                  </p:childTnLst>
                                </p:cTn>
                              </p:par>
                              <p:par>
                                <p:cTn id="16" presetID="9" presetClass="entr" presetSubtype="0" fill="hold" nodeType="withEffect">
                                  <p:stCondLst>
                                    <p:cond delay="0"/>
                                  </p:stCondLst>
                                  <p:childTnLst>
                                    <p:set>
                                      <p:cBhvr>
                                        <p:cTn id="17" dur="1" fill="hold">
                                          <p:stCondLst>
                                            <p:cond delay="0"/>
                                          </p:stCondLst>
                                        </p:cTn>
                                        <p:tgtEl>
                                          <p:spTgt spid="20486"/>
                                        </p:tgtEl>
                                        <p:attrNameLst>
                                          <p:attrName>style.visibility</p:attrName>
                                        </p:attrNameLst>
                                      </p:cBhvr>
                                      <p:to>
                                        <p:strVal val="visible"/>
                                      </p:to>
                                    </p:set>
                                    <p:animEffect transition="in" filter="dissolve">
                                      <p:cBhvr>
                                        <p:cTn id="18" dur="500"/>
                                        <p:tgtEl>
                                          <p:spTgt spid="2048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484"/>
                                        </p:tgtEl>
                                        <p:attrNameLst>
                                          <p:attrName>style.visibility</p:attrName>
                                        </p:attrNameLst>
                                      </p:cBhvr>
                                      <p:to>
                                        <p:strVal val="visible"/>
                                      </p:to>
                                    </p:set>
                                    <p:animEffect transition="in" filter="dissolve">
                                      <p:cBhvr>
                                        <p:cTn id="21" dur="500"/>
                                        <p:tgtEl>
                                          <p:spTgt spid="20484"/>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0487"/>
                                        </p:tgtEl>
                                        <p:attrNameLst>
                                          <p:attrName>style.visibility</p:attrName>
                                        </p:attrNameLst>
                                      </p:cBhvr>
                                      <p:to>
                                        <p:strVal val="visible"/>
                                      </p:to>
                                    </p:set>
                                    <p:anim calcmode="lin" valueType="num">
                                      <p:cBhvr>
                                        <p:cTn id="29" dur="1000" fill="hold"/>
                                        <p:tgtEl>
                                          <p:spTgt spid="20487"/>
                                        </p:tgtEl>
                                        <p:attrNameLst>
                                          <p:attrName>ppt_w</p:attrName>
                                        </p:attrNameLst>
                                      </p:cBhvr>
                                      <p:tavLst>
                                        <p:tav tm="0">
                                          <p:val>
                                            <p:strVal val="#ppt_w+.3"/>
                                          </p:val>
                                        </p:tav>
                                        <p:tav tm="100000">
                                          <p:val>
                                            <p:strVal val="#ppt_w"/>
                                          </p:val>
                                        </p:tav>
                                      </p:tavLst>
                                    </p:anim>
                                    <p:anim calcmode="lin" valueType="num">
                                      <p:cBhvr>
                                        <p:cTn id="30" dur="1000" fill="hold"/>
                                        <p:tgtEl>
                                          <p:spTgt spid="20487"/>
                                        </p:tgtEl>
                                        <p:attrNameLst>
                                          <p:attrName>ppt_h</p:attrName>
                                        </p:attrNameLst>
                                      </p:cBhvr>
                                      <p:tavLst>
                                        <p:tav tm="0">
                                          <p:val>
                                            <p:strVal val="#ppt_h"/>
                                          </p:val>
                                        </p:tav>
                                        <p:tav tm="100000">
                                          <p:val>
                                            <p:strVal val="#ppt_h"/>
                                          </p:val>
                                        </p:tav>
                                      </p:tavLst>
                                    </p:anim>
                                    <p:animEffect transition="in" filter="fade">
                                      <p:cBhvr>
                                        <p:cTn id="31"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文本框 21507"/>
          <p:cNvSpPr txBox="1"/>
          <p:nvPr/>
        </p:nvSpPr>
        <p:spPr>
          <a:xfrm>
            <a:off x="658813" y="1179969"/>
            <a:ext cx="1008063" cy="40005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探究</a:t>
            </a:r>
          </a:p>
        </p:txBody>
      </p:sp>
      <p:sp>
        <p:nvSpPr>
          <p:cNvPr id="21509" name="文本框 21508"/>
          <p:cNvSpPr txBox="1"/>
          <p:nvPr/>
        </p:nvSpPr>
        <p:spPr>
          <a:xfrm>
            <a:off x="598965" y="1580019"/>
            <a:ext cx="10919935" cy="965521"/>
          </a:xfrm>
          <a:prstGeom prst="rect">
            <a:avLst/>
          </a:prstGeom>
          <a:noFill/>
          <a:ln w="9525">
            <a:noFill/>
          </a:ln>
        </p:spPr>
        <p:txBody>
          <a:bodyPr wrap="square">
            <a:spAutoFit/>
          </a:bodyPr>
          <a:lstStyle/>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在线性回归模型中，</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是用</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预报真实值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的随机误差，它是一个不可观测的量，那么应该怎样研究随机误差呢？</a:t>
            </a:r>
          </a:p>
        </p:txBody>
      </p:sp>
      <p:sp>
        <p:nvSpPr>
          <p:cNvPr id="21510" name="文本框 21509"/>
          <p:cNvSpPr txBox="1"/>
          <p:nvPr/>
        </p:nvSpPr>
        <p:spPr>
          <a:xfrm>
            <a:off x="598965" y="2569322"/>
            <a:ext cx="6697662"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在实际应用中，我们用回归方程</a:t>
            </a:r>
          </a:p>
        </p:txBody>
      </p:sp>
      <p:graphicFrame>
        <p:nvGraphicFramePr>
          <p:cNvPr id="21511" name="对象 21510"/>
          <p:cNvGraphicFramePr>
            <a:graphicFrameLocks noChangeAspect="1"/>
          </p:cNvGraphicFramePr>
          <p:nvPr/>
        </p:nvGraphicFramePr>
        <p:xfrm>
          <a:off x="4451034" y="2943041"/>
          <a:ext cx="1736726" cy="519455"/>
        </p:xfrm>
        <a:graphic>
          <a:graphicData uri="http://schemas.openxmlformats.org/presentationml/2006/ole">
            <mc:AlternateContent xmlns:mc="http://schemas.openxmlformats.org/markup-compatibility/2006">
              <mc:Choice xmlns:v="urn:schemas-microsoft-com:vml" Requires="v">
                <p:oleObj r:id="rId2" imgW="660400" imgH="241300" progId="Equation.3">
                  <p:embed/>
                </p:oleObj>
              </mc:Choice>
              <mc:Fallback>
                <p:oleObj r:id="rId2" imgW="660400" imgH="241300" progId="Equation.3">
                  <p:embed/>
                  <p:pic>
                    <p:nvPicPr>
                      <p:cNvPr id="0" name="对象 21510"/>
                      <p:cNvPicPr/>
                      <p:nvPr/>
                    </p:nvPicPr>
                    <p:blipFill>
                      <a:blip r:embed="rId3"/>
                      <a:stretch>
                        <a:fillRect/>
                      </a:stretch>
                    </p:blipFill>
                    <p:spPr>
                      <a:xfrm>
                        <a:off x="4451034" y="2943041"/>
                        <a:ext cx="1736726" cy="519455"/>
                      </a:xfrm>
                      <a:prstGeom prst="rect">
                        <a:avLst/>
                      </a:prstGeom>
                      <a:noFill/>
                      <a:ln w="38100">
                        <a:noFill/>
                        <a:miter/>
                      </a:ln>
                    </p:spPr>
                  </p:pic>
                </p:oleObj>
              </mc:Fallback>
            </mc:AlternateContent>
          </a:graphicData>
        </a:graphic>
      </p:graphicFrame>
      <p:sp>
        <p:nvSpPr>
          <p:cNvPr id="21512" name="文本框 21511"/>
          <p:cNvSpPr txBox="1"/>
          <p:nvPr/>
        </p:nvSpPr>
        <p:spPr>
          <a:xfrm>
            <a:off x="293052" y="3575156"/>
            <a:ext cx="11665268" cy="861774"/>
          </a:xfrm>
          <a:prstGeom prst="rect">
            <a:avLst/>
          </a:prstGeom>
          <a:noFill/>
          <a:ln w="9525">
            <a:noFill/>
          </a:ln>
        </p:spPr>
        <p:txBody>
          <a:bodyPr wrap="square">
            <a:spAutoFit/>
          </a:bodyPr>
          <a:lstStyle/>
          <a:p>
            <a:pPr>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中的            估计</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由于随机误差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e=y-(</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，所以                           是</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的估计值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对于样本点</a:t>
            </a:r>
          </a:p>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n</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n</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1513" name="对象 21512"/>
          <p:cNvGraphicFramePr>
            <a:graphicFrameLocks noChangeAspect="1"/>
          </p:cNvGraphicFramePr>
          <p:nvPr/>
        </p:nvGraphicFramePr>
        <p:xfrm>
          <a:off x="1438593" y="3514662"/>
          <a:ext cx="609600" cy="566738"/>
        </p:xfrm>
        <a:graphic>
          <a:graphicData uri="http://schemas.openxmlformats.org/presentationml/2006/ole">
            <mc:AlternateContent xmlns:mc="http://schemas.openxmlformats.org/markup-compatibility/2006">
              <mc:Choice xmlns:v="urn:schemas-microsoft-com:vml" Requires="v">
                <p:oleObj r:id="rId4" imgW="127000" imgH="215900" progId="Equation.3">
                  <p:embed/>
                </p:oleObj>
              </mc:Choice>
              <mc:Fallback>
                <p:oleObj r:id="rId4" imgW="127000" imgH="215900" progId="Equation.3">
                  <p:embed/>
                  <p:pic>
                    <p:nvPicPr>
                      <p:cNvPr id="0" name="对象 21512"/>
                      <p:cNvPicPr/>
                      <p:nvPr/>
                    </p:nvPicPr>
                    <p:blipFill>
                      <a:blip r:embed="rId5"/>
                      <a:stretch>
                        <a:fillRect/>
                      </a:stretch>
                    </p:blipFill>
                    <p:spPr>
                      <a:xfrm>
                        <a:off x="1438593" y="3514662"/>
                        <a:ext cx="609600" cy="566738"/>
                      </a:xfrm>
                      <a:prstGeom prst="rect">
                        <a:avLst/>
                      </a:prstGeom>
                      <a:noFill/>
                      <a:ln w="38100">
                        <a:noFill/>
                        <a:miter/>
                      </a:ln>
                    </p:spPr>
                  </p:pic>
                </p:oleObj>
              </mc:Fallback>
            </mc:AlternateContent>
          </a:graphicData>
        </a:graphic>
      </p:graphicFrame>
      <p:graphicFrame>
        <p:nvGraphicFramePr>
          <p:cNvPr id="21514" name="对象 21513"/>
          <p:cNvGraphicFramePr>
            <a:graphicFrameLocks noChangeAspect="1"/>
          </p:cNvGraphicFramePr>
          <p:nvPr/>
        </p:nvGraphicFramePr>
        <p:xfrm>
          <a:off x="7020560" y="3462496"/>
          <a:ext cx="1545274" cy="528920"/>
        </p:xfrm>
        <a:graphic>
          <a:graphicData uri="http://schemas.openxmlformats.org/presentationml/2006/ole">
            <mc:AlternateContent xmlns:mc="http://schemas.openxmlformats.org/markup-compatibility/2006">
              <mc:Choice xmlns:v="urn:schemas-microsoft-com:vml" Requires="v">
                <p:oleObj r:id="rId6" imgW="532765" imgH="215900" progId="Equation.3">
                  <p:embed/>
                </p:oleObj>
              </mc:Choice>
              <mc:Fallback>
                <p:oleObj r:id="rId6" imgW="532765" imgH="215900" progId="Equation.3">
                  <p:embed/>
                  <p:pic>
                    <p:nvPicPr>
                      <p:cNvPr id="0" name="对象 21513"/>
                      <p:cNvPicPr/>
                      <p:nvPr/>
                    </p:nvPicPr>
                    <p:blipFill>
                      <a:blip r:embed="rId7"/>
                      <a:stretch>
                        <a:fillRect/>
                      </a:stretch>
                    </p:blipFill>
                    <p:spPr>
                      <a:xfrm>
                        <a:off x="7020560" y="3462496"/>
                        <a:ext cx="1545274" cy="528920"/>
                      </a:xfrm>
                      <a:prstGeom prst="rect">
                        <a:avLst/>
                      </a:prstGeom>
                      <a:noFill/>
                      <a:ln w="38100">
                        <a:noFill/>
                        <a:miter/>
                      </a:ln>
                    </p:spPr>
                  </p:pic>
                </p:oleObj>
              </mc:Fallback>
            </mc:AlternateContent>
          </a:graphicData>
        </a:graphic>
      </p:graphicFrame>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12" name="文本框 11"/>
          <p:cNvSpPr txBox="1"/>
          <p:nvPr/>
        </p:nvSpPr>
        <p:spPr>
          <a:xfrm>
            <a:off x="665322" y="4549590"/>
            <a:ext cx="7127875" cy="861774"/>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而言，它们的随机误差为</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e</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n</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其估计值为</a:t>
            </a:r>
          </a:p>
        </p:txBody>
      </p:sp>
      <p:graphicFrame>
        <p:nvGraphicFramePr>
          <p:cNvPr id="13" name="对象 12"/>
          <p:cNvGraphicFramePr>
            <a:graphicFrameLocks noChangeAspect="1"/>
          </p:cNvGraphicFramePr>
          <p:nvPr/>
        </p:nvGraphicFramePr>
        <p:xfrm>
          <a:off x="2076292" y="4911114"/>
          <a:ext cx="5717859" cy="566533"/>
        </p:xfrm>
        <a:graphic>
          <a:graphicData uri="http://schemas.openxmlformats.org/presentationml/2006/ole">
            <mc:AlternateContent xmlns:mc="http://schemas.openxmlformats.org/markup-compatibility/2006">
              <mc:Choice xmlns:v="urn:schemas-microsoft-com:vml" Requires="v">
                <p:oleObj r:id="rId8" imgW="2614930" imgH="241300" progId="Equation.3">
                  <p:embed/>
                </p:oleObj>
              </mc:Choice>
              <mc:Fallback>
                <p:oleObj r:id="rId8" imgW="2614930" imgH="241300" progId="Equation.3">
                  <p:embed/>
                  <p:pic>
                    <p:nvPicPr>
                      <p:cNvPr id="0" name="对象 22530"/>
                      <p:cNvPicPr/>
                      <p:nvPr/>
                    </p:nvPicPr>
                    <p:blipFill>
                      <a:blip r:embed="rId9"/>
                      <a:stretch>
                        <a:fillRect/>
                      </a:stretch>
                    </p:blipFill>
                    <p:spPr>
                      <a:xfrm>
                        <a:off x="2076292" y="4911114"/>
                        <a:ext cx="5717859" cy="566533"/>
                      </a:xfrm>
                      <a:prstGeom prst="rect">
                        <a:avLst/>
                      </a:prstGeom>
                      <a:noFill/>
                      <a:ln w="38100">
                        <a:noFill/>
                        <a:miter/>
                      </a:ln>
                    </p:spPr>
                  </p:pic>
                </p:oleObj>
              </mc:Fallback>
            </mc:AlternateContent>
          </a:graphicData>
        </a:graphic>
      </p:graphicFrame>
      <p:graphicFrame>
        <p:nvGraphicFramePr>
          <p:cNvPr id="14" name="对象 13"/>
          <p:cNvGraphicFramePr>
            <a:graphicFrameLocks noChangeAspect="1"/>
          </p:cNvGraphicFramePr>
          <p:nvPr/>
        </p:nvGraphicFramePr>
        <p:xfrm>
          <a:off x="2076292" y="5523367"/>
          <a:ext cx="528637" cy="566737"/>
        </p:xfrm>
        <a:graphic>
          <a:graphicData uri="http://schemas.openxmlformats.org/presentationml/2006/ole">
            <mc:AlternateContent xmlns:mc="http://schemas.openxmlformats.org/markup-compatibility/2006">
              <mc:Choice xmlns:v="urn:schemas-microsoft-com:vml" Requires="v">
                <p:oleObj r:id="rId10" imgW="152400" imgH="215900" progId="Equation.3">
                  <p:embed/>
                </p:oleObj>
              </mc:Choice>
              <mc:Fallback>
                <p:oleObj r:id="rId10" imgW="152400" imgH="215900" progId="Equation.3">
                  <p:embed/>
                  <p:pic>
                    <p:nvPicPr>
                      <p:cNvPr id="0" name="对象 22531"/>
                      <p:cNvPicPr/>
                      <p:nvPr/>
                    </p:nvPicPr>
                    <p:blipFill>
                      <a:blip r:embed="rId11"/>
                      <a:stretch>
                        <a:fillRect/>
                      </a:stretch>
                    </p:blipFill>
                    <p:spPr>
                      <a:xfrm>
                        <a:off x="2076292" y="5523367"/>
                        <a:ext cx="528637" cy="566737"/>
                      </a:xfrm>
                      <a:prstGeom prst="rect">
                        <a:avLst/>
                      </a:prstGeom>
                      <a:noFill/>
                      <a:ln w="38100">
                        <a:noFill/>
                        <a:miter/>
                      </a:ln>
                    </p:spPr>
                  </p:pic>
                </p:oleObj>
              </mc:Fallback>
            </mc:AlternateContent>
          </a:graphicData>
        </a:graphic>
      </p:graphicFrame>
      <p:sp>
        <p:nvSpPr>
          <p:cNvPr id="15" name="文本框 14"/>
          <p:cNvSpPr txBox="1"/>
          <p:nvPr/>
        </p:nvSpPr>
        <p:spPr>
          <a:xfrm>
            <a:off x="2417128" y="5656251"/>
            <a:ext cx="6697663"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称为相应于点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i</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残差</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(residual)</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6" name="云形标注 15"/>
          <p:cNvSpPr/>
          <p:nvPr/>
        </p:nvSpPr>
        <p:spPr>
          <a:xfrm>
            <a:off x="8789670" y="4549590"/>
            <a:ext cx="2320268" cy="1106661"/>
          </a:xfrm>
          <a:prstGeom prst="cloudCallout">
            <a:avLst>
              <a:gd name="adj1" fmla="val -92518"/>
              <a:gd name="adj2" fmla="val 8151"/>
            </a:avLst>
          </a:prstGeom>
          <a:solidFill>
            <a:srgbClr val="CCFFFF"/>
          </a:solidFill>
          <a:ln w="9525" cap="flat" cmpd="sng">
            <a:solidFill>
              <a:schemeClr val="tx1"/>
            </a:solidFill>
            <a:prstDash val="solid"/>
            <a:headEnd type="none" w="med" len="med"/>
            <a:tailEnd type="none" w="med" len="med"/>
          </a:ln>
        </p:spPr>
        <p:txBody>
          <a:bodyPr anchor="ctr"/>
          <a:lstStyle/>
          <a:p>
            <a:pPr algn="ctr">
              <a:spcBef>
                <a:spcPct val="50000"/>
              </a:spcBef>
            </a:pPr>
            <a:r>
              <a:rPr lang="zh-CN" altLang="en-US" sz="2000" kern="0">
                <a:solidFill>
                  <a:srgbClr val="FF00FF"/>
                </a:solidFill>
                <a:latin typeface="Arial" panose="020B0604020202020204" pitchFamily="34" charset="0"/>
                <a:ea typeface="思源黑体 CN Medium" panose="020B0600000000000000" pitchFamily="34" charset="-122"/>
                <a:sym typeface="Arial" panose="020B0604020202020204" pitchFamily="34" charset="0"/>
              </a:rPr>
              <a:t>要牢记！</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 fill="hold"/>
                                        <p:tgtEl>
                                          <p:spTgt spid="21509"/>
                                        </p:tgtEl>
                                        <p:attrNameLst>
                                          <p:attrName>ppt_w</p:attrName>
                                        </p:attrNameLst>
                                      </p:cBhvr>
                                      <p:tavLst>
                                        <p:tav tm="0">
                                          <p:val>
                                            <p:strVal val="#ppt_w*2.5"/>
                                          </p:val>
                                        </p:tav>
                                        <p:tav tm="100000">
                                          <p:val>
                                            <p:strVal val="#ppt_w"/>
                                          </p:val>
                                        </p:tav>
                                      </p:tavLst>
                                    </p:anim>
                                    <p:anim calcmode="lin" valueType="num">
                                      <p:cBhvr>
                                        <p:cTn id="8" dur="500" fill="hold"/>
                                        <p:tgtEl>
                                          <p:spTgt spid="21509"/>
                                        </p:tgtEl>
                                        <p:attrNameLst>
                                          <p:attrName>ppt_h</p:attrName>
                                        </p:attrNameLst>
                                      </p:cBhvr>
                                      <p:tavLst>
                                        <p:tav tm="0">
                                          <p:val>
                                            <p:strVal val="#ppt_h*0.01"/>
                                          </p:val>
                                        </p:tav>
                                        <p:tav tm="100000">
                                          <p:val>
                                            <p:strVal val="#ppt_h"/>
                                          </p:val>
                                        </p:tav>
                                      </p:tavLst>
                                    </p:anim>
                                    <p:anim calcmode="lin" valueType="num">
                                      <p:cBhvr>
                                        <p:cTn id="9" dur="500" fill="hold"/>
                                        <p:tgtEl>
                                          <p:spTgt spid="21509"/>
                                        </p:tgtEl>
                                        <p:attrNameLst>
                                          <p:attrName>ppt_x</p:attrName>
                                        </p:attrNameLst>
                                      </p:cBhvr>
                                      <p:tavLst>
                                        <p:tav tm="0">
                                          <p:val>
                                            <p:strVal val="#ppt_x"/>
                                          </p:val>
                                        </p:tav>
                                        <p:tav tm="100000">
                                          <p:val>
                                            <p:strVal val="#ppt_x"/>
                                          </p:val>
                                        </p:tav>
                                      </p:tavLst>
                                    </p:anim>
                                    <p:anim calcmode="lin" valueType="num">
                                      <p:cBhvr>
                                        <p:cTn id="10" dur="500" fill="hold"/>
                                        <p:tgtEl>
                                          <p:spTgt spid="21509"/>
                                        </p:tgtEl>
                                        <p:attrNameLst>
                                          <p:attrName>ppt_y</p:attrName>
                                        </p:attrNameLst>
                                      </p:cBhvr>
                                      <p:tavLst>
                                        <p:tav tm="0">
                                          <p:val>
                                            <p:strVal val="#ppt_h+1"/>
                                          </p:val>
                                        </p:tav>
                                        <p:tav tm="100000">
                                          <p:val>
                                            <p:strVal val="#ppt_y"/>
                                          </p:val>
                                        </p:tav>
                                      </p:tavLst>
                                    </p:anim>
                                    <p:animEffect transition="in" filter="fade">
                                      <p:cBhvr>
                                        <p:cTn id="11" dur="500"/>
                                        <p:tgtEl>
                                          <p:spTgt spid="21509"/>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21510"/>
                                        </p:tgtEl>
                                        <p:attrNameLst>
                                          <p:attrName>style.visibility</p:attrName>
                                        </p:attrNameLst>
                                      </p:cBhvr>
                                      <p:to>
                                        <p:strVal val="visible"/>
                                      </p:to>
                                    </p:set>
                                    <p:anim calcmode="lin" valueType="num">
                                      <p:cBhvr>
                                        <p:cTn id="16" dur="500" fill="hold"/>
                                        <p:tgtEl>
                                          <p:spTgt spid="21510"/>
                                        </p:tgtEl>
                                        <p:attrNameLst>
                                          <p:attrName>ppt_w</p:attrName>
                                        </p:attrNameLst>
                                      </p:cBhvr>
                                      <p:tavLst>
                                        <p:tav tm="0">
                                          <p:val>
                                            <p:strVal val="#ppt_w*2.5"/>
                                          </p:val>
                                        </p:tav>
                                        <p:tav tm="100000">
                                          <p:val>
                                            <p:strVal val="#ppt_w"/>
                                          </p:val>
                                        </p:tav>
                                      </p:tavLst>
                                    </p:anim>
                                    <p:anim calcmode="lin" valueType="num">
                                      <p:cBhvr>
                                        <p:cTn id="17" dur="500" fill="hold"/>
                                        <p:tgtEl>
                                          <p:spTgt spid="21510"/>
                                        </p:tgtEl>
                                        <p:attrNameLst>
                                          <p:attrName>ppt_h</p:attrName>
                                        </p:attrNameLst>
                                      </p:cBhvr>
                                      <p:tavLst>
                                        <p:tav tm="0">
                                          <p:val>
                                            <p:strVal val="#ppt_h*0.01"/>
                                          </p:val>
                                        </p:tav>
                                        <p:tav tm="100000">
                                          <p:val>
                                            <p:strVal val="#ppt_h"/>
                                          </p:val>
                                        </p:tav>
                                      </p:tavLst>
                                    </p:anim>
                                    <p:anim calcmode="lin" valueType="num">
                                      <p:cBhvr>
                                        <p:cTn id="18" dur="500" fill="hold"/>
                                        <p:tgtEl>
                                          <p:spTgt spid="21510"/>
                                        </p:tgtEl>
                                        <p:attrNameLst>
                                          <p:attrName>ppt_x</p:attrName>
                                        </p:attrNameLst>
                                      </p:cBhvr>
                                      <p:tavLst>
                                        <p:tav tm="0">
                                          <p:val>
                                            <p:strVal val="#ppt_x"/>
                                          </p:val>
                                        </p:tav>
                                        <p:tav tm="100000">
                                          <p:val>
                                            <p:strVal val="#ppt_x"/>
                                          </p:val>
                                        </p:tav>
                                      </p:tavLst>
                                    </p:anim>
                                    <p:anim calcmode="lin" valueType="num">
                                      <p:cBhvr>
                                        <p:cTn id="19" dur="500" fill="hold"/>
                                        <p:tgtEl>
                                          <p:spTgt spid="21510"/>
                                        </p:tgtEl>
                                        <p:attrNameLst>
                                          <p:attrName>ppt_y</p:attrName>
                                        </p:attrNameLst>
                                      </p:cBhvr>
                                      <p:tavLst>
                                        <p:tav tm="0">
                                          <p:val>
                                            <p:strVal val="#ppt_h+1"/>
                                          </p:val>
                                        </p:tav>
                                        <p:tav tm="100000">
                                          <p:val>
                                            <p:strVal val="#ppt_y"/>
                                          </p:val>
                                        </p:tav>
                                      </p:tavLst>
                                    </p:anim>
                                    <p:animEffect transition="in" filter="fade">
                                      <p:cBhvr>
                                        <p:cTn id="20" dur="500"/>
                                        <p:tgtEl>
                                          <p:spTgt spid="21510"/>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21511"/>
                                        </p:tgtEl>
                                        <p:attrNameLst>
                                          <p:attrName>style.visibility</p:attrName>
                                        </p:attrNameLst>
                                      </p:cBhvr>
                                      <p:to>
                                        <p:strVal val="visible"/>
                                      </p:to>
                                    </p:set>
                                    <p:anim calcmode="lin" valueType="num">
                                      <p:cBhvr>
                                        <p:cTn id="23" dur="500" fill="hold"/>
                                        <p:tgtEl>
                                          <p:spTgt spid="21511"/>
                                        </p:tgtEl>
                                        <p:attrNameLst>
                                          <p:attrName>ppt_w</p:attrName>
                                        </p:attrNameLst>
                                      </p:cBhvr>
                                      <p:tavLst>
                                        <p:tav tm="0">
                                          <p:val>
                                            <p:strVal val="#ppt_w*2.5"/>
                                          </p:val>
                                        </p:tav>
                                        <p:tav tm="100000">
                                          <p:val>
                                            <p:strVal val="#ppt_w"/>
                                          </p:val>
                                        </p:tav>
                                      </p:tavLst>
                                    </p:anim>
                                    <p:anim calcmode="lin" valueType="num">
                                      <p:cBhvr>
                                        <p:cTn id="24" dur="500" fill="hold"/>
                                        <p:tgtEl>
                                          <p:spTgt spid="21511"/>
                                        </p:tgtEl>
                                        <p:attrNameLst>
                                          <p:attrName>ppt_h</p:attrName>
                                        </p:attrNameLst>
                                      </p:cBhvr>
                                      <p:tavLst>
                                        <p:tav tm="0">
                                          <p:val>
                                            <p:strVal val="#ppt_h*0.01"/>
                                          </p:val>
                                        </p:tav>
                                        <p:tav tm="100000">
                                          <p:val>
                                            <p:strVal val="#ppt_h"/>
                                          </p:val>
                                        </p:tav>
                                      </p:tavLst>
                                    </p:anim>
                                    <p:anim calcmode="lin" valueType="num">
                                      <p:cBhvr>
                                        <p:cTn id="25" dur="500" fill="hold"/>
                                        <p:tgtEl>
                                          <p:spTgt spid="21511"/>
                                        </p:tgtEl>
                                        <p:attrNameLst>
                                          <p:attrName>ppt_x</p:attrName>
                                        </p:attrNameLst>
                                      </p:cBhvr>
                                      <p:tavLst>
                                        <p:tav tm="0">
                                          <p:val>
                                            <p:strVal val="#ppt_x"/>
                                          </p:val>
                                        </p:tav>
                                        <p:tav tm="100000">
                                          <p:val>
                                            <p:strVal val="#ppt_x"/>
                                          </p:val>
                                        </p:tav>
                                      </p:tavLst>
                                    </p:anim>
                                    <p:anim calcmode="lin" valueType="num">
                                      <p:cBhvr>
                                        <p:cTn id="26" dur="500" fill="hold"/>
                                        <p:tgtEl>
                                          <p:spTgt spid="21511"/>
                                        </p:tgtEl>
                                        <p:attrNameLst>
                                          <p:attrName>ppt_y</p:attrName>
                                        </p:attrNameLst>
                                      </p:cBhvr>
                                      <p:tavLst>
                                        <p:tav tm="0">
                                          <p:val>
                                            <p:strVal val="#ppt_h+1"/>
                                          </p:val>
                                        </p:tav>
                                        <p:tav tm="100000">
                                          <p:val>
                                            <p:strVal val="#ppt_y"/>
                                          </p:val>
                                        </p:tav>
                                      </p:tavLst>
                                    </p:anim>
                                    <p:animEffect transition="in" filter="fade">
                                      <p:cBhvr>
                                        <p:cTn id="27" dur="500"/>
                                        <p:tgtEl>
                                          <p:spTgt spid="21511"/>
                                        </p:tgtEl>
                                      </p:cBhvr>
                                    </p:animEffect>
                                  </p:childTnLst>
                                </p:cTn>
                              </p:par>
                              <p:par>
                                <p:cTn id="28" presetID="58" presetClass="entr" presetSubtype="0" accel="100000" fill="hold" grpId="0" nodeType="withEffect">
                                  <p:stCondLst>
                                    <p:cond delay="0"/>
                                  </p:stCondLst>
                                  <p:childTnLst>
                                    <p:set>
                                      <p:cBhvr>
                                        <p:cTn id="29" dur="1" fill="hold">
                                          <p:stCondLst>
                                            <p:cond delay="0"/>
                                          </p:stCondLst>
                                        </p:cTn>
                                        <p:tgtEl>
                                          <p:spTgt spid="21512"/>
                                        </p:tgtEl>
                                        <p:attrNameLst>
                                          <p:attrName>style.visibility</p:attrName>
                                        </p:attrNameLst>
                                      </p:cBhvr>
                                      <p:to>
                                        <p:strVal val="visible"/>
                                      </p:to>
                                    </p:set>
                                    <p:anim calcmode="lin" valueType="num">
                                      <p:cBhvr>
                                        <p:cTn id="30" dur="500" fill="hold"/>
                                        <p:tgtEl>
                                          <p:spTgt spid="21512"/>
                                        </p:tgtEl>
                                        <p:attrNameLst>
                                          <p:attrName>ppt_w</p:attrName>
                                        </p:attrNameLst>
                                      </p:cBhvr>
                                      <p:tavLst>
                                        <p:tav tm="0">
                                          <p:val>
                                            <p:strVal val="#ppt_w*2.5"/>
                                          </p:val>
                                        </p:tav>
                                        <p:tav tm="100000">
                                          <p:val>
                                            <p:strVal val="#ppt_w"/>
                                          </p:val>
                                        </p:tav>
                                      </p:tavLst>
                                    </p:anim>
                                    <p:anim calcmode="lin" valueType="num">
                                      <p:cBhvr>
                                        <p:cTn id="31" dur="500" fill="hold"/>
                                        <p:tgtEl>
                                          <p:spTgt spid="21512"/>
                                        </p:tgtEl>
                                        <p:attrNameLst>
                                          <p:attrName>ppt_h</p:attrName>
                                        </p:attrNameLst>
                                      </p:cBhvr>
                                      <p:tavLst>
                                        <p:tav tm="0">
                                          <p:val>
                                            <p:strVal val="#ppt_h*0.01"/>
                                          </p:val>
                                        </p:tav>
                                        <p:tav tm="100000">
                                          <p:val>
                                            <p:strVal val="#ppt_h"/>
                                          </p:val>
                                        </p:tav>
                                      </p:tavLst>
                                    </p:anim>
                                    <p:anim calcmode="lin" valueType="num">
                                      <p:cBhvr>
                                        <p:cTn id="32" dur="500" fill="hold"/>
                                        <p:tgtEl>
                                          <p:spTgt spid="21512"/>
                                        </p:tgtEl>
                                        <p:attrNameLst>
                                          <p:attrName>ppt_x</p:attrName>
                                        </p:attrNameLst>
                                      </p:cBhvr>
                                      <p:tavLst>
                                        <p:tav tm="0">
                                          <p:val>
                                            <p:strVal val="#ppt_x"/>
                                          </p:val>
                                        </p:tav>
                                        <p:tav tm="100000">
                                          <p:val>
                                            <p:strVal val="#ppt_x"/>
                                          </p:val>
                                        </p:tav>
                                      </p:tavLst>
                                    </p:anim>
                                    <p:anim calcmode="lin" valueType="num">
                                      <p:cBhvr>
                                        <p:cTn id="33" dur="500" fill="hold"/>
                                        <p:tgtEl>
                                          <p:spTgt spid="21512"/>
                                        </p:tgtEl>
                                        <p:attrNameLst>
                                          <p:attrName>ppt_y</p:attrName>
                                        </p:attrNameLst>
                                      </p:cBhvr>
                                      <p:tavLst>
                                        <p:tav tm="0">
                                          <p:val>
                                            <p:strVal val="#ppt_h+1"/>
                                          </p:val>
                                        </p:tav>
                                        <p:tav tm="100000">
                                          <p:val>
                                            <p:strVal val="#ppt_y"/>
                                          </p:val>
                                        </p:tav>
                                      </p:tavLst>
                                    </p:anim>
                                    <p:animEffect transition="in" filter="fade">
                                      <p:cBhvr>
                                        <p:cTn id="34" dur="500"/>
                                        <p:tgtEl>
                                          <p:spTgt spid="21512"/>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21514"/>
                                        </p:tgtEl>
                                        <p:attrNameLst>
                                          <p:attrName>style.visibility</p:attrName>
                                        </p:attrNameLst>
                                      </p:cBhvr>
                                      <p:to>
                                        <p:strVal val="visible"/>
                                      </p:to>
                                    </p:set>
                                    <p:anim calcmode="lin" valueType="num">
                                      <p:cBhvr>
                                        <p:cTn id="37" dur="500" fill="hold"/>
                                        <p:tgtEl>
                                          <p:spTgt spid="21514"/>
                                        </p:tgtEl>
                                        <p:attrNameLst>
                                          <p:attrName>ppt_w</p:attrName>
                                        </p:attrNameLst>
                                      </p:cBhvr>
                                      <p:tavLst>
                                        <p:tav tm="0">
                                          <p:val>
                                            <p:strVal val="#ppt_w*2.5"/>
                                          </p:val>
                                        </p:tav>
                                        <p:tav tm="100000">
                                          <p:val>
                                            <p:strVal val="#ppt_w"/>
                                          </p:val>
                                        </p:tav>
                                      </p:tavLst>
                                    </p:anim>
                                    <p:anim calcmode="lin" valueType="num">
                                      <p:cBhvr>
                                        <p:cTn id="38" dur="500" fill="hold"/>
                                        <p:tgtEl>
                                          <p:spTgt spid="21514"/>
                                        </p:tgtEl>
                                        <p:attrNameLst>
                                          <p:attrName>ppt_h</p:attrName>
                                        </p:attrNameLst>
                                      </p:cBhvr>
                                      <p:tavLst>
                                        <p:tav tm="0">
                                          <p:val>
                                            <p:strVal val="#ppt_h*0.01"/>
                                          </p:val>
                                        </p:tav>
                                        <p:tav tm="100000">
                                          <p:val>
                                            <p:strVal val="#ppt_h"/>
                                          </p:val>
                                        </p:tav>
                                      </p:tavLst>
                                    </p:anim>
                                    <p:anim calcmode="lin" valueType="num">
                                      <p:cBhvr>
                                        <p:cTn id="39" dur="500" fill="hold"/>
                                        <p:tgtEl>
                                          <p:spTgt spid="21514"/>
                                        </p:tgtEl>
                                        <p:attrNameLst>
                                          <p:attrName>ppt_x</p:attrName>
                                        </p:attrNameLst>
                                      </p:cBhvr>
                                      <p:tavLst>
                                        <p:tav tm="0">
                                          <p:val>
                                            <p:strVal val="#ppt_x"/>
                                          </p:val>
                                        </p:tav>
                                        <p:tav tm="100000">
                                          <p:val>
                                            <p:strVal val="#ppt_x"/>
                                          </p:val>
                                        </p:tav>
                                      </p:tavLst>
                                    </p:anim>
                                    <p:anim calcmode="lin" valueType="num">
                                      <p:cBhvr>
                                        <p:cTn id="40" dur="500" fill="hold"/>
                                        <p:tgtEl>
                                          <p:spTgt spid="21514"/>
                                        </p:tgtEl>
                                        <p:attrNameLst>
                                          <p:attrName>ppt_y</p:attrName>
                                        </p:attrNameLst>
                                      </p:cBhvr>
                                      <p:tavLst>
                                        <p:tav tm="0">
                                          <p:val>
                                            <p:strVal val="#ppt_h+1"/>
                                          </p:val>
                                        </p:tav>
                                        <p:tav tm="100000">
                                          <p:val>
                                            <p:strVal val="#ppt_y"/>
                                          </p:val>
                                        </p:tav>
                                      </p:tavLst>
                                    </p:anim>
                                    <p:animEffect transition="in" filter="fade">
                                      <p:cBhvr>
                                        <p:cTn id="41" dur="500"/>
                                        <p:tgtEl>
                                          <p:spTgt spid="21514"/>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21513"/>
                                        </p:tgtEl>
                                        <p:attrNameLst>
                                          <p:attrName>style.visibility</p:attrName>
                                        </p:attrNameLst>
                                      </p:cBhvr>
                                      <p:to>
                                        <p:strVal val="visible"/>
                                      </p:to>
                                    </p:set>
                                    <p:anim calcmode="lin" valueType="num">
                                      <p:cBhvr>
                                        <p:cTn id="44" dur="500" fill="hold"/>
                                        <p:tgtEl>
                                          <p:spTgt spid="21513"/>
                                        </p:tgtEl>
                                        <p:attrNameLst>
                                          <p:attrName>ppt_w</p:attrName>
                                        </p:attrNameLst>
                                      </p:cBhvr>
                                      <p:tavLst>
                                        <p:tav tm="0">
                                          <p:val>
                                            <p:strVal val="#ppt_w*2.5"/>
                                          </p:val>
                                        </p:tav>
                                        <p:tav tm="100000">
                                          <p:val>
                                            <p:strVal val="#ppt_w"/>
                                          </p:val>
                                        </p:tav>
                                      </p:tavLst>
                                    </p:anim>
                                    <p:anim calcmode="lin" valueType="num">
                                      <p:cBhvr>
                                        <p:cTn id="45" dur="500" fill="hold"/>
                                        <p:tgtEl>
                                          <p:spTgt spid="21513"/>
                                        </p:tgtEl>
                                        <p:attrNameLst>
                                          <p:attrName>ppt_h</p:attrName>
                                        </p:attrNameLst>
                                      </p:cBhvr>
                                      <p:tavLst>
                                        <p:tav tm="0">
                                          <p:val>
                                            <p:strVal val="#ppt_h*0.01"/>
                                          </p:val>
                                        </p:tav>
                                        <p:tav tm="100000">
                                          <p:val>
                                            <p:strVal val="#ppt_h"/>
                                          </p:val>
                                        </p:tav>
                                      </p:tavLst>
                                    </p:anim>
                                    <p:anim calcmode="lin" valueType="num">
                                      <p:cBhvr>
                                        <p:cTn id="46" dur="500" fill="hold"/>
                                        <p:tgtEl>
                                          <p:spTgt spid="21513"/>
                                        </p:tgtEl>
                                        <p:attrNameLst>
                                          <p:attrName>ppt_x</p:attrName>
                                        </p:attrNameLst>
                                      </p:cBhvr>
                                      <p:tavLst>
                                        <p:tav tm="0">
                                          <p:val>
                                            <p:strVal val="#ppt_x"/>
                                          </p:val>
                                        </p:tav>
                                        <p:tav tm="100000">
                                          <p:val>
                                            <p:strVal val="#ppt_x"/>
                                          </p:val>
                                        </p:tav>
                                      </p:tavLst>
                                    </p:anim>
                                    <p:anim calcmode="lin" valueType="num">
                                      <p:cBhvr>
                                        <p:cTn id="47" dur="500" fill="hold"/>
                                        <p:tgtEl>
                                          <p:spTgt spid="21513"/>
                                        </p:tgtEl>
                                        <p:attrNameLst>
                                          <p:attrName>ppt_y</p:attrName>
                                        </p:attrNameLst>
                                      </p:cBhvr>
                                      <p:tavLst>
                                        <p:tav tm="0">
                                          <p:val>
                                            <p:strVal val="#ppt_h+1"/>
                                          </p:val>
                                        </p:tav>
                                        <p:tav tm="100000">
                                          <p:val>
                                            <p:strVal val="#ppt_y"/>
                                          </p:val>
                                        </p:tav>
                                      </p:tavLst>
                                    </p:anim>
                                    <p:animEffect transition="in" filter="fade">
                                      <p:cBhvr>
                                        <p:cTn id="48" dur="500"/>
                                        <p:tgtEl>
                                          <p:spTgt spid="21513"/>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down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1000" fill="hold"/>
                                        <p:tgtEl>
                                          <p:spTgt spid="14"/>
                                        </p:tgtEl>
                                        <p:attrNameLst>
                                          <p:attrName>ppt_w</p:attrName>
                                        </p:attrNameLst>
                                      </p:cBhvr>
                                      <p:tavLst>
                                        <p:tav tm="0">
                                          <p:val>
                                            <p:fltVal val="0"/>
                                          </p:val>
                                        </p:tav>
                                        <p:tav tm="100000">
                                          <p:val>
                                            <p:strVal val="#ppt_w"/>
                                          </p:val>
                                        </p:tav>
                                      </p:tavLst>
                                    </p:anim>
                                    <p:anim calcmode="lin" valueType="num">
                                      <p:cBhvr>
                                        <p:cTn id="66" dur="1000" fill="hold"/>
                                        <p:tgtEl>
                                          <p:spTgt spid="14"/>
                                        </p:tgtEl>
                                        <p:attrNameLst>
                                          <p:attrName>ppt_h</p:attrName>
                                        </p:attrNameLst>
                                      </p:cBhvr>
                                      <p:tavLst>
                                        <p:tav tm="0">
                                          <p:val>
                                            <p:fltVal val="0"/>
                                          </p:val>
                                        </p:tav>
                                        <p:tav tm="100000">
                                          <p:val>
                                            <p:strVal val="#ppt_h"/>
                                          </p:val>
                                        </p:tav>
                                      </p:tavLst>
                                    </p:anim>
                                    <p:anim calcmode="lin" valueType="num">
                                      <p:cBhvr>
                                        <p:cTn id="6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4"/>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1000" fill="hold"/>
                                        <p:tgtEl>
                                          <p:spTgt spid="15"/>
                                        </p:tgtEl>
                                        <p:attrNameLst>
                                          <p:attrName>ppt_w</p:attrName>
                                        </p:attrNameLst>
                                      </p:cBhvr>
                                      <p:tavLst>
                                        <p:tav tm="0">
                                          <p:val>
                                            <p:fltVal val="0"/>
                                          </p:val>
                                        </p:tav>
                                        <p:tav tm="100000">
                                          <p:val>
                                            <p:strVal val="#ppt_w"/>
                                          </p:val>
                                        </p:tav>
                                      </p:tavLst>
                                    </p:anim>
                                    <p:anim calcmode="lin" valueType="num">
                                      <p:cBhvr>
                                        <p:cTn id="72" dur="1000" fill="hold"/>
                                        <p:tgtEl>
                                          <p:spTgt spid="15"/>
                                        </p:tgtEl>
                                        <p:attrNameLst>
                                          <p:attrName>ppt_h</p:attrName>
                                        </p:attrNameLst>
                                      </p:cBhvr>
                                      <p:tavLst>
                                        <p:tav tm="0">
                                          <p:val>
                                            <p:fltVal val="0"/>
                                          </p:val>
                                        </p:tav>
                                        <p:tav tm="100000">
                                          <p:val>
                                            <p:strVal val="#ppt_h"/>
                                          </p:val>
                                        </p:tav>
                                      </p:tavLst>
                                    </p:anim>
                                    <p:anim calcmode="lin" valueType="num">
                                      <p:cBhvr>
                                        <p:cTn id="7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strVal val="#ppt_w+.3"/>
                                          </p:val>
                                        </p:tav>
                                        <p:tav tm="100000">
                                          <p:val>
                                            <p:strVal val="#ppt_w"/>
                                          </p:val>
                                        </p:tav>
                                      </p:tavLst>
                                    </p:anim>
                                    <p:anim calcmode="lin" valueType="num">
                                      <p:cBhvr>
                                        <p:cTn id="80" dur="1000" fill="hold"/>
                                        <p:tgtEl>
                                          <p:spTgt spid="16"/>
                                        </p:tgtEl>
                                        <p:attrNameLst>
                                          <p:attrName>ppt_h</p:attrName>
                                        </p:attrNameLst>
                                      </p:cBhvr>
                                      <p:tavLst>
                                        <p:tav tm="0">
                                          <p:val>
                                            <p:strVal val="#ppt_h"/>
                                          </p:val>
                                        </p:tav>
                                        <p:tav tm="100000">
                                          <p:val>
                                            <p:strVal val="#ppt_h"/>
                                          </p:val>
                                        </p:tav>
                                      </p:tavLst>
                                    </p:anim>
                                    <p:animEffect transition="in" filter="fade">
                                      <p:cBhvr>
                                        <p:cTn id="8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2" grpId="0"/>
      <p:bldP spid="12" grpId="0"/>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文本框 23554"/>
          <p:cNvSpPr txBox="1"/>
          <p:nvPr/>
        </p:nvSpPr>
        <p:spPr>
          <a:xfrm>
            <a:off x="658813" y="1255141"/>
            <a:ext cx="1439862" cy="40011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思考</a:t>
            </a:r>
          </a:p>
        </p:txBody>
      </p:sp>
      <p:sp>
        <p:nvSpPr>
          <p:cNvPr id="23556" name="文本框 23555"/>
          <p:cNvSpPr txBox="1"/>
          <p:nvPr/>
        </p:nvSpPr>
        <p:spPr>
          <a:xfrm>
            <a:off x="137891" y="1761655"/>
            <a:ext cx="7272338"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如何发现数据中的错误？如何衡量模型的拟合效果？</a:t>
            </a:r>
          </a:p>
        </p:txBody>
      </p:sp>
      <p:sp>
        <p:nvSpPr>
          <p:cNvPr id="23557" name="文本框 23556"/>
          <p:cNvSpPr txBox="1"/>
          <p:nvPr/>
        </p:nvSpPr>
        <p:spPr>
          <a:xfrm>
            <a:off x="352245" y="2161765"/>
            <a:ext cx="7272337" cy="1477328"/>
          </a:xfrm>
          <a:prstGeom prst="rect">
            <a:avLst/>
          </a:prstGeom>
          <a:noFill/>
          <a:ln w="9525">
            <a:noFill/>
          </a:ln>
        </p:spPr>
        <p:txBody>
          <a:bodyPr>
            <a:spAutoFit/>
          </a:bodyPr>
          <a:lstStyle/>
          <a:p>
            <a:pPr>
              <a:lnSpc>
                <a:spcPct val="20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）可以利用残差图来分析残差特性；</a:t>
            </a:r>
          </a:p>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）可以利用</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3558" name="对象 23557"/>
          <p:cNvGraphicFramePr>
            <a:graphicFrameLocks noChangeAspect="1"/>
          </p:cNvGraphicFramePr>
          <p:nvPr/>
        </p:nvGraphicFramePr>
        <p:xfrm>
          <a:off x="768290" y="3603756"/>
          <a:ext cx="4975225" cy="1566863"/>
        </p:xfrm>
        <a:graphic>
          <a:graphicData uri="http://schemas.openxmlformats.org/presentationml/2006/ole">
            <mc:AlternateContent xmlns:mc="http://schemas.openxmlformats.org/markup-compatibility/2006">
              <mc:Choice xmlns:v="urn:schemas-microsoft-com:vml" Requires="v">
                <p:oleObj r:id="rId2" imgW="1802765" imgH="723900" progId="Equation.DSMT4">
                  <p:embed/>
                </p:oleObj>
              </mc:Choice>
              <mc:Fallback>
                <p:oleObj r:id="rId2" imgW="1802765" imgH="723900" progId="Equation.DSMT4">
                  <p:embed/>
                  <p:pic>
                    <p:nvPicPr>
                      <p:cNvPr id="0" name="对象 23557"/>
                      <p:cNvPicPr/>
                      <p:nvPr/>
                    </p:nvPicPr>
                    <p:blipFill>
                      <a:blip r:embed="rId3"/>
                      <a:stretch>
                        <a:fillRect/>
                      </a:stretch>
                    </p:blipFill>
                    <p:spPr>
                      <a:xfrm>
                        <a:off x="768290" y="3603756"/>
                        <a:ext cx="4975225" cy="1566863"/>
                      </a:xfrm>
                      <a:prstGeom prst="rect">
                        <a:avLst/>
                      </a:prstGeom>
                      <a:noFill/>
                      <a:ln w="38100">
                        <a:noFill/>
                        <a:miter/>
                      </a:ln>
                    </p:spPr>
                  </p:pic>
                </p:oleObj>
              </mc:Fallback>
            </mc:AlternateContent>
          </a:graphicData>
        </a:graphic>
      </p:graphicFrame>
      <p:sp>
        <p:nvSpPr>
          <p:cNvPr id="23559" name="文本框 23558"/>
          <p:cNvSpPr txBox="1"/>
          <p:nvPr/>
        </p:nvSpPr>
        <p:spPr>
          <a:xfrm>
            <a:off x="660400" y="5506523"/>
            <a:ext cx="3887787"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来刻画回归的效果</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3560" name="椭圆形标注 23559"/>
          <p:cNvSpPr/>
          <p:nvPr/>
        </p:nvSpPr>
        <p:spPr>
          <a:xfrm>
            <a:off x="6654856" y="1657734"/>
            <a:ext cx="3322521" cy="981294"/>
          </a:xfrm>
          <a:prstGeom prst="wedgeEllipseCallout">
            <a:avLst>
              <a:gd name="adj1" fmla="val -95669"/>
              <a:gd name="adj2" fmla="val 46086"/>
            </a:avLst>
          </a:prstGeom>
          <a:solidFill>
            <a:srgbClr val="CCFFFF"/>
          </a:solidFill>
          <a:ln w="9525" cap="flat" cmpd="sng">
            <a:solidFill>
              <a:srgbClr val="FF00FF"/>
            </a:solidFill>
            <a:prstDash val="solid"/>
            <a:miter/>
            <a:headEnd type="none" w="med" len="med"/>
            <a:tailEnd type="none" w="med" len="med"/>
          </a:ln>
        </p:spPr>
        <p:txBody>
          <a:bodyPr anchor="ctr"/>
          <a:lstStyle/>
          <a:p>
            <a:pPr algn="ctr">
              <a:spcBef>
                <a:spcPct val="50000"/>
              </a:spcBef>
            </a:pP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何为残差图？</a:t>
            </a:r>
          </a:p>
        </p:txBody>
      </p:sp>
      <p:sp>
        <p:nvSpPr>
          <p:cNvPr id="1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decel="50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5"/>
                                        </p:tgtEl>
                                        <p:attrNameLst>
                                          <p:attrName>ppt_w</p:attrName>
                                        </p:attrNameLst>
                                      </p:cBhvr>
                                      <p:tavLst>
                                        <p:tav tm="0">
                                          <p:val>
                                            <p:strVal val="#ppt_w*.05"/>
                                          </p:val>
                                        </p:tav>
                                        <p:tav tm="100000">
                                          <p:val>
                                            <p:strVal val="#ppt_w"/>
                                          </p:val>
                                        </p:tav>
                                      </p:tavLst>
                                    </p:anim>
                                    <p:anim calcmode="lin" valueType="num">
                                      <p:cBhvr>
                                        <p:cTn id="10" dur="1000" fill="hold"/>
                                        <p:tgtEl>
                                          <p:spTgt spid="2355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fade">
                                      <p:cBhvr>
                                        <p:cTn id="19" dur="100"/>
                                        <p:tgtEl>
                                          <p:spTgt spid="23556"/>
                                        </p:tgtEl>
                                      </p:cBhvr>
                                    </p:animEffect>
                                    <p:anim calcmode="lin" valueType="num">
                                      <p:cBhvr>
                                        <p:cTn id="20" dur="400" fill="hold"/>
                                        <p:tgtEl>
                                          <p:spTgt spid="23556"/>
                                        </p:tgtEl>
                                        <p:attrNameLst>
                                          <p:attrName>ppt_x</p:attrName>
                                        </p:attrNameLst>
                                      </p:cBhvr>
                                      <p:tavLst>
                                        <p:tav tm="0">
                                          <p:val>
                                            <p:strVal val="#ppt_x"/>
                                          </p:val>
                                        </p:tav>
                                        <p:tav tm="100000">
                                          <p:val>
                                            <p:strVal val="#ppt_x"/>
                                          </p:val>
                                        </p:tav>
                                      </p:tavLst>
                                    </p:anim>
                                    <p:anim calcmode="lin" valueType="num">
                                      <p:cBhvr>
                                        <p:cTn id="21" dur="400" fill="hold"/>
                                        <p:tgtEl>
                                          <p:spTgt spid="23556"/>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235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235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558"/>
                                        </p:tgtEl>
                                        <p:attrNameLst>
                                          <p:attrName>style.visibility</p:attrName>
                                        </p:attrNameLst>
                                      </p:cBhvr>
                                      <p:to>
                                        <p:strVal val="visible"/>
                                      </p:to>
                                    </p:set>
                                    <p:anim calcmode="lin" valueType="num">
                                      <p:cBhvr>
                                        <p:cTn id="28" dur="500" fill="hold"/>
                                        <p:tgtEl>
                                          <p:spTgt spid="23558"/>
                                        </p:tgtEl>
                                        <p:attrNameLst>
                                          <p:attrName>ppt_w</p:attrName>
                                        </p:attrNameLst>
                                      </p:cBhvr>
                                      <p:tavLst>
                                        <p:tav tm="0">
                                          <p:val>
                                            <p:fltVal val="0"/>
                                          </p:val>
                                        </p:tav>
                                        <p:tav tm="100000">
                                          <p:val>
                                            <p:strVal val="#ppt_w"/>
                                          </p:val>
                                        </p:tav>
                                      </p:tavLst>
                                    </p:anim>
                                    <p:anim calcmode="lin" valueType="num">
                                      <p:cBhvr>
                                        <p:cTn id="29" dur="500" fill="hold"/>
                                        <p:tgtEl>
                                          <p:spTgt spid="23558"/>
                                        </p:tgtEl>
                                        <p:attrNameLst>
                                          <p:attrName>ppt_h</p:attrName>
                                        </p:attrNameLst>
                                      </p:cBhvr>
                                      <p:tavLst>
                                        <p:tav tm="0">
                                          <p:val>
                                            <p:fltVal val="0"/>
                                          </p:val>
                                        </p:tav>
                                        <p:tav tm="100000">
                                          <p:val>
                                            <p:strVal val="#ppt_h"/>
                                          </p:val>
                                        </p:tav>
                                      </p:tavLst>
                                    </p:anim>
                                    <p:animEffect transition="in" filter="fade">
                                      <p:cBhvr>
                                        <p:cTn id="30" dur="500"/>
                                        <p:tgtEl>
                                          <p:spTgt spid="2355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559"/>
                                        </p:tgtEl>
                                        <p:attrNameLst>
                                          <p:attrName>style.visibility</p:attrName>
                                        </p:attrNameLst>
                                      </p:cBhvr>
                                      <p:to>
                                        <p:strVal val="visible"/>
                                      </p:to>
                                    </p:set>
                                    <p:anim calcmode="lin" valueType="num">
                                      <p:cBhvr>
                                        <p:cTn id="33" dur="500" fill="hold"/>
                                        <p:tgtEl>
                                          <p:spTgt spid="23559"/>
                                        </p:tgtEl>
                                        <p:attrNameLst>
                                          <p:attrName>ppt_w</p:attrName>
                                        </p:attrNameLst>
                                      </p:cBhvr>
                                      <p:tavLst>
                                        <p:tav tm="0">
                                          <p:val>
                                            <p:fltVal val="0"/>
                                          </p:val>
                                        </p:tav>
                                        <p:tav tm="100000">
                                          <p:val>
                                            <p:strVal val="#ppt_w"/>
                                          </p:val>
                                        </p:tav>
                                      </p:tavLst>
                                    </p:anim>
                                    <p:anim calcmode="lin" valueType="num">
                                      <p:cBhvr>
                                        <p:cTn id="34" dur="500" fill="hold"/>
                                        <p:tgtEl>
                                          <p:spTgt spid="23559"/>
                                        </p:tgtEl>
                                        <p:attrNameLst>
                                          <p:attrName>ppt_h</p:attrName>
                                        </p:attrNameLst>
                                      </p:cBhvr>
                                      <p:tavLst>
                                        <p:tav tm="0">
                                          <p:val>
                                            <p:fltVal val="0"/>
                                          </p:val>
                                        </p:tav>
                                        <p:tav tm="100000">
                                          <p:val>
                                            <p:strVal val="#ppt_h"/>
                                          </p:val>
                                        </p:tav>
                                      </p:tavLst>
                                    </p:anim>
                                    <p:animEffect transition="in" filter="fade">
                                      <p:cBhvr>
                                        <p:cTn id="35" dur="500"/>
                                        <p:tgtEl>
                                          <p:spTgt spid="2355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3557"/>
                                        </p:tgtEl>
                                        <p:attrNameLst>
                                          <p:attrName>style.visibility</p:attrName>
                                        </p:attrNameLst>
                                      </p:cBhvr>
                                      <p:to>
                                        <p:strVal val="visible"/>
                                      </p:to>
                                    </p:set>
                                    <p:anim calcmode="lin" valueType="num">
                                      <p:cBhvr>
                                        <p:cTn id="38" dur="500" fill="hold"/>
                                        <p:tgtEl>
                                          <p:spTgt spid="23557"/>
                                        </p:tgtEl>
                                        <p:attrNameLst>
                                          <p:attrName>ppt_w</p:attrName>
                                        </p:attrNameLst>
                                      </p:cBhvr>
                                      <p:tavLst>
                                        <p:tav tm="0">
                                          <p:val>
                                            <p:fltVal val="0"/>
                                          </p:val>
                                        </p:tav>
                                        <p:tav tm="100000">
                                          <p:val>
                                            <p:strVal val="#ppt_w"/>
                                          </p:val>
                                        </p:tav>
                                      </p:tavLst>
                                    </p:anim>
                                    <p:anim calcmode="lin" valueType="num">
                                      <p:cBhvr>
                                        <p:cTn id="39" dur="500" fill="hold"/>
                                        <p:tgtEl>
                                          <p:spTgt spid="23557"/>
                                        </p:tgtEl>
                                        <p:attrNameLst>
                                          <p:attrName>ppt_h</p:attrName>
                                        </p:attrNameLst>
                                      </p:cBhvr>
                                      <p:tavLst>
                                        <p:tav tm="0">
                                          <p:val>
                                            <p:fltVal val="0"/>
                                          </p:val>
                                        </p:tav>
                                        <p:tav tm="100000">
                                          <p:val>
                                            <p:strVal val="#ppt_h"/>
                                          </p:val>
                                        </p:tav>
                                      </p:tavLst>
                                    </p:anim>
                                    <p:animEffect transition="in" filter="fade">
                                      <p:cBhvr>
                                        <p:cTn id="40" dur="500"/>
                                        <p:tgtEl>
                                          <p:spTgt spid="2355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grpId="0" nodeType="clickEffect">
                                  <p:stCondLst>
                                    <p:cond delay="0"/>
                                  </p:stCondLst>
                                  <p:childTnLst>
                                    <p:set>
                                      <p:cBhvr>
                                        <p:cTn id="44" dur="1" fill="hold">
                                          <p:stCondLst>
                                            <p:cond delay="0"/>
                                          </p:stCondLst>
                                        </p:cTn>
                                        <p:tgtEl>
                                          <p:spTgt spid="23560"/>
                                        </p:tgtEl>
                                        <p:attrNameLst>
                                          <p:attrName>style.visibility</p:attrName>
                                        </p:attrNameLst>
                                      </p:cBhvr>
                                      <p:to>
                                        <p:strVal val="visible"/>
                                      </p:to>
                                    </p:set>
                                    <p:anim calcmode="lin" valueType="num">
                                      <p:cBhvr additive="base">
                                        <p:cTn id="45" dur="500" fill="hold"/>
                                        <p:tgtEl>
                                          <p:spTgt spid="23560"/>
                                        </p:tgtEl>
                                        <p:attrNameLst>
                                          <p:attrName>ppt_x</p:attrName>
                                        </p:attrNameLst>
                                      </p:cBhvr>
                                      <p:tavLst>
                                        <p:tav tm="0">
                                          <p:val>
                                            <p:strVal val="1+#ppt_w/2"/>
                                          </p:val>
                                        </p:tav>
                                        <p:tav tm="100000">
                                          <p:val>
                                            <p:strVal val="#ppt_x"/>
                                          </p:val>
                                        </p:tav>
                                      </p:tavLst>
                                    </p:anim>
                                    <p:anim calcmode="lin" valueType="num">
                                      <p:cBhvr additive="base">
                                        <p:cTn id="46" dur="500" fill="hold"/>
                                        <p:tgtEl>
                                          <p:spTgt spid="235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P spid="23557" grpId="0"/>
      <p:bldP spid="23559" grpId="0"/>
      <p:bldP spid="235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4577"/>
          <p:cNvSpPr txBox="1"/>
          <p:nvPr/>
        </p:nvSpPr>
        <p:spPr>
          <a:xfrm>
            <a:off x="572207" y="1185477"/>
            <a:ext cx="10773819" cy="1631216"/>
          </a:xfrm>
          <a:prstGeom prst="rect">
            <a:avLst/>
          </a:prstGeom>
          <a:noFill/>
          <a:ln w="9525">
            <a:noFill/>
          </a:ln>
        </p:spPr>
        <p:txBody>
          <a:bodyPr wrap="square">
            <a:spAutoFit/>
          </a:bodyPr>
          <a:lstStyle/>
          <a:p>
            <a:pPr>
              <a:lnSpc>
                <a:spcPct val="15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残差图</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作图时纵坐标为残差，横坐标可以选为样本编号，或身高数据，或体重的估计值等，这样作出的图形称为残差图</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24579" name="组合 24578"/>
          <p:cNvGrpSpPr/>
          <p:nvPr/>
        </p:nvGrpSpPr>
        <p:grpSpPr>
          <a:xfrm>
            <a:off x="4111604" y="2815005"/>
            <a:ext cx="3708402" cy="3319095"/>
            <a:chOff x="0" y="-1"/>
            <a:chExt cx="3772" cy="2614"/>
          </a:xfrm>
        </p:grpSpPr>
        <p:grpSp>
          <p:nvGrpSpPr>
            <p:cNvPr id="24580" name="组合 24579"/>
            <p:cNvGrpSpPr/>
            <p:nvPr/>
          </p:nvGrpSpPr>
          <p:grpSpPr>
            <a:xfrm>
              <a:off x="813" y="1417"/>
              <a:ext cx="2880" cy="33"/>
              <a:chOff x="0" y="0"/>
              <a:chExt cx="2880" cy="48"/>
            </a:xfrm>
          </p:grpSpPr>
          <p:sp>
            <p:nvSpPr>
              <p:cNvPr id="24581" name="直接连接符 24580"/>
              <p:cNvSpPr/>
              <p:nvPr/>
            </p:nvSpPr>
            <p:spPr>
              <a:xfrm>
                <a:off x="0" y="46"/>
                <a:ext cx="2880" cy="0"/>
              </a:xfrm>
              <a:prstGeom prst="line">
                <a:avLst/>
              </a:prstGeom>
              <a:ln w="19050" cap="flat" cmpd="sng">
                <a:solidFill>
                  <a:schemeClr val="tx1"/>
                </a:solidFill>
                <a:prstDash val="solid"/>
                <a:headEnd type="none" w="med" len="med"/>
                <a:tailEnd type="triangl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2" name="直接连接符 24581"/>
              <p:cNvSpPr/>
              <p:nvPr/>
            </p:nvSpPr>
            <p:spPr>
              <a:xfrm flipV="1">
                <a:off x="288"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3" name="直接连接符 24582"/>
              <p:cNvSpPr/>
              <p:nvPr/>
            </p:nvSpPr>
            <p:spPr>
              <a:xfrm flipV="1">
                <a:off x="2016"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4" name="直接连接符 24583"/>
              <p:cNvSpPr/>
              <p:nvPr/>
            </p:nvSpPr>
            <p:spPr>
              <a:xfrm flipV="1">
                <a:off x="1152"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5" name="直接连接符 24584"/>
              <p:cNvSpPr/>
              <p:nvPr/>
            </p:nvSpPr>
            <p:spPr>
              <a:xfrm flipV="1">
                <a:off x="864"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6" name="直接连接符 24585"/>
              <p:cNvSpPr/>
              <p:nvPr/>
            </p:nvSpPr>
            <p:spPr>
              <a:xfrm flipV="1">
                <a:off x="576"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7" name="直接连接符 24586"/>
              <p:cNvSpPr/>
              <p:nvPr/>
            </p:nvSpPr>
            <p:spPr>
              <a:xfrm flipV="1">
                <a:off x="1728"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8" name="直接连接符 24587"/>
              <p:cNvSpPr/>
              <p:nvPr/>
            </p:nvSpPr>
            <p:spPr>
              <a:xfrm flipV="1">
                <a:off x="1440"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9" name="直接连接符 24588"/>
              <p:cNvSpPr/>
              <p:nvPr/>
            </p:nvSpPr>
            <p:spPr>
              <a:xfrm flipV="1">
                <a:off x="2304" y="0"/>
                <a:ext cx="0" cy="4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grpSp>
        <p:pic>
          <p:nvPicPr>
            <p:cNvPr id="24590" name="图片 24589"/>
            <p:cNvPicPr>
              <a:picLocks noChangeAspect="1"/>
            </p:cNvPicPr>
            <p:nvPr/>
          </p:nvPicPr>
          <p:blipFill>
            <a:blip r:embed="rId2"/>
            <a:stretch>
              <a:fillRect/>
            </a:stretch>
          </p:blipFill>
          <p:spPr>
            <a:xfrm>
              <a:off x="669" y="1386"/>
              <a:ext cx="106" cy="103"/>
            </a:xfrm>
            <a:prstGeom prst="rect">
              <a:avLst/>
            </a:prstGeom>
            <a:noFill/>
            <a:ln w="9525">
              <a:noFill/>
            </a:ln>
          </p:spPr>
        </p:pic>
        <p:sp>
          <p:nvSpPr>
            <p:cNvPr id="24591" name="直接连接符 24590"/>
            <p:cNvSpPr/>
            <p:nvPr/>
          </p:nvSpPr>
          <p:spPr>
            <a:xfrm rot="-16200000" flipH="1">
              <a:off x="-482" y="1305"/>
              <a:ext cx="2614" cy="1"/>
            </a:xfrm>
            <a:prstGeom prst="line">
              <a:avLst/>
            </a:prstGeom>
            <a:ln w="19050" cap="flat" cmpd="sng">
              <a:solidFill>
                <a:schemeClr val="tx1"/>
              </a:solidFill>
              <a:prstDash val="solid"/>
              <a:headEnd type="none" w="med" len="med"/>
              <a:tailEnd type="triangl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2" name="直接连接符 24591"/>
            <p:cNvSpPr/>
            <p:nvPr/>
          </p:nvSpPr>
          <p:spPr>
            <a:xfrm>
              <a:off x="825" y="1323"/>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3" name="直接连接符 24592"/>
            <p:cNvSpPr/>
            <p:nvPr/>
          </p:nvSpPr>
          <p:spPr>
            <a:xfrm>
              <a:off x="825" y="1197"/>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4" name="直接连接符 24593"/>
            <p:cNvSpPr/>
            <p:nvPr/>
          </p:nvSpPr>
          <p:spPr>
            <a:xfrm>
              <a:off x="825" y="1071"/>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5" name="直接连接符 24594"/>
            <p:cNvSpPr/>
            <p:nvPr/>
          </p:nvSpPr>
          <p:spPr>
            <a:xfrm>
              <a:off x="825" y="945"/>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6" name="直接连接符 24595"/>
            <p:cNvSpPr/>
            <p:nvPr/>
          </p:nvSpPr>
          <p:spPr>
            <a:xfrm>
              <a:off x="825" y="819"/>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7" name="直接连接符 24596"/>
            <p:cNvSpPr/>
            <p:nvPr/>
          </p:nvSpPr>
          <p:spPr>
            <a:xfrm>
              <a:off x="825" y="693"/>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8" name="直接连接符 24597"/>
            <p:cNvSpPr/>
            <p:nvPr/>
          </p:nvSpPr>
          <p:spPr>
            <a:xfrm>
              <a:off x="825" y="567"/>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599" name="直接连接符 24598"/>
            <p:cNvSpPr/>
            <p:nvPr/>
          </p:nvSpPr>
          <p:spPr>
            <a:xfrm>
              <a:off x="825" y="441"/>
              <a:ext cx="2721"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0" name="直接连接符 24599"/>
            <p:cNvSpPr/>
            <p:nvPr/>
          </p:nvSpPr>
          <p:spPr>
            <a:xfrm>
              <a:off x="825" y="1952"/>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1" name="直接连接符 24600"/>
            <p:cNvSpPr/>
            <p:nvPr/>
          </p:nvSpPr>
          <p:spPr>
            <a:xfrm>
              <a:off x="825" y="1827"/>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2" name="直接连接符 24601"/>
            <p:cNvSpPr/>
            <p:nvPr/>
          </p:nvSpPr>
          <p:spPr>
            <a:xfrm>
              <a:off x="825" y="1700"/>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3" name="直接连接符 24602"/>
            <p:cNvSpPr/>
            <p:nvPr/>
          </p:nvSpPr>
          <p:spPr>
            <a:xfrm>
              <a:off x="825" y="1575"/>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4" name="直接连接符 24603"/>
            <p:cNvSpPr/>
            <p:nvPr/>
          </p:nvSpPr>
          <p:spPr>
            <a:xfrm>
              <a:off x="825" y="2204"/>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5" name="直接连接符 24604"/>
            <p:cNvSpPr/>
            <p:nvPr/>
          </p:nvSpPr>
          <p:spPr>
            <a:xfrm>
              <a:off x="825" y="2079"/>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06" name="文本框 24605"/>
            <p:cNvSpPr txBox="1"/>
            <p:nvPr/>
          </p:nvSpPr>
          <p:spPr>
            <a:xfrm>
              <a:off x="3323" y="1405"/>
              <a:ext cx="449" cy="194"/>
            </a:xfrm>
            <a:prstGeom prst="rect">
              <a:avLst/>
            </a:prstGeom>
            <a:noFill/>
            <a:ln w="9525">
              <a:noFill/>
            </a:ln>
          </p:spPr>
          <p:txBody>
            <a:bodyPr wrap="none" anchor="t">
              <a:spAutoFit/>
            </a:bodyPr>
            <a:lstStyle/>
            <a:p>
              <a:r>
                <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编号</a:t>
              </a:r>
            </a:p>
          </p:txBody>
        </p:sp>
        <p:sp>
          <p:nvSpPr>
            <p:cNvPr id="24607" name="文本框 24606"/>
            <p:cNvSpPr txBox="1"/>
            <p:nvPr/>
          </p:nvSpPr>
          <p:spPr>
            <a:xfrm>
              <a:off x="1006" y="1415"/>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p>
          </p:txBody>
        </p:sp>
        <p:sp>
          <p:nvSpPr>
            <p:cNvPr id="24608" name="文本框 24607"/>
            <p:cNvSpPr txBox="1"/>
            <p:nvPr/>
          </p:nvSpPr>
          <p:spPr>
            <a:xfrm>
              <a:off x="1309" y="1403"/>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p>
          </p:txBody>
        </p:sp>
        <p:sp>
          <p:nvSpPr>
            <p:cNvPr id="24609" name="文本框 24608"/>
            <p:cNvSpPr txBox="1"/>
            <p:nvPr/>
          </p:nvSpPr>
          <p:spPr>
            <a:xfrm>
              <a:off x="1596" y="1406"/>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p>
          </p:txBody>
        </p:sp>
        <p:sp>
          <p:nvSpPr>
            <p:cNvPr id="24610" name="文本框 24609"/>
            <p:cNvSpPr txBox="1"/>
            <p:nvPr/>
          </p:nvSpPr>
          <p:spPr>
            <a:xfrm>
              <a:off x="1868" y="1418"/>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p>
          </p:txBody>
        </p:sp>
        <p:sp>
          <p:nvSpPr>
            <p:cNvPr id="24611" name="文本框 24610"/>
            <p:cNvSpPr txBox="1"/>
            <p:nvPr/>
          </p:nvSpPr>
          <p:spPr>
            <a:xfrm>
              <a:off x="2140" y="1406"/>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a:t>
              </a:r>
            </a:p>
          </p:txBody>
        </p:sp>
        <p:sp>
          <p:nvSpPr>
            <p:cNvPr id="24612" name="文本框 24611"/>
            <p:cNvSpPr txBox="1"/>
            <p:nvPr/>
          </p:nvSpPr>
          <p:spPr>
            <a:xfrm>
              <a:off x="2457" y="1406"/>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a:t>
              </a:r>
            </a:p>
          </p:txBody>
        </p:sp>
        <p:sp>
          <p:nvSpPr>
            <p:cNvPr id="24613" name="文本框 24612"/>
            <p:cNvSpPr txBox="1"/>
            <p:nvPr/>
          </p:nvSpPr>
          <p:spPr>
            <a:xfrm>
              <a:off x="2730" y="1418"/>
              <a:ext cx="260"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7</a:t>
              </a:r>
            </a:p>
          </p:txBody>
        </p:sp>
        <p:sp>
          <p:nvSpPr>
            <p:cNvPr id="24614" name="直接连接符 24613"/>
            <p:cNvSpPr/>
            <p:nvPr/>
          </p:nvSpPr>
          <p:spPr>
            <a:xfrm>
              <a:off x="3545" y="126"/>
              <a:ext cx="0" cy="2078"/>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15" name="文本框 24614"/>
            <p:cNvSpPr txBox="1"/>
            <p:nvPr/>
          </p:nvSpPr>
          <p:spPr>
            <a:xfrm>
              <a:off x="585" y="1217"/>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a:t>
              </a:r>
            </a:p>
          </p:txBody>
        </p:sp>
        <p:sp>
          <p:nvSpPr>
            <p:cNvPr id="24616" name="文本框 24615"/>
            <p:cNvSpPr txBox="1"/>
            <p:nvPr/>
          </p:nvSpPr>
          <p:spPr>
            <a:xfrm>
              <a:off x="594" y="1092"/>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a:t>
              </a:r>
            </a:p>
          </p:txBody>
        </p:sp>
        <p:sp>
          <p:nvSpPr>
            <p:cNvPr id="24617" name="文本框 24616"/>
            <p:cNvSpPr txBox="1"/>
            <p:nvPr/>
          </p:nvSpPr>
          <p:spPr>
            <a:xfrm>
              <a:off x="585" y="965"/>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30</a:t>
              </a:r>
            </a:p>
          </p:txBody>
        </p:sp>
        <p:sp>
          <p:nvSpPr>
            <p:cNvPr id="24618" name="文本框 24617"/>
            <p:cNvSpPr txBox="1"/>
            <p:nvPr/>
          </p:nvSpPr>
          <p:spPr>
            <a:xfrm>
              <a:off x="585" y="839"/>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40</a:t>
              </a:r>
            </a:p>
          </p:txBody>
        </p:sp>
        <p:sp>
          <p:nvSpPr>
            <p:cNvPr id="24619" name="文本框 24618"/>
            <p:cNvSpPr txBox="1"/>
            <p:nvPr/>
          </p:nvSpPr>
          <p:spPr>
            <a:xfrm>
              <a:off x="585" y="714"/>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50</a:t>
              </a:r>
            </a:p>
          </p:txBody>
        </p:sp>
        <p:sp>
          <p:nvSpPr>
            <p:cNvPr id="24620" name="文本框 24619"/>
            <p:cNvSpPr txBox="1"/>
            <p:nvPr/>
          </p:nvSpPr>
          <p:spPr>
            <a:xfrm>
              <a:off x="594" y="587"/>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60</a:t>
              </a:r>
            </a:p>
          </p:txBody>
        </p:sp>
        <p:sp>
          <p:nvSpPr>
            <p:cNvPr id="24621" name="文本框 24620"/>
            <p:cNvSpPr txBox="1"/>
            <p:nvPr/>
          </p:nvSpPr>
          <p:spPr>
            <a:xfrm>
              <a:off x="594" y="463"/>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70</a:t>
              </a:r>
            </a:p>
          </p:txBody>
        </p:sp>
        <p:sp>
          <p:nvSpPr>
            <p:cNvPr id="24622" name="文本框 24621"/>
            <p:cNvSpPr txBox="1"/>
            <p:nvPr/>
          </p:nvSpPr>
          <p:spPr>
            <a:xfrm>
              <a:off x="585" y="335"/>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80</a:t>
              </a:r>
            </a:p>
          </p:txBody>
        </p:sp>
        <p:sp>
          <p:nvSpPr>
            <p:cNvPr id="24623" name="文本框 24622"/>
            <p:cNvSpPr txBox="1"/>
            <p:nvPr/>
          </p:nvSpPr>
          <p:spPr>
            <a:xfrm>
              <a:off x="507" y="1502"/>
              <a:ext cx="375"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a:t>
              </a:r>
            </a:p>
          </p:txBody>
        </p:sp>
        <p:sp>
          <p:nvSpPr>
            <p:cNvPr id="24624" name="文本框 24623"/>
            <p:cNvSpPr txBox="1"/>
            <p:nvPr/>
          </p:nvSpPr>
          <p:spPr>
            <a:xfrm>
              <a:off x="507" y="1626"/>
              <a:ext cx="375"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a:t>
              </a:r>
            </a:p>
          </p:txBody>
        </p:sp>
        <p:sp>
          <p:nvSpPr>
            <p:cNvPr id="24625" name="文本框 24624"/>
            <p:cNvSpPr txBox="1"/>
            <p:nvPr/>
          </p:nvSpPr>
          <p:spPr>
            <a:xfrm>
              <a:off x="507" y="1750"/>
              <a:ext cx="375"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-30</a:t>
              </a:r>
            </a:p>
          </p:txBody>
        </p:sp>
        <p:sp>
          <p:nvSpPr>
            <p:cNvPr id="24626" name="文本框 24625"/>
            <p:cNvSpPr txBox="1"/>
            <p:nvPr/>
          </p:nvSpPr>
          <p:spPr>
            <a:xfrm>
              <a:off x="502" y="1844"/>
              <a:ext cx="375"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-40</a:t>
              </a:r>
            </a:p>
          </p:txBody>
        </p:sp>
        <p:sp>
          <p:nvSpPr>
            <p:cNvPr id="24627" name="文本框 24626"/>
            <p:cNvSpPr txBox="1"/>
            <p:nvPr/>
          </p:nvSpPr>
          <p:spPr>
            <a:xfrm>
              <a:off x="502" y="1972"/>
              <a:ext cx="375"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-50</a:t>
              </a:r>
            </a:p>
          </p:txBody>
        </p:sp>
        <p:sp>
          <p:nvSpPr>
            <p:cNvPr id="24628" name="文本框 24627"/>
            <p:cNvSpPr txBox="1"/>
            <p:nvPr/>
          </p:nvSpPr>
          <p:spPr>
            <a:xfrm>
              <a:off x="507" y="2096"/>
              <a:ext cx="375"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-60</a:t>
              </a:r>
            </a:p>
          </p:txBody>
        </p:sp>
        <p:sp>
          <p:nvSpPr>
            <p:cNvPr id="24629" name="椭圆 24628"/>
            <p:cNvSpPr/>
            <p:nvPr/>
          </p:nvSpPr>
          <p:spPr>
            <a:xfrm>
              <a:off x="1051" y="851"/>
              <a:ext cx="46" cy="31"/>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0" name="椭圆 24629"/>
            <p:cNvSpPr/>
            <p:nvPr/>
          </p:nvSpPr>
          <p:spPr>
            <a:xfrm>
              <a:off x="1368" y="1196"/>
              <a:ext cx="46" cy="32"/>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1" name="椭圆 24630"/>
            <p:cNvSpPr/>
            <p:nvPr/>
          </p:nvSpPr>
          <p:spPr>
            <a:xfrm>
              <a:off x="1641" y="1512"/>
              <a:ext cx="46" cy="32"/>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2" name="椭圆 24631"/>
            <p:cNvSpPr/>
            <p:nvPr/>
          </p:nvSpPr>
          <p:spPr>
            <a:xfrm>
              <a:off x="1913" y="1952"/>
              <a:ext cx="46" cy="32"/>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3" name="椭圆 24632"/>
            <p:cNvSpPr/>
            <p:nvPr/>
          </p:nvSpPr>
          <p:spPr>
            <a:xfrm>
              <a:off x="2185" y="1936"/>
              <a:ext cx="46" cy="32"/>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4" name="椭圆 24633"/>
            <p:cNvSpPr/>
            <p:nvPr/>
          </p:nvSpPr>
          <p:spPr>
            <a:xfrm>
              <a:off x="2503" y="2141"/>
              <a:ext cx="46" cy="32"/>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5" name="椭圆 24634"/>
            <p:cNvSpPr/>
            <p:nvPr/>
          </p:nvSpPr>
          <p:spPr>
            <a:xfrm>
              <a:off x="2774" y="473"/>
              <a:ext cx="46" cy="32"/>
            </a:xfrm>
            <a:prstGeom prst="ellipse">
              <a:avLst/>
            </a:prstGeom>
            <a:solidFill>
              <a:srgbClr val="FF0000"/>
            </a:solidFill>
            <a:ln w="19050" cap="flat" cmpd="sng">
              <a:solidFill>
                <a:schemeClr val="tx1"/>
              </a:solidFill>
              <a:prstDash val="solid"/>
              <a:headEnd type="none" w="med" len="med"/>
              <a:tailEnd type="none" w="med" len="med"/>
            </a:ln>
          </p:spPr>
          <p:txBody>
            <a:bodyPr/>
            <a:lstStyle/>
            <a:p>
              <a:endParaRPr lang="zh-CN" altLang="en-US"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6" name="直接连接符 24635"/>
            <p:cNvSpPr/>
            <p:nvPr/>
          </p:nvSpPr>
          <p:spPr>
            <a:xfrm>
              <a:off x="824" y="284"/>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7" name="直接连接符 24636"/>
            <p:cNvSpPr/>
            <p:nvPr/>
          </p:nvSpPr>
          <p:spPr>
            <a:xfrm>
              <a:off x="824" y="126"/>
              <a:ext cx="2720" cy="0"/>
            </a:xfrm>
            <a:prstGeom prst="line">
              <a:avLst/>
            </a:prstGeom>
            <a:ln w="19050" cap="flat" cmpd="sng">
              <a:solidFill>
                <a:schemeClr val="tx1"/>
              </a:solidFill>
              <a:prstDash val="solid"/>
              <a:headEnd type="none" w="med" len="med"/>
              <a:tailEnd type="none" w="med" len="med"/>
            </a:ln>
          </p:spPr>
          <p:txBody>
            <a:bodyPr/>
            <a:lstStyle/>
            <a:p>
              <a:endParaRPr lang="zh-CN" altLang="en-US" sz="1000">
                <a:latin typeface="Arial" panose="020B0604020202020204" pitchFamily="34" charset="0"/>
                <a:ea typeface="思源黑体 CN Medium" panose="020B0600000000000000" pitchFamily="34" charset="-122"/>
                <a:sym typeface="Arial" panose="020B0604020202020204" pitchFamily="34" charset="0"/>
              </a:endParaRPr>
            </a:p>
          </p:txBody>
        </p:sp>
        <p:sp>
          <p:nvSpPr>
            <p:cNvPr id="24638" name="文本框 24637"/>
            <p:cNvSpPr txBox="1"/>
            <p:nvPr/>
          </p:nvSpPr>
          <p:spPr>
            <a:xfrm>
              <a:off x="593" y="211"/>
              <a:ext cx="331"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90</a:t>
              </a:r>
            </a:p>
          </p:txBody>
        </p:sp>
        <p:sp>
          <p:nvSpPr>
            <p:cNvPr id="24639" name="文本框 24638"/>
            <p:cNvSpPr txBox="1"/>
            <p:nvPr/>
          </p:nvSpPr>
          <p:spPr>
            <a:xfrm>
              <a:off x="461" y="63"/>
              <a:ext cx="403" cy="194"/>
            </a:xfrm>
            <a:prstGeom prst="rect">
              <a:avLst/>
            </a:prstGeom>
            <a:noFill/>
            <a:ln w="9525">
              <a:noFill/>
            </a:ln>
          </p:spPr>
          <p:txBody>
            <a:bodyPr wrap="none" anchor="t">
              <a:spAutoFit/>
            </a:bodyPr>
            <a:lstStyle/>
            <a:p>
              <a:r>
                <a:rPr lang="en-US" altLang="zh-CN" sz="1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100</a:t>
              </a:r>
            </a:p>
          </p:txBody>
        </p:sp>
        <p:graphicFrame>
          <p:nvGraphicFramePr>
            <p:cNvPr id="24640" name="对象 24639"/>
            <p:cNvGraphicFramePr>
              <a:graphicFrameLocks noChangeAspect="1"/>
            </p:cNvGraphicFramePr>
            <p:nvPr/>
          </p:nvGraphicFramePr>
          <p:xfrm>
            <a:off x="0" y="658"/>
            <a:ext cx="576" cy="87"/>
          </p:xfrm>
          <a:graphic>
            <a:graphicData uri="http://schemas.openxmlformats.org/presentationml/2006/ole">
              <mc:AlternateContent xmlns:mc="http://schemas.openxmlformats.org/markup-compatibility/2006">
                <mc:Choice xmlns:v="urn:schemas-microsoft-com:vml" Requires="v">
                  <p:oleObj r:id="rId3" imgW="128270" imgH="198755" progId="Equation.DSMT4">
                    <p:embed/>
                  </p:oleObj>
                </mc:Choice>
                <mc:Fallback>
                  <p:oleObj r:id="rId3" imgW="128270" imgH="198755" progId="Equation.DSMT4">
                    <p:embed/>
                    <p:pic>
                      <p:nvPicPr>
                        <p:cNvPr id="0" name="对象 24639"/>
                        <p:cNvPicPr/>
                        <p:nvPr/>
                      </p:nvPicPr>
                      <p:blipFill>
                        <a:blip r:embed="rId4"/>
                        <a:stretch>
                          <a:fillRect/>
                        </a:stretch>
                      </p:blipFill>
                      <p:spPr>
                        <a:xfrm>
                          <a:off x="0" y="658"/>
                          <a:ext cx="576" cy="87"/>
                        </a:xfrm>
                        <a:prstGeom prst="rect">
                          <a:avLst/>
                        </a:prstGeom>
                        <a:noFill/>
                        <a:ln w="38100">
                          <a:noFill/>
                          <a:miter/>
                        </a:ln>
                      </p:spPr>
                    </p:pic>
                  </p:oleObj>
                </mc:Fallback>
              </mc:AlternateContent>
            </a:graphicData>
          </a:graphic>
        </p:graphicFrame>
      </p:grpSp>
      <p:sp>
        <p:nvSpPr>
          <p:cNvPr id="24641" name="云形标注 24640"/>
          <p:cNvSpPr/>
          <p:nvPr/>
        </p:nvSpPr>
        <p:spPr>
          <a:xfrm>
            <a:off x="8287724" y="3303908"/>
            <a:ext cx="3024188" cy="1008063"/>
          </a:xfrm>
          <a:prstGeom prst="cloudCallout">
            <a:avLst>
              <a:gd name="adj1" fmla="val -60060"/>
              <a:gd name="adj2" fmla="val -142919"/>
            </a:avLst>
          </a:prstGeom>
          <a:solidFill>
            <a:srgbClr val="CCFFFF"/>
          </a:solidFill>
          <a:ln w="9525" cap="flat" cmpd="sng">
            <a:solidFill>
              <a:schemeClr val="tx1"/>
            </a:solidFill>
            <a:prstDash val="solid"/>
            <a:headEnd type="none" w="med" len="med"/>
            <a:tailEnd type="none" w="med" len="med"/>
          </a:ln>
        </p:spPr>
        <p:txBody>
          <a:bodyPr anchor="ctr"/>
          <a:lstStyle/>
          <a:p>
            <a:pPr algn="ctr">
              <a:spcBef>
                <a:spcPct val="50000"/>
              </a:spcBef>
            </a:pPr>
            <a:r>
              <a:rPr lang="zh-CN" altLang="en-US" sz="2000" kern="0">
                <a:solidFill>
                  <a:srgbClr val="FF00FF"/>
                </a:solidFill>
                <a:latin typeface="Arial" panose="020B0604020202020204" pitchFamily="34" charset="0"/>
                <a:ea typeface="思源黑体 CN Medium" panose="020B0600000000000000" pitchFamily="34" charset="-122"/>
                <a:sym typeface="Arial" panose="020B0604020202020204" pitchFamily="34" charset="0"/>
              </a:rPr>
              <a:t>要牢记！</a:t>
            </a:r>
          </a:p>
        </p:txBody>
      </p:sp>
      <p:sp>
        <p:nvSpPr>
          <p:cNvPr id="6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lide(fromBottom)">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1000" fill="hold"/>
                                        <p:tgtEl>
                                          <p:spTgt spid="24579"/>
                                        </p:tgtEl>
                                        <p:attrNameLst>
                                          <p:attrName>ppt_w</p:attrName>
                                        </p:attrNameLst>
                                      </p:cBhvr>
                                      <p:tavLst>
                                        <p:tav tm="0">
                                          <p:val>
                                            <p:fltVal val="0"/>
                                          </p:val>
                                        </p:tav>
                                        <p:tav tm="100000">
                                          <p:val>
                                            <p:strVal val="#ppt_w"/>
                                          </p:val>
                                        </p:tav>
                                      </p:tavLst>
                                    </p:anim>
                                    <p:anim calcmode="lin" valueType="num">
                                      <p:cBhvr>
                                        <p:cTn id="13" dur="1000" fill="hold"/>
                                        <p:tgtEl>
                                          <p:spTgt spid="24579"/>
                                        </p:tgtEl>
                                        <p:attrNameLst>
                                          <p:attrName>ppt_h</p:attrName>
                                        </p:attrNameLst>
                                      </p:cBhvr>
                                      <p:tavLst>
                                        <p:tav tm="0">
                                          <p:val>
                                            <p:fltVal val="0"/>
                                          </p:val>
                                        </p:tav>
                                        <p:tav tm="100000">
                                          <p:val>
                                            <p:strVal val="#ppt_h"/>
                                          </p:val>
                                        </p:tav>
                                      </p:tavLst>
                                    </p:anim>
                                    <p:anim calcmode="lin" valueType="num">
                                      <p:cBhvr>
                                        <p:cTn id="14" dur="1000" fill="hold"/>
                                        <p:tgtEl>
                                          <p:spTgt spid="2457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45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4641"/>
                                        </p:tgtEl>
                                        <p:attrNameLst>
                                          <p:attrName>style.visibility</p:attrName>
                                        </p:attrNameLst>
                                      </p:cBhvr>
                                      <p:to>
                                        <p:strVal val="visible"/>
                                      </p:to>
                                    </p:set>
                                    <p:anim calcmode="lin" valueType="num">
                                      <p:cBhvr>
                                        <p:cTn id="20" dur="1000" fill="hold"/>
                                        <p:tgtEl>
                                          <p:spTgt spid="24641"/>
                                        </p:tgtEl>
                                        <p:attrNameLst>
                                          <p:attrName>ppt_w</p:attrName>
                                        </p:attrNameLst>
                                      </p:cBhvr>
                                      <p:tavLst>
                                        <p:tav tm="0">
                                          <p:val>
                                            <p:strVal val="#ppt_w+.3"/>
                                          </p:val>
                                        </p:tav>
                                        <p:tav tm="100000">
                                          <p:val>
                                            <p:strVal val="#ppt_w"/>
                                          </p:val>
                                        </p:tav>
                                      </p:tavLst>
                                    </p:anim>
                                    <p:anim calcmode="lin" valueType="num">
                                      <p:cBhvr>
                                        <p:cTn id="21" dur="1000" fill="hold"/>
                                        <p:tgtEl>
                                          <p:spTgt spid="24641"/>
                                        </p:tgtEl>
                                        <p:attrNameLst>
                                          <p:attrName>ppt_h</p:attrName>
                                        </p:attrNameLst>
                                      </p:cBhvr>
                                      <p:tavLst>
                                        <p:tav tm="0">
                                          <p:val>
                                            <p:strVal val="#ppt_h"/>
                                          </p:val>
                                        </p:tav>
                                        <p:tav tm="100000">
                                          <p:val>
                                            <p:strVal val="#ppt_h"/>
                                          </p:val>
                                        </p:tav>
                                      </p:tavLst>
                                    </p:anim>
                                    <p:animEffect transition="in" filter="fade">
                                      <p:cBhvr>
                                        <p:cTn id="22" dur="1000"/>
                                        <p:tgtEl>
                                          <p:spTgt spid="24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6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5601"/>
          <p:cNvSpPr txBox="1"/>
          <p:nvPr/>
        </p:nvSpPr>
        <p:spPr>
          <a:xfrm>
            <a:off x="658813" y="1137624"/>
            <a:ext cx="11205438" cy="3631763"/>
          </a:xfrm>
          <a:prstGeom prst="rect">
            <a:avLst/>
          </a:prstGeom>
          <a:noFill/>
          <a:ln w="9525">
            <a:noFill/>
          </a:ln>
        </p:spPr>
        <p:txBody>
          <a:bodyPr wrap="square">
            <a:spAutoFit/>
          </a:bodyPr>
          <a:lstStyle/>
          <a:p>
            <a:pPr>
              <a:lnSpc>
                <a:spcPct val="150000"/>
              </a:lnSpc>
              <a:spcBef>
                <a:spcPct val="50000"/>
              </a:spcBef>
            </a:pP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对</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R</a:t>
            </a:r>
            <a:r>
              <a:rPr lang="en-US" altLang="zh-CN" sz="2000" kern="0" baseline="3000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的理解</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）在含有一个解释变量的线性模型中，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a:t>
            </a:r>
            <a:r>
              <a:rPr lang="en-US" altLang="zh-CN" sz="2000" kern="0" baseline="30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恰好等于相关系数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的平方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）对于已经获取的样本数据，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a:t>
            </a:r>
            <a:r>
              <a:rPr lang="en-US" altLang="zh-CN" sz="2000" kern="0" baseline="30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表达式中的</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为确定的数</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5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因此</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a:t>
            </a:r>
            <a:r>
              <a:rPr lang="en-US" altLang="zh-CN" sz="2000" kern="0" baseline="30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越大，意味着残差平方和</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越小，即模型的拟合效果越好；反之，越差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5603" name="对象 25602"/>
          <p:cNvGraphicFramePr>
            <a:graphicFrameLocks noChangeAspect="1"/>
          </p:cNvGraphicFramePr>
          <p:nvPr/>
        </p:nvGraphicFramePr>
        <p:xfrm>
          <a:off x="971470" y="2866635"/>
          <a:ext cx="2071688" cy="773113"/>
        </p:xfrm>
        <a:graphic>
          <a:graphicData uri="http://schemas.openxmlformats.org/presentationml/2006/ole">
            <mc:AlternateContent xmlns:mc="http://schemas.openxmlformats.org/markup-compatibility/2006">
              <mc:Choice xmlns:v="urn:schemas-microsoft-com:vml" Requires="v">
                <p:oleObj r:id="rId2" imgW="800100" imgH="431800" progId="Equation.3">
                  <p:embed/>
                </p:oleObj>
              </mc:Choice>
              <mc:Fallback>
                <p:oleObj r:id="rId2" imgW="800100" imgH="431800" progId="Equation.3">
                  <p:embed/>
                  <p:pic>
                    <p:nvPicPr>
                      <p:cNvPr id="0" name="对象 25602"/>
                      <p:cNvPicPr/>
                      <p:nvPr/>
                    </p:nvPicPr>
                    <p:blipFill>
                      <a:blip r:embed="rId3"/>
                      <a:stretch>
                        <a:fillRect/>
                      </a:stretch>
                    </p:blipFill>
                    <p:spPr>
                      <a:xfrm>
                        <a:off x="971470" y="2866635"/>
                        <a:ext cx="2071688" cy="773113"/>
                      </a:xfrm>
                      <a:prstGeom prst="rect">
                        <a:avLst/>
                      </a:prstGeom>
                      <a:noFill/>
                      <a:ln w="38100">
                        <a:noFill/>
                        <a:miter/>
                      </a:ln>
                    </p:spPr>
                  </p:pic>
                </p:oleObj>
              </mc:Fallback>
            </mc:AlternateContent>
          </a:graphicData>
        </a:graphic>
      </p:graphicFrame>
      <p:graphicFrame>
        <p:nvGraphicFramePr>
          <p:cNvPr id="25604" name="对象 25603"/>
          <p:cNvGraphicFramePr>
            <a:graphicFrameLocks noChangeAspect="1"/>
          </p:cNvGraphicFramePr>
          <p:nvPr/>
        </p:nvGraphicFramePr>
        <p:xfrm>
          <a:off x="835018" y="3560593"/>
          <a:ext cx="1363662" cy="773112"/>
        </p:xfrm>
        <a:graphic>
          <a:graphicData uri="http://schemas.openxmlformats.org/presentationml/2006/ole">
            <mc:AlternateContent xmlns:mc="http://schemas.openxmlformats.org/markup-compatibility/2006">
              <mc:Choice xmlns:v="urn:schemas-microsoft-com:vml" Requires="v">
                <p:oleObj r:id="rId4" imgW="711200" imgH="431800" progId="Equation.3">
                  <p:embed/>
                </p:oleObj>
              </mc:Choice>
              <mc:Fallback>
                <p:oleObj r:id="rId4" imgW="711200" imgH="431800" progId="Equation.3">
                  <p:embed/>
                  <p:pic>
                    <p:nvPicPr>
                      <p:cNvPr id="0" name="对象 25603"/>
                      <p:cNvPicPr/>
                      <p:nvPr/>
                    </p:nvPicPr>
                    <p:blipFill>
                      <a:blip r:embed="rId5"/>
                      <a:stretch>
                        <a:fillRect/>
                      </a:stretch>
                    </p:blipFill>
                    <p:spPr>
                      <a:xfrm>
                        <a:off x="835018" y="3560593"/>
                        <a:ext cx="1363662" cy="773112"/>
                      </a:xfrm>
                      <a:prstGeom prst="rect">
                        <a:avLst/>
                      </a:prstGeom>
                      <a:noFill/>
                      <a:ln w="38100">
                        <a:noFill/>
                        <a:miter/>
                      </a:ln>
                    </p:spPr>
                  </p:pic>
                </p:oleObj>
              </mc:Fallback>
            </mc:AlternateContent>
          </a:graphicData>
        </a:graphic>
      </p:graphicFrame>
      <p:sp>
        <p:nvSpPr>
          <p:cNvPr id="25605" name="云形标注 25604"/>
          <p:cNvSpPr/>
          <p:nvPr/>
        </p:nvSpPr>
        <p:spPr>
          <a:xfrm>
            <a:off x="8350250" y="2708476"/>
            <a:ext cx="2314906" cy="999724"/>
          </a:xfrm>
          <a:prstGeom prst="cloudCallout">
            <a:avLst>
              <a:gd name="adj1" fmla="val -70401"/>
              <a:gd name="adj2" fmla="val -88368"/>
            </a:avLst>
          </a:prstGeom>
          <a:solidFill>
            <a:srgbClr val="CCFFFF"/>
          </a:solidFill>
          <a:ln w="9525" cap="flat" cmpd="sng">
            <a:solidFill>
              <a:schemeClr val="tx1"/>
            </a:solidFill>
            <a:prstDash val="solid"/>
            <a:headEnd type="none" w="med" len="med"/>
            <a:tailEnd type="none" w="med" len="med"/>
          </a:ln>
        </p:spPr>
        <p:txBody>
          <a:bodyPr anchor="ctr"/>
          <a:lstStyle/>
          <a:p>
            <a:pPr algn="ctr">
              <a:spcBef>
                <a:spcPct val="50000"/>
              </a:spcBef>
            </a:pPr>
            <a:r>
              <a:rPr lang="zh-CN" altLang="en-US" sz="2000" kern="0">
                <a:solidFill>
                  <a:srgbClr val="FF00FF"/>
                </a:solidFill>
                <a:latin typeface="Arial" panose="020B0604020202020204" pitchFamily="34" charset="0"/>
                <a:ea typeface="思源黑体 CN Medium" panose="020B0600000000000000" pitchFamily="34" charset="-122"/>
                <a:sym typeface="Arial" panose="020B0604020202020204" pitchFamily="34" charset="0"/>
              </a:rPr>
              <a:t>要牢记！</a:t>
            </a: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randombar(horizontal)">
                                      <p:cBhvr>
                                        <p:cTn id="7" dur="500"/>
                                        <p:tgtEl>
                                          <p:spTgt spid="25602"/>
                                        </p:tgtEl>
                                      </p:cBhvr>
                                    </p:animEffect>
                                  </p:childTnLst>
                                </p:cTn>
                              </p:par>
                              <p:par>
                                <p:cTn id="8" presetID="14" presetClass="entr" presetSubtype="10" fill="hold" nodeType="withEffect">
                                  <p:stCondLst>
                                    <p:cond delay="0"/>
                                  </p:stCondLst>
                                  <p:childTnLst>
                                    <p:set>
                                      <p:cBhvr>
                                        <p:cTn id="9" dur="1" fill="hold">
                                          <p:stCondLst>
                                            <p:cond delay="0"/>
                                          </p:stCondLst>
                                        </p:cTn>
                                        <p:tgtEl>
                                          <p:spTgt spid="25603"/>
                                        </p:tgtEl>
                                        <p:attrNameLst>
                                          <p:attrName>style.visibility</p:attrName>
                                        </p:attrNameLst>
                                      </p:cBhvr>
                                      <p:to>
                                        <p:strVal val="visible"/>
                                      </p:to>
                                    </p:set>
                                    <p:animEffect transition="in" filter="randombar(horizontal)">
                                      <p:cBhvr>
                                        <p:cTn id="10" dur="500"/>
                                        <p:tgtEl>
                                          <p:spTgt spid="25603"/>
                                        </p:tgtEl>
                                      </p:cBhvr>
                                    </p:animEffect>
                                  </p:childTnLst>
                                </p:cTn>
                              </p:par>
                              <p:par>
                                <p:cTn id="11" presetID="14" presetClass="entr" presetSubtype="10" fill="hold" nodeType="with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randombar(horizontal)">
                                      <p:cBhvr>
                                        <p:cTn id="13" dur="500"/>
                                        <p:tgtEl>
                                          <p:spTgt spid="25604"/>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p:cTn id="18" dur="1000" fill="hold"/>
                                        <p:tgtEl>
                                          <p:spTgt spid="25605"/>
                                        </p:tgtEl>
                                        <p:attrNameLst>
                                          <p:attrName>ppt_w</p:attrName>
                                        </p:attrNameLst>
                                      </p:cBhvr>
                                      <p:tavLst>
                                        <p:tav tm="0">
                                          <p:val>
                                            <p:strVal val="#ppt_w+.3"/>
                                          </p:val>
                                        </p:tav>
                                        <p:tav tm="100000">
                                          <p:val>
                                            <p:strVal val="#ppt_w"/>
                                          </p:val>
                                        </p:tav>
                                      </p:tavLst>
                                    </p:anim>
                                    <p:anim calcmode="lin" valueType="num">
                                      <p:cBhvr>
                                        <p:cTn id="19" dur="1000" fill="hold"/>
                                        <p:tgtEl>
                                          <p:spTgt spid="25605"/>
                                        </p:tgtEl>
                                        <p:attrNameLst>
                                          <p:attrName>ppt_h</p:attrName>
                                        </p:attrNameLst>
                                      </p:cBhvr>
                                      <p:tavLst>
                                        <p:tav tm="0">
                                          <p:val>
                                            <p:strVal val="#ppt_h"/>
                                          </p:val>
                                        </p:tav>
                                        <p:tav tm="100000">
                                          <p:val>
                                            <p:strVal val="#ppt_h"/>
                                          </p:val>
                                        </p:tav>
                                      </p:tavLst>
                                    </p:anim>
                                    <p:animEffect transition="in" filter="fade">
                                      <p:cBhvr>
                                        <p:cTn id="20"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26625"/>
          <p:cNvSpPr/>
          <p:nvPr/>
        </p:nvSpPr>
        <p:spPr>
          <a:xfrm>
            <a:off x="1118887" y="625033"/>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27" name="矩形 26626"/>
          <p:cNvSpPr/>
          <p:nvPr/>
        </p:nvSpPr>
        <p:spPr>
          <a:xfrm>
            <a:off x="1118887" y="625033"/>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28" name="矩形 26627"/>
          <p:cNvSpPr/>
          <p:nvPr/>
        </p:nvSpPr>
        <p:spPr>
          <a:xfrm>
            <a:off x="1118887" y="625033"/>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29" name="矩形 26628"/>
          <p:cNvSpPr/>
          <p:nvPr/>
        </p:nvSpPr>
        <p:spPr>
          <a:xfrm>
            <a:off x="1118887" y="625033"/>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6630" name="文本框 26629"/>
          <p:cNvSpPr txBox="1"/>
          <p:nvPr/>
        </p:nvSpPr>
        <p:spPr>
          <a:xfrm>
            <a:off x="508724" y="1160263"/>
            <a:ext cx="7632700" cy="2966068"/>
          </a:xfrm>
          <a:prstGeom prst="rect">
            <a:avLst/>
          </a:prstGeom>
          <a:noFill/>
          <a:ln w="9525">
            <a:noFill/>
          </a:ln>
        </p:spPr>
        <p:txBody>
          <a:bodyPr>
            <a:spAutoFit/>
          </a:bodyPr>
          <a:lstStyle/>
          <a:p>
            <a:pPr>
              <a:lnSpc>
                <a:spcPct val="150000"/>
              </a:lnSpc>
              <a:spcBef>
                <a:spcPct val="50000"/>
              </a:spcBef>
            </a:pP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用身高预报体重时，需要注意以下问题</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）回归方程只适用于我们所研究的样本总体；</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）我们所建立的回归方程一般都有时间性；</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）样本取值的范围会影响回归方程的适用范围；</a:t>
            </a:r>
          </a:p>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）不能期望回归方程得到的预报值就是预报变量的精确值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 calcmode="lin" valueType="num">
                                      <p:cBhvr>
                                        <p:cTn id="7" dur="1000" fill="hold"/>
                                        <p:tgtEl>
                                          <p:spTgt spid="2663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663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6630">
                                            <p:txEl>
                                              <p:pRg st="1" end="1"/>
                                            </p:txEl>
                                          </p:spTgt>
                                        </p:tgtEl>
                                        <p:attrNameLst>
                                          <p:attrName>style.visibility</p:attrName>
                                        </p:attrNameLst>
                                      </p:cBhvr>
                                      <p:to>
                                        <p:strVal val="visible"/>
                                      </p:to>
                                    </p:set>
                                    <p:anim calcmode="discrete" valueType="clr">
                                      <p:cBhvr override="childStyle">
                                        <p:cTn id="14" dur="80"/>
                                        <p:tgtEl>
                                          <p:spTgt spid="266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3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6630">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6630">
                                            <p:txEl>
                                              <p:pRg st="2" end="2"/>
                                            </p:txEl>
                                          </p:spTgt>
                                        </p:tgtEl>
                                        <p:attrNameLst>
                                          <p:attrName>style.visibility</p:attrName>
                                        </p:attrNameLst>
                                      </p:cBhvr>
                                      <p:to>
                                        <p:strVal val="visible"/>
                                      </p:to>
                                    </p:set>
                                    <p:anim calcmode="discrete" valueType="clr">
                                      <p:cBhvr override="childStyle">
                                        <p:cTn id="21" dur="80"/>
                                        <p:tgtEl>
                                          <p:spTgt spid="266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630">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6630">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6630">
                                            <p:txEl>
                                              <p:pRg st="3" end="3"/>
                                            </p:txEl>
                                          </p:spTgt>
                                        </p:tgtEl>
                                        <p:attrNameLst>
                                          <p:attrName>style.visibility</p:attrName>
                                        </p:attrNameLst>
                                      </p:cBhvr>
                                      <p:to>
                                        <p:strVal val="visible"/>
                                      </p:to>
                                    </p:set>
                                    <p:anim calcmode="discrete" valueType="clr">
                                      <p:cBhvr override="childStyle">
                                        <p:cTn id="28" dur="80"/>
                                        <p:tgtEl>
                                          <p:spTgt spid="266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630">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6630">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6630">
                                            <p:txEl>
                                              <p:pRg st="4" end="4"/>
                                            </p:txEl>
                                          </p:spTgt>
                                        </p:tgtEl>
                                        <p:attrNameLst>
                                          <p:attrName>style.visibility</p:attrName>
                                        </p:attrNameLst>
                                      </p:cBhvr>
                                      <p:to>
                                        <p:strVal val="visible"/>
                                      </p:to>
                                    </p:set>
                                    <p:anim calcmode="discrete" valueType="clr">
                                      <p:cBhvr override="childStyle">
                                        <p:cTn id="35" dur="80"/>
                                        <p:tgtEl>
                                          <p:spTgt spid="2663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6630">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6630">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文本框 3078"/>
          <p:cNvSpPr txBox="1"/>
          <p:nvPr/>
        </p:nvSpPr>
        <p:spPr>
          <a:xfrm>
            <a:off x="608397" y="1167139"/>
            <a:ext cx="11017546" cy="461665"/>
          </a:xfrm>
          <a:prstGeom prst="rect">
            <a:avLst/>
          </a:prstGeom>
          <a:noFill/>
          <a:ln w="9525">
            <a:noFill/>
          </a:ln>
        </p:spPr>
        <p:txBody>
          <a:bodyPr wrap="square">
            <a:spAutoFit/>
          </a:bodyPr>
          <a:lstStyle/>
          <a:p>
            <a:pPr>
              <a:lnSpc>
                <a:spcPct val="120000"/>
              </a:lnSpc>
              <a:spcBef>
                <a:spcPct val="3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数学</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中，我们对两个具有线性相关关系的变量利用回归分析的方法进行了研究，其步骤为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080" name="矩形 3079"/>
          <p:cNvSpPr/>
          <p:nvPr/>
        </p:nvSpPr>
        <p:spPr>
          <a:xfrm>
            <a:off x="5117617" y="2070698"/>
            <a:ext cx="2303462" cy="40011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画散点图</a:t>
            </a:r>
          </a:p>
        </p:txBody>
      </p:sp>
      <p:sp>
        <p:nvSpPr>
          <p:cNvPr id="3081" name="矩形 3080"/>
          <p:cNvSpPr/>
          <p:nvPr/>
        </p:nvSpPr>
        <p:spPr>
          <a:xfrm>
            <a:off x="4717340" y="3256499"/>
            <a:ext cx="3671887" cy="40011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求回归直线方程</a:t>
            </a:r>
          </a:p>
        </p:txBody>
      </p:sp>
      <p:sp>
        <p:nvSpPr>
          <p:cNvPr id="3082" name="矩形 3081"/>
          <p:cNvSpPr/>
          <p:nvPr/>
        </p:nvSpPr>
        <p:spPr>
          <a:xfrm>
            <a:off x="4501439" y="4442300"/>
            <a:ext cx="3887788" cy="400110"/>
          </a:xfrm>
          <a:prstGeom prst="rect">
            <a:avLst/>
          </a:prstGeom>
          <a:noFill/>
          <a:ln w="9525">
            <a:noFill/>
          </a:ln>
        </p:spPr>
        <p:txBody>
          <a:bodyPr>
            <a:spAutoFit/>
          </a:bodyPr>
          <a:lstStyle/>
          <a:p>
            <a:pPr>
              <a:spcBef>
                <a:spcPct val="50000"/>
              </a:spcBef>
            </a:pPr>
            <a:r>
              <a:rPr lang="zh-CN" altLang="en-US"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用直线方程进行预报</a:t>
            </a:r>
          </a:p>
        </p:txBody>
      </p:sp>
      <p:sp>
        <p:nvSpPr>
          <p:cNvPr id="3083" name="下箭头 3082"/>
          <p:cNvSpPr/>
          <p:nvPr/>
        </p:nvSpPr>
        <p:spPr>
          <a:xfrm>
            <a:off x="5512905" y="2646960"/>
            <a:ext cx="288925" cy="576263"/>
          </a:xfrm>
          <a:prstGeom prst="downArrow">
            <a:avLst>
              <a:gd name="adj1" fmla="val 50000"/>
              <a:gd name="adj2" fmla="val 49862"/>
            </a:avLst>
          </a:prstGeom>
          <a:solidFill>
            <a:srgbClr val="FF00FF"/>
          </a:solidFill>
          <a:ln w="9525" cap="flat" cmpd="sng">
            <a:solidFill>
              <a:schemeClr val="tx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084" name="下箭头 3083"/>
          <p:cNvSpPr/>
          <p:nvPr/>
        </p:nvSpPr>
        <p:spPr>
          <a:xfrm>
            <a:off x="5512905" y="3728047"/>
            <a:ext cx="288925" cy="576262"/>
          </a:xfrm>
          <a:prstGeom prst="downArrow">
            <a:avLst>
              <a:gd name="adj1" fmla="val 50000"/>
              <a:gd name="adj2" fmla="val 49862"/>
            </a:avLst>
          </a:prstGeom>
          <a:solidFill>
            <a:srgbClr val="FF00FF"/>
          </a:solidFill>
          <a:ln w="9525" cap="flat" cmpd="sng">
            <a:solidFill>
              <a:schemeClr val="tx1"/>
            </a:solidFill>
            <a:prstDash val="solid"/>
            <a:miter/>
            <a:headEnd type="none" w="med" len="med"/>
            <a:tailEnd type="none" w="med" len="med"/>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linds(horizontal)">
                                      <p:cBhvr>
                                        <p:cTn id="7" dur="5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additive="base">
                                        <p:cTn id="12" dur="500" fill="hold"/>
                                        <p:tgtEl>
                                          <p:spTgt spid="3080"/>
                                        </p:tgtEl>
                                        <p:attrNameLst>
                                          <p:attrName>ppt_x</p:attrName>
                                        </p:attrNameLst>
                                      </p:cBhvr>
                                      <p:tavLst>
                                        <p:tav tm="0">
                                          <p:val>
                                            <p:strVal val="#ppt_x"/>
                                          </p:val>
                                        </p:tav>
                                        <p:tav tm="100000">
                                          <p:val>
                                            <p:strVal val="#ppt_x"/>
                                          </p:val>
                                        </p:tav>
                                      </p:tavLst>
                                    </p:anim>
                                    <p:anim calcmode="lin" valueType="num">
                                      <p:cBhvr additive="base">
                                        <p:cTn id="13"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83"/>
                                        </p:tgtEl>
                                        <p:attrNameLst>
                                          <p:attrName>style.visibility</p:attrName>
                                        </p:attrNameLst>
                                      </p:cBhvr>
                                      <p:to>
                                        <p:strVal val="visible"/>
                                      </p:to>
                                    </p:set>
                                    <p:anim calcmode="lin" valueType="num">
                                      <p:cBhvr additive="base">
                                        <p:cTn id="18" dur="500" fill="hold"/>
                                        <p:tgtEl>
                                          <p:spTgt spid="3083"/>
                                        </p:tgtEl>
                                        <p:attrNameLst>
                                          <p:attrName>ppt_x</p:attrName>
                                        </p:attrNameLst>
                                      </p:cBhvr>
                                      <p:tavLst>
                                        <p:tav tm="0">
                                          <p:val>
                                            <p:strVal val="#ppt_x"/>
                                          </p:val>
                                        </p:tav>
                                        <p:tav tm="100000">
                                          <p:val>
                                            <p:strVal val="#ppt_x"/>
                                          </p:val>
                                        </p:tav>
                                      </p:tavLst>
                                    </p:anim>
                                    <p:anim calcmode="lin" valueType="num">
                                      <p:cBhvr additive="base">
                                        <p:cTn id="19" dur="500" fill="hold"/>
                                        <p:tgtEl>
                                          <p:spTgt spid="308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081"/>
                                        </p:tgtEl>
                                        <p:attrNameLst>
                                          <p:attrName>style.visibility</p:attrName>
                                        </p:attrNameLst>
                                      </p:cBhvr>
                                      <p:to>
                                        <p:strVal val="visible"/>
                                      </p:to>
                                    </p:set>
                                    <p:anim calcmode="lin" valueType="num">
                                      <p:cBhvr additive="base">
                                        <p:cTn id="23" dur="500" fill="hold"/>
                                        <p:tgtEl>
                                          <p:spTgt spid="3081"/>
                                        </p:tgtEl>
                                        <p:attrNameLst>
                                          <p:attrName>ppt_x</p:attrName>
                                        </p:attrNameLst>
                                      </p:cBhvr>
                                      <p:tavLst>
                                        <p:tav tm="0">
                                          <p:val>
                                            <p:strVal val="#ppt_x"/>
                                          </p:val>
                                        </p:tav>
                                        <p:tav tm="100000">
                                          <p:val>
                                            <p:strVal val="#ppt_x"/>
                                          </p:val>
                                        </p:tav>
                                      </p:tavLst>
                                    </p:anim>
                                    <p:anim calcmode="lin" valueType="num">
                                      <p:cBhvr additive="base">
                                        <p:cTn id="24"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84"/>
                                        </p:tgtEl>
                                        <p:attrNameLst>
                                          <p:attrName>style.visibility</p:attrName>
                                        </p:attrNameLst>
                                      </p:cBhvr>
                                      <p:to>
                                        <p:strVal val="visible"/>
                                      </p:to>
                                    </p:set>
                                    <p:anim calcmode="lin" valueType="num">
                                      <p:cBhvr additive="base">
                                        <p:cTn id="29" dur="500" fill="hold"/>
                                        <p:tgtEl>
                                          <p:spTgt spid="3084"/>
                                        </p:tgtEl>
                                        <p:attrNameLst>
                                          <p:attrName>ppt_x</p:attrName>
                                        </p:attrNameLst>
                                      </p:cBhvr>
                                      <p:tavLst>
                                        <p:tav tm="0">
                                          <p:val>
                                            <p:strVal val="#ppt_x"/>
                                          </p:val>
                                        </p:tav>
                                        <p:tav tm="100000">
                                          <p:val>
                                            <p:strVal val="#ppt_x"/>
                                          </p:val>
                                        </p:tav>
                                      </p:tavLst>
                                    </p:anim>
                                    <p:anim calcmode="lin" valueType="num">
                                      <p:cBhvr additive="base">
                                        <p:cTn id="30" dur="500" fill="hold"/>
                                        <p:tgtEl>
                                          <p:spTgt spid="308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082"/>
                                        </p:tgtEl>
                                        <p:attrNameLst>
                                          <p:attrName>style.visibility</p:attrName>
                                        </p:attrNameLst>
                                      </p:cBhvr>
                                      <p:to>
                                        <p:strVal val="visible"/>
                                      </p:to>
                                    </p:set>
                                    <p:anim calcmode="lin" valueType="num">
                                      <p:cBhvr additive="base">
                                        <p:cTn id="34" dur="500" fill="hold"/>
                                        <p:tgtEl>
                                          <p:spTgt spid="3082"/>
                                        </p:tgtEl>
                                        <p:attrNameLst>
                                          <p:attrName>ppt_x</p:attrName>
                                        </p:attrNameLst>
                                      </p:cBhvr>
                                      <p:tavLst>
                                        <p:tav tm="0">
                                          <p:val>
                                            <p:strVal val="#ppt_x"/>
                                          </p:val>
                                        </p:tav>
                                        <p:tav tm="100000">
                                          <p:val>
                                            <p:strVal val="#ppt_x"/>
                                          </p:val>
                                        </p:tav>
                                      </p:tavLst>
                                    </p:anim>
                                    <p:anim calcmode="lin" valueType="num">
                                      <p:cBhvr additive="base">
                                        <p:cTn id="35"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1" grpId="0"/>
      <p:bldP spid="30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27649"/>
          <p:cNvSpPr txBox="1"/>
          <p:nvPr/>
        </p:nvSpPr>
        <p:spPr>
          <a:xfrm>
            <a:off x="440984" y="1331854"/>
            <a:ext cx="11193663" cy="4004814"/>
          </a:xfrm>
          <a:prstGeom prst="rect">
            <a:avLst/>
          </a:prstGeom>
          <a:noFill/>
          <a:ln w="9525">
            <a:noFill/>
          </a:ln>
        </p:spPr>
        <p:txBody>
          <a:bodyPr wrap="square">
            <a:spAutoFit/>
          </a:bodyPr>
          <a:lstStyle/>
          <a:p>
            <a:pPr>
              <a:lnSpc>
                <a:spcPct val="200000"/>
              </a:lnSpc>
              <a:spcBef>
                <a:spcPct val="20000"/>
              </a:spcBef>
            </a:pP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建立回归模型的基本步骤</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spcBef>
                <a:spcPct val="20000"/>
              </a:spcBef>
            </a:pP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）确定研究对象，明确哪个变量是解释变量，哪个变量是预报变量；</a:t>
            </a:r>
          </a:p>
          <a:p>
            <a:pPr>
              <a:lnSpc>
                <a:spcPct val="200000"/>
              </a:lnSpc>
              <a:spcBef>
                <a:spcPct val="20000"/>
              </a:spcBef>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）画出解释变量和预报变量的散点图，观察它们之间的关系；</a:t>
            </a:r>
          </a:p>
          <a:p>
            <a:pPr>
              <a:lnSpc>
                <a:spcPct val="200000"/>
              </a:lnSpc>
              <a:spcBef>
                <a:spcPct val="20000"/>
              </a:spcBef>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）由经验确定回归方程的类型；</a:t>
            </a:r>
          </a:p>
          <a:p>
            <a:pPr>
              <a:lnSpc>
                <a:spcPct val="200000"/>
              </a:lnSpc>
              <a:spcBef>
                <a:spcPct val="20000"/>
              </a:spcBef>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）按一定规则估计回归方程中的参数；</a:t>
            </a:r>
          </a:p>
          <a:p>
            <a:pPr>
              <a:lnSpc>
                <a:spcPct val="200000"/>
              </a:lnSpc>
              <a:spcBef>
                <a:spcPct val="20000"/>
              </a:spcBef>
            </a:pP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5</a:t>
            </a:r>
            <a:r>
              <a:rPr lang="zh-CN" altLang="en-US"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）得出结果后分析残差图是否有异常，若有异常，检查数据是否有误，或模型是否合适等</a:t>
            </a:r>
            <a:r>
              <a:rPr lang="en-US" altLang="zh-CN" sz="2000" kern="0" dirty="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7651" name="云形标注 27650"/>
          <p:cNvSpPr/>
          <p:nvPr/>
        </p:nvSpPr>
        <p:spPr>
          <a:xfrm>
            <a:off x="7904323" y="1331854"/>
            <a:ext cx="3024188" cy="865188"/>
          </a:xfrm>
          <a:prstGeom prst="cloudCallout">
            <a:avLst>
              <a:gd name="adj1" fmla="val -129232"/>
              <a:gd name="adj2" fmla="val -7536"/>
            </a:avLst>
          </a:prstGeom>
          <a:solidFill>
            <a:srgbClr val="CCFFCC"/>
          </a:solidFill>
          <a:ln w="9525" cap="flat" cmpd="sng">
            <a:solidFill>
              <a:schemeClr val="tx1"/>
            </a:solidFill>
            <a:prstDash val="solid"/>
            <a:headEnd type="none" w="med" len="med"/>
            <a:tailEnd type="none" w="med" len="med"/>
          </a:ln>
        </p:spPr>
        <p:txBody>
          <a:bodyPr anchor="ctr"/>
          <a:lstStyle/>
          <a:p>
            <a:pPr algn="ctr">
              <a:spcBef>
                <a:spcPct val="50000"/>
              </a:spcBef>
            </a:pPr>
            <a:r>
              <a:rPr lang="zh-CN" altLang="en-US" sz="2000" kern="0" dirty="0">
                <a:solidFill>
                  <a:srgbClr val="FF00FF"/>
                </a:solidFill>
                <a:latin typeface="Arial" panose="020B0604020202020204" pitchFamily="34" charset="0"/>
                <a:ea typeface="思源黑体 CN Medium" panose="020B0600000000000000" pitchFamily="34" charset="-122"/>
                <a:sym typeface="Arial" panose="020B0604020202020204" pitchFamily="34" charset="0"/>
              </a:rPr>
              <a:t>要牢记！</a:t>
            </a: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650">
                                            <p:txEl>
                                              <p:pRg st="0" end="0"/>
                                            </p:txEl>
                                          </p:spTgt>
                                        </p:tgtEl>
                                        <p:attrNameLst>
                                          <p:attrName>style.visibility</p:attrName>
                                        </p:attrNameLst>
                                      </p:cBhvr>
                                      <p:to>
                                        <p:strVal val="visible"/>
                                      </p:to>
                                    </p:set>
                                    <p:anim calcmode="discrete" valueType="clr">
                                      <p:cBhvr override="childStyle">
                                        <p:cTn id="7" dur="80"/>
                                        <p:tgtEl>
                                          <p:spTgt spid="276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65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7650">
                                            <p:txEl>
                                              <p:pRg st="1" end="1"/>
                                            </p:txEl>
                                          </p:spTgt>
                                        </p:tgtEl>
                                        <p:attrNameLst>
                                          <p:attrName>style.visibility</p:attrName>
                                        </p:attrNameLst>
                                      </p:cBhvr>
                                      <p:to>
                                        <p:strVal val="visible"/>
                                      </p:to>
                                    </p:set>
                                    <p:anim calcmode="discrete" valueType="clr">
                                      <p:cBhvr override="childStyle">
                                        <p:cTn id="14" dur="80"/>
                                        <p:tgtEl>
                                          <p:spTgt spid="2765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7650">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7650">
                                            <p:txEl>
                                              <p:pRg st="2" end="2"/>
                                            </p:txEl>
                                          </p:spTgt>
                                        </p:tgtEl>
                                        <p:attrNameLst>
                                          <p:attrName>style.visibility</p:attrName>
                                        </p:attrNameLst>
                                      </p:cBhvr>
                                      <p:to>
                                        <p:strVal val="visible"/>
                                      </p:to>
                                    </p:set>
                                    <p:animEffect transition="in" filter="fade">
                                      <p:cBhvr>
                                        <p:cTn id="21" dur="500"/>
                                        <p:tgtEl>
                                          <p:spTgt spid="27650">
                                            <p:txEl>
                                              <p:pRg st="2" end="2"/>
                                            </p:txEl>
                                          </p:spTgt>
                                        </p:tgtEl>
                                      </p:cBhvr>
                                    </p:animEffect>
                                    <p:anim calcmode="lin" valueType="num">
                                      <p:cBhvr>
                                        <p:cTn id="22"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23" dur="450" decel="100000" fill="hold"/>
                                        <p:tgtEl>
                                          <p:spTgt spid="27650">
                                            <p:txEl>
                                              <p:pRg st="2" end="2"/>
                                            </p:txEl>
                                          </p:spTgt>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2765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27650">
                                            <p:txEl>
                                              <p:pRg st="3" end="3"/>
                                            </p:txEl>
                                          </p:spTgt>
                                        </p:tgtEl>
                                        <p:attrNameLst>
                                          <p:attrName>style.visibility</p:attrName>
                                        </p:attrNameLst>
                                      </p:cBhvr>
                                      <p:to>
                                        <p:strVal val="visible"/>
                                      </p:to>
                                    </p:set>
                                    <p:anim calcmode="discrete" valueType="clr">
                                      <p:cBhvr override="childStyle">
                                        <p:cTn id="29" dur="80"/>
                                        <p:tgtEl>
                                          <p:spTgt spid="2765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7650">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27650">
                                            <p:txEl>
                                              <p:pRg st="3" end="3"/>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7650">
                                            <p:txEl>
                                              <p:pRg st="4" end="4"/>
                                            </p:txEl>
                                          </p:spTgt>
                                        </p:tgtEl>
                                        <p:attrNameLst>
                                          <p:attrName>style.visibility</p:attrName>
                                        </p:attrNameLst>
                                      </p:cBhvr>
                                      <p:to>
                                        <p:strVal val="visible"/>
                                      </p:to>
                                    </p:set>
                                    <p:anim calcmode="lin" valueType="num">
                                      <p:cBhvr>
                                        <p:cTn id="36" dur="500" fill="hold"/>
                                        <p:tgtEl>
                                          <p:spTgt spid="27650">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765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7650">
                                            <p:txEl>
                                              <p:pRg st="5" end="5"/>
                                            </p:txEl>
                                          </p:spTgt>
                                        </p:tgtEl>
                                        <p:attrNameLst>
                                          <p:attrName>style.visibility</p:attrName>
                                        </p:attrNameLst>
                                      </p:cBhvr>
                                      <p:to>
                                        <p:strVal val="visible"/>
                                      </p:to>
                                    </p:set>
                                    <p:animEffect transition="in" filter="dissolve">
                                      <p:cBhvr>
                                        <p:cTn id="42" dur="500"/>
                                        <p:tgtEl>
                                          <p:spTgt spid="276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7651"/>
                                        </p:tgtEl>
                                        <p:attrNameLst>
                                          <p:attrName>style.visibility</p:attrName>
                                        </p:attrNameLst>
                                      </p:cBhvr>
                                      <p:to>
                                        <p:strVal val="visible"/>
                                      </p:to>
                                    </p:set>
                                    <p:anim calcmode="lin" valueType="num">
                                      <p:cBhvr>
                                        <p:cTn id="47" dur="1000" fill="hold"/>
                                        <p:tgtEl>
                                          <p:spTgt spid="27651"/>
                                        </p:tgtEl>
                                        <p:attrNameLst>
                                          <p:attrName>ppt_w</p:attrName>
                                        </p:attrNameLst>
                                      </p:cBhvr>
                                      <p:tavLst>
                                        <p:tav tm="0">
                                          <p:val>
                                            <p:strVal val="#ppt_w+.3"/>
                                          </p:val>
                                        </p:tav>
                                        <p:tav tm="100000">
                                          <p:val>
                                            <p:strVal val="#ppt_w"/>
                                          </p:val>
                                        </p:tav>
                                      </p:tavLst>
                                    </p:anim>
                                    <p:anim calcmode="lin" valueType="num">
                                      <p:cBhvr>
                                        <p:cTn id="48" dur="1000" fill="hold"/>
                                        <p:tgtEl>
                                          <p:spTgt spid="27651"/>
                                        </p:tgtEl>
                                        <p:attrNameLst>
                                          <p:attrName>ppt_h</p:attrName>
                                        </p:attrNameLst>
                                      </p:cBhvr>
                                      <p:tavLst>
                                        <p:tav tm="0">
                                          <p:val>
                                            <p:strVal val="#ppt_h"/>
                                          </p:val>
                                        </p:tav>
                                        <p:tav tm="100000">
                                          <p:val>
                                            <p:strVal val="#ppt_h"/>
                                          </p:val>
                                        </p:tav>
                                      </p:tavLst>
                                    </p:anim>
                                    <p:animEffect transition="in" filter="fade">
                                      <p:cBhvr>
                                        <p:cTn id="49"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8673"/>
          <p:cNvSpPr/>
          <p:nvPr/>
        </p:nvSpPr>
        <p:spPr>
          <a:xfrm>
            <a:off x="635179" y="3587882"/>
            <a:ext cx="10807401" cy="1323439"/>
          </a:xfrm>
          <a:prstGeom prst="rect">
            <a:avLst/>
          </a:prstGeom>
          <a:noFill/>
          <a:ln w="9525">
            <a:noFill/>
          </a:ln>
        </p:spPr>
        <p:txBody>
          <a:bodyPr wrap="square" anchor="ctr">
            <a:spAutoFit/>
          </a:bodyPr>
          <a:lstStyle/>
          <a:p>
            <a:pPr>
              <a:lnSpc>
                <a:spcPct val="200000"/>
              </a:lnSpc>
              <a:spcBef>
                <a:spcPct val="15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为了对</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两个变量进行统计分析，现有以下两种线性模型                            和                    试比较哪一个模型拟合的效果更好</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8677" name="文本框 28676"/>
          <p:cNvSpPr txBox="1"/>
          <p:nvPr/>
        </p:nvSpPr>
        <p:spPr>
          <a:xfrm>
            <a:off x="678947" y="1266664"/>
            <a:ext cx="1676400" cy="400050"/>
          </a:xfrm>
          <a:prstGeom prst="rect">
            <a:avLst/>
          </a:prstGeom>
          <a:noFill/>
          <a:ln w="9525">
            <a:noFill/>
          </a:ln>
        </p:spPr>
        <p:txBody>
          <a:bodyPr>
            <a:spAutoFit/>
          </a:bodyPr>
          <a:lstStyle/>
          <a:p>
            <a:r>
              <a:rPr lang="zh-CN" altLang="en-US" sz="2000" kern="0">
                <a:solidFill>
                  <a:srgbClr val="3333FF"/>
                </a:solidFill>
                <a:latin typeface="Arial" panose="020B0604020202020204" pitchFamily="34" charset="0"/>
                <a:ea typeface="思源黑体 CN Medium" panose="020B0600000000000000" pitchFamily="34" charset="-122"/>
                <a:sym typeface="Arial" panose="020B0604020202020204" pitchFamily="34" charset="0"/>
              </a:rPr>
              <a:t>例题</a:t>
            </a:r>
            <a:r>
              <a:rPr lang="en-US" altLang="zh-CN" sz="2000" kern="0">
                <a:solidFill>
                  <a:srgbClr val="3333FF"/>
                </a:solidFill>
                <a:latin typeface="Arial" panose="020B0604020202020204" pitchFamily="34" charset="0"/>
                <a:ea typeface="思源黑体 CN Medium" panose="020B0600000000000000" pitchFamily="34" charset="-122"/>
                <a:sym typeface="Arial" panose="020B0604020202020204" pitchFamily="34" charset="0"/>
              </a:rPr>
              <a:t>2</a:t>
            </a:r>
          </a:p>
        </p:txBody>
      </p:sp>
      <p:sp>
        <p:nvSpPr>
          <p:cNvPr id="28679" name="矩形 28678"/>
          <p:cNvSpPr/>
          <p:nvPr/>
        </p:nvSpPr>
        <p:spPr>
          <a:xfrm>
            <a:off x="635179" y="1835751"/>
            <a:ext cx="2715808" cy="400110"/>
          </a:xfrm>
          <a:prstGeom prst="rect">
            <a:avLst/>
          </a:prstGeom>
          <a:noFill/>
          <a:ln w="9525">
            <a:noFill/>
          </a:ln>
        </p:spPr>
        <p:txBody>
          <a:bodyPr wrap="none" anchor="ctr">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关于</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有如下数据</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8680" name="矩形 28679"/>
          <p:cNvSpPr/>
          <p:nvPr/>
        </p:nvSpPr>
        <p:spPr>
          <a:xfrm>
            <a:off x="3101473" y="4173378"/>
            <a:ext cx="710451" cy="400110"/>
          </a:xfrm>
          <a:prstGeom prst="rect">
            <a:avLst/>
          </a:prstGeom>
          <a:noFill/>
          <a:ln w="9525">
            <a:noFill/>
          </a:ln>
        </p:spPr>
        <p:txBody>
          <a:bodyPr wrap="none">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2" charset="0"/>
                <a:sym typeface="Arial" panose="020B0604020202020204" pitchFamily="34" charset="0"/>
              </a:rPr>
              <a:t>　　</a:t>
            </a:r>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28681" name="表格 28680"/>
          <p:cNvGraphicFramePr/>
          <p:nvPr/>
        </p:nvGraphicFramePr>
        <p:xfrm>
          <a:off x="3015747" y="2428465"/>
          <a:ext cx="5216525" cy="1039813"/>
        </p:xfrm>
        <a:graphic>
          <a:graphicData uri="http://schemas.openxmlformats.org/drawingml/2006/table">
            <a:tbl>
              <a:tblPr/>
              <a:tblGrid>
                <a:gridCol w="842963">
                  <a:extLst>
                    <a:ext uri="{9D8B030D-6E8A-4147-A177-3AD203B41FA5}">
                      <a16:colId xmlns:a16="http://schemas.microsoft.com/office/drawing/2014/main" val="20000"/>
                    </a:ext>
                  </a:extLst>
                </a:gridCol>
                <a:gridCol w="874712">
                  <a:extLst>
                    <a:ext uri="{9D8B030D-6E8A-4147-A177-3AD203B41FA5}">
                      <a16:colId xmlns:a16="http://schemas.microsoft.com/office/drawing/2014/main" val="20001"/>
                    </a:ext>
                  </a:extLst>
                </a:gridCol>
                <a:gridCol w="874713">
                  <a:extLst>
                    <a:ext uri="{9D8B030D-6E8A-4147-A177-3AD203B41FA5}">
                      <a16:colId xmlns:a16="http://schemas.microsoft.com/office/drawing/2014/main" val="20002"/>
                    </a:ext>
                  </a:extLst>
                </a:gridCol>
                <a:gridCol w="874712">
                  <a:extLst>
                    <a:ext uri="{9D8B030D-6E8A-4147-A177-3AD203B41FA5}">
                      <a16:colId xmlns:a16="http://schemas.microsoft.com/office/drawing/2014/main" val="20003"/>
                    </a:ext>
                  </a:extLst>
                </a:gridCol>
                <a:gridCol w="874713">
                  <a:extLst>
                    <a:ext uri="{9D8B030D-6E8A-4147-A177-3AD203B41FA5}">
                      <a16:colId xmlns:a16="http://schemas.microsoft.com/office/drawing/2014/main" val="20004"/>
                    </a:ext>
                  </a:extLst>
                </a:gridCol>
                <a:gridCol w="874712">
                  <a:extLst>
                    <a:ext uri="{9D8B030D-6E8A-4147-A177-3AD203B41FA5}">
                      <a16:colId xmlns:a16="http://schemas.microsoft.com/office/drawing/2014/main" val="20005"/>
                    </a:ext>
                  </a:extLst>
                </a:gridCol>
              </a:tblGrid>
              <a:tr h="520700">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x</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2</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4</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6</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8</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y</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30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40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60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50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70</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8704" name="对象 28703"/>
          <p:cNvGraphicFramePr>
            <a:graphicFrameLocks noChangeAspect="1"/>
          </p:cNvGraphicFramePr>
          <p:nvPr/>
        </p:nvGraphicFramePr>
        <p:xfrm>
          <a:off x="7389179" y="3822769"/>
          <a:ext cx="1871381" cy="426832"/>
        </p:xfrm>
        <a:graphic>
          <a:graphicData uri="http://schemas.openxmlformats.org/presentationml/2006/ole">
            <mc:AlternateContent xmlns:mc="http://schemas.openxmlformats.org/markup-compatibility/2006">
              <mc:Choice xmlns:v="urn:schemas-microsoft-com:vml" Requires="v">
                <p:oleObj r:id="rId2" imgW="875665" imgH="203200" progId="Equation.DSMT4">
                  <p:embed/>
                </p:oleObj>
              </mc:Choice>
              <mc:Fallback>
                <p:oleObj r:id="rId2" imgW="875665" imgH="203200" progId="Equation.DSMT4">
                  <p:embed/>
                  <p:pic>
                    <p:nvPicPr>
                      <p:cNvPr id="0" name="对象 28703"/>
                      <p:cNvPicPr/>
                      <p:nvPr/>
                    </p:nvPicPr>
                    <p:blipFill>
                      <a:blip r:embed="rId3"/>
                      <a:stretch>
                        <a:fillRect/>
                      </a:stretch>
                    </p:blipFill>
                    <p:spPr>
                      <a:xfrm>
                        <a:off x="7389179" y="3822769"/>
                        <a:ext cx="1871381" cy="426832"/>
                      </a:xfrm>
                      <a:prstGeom prst="rect">
                        <a:avLst/>
                      </a:prstGeom>
                      <a:noFill/>
                      <a:ln w="38100">
                        <a:noFill/>
                        <a:miter/>
                      </a:ln>
                    </p:spPr>
                  </p:pic>
                </p:oleObj>
              </mc:Fallback>
            </mc:AlternateContent>
          </a:graphicData>
        </a:graphic>
      </p:graphicFrame>
      <p:graphicFrame>
        <p:nvGraphicFramePr>
          <p:cNvPr id="28705" name="对象 28704"/>
          <p:cNvGraphicFramePr>
            <a:graphicFrameLocks noChangeAspect="1"/>
          </p:cNvGraphicFramePr>
          <p:nvPr/>
        </p:nvGraphicFramePr>
        <p:xfrm>
          <a:off x="9686849" y="3822769"/>
          <a:ext cx="1329441" cy="394303"/>
        </p:xfrm>
        <a:graphic>
          <a:graphicData uri="http://schemas.openxmlformats.org/presentationml/2006/ole">
            <mc:AlternateContent xmlns:mc="http://schemas.openxmlformats.org/markup-compatibility/2006">
              <mc:Choice xmlns:v="urn:schemas-microsoft-com:vml" Requires="v">
                <p:oleObj r:id="rId4" imgW="673100" imgH="203200" progId="Equation.DSMT4">
                  <p:embed/>
                </p:oleObj>
              </mc:Choice>
              <mc:Fallback>
                <p:oleObj r:id="rId4" imgW="673100" imgH="203200" progId="Equation.DSMT4">
                  <p:embed/>
                  <p:pic>
                    <p:nvPicPr>
                      <p:cNvPr id="0" name="对象 28704"/>
                      <p:cNvPicPr/>
                      <p:nvPr/>
                    </p:nvPicPr>
                    <p:blipFill>
                      <a:blip r:embed="rId5"/>
                      <a:stretch>
                        <a:fillRect/>
                      </a:stretch>
                    </p:blipFill>
                    <p:spPr>
                      <a:xfrm>
                        <a:off x="9686849" y="3822769"/>
                        <a:ext cx="1329441" cy="394303"/>
                      </a:xfrm>
                      <a:prstGeom prst="rect">
                        <a:avLst/>
                      </a:prstGeom>
                      <a:noFill/>
                      <a:ln w="38100">
                        <a:noFill/>
                        <a:miter/>
                      </a:ln>
                    </p:spPr>
                  </p:pic>
                </p:oleObj>
              </mc:Fallback>
            </mc:AlternateContent>
          </a:graphicData>
        </a:graphic>
      </p:graphicFrame>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100"/>
                                        <p:tgtEl>
                                          <p:spTgt spid="28679"/>
                                        </p:tgtEl>
                                      </p:cBhvr>
                                    </p:animEffect>
                                    <p:anim calcmode="lin" valueType="num">
                                      <p:cBhvr>
                                        <p:cTn id="8" dur="400" fill="hold"/>
                                        <p:tgtEl>
                                          <p:spTgt spid="28679"/>
                                        </p:tgtEl>
                                        <p:attrNameLst>
                                          <p:attrName>ppt_x</p:attrName>
                                        </p:attrNameLst>
                                      </p:cBhvr>
                                      <p:tavLst>
                                        <p:tav tm="0">
                                          <p:val>
                                            <p:strVal val="#ppt_x"/>
                                          </p:val>
                                        </p:tav>
                                        <p:tav tm="100000">
                                          <p:val>
                                            <p:strVal val="#ppt_x"/>
                                          </p:val>
                                        </p:tav>
                                      </p:tavLst>
                                    </p:anim>
                                    <p:anim calcmode="lin" valueType="num">
                                      <p:cBhvr>
                                        <p:cTn id="9" dur="400" fill="hold"/>
                                        <p:tgtEl>
                                          <p:spTgt spid="286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86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86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28681"/>
                                        </p:tgtEl>
                                        <p:attrNameLst>
                                          <p:attrName>style.visibility</p:attrName>
                                        </p:attrNameLst>
                                      </p:cBhvr>
                                      <p:to>
                                        <p:strVal val="visible"/>
                                      </p:to>
                                    </p:set>
                                    <p:animEffect transition="in" filter="fade">
                                      <p:cBhvr>
                                        <p:cTn id="14" dur="100"/>
                                        <p:tgtEl>
                                          <p:spTgt spid="28681"/>
                                        </p:tgtEl>
                                      </p:cBhvr>
                                    </p:animEffect>
                                    <p:anim calcmode="lin" valueType="num">
                                      <p:cBhvr>
                                        <p:cTn id="15" dur="400" fill="hold"/>
                                        <p:tgtEl>
                                          <p:spTgt spid="28681"/>
                                        </p:tgtEl>
                                        <p:attrNameLst>
                                          <p:attrName>ppt_x</p:attrName>
                                        </p:attrNameLst>
                                      </p:cBhvr>
                                      <p:tavLst>
                                        <p:tav tm="0">
                                          <p:val>
                                            <p:strVal val="#ppt_x"/>
                                          </p:val>
                                        </p:tav>
                                        <p:tav tm="100000">
                                          <p:val>
                                            <p:strVal val="#ppt_x"/>
                                          </p:val>
                                        </p:tav>
                                      </p:tavLst>
                                    </p:anim>
                                    <p:anim calcmode="lin" valueType="num">
                                      <p:cBhvr>
                                        <p:cTn id="16" dur="400" fill="hold"/>
                                        <p:tgtEl>
                                          <p:spTgt spid="28681"/>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86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86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8705"/>
                                        </p:tgtEl>
                                        <p:attrNameLst>
                                          <p:attrName>style.visibility</p:attrName>
                                        </p:attrNameLst>
                                      </p:cBhvr>
                                      <p:to>
                                        <p:strVal val="visible"/>
                                      </p:to>
                                    </p:set>
                                    <p:anim calcmode="lin" valueType="num">
                                      <p:cBhvr>
                                        <p:cTn id="23" dur="1000" fill="hold"/>
                                        <p:tgtEl>
                                          <p:spTgt spid="2870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8705"/>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8705"/>
                                        </p:tgtEl>
                                        <p:attrNameLst>
                                          <p:attrName>ppt_y</p:attrName>
                                        </p:attrNameLst>
                                      </p:cBhvr>
                                      <p:tavLst>
                                        <p:tav tm="0">
                                          <p:val>
                                            <p:strVal val="#ppt_y"/>
                                          </p:val>
                                        </p:tav>
                                        <p:tav tm="100000">
                                          <p:val>
                                            <p:strVal val="#ppt_y"/>
                                          </p:val>
                                        </p:tav>
                                      </p:tavLst>
                                    </p:anim>
                                    <p:animEffect transition="in" filter="fade">
                                      <p:cBhvr>
                                        <p:cTn id="26" dur="1000"/>
                                        <p:tgtEl>
                                          <p:spTgt spid="28705"/>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28704"/>
                                        </p:tgtEl>
                                        <p:attrNameLst>
                                          <p:attrName>style.visibility</p:attrName>
                                        </p:attrNameLst>
                                      </p:cBhvr>
                                      <p:to>
                                        <p:strVal val="visible"/>
                                      </p:to>
                                    </p:set>
                                    <p:anim calcmode="lin" valueType="num">
                                      <p:cBhvr>
                                        <p:cTn id="29" dur="1000" fill="hold"/>
                                        <p:tgtEl>
                                          <p:spTgt spid="287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2870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28704"/>
                                        </p:tgtEl>
                                        <p:attrNameLst>
                                          <p:attrName>ppt_y</p:attrName>
                                        </p:attrNameLst>
                                      </p:cBhvr>
                                      <p:tavLst>
                                        <p:tav tm="0">
                                          <p:val>
                                            <p:strVal val="#ppt_y"/>
                                          </p:val>
                                        </p:tav>
                                        <p:tav tm="100000">
                                          <p:val>
                                            <p:strVal val="#ppt_y"/>
                                          </p:val>
                                        </p:tav>
                                      </p:tavLst>
                                    </p:anim>
                                    <p:animEffect transition="in" filter="fade">
                                      <p:cBhvr>
                                        <p:cTn id="32" dur="1000"/>
                                        <p:tgtEl>
                                          <p:spTgt spid="28704"/>
                                        </p:tgtEl>
                                      </p:cBhvr>
                                    </p:animEffect>
                                  </p:childTnLst>
                                </p:cTn>
                              </p:par>
                              <p:par>
                                <p:cTn id="33" presetID="48" presetClass="entr" presetSubtype="0" accel="50000" fill="hold" grpId="0" nodeType="withEffect">
                                  <p:stCondLst>
                                    <p:cond delay="0"/>
                                  </p:stCondLst>
                                  <p:childTnLst>
                                    <p:set>
                                      <p:cBhvr>
                                        <p:cTn id="34" dur="1" fill="hold">
                                          <p:stCondLst>
                                            <p:cond delay="0"/>
                                          </p:stCondLst>
                                        </p:cTn>
                                        <p:tgtEl>
                                          <p:spTgt spid="28674"/>
                                        </p:tgtEl>
                                        <p:attrNameLst>
                                          <p:attrName>style.visibility</p:attrName>
                                        </p:attrNameLst>
                                      </p:cBhvr>
                                      <p:to>
                                        <p:strVal val="visible"/>
                                      </p:to>
                                    </p:set>
                                    <p:anim calcmode="lin" valueType="num">
                                      <p:cBhvr>
                                        <p:cTn id="35" dur="1000" fill="hold"/>
                                        <p:tgtEl>
                                          <p:spTgt spid="286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28674"/>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28674"/>
                                        </p:tgtEl>
                                        <p:attrNameLst>
                                          <p:attrName>ppt_y</p:attrName>
                                        </p:attrNameLst>
                                      </p:cBhvr>
                                      <p:tavLst>
                                        <p:tav tm="0">
                                          <p:val>
                                            <p:strVal val="#ppt_y"/>
                                          </p:val>
                                        </p:tav>
                                        <p:tav tm="100000">
                                          <p:val>
                                            <p:strVal val="#ppt_y"/>
                                          </p:val>
                                        </p:tav>
                                      </p:tavLst>
                                    </p:anim>
                                    <p:animEffect transition="in" filter="fade">
                                      <p:cBhvr>
                                        <p:cTn id="38"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29697"/>
          <p:cNvSpPr/>
          <p:nvPr/>
        </p:nvSpPr>
        <p:spPr>
          <a:xfrm>
            <a:off x="660400" y="1595082"/>
            <a:ext cx="10836275" cy="965521"/>
          </a:xfrm>
          <a:prstGeom prst="rect">
            <a:avLst/>
          </a:prstGeom>
          <a:noFill/>
          <a:ln w="9525">
            <a:noFill/>
          </a:ln>
        </p:spPr>
        <p:txBody>
          <a:bodyPr wrap="square">
            <a:spAutoFit/>
          </a:bodyPr>
          <a:lstStyle/>
          <a:p>
            <a:pPr>
              <a:lnSpc>
                <a:spcPct val="15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分析：既可分别求出两种模型下的总偏差平方和、残差平方和、回归平方和，也可分别求出两种模型下的相关指数，然后再进行比较，从而得出结论</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29699" name="对象 29698"/>
          <p:cNvGraphicFramePr>
            <a:graphicFrameLocks noChangeAspect="1"/>
          </p:cNvGraphicFramePr>
          <p:nvPr/>
        </p:nvGraphicFramePr>
        <p:xfrm>
          <a:off x="3451929" y="2569018"/>
          <a:ext cx="4113212" cy="1512888"/>
        </p:xfrm>
        <a:graphic>
          <a:graphicData uri="http://schemas.openxmlformats.org/presentationml/2006/ole">
            <mc:AlternateContent xmlns:mc="http://schemas.openxmlformats.org/markup-compatibility/2006">
              <mc:Choice xmlns:v="urn:schemas-microsoft-com:vml" Requires="v">
                <p:oleObj r:id="rId2" imgW="1637665" imgH="584200" progId="Equation.DSMT4">
                  <p:embed/>
                </p:oleObj>
              </mc:Choice>
              <mc:Fallback>
                <p:oleObj r:id="rId2" imgW="1637665" imgH="584200" progId="Equation.DSMT4">
                  <p:embed/>
                  <p:pic>
                    <p:nvPicPr>
                      <p:cNvPr id="0" name="对象 29698"/>
                      <p:cNvPicPr/>
                      <p:nvPr/>
                    </p:nvPicPr>
                    <p:blipFill>
                      <a:blip r:embed="rId3"/>
                      <a:stretch>
                        <a:fillRect/>
                      </a:stretch>
                    </p:blipFill>
                    <p:spPr>
                      <a:xfrm>
                        <a:off x="3451929" y="2569018"/>
                        <a:ext cx="4113212" cy="1512888"/>
                      </a:xfrm>
                      <a:prstGeom prst="rect">
                        <a:avLst/>
                      </a:prstGeom>
                      <a:noFill/>
                      <a:ln w="38100">
                        <a:noFill/>
                        <a:miter/>
                      </a:ln>
                    </p:spPr>
                  </p:pic>
                </p:oleObj>
              </mc:Fallback>
            </mc:AlternateContent>
          </a:graphicData>
        </a:graphic>
      </p:graphicFrame>
      <p:grpSp>
        <p:nvGrpSpPr>
          <p:cNvPr id="29700" name="组合 29699"/>
          <p:cNvGrpSpPr>
            <a:grpSpLocks noChangeAspect="1"/>
          </p:cNvGrpSpPr>
          <p:nvPr/>
        </p:nvGrpSpPr>
        <p:grpSpPr>
          <a:xfrm>
            <a:off x="3451929" y="4035934"/>
            <a:ext cx="3529013" cy="1444625"/>
            <a:chOff x="0" y="0"/>
            <a:chExt cx="2223" cy="910"/>
          </a:xfrm>
        </p:grpSpPr>
        <p:graphicFrame>
          <p:nvGraphicFramePr>
            <p:cNvPr id="29701" name="对象 29700"/>
            <p:cNvGraphicFramePr>
              <a:graphicFrameLocks noChangeAspect="1"/>
            </p:cNvGraphicFramePr>
            <p:nvPr/>
          </p:nvGraphicFramePr>
          <p:xfrm>
            <a:off x="0" y="261"/>
            <a:ext cx="635" cy="375"/>
          </p:xfrm>
          <a:graphic>
            <a:graphicData uri="http://schemas.openxmlformats.org/presentationml/2006/ole">
              <mc:AlternateContent xmlns:mc="http://schemas.openxmlformats.org/markup-compatibility/2006">
                <mc:Choice xmlns:v="urn:schemas-microsoft-com:vml" Requires="v">
                  <p:oleObj r:id="rId4" imgW="368300" imgH="190500" progId="Equation.DSMT4">
                    <p:embed/>
                  </p:oleObj>
                </mc:Choice>
                <mc:Fallback>
                  <p:oleObj r:id="rId4" imgW="368300" imgH="190500" progId="Equation.DSMT4">
                    <p:embed/>
                    <p:pic>
                      <p:nvPicPr>
                        <p:cNvPr id="0" name="对象 29700"/>
                        <p:cNvPicPr/>
                        <p:nvPr/>
                      </p:nvPicPr>
                      <p:blipFill>
                        <a:blip r:embed="rId5"/>
                        <a:stretch>
                          <a:fillRect/>
                        </a:stretch>
                      </p:blipFill>
                      <p:spPr>
                        <a:xfrm>
                          <a:off x="0" y="261"/>
                          <a:ext cx="635" cy="375"/>
                        </a:xfrm>
                        <a:prstGeom prst="rect">
                          <a:avLst/>
                        </a:prstGeom>
                        <a:noFill/>
                        <a:ln w="38100">
                          <a:noFill/>
                          <a:miter/>
                        </a:ln>
                      </p:spPr>
                    </p:pic>
                  </p:oleObj>
                </mc:Fallback>
              </mc:AlternateContent>
            </a:graphicData>
          </a:graphic>
        </p:graphicFrame>
        <p:graphicFrame>
          <p:nvGraphicFramePr>
            <p:cNvPr id="29702" name="对象 29701"/>
            <p:cNvGraphicFramePr>
              <a:graphicFrameLocks noChangeAspect="1"/>
            </p:cNvGraphicFramePr>
            <p:nvPr/>
          </p:nvGraphicFramePr>
          <p:xfrm>
            <a:off x="624" y="0"/>
            <a:ext cx="1599" cy="910"/>
          </p:xfrm>
          <a:graphic>
            <a:graphicData uri="http://schemas.openxmlformats.org/presentationml/2006/ole">
              <mc:AlternateContent xmlns:mc="http://schemas.openxmlformats.org/markup-compatibility/2006">
                <mc:Choice xmlns:v="urn:schemas-microsoft-com:vml" Requires="v">
                  <p:oleObj r:id="rId6" imgW="1244600" imgH="584200" progId="Equation.DSMT4">
                    <p:embed/>
                  </p:oleObj>
                </mc:Choice>
                <mc:Fallback>
                  <p:oleObj r:id="rId6" imgW="1244600" imgH="584200" progId="Equation.DSMT4">
                    <p:embed/>
                    <p:pic>
                      <p:nvPicPr>
                        <p:cNvPr id="0" name="对象 29701"/>
                        <p:cNvPicPr/>
                        <p:nvPr/>
                      </p:nvPicPr>
                      <p:blipFill>
                        <a:blip r:embed="rId7"/>
                        <a:stretch>
                          <a:fillRect/>
                        </a:stretch>
                      </p:blipFill>
                      <p:spPr>
                        <a:xfrm>
                          <a:off x="624" y="0"/>
                          <a:ext cx="1599" cy="910"/>
                        </a:xfrm>
                        <a:prstGeom prst="rect">
                          <a:avLst/>
                        </a:prstGeom>
                        <a:noFill/>
                        <a:ln w="38100">
                          <a:noFill/>
                          <a:miter/>
                        </a:ln>
                      </p:spPr>
                    </p:pic>
                  </p:oleObj>
                </mc:Fallback>
              </mc:AlternateContent>
            </a:graphicData>
          </a:graphic>
        </p:graphicFrame>
      </p:grpSp>
      <p:sp>
        <p:nvSpPr>
          <p:cNvPr id="29703" name="矩形 29702"/>
          <p:cNvSpPr/>
          <p:nvPr/>
        </p:nvSpPr>
        <p:spPr>
          <a:xfrm>
            <a:off x="1211483" y="3611482"/>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9705" name="矩形 29704"/>
          <p:cNvSpPr/>
          <p:nvPr/>
        </p:nvSpPr>
        <p:spPr>
          <a:xfrm>
            <a:off x="3066729" y="5648870"/>
            <a:ext cx="5598007" cy="400110"/>
          </a:xfrm>
          <a:prstGeom prst="rect">
            <a:avLst/>
          </a:prstGeom>
          <a:noFill/>
          <a:ln w="9525">
            <a:noFill/>
          </a:ln>
        </p:spPr>
        <p:txBody>
          <a:bodyPr wrap="none" anchor="t">
            <a:spAutoFit/>
          </a:bodyPr>
          <a:lstStyle/>
          <a:p>
            <a:pPr>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84.5%</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82%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，所以甲选用的模型拟合效果较好</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9708" name="文本框 29707"/>
          <p:cNvSpPr txBox="1"/>
          <p:nvPr/>
        </p:nvSpPr>
        <p:spPr>
          <a:xfrm>
            <a:off x="660400" y="1244558"/>
            <a:ext cx="1387475" cy="400050"/>
          </a:xfrm>
          <a:prstGeom prst="rect">
            <a:avLst/>
          </a:prstGeom>
          <a:noFill/>
          <a:ln w="9525">
            <a:noFill/>
          </a:ln>
        </p:spPr>
        <p:txBody>
          <a:bodyPr>
            <a:spAutoFit/>
          </a:bodyPr>
          <a:lstStyle/>
          <a:p>
            <a:r>
              <a:rPr lang="zh-CN" altLang="en-US" sz="2000" kern="0" dirty="0">
                <a:solidFill>
                  <a:srgbClr val="9900FF"/>
                </a:solidFill>
                <a:latin typeface="Arial" panose="020B0604020202020204" pitchFamily="34" charset="0"/>
                <a:ea typeface="思源黑体 CN Medium" panose="020B0600000000000000" pitchFamily="34" charset="-122"/>
                <a:sym typeface="Arial" panose="020B0604020202020204" pitchFamily="34" charset="0"/>
              </a:rPr>
              <a:t>解答</a:t>
            </a: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ppt_x</p:attrName>
                                        </p:attrNameLst>
                                      </p:cBhvr>
                                      <p:tavLst>
                                        <p:tav tm="0">
                                          <p:val>
                                            <p:strVal val="#ppt_x-.2"/>
                                          </p:val>
                                        </p:tav>
                                        <p:tav tm="100000">
                                          <p:val>
                                            <p:strVal val="#ppt_x"/>
                                          </p:val>
                                        </p:tav>
                                      </p:tavLst>
                                    </p:anim>
                                    <p:anim calcmode="lin" valueType="num">
                                      <p:cBhvr>
                                        <p:cTn id="8" dur="5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5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500" decel="50000" fill="hold">
                                          <p:stCondLst>
                                            <p:cond delay="0"/>
                                          </p:stCondLst>
                                        </p:cTn>
                                        <p:tgtEl>
                                          <p:spTgt spid="2969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969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9699"/>
                                        </p:tgtEl>
                                        <p:attrNameLst>
                                          <p:attrName>ppt_w</p:attrName>
                                        </p:attrNameLst>
                                      </p:cBhvr>
                                      <p:tavLst>
                                        <p:tav tm="0">
                                          <p:val>
                                            <p:strVal val="#ppt_w*.05"/>
                                          </p:val>
                                        </p:tav>
                                        <p:tav tm="100000">
                                          <p:val>
                                            <p:strVal val="#ppt_w"/>
                                          </p:val>
                                        </p:tav>
                                      </p:tavLst>
                                    </p:anim>
                                    <p:anim calcmode="lin" valueType="num">
                                      <p:cBhvr>
                                        <p:cTn id="17" dur="1000" fill="hold"/>
                                        <p:tgtEl>
                                          <p:spTgt spid="2969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969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969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969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9699"/>
                                        </p:tgtEl>
                                      </p:cBhvr>
                                    </p:animEffect>
                                  </p:childTnLst>
                                </p:cTn>
                              </p:par>
                            </p:childTnLst>
                          </p:cTn>
                        </p:par>
                        <p:par>
                          <p:cTn id="22" fill="hold">
                            <p:stCondLst>
                              <p:cond delay="1000"/>
                            </p:stCondLst>
                            <p:childTnLst>
                              <p:par>
                                <p:cTn id="23" presetID="25" presetClass="entr" presetSubtype="0" fill="hold" nodeType="afterEffect">
                                  <p:stCondLst>
                                    <p:cond delay="0"/>
                                  </p:stCondLst>
                                  <p:childTnLst>
                                    <p:set>
                                      <p:cBhvr>
                                        <p:cTn id="24" dur="1" fill="hold">
                                          <p:stCondLst>
                                            <p:cond delay="0"/>
                                          </p:stCondLst>
                                        </p:cTn>
                                        <p:tgtEl>
                                          <p:spTgt spid="29700"/>
                                        </p:tgtEl>
                                        <p:attrNameLst>
                                          <p:attrName>style.visibility</p:attrName>
                                        </p:attrNameLst>
                                      </p:cBhvr>
                                      <p:to>
                                        <p:strVal val="visible"/>
                                      </p:to>
                                    </p:set>
                                    <p:anim calcmode="lin" valueType="num">
                                      <p:cBhvr>
                                        <p:cTn id="25" dur="500" decel="50000" fill="hold">
                                          <p:stCondLst>
                                            <p:cond delay="0"/>
                                          </p:stCondLst>
                                        </p:cTn>
                                        <p:tgtEl>
                                          <p:spTgt spid="2970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970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9700"/>
                                        </p:tgtEl>
                                        <p:attrNameLst>
                                          <p:attrName>ppt_w</p:attrName>
                                        </p:attrNameLst>
                                      </p:cBhvr>
                                      <p:tavLst>
                                        <p:tav tm="0">
                                          <p:val>
                                            <p:strVal val="#ppt_w*.05"/>
                                          </p:val>
                                        </p:tav>
                                        <p:tav tm="100000">
                                          <p:val>
                                            <p:strVal val="#ppt_w"/>
                                          </p:val>
                                        </p:tav>
                                      </p:tavLst>
                                    </p:anim>
                                    <p:anim calcmode="lin" valueType="num">
                                      <p:cBhvr>
                                        <p:cTn id="28" dur="1000" fill="hold"/>
                                        <p:tgtEl>
                                          <p:spTgt spid="2970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970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970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970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9700"/>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29705"/>
                                        </p:tgtEl>
                                        <p:attrNameLst>
                                          <p:attrName>style.visibility</p:attrName>
                                        </p:attrNameLst>
                                      </p:cBhvr>
                                      <p:to>
                                        <p:strVal val="visible"/>
                                      </p:to>
                                    </p:set>
                                    <p:anim calcmode="lin" valueType="num">
                                      <p:cBhvr>
                                        <p:cTn id="35" dur="500" decel="50000" fill="hold">
                                          <p:stCondLst>
                                            <p:cond delay="0"/>
                                          </p:stCondLst>
                                        </p:cTn>
                                        <p:tgtEl>
                                          <p:spTgt spid="2970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970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9705"/>
                                        </p:tgtEl>
                                        <p:attrNameLst>
                                          <p:attrName>ppt_w</p:attrName>
                                        </p:attrNameLst>
                                      </p:cBhvr>
                                      <p:tavLst>
                                        <p:tav tm="0">
                                          <p:val>
                                            <p:strVal val="#ppt_w*.05"/>
                                          </p:val>
                                        </p:tav>
                                        <p:tav tm="100000">
                                          <p:val>
                                            <p:strVal val="#ppt_w"/>
                                          </p:val>
                                        </p:tav>
                                      </p:tavLst>
                                    </p:anim>
                                    <p:anim calcmode="lin" valueType="num">
                                      <p:cBhvr>
                                        <p:cTn id="38" dur="1000" fill="hold"/>
                                        <p:tgtEl>
                                          <p:spTgt spid="2970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970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970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970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矩形 31750"/>
          <p:cNvSpPr/>
          <p:nvPr/>
        </p:nvSpPr>
        <p:spPr>
          <a:xfrm>
            <a:off x="658813" y="1274485"/>
            <a:ext cx="10836275" cy="1323439"/>
          </a:xfrm>
          <a:prstGeom prst="rect">
            <a:avLst/>
          </a:prstGeom>
          <a:noFill/>
          <a:ln w="9525">
            <a:noFill/>
          </a:ln>
        </p:spPr>
        <p:txBody>
          <a:bodyPr wrap="square">
            <a:spAutoFit/>
          </a:bodyPr>
          <a:lstStyle/>
          <a:p>
            <a:pPr>
              <a:lnSpc>
                <a:spcPct val="20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某校有学生</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2000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人，其中高三学生</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500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人，为了了解学生身体素质情况，采用按年级分层抽样的方法，从该学生中抽取一个</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人的样本，则样本中高三学生的人数为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_________.</a:t>
            </a:r>
          </a:p>
        </p:txBody>
      </p:sp>
      <p:sp>
        <p:nvSpPr>
          <p:cNvPr id="31752" name="矩形 31751"/>
          <p:cNvSpPr/>
          <p:nvPr/>
        </p:nvSpPr>
        <p:spPr>
          <a:xfrm>
            <a:off x="627252" y="2722021"/>
            <a:ext cx="11358634" cy="492443"/>
          </a:xfrm>
          <a:prstGeom prst="rect">
            <a:avLst/>
          </a:prstGeom>
          <a:noFill/>
          <a:ln w="9525">
            <a:noFill/>
          </a:ln>
        </p:spPr>
        <p:txBody>
          <a:bodyPr wrap="square">
            <a:spAutoFit/>
          </a:bodyPr>
          <a:lstStyle/>
          <a:p>
            <a:pPr>
              <a:lnSpc>
                <a:spcPct val="13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解析：本题考查抽样的方法</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由已知抽样比</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200/2000=1/10</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，故样本中高三学生数为</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500*</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1/10</a:t>
            </a: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=50.</a:t>
            </a:r>
          </a:p>
        </p:txBody>
      </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arn(inHorizontal)">
                                      <p:cBhvr>
                                        <p:cTn id="7" dur="500"/>
                                        <p:tgtEl>
                                          <p:spTgt spid="3175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Effect transition="in" filter="fade">
                                      <p:cBhvr>
                                        <p:cTn id="12" dur="500"/>
                                        <p:tgtEl>
                                          <p:spTgt spid="31752"/>
                                        </p:tgtEl>
                                      </p:cBhvr>
                                    </p:animEffect>
                                    <p:anim calcmode="lin" valueType="num">
                                      <p:cBhvr>
                                        <p:cTn id="13" dur="500" fill="hold"/>
                                        <p:tgtEl>
                                          <p:spTgt spid="31752"/>
                                        </p:tgtEl>
                                        <p:attrNameLst>
                                          <p:attrName>ppt_x</p:attrName>
                                        </p:attrNameLst>
                                      </p:cBhvr>
                                      <p:tavLst>
                                        <p:tav tm="0">
                                          <p:val>
                                            <p:strVal val="#ppt_x"/>
                                          </p:val>
                                        </p:tav>
                                        <p:tav tm="100000">
                                          <p:val>
                                            <p:strVal val="#ppt_x"/>
                                          </p:val>
                                        </p:tav>
                                      </p:tavLst>
                                    </p:anim>
                                    <p:anim calcmode="lin" valueType="num">
                                      <p:cBhvr>
                                        <p:cTn id="14" dur="450" decel="100000" fill="hold"/>
                                        <p:tgtEl>
                                          <p:spTgt spid="31752"/>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317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2769"/>
          <p:cNvSpPr/>
          <p:nvPr/>
        </p:nvSpPr>
        <p:spPr>
          <a:xfrm>
            <a:off x="658813" y="1052513"/>
            <a:ext cx="10860087" cy="1234825"/>
          </a:xfrm>
          <a:prstGeom prst="rect">
            <a:avLst/>
          </a:prstGeom>
          <a:noFill/>
          <a:ln w="9525">
            <a:noFill/>
          </a:ln>
        </p:spPr>
        <p:txBody>
          <a:bodyPr wrap="square" anchor="ctr">
            <a:spAutoFit/>
          </a:bodyPr>
          <a:lstStyle/>
          <a:p>
            <a:pPr>
              <a:lnSpc>
                <a:spcPct val="200000"/>
              </a:lnSpc>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下表提供了某厂节能降耗技术改造后生产甲产品过程中记录的产量</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（吨）与相应的生产能耗</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（吨标准煤）的几组对照数据</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2771" name="矩形 32770"/>
          <p:cNvSpPr/>
          <p:nvPr/>
        </p:nvSpPr>
        <p:spPr>
          <a:xfrm>
            <a:off x="2861137" y="3536508"/>
            <a:ext cx="76835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72" name="矩形 32771"/>
          <p:cNvSpPr/>
          <p:nvPr/>
        </p:nvSpPr>
        <p:spPr>
          <a:xfrm>
            <a:off x="2861137" y="3536508"/>
            <a:ext cx="76835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73" name="矩形 32772"/>
          <p:cNvSpPr/>
          <p:nvPr/>
        </p:nvSpPr>
        <p:spPr>
          <a:xfrm>
            <a:off x="2861138" y="3536508"/>
            <a:ext cx="769937"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74" name="矩形 32773"/>
          <p:cNvSpPr/>
          <p:nvPr/>
        </p:nvSpPr>
        <p:spPr>
          <a:xfrm>
            <a:off x="2861138" y="3536508"/>
            <a:ext cx="769937"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775" name="矩形 32774"/>
          <p:cNvSpPr/>
          <p:nvPr/>
        </p:nvSpPr>
        <p:spPr>
          <a:xfrm>
            <a:off x="2861138" y="3536508"/>
            <a:ext cx="769937"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2776" name="表格 32775"/>
          <p:cNvGraphicFramePr/>
          <p:nvPr/>
        </p:nvGraphicFramePr>
        <p:xfrm>
          <a:off x="4073041" y="2491657"/>
          <a:ext cx="4465638" cy="1039813"/>
        </p:xfrm>
        <a:graphic>
          <a:graphicData uri="http://schemas.openxmlformats.org/drawingml/2006/table">
            <a:tbl>
              <a:tblPr/>
              <a:tblGrid>
                <a:gridCol w="1235075">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08038">
                  <a:extLst>
                    <a:ext uri="{9D8B030D-6E8A-4147-A177-3AD203B41FA5}">
                      <a16:colId xmlns:a16="http://schemas.microsoft.com/office/drawing/2014/main" val="20002"/>
                    </a:ext>
                  </a:extLst>
                </a:gridCol>
                <a:gridCol w="808037">
                  <a:extLst>
                    <a:ext uri="{9D8B030D-6E8A-4147-A177-3AD203B41FA5}">
                      <a16:colId xmlns:a16="http://schemas.microsoft.com/office/drawing/2014/main" val="20003"/>
                    </a:ext>
                  </a:extLst>
                </a:gridCol>
                <a:gridCol w="808038">
                  <a:extLst>
                    <a:ext uri="{9D8B030D-6E8A-4147-A177-3AD203B41FA5}">
                      <a16:colId xmlns:a16="http://schemas.microsoft.com/office/drawing/2014/main" val="20004"/>
                    </a:ext>
                  </a:extLst>
                </a:gridCol>
              </a:tblGrid>
              <a:tr h="520700">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x</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3</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4</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6</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y</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952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2.5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3</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4</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4.5</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797" name="矩形 32796"/>
          <p:cNvSpPr/>
          <p:nvPr/>
        </p:nvSpPr>
        <p:spPr>
          <a:xfrm>
            <a:off x="607551" y="3800540"/>
            <a:ext cx="10709134" cy="1000274"/>
          </a:xfrm>
          <a:prstGeom prst="rect">
            <a:avLst/>
          </a:prstGeom>
          <a:noFill/>
          <a:ln w="9525">
            <a:noFill/>
          </a:ln>
        </p:spPr>
        <p:txBody>
          <a:bodyPr wrap="square" anchor="ctr">
            <a:spAutoFit/>
          </a:bodyPr>
          <a:lstStyle/>
          <a:p>
            <a:pPr>
              <a:lnSpc>
                <a:spcPct val="130000"/>
              </a:lnSpc>
              <a:spcBef>
                <a:spcPct val="35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）请画出上表数据的散点图；</a:t>
            </a:r>
          </a:p>
          <a:p>
            <a:pPr eaLnBrk="0" hangingPunct="0">
              <a:lnSpc>
                <a:spcPct val="130000"/>
              </a:lnSpc>
              <a:spcBef>
                <a:spcPct val="35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）请根据上表提供的数据，用最小二乘法求出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关于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的线性回归方程                  </a:t>
            </a:r>
          </a:p>
        </p:txBody>
      </p:sp>
      <p:graphicFrame>
        <p:nvGraphicFramePr>
          <p:cNvPr id="32798" name="对象 32797"/>
          <p:cNvGraphicFramePr>
            <a:graphicFrameLocks noChangeAspect="1"/>
          </p:cNvGraphicFramePr>
          <p:nvPr/>
        </p:nvGraphicFramePr>
        <p:xfrm>
          <a:off x="5471765" y="5064845"/>
          <a:ext cx="1721479" cy="566451"/>
        </p:xfrm>
        <a:graphic>
          <a:graphicData uri="http://schemas.openxmlformats.org/presentationml/2006/ole">
            <mc:AlternateContent xmlns:mc="http://schemas.openxmlformats.org/markup-compatibility/2006">
              <mc:Choice xmlns:v="urn:schemas-microsoft-com:vml" Requires="v">
                <p:oleObj r:id="rId2" imgW="723900" imgH="241300" progId="Equation.DSMT4">
                  <p:embed/>
                </p:oleObj>
              </mc:Choice>
              <mc:Fallback>
                <p:oleObj r:id="rId2" imgW="723900" imgH="241300" progId="Equation.DSMT4">
                  <p:embed/>
                  <p:pic>
                    <p:nvPicPr>
                      <p:cNvPr id="0" name="对象 32797"/>
                      <p:cNvPicPr/>
                      <p:nvPr/>
                    </p:nvPicPr>
                    <p:blipFill>
                      <a:blip r:embed="rId3"/>
                      <a:stretch>
                        <a:fillRect/>
                      </a:stretch>
                    </p:blipFill>
                    <p:spPr>
                      <a:xfrm>
                        <a:off x="5471765" y="5064845"/>
                        <a:ext cx="1721479" cy="566451"/>
                      </a:xfrm>
                      <a:prstGeom prst="rect">
                        <a:avLst/>
                      </a:prstGeom>
                      <a:noFill/>
                      <a:ln w="38100">
                        <a:noFill/>
                        <a:miter/>
                      </a:ln>
                    </p:spPr>
                  </p:pic>
                </p:oleObj>
              </mc:Fallback>
            </mc:AlternateContent>
          </a:graphicData>
        </a:graphic>
      </p:graphicFrame>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1000" fill="hold"/>
                                        <p:tgtEl>
                                          <p:spTgt spid="327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fade">
                                      <p:cBhvr>
                                        <p:cTn id="12" dur="1000"/>
                                        <p:tgtEl>
                                          <p:spTgt spid="32776"/>
                                        </p:tgtEl>
                                      </p:cBhvr>
                                    </p:animEffect>
                                    <p:anim calcmode="lin" valueType="num">
                                      <p:cBhvr>
                                        <p:cTn id="13" dur="1000" fill="hold"/>
                                        <p:tgtEl>
                                          <p:spTgt spid="32776"/>
                                        </p:tgtEl>
                                        <p:attrNameLst>
                                          <p:attrName>ppt_x</p:attrName>
                                        </p:attrNameLst>
                                      </p:cBhvr>
                                      <p:tavLst>
                                        <p:tav tm="0">
                                          <p:val>
                                            <p:strVal val="#ppt_x"/>
                                          </p:val>
                                        </p:tav>
                                        <p:tav tm="100000">
                                          <p:val>
                                            <p:strVal val="#ppt_x"/>
                                          </p:val>
                                        </p:tav>
                                      </p:tavLst>
                                    </p:anim>
                                    <p:anim calcmode="lin" valueType="num">
                                      <p:cBhvr>
                                        <p:cTn id="14" dur="1000" fill="hold"/>
                                        <p:tgtEl>
                                          <p:spTgt spid="327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2797"/>
                                        </p:tgtEl>
                                        <p:attrNameLst>
                                          <p:attrName>style.visibility</p:attrName>
                                        </p:attrNameLst>
                                      </p:cBhvr>
                                      <p:to>
                                        <p:strVal val="visible"/>
                                      </p:to>
                                    </p:set>
                                    <p:animEffect transition="in" filter="dissolve">
                                      <p:cBhvr>
                                        <p:cTn id="19" dur="500"/>
                                        <p:tgtEl>
                                          <p:spTgt spid="32797"/>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32798"/>
                                        </p:tgtEl>
                                        <p:attrNameLst>
                                          <p:attrName>style.visibility</p:attrName>
                                        </p:attrNameLst>
                                      </p:cBhvr>
                                      <p:to>
                                        <p:strVal val="visible"/>
                                      </p:to>
                                    </p:set>
                                    <p:animEffect transition="in" filter="fade">
                                      <p:cBhvr>
                                        <p:cTn id="24" dur="192" decel="100000"/>
                                        <p:tgtEl>
                                          <p:spTgt spid="32798"/>
                                        </p:tgtEl>
                                      </p:cBhvr>
                                    </p:animEffect>
                                    <p:animScale>
                                      <p:cBhvr>
                                        <p:cTn id="25" dur="192" decel="100000"/>
                                        <p:tgtEl>
                                          <p:spTgt spid="32798"/>
                                        </p:tgtEl>
                                      </p:cBhvr>
                                      <p:from x="10000" y="10000"/>
                                      <p:to x="200000" y="450000"/>
                                    </p:animScale>
                                    <p:animScale>
                                      <p:cBhvr>
                                        <p:cTn id="26" dur="308" accel="100000" fill="hold">
                                          <p:stCondLst>
                                            <p:cond delay="192"/>
                                          </p:stCondLst>
                                        </p:cTn>
                                        <p:tgtEl>
                                          <p:spTgt spid="32798"/>
                                        </p:tgtEl>
                                      </p:cBhvr>
                                      <p:from x="200000" y="450000"/>
                                      <p:to x="100000" y="100000"/>
                                    </p:animScale>
                                    <p:set>
                                      <p:cBhvr>
                                        <p:cTn id="27" dur="192" fill="hold"/>
                                        <p:tgtEl>
                                          <p:spTgt spid="32798"/>
                                        </p:tgtEl>
                                        <p:attrNameLst>
                                          <p:attrName>ppt_x</p:attrName>
                                        </p:attrNameLst>
                                      </p:cBhvr>
                                      <p:to>
                                        <p:strVal val="(0.5)"/>
                                      </p:to>
                                    </p:set>
                                    <p:anim from="(0.5)" to="(#ppt_x)" calcmode="lin" valueType="num">
                                      <p:cBhvr>
                                        <p:cTn id="28" dur="308" accel="100000" fill="hold">
                                          <p:stCondLst>
                                            <p:cond delay="192"/>
                                          </p:stCondLst>
                                        </p:cTn>
                                        <p:tgtEl>
                                          <p:spTgt spid="32798"/>
                                        </p:tgtEl>
                                        <p:attrNameLst>
                                          <p:attrName>ppt_x</p:attrName>
                                        </p:attrNameLst>
                                      </p:cBhvr>
                                    </p:anim>
                                    <p:set>
                                      <p:cBhvr>
                                        <p:cTn id="29" dur="192" fill="hold"/>
                                        <p:tgtEl>
                                          <p:spTgt spid="32798"/>
                                        </p:tgtEl>
                                        <p:attrNameLst>
                                          <p:attrName>ppt_y</p:attrName>
                                        </p:attrNameLst>
                                      </p:cBhvr>
                                      <p:to>
                                        <p:strVal val="(#ppt_y+0.4)"/>
                                      </p:to>
                                    </p:set>
                                    <p:anim from="(#ppt_y+0.4)" to="(#ppt_y)" calcmode="lin" valueType="num">
                                      <p:cBhvr>
                                        <p:cTn id="30" dur="308" accel="100000" fill="hold">
                                          <p:stCondLst>
                                            <p:cond delay="192"/>
                                          </p:stCondLst>
                                        </p:cTn>
                                        <p:tgtEl>
                                          <p:spTgt spid="327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3793"/>
          <p:cNvSpPr/>
          <p:nvPr/>
        </p:nvSpPr>
        <p:spPr>
          <a:xfrm>
            <a:off x="660400" y="1215137"/>
            <a:ext cx="10858500" cy="878254"/>
          </a:xfrm>
          <a:prstGeom prst="rect">
            <a:avLst/>
          </a:prstGeom>
          <a:noFill/>
          <a:ln w="9525">
            <a:noFill/>
          </a:ln>
        </p:spPr>
        <p:txBody>
          <a:bodyPr wrap="square">
            <a:spAutoFit/>
          </a:bodyPr>
          <a:lstStyle/>
          <a:p>
            <a:pPr>
              <a:lnSpc>
                <a:spcPct val="150000"/>
              </a:lnSpc>
              <a:spcBef>
                <a:spcPct val="30000"/>
              </a:spcBef>
            </a:pP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）已知该厂技改前</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100</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吨甲产品的生产能耗为</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90</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吨标准煤．试根据（</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）求出的线性回归方程，预测生产</a:t>
            </a: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100</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吨甲产品的生产能耗比技改前降低多少吨标准煤？</a:t>
            </a:r>
          </a:p>
        </p:txBody>
      </p:sp>
      <p:sp>
        <p:nvSpPr>
          <p:cNvPr id="33795" name="矩形 33794"/>
          <p:cNvSpPr/>
          <p:nvPr/>
        </p:nvSpPr>
        <p:spPr>
          <a:xfrm>
            <a:off x="660400" y="2242916"/>
            <a:ext cx="1915909" cy="369332"/>
          </a:xfrm>
          <a:prstGeom prst="rect">
            <a:avLst/>
          </a:prstGeom>
          <a:noFill/>
          <a:ln w="9525">
            <a:noFill/>
          </a:ln>
        </p:spPr>
        <p:txBody>
          <a:bodyPr wrap="none" anchor="t">
            <a:spAutoFit/>
          </a:bodyPr>
          <a:lstStyle/>
          <a:p>
            <a:pPr>
              <a:spcBef>
                <a:spcPct val="50000"/>
              </a:spcBef>
            </a:pPr>
            <a:r>
              <a:rPr lang="zh-CN" altLang="en-US"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解析： </a:t>
            </a:r>
            <a:r>
              <a:rPr lang="en-US" altLang="zh-CN"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如下图</a:t>
            </a:r>
          </a:p>
        </p:txBody>
      </p:sp>
      <p:pic>
        <p:nvPicPr>
          <p:cNvPr id="33796" name="图片 1513"/>
          <p:cNvPicPr>
            <a:picLocks noChangeAspect="1"/>
          </p:cNvPicPr>
          <p:nvPr/>
        </p:nvPicPr>
        <p:blipFill>
          <a:blip r:embed="rId2"/>
          <a:stretch>
            <a:fillRect/>
          </a:stretch>
        </p:blipFill>
        <p:spPr>
          <a:xfrm>
            <a:off x="3605212" y="2427582"/>
            <a:ext cx="4968875" cy="2868612"/>
          </a:xfrm>
          <a:prstGeom prst="rect">
            <a:avLst/>
          </a:prstGeom>
          <a:noFill/>
          <a:ln w="9525">
            <a:noFill/>
          </a:ln>
        </p:spPr>
      </p:pic>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p:cTn id="13" dur="500" decel="50000" fill="hold">
                                          <p:stCondLst>
                                            <p:cond delay="0"/>
                                          </p:stCondLst>
                                        </p:cTn>
                                        <p:tgtEl>
                                          <p:spTgt spid="3379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379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3795"/>
                                        </p:tgtEl>
                                        <p:attrNameLst>
                                          <p:attrName>ppt_w</p:attrName>
                                        </p:attrNameLst>
                                      </p:cBhvr>
                                      <p:tavLst>
                                        <p:tav tm="0">
                                          <p:val>
                                            <p:strVal val="#ppt_w*.05"/>
                                          </p:val>
                                        </p:tav>
                                        <p:tav tm="100000">
                                          <p:val>
                                            <p:strVal val="#ppt_w"/>
                                          </p:val>
                                        </p:tav>
                                      </p:tavLst>
                                    </p:anim>
                                    <p:anim calcmode="lin" valueType="num">
                                      <p:cBhvr>
                                        <p:cTn id="16" dur="1000" fill="hold"/>
                                        <p:tgtEl>
                                          <p:spTgt spid="3379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379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379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379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379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3796"/>
                                        </p:tgtEl>
                                        <p:attrNameLst>
                                          <p:attrName>style.visibility</p:attrName>
                                        </p:attrNameLst>
                                      </p:cBhvr>
                                      <p:to>
                                        <p:strVal val="visible"/>
                                      </p:to>
                                    </p:set>
                                    <p:animEffect transition="in" filter="diamond(in)">
                                      <p:cBhvr>
                                        <p:cTn id="2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4817"/>
          <p:cNvSpPr/>
          <p:nvPr/>
        </p:nvSpPr>
        <p:spPr>
          <a:xfrm>
            <a:off x="1338805" y="4267984"/>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4819" name="对象 34818"/>
          <p:cNvGraphicFramePr>
            <a:graphicFrameLocks noChangeAspect="1"/>
          </p:cNvGraphicFramePr>
          <p:nvPr/>
        </p:nvGraphicFramePr>
        <p:xfrm>
          <a:off x="660400" y="1176505"/>
          <a:ext cx="5999162" cy="852487"/>
        </p:xfrm>
        <a:graphic>
          <a:graphicData uri="http://schemas.openxmlformats.org/presentationml/2006/ole">
            <mc:AlternateContent xmlns:mc="http://schemas.openxmlformats.org/markup-compatibility/2006">
              <mc:Choice xmlns:v="urn:schemas-microsoft-com:vml" Requires="v">
                <p:oleObj r:id="rId2" imgW="3034030" imgH="431800" progId="Equation.3">
                  <p:embed/>
                </p:oleObj>
              </mc:Choice>
              <mc:Fallback>
                <p:oleObj r:id="rId2" imgW="3034030" imgH="431800" progId="Equation.3">
                  <p:embed/>
                  <p:pic>
                    <p:nvPicPr>
                      <p:cNvPr id="0" name="对象 34818"/>
                      <p:cNvPicPr/>
                      <p:nvPr/>
                    </p:nvPicPr>
                    <p:blipFill>
                      <a:blip r:embed="rId3"/>
                      <a:stretch>
                        <a:fillRect/>
                      </a:stretch>
                    </p:blipFill>
                    <p:spPr>
                      <a:xfrm>
                        <a:off x="660400" y="1176505"/>
                        <a:ext cx="5999162" cy="852487"/>
                      </a:xfrm>
                      <a:prstGeom prst="rect">
                        <a:avLst/>
                      </a:prstGeom>
                      <a:noFill/>
                      <a:ln w="38100">
                        <a:noFill/>
                        <a:miter/>
                      </a:ln>
                    </p:spPr>
                  </p:pic>
                </p:oleObj>
              </mc:Fallback>
            </mc:AlternateContent>
          </a:graphicData>
        </a:graphic>
      </p:graphicFrame>
      <p:sp>
        <p:nvSpPr>
          <p:cNvPr id="34820" name="矩形 34819"/>
          <p:cNvSpPr/>
          <p:nvPr/>
        </p:nvSpPr>
        <p:spPr>
          <a:xfrm>
            <a:off x="1338805" y="4287034"/>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4821" name="对象 34820"/>
          <p:cNvGraphicFramePr>
            <a:graphicFrameLocks noChangeAspect="1"/>
          </p:cNvGraphicFramePr>
          <p:nvPr/>
        </p:nvGraphicFramePr>
        <p:xfrm>
          <a:off x="660400" y="2017880"/>
          <a:ext cx="2692400" cy="890587"/>
        </p:xfrm>
        <a:graphic>
          <a:graphicData uri="http://schemas.openxmlformats.org/presentationml/2006/ole">
            <mc:AlternateContent xmlns:mc="http://schemas.openxmlformats.org/markup-compatibility/2006">
              <mc:Choice xmlns:v="urn:schemas-microsoft-com:vml" Requires="v">
                <p:oleObj r:id="rId4" imgW="1370965" imgH="406400" progId="Equation.3">
                  <p:embed/>
                </p:oleObj>
              </mc:Choice>
              <mc:Fallback>
                <p:oleObj r:id="rId4" imgW="1370965" imgH="406400" progId="Equation.3">
                  <p:embed/>
                  <p:pic>
                    <p:nvPicPr>
                      <p:cNvPr id="0" name="对象 34820"/>
                      <p:cNvPicPr/>
                      <p:nvPr/>
                    </p:nvPicPr>
                    <p:blipFill>
                      <a:blip r:embed="rId5"/>
                      <a:stretch>
                        <a:fillRect/>
                      </a:stretch>
                    </p:blipFill>
                    <p:spPr>
                      <a:xfrm>
                        <a:off x="660400" y="2017880"/>
                        <a:ext cx="2692400" cy="890587"/>
                      </a:xfrm>
                      <a:prstGeom prst="rect">
                        <a:avLst/>
                      </a:prstGeom>
                      <a:noFill/>
                      <a:ln w="38100">
                        <a:noFill/>
                        <a:miter/>
                      </a:ln>
                    </p:spPr>
                  </p:pic>
                </p:oleObj>
              </mc:Fallback>
            </mc:AlternateContent>
          </a:graphicData>
        </a:graphic>
      </p:graphicFrame>
      <p:sp>
        <p:nvSpPr>
          <p:cNvPr id="34822" name="矩形 34821"/>
          <p:cNvSpPr/>
          <p:nvPr/>
        </p:nvSpPr>
        <p:spPr>
          <a:xfrm>
            <a:off x="1338805" y="4287034"/>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4823" name="对象 34822"/>
          <p:cNvGraphicFramePr>
            <a:graphicFrameLocks noChangeAspect="1"/>
          </p:cNvGraphicFramePr>
          <p:nvPr/>
        </p:nvGraphicFramePr>
        <p:xfrm>
          <a:off x="3624012" y="2037001"/>
          <a:ext cx="3205162" cy="893763"/>
        </p:xfrm>
        <a:graphic>
          <a:graphicData uri="http://schemas.openxmlformats.org/presentationml/2006/ole">
            <mc:AlternateContent xmlns:mc="http://schemas.openxmlformats.org/markup-compatibility/2006">
              <mc:Choice xmlns:v="urn:schemas-microsoft-com:vml" Requires="v">
                <p:oleObj r:id="rId6" imgW="1611630" imgH="405765" progId="Equation.3">
                  <p:embed/>
                </p:oleObj>
              </mc:Choice>
              <mc:Fallback>
                <p:oleObj r:id="rId6" imgW="1611630" imgH="405765" progId="Equation.3">
                  <p:embed/>
                  <p:pic>
                    <p:nvPicPr>
                      <p:cNvPr id="0" name="对象 34822"/>
                      <p:cNvPicPr/>
                      <p:nvPr/>
                    </p:nvPicPr>
                    <p:blipFill>
                      <a:blip r:embed="rId7"/>
                      <a:stretch>
                        <a:fillRect/>
                      </a:stretch>
                    </p:blipFill>
                    <p:spPr>
                      <a:xfrm>
                        <a:off x="3624012" y="2037001"/>
                        <a:ext cx="3205162" cy="893763"/>
                      </a:xfrm>
                      <a:prstGeom prst="rect">
                        <a:avLst/>
                      </a:prstGeom>
                      <a:noFill/>
                      <a:ln w="38100">
                        <a:noFill/>
                        <a:miter/>
                      </a:ln>
                    </p:spPr>
                  </p:pic>
                </p:oleObj>
              </mc:Fallback>
            </mc:AlternateContent>
          </a:graphicData>
        </a:graphic>
      </p:graphicFrame>
      <p:sp>
        <p:nvSpPr>
          <p:cNvPr id="34824" name="矩形 34823"/>
          <p:cNvSpPr/>
          <p:nvPr/>
        </p:nvSpPr>
        <p:spPr>
          <a:xfrm>
            <a:off x="1338805" y="4229884"/>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4825" name="对象 34824"/>
          <p:cNvGraphicFramePr>
            <a:graphicFrameLocks noChangeAspect="1"/>
          </p:cNvGraphicFramePr>
          <p:nvPr/>
        </p:nvGraphicFramePr>
        <p:xfrm>
          <a:off x="660400" y="2915555"/>
          <a:ext cx="4027487" cy="919163"/>
        </p:xfrm>
        <a:graphic>
          <a:graphicData uri="http://schemas.openxmlformats.org/presentationml/2006/ole">
            <mc:AlternateContent xmlns:mc="http://schemas.openxmlformats.org/markup-compatibility/2006">
              <mc:Choice xmlns:v="urn:schemas-microsoft-com:vml" Requires="v">
                <p:oleObj r:id="rId8" imgW="1891665" imgH="431800" progId="Equation.3">
                  <p:embed/>
                </p:oleObj>
              </mc:Choice>
              <mc:Fallback>
                <p:oleObj r:id="rId8" imgW="1891665" imgH="431800" progId="Equation.3">
                  <p:embed/>
                  <p:pic>
                    <p:nvPicPr>
                      <p:cNvPr id="0" name="对象 34824"/>
                      <p:cNvPicPr/>
                      <p:nvPr/>
                    </p:nvPicPr>
                    <p:blipFill>
                      <a:blip r:embed="rId9"/>
                      <a:stretch>
                        <a:fillRect/>
                      </a:stretch>
                    </p:blipFill>
                    <p:spPr>
                      <a:xfrm>
                        <a:off x="660400" y="2915555"/>
                        <a:ext cx="4027487" cy="919163"/>
                      </a:xfrm>
                      <a:prstGeom prst="rect">
                        <a:avLst/>
                      </a:prstGeom>
                      <a:noFill/>
                      <a:ln w="38100">
                        <a:noFill/>
                        <a:miter/>
                      </a:ln>
                    </p:spPr>
                  </p:pic>
                </p:oleObj>
              </mc:Fallback>
            </mc:AlternateContent>
          </a:graphicData>
        </a:graphic>
      </p:graphicFrame>
      <p:graphicFrame>
        <p:nvGraphicFramePr>
          <p:cNvPr id="34827" name="对象 34826"/>
          <p:cNvGraphicFramePr>
            <a:graphicFrameLocks noChangeAspect="1"/>
          </p:cNvGraphicFramePr>
          <p:nvPr/>
        </p:nvGraphicFramePr>
        <p:xfrm>
          <a:off x="658813" y="3841806"/>
          <a:ext cx="4346575" cy="792162"/>
        </p:xfrm>
        <a:graphic>
          <a:graphicData uri="http://schemas.openxmlformats.org/presentationml/2006/ole">
            <mc:AlternateContent xmlns:mc="http://schemas.openxmlformats.org/markup-compatibility/2006">
              <mc:Choice xmlns:v="urn:schemas-microsoft-com:vml" Requires="v">
                <p:oleObj r:id="rId10" imgW="2411730" imgH="393700" progId="Equation.DSMT4">
                  <p:embed/>
                </p:oleObj>
              </mc:Choice>
              <mc:Fallback>
                <p:oleObj r:id="rId10" imgW="2411730" imgH="393700" progId="Equation.DSMT4">
                  <p:embed/>
                  <p:pic>
                    <p:nvPicPr>
                      <p:cNvPr id="0" name="对象 34826"/>
                      <p:cNvPicPr/>
                      <p:nvPr/>
                    </p:nvPicPr>
                    <p:blipFill>
                      <a:blip r:embed="rId11"/>
                      <a:stretch>
                        <a:fillRect/>
                      </a:stretch>
                    </p:blipFill>
                    <p:spPr>
                      <a:xfrm>
                        <a:off x="658813" y="3841806"/>
                        <a:ext cx="4346575" cy="792162"/>
                      </a:xfrm>
                      <a:prstGeom prst="rect">
                        <a:avLst/>
                      </a:prstGeom>
                      <a:noFill/>
                      <a:ln w="38100">
                        <a:noFill/>
                        <a:miter/>
                      </a:ln>
                    </p:spPr>
                  </p:pic>
                </p:oleObj>
              </mc:Fallback>
            </mc:AlternateContent>
          </a:graphicData>
        </a:graphic>
      </p:graphicFrame>
      <p:graphicFrame>
        <p:nvGraphicFramePr>
          <p:cNvPr id="34828" name="对象 34827"/>
          <p:cNvGraphicFramePr>
            <a:graphicFrameLocks noChangeAspect="1"/>
          </p:cNvGraphicFramePr>
          <p:nvPr/>
        </p:nvGraphicFramePr>
        <p:xfrm>
          <a:off x="609599" y="4768057"/>
          <a:ext cx="4078288" cy="447675"/>
        </p:xfrm>
        <a:graphic>
          <a:graphicData uri="http://schemas.openxmlformats.org/presentationml/2006/ole">
            <mc:AlternateContent xmlns:mc="http://schemas.openxmlformats.org/markup-compatibility/2006">
              <mc:Choice xmlns:v="urn:schemas-microsoft-com:vml" Requires="v">
                <p:oleObj r:id="rId12" imgW="2042160" imgH="215900" progId="Equation.DSMT4">
                  <p:embed/>
                </p:oleObj>
              </mc:Choice>
              <mc:Fallback>
                <p:oleObj r:id="rId12" imgW="2042160" imgH="215900" progId="Equation.DSMT4">
                  <p:embed/>
                  <p:pic>
                    <p:nvPicPr>
                      <p:cNvPr id="0" name="对象 34827"/>
                      <p:cNvPicPr/>
                      <p:nvPr/>
                    </p:nvPicPr>
                    <p:blipFill>
                      <a:blip r:embed="rId13"/>
                      <a:stretch>
                        <a:fillRect/>
                      </a:stretch>
                    </p:blipFill>
                    <p:spPr>
                      <a:xfrm>
                        <a:off x="609599" y="4768057"/>
                        <a:ext cx="4078288" cy="447675"/>
                      </a:xfrm>
                      <a:prstGeom prst="rect">
                        <a:avLst/>
                      </a:prstGeom>
                      <a:noFill/>
                      <a:ln w="38100">
                        <a:noFill/>
                        <a:miter/>
                      </a:ln>
                    </p:spPr>
                  </p:pic>
                </p:oleObj>
              </mc:Fallback>
            </mc:AlternateContent>
          </a:graphicData>
        </a:graphic>
      </p:graphicFrame>
      <p:sp>
        <p:nvSpPr>
          <p:cNvPr id="34829" name="矩形 34828"/>
          <p:cNvSpPr/>
          <p:nvPr/>
        </p:nvSpPr>
        <p:spPr>
          <a:xfrm>
            <a:off x="169106" y="5264086"/>
            <a:ext cx="12308401" cy="996298"/>
          </a:xfrm>
          <a:prstGeom prst="rect">
            <a:avLst/>
          </a:prstGeom>
          <a:noFill/>
          <a:ln w="9525">
            <a:noFill/>
          </a:ln>
        </p:spPr>
        <p:txBody>
          <a:bodyPr wrap="square" anchor="ctr">
            <a:spAutoFit/>
          </a:bodyPr>
          <a:lstStyle/>
          <a:p>
            <a:pPr>
              <a:lnSpc>
                <a:spcPct val="150000"/>
              </a:lnSpc>
              <a:spcBef>
                <a:spcPct val="10000"/>
              </a:spcBef>
              <a:tabLst>
                <a:tab pos="1701800" algn="l"/>
              </a:tabLst>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故线性回归方程为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y=0.7x+0.35.</a:t>
            </a:r>
          </a:p>
          <a:p>
            <a:pPr eaLnBrk="0" hangingPunct="0">
              <a:lnSpc>
                <a:spcPct val="150000"/>
              </a:lnSpc>
              <a:spcBef>
                <a:spcPct val="10000"/>
              </a:spcBef>
              <a:tabLst>
                <a:tab pos="1701800" algn="l"/>
              </a:tabLst>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(3)</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根据回归方程的预测，现在生产</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吨产品消耗的标准煤的数量为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0.7×100+0.35=70.35. </a:t>
            </a:r>
          </a:p>
        </p:txBody>
      </p:sp>
      <p:sp>
        <p:nvSpPr>
          <p:cNvPr id="1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4821"/>
                                        </p:tgtEl>
                                        <p:attrNameLst>
                                          <p:attrName>style.visibility</p:attrName>
                                        </p:attrNameLst>
                                      </p:cBhvr>
                                      <p:to>
                                        <p:strVal val="visible"/>
                                      </p:to>
                                    </p:set>
                                    <p:animEffect transition="in" filter="randombar(horizontal)">
                                      <p:cBhvr>
                                        <p:cTn id="13" dur="500"/>
                                        <p:tgtEl>
                                          <p:spTgt spid="34821"/>
                                        </p:tgtEl>
                                      </p:cBhvr>
                                    </p:animEffect>
                                  </p:childTnLst>
                                </p:cTn>
                              </p:par>
                              <p:par>
                                <p:cTn id="14" presetID="14" presetClass="entr" presetSubtype="10" fill="hold" nodeType="withEffect">
                                  <p:stCondLst>
                                    <p:cond delay="0"/>
                                  </p:stCondLst>
                                  <p:childTnLst>
                                    <p:set>
                                      <p:cBhvr>
                                        <p:cTn id="15" dur="1" fill="hold">
                                          <p:stCondLst>
                                            <p:cond delay="0"/>
                                          </p:stCondLst>
                                        </p:cTn>
                                        <p:tgtEl>
                                          <p:spTgt spid="34823"/>
                                        </p:tgtEl>
                                        <p:attrNameLst>
                                          <p:attrName>style.visibility</p:attrName>
                                        </p:attrNameLst>
                                      </p:cBhvr>
                                      <p:to>
                                        <p:strVal val="visible"/>
                                      </p:to>
                                    </p:set>
                                    <p:animEffect transition="in" filter="randombar(horizontal)">
                                      <p:cBhvr>
                                        <p:cTn id="16" dur="500"/>
                                        <p:tgtEl>
                                          <p:spTgt spid="348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4825"/>
                                        </p:tgtEl>
                                        <p:attrNameLst>
                                          <p:attrName>style.visibility</p:attrName>
                                        </p:attrNameLst>
                                      </p:cBhvr>
                                      <p:to>
                                        <p:strVal val="visible"/>
                                      </p:to>
                                    </p:set>
                                    <p:anim calcmode="lin" valueType="num">
                                      <p:cBhvr additive="base">
                                        <p:cTn id="21" dur="500" fill="hold"/>
                                        <p:tgtEl>
                                          <p:spTgt spid="34825"/>
                                        </p:tgtEl>
                                        <p:attrNameLst>
                                          <p:attrName>ppt_x</p:attrName>
                                        </p:attrNameLst>
                                      </p:cBhvr>
                                      <p:tavLst>
                                        <p:tav tm="0">
                                          <p:val>
                                            <p:strVal val="#ppt_x"/>
                                          </p:val>
                                        </p:tav>
                                        <p:tav tm="100000">
                                          <p:val>
                                            <p:strVal val="#ppt_x"/>
                                          </p:val>
                                        </p:tav>
                                      </p:tavLst>
                                    </p:anim>
                                    <p:anim calcmode="lin" valueType="num">
                                      <p:cBhvr additive="base">
                                        <p:cTn id="22"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4827"/>
                                        </p:tgtEl>
                                        <p:attrNameLst>
                                          <p:attrName>style.visibility</p:attrName>
                                        </p:attrNameLst>
                                      </p:cBhvr>
                                      <p:to>
                                        <p:strVal val="visible"/>
                                      </p:to>
                                    </p:set>
                                    <p:animEffect transition="in" filter="plus(in)">
                                      <p:cBhvr>
                                        <p:cTn id="27" dur="500"/>
                                        <p:tgtEl>
                                          <p:spTgt spid="3482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4828"/>
                                        </p:tgtEl>
                                        <p:attrNameLst>
                                          <p:attrName>style.visibility</p:attrName>
                                        </p:attrNameLst>
                                      </p:cBhvr>
                                      <p:to>
                                        <p:strVal val="visible"/>
                                      </p:to>
                                    </p:set>
                                    <p:anim calcmode="lin" valueType="num">
                                      <p:cBhvr>
                                        <p:cTn id="32" dur="500" fill="hold"/>
                                        <p:tgtEl>
                                          <p:spTgt spid="34828"/>
                                        </p:tgtEl>
                                        <p:attrNameLst>
                                          <p:attrName>ppt_w</p:attrName>
                                        </p:attrNameLst>
                                      </p:cBhvr>
                                      <p:tavLst>
                                        <p:tav tm="0">
                                          <p:val>
                                            <p:fltVal val="0"/>
                                          </p:val>
                                        </p:tav>
                                        <p:tav tm="100000">
                                          <p:val>
                                            <p:strVal val="#ppt_w"/>
                                          </p:val>
                                        </p:tav>
                                      </p:tavLst>
                                    </p:anim>
                                    <p:anim calcmode="lin" valueType="num">
                                      <p:cBhvr>
                                        <p:cTn id="33" dur="500" fill="hold"/>
                                        <p:tgtEl>
                                          <p:spTgt spid="34828"/>
                                        </p:tgtEl>
                                        <p:attrNameLst>
                                          <p:attrName>ppt_h</p:attrName>
                                        </p:attrNameLst>
                                      </p:cBhvr>
                                      <p:tavLst>
                                        <p:tav tm="0">
                                          <p:val>
                                            <p:fltVal val="0"/>
                                          </p:val>
                                        </p:tav>
                                        <p:tav tm="100000">
                                          <p:val>
                                            <p:strVal val="#ppt_h"/>
                                          </p:val>
                                        </p:tav>
                                      </p:tavLst>
                                    </p:anim>
                                    <p:animEffect transition="in" filter="fade">
                                      <p:cBhvr>
                                        <p:cTn id="34" dur="500"/>
                                        <p:tgtEl>
                                          <p:spTgt spid="3482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34829">
                                            <p:txEl>
                                              <p:pRg st="0" end="0"/>
                                            </p:txEl>
                                          </p:spTgt>
                                        </p:tgtEl>
                                        <p:attrNameLst>
                                          <p:attrName>style.visibility</p:attrName>
                                        </p:attrNameLst>
                                      </p:cBhvr>
                                      <p:to>
                                        <p:strVal val="visible"/>
                                      </p:to>
                                    </p:set>
                                    <p:anim calcmode="lin" valueType="num">
                                      <p:cBhvr>
                                        <p:cTn id="39" dur="500" fill="hold"/>
                                        <p:tgtEl>
                                          <p:spTgt spid="348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4829">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48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48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482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34829">
                                            <p:txEl>
                                              <p:pRg st="1" end="1"/>
                                            </p:txEl>
                                          </p:spTgt>
                                        </p:tgtEl>
                                        <p:attrNameLst>
                                          <p:attrName>style.visibility</p:attrName>
                                        </p:attrNameLst>
                                      </p:cBhvr>
                                      <p:to>
                                        <p:strVal val="visible"/>
                                      </p:to>
                                    </p:set>
                                    <p:anim calcmode="lin" valueType="num">
                                      <p:cBhvr>
                                        <p:cTn id="48" dur="500" fill="hold"/>
                                        <p:tgtEl>
                                          <p:spTgt spid="34829">
                                            <p:txEl>
                                              <p:pRg st="1" end="1"/>
                                            </p:txEl>
                                          </p:spTgt>
                                        </p:tgtEl>
                                        <p:attrNameLst>
                                          <p:attrName>ppt_w</p:attrName>
                                        </p:attrNameLst>
                                      </p:cBhvr>
                                      <p:tavLst>
                                        <p:tav tm="0">
                                          <p:val>
                                            <p:strVal val="#ppt_w*0.05"/>
                                          </p:val>
                                        </p:tav>
                                        <p:tav tm="100000">
                                          <p:val>
                                            <p:strVal val="#ppt_w"/>
                                          </p:val>
                                        </p:tav>
                                      </p:tavLst>
                                    </p:anim>
                                    <p:anim calcmode="lin" valueType="num">
                                      <p:cBhvr>
                                        <p:cTn id="49" dur="500" fill="hold"/>
                                        <p:tgtEl>
                                          <p:spTgt spid="34829">
                                            <p:txEl>
                                              <p:pRg st="1" end="1"/>
                                            </p:txEl>
                                          </p:spTgt>
                                        </p:tgtEl>
                                        <p:attrNameLst>
                                          <p:attrName>ppt_h</p:attrName>
                                        </p:attrNameLst>
                                      </p:cBhvr>
                                      <p:tavLst>
                                        <p:tav tm="0">
                                          <p:val>
                                            <p:strVal val="#ppt_h"/>
                                          </p:val>
                                        </p:tav>
                                        <p:tav tm="100000">
                                          <p:val>
                                            <p:strVal val="#ppt_h"/>
                                          </p:val>
                                        </p:tav>
                                      </p:tavLst>
                                    </p:anim>
                                    <p:anim calcmode="lin" valueType="num">
                                      <p:cBhvr>
                                        <p:cTn id="50" dur="500" fill="hold"/>
                                        <p:tgtEl>
                                          <p:spTgt spid="34829">
                                            <p:txEl>
                                              <p:pRg st="1" end="1"/>
                                            </p:txEl>
                                          </p:spTgt>
                                        </p:tgtEl>
                                        <p:attrNameLst>
                                          <p:attrName>ppt_x</p:attrName>
                                        </p:attrNameLst>
                                      </p:cBhvr>
                                      <p:tavLst>
                                        <p:tav tm="0">
                                          <p:val>
                                            <p:strVal val="#ppt_x-.2"/>
                                          </p:val>
                                        </p:tav>
                                        <p:tav tm="100000">
                                          <p:val>
                                            <p:strVal val="#ppt_x"/>
                                          </p:val>
                                        </p:tav>
                                      </p:tavLst>
                                    </p:anim>
                                    <p:anim calcmode="lin" valueType="num">
                                      <p:cBhvr>
                                        <p:cTn id="51" dur="500" fill="hold"/>
                                        <p:tgtEl>
                                          <p:spTgt spid="34829">
                                            <p:txEl>
                                              <p:pRg st="1" end="1"/>
                                            </p:txEl>
                                          </p:spTgt>
                                        </p:tgtEl>
                                        <p:attrNameLst>
                                          <p:attrName>ppt_y</p:attrName>
                                        </p:attrNameLst>
                                      </p:cBhvr>
                                      <p:tavLst>
                                        <p:tav tm="0">
                                          <p:val>
                                            <p:strVal val="#ppt_y"/>
                                          </p:val>
                                        </p:tav>
                                        <p:tav tm="100000">
                                          <p:val>
                                            <p:strVal val="#ppt_y"/>
                                          </p:val>
                                        </p:tav>
                                      </p:tavLst>
                                    </p:anim>
                                    <p:animEffect transition="in" filter="fade">
                                      <p:cBhvr>
                                        <p:cTn id="52" dur="500"/>
                                        <p:tgtEl>
                                          <p:spTgt spid="348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5841"/>
          <p:cNvSpPr/>
          <p:nvPr/>
        </p:nvSpPr>
        <p:spPr>
          <a:xfrm>
            <a:off x="1014714" y="1828800"/>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35843" name="对象 35842"/>
          <p:cNvGraphicFramePr>
            <a:graphicFrameLocks noChangeAspect="1"/>
          </p:cNvGraphicFramePr>
          <p:nvPr/>
        </p:nvGraphicFramePr>
        <p:xfrm>
          <a:off x="1414764" y="1838325"/>
          <a:ext cx="114300" cy="177800"/>
        </p:xfrm>
        <a:graphic>
          <a:graphicData uri="http://schemas.openxmlformats.org/presentationml/2006/ole">
            <mc:AlternateContent xmlns:mc="http://schemas.openxmlformats.org/markup-compatibility/2006">
              <mc:Choice xmlns:v="urn:schemas-microsoft-com:vml" Requires="v">
                <p:oleObj r:id="rId2" imgW="114300" imgH="177800" progId="Equation.DSMT4">
                  <p:embed/>
                </p:oleObj>
              </mc:Choice>
              <mc:Fallback>
                <p:oleObj r:id="rId2" imgW="114300" imgH="177800" progId="Equation.DSMT4">
                  <p:embed/>
                  <p:pic>
                    <p:nvPicPr>
                      <p:cNvPr id="0" name="对象 35842"/>
                      <p:cNvPicPr/>
                      <p:nvPr/>
                    </p:nvPicPr>
                    <p:blipFill>
                      <a:blip r:embed="rId3"/>
                      <a:stretch>
                        <a:fillRect/>
                      </a:stretch>
                    </p:blipFill>
                    <p:spPr>
                      <a:xfrm>
                        <a:off x="1414764" y="1838325"/>
                        <a:ext cx="114300" cy="177800"/>
                      </a:xfrm>
                      <a:prstGeom prst="rect">
                        <a:avLst/>
                      </a:prstGeom>
                      <a:noFill/>
                      <a:ln w="38100">
                        <a:noFill/>
                        <a:miter/>
                      </a:ln>
                    </p:spPr>
                  </p:pic>
                </p:oleObj>
              </mc:Fallback>
            </mc:AlternateContent>
          </a:graphicData>
        </a:graphic>
      </p:graphicFrame>
      <p:sp>
        <p:nvSpPr>
          <p:cNvPr id="35844" name="矩形 35843"/>
          <p:cNvSpPr/>
          <p:nvPr/>
        </p:nvSpPr>
        <p:spPr>
          <a:xfrm>
            <a:off x="658813" y="1233398"/>
            <a:ext cx="8135937" cy="400110"/>
          </a:xfrm>
          <a:prstGeom prst="rect">
            <a:avLst/>
          </a:prstGeom>
          <a:noFill/>
          <a:ln w="9525">
            <a:noFill/>
          </a:ln>
        </p:spPr>
        <p:txBody>
          <a:bodyPr>
            <a:spAutoFit/>
          </a:bodyPr>
          <a:lstStyle/>
          <a:p>
            <a:pPr>
              <a:spcBef>
                <a:spcPct val="50000"/>
              </a:spcBef>
            </a:pP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选择</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35850" name="文本框 35849"/>
          <p:cNvSpPr txBox="1"/>
          <p:nvPr/>
        </p:nvSpPr>
        <p:spPr>
          <a:xfrm>
            <a:off x="508342" y="1693511"/>
            <a:ext cx="11228387" cy="3785652"/>
          </a:xfrm>
          <a:prstGeom prst="rect">
            <a:avLst/>
          </a:prstGeom>
          <a:noFill/>
          <a:ln w="9525">
            <a:noFill/>
          </a:ln>
        </p:spPr>
        <p:txBody>
          <a:bodyPr wrap="square">
            <a:spAutoFit/>
          </a:bodyPr>
          <a:lstStyle/>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）下列说法中正确的有</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①</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若</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r&gt;0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增大时，</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也相应增大</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②</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若</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r&lt;0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增大时，</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也相应增大</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0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③</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若</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或</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r=-1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的关系完全对应</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由函数关系</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，在散点图上各个点均在一条直线上</a:t>
            </a:r>
          </a:p>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 ① ②      B. ② ③     C. ① ③     D. ① ② ③</a:t>
            </a:r>
          </a:p>
        </p:txBody>
      </p:sp>
      <p:sp>
        <p:nvSpPr>
          <p:cNvPr id="35851" name="文本框 35850"/>
          <p:cNvSpPr txBox="1"/>
          <p:nvPr/>
        </p:nvSpPr>
        <p:spPr>
          <a:xfrm>
            <a:off x="3821422" y="1774604"/>
            <a:ext cx="503238" cy="646331"/>
          </a:xfrm>
          <a:prstGeom prst="rect">
            <a:avLst/>
          </a:prstGeom>
          <a:noFill/>
          <a:ln w="9525">
            <a:noFill/>
          </a:ln>
        </p:spPr>
        <p:txBody>
          <a:bodyPr>
            <a:spAutoFit/>
          </a:bodyPr>
          <a:lstStyle/>
          <a:p>
            <a:pPr>
              <a:spcBef>
                <a:spcPct val="50000"/>
              </a:spcBef>
            </a:pPr>
            <a:r>
              <a:rPr lang="en-US" altLang="zh-CN" sz="3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C</a:t>
            </a: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edge">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35850">
                                            <p:txEl>
                                              <p:pRg st="0" end="0"/>
                                            </p:txEl>
                                          </p:spTgt>
                                        </p:tgtEl>
                                        <p:attrNameLst>
                                          <p:attrName>style.visibility</p:attrName>
                                        </p:attrNameLst>
                                      </p:cBhvr>
                                      <p:to>
                                        <p:strVal val="visible"/>
                                      </p:to>
                                    </p:set>
                                    <p:anim calcmode="lin" valueType="num">
                                      <p:cBhvr>
                                        <p:cTn id="12" dur="1000" fill="hold"/>
                                        <p:tgtEl>
                                          <p:spTgt spid="3585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585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5850">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35850">
                                            <p:txEl>
                                              <p:pRg st="0" end="0"/>
                                            </p:txEl>
                                          </p:spTgt>
                                        </p:tgtEl>
                                      </p:cBhvr>
                                    </p:animEffect>
                                  </p:childTnLst>
                                </p:cTn>
                              </p:par>
                              <p:par>
                                <p:cTn id="16" presetID="48" presetClass="entr" presetSubtype="0" accel="50000" fill="hold" nodeType="withEffect">
                                  <p:stCondLst>
                                    <p:cond delay="0"/>
                                  </p:stCondLst>
                                  <p:childTnLst>
                                    <p:set>
                                      <p:cBhvr>
                                        <p:cTn id="17" dur="1" fill="hold">
                                          <p:stCondLst>
                                            <p:cond delay="0"/>
                                          </p:stCondLst>
                                        </p:cTn>
                                        <p:tgtEl>
                                          <p:spTgt spid="35850">
                                            <p:txEl>
                                              <p:pRg st="1" end="1"/>
                                            </p:txEl>
                                          </p:spTgt>
                                        </p:tgtEl>
                                        <p:attrNameLst>
                                          <p:attrName>style.visibility</p:attrName>
                                        </p:attrNameLst>
                                      </p:cBhvr>
                                      <p:to>
                                        <p:strVal val="visible"/>
                                      </p:to>
                                    </p:set>
                                    <p:anim calcmode="lin" valueType="num">
                                      <p:cBhvr>
                                        <p:cTn id="18" dur="1000" fill="hold"/>
                                        <p:tgtEl>
                                          <p:spTgt spid="35850">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5850">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5850">
                                            <p:txEl>
                                              <p:pRg st="1" end="1"/>
                                            </p:txEl>
                                          </p:spTgt>
                                        </p:tgtEl>
                                        <p:attrNameLst>
                                          <p:attrName>ppt_y</p:attrName>
                                        </p:attrNameLst>
                                      </p:cBhvr>
                                      <p:tavLst>
                                        <p:tav tm="0">
                                          <p:val>
                                            <p:strVal val="#ppt_y"/>
                                          </p:val>
                                        </p:tav>
                                        <p:tav tm="100000">
                                          <p:val>
                                            <p:strVal val="#ppt_y"/>
                                          </p:val>
                                        </p:tav>
                                      </p:tavLst>
                                    </p:anim>
                                    <p:animEffect transition="in" filter="fade">
                                      <p:cBhvr>
                                        <p:cTn id="21" dur="1000"/>
                                        <p:tgtEl>
                                          <p:spTgt spid="35850">
                                            <p:txEl>
                                              <p:pRg st="1" end="1"/>
                                            </p:txEl>
                                          </p:spTgt>
                                        </p:tgtEl>
                                      </p:cBhvr>
                                    </p:animEffect>
                                  </p:childTnLst>
                                </p:cTn>
                              </p:par>
                              <p:par>
                                <p:cTn id="22" presetID="48" presetClass="entr" presetSubtype="0" accel="50000" fill="hold" nodeType="withEffect">
                                  <p:stCondLst>
                                    <p:cond delay="0"/>
                                  </p:stCondLst>
                                  <p:childTnLst>
                                    <p:set>
                                      <p:cBhvr>
                                        <p:cTn id="23" dur="1" fill="hold">
                                          <p:stCondLst>
                                            <p:cond delay="0"/>
                                          </p:stCondLst>
                                        </p:cTn>
                                        <p:tgtEl>
                                          <p:spTgt spid="35850">
                                            <p:txEl>
                                              <p:pRg st="2" end="2"/>
                                            </p:txEl>
                                          </p:spTgt>
                                        </p:tgtEl>
                                        <p:attrNameLst>
                                          <p:attrName>style.visibility</p:attrName>
                                        </p:attrNameLst>
                                      </p:cBhvr>
                                      <p:to>
                                        <p:strVal val="visible"/>
                                      </p:to>
                                    </p:set>
                                    <p:anim calcmode="lin" valueType="num">
                                      <p:cBhvr>
                                        <p:cTn id="24" dur="1000" fill="hold"/>
                                        <p:tgtEl>
                                          <p:spTgt spid="35850">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5850">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5850">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35850">
                                            <p:txEl>
                                              <p:pRg st="2" end="2"/>
                                            </p:txEl>
                                          </p:spTgt>
                                        </p:tgtEl>
                                      </p:cBhvr>
                                    </p:animEffect>
                                  </p:childTnLst>
                                </p:cTn>
                              </p:par>
                              <p:par>
                                <p:cTn id="28" presetID="48" presetClass="entr" presetSubtype="0" accel="50000" fill="hold" nodeType="withEffect">
                                  <p:stCondLst>
                                    <p:cond delay="0"/>
                                  </p:stCondLst>
                                  <p:childTnLst>
                                    <p:set>
                                      <p:cBhvr>
                                        <p:cTn id="29" dur="1" fill="hold">
                                          <p:stCondLst>
                                            <p:cond delay="0"/>
                                          </p:stCondLst>
                                        </p:cTn>
                                        <p:tgtEl>
                                          <p:spTgt spid="35850">
                                            <p:txEl>
                                              <p:pRg st="3" end="3"/>
                                            </p:txEl>
                                          </p:spTgt>
                                        </p:tgtEl>
                                        <p:attrNameLst>
                                          <p:attrName>style.visibility</p:attrName>
                                        </p:attrNameLst>
                                      </p:cBhvr>
                                      <p:to>
                                        <p:strVal val="visible"/>
                                      </p:to>
                                    </p:set>
                                    <p:anim calcmode="lin" valueType="num">
                                      <p:cBhvr>
                                        <p:cTn id="30" dur="1000" fill="hold"/>
                                        <p:tgtEl>
                                          <p:spTgt spid="35850">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5850">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5850">
                                            <p:txEl>
                                              <p:pRg st="3" end="3"/>
                                            </p:txEl>
                                          </p:spTgt>
                                        </p:tgtEl>
                                        <p:attrNameLst>
                                          <p:attrName>ppt_y</p:attrName>
                                        </p:attrNameLst>
                                      </p:cBhvr>
                                      <p:tavLst>
                                        <p:tav tm="0">
                                          <p:val>
                                            <p:strVal val="#ppt_y"/>
                                          </p:val>
                                        </p:tav>
                                        <p:tav tm="100000">
                                          <p:val>
                                            <p:strVal val="#ppt_y"/>
                                          </p:val>
                                        </p:tav>
                                      </p:tavLst>
                                    </p:anim>
                                    <p:animEffect transition="in" filter="fade">
                                      <p:cBhvr>
                                        <p:cTn id="33" dur="1000"/>
                                        <p:tgtEl>
                                          <p:spTgt spid="35850">
                                            <p:txEl>
                                              <p:pRg st="3" end="3"/>
                                            </p:txEl>
                                          </p:spTgt>
                                        </p:tgtEl>
                                      </p:cBhvr>
                                    </p:animEffect>
                                  </p:childTnLst>
                                </p:cTn>
                              </p:par>
                              <p:par>
                                <p:cTn id="34" presetID="48" presetClass="entr" presetSubtype="0" accel="50000" fill="hold" nodeType="withEffect">
                                  <p:stCondLst>
                                    <p:cond delay="0"/>
                                  </p:stCondLst>
                                  <p:childTnLst>
                                    <p:set>
                                      <p:cBhvr>
                                        <p:cTn id="35" dur="1" fill="hold">
                                          <p:stCondLst>
                                            <p:cond delay="0"/>
                                          </p:stCondLst>
                                        </p:cTn>
                                        <p:tgtEl>
                                          <p:spTgt spid="35850">
                                            <p:txEl>
                                              <p:pRg st="4" end="4"/>
                                            </p:txEl>
                                          </p:spTgt>
                                        </p:tgtEl>
                                        <p:attrNameLst>
                                          <p:attrName>style.visibility</p:attrName>
                                        </p:attrNameLst>
                                      </p:cBhvr>
                                      <p:to>
                                        <p:strVal val="visible"/>
                                      </p:to>
                                    </p:set>
                                    <p:anim calcmode="lin" valueType="num">
                                      <p:cBhvr>
                                        <p:cTn id="36" dur="1000" fill="hold"/>
                                        <p:tgtEl>
                                          <p:spTgt spid="35850">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35850">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35850">
                                            <p:txEl>
                                              <p:pRg st="4" end="4"/>
                                            </p:txEl>
                                          </p:spTgt>
                                        </p:tgtEl>
                                        <p:attrNameLst>
                                          <p:attrName>ppt_y</p:attrName>
                                        </p:attrNameLst>
                                      </p:cBhvr>
                                      <p:tavLst>
                                        <p:tav tm="0">
                                          <p:val>
                                            <p:strVal val="#ppt_y"/>
                                          </p:val>
                                        </p:tav>
                                        <p:tav tm="100000">
                                          <p:val>
                                            <p:strVal val="#ppt_y"/>
                                          </p:val>
                                        </p:tav>
                                      </p:tavLst>
                                    </p:anim>
                                    <p:animEffect transition="in" filter="fade">
                                      <p:cBhvr>
                                        <p:cTn id="39" dur="1000"/>
                                        <p:tgtEl>
                                          <p:spTgt spid="3585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35851"/>
                                        </p:tgtEl>
                                        <p:attrNameLst>
                                          <p:attrName>style.visibility</p:attrName>
                                        </p:attrNameLst>
                                      </p:cBhvr>
                                      <p:to>
                                        <p:strVal val="visible"/>
                                      </p:to>
                                    </p:set>
                                    <p:anim calcmode="lin" valueType="num">
                                      <p:cBhvr>
                                        <p:cTn id="44" dur="500" decel="50000" fill="hold">
                                          <p:stCondLst>
                                            <p:cond delay="0"/>
                                          </p:stCondLst>
                                        </p:cTn>
                                        <p:tgtEl>
                                          <p:spTgt spid="3585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585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5851"/>
                                        </p:tgtEl>
                                        <p:attrNameLst>
                                          <p:attrName>ppt_w</p:attrName>
                                        </p:attrNameLst>
                                      </p:cBhvr>
                                      <p:tavLst>
                                        <p:tav tm="0">
                                          <p:val>
                                            <p:strVal val="#ppt_w*.05"/>
                                          </p:val>
                                        </p:tav>
                                        <p:tav tm="100000">
                                          <p:val>
                                            <p:strVal val="#ppt_w"/>
                                          </p:val>
                                        </p:tav>
                                      </p:tavLst>
                                    </p:anim>
                                    <p:anim calcmode="lin" valueType="num">
                                      <p:cBhvr>
                                        <p:cTn id="47" dur="1000" fill="hold"/>
                                        <p:tgtEl>
                                          <p:spTgt spid="3585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585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585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585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37889"/>
          <p:cNvSpPr txBox="1"/>
          <p:nvPr/>
        </p:nvSpPr>
        <p:spPr>
          <a:xfrm>
            <a:off x="520299" y="1228162"/>
            <a:ext cx="10976376" cy="4066370"/>
          </a:xfrm>
          <a:prstGeom prst="rect">
            <a:avLst/>
          </a:prstGeom>
          <a:noFill/>
          <a:ln w="9525">
            <a:noFill/>
          </a:ln>
        </p:spPr>
        <p:txBody>
          <a:bodyPr wrap="square">
            <a:spAutoFit/>
          </a:bodyPr>
          <a:lstStyle/>
          <a:p>
            <a:pPr>
              <a:lnSpc>
                <a:spcPct val="200000"/>
              </a:lnSpc>
              <a:spcBef>
                <a:spcPct val="3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（2）对两个变量y与x进行回归分析，分别选择不同的模型，它们的相关系数r如下，其中拟合效果最好的模型是（     ）</a:t>
            </a:r>
          </a:p>
          <a:p>
            <a:pPr>
              <a:lnSpc>
                <a:spcPct val="200000"/>
              </a:lnSpc>
              <a:spcBef>
                <a:spcPct val="3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A.模型Ⅰ的相关系数r为0.98</a:t>
            </a:r>
          </a:p>
          <a:p>
            <a:pPr>
              <a:lnSpc>
                <a:spcPct val="200000"/>
              </a:lnSpc>
              <a:spcBef>
                <a:spcPct val="3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B.模型Ⅱ的相关系数r为0.80</a:t>
            </a:r>
          </a:p>
          <a:p>
            <a:pPr>
              <a:lnSpc>
                <a:spcPct val="200000"/>
              </a:lnSpc>
              <a:spcBef>
                <a:spcPct val="3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C.模型Ⅲ的相关系数r为0.50</a:t>
            </a:r>
          </a:p>
          <a:p>
            <a:pPr>
              <a:lnSpc>
                <a:spcPct val="200000"/>
              </a:lnSpc>
              <a:spcBef>
                <a:spcPct val="3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D.模型Ⅳ的相关系数r为0.25</a:t>
            </a:r>
          </a:p>
        </p:txBody>
      </p:sp>
      <p:sp>
        <p:nvSpPr>
          <p:cNvPr id="37891" name="矩形 37890"/>
          <p:cNvSpPr/>
          <p:nvPr/>
        </p:nvSpPr>
        <p:spPr>
          <a:xfrm>
            <a:off x="1524000" y="0"/>
            <a:ext cx="9144000" cy="0"/>
          </a:xfrm>
          <a:prstGeom prst="rect">
            <a:avLst/>
          </a:prstGeom>
          <a:noFill/>
          <a:ln w="9525">
            <a:noFill/>
          </a:ln>
        </p:spPr>
        <p:txBody>
          <a:bodyPr/>
          <a:lstStyle/>
          <a:p>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7892" name="矩形 37891"/>
          <p:cNvSpPr/>
          <p:nvPr/>
        </p:nvSpPr>
        <p:spPr>
          <a:xfrm>
            <a:off x="1524000" y="0"/>
            <a:ext cx="9144000" cy="0"/>
          </a:xfrm>
          <a:prstGeom prst="rect">
            <a:avLst/>
          </a:prstGeom>
          <a:noFill/>
          <a:ln w="9525">
            <a:noFill/>
          </a:ln>
        </p:spPr>
        <p:txBody>
          <a:bodyPr/>
          <a:lstStyle/>
          <a:p>
            <a:endPar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7894" name="文本框 37893"/>
          <p:cNvSpPr txBox="1"/>
          <p:nvPr/>
        </p:nvSpPr>
        <p:spPr>
          <a:xfrm>
            <a:off x="2628056" y="1931707"/>
            <a:ext cx="719138" cy="523220"/>
          </a:xfrm>
          <a:prstGeom prst="rect">
            <a:avLst/>
          </a:prstGeom>
          <a:noFill/>
          <a:ln w="9525">
            <a:noFill/>
          </a:ln>
        </p:spPr>
        <p:txBody>
          <a:bodyPr>
            <a:spAutoFit/>
          </a:bodyPr>
          <a:lstStyle/>
          <a:p>
            <a:pPr>
              <a:spcBef>
                <a:spcPct val="50000"/>
              </a:spcBef>
            </a:pP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1000" fill="hold"/>
                                        <p:tgtEl>
                                          <p:spTgt spid="3789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789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890">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 calcmode="lin" valueType="num">
                                      <p:cBhvr>
                                        <p:cTn id="12" dur="1000" fill="hold"/>
                                        <p:tgtEl>
                                          <p:spTgt spid="37890">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789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890">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 calcmode="lin" valueType="num">
                                      <p:cBhvr>
                                        <p:cTn id="17" dur="1000" fill="hold"/>
                                        <p:tgtEl>
                                          <p:spTgt spid="37890">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7890">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7890">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7890">
                                            <p:txEl>
                                              <p:pRg st="3" end="3"/>
                                            </p:txEl>
                                          </p:spTgt>
                                        </p:tgtEl>
                                        <p:attrNameLst>
                                          <p:attrName>style.visibility</p:attrName>
                                        </p:attrNameLst>
                                      </p:cBhvr>
                                      <p:to>
                                        <p:strVal val="visible"/>
                                      </p:to>
                                    </p:set>
                                    <p:anim calcmode="lin" valueType="num">
                                      <p:cBhvr>
                                        <p:cTn id="22" dur="1000" fill="hold"/>
                                        <p:tgtEl>
                                          <p:spTgt spid="37890">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37890">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7890">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7890">
                                            <p:txEl>
                                              <p:pRg st="4" end="4"/>
                                            </p:txEl>
                                          </p:spTgt>
                                        </p:tgtEl>
                                        <p:attrNameLst>
                                          <p:attrName>style.visibility</p:attrName>
                                        </p:attrNameLst>
                                      </p:cBhvr>
                                      <p:to>
                                        <p:strVal val="visible"/>
                                      </p:to>
                                    </p:set>
                                    <p:anim calcmode="lin" valueType="num">
                                      <p:cBhvr>
                                        <p:cTn id="27" dur="1000" fill="hold"/>
                                        <p:tgtEl>
                                          <p:spTgt spid="37890">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37890">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789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37894"/>
                                        </p:tgtEl>
                                        <p:attrNameLst>
                                          <p:attrName>style.visibility</p:attrName>
                                        </p:attrNameLst>
                                      </p:cBhvr>
                                      <p:to>
                                        <p:strVal val="visible"/>
                                      </p:to>
                                    </p:set>
                                    <p:anim from="(-#ppt_w/2)" to="(#ppt_x)" calcmode="lin" valueType="num">
                                      <p:cBhvr>
                                        <p:cTn id="34" dur="600" fill="hold">
                                          <p:stCondLst>
                                            <p:cond delay="0"/>
                                          </p:stCondLst>
                                        </p:cTn>
                                        <p:tgtEl>
                                          <p:spTgt spid="37894"/>
                                        </p:tgtEl>
                                        <p:attrNameLst>
                                          <p:attrName>ppt_x</p:attrName>
                                        </p:attrNameLst>
                                      </p:cBhvr>
                                    </p:anim>
                                    <p:anim from="0" to="-1.0" calcmode="lin" valueType="num">
                                      <p:cBhvr>
                                        <p:cTn id="35" dur="200" decel="50000" autoRev="1" fill="hold">
                                          <p:stCondLst>
                                            <p:cond delay="600"/>
                                          </p:stCondLst>
                                        </p:cTn>
                                        <p:tgtEl>
                                          <p:spTgt spid="37894"/>
                                        </p:tgtEl>
                                        <p:attrNameLst>
                                          <p:attrName>xshear</p:attrName>
                                        </p:attrNameLst>
                                      </p:cBhvr>
                                    </p:anim>
                                    <p:animScale>
                                      <p:cBhvr>
                                        <p:cTn id="36" dur="200" decel="100000" autoRev="1" fill="hold">
                                          <p:stCondLst>
                                            <p:cond delay="600"/>
                                          </p:stCondLst>
                                        </p:cTn>
                                        <p:tgtEl>
                                          <p:spTgt spid="37894"/>
                                        </p:tgtEl>
                                      </p:cBhvr>
                                      <p:from x="100000" y="100000"/>
                                      <p:to x="80000" y="100000"/>
                                    </p:animScale>
                                    <p:anim by="(#ppt_h/3+#ppt_w*0.1)" calcmode="lin" valueType="num">
                                      <p:cBhvr additive="sum">
                                        <p:cTn id="37" dur="200" decel="100000" autoRev="1" fill="hold">
                                          <p:stCondLst>
                                            <p:cond delay="600"/>
                                          </p:stCondLst>
                                        </p:cTn>
                                        <p:tgtEl>
                                          <p:spTgt spid="3789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38913"/>
          <p:cNvSpPr txBox="1"/>
          <p:nvPr/>
        </p:nvSpPr>
        <p:spPr>
          <a:xfrm>
            <a:off x="557956" y="1054100"/>
            <a:ext cx="10960944" cy="2246769"/>
          </a:xfrm>
          <a:prstGeom prst="rect">
            <a:avLst/>
          </a:prstGeom>
          <a:noFill/>
          <a:ln w="9525">
            <a:noFill/>
          </a:ln>
        </p:spPr>
        <p:txBody>
          <a:bodyPr wrap="square">
            <a:spAutoFit/>
          </a:bodyPr>
          <a:lstStyle/>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）对有线性相关关系的两个变量建立的回归直线方程                     中，回归系数     （        ）</a:t>
            </a:r>
          </a:p>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可以小于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                  B.</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 </a:t>
            </a:r>
          </a:p>
          <a:p>
            <a:pPr>
              <a:lnSpc>
                <a:spcPct val="20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C.</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能等于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                      D.</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只能等于</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a:t>
            </a:r>
          </a:p>
        </p:txBody>
      </p:sp>
      <p:graphicFrame>
        <p:nvGraphicFramePr>
          <p:cNvPr id="38915" name="对象 38914"/>
          <p:cNvGraphicFramePr>
            <a:graphicFrameLocks noChangeAspect="1"/>
          </p:cNvGraphicFramePr>
          <p:nvPr/>
        </p:nvGraphicFramePr>
        <p:xfrm>
          <a:off x="6921661" y="1247875"/>
          <a:ext cx="1410284" cy="496211"/>
        </p:xfrm>
        <a:graphic>
          <a:graphicData uri="http://schemas.openxmlformats.org/presentationml/2006/ole">
            <mc:AlternateContent xmlns:mc="http://schemas.openxmlformats.org/markup-compatibility/2006">
              <mc:Choice xmlns:v="urn:schemas-microsoft-com:vml" Requires="v">
                <p:oleObj r:id="rId2" imgW="647700" imgH="241300" progId="Equation.3">
                  <p:embed/>
                </p:oleObj>
              </mc:Choice>
              <mc:Fallback>
                <p:oleObj r:id="rId2" imgW="647700" imgH="241300" progId="Equation.3">
                  <p:embed/>
                  <p:pic>
                    <p:nvPicPr>
                      <p:cNvPr id="0" name="对象 38914"/>
                      <p:cNvPicPr/>
                      <p:nvPr/>
                    </p:nvPicPr>
                    <p:blipFill>
                      <a:blip r:embed="rId3"/>
                      <a:stretch>
                        <a:fillRect/>
                      </a:stretch>
                    </p:blipFill>
                    <p:spPr>
                      <a:xfrm>
                        <a:off x="6921661" y="1247875"/>
                        <a:ext cx="1410284" cy="496211"/>
                      </a:xfrm>
                      <a:prstGeom prst="rect">
                        <a:avLst/>
                      </a:prstGeom>
                      <a:noFill/>
                      <a:ln w="38100">
                        <a:noFill/>
                        <a:miter/>
                      </a:ln>
                    </p:spPr>
                  </p:pic>
                </p:oleObj>
              </mc:Fallback>
            </mc:AlternateContent>
          </a:graphicData>
        </a:graphic>
      </p:graphicFrame>
      <p:graphicFrame>
        <p:nvGraphicFramePr>
          <p:cNvPr id="38916" name="对象 38915"/>
          <p:cNvGraphicFramePr>
            <a:graphicFrameLocks noChangeAspect="1"/>
          </p:cNvGraphicFramePr>
          <p:nvPr/>
        </p:nvGraphicFramePr>
        <p:xfrm>
          <a:off x="9917776" y="1212611"/>
          <a:ext cx="354013" cy="566737"/>
        </p:xfrm>
        <a:graphic>
          <a:graphicData uri="http://schemas.openxmlformats.org/presentationml/2006/ole">
            <mc:AlternateContent xmlns:mc="http://schemas.openxmlformats.org/markup-compatibility/2006">
              <mc:Choice xmlns:v="urn:schemas-microsoft-com:vml" Requires="v">
                <p:oleObj r:id="rId4" imgW="127000" imgH="215900" progId="Equation.3">
                  <p:embed/>
                </p:oleObj>
              </mc:Choice>
              <mc:Fallback>
                <p:oleObj r:id="rId4" imgW="127000" imgH="215900" progId="Equation.3">
                  <p:embed/>
                  <p:pic>
                    <p:nvPicPr>
                      <p:cNvPr id="0" name="对象 38915"/>
                      <p:cNvPicPr/>
                      <p:nvPr/>
                    </p:nvPicPr>
                    <p:blipFill>
                      <a:blip r:embed="rId5"/>
                      <a:stretch>
                        <a:fillRect/>
                      </a:stretch>
                    </p:blipFill>
                    <p:spPr>
                      <a:xfrm>
                        <a:off x="9917776" y="1212611"/>
                        <a:ext cx="354013" cy="566737"/>
                      </a:xfrm>
                      <a:prstGeom prst="rect">
                        <a:avLst/>
                      </a:prstGeom>
                      <a:noFill/>
                      <a:ln w="38100">
                        <a:noFill/>
                        <a:miter/>
                      </a:ln>
                    </p:spPr>
                  </p:pic>
                </p:oleObj>
              </mc:Fallback>
            </mc:AlternateContent>
          </a:graphicData>
        </a:graphic>
      </p:graphicFrame>
      <p:sp>
        <p:nvSpPr>
          <p:cNvPr id="38920" name="文本框 38919"/>
          <p:cNvSpPr txBox="1"/>
          <p:nvPr/>
        </p:nvSpPr>
        <p:spPr>
          <a:xfrm>
            <a:off x="10540820" y="1203591"/>
            <a:ext cx="719138" cy="584775"/>
          </a:xfrm>
          <a:prstGeom prst="rect">
            <a:avLst/>
          </a:prstGeom>
          <a:noFill/>
          <a:ln w="9525">
            <a:noFill/>
          </a:ln>
        </p:spPr>
        <p:txBody>
          <a:bodyPr>
            <a:spAutoFit/>
          </a:bodyPr>
          <a:lstStyle/>
          <a:p>
            <a:pPr>
              <a:spcBef>
                <a:spcPct val="50000"/>
              </a:spcBef>
            </a:pPr>
            <a:r>
              <a:rPr lang="en-US" altLang="zh-CN" sz="32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fill="hold"/>
                                        <p:tgtEl>
                                          <p:spTgt spid="38915"/>
                                        </p:tgtEl>
                                        <p:attrNameLst>
                                          <p:attrName>ppt_w</p:attrName>
                                        </p:attrNameLst>
                                      </p:cBhvr>
                                      <p:tavLst>
                                        <p:tav tm="0">
                                          <p:val>
                                            <p:fltVal val="0"/>
                                          </p:val>
                                        </p:tav>
                                        <p:tav tm="100000">
                                          <p:val>
                                            <p:strVal val="#ppt_w"/>
                                          </p:val>
                                        </p:tav>
                                      </p:tavLst>
                                    </p:anim>
                                    <p:anim calcmode="lin" valueType="num">
                                      <p:cBhvr>
                                        <p:cTn id="8" dur="500" fill="hold"/>
                                        <p:tgtEl>
                                          <p:spTgt spid="3891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p:cTn id="11" dur="500" fill="hold"/>
                                        <p:tgtEl>
                                          <p:spTgt spid="38916"/>
                                        </p:tgtEl>
                                        <p:attrNameLst>
                                          <p:attrName>ppt_w</p:attrName>
                                        </p:attrNameLst>
                                      </p:cBhvr>
                                      <p:tavLst>
                                        <p:tav tm="0">
                                          <p:val>
                                            <p:fltVal val="0"/>
                                          </p:val>
                                        </p:tav>
                                        <p:tav tm="100000">
                                          <p:val>
                                            <p:strVal val="#ppt_w"/>
                                          </p:val>
                                        </p:tav>
                                      </p:tavLst>
                                    </p:anim>
                                    <p:anim calcmode="lin" valueType="num">
                                      <p:cBhvr>
                                        <p:cTn id="12" dur="500" fill="hold"/>
                                        <p:tgtEl>
                                          <p:spTgt spid="3891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8914"/>
                                        </p:tgtEl>
                                        <p:attrNameLst>
                                          <p:attrName>style.visibility</p:attrName>
                                        </p:attrNameLst>
                                      </p:cBhvr>
                                      <p:to>
                                        <p:strVal val="visible"/>
                                      </p:to>
                                    </p:set>
                                    <p:anim calcmode="lin" valueType="num">
                                      <p:cBhvr>
                                        <p:cTn id="15" dur="500" fill="hold"/>
                                        <p:tgtEl>
                                          <p:spTgt spid="38914"/>
                                        </p:tgtEl>
                                        <p:attrNameLst>
                                          <p:attrName>ppt_w</p:attrName>
                                        </p:attrNameLst>
                                      </p:cBhvr>
                                      <p:tavLst>
                                        <p:tav tm="0">
                                          <p:val>
                                            <p:fltVal val="0"/>
                                          </p:val>
                                        </p:tav>
                                        <p:tav tm="100000">
                                          <p:val>
                                            <p:strVal val="#ppt_w"/>
                                          </p:val>
                                        </p:tav>
                                      </p:tavLst>
                                    </p:anim>
                                    <p:anim calcmode="lin" valueType="num">
                                      <p:cBhvr>
                                        <p:cTn id="16" dur="500" fill="hold"/>
                                        <p:tgtEl>
                                          <p:spTgt spid="3891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38920"/>
                                        </p:tgtEl>
                                        <p:attrNameLst>
                                          <p:attrName>style.visibility</p:attrName>
                                        </p:attrNameLst>
                                      </p:cBhvr>
                                      <p:to>
                                        <p:strVal val="visible"/>
                                      </p:to>
                                    </p:set>
                                    <p:anim from="(-#ppt_w/2)" to="(#ppt_x)" calcmode="lin" valueType="num">
                                      <p:cBhvr>
                                        <p:cTn id="21" dur="600" fill="hold">
                                          <p:stCondLst>
                                            <p:cond delay="0"/>
                                          </p:stCondLst>
                                        </p:cTn>
                                        <p:tgtEl>
                                          <p:spTgt spid="38920"/>
                                        </p:tgtEl>
                                        <p:attrNameLst>
                                          <p:attrName>ppt_x</p:attrName>
                                        </p:attrNameLst>
                                      </p:cBhvr>
                                    </p:anim>
                                    <p:anim from="0" to="-1.0" calcmode="lin" valueType="num">
                                      <p:cBhvr>
                                        <p:cTn id="22" dur="200" decel="50000" autoRev="1" fill="hold">
                                          <p:stCondLst>
                                            <p:cond delay="600"/>
                                          </p:stCondLst>
                                        </p:cTn>
                                        <p:tgtEl>
                                          <p:spTgt spid="38920"/>
                                        </p:tgtEl>
                                        <p:attrNameLst>
                                          <p:attrName>xshear</p:attrName>
                                        </p:attrNameLst>
                                      </p:cBhvr>
                                    </p:anim>
                                    <p:animScale>
                                      <p:cBhvr>
                                        <p:cTn id="23" dur="200" decel="100000" autoRev="1" fill="hold">
                                          <p:stCondLst>
                                            <p:cond delay="600"/>
                                          </p:stCondLst>
                                        </p:cTn>
                                        <p:tgtEl>
                                          <p:spTgt spid="38920"/>
                                        </p:tgtEl>
                                      </p:cBhvr>
                                      <p:from x="100000" y="100000"/>
                                      <p:to x="80000" y="100000"/>
                                    </p:animScale>
                                    <p:anim by="(#ppt_h/3+#ppt_w*0.1)" calcmode="lin" valueType="num">
                                      <p:cBhvr additive="sum">
                                        <p:cTn id="24" dur="200" decel="100000" autoRev="1" fill="hold">
                                          <p:stCondLst>
                                            <p:cond delay="600"/>
                                          </p:stCondLst>
                                        </p:cTn>
                                        <p:tgtEl>
                                          <p:spTgt spid="389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4098"/>
          <p:cNvSpPr/>
          <p:nvPr/>
        </p:nvSpPr>
        <p:spPr>
          <a:xfrm>
            <a:off x="660400" y="2415541"/>
            <a:ext cx="10858500" cy="965521"/>
          </a:xfrm>
          <a:prstGeom prst="rect">
            <a:avLst/>
          </a:prstGeom>
          <a:noFill/>
          <a:ln w="9525">
            <a:noFill/>
          </a:ln>
        </p:spPr>
        <p:txBody>
          <a:bodyPr wrap="square">
            <a:spAutoFit/>
          </a:bodyPr>
          <a:lstStyle/>
          <a:p>
            <a:pPr>
              <a:lnSpc>
                <a:spcPct val="150000"/>
              </a:lnSpc>
              <a:spcBef>
                <a:spcPct val="35000"/>
              </a:spcBef>
              <a:spcAft>
                <a:spcPct val="10000"/>
              </a:spcAft>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函数关系是一种确定性关系</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而相关关系是一种非确定性关系</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那么</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这节课我们就学习对具有相关关系的两个变量进行统计分析的一种常用方法</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回归分析</a:t>
            </a: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4100" name="矩形 4099"/>
          <p:cNvSpPr/>
          <p:nvPr/>
        </p:nvSpPr>
        <p:spPr>
          <a:xfrm>
            <a:off x="660400" y="1054100"/>
            <a:ext cx="10858500" cy="1234825"/>
          </a:xfrm>
          <a:prstGeom prst="rect">
            <a:avLst/>
          </a:prstGeom>
          <a:noFill/>
          <a:ln w="9525">
            <a:noFill/>
          </a:ln>
        </p:spPr>
        <p:txBody>
          <a:bodyPr wrap="square">
            <a:spAutoFit/>
          </a:bodyPr>
          <a:lstStyle/>
          <a:p>
            <a:pPr>
              <a:lnSpc>
                <a:spcPct val="200000"/>
              </a:lnSpc>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提问：“名师出高徒”这句彦语的意思是什么？有名气的老师就一定能教出厉害的学生吗？这两者之间是否有关？</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课前导入</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Left)">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ssolv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9937"/>
          <p:cNvSpPr/>
          <p:nvPr/>
        </p:nvSpPr>
        <p:spPr>
          <a:xfrm>
            <a:off x="660400" y="1184323"/>
            <a:ext cx="7993063" cy="434606"/>
          </a:xfrm>
          <a:prstGeom prst="rect">
            <a:avLst/>
          </a:prstGeom>
          <a:noFill/>
          <a:ln w="9525">
            <a:noFill/>
          </a:ln>
        </p:spPr>
        <p:txBody>
          <a:bodyPr>
            <a:spAutoFit/>
          </a:bodyPr>
          <a:lstStyle/>
          <a:p>
            <a:pPr>
              <a:lnSpc>
                <a:spcPct val="120000"/>
              </a:lnSpc>
            </a:pPr>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解答题</a:t>
            </a:r>
          </a:p>
        </p:txBody>
      </p:sp>
      <p:sp>
        <p:nvSpPr>
          <p:cNvPr id="39939" name="文本框 39938"/>
          <p:cNvSpPr txBox="1"/>
          <p:nvPr/>
        </p:nvSpPr>
        <p:spPr>
          <a:xfrm>
            <a:off x="572394" y="1618929"/>
            <a:ext cx="11009111" cy="965521"/>
          </a:xfrm>
          <a:prstGeom prst="rect">
            <a:avLst/>
          </a:prstGeom>
          <a:noFill/>
          <a:ln w="9525">
            <a:noFill/>
          </a:ln>
        </p:spPr>
        <p:txBody>
          <a:bodyPr wrap="square">
            <a:spAutoFit/>
          </a:bodyPr>
          <a:lstStyle/>
          <a:p>
            <a:pPr>
              <a:lnSpc>
                <a:spcPct val="15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）现随机抽取了我校</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名学生在入学考试中的数学成绩（</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）与入学后的第一次考试中的数学成绩（</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），数据如下： </a:t>
            </a:r>
          </a:p>
        </p:txBody>
      </p:sp>
      <p:graphicFrame>
        <p:nvGraphicFramePr>
          <p:cNvPr id="39941" name="表格 39940"/>
          <p:cNvGraphicFramePr/>
          <p:nvPr/>
        </p:nvGraphicFramePr>
        <p:xfrm>
          <a:off x="1774824" y="2854313"/>
          <a:ext cx="8604250" cy="1377950"/>
        </p:xfrm>
        <a:graphic>
          <a:graphicData uri="http://schemas.openxmlformats.org/drawingml/2006/table">
            <a:tbl>
              <a:tblPr/>
              <a:tblGrid>
                <a:gridCol w="1116013">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709612">
                  <a:extLst>
                    <a:ext uri="{9D8B030D-6E8A-4147-A177-3AD203B41FA5}">
                      <a16:colId xmlns:a16="http://schemas.microsoft.com/office/drawing/2014/main" val="20003"/>
                    </a:ext>
                  </a:extLst>
                </a:gridCol>
                <a:gridCol w="792163">
                  <a:extLst>
                    <a:ext uri="{9D8B030D-6E8A-4147-A177-3AD203B41FA5}">
                      <a16:colId xmlns:a16="http://schemas.microsoft.com/office/drawing/2014/main" val="20004"/>
                    </a:ext>
                  </a:extLst>
                </a:gridCol>
                <a:gridCol w="792162">
                  <a:extLst>
                    <a:ext uri="{9D8B030D-6E8A-4147-A177-3AD203B41FA5}">
                      <a16:colId xmlns:a16="http://schemas.microsoft.com/office/drawing/2014/main" val="20005"/>
                    </a:ext>
                  </a:extLst>
                </a:gridCol>
                <a:gridCol w="720725">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gridCol w="792163">
                  <a:extLst>
                    <a:ext uri="{9D8B030D-6E8A-4147-A177-3AD203B41FA5}">
                      <a16:colId xmlns:a16="http://schemas.microsoft.com/office/drawing/2014/main" val="20008"/>
                    </a:ext>
                  </a:extLst>
                </a:gridCol>
                <a:gridCol w="792162">
                  <a:extLst>
                    <a:ext uri="{9D8B030D-6E8A-4147-A177-3AD203B41FA5}">
                      <a16:colId xmlns:a16="http://schemas.microsoft.com/office/drawing/2014/main" val="20009"/>
                    </a:ext>
                  </a:extLst>
                </a:gridCol>
                <a:gridCol w="647700">
                  <a:extLst>
                    <a:ext uri="{9D8B030D-6E8A-4147-A177-3AD203B41FA5}">
                      <a16:colId xmlns:a16="http://schemas.microsoft.com/office/drawing/2014/main" val="20010"/>
                    </a:ext>
                  </a:extLst>
                </a:gridCol>
              </a:tblGrid>
              <a:tr h="45878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zh-CN" altLang="en-US" sz="1600" b="0">
                          <a:latin typeface="Arial" panose="020B0604020202020204" pitchFamily="34" charset="0"/>
                          <a:ea typeface="思源黑体 CN Medium" panose="020B0600000000000000" pitchFamily="34" charset="-122"/>
                          <a:sym typeface="Arial" panose="020B0604020202020204" pitchFamily="34" charset="0"/>
                        </a:rPr>
                        <a:t>学生号</a:t>
                      </a: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2</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3</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4</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5</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6</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7</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8</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9</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878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x</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120</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108</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117</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104</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103</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110</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104</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105</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99</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108</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375">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y</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84</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64</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dirty="0">
                          <a:latin typeface="Arial" panose="020B0604020202020204" pitchFamily="34" charset="0"/>
                          <a:ea typeface="思源黑体 CN Medium" panose="020B0600000000000000" pitchFamily="34" charset="-122"/>
                          <a:sym typeface="Arial" panose="020B0604020202020204" pitchFamily="34" charset="0"/>
                        </a:rPr>
                        <a:t>84</a:t>
                      </a:r>
                      <a:endParaRPr lang="zh-CN" altLang="en-US" sz="16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68</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69</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68</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69</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46</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a:latin typeface="Arial" panose="020B0604020202020204" pitchFamily="34" charset="0"/>
                          <a:ea typeface="思源黑体 CN Medium" panose="020B0600000000000000" pitchFamily="34" charset="-122"/>
                          <a:sym typeface="Arial" panose="020B0604020202020204" pitchFamily="34" charset="0"/>
                        </a:rPr>
                        <a:t>57</a:t>
                      </a:r>
                      <a:endParaRPr lang="zh-CN" altLang="en-US" sz="16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defTabSz="914400">
                        <a:spcBef>
                          <a:spcPct val="0"/>
                        </a:spcBef>
                        <a:buNone/>
                        <a:tabLst>
                          <a:tab pos="266700" algn="l"/>
                          <a:tab pos="1466850" algn="l"/>
                          <a:tab pos="2667000" algn="l"/>
                          <a:tab pos="3867150" algn="l"/>
                          <a:tab pos="4800600" algn="l"/>
                        </a:tabLst>
                      </a:pPr>
                      <a:r>
                        <a:rPr lang="en-US" altLang="zh-CN" sz="1600" b="0" dirty="0">
                          <a:latin typeface="Arial" panose="020B0604020202020204" pitchFamily="34" charset="0"/>
                          <a:ea typeface="思源黑体 CN Medium" panose="020B0600000000000000" pitchFamily="34" charset="-122"/>
                          <a:sym typeface="Arial" panose="020B0604020202020204" pitchFamily="34" charset="0"/>
                        </a:rPr>
                        <a:t>71</a:t>
                      </a:r>
                      <a:endParaRPr lang="zh-CN" altLang="en-US" sz="16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91" name="文本框 39990"/>
          <p:cNvSpPr txBox="1"/>
          <p:nvPr/>
        </p:nvSpPr>
        <p:spPr>
          <a:xfrm>
            <a:off x="148741" y="4783379"/>
            <a:ext cx="10337922" cy="400110"/>
          </a:xfrm>
          <a:prstGeom prst="rect">
            <a:avLst/>
          </a:prstGeom>
          <a:noFill/>
          <a:ln w="9525">
            <a:noFill/>
          </a:ln>
        </p:spPr>
        <p:txBody>
          <a:bodyPr wrap="square">
            <a:spAutoFit/>
          </a:bodyPr>
          <a:lstStyle/>
          <a:p>
            <a:pPr>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试问这</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个学生的两次数学考试成绩是否具有显著性线性相关关系？</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9939"/>
                                        </p:tgtEl>
                                        <p:attrNameLst>
                                          <p:attrName>style.visibility</p:attrName>
                                        </p:attrNameLst>
                                      </p:cBhvr>
                                      <p:to>
                                        <p:strVal val="visible"/>
                                      </p:to>
                                    </p:set>
                                    <p:anim calcmode="lin" valueType="num">
                                      <p:cBhvr>
                                        <p:cTn id="14" dur="1000" fill="hold"/>
                                        <p:tgtEl>
                                          <p:spTgt spid="39939"/>
                                        </p:tgtEl>
                                        <p:attrNameLst>
                                          <p:attrName>ppt_w</p:attrName>
                                        </p:attrNameLst>
                                      </p:cBhvr>
                                      <p:tavLst>
                                        <p:tav tm="0">
                                          <p:val>
                                            <p:fltVal val="0"/>
                                          </p:val>
                                        </p:tav>
                                        <p:tav tm="100000">
                                          <p:val>
                                            <p:strVal val="#ppt_w"/>
                                          </p:val>
                                        </p:tav>
                                      </p:tavLst>
                                    </p:anim>
                                    <p:anim calcmode="lin" valueType="num">
                                      <p:cBhvr>
                                        <p:cTn id="15" dur="1000" fill="hold"/>
                                        <p:tgtEl>
                                          <p:spTgt spid="39939"/>
                                        </p:tgtEl>
                                        <p:attrNameLst>
                                          <p:attrName>ppt_h</p:attrName>
                                        </p:attrNameLst>
                                      </p:cBhvr>
                                      <p:tavLst>
                                        <p:tav tm="0">
                                          <p:val>
                                            <p:fltVal val="0"/>
                                          </p:val>
                                        </p:tav>
                                        <p:tav tm="100000">
                                          <p:val>
                                            <p:strVal val="#ppt_h"/>
                                          </p:val>
                                        </p:tav>
                                      </p:tavLst>
                                    </p:anim>
                                    <p:anim calcmode="lin" valueType="num">
                                      <p:cBhvr>
                                        <p:cTn id="16" dur="1000" fill="hold"/>
                                        <p:tgtEl>
                                          <p:spTgt spid="3993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99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dissolve">
                                      <p:cBhvr>
                                        <p:cTn id="22" dur="500"/>
                                        <p:tgtEl>
                                          <p:spTgt spid="39941"/>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9991"/>
                                        </p:tgtEl>
                                        <p:attrNameLst>
                                          <p:attrName>style.visibility</p:attrName>
                                        </p:attrNameLst>
                                      </p:cBhvr>
                                      <p:to>
                                        <p:strVal val="visible"/>
                                      </p:to>
                                    </p:set>
                                    <p:animEffect transition="in" filter="plus(in)">
                                      <p:cBhvr>
                                        <p:cTn id="27" dur="500"/>
                                        <p:tgtEl>
                                          <p:spTgt spid="3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40961"/>
          <p:cNvSpPr/>
          <p:nvPr/>
        </p:nvSpPr>
        <p:spPr>
          <a:xfrm>
            <a:off x="653127" y="3837504"/>
            <a:ext cx="11002579" cy="1323439"/>
          </a:xfrm>
          <a:prstGeom prst="rect">
            <a:avLst/>
          </a:prstGeom>
          <a:noFill/>
          <a:ln w="9525">
            <a:noFill/>
          </a:ln>
        </p:spPr>
        <p:txBody>
          <a:bodyPr wrap="square" anchor="ctr">
            <a:spAutoFit/>
          </a:bodyPr>
          <a:lstStyle/>
          <a:p>
            <a:pPr>
              <a:lnSpc>
                <a:spcPct val="20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查表得自由度为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10-2=8</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相应的相关关系临界值                                由                 知，两次数学考试成绩有显著性的线性相关关系</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aphicFrame>
        <p:nvGraphicFramePr>
          <p:cNvPr id="40963" name="对象 40962"/>
          <p:cNvGraphicFramePr>
            <a:graphicFrameLocks noChangeAspect="1"/>
          </p:cNvGraphicFramePr>
          <p:nvPr/>
        </p:nvGraphicFramePr>
        <p:xfrm>
          <a:off x="1346864" y="1679393"/>
          <a:ext cx="1919287" cy="841375"/>
        </p:xfrm>
        <a:graphic>
          <a:graphicData uri="http://schemas.openxmlformats.org/presentationml/2006/ole">
            <mc:AlternateContent xmlns:mc="http://schemas.openxmlformats.org/markup-compatibility/2006">
              <mc:Choice xmlns:v="urn:schemas-microsoft-com:vml" Requires="v">
                <p:oleObj r:id="rId2" imgW="977900" imgH="431800" progId="Equation.3">
                  <p:embed/>
                </p:oleObj>
              </mc:Choice>
              <mc:Fallback>
                <p:oleObj r:id="rId2" imgW="977900" imgH="431800" progId="Equation.3">
                  <p:embed/>
                  <p:pic>
                    <p:nvPicPr>
                      <p:cNvPr id="0" name="对象 40962"/>
                      <p:cNvPicPr/>
                      <p:nvPr/>
                    </p:nvPicPr>
                    <p:blipFill>
                      <a:blip r:embed="rId3"/>
                      <a:stretch>
                        <a:fillRect/>
                      </a:stretch>
                    </p:blipFill>
                    <p:spPr>
                      <a:xfrm>
                        <a:off x="1346864" y="1679393"/>
                        <a:ext cx="1919287" cy="841375"/>
                      </a:xfrm>
                      <a:prstGeom prst="rect">
                        <a:avLst/>
                      </a:prstGeom>
                      <a:noFill/>
                      <a:ln w="38100">
                        <a:noFill/>
                        <a:miter/>
                      </a:ln>
                    </p:spPr>
                  </p:pic>
                </p:oleObj>
              </mc:Fallback>
            </mc:AlternateContent>
          </a:graphicData>
        </a:graphic>
      </p:graphicFrame>
      <p:graphicFrame>
        <p:nvGraphicFramePr>
          <p:cNvPr id="40964" name="对象 40963"/>
          <p:cNvGraphicFramePr>
            <a:graphicFrameLocks noChangeAspect="1"/>
          </p:cNvGraphicFramePr>
          <p:nvPr/>
        </p:nvGraphicFramePr>
        <p:xfrm>
          <a:off x="3451889" y="1705943"/>
          <a:ext cx="1541463" cy="792162"/>
        </p:xfrm>
        <a:graphic>
          <a:graphicData uri="http://schemas.openxmlformats.org/presentationml/2006/ole">
            <mc:AlternateContent xmlns:mc="http://schemas.openxmlformats.org/markup-compatibility/2006">
              <mc:Choice xmlns:v="urn:schemas-microsoft-com:vml" Requires="v">
                <p:oleObj r:id="rId4" imgW="914400" imgH="431800" progId="Equation.3">
                  <p:embed/>
                </p:oleObj>
              </mc:Choice>
              <mc:Fallback>
                <p:oleObj r:id="rId4" imgW="914400" imgH="431800" progId="Equation.3">
                  <p:embed/>
                  <p:pic>
                    <p:nvPicPr>
                      <p:cNvPr id="0" name="对象 40963"/>
                      <p:cNvPicPr/>
                      <p:nvPr/>
                    </p:nvPicPr>
                    <p:blipFill>
                      <a:blip r:embed="rId5"/>
                      <a:stretch>
                        <a:fillRect/>
                      </a:stretch>
                    </p:blipFill>
                    <p:spPr>
                      <a:xfrm>
                        <a:off x="3451889" y="1705943"/>
                        <a:ext cx="1541463" cy="792162"/>
                      </a:xfrm>
                      <a:prstGeom prst="rect">
                        <a:avLst/>
                      </a:prstGeom>
                      <a:noFill/>
                      <a:ln w="38100">
                        <a:noFill/>
                        <a:miter/>
                      </a:ln>
                    </p:spPr>
                  </p:pic>
                </p:oleObj>
              </mc:Fallback>
            </mc:AlternateContent>
          </a:graphicData>
        </a:graphic>
      </p:graphicFrame>
      <p:graphicFrame>
        <p:nvGraphicFramePr>
          <p:cNvPr id="40965" name="对象 40964"/>
          <p:cNvGraphicFramePr>
            <a:graphicFrameLocks noChangeAspect="1"/>
          </p:cNvGraphicFramePr>
          <p:nvPr/>
        </p:nvGraphicFramePr>
        <p:xfrm>
          <a:off x="5244971" y="1828617"/>
          <a:ext cx="1512887" cy="542925"/>
        </p:xfrm>
        <a:graphic>
          <a:graphicData uri="http://schemas.openxmlformats.org/presentationml/2006/ole">
            <mc:AlternateContent xmlns:mc="http://schemas.openxmlformats.org/markup-compatibility/2006">
              <mc:Choice xmlns:v="urn:schemas-microsoft-com:vml" Requires="v">
                <p:oleObj r:id="rId6" imgW="608965" imgH="215900" progId="Equation.3">
                  <p:embed/>
                </p:oleObj>
              </mc:Choice>
              <mc:Fallback>
                <p:oleObj r:id="rId6" imgW="608965" imgH="215900" progId="Equation.3">
                  <p:embed/>
                  <p:pic>
                    <p:nvPicPr>
                      <p:cNvPr id="0" name="对象 40964"/>
                      <p:cNvPicPr/>
                      <p:nvPr/>
                    </p:nvPicPr>
                    <p:blipFill>
                      <a:blip r:embed="rId7"/>
                      <a:stretch>
                        <a:fillRect/>
                      </a:stretch>
                    </p:blipFill>
                    <p:spPr>
                      <a:xfrm>
                        <a:off x="5244971" y="1828617"/>
                        <a:ext cx="1512887" cy="542925"/>
                      </a:xfrm>
                      <a:prstGeom prst="rect">
                        <a:avLst/>
                      </a:prstGeom>
                      <a:noFill/>
                      <a:ln w="38100">
                        <a:noFill/>
                        <a:miter/>
                      </a:ln>
                    </p:spPr>
                  </p:pic>
                </p:oleObj>
              </mc:Fallback>
            </mc:AlternateContent>
          </a:graphicData>
        </a:graphic>
      </p:graphicFrame>
      <p:graphicFrame>
        <p:nvGraphicFramePr>
          <p:cNvPr id="40966" name="对象 40965"/>
          <p:cNvGraphicFramePr>
            <a:graphicFrameLocks noChangeAspect="1"/>
          </p:cNvGraphicFramePr>
          <p:nvPr/>
        </p:nvGraphicFramePr>
        <p:xfrm>
          <a:off x="7018912" y="1797067"/>
          <a:ext cx="1119188" cy="579438"/>
        </p:xfrm>
        <a:graphic>
          <a:graphicData uri="http://schemas.openxmlformats.org/presentationml/2006/ole">
            <mc:AlternateContent xmlns:mc="http://schemas.openxmlformats.org/markup-compatibility/2006">
              <mc:Choice xmlns:v="urn:schemas-microsoft-com:vml" Requires="v">
                <p:oleObj r:id="rId8" imgW="431800" imgH="241300" progId="Equation.3">
                  <p:embed/>
                </p:oleObj>
              </mc:Choice>
              <mc:Fallback>
                <p:oleObj r:id="rId8" imgW="431800" imgH="241300" progId="Equation.3">
                  <p:embed/>
                  <p:pic>
                    <p:nvPicPr>
                      <p:cNvPr id="0" name="对象 40965"/>
                      <p:cNvPicPr/>
                      <p:nvPr/>
                    </p:nvPicPr>
                    <p:blipFill>
                      <a:blip r:embed="rId9"/>
                      <a:stretch>
                        <a:fillRect/>
                      </a:stretch>
                    </p:blipFill>
                    <p:spPr>
                      <a:xfrm>
                        <a:off x="7018912" y="1797067"/>
                        <a:ext cx="1119188" cy="579438"/>
                      </a:xfrm>
                      <a:prstGeom prst="rect">
                        <a:avLst/>
                      </a:prstGeom>
                      <a:noFill/>
                      <a:ln w="38100">
                        <a:noFill/>
                        <a:miter/>
                      </a:ln>
                    </p:spPr>
                  </p:pic>
                </p:oleObj>
              </mc:Fallback>
            </mc:AlternateContent>
          </a:graphicData>
        </a:graphic>
      </p:graphicFrame>
      <p:graphicFrame>
        <p:nvGraphicFramePr>
          <p:cNvPr id="40967" name="对象 40966"/>
          <p:cNvGraphicFramePr>
            <a:graphicFrameLocks noChangeAspect="1"/>
          </p:cNvGraphicFramePr>
          <p:nvPr/>
        </p:nvGraphicFramePr>
        <p:xfrm>
          <a:off x="8399154" y="1665177"/>
          <a:ext cx="2735262" cy="936625"/>
        </p:xfrm>
        <a:graphic>
          <a:graphicData uri="http://schemas.openxmlformats.org/presentationml/2006/ole">
            <mc:AlternateContent xmlns:mc="http://schemas.openxmlformats.org/markup-compatibility/2006">
              <mc:Choice xmlns:v="urn:schemas-microsoft-com:vml" Requires="v">
                <p:oleObj r:id="rId10" imgW="990600" imgH="431800" progId="Equation.3">
                  <p:embed/>
                </p:oleObj>
              </mc:Choice>
              <mc:Fallback>
                <p:oleObj r:id="rId10" imgW="990600" imgH="431800" progId="Equation.3">
                  <p:embed/>
                  <p:pic>
                    <p:nvPicPr>
                      <p:cNvPr id="0" name="对象 40966"/>
                      <p:cNvPicPr/>
                      <p:nvPr/>
                    </p:nvPicPr>
                    <p:blipFill>
                      <a:blip r:embed="rId11"/>
                      <a:stretch>
                        <a:fillRect/>
                      </a:stretch>
                    </p:blipFill>
                    <p:spPr>
                      <a:xfrm>
                        <a:off x="8399154" y="1665177"/>
                        <a:ext cx="2735262" cy="936625"/>
                      </a:xfrm>
                      <a:prstGeom prst="rect">
                        <a:avLst/>
                      </a:prstGeom>
                      <a:noFill/>
                      <a:ln w="38100">
                        <a:noFill/>
                        <a:miter/>
                      </a:ln>
                    </p:spPr>
                  </p:pic>
                </p:oleObj>
              </mc:Fallback>
            </mc:AlternateContent>
          </a:graphicData>
        </a:graphic>
      </p:graphicFrame>
      <p:sp>
        <p:nvSpPr>
          <p:cNvPr id="40968" name="矩形 40967"/>
          <p:cNvSpPr/>
          <p:nvPr/>
        </p:nvSpPr>
        <p:spPr>
          <a:xfrm>
            <a:off x="653127" y="1900026"/>
            <a:ext cx="697627" cy="400110"/>
          </a:xfrm>
          <a:prstGeom prst="rect">
            <a:avLst/>
          </a:prstGeom>
          <a:noFill/>
          <a:ln w="9525">
            <a:noFill/>
          </a:ln>
        </p:spPr>
        <p:txBody>
          <a:bodyPr wrap="none" anchor="ct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易得</a:t>
            </a:r>
          </a:p>
        </p:txBody>
      </p:sp>
      <p:sp>
        <p:nvSpPr>
          <p:cNvPr id="40969" name="矩形 40968"/>
          <p:cNvSpPr/>
          <p:nvPr/>
        </p:nvSpPr>
        <p:spPr>
          <a:xfrm>
            <a:off x="660400" y="3116194"/>
            <a:ext cx="1723549" cy="400110"/>
          </a:xfrm>
          <a:prstGeom prst="rect">
            <a:avLst/>
          </a:prstGeom>
          <a:noFill/>
          <a:ln w="9525">
            <a:noFill/>
          </a:ln>
        </p:spPr>
        <p:txBody>
          <a:bodyPr wrap="none" anchor="ctr">
            <a:spAutoFit/>
          </a:bodyPr>
          <a:lstStyle/>
          <a:p>
            <a:pPr>
              <a:tabLst>
                <a:tab pos="266700" algn="l"/>
                <a:tab pos="1466850" algn="l"/>
                <a:tab pos="2667000" algn="l"/>
                <a:tab pos="3867150" algn="l"/>
                <a:tab pos="4800600" algn="l"/>
              </a:tabLst>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则相关系数为</a:t>
            </a:r>
          </a:p>
        </p:txBody>
      </p:sp>
      <p:sp>
        <p:nvSpPr>
          <p:cNvPr id="40972" name="文本框 40971"/>
          <p:cNvSpPr txBox="1"/>
          <p:nvPr/>
        </p:nvSpPr>
        <p:spPr>
          <a:xfrm>
            <a:off x="653127" y="1265127"/>
            <a:ext cx="1387475" cy="400050"/>
          </a:xfrm>
          <a:prstGeom prst="rect">
            <a:avLst/>
          </a:prstGeom>
          <a:noFill/>
          <a:ln w="9525">
            <a:noFill/>
          </a:ln>
        </p:spPr>
        <p:txBody>
          <a:bodyPr>
            <a:spAutoFit/>
          </a:bodyPr>
          <a:lstStyle/>
          <a:p>
            <a:r>
              <a:rPr lang="zh-CN" altLang="en-US" sz="2000" kern="0">
                <a:solidFill>
                  <a:srgbClr val="9900FF"/>
                </a:solidFill>
                <a:latin typeface="Arial" panose="020B0604020202020204" pitchFamily="34" charset="0"/>
                <a:ea typeface="思源黑体 CN Medium" panose="020B0600000000000000" pitchFamily="34" charset="-122"/>
                <a:sym typeface="Arial" panose="020B0604020202020204" pitchFamily="34" charset="0"/>
              </a:rPr>
              <a:t>解答</a:t>
            </a:r>
          </a:p>
        </p:txBody>
      </p:sp>
      <p:sp>
        <p:nvSpPr>
          <p:cNvPr id="40973" name="矩形 40972"/>
          <p:cNvSpPr/>
          <p:nvPr/>
        </p:nvSpPr>
        <p:spPr>
          <a:xfrm>
            <a:off x="1500851" y="4171840"/>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40974" name="对象 40973"/>
          <p:cNvGraphicFramePr>
            <a:graphicFrameLocks noChangeAspect="1"/>
          </p:cNvGraphicFramePr>
          <p:nvPr/>
        </p:nvGraphicFramePr>
        <p:xfrm>
          <a:off x="2598607" y="2865686"/>
          <a:ext cx="6588125" cy="1020762"/>
        </p:xfrm>
        <a:graphic>
          <a:graphicData uri="http://schemas.openxmlformats.org/presentationml/2006/ole">
            <mc:AlternateContent xmlns:mc="http://schemas.openxmlformats.org/markup-compatibility/2006">
              <mc:Choice xmlns:v="urn:schemas-microsoft-com:vml" Requires="v">
                <p:oleObj r:id="rId12" imgW="3478530" imgH="482600" progId="Equation.DSMT4">
                  <p:embed/>
                </p:oleObj>
              </mc:Choice>
              <mc:Fallback>
                <p:oleObj r:id="rId12" imgW="3478530" imgH="482600" progId="Equation.DSMT4">
                  <p:embed/>
                  <p:pic>
                    <p:nvPicPr>
                      <p:cNvPr id="0" name="对象 40973"/>
                      <p:cNvPicPr/>
                      <p:nvPr/>
                    </p:nvPicPr>
                    <p:blipFill>
                      <a:blip r:embed="rId13"/>
                      <a:stretch>
                        <a:fillRect/>
                      </a:stretch>
                    </p:blipFill>
                    <p:spPr>
                      <a:xfrm>
                        <a:off x="2598607" y="2865686"/>
                        <a:ext cx="6588125" cy="1020762"/>
                      </a:xfrm>
                      <a:prstGeom prst="rect">
                        <a:avLst/>
                      </a:prstGeom>
                      <a:noFill/>
                      <a:ln w="38100">
                        <a:noFill/>
                        <a:miter/>
                      </a:ln>
                    </p:spPr>
                  </p:pic>
                </p:oleObj>
              </mc:Fallback>
            </mc:AlternateContent>
          </a:graphicData>
        </a:graphic>
      </p:graphicFrame>
      <p:graphicFrame>
        <p:nvGraphicFramePr>
          <p:cNvPr id="40975" name="对象 40974"/>
          <p:cNvGraphicFramePr>
            <a:graphicFrameLocks noChangeAspect="1"/>
          </p:cNvGraphicFramePr>
          <p:nvPr/>
        </p:nvGraphicFramePr>
        <p:xfrm>
          <a:off x="6211042" y="4011354"/>
          <a:ext cx="1657350" cy="495300"/>
        </p:xfrm>
        <a:graphic>
          <a:graphicData uri="http://schemas.openxmlformats.org/presentationml/2006/ole">
            <mc:AlternateContent xmlns:mc="http://schemas.openxmlformats.org/markup-compatibility/2006">
              <mc:Choice xmlns:v="urn:schemas-microsoft-com:vml" Requires="v">
                <p:oleObj r:id="rId14" imgW="876935" imgH="228600" progId="Equation.DSMT4">
                  <p:embed/>
                </p:oleObj>
              </mc:Choice>
              <mc:Fallback>
                <p:oleObj r:id="rId14" imgW="876935" imgH="228600" progId="Equation.DSMT4">
                  <p:embed/>
                  <p:pic>
                    <p:nvPicPr>
                      <p:cNvPr id="0" name="对象 40974"/>
                      <p:cNvPicPr/>
                      <p:nvPr/>
                    </p:nvPicPr>
                    <p:blipFill>
                      <a:blip r:embed="rId15"/>
                      <a:stretch>
                        <a:fillRect/>
                      </a:stretch>
                    </p:blipFill>
                    <p:spPr>
                      <a:xfrm>
                        <a:off x="6211042" y="4011354"/>
                        <a:ext cx="1657350" cy="495300"/>
                      </a:xfrm>
                      <a:prstGeom prst="rect">
                        <a:avLst/>
                      </a:prstGeom>
                      <a:noFill/>
                      <a:ln w="38100">
                        <a:noFill/>
                        <a:miter/>
                      </a:ln>
                    </p:spPr>
                  </p:pic>
                </p:oleObj>
              </mc:Fallback>
            </mc:AlternateContent>
          </a:graphicData>
        </a:graphic>
      </p:graphicFrame>
      <p:graphicFrame>
        <p:nvGraphicFramePr>
          <p:cNvPr id="40976" name="对象 40975"/>
          <p:cNvGraphicFramePr>
            <a:graphicFrameLocks noChangeAspect="1"/>
          </p:cNvGraphicFramePr>
          <p:nvPr/>
        </p:nvGraphicFramePr>
        <p:xfrm>
          <a:off x="8488906" y="3949337"/>
          <a:ext cx="1008063" cy="576262"/>
        </p:xfrm>
        <a:graphic>
          <a:graphicData uri="http://schemas.openxmlformats.org/presentationml/2006/ole">
            <mc:AlternateContent xmlns:mc="http://schemas.openxmlformats.org/markup-compatibility/2006">
              <mc:Choice xmlns:v="urn:schemas-microsoft-com:vml" Requires="v">
                <p:oleObj r:id="rId16" imgW="482600" imgH="228600" progId="Equation.DSMT4">
                  <p:embed/>
                </p:oleObj>
              </mc:Choice>
              <mc:Fallback>
                <p:oleObj r:id="rId16" imgW="482600" imgH="228600" progId="Equation.DSMT4">
                  <p:embed/>
                  <p:pic>
                    <p:nvPicPr>
                      <p:cNvPr id="0" name="对象 40975"/>
                      <p:cNvPicPr/>
                      <p:nvPr/>
                    </p:nvPicPr>
                    <p:blipFill>
                      <a:blip r:embed="rId17"/>
                      <a:stretch>
                        <a:fillRect/>
                      </a:stretch>
                    </p:blipFill>
                    <p:spPr>
                      <a:xfrm>
                        <a:off x="8488906" y="3949337"/>
                        <a:ext cx="1008063" cy="576262"/>
                      </a:xfrm>
                      <a:prstGeom prst="rect">
                        <a:avLst/>
                      </a:prstGeom>
                      <a:noFill/>
                      <a:ln w="38100">
                        <a:noFill/>
                        <a:miter/>
                      </a:ln>
                    </p:spPr>
                  </p:pic>
                </p:oleObj>
              </mc:Fallback>
            </mc:AlternateContent>
          </a:graphicData>
        </a:graphic>
      </p:graphicFrame>
      <p:sp>
        <p:nvSpPr>
          <p:cNvPr id="1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课堂练习</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slide(fromBottom)">
                                      <p:cBhvr>
                                        <p:cTn id="7" dur="500"/>
                                        <p:tgtEl>
                                          <p:spTgt spid="4096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0963"/>
                                        </p:tgtEl>
                                        <p:attrNameLst>
                                          <p:attrName>style.visibility</p:attrName>
                                        </p:attrNameLst>
                                      </p:cBhvr>
                                      <p:to>
                                        <p:strVal val="visible"/>
                                      </p:to>
                                    </p:set>
                                    <p:anim calcmode="lin" valueType="num">
                                      <p:cBhvr additive="base">
                                        <p:cTn id="11" dur="500" fill="hold"/>
                                        <p:tgtEl>
                                          <p:spTgt spid="40963"/>
                                        </p:tgtEl>
                                        <p:attrNameLst>
                                          <p:attrName>ppt_x</p:attrName>
                                        </p:attrNameLst>
                                      </p:cBhvr>
                                      <p:tavLst>
                                        <p:tav tm="0">
                                          <p:val>
                                            <p:strVal val="#ppt_x"/>
                                          </p:val>
                                        </p:tav>
                                        <p:tav tm="100000">
                                          <p:val>
                                            <p:strVal val="#ppt_x"/>
                                          </p:val>
                                        </p:tav>
                                      </p:tavLst>
                                    </p:anim>
                                    <p:anim calcmode="lin" valueType="num">
                                      <p:cBhvr additive="base">
                                        <p:cTn id="12" dur="500" fill="hold"/>
                                        <p:tgtEl>
                                          <p:spTgt spid="409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4"/>
                                        </p:tgtEl>
                                        <p:attrNameLst>
                                          <p:attrName>style.visibility</p:attrName>
                                        </p:attrNameLst>
                                      </p:cBhvr>
                                      <p:to>
                                        <p:strVal val="visible"/>
                                      </p:to>
                                    </p:set>
                                    <p:anim calcmode="lin" valueType="num">
                                      <p:cBhvr additive="base">
                                        <p:cTn id="15" dur="500" fill="hold"/>
                                        <p:tgtEl>
                                          <p:spTgt spid="40964"/>
                                        </p:tgtEl>
                                        <p:attrNameLst>
                                          <p:attrName>ppt_x</p:attrName>
                                        </p:attrNameLst>
                                      </p:cBhvr>
                                      <p:tavLst>
                                        <p:tav tm="0">
                                          <p:val>
                                            <p:strVal val="#ppt_x"/>
                                          </p:val>
                                        </p:tav>
                                        <p:tav tm="100000">
                                          <p:val>
                                            <p:strVal val="#ppt_x"/>
                                          </p:val>
                                        </p:tav>
                                      </p:tavLst>
                                    </p:anim>
                                    <p:anim calcmode="lin" valueType="num">
                                      <p:cBhvr additive="base">
                                        <p:cTn id="16" dur="500" fill="hold"/>
                                        <p:tgtEl>
                                          <p:spTgt spid="409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65"/>
                                        </p:tgtEl>
                                        <p:attrNameLst>
                                          <p:attrName>style.visibility</p:attrName>
                                        </p:attrNameLst>
                                      </p:cBhvr>
                                      <p:to>
                                        <p:strVal val="visible"/>
                                      </p:to>
                                    </p:set>
                                    <p:anim calcmode="lin" valueType="num">
                                      <p:cBhvr additive="base">
                                        <p:cTn id="19" dur="500" fill="hold"/>
                                        <p:tgtEl>
                                          <p:spTgt spid="40965"/>
                                        </p:tgtEl>
                                        <p:attrNameLst>
                                          <p:attrName>ppt_x</p:attrName>
                                        </p:attrNameLst>
                                      </p:cBhvr>
                                      <p:tavLst>
                                        <p:tav tm="0">
                                          <p:val>
                                            <p:strVal val="#ppt_x"/>
                                          </p:val>
                                        </p:tav>
                                        <p:tav tm="100000">
                                          <p:val>
                                            <p:strVal val="#ppt_x"/>
                                          </p:val>
                                        </p:tav>
                                      </p:tavLst>
                                    </p:anim>
                                    <p:anim calcmode="lin" valueType="num">
                                      <p:cBhvr additive="base">
                                        <p:cTn id="20" dur="500" fill="hold"/>
                                        <p:tgtEl>
                                          <p:spTgt spid="4096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additive="base">
                                        <p:cTn id="23" dur="500" fill="hold"/>
                                        <p:tgtEl>
                                          <p:spTgt spid="40967"/>
                                        </p:tgtEl>
                                        <p:attrNameLst>
                                          <p:attrName>ppt_x</p:attrName>
                                        </p:attrNameLst>
                                      </p:cBhvr>
                                      <p:tavLst>
                                        <p:tav tm="0">
                                          <p:val>
                                            <p:strVal val="#ppt_x"/>
                                          </p:val>
                                        </p:tav>
                                        <p:tav tm="100000">
                                          <p:val>
                                            <p:strVal val="#ppt_x"/>
                                          </p:val>
                                        </p:tav>
                                      </p:tavLst>
                                    </p:anim>
                                    <p:anim calcmode="lin" valueType="num">
                                      <p:cBhvr additive="base">
                                        <p:cTn id="24" dur="500" fill="hold"/>
                                        <p:tgtEl>
                                          <p:spTgt spid="4096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66"/>
                                        </p:tgtEl>
                                        <p:attrNameLst>
                                          <p:attrName>style.visibility</p:attrName>
                                        </p:attrNameLst>
                                      </p:cBhvr>
                                      <p:to>
                                        <p:strVal val="visible"/>
                                      </p:to>
                                    </p:set>
                                    <p:anim calcmode="lin" valueType="num">
                                      <p:cBhvr additive="base">
                                        <p:cTn id="27" dur="500" fill="hold"/>
                                        <p:tgtEl>
                                          <p:spTgt spid="40966"/>
                                        </p:tgtEl>
                                        <p:attrNameLst>
                                          <p:attrName>ppt_x</p:attrName>
                                        </p:attrNameLst>
                                      </p:cBhvr>
                                      <p:tavLst>
                                        <p:tav tm="0">
                                          <p:val>
                                            <p:strVal val="#ppt_x"/>
                                          </p:val>
                                        </p:tav>
                                        <p:tav tm="100000">
                                          <p:val>
                                            <p:strVal val="#ppt_x"/>
                                          </p:val>
                                        </p:tav>
                                      </p:tavLst>
                                    </p:anim>
                                    <p:anim calcmode="lin" valueType="num">
                                      <p:cBhvr additive="base">
                                        <p:cTn id="2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40974"/>
                                        </p:tgtEl>
                                        <p:attrNameLst>
                                          <p:attrName>style.visibility</p:attrName>
                                        </p:attrNameLst>
                                      </p:cBhvr>
                                      <p:to>
                                        <p:strVal val="visible"/>
                                      </p:to>
                                    </p:set>
                                    <p:animEffect transition="in" filter="strips(downLeft)">
                                      <p:cBhvr>
                                        <p:cTn id="33" dur="500"/>
                                        <p:tgtEl>
                                          <p:spTgt spid="40974"/>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40969"/>
                                        </p:tgtEl>
                                        <p:attrNameLst>
                                          <p:attrName>style.visibility</p:attrName>
                                        </p:attrNameLst>
                                      </p:cBhvr>
                                      <p:to>
                                        <p:strVal val="visible"/>
                                      </p:to>
                                    </p:set>
                                    <p:animEffect transition="in" filter="strips(downLeft)">
                                      <p:cBhvr>
                                        <p:cTn id="36" dur="500"/>
                                        <p:tgtEl>
                                          <p:spTgt spid="40969"/>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40975"/>
                                        </p:tgtEl>
                                        <p:attrNameLst>
                                          <p:attrName>style.visibility</p:attrName>
                                        </p:attrNameLst>
                                      </p:cBhvr>
                                      <p:to>
                                        <p:strVal val="visible"/>
                                      </p:to>
                                    </p:set>
                                    <p:animEffect transition="in" filter="box(in)">
                                      <p:cBhvr>
                                        <p:cTn id="41" dur="500"/>
                                        <p:tgtEl>
                                          <p:spTgt spid="40975"/>
                                        </p:tgtEl>
                                      </p:cBhvr>
                                    </p:animEffect>
                                  </p:childTnLst>
                                </p:cTn>
                              </p:par>
                              <p:par>
                                <p:cTn id="42" presetID="4" presetClass="entr" presetSubtype="16" fill="hold" nodeType="withEffect">
                                  <p:stCondLst>
                                    <p:cond delay="0"/>
                                  </p:stCondLst>
                                  <p:childTnLst>
                                    <p:set>
                                      <p:cBhvr>
                                        <p:cTn id="43" dur="1" fill="hold">
                                          <p:stCondLst>
                                            <p:cond delay="0"/>
                                          </p:stCondLst>
                                        </p:cTn>
                                        <p:tgtEl>
                                          <p:spTgt spid="40976"/>
                                        </p:tgtEl>
                                        <p:attrNameLst>
                                          <p:attrName>style.visibility</p:attrName>
                                        </p:attrNameLst>
                                      </p:cBhvr>
                                      <p:to>
                                        <p:strVal val="visible"/>
                                      </p:to>
                                    </p:set>
                                    <p:animEffect transition="in" filter="box(in)">
                                      <p:cBhvr>
                                        <p:cTn id="44" dur="500"/>
                                        <p:tgtEl>
                                          <p:spTgt spid="40976"/>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0962"/>
                                        </p:tgtEl>
                                        <p:attrNameLst>
                                          <p:attrName>style.visibility</p:attrName>
                                        </p:attrNameLst>
                                      </p:cBhvr>
                                      <p:to>
                                        <p:strVal val="visible"/>
                                      </p:to>
                                    </p:set>
                                    <p:animEffect transition="in" filter="box(in)">
                                      <p:cBhvr>
                                        <p:cTn id="4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8" grpId="0"/>
      <p:bldP spid="409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0721"/>
          <p:cNvSpPr/>
          <p:nvPr/>
        </p:nvSpPr>
        <p:spPr>
          <a:xfrm>
            <a:off x="2180909" y="6329681"/>
            <a:ext cx="7775575" cy="473912"/>
          </a:xfrm>
          <a:prstGeom prst="rect">
            <a:avLst/>
          </a:prstGeom>
          <a:noFill/>
          <a:ln w="9525">
            <a:noFill/>
          </a:ln>
        </p:spPr>
        <p:txBody>
          <a:bodyPr anchor="ctr">
            <a:spAutoFit/>
          </a:bodyPr>
          <a:lstStyle/>
          <a:p>
            <a:pPr indent="266700">
              <a:lnSpc>
                <a:spcPct val="140000"/>
              </a:lnSpc>
            </a:pP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30723" name="矩形 30722"/>
          <p:cNvSpPr/>
          <p:nvPr/>
        </p:nvSpPr>
        <p:spPr>
          <a:xfrm>
            <a:off x="1569720" y="2714567"/>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0724" name="矩形 30723"/>
          <p:cNvSpPr/>
          <p:nvPr/>
        </p:nvSpPr>
        <p:spPr>
          <a:xfrm>
            <a:off x="1569720" y="2714567"/>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0730" name="矩形 30729"/>
          <p:cNvSpPr/>
          <p:nvPr/>
        </p:nvSpPr>
        <p:spPr>
          <a:xfrm>
            <a:off x="138197" y="1213682"/>
            <a:ext cx="8066088" cy="4166397"/>
          </a:xfrm>
          <a:prstGeom prst="rect">
            <a:avLst/>
          </a:prstGeom>
          <a:noFill/>
          <a:ln w="9525">
            <a:noFill/>
          </a:ln>
        </p:spPr>
        <p:txBody>
          <a:bodyPr>
            <a:spAutoFit/>
          </a:bodyPr>
          <a:lstStyle/>
          <a:p>
            <a:pPr>
              <a:lnSpc>
                <a:spcPct val="150000"/>
              </a:lnSpc>
              <a:spcBef>
                <a:spcPct val="20000"/>
              </a:spcBef>
            </a:pP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数学知识</a:t>
            </a:r>
          </a:p>
          <a:p>
            <a:pPr>
              <a:lnSpc>
                <a:spcPct val="150000"/>
              </a:lnSpc>
              <a:spcBef>
                <a:spcPct val="2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）建立回归模型及残差图分析的基本步骤；</a:t>
            </a:r>
          </a:p>
          <a:p>
            <a:pPr>
              <a:lnSpc>
                <a:spcPct val="150000"/>
              </a:lnSpc>
              <a:spcBef>
                <a:spcPct val="2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）不同模型拟合效果的比较方法；</a:t>
            </a:r>
          </a:p>
          <a:p>
            <a:pPr>
              <a:lnSpc>
                <a:spcPct val="150000"/>
              </a:lnSpc>
              <a:spcBef>
                <a:spcPct val="2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）相关指数和残差的分析</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50000"/>
              </a:lnSpc>
              <a:spcBef>
                <a:spcPct val="20000"/>
              </a:spcBef>
            </a:pP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数学思想</a:t>
            </a:r>
          </a:p>
          <a:p>
            <a:pPr>
              <a:lnSpc>
                <a:spcPct val="150000"/>
              </a:lnSpc>
              <a:spcBef>
                <a:spcPct val="2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数形结合的思想，化归思想及整体思想</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50000"/>
              </a:lnSpc>
              <a:spcBef>
                <a:spcPct val="20000"/>
              </a:spcBef>
            </a:pPr>
            <a:r>
              <a:rPr lang="en-US" altLang="zh-CN"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solidFill>
                  <a:srgbClr val="FF3300"/>
                </a:solidFill>
                <a:latin typeface="Arial" panose="020B0604020202020204" pitchFamily="34" charset="0"/>
                <a:ea typeface="思源黑体 CN Medium" panose="020B0600000000000000" pitchFamily="34" charset="-122"/>
                <a:sym typeface="Arial" panose="020B0604020202020204" pitchFamily="34" charset="0"/>
              </a:rPr>
              <a:t>数学方法</a:t>
            </a:r>
          </a:p>
          <a:p>
            <a:pPr>
              <a:lnSpc>
                <a:spcPct val="150000"/>
              </a:lnSpc>
              <a:spcBef>
                <a:spcPct val="2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数形结合法，转化法，换元法</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课堂小结</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30">
                                            <p:txEl>
                                              <p:pRg st="0" end="0"/>
                                            </p:txEl>
                                          </p:spTgt>
                                        </p:tgtEl>
                                        <p:attrNameLst>
                                          <p:attrName>style.visibility</p:attrName>
                                        </p:attrNameLst>
                                      </p:cBhvr>
                                      <p:to>
                                        <p:strVal val="visible"/>
                                      </p:to>
                                    </p:set>
                                    <p:anim calcmode="discrete" valueType="clr">
                                      <p:cBhvr override="childStyle">
                                        <p:cTn id="7" dur="80"/>
                                        <p:tgtEl>
                                          <p:spTgt spid="307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3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3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30">
                                            <p:txEl>
                                              <p:pRg st="1" end="1"/>
                                            </p:txEl>
                                          </p:spTgt>
                                        </p:tgtEl>
                                        <p:attrNameLst>
                                          <p:attrName>style.visibility</p:attrName>
                                        </p:attrNameLst>
                                      </p:cBhvr>
                                      <p:to>
                                        <p:strVal val="visible"/>
                                      </p:to>
                                    </p:set>
                                    <p:animEffect transition="in" filter="wipe(down)">
                                      <p:cBhvr>
                                        <p:cTn id="14" dur="500"/>
                                        <p:tgtEl>
                                          <p:spTgt spid="30730">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0730">
                                            <p:txEl>
                                              <p:pRg st="2" end="2"/>
                                            </p:txEl>
                                          </p:spTgt>
                                        </p:tgtEl>
                                        <p:attrNameLst>
                                          <p:attrName>style.visibility</p:attrName>
                                        </p:attrNameLst>
                                      </p:cBhvr>
                                      <p:to>
                                        <p:strVal val="visible"/>
                                      </p:to>
                                    </p:set>
                                    <p:animEffect transition="in" filter="wipe(down)">
                                      <p:cBhvr>
                                        <p:cTn id="17" dur="500"/>
                                        <p:tgtEl>
                                          <p:spTgt spid="30730">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0730">
                                            <p:txEl>
                                              <p:pRg st="3" end="3"/>
                                            </p:txEl>
                                          </p:spTgt>
                                        </p:tgtEl>
                                        <p:attrNameLst>
                                          <p:attrName>style.visibility</p:attrName>
                                        </p:attrNameLst>
                                      </p:cBhvr>
                                      <p:to>
                                        <p:strVal val="visible"/>
                                      </p:to>
                                    </p:set>
                                    <p:animEffect transition="in" filter="wipe(down)">
                                      <p:cBhvr>
                                        <p:cTn id="20" dur="500"/>
                                        <p:tgtEl>
                                          <p:spTgt spid="3073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30730">
                                            <p:txEl>
                                              <p:pRg st="4" end="4"/>
                                            </p:txEl>
                                          </p:spTgt>
                                        </p:tgtEl>
                                        <p:attrNameLst>
                                          <p:attrName>style.visibility</p:attrName>
                                        </p:attrNameLst>
                                      </p:cBhvr>
                                      <p:to>
                                        <p:strVal val="visible"/>
                                      </p:to>
                                    </p:set>
                                    <p:anim calcmode="discrete" valueType="clr">
                                      <p:cBhvr override="childStyle">
                                        <p:cTn id="25" dur="80"/>
                                        <p:tgtEl>
                                          <p:spTgt spid="3073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0730">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30730">
                                            <p:txEl>
                                              <p:pRg st="4" end="4"/>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30730">
                                            <p:txEl>
                                              <p:pRg st="5" end="5"/>
                                            </p:txEl>
                                          </p:spTgt>
                                        </p:tgtEl>
                                        <p:attrNameLst>
                                          <p:attrName>style.visibility</p:attrName>
                                        </p:attrNameLst>
                                      </p:cBhvr>
                                      <p:to>
                                        <p:strVal val="visible"/>
                                      </p:to>
                                    </p:set>
                                    <p:anim calcmode="lin" valueType="num">
                                      <p:cBhvr>
                                        <p:cTn id="32" dur="500" decel="50000" fill="hold">
                                          <p:stCondLst>
                                            <p:cond delay="0"/>
                                          </p:stCondLst>
                                        </p:cTn>
                                        <p:tgtEl>
                                          <p:spTgt spid="30730">
                                            <p:txEl>
                                              <p:pRg st="5" end="5"/>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0730">
                                            <p:txEl>
                                              <p:pRg st="5" end="5"/>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0730">
                                            <p:txEl>
                                              <p:pRg st="5" end="5"/>
                                            </p:txEl>
                                          </p:spTgt>
                                        </p:tgtEl>
                                        <p:attrNameLst>
                                          <p:attrName>ppt_w</p:attrName>
                                        </p:attrNameLst>
                                      </p:cBhvr>
                                      <p:tavLst>
                                        <p:tav tm="0">
                                          <p:val>
                                            <p:strVal val="#ppt_w*.05"/>
                                          </p:val>
                                        </p:tav>
                                        <p:tav tm="100000">
                                          <p:val>
                                            <p:strVal val="#ppt_w"/>
                                          </p:val>
                                        </p:tav>
                                      </p:tavLst>
                                    </p:anim>
                                    <p:anim calcmode="lin" valueType="num">
                                      <p:cBhvr>
                                        <p:cTn id="35" dur="1000" fill="hold"/>
                                        <p:tgtEl>
                                          <p:spTgt spid="30730">
                                            <p:txEl>
                                              <p:pRg st="5" end="5"/>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0730">
                                            <p:txEl>
                                              <p:pRg st="5" end="5"/>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0730">
                                            <p:txEl>
                                              <p:pRg st="5" end="5"/>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0730">
                                            <p:txEl>
                                              <p:pRg st="5" end="5"/>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0730">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30730">
                                            <p:txEl>
                                              <p:pRg st="6" end="6"/>
                                            </p:txEl>
                                          </p:spTgt>
                                        </p:tgtEl>
                                        <p:attrNameLst>
                                          <p:attrName>style.visibility</p:attrName>
                                        </p:attrNameLst>
                                      </p:cBhvr>
                                      <p:to>
                                        <p:strVal val="visible"/>
                                      </p:to>
                                    </p:set>
                                    <p:anim calcmode="lin" valueType="num">
                                      <p:cBhvr>
                                        <p:cTn id="44" dur="500" decel="50000" fill="hold">
                                          <p:stCondLst>
                                            <p:cond delay="0"/>
                                          </p:stCondLst>
                                        </p:cTn>
                                        <p:tgtEl>
                                          <p:spTgt spid="30730">
                                            <p:txEl>
                                              <p:pRg st="6" end="6"/>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0730">
                                            <p:txEl>
                                              <p:pRg st="6" end="6"/>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0730">
                                            <p:txEl>
                                              <p:pRg st="6" end="6"/>
                                            </p:txEl>
                                          </p:spTgt>
                                        </p:tgtEl>
                                        <p:attrNameLst>
                                          <p:attrName>ppt_w</p:attrName>
                                        </p:attrNameLst>
                                      </p:cBhvr>
                                      <p:tavLst>
                                        <p:tav tm="0">
                                          <p:val>
                                            <p:strVal val="#ppt_w*.05"/>
                                          </p:val>
                                        </p:tav>
                                        <p:tav tm="100000">
                                          <p:val>
                                            <p:strVal val="#ppt_w"/>
                                          </p:val>
                                        </p:tav>
                                      </p:tavLst>
                                    </p:anim>
                                    <p:anim calcmode="lin" valueType="num">
                                      <p:cBhvr>
                                        <p:cTn id="47" dur="1000" fill="hold"/>
                                        <p:tgtEl>
                                          <p:spTgt spid="30730">
                                            <p:txEl>
                                              <p:pRg st="6" end="6"/>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0730">
                                            <p:txEl>
                                              <p:pRg st="6" end="6"/>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0730">
                                            <p:txEl>
                                              <p:pRg st="6" end="6"/>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0730">
                                            <p:txEl>
                                              <p:pRg st="6" end="6"/>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073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30730">
                                            <p:txEl>
                                              <p:pRg st="7" end="7"/>
                                            </p:txEl>
                                          </p:spTgt>
                                        </p:tgtEl>
                                        <p:attrNameLst>
                                          <p:attrName>style.visibility</p:attrName>
                                        </p:attrNameLst>
                                      </p:cBhvr>
                                      <p:to>
                                        <p:strVal val="visible"/>
                                      </p:to>
                                    </p:set>
                                    <p:animEffect transition="in" filter="wedge">
                                      <p:cBhvr>
                                        <p:cTn id="56" dur="2000"/>
                                        <p:tgtEl>
                                          <p:spTgt spid="307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2">
            <a:extLst>
              <a:ext uri="{28A0092B-C50C-407E-A947-70E740481C1C}">
                <a14:useLocalDpi xmlns:a14="http://schemas.microsoft.com/office/drawing/2010/main" val="0"/>
              </a:ext>
            </a:extLst>
          </a:blip>
          <a:srcRect l="28816" t="1456" r="25587" b="50394"/>
          <a:stretch>
            <a:fillRect/>
          </a:stretch>
        </p:blipFill>
        <p:spPr>
          <a:xfrm>
            <a:off x="666805" y="328986"/>
            <a:ext cx="2430799" cy="2430799"/>
          </a:xfrm>
          <a:custGeom>
            <a:avLst/>
            <a:gdLst>
              <a:gd name="connsiteX0" fmla="*/ 1214228 w 2430799"/>
              <a:gd name="connsiteY0" fmla="*/ 0 h 2430799"/>
              <a:gd name="connsiteX1" fmla="*/ 2430799 w 2430799"/>
              <a:gd name="connsiteY1" fmla="*/ 1216572 h 2430799"/>
              <a:gd name="connsiteX2" fmla="*/ 1214228 w 2430799"/>
              <a:gd name="connsiteY2" fmla="*/ 2430799 h 2430799"/>
              <a:gd name="connsiteX3" fmla="*/ 0 w 2430799"/>
              <a:gd name="connsiteY3" fmla="*/ 1216572 h 2430799"/>
              <a:gd name="connsiteX4" fmla="*/ 1214228 w 2430799"/>
              <a:gd name="connsiteY4" fmla="*/ 0 h 243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99" h="2430799">
                <a:moveTo>
                  <a:pt x="1214228" y="0"/>
                </a:moveTo>
                <a:lnTo>
                  <a:pt x="2430799" y="1216572"/>
                </a:lnTo>
                <a:lnTo>
                  <a:pt x="1214228" y="2430799"/>
                </a:lnTo>
                <a:lnTo>
                  <a:pt x="0" y="1216572"/>
                </a:lnTo>
                <a:lnTo>
                  <a:pt x="1214228" y="0"/>
                </a:lnTo>
                <a:close/>
              </a:path>
            </a:pathLst>
          </a:custGeom>
        </p:spPr>
      </p:pic>
      <p:pic>
        <p:nvPicPr>
          <p:cNvPr id="39" name="图片 38"/>
          <p:cNvPicPr>
            <a:picLocks noChangeAspect="1"/>
          </p:cNvPicPr>
          <p:nvPr/>
        </p:nvPicPr>
        <p:blipFill>
          <a:blip r:embed="rId2">
            <a:extLst>
              <a:ext uri="{28A0092B-C50C-407E-A947-70E740481C1C}">
                <a14:useLocalDpi xmlns:a14="http://schemas.microsoft.com/office/drawing/2010/main" val="0"/>
              </a:ext>
            </a:extLst>
          </a:blip>
          <a:srcRect l="5368" t="27202" r="49035" b="24649"/>
          <a:stretch>
            <a:fillRect/>
          </a:stretch>
        </p:blipFill>
        <p:spPr>
          <a:xfrm>
            <a:off x="-598477" y="1605868"/>
            <a:ext cx="2430799" cy="2430799"/>
          </a:xfrm>
          <a:custGeom>
            <a:avLst/>
            <a:gdLst>
              <a:gd name="connsiteX0" fmla="*/ 1214228 w 2430799"/>
              <a:gd name="connsiteY0" fmla="*/ 0 h 2430799"/>
              <a:gd name="connsiteX1" fmla="*/ 2430799 w 2430799"/>
              <a:gd name="connsiteY1" fmla="*/ 1216572 h 2430799"/>
              <a:gd name="connsiteX2" fmla="*/ 1214228 w 2430799"/>
              <a:gd name="connsiteY2" fmla="*/ 2430799 h 2430799"/>
              <a:gd name="connsiteX3" fmla="*/ 0 w 2430799"/>
              <a:gd name="connsiteY3" fmla="*/ 1216572 h 2430799"/>
              <a:gd name="connsiteX4" fmla="*/ 1214228 w 2430799"/>
              <a:gd name="connsiteY4" fmla="*/ 0 h 243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99" h="2430799">
                <a:moveTo>
                  <a:pt x="1214228" y="0"/>
                </a:moveTo>
                <a:lnTo>
                  <a:pt x="2430799" y="1216572"/>
                </a:lnTo>
                <a:lnTo>
                  <a:pt x="1214228" y="2430799"/>
                </a:lnTo>
                <a:lnTo>
                  <a:pt x="0" y="1216572"/>
                </a:lnTo>
                <a:lnTo>
                  <a:pt x="1214228" y="0"/>
                </a:lnTo>
                <a:close/>
              </a:path>
            </a:pathLst>
          </a:custGeom>
        </p:spPr>
      </p:pic>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53280" t="27202" r="1124" b="24649"/>
          <a:stretch>
            <a:fillRect/>
          </a:stretch>
        </p:blipFill>
        <p:spPr>
          <a:xfrm>
            <a:off x="1955740" y="1605868"/>
            <a:ext cx="2430799" cy="2430799"/>
          </a:xfrm>
          <a:custGeom>
            <a:avLst/>
            <a:gdLst>
              <a:gd name="connsiteX0" fmla="*/ 1216572 w 2430799"/>
              <a:gd name="connsiteY0" fmla="*/ 0 h 2430799"/>
              <a:gd name="connsiteX1" fmla="*/ 2430799 w 2430799"/>
              <a:gd name="connsiteY1" fmla="*/ 1216572 h 2430799"/>
              <a:gd name="connsiteX2" fmla="*/ 1216572 w 2430799"/>
              <a:gd name="connsiteY2" fmla="*/ 2430799 h 2430799"/>
              <a:gd name="connsiteX3" fmla="*/ 0 w 2430799"/>
              <a:gd name="connsiteY3" fmla="*/ 1216572 h 2430799"/>
              <a:gd name="connsiteX4" fmla="*/ 1216572 w 2430799"/>
              <a:gd name="connsiteY4" fmla="*/ 0 h 243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799" h="2430799">
                <a:moveTo>
                  <a:pt x="1216572" y="0"/>
                </a:moveTo>
                <a:lnTo>
                  <a:pt x="2430799" y="1216572"/>
                </a:lnTo>
                <a:lnTo>
                  <a:pt x="1216572" y="2430799"/>
                </a:lnTo>
                <a:lnTo>
                  <a:pt x="0" y="1216572"/>
                </a:lnTo>
                <a:lnTo>
                  <a:pt x="1216572" y="0"/>
                </a:lnTo>
                <a:close/>
              </a:path>
            </a:pathLst>
          </a:custGeom>
        </p:spPr>
      </p:pic>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9087" t="53094" r="25317"/>
          <a:stretch>
            <a:fillRect/>
          </a:stretch>
        </p:blipFill>
        <p:spPr>
          <a:xfrm>
            <a:off x="673607" y="2890177"/>
            <a:ext cx="2430799" cy="2368001"/>
          </a:xfrm>
          <a:custGeom>
            <a:avLst/>
            <a:gdLst>
              <a:gd name="connsiteX0" fmla="*/ 1214228 w 2430799"/>
              <a:gd name="connsiteY0" fmla="*/ 0 h 2368001"/>
              <a:gd name="connsiteX1" fmla="*/ 2430799 w 2430799"/>
              <a:gd name="connsiteY1" fmla="*/ 1214227 h 2368001"/>
              <a:gd name="connsiteX2" fmla="*/ 1274798 w 2430799"/>
              <a:gd name="connsiteY2" fmla="*/ 2368001 h 2368001"/>
              <a:gd name="connsiteX3" fmla="*/ 1153775 w 2430799"/>
              <a:gd name="connsiteY3" fmla="*/ 2368001 h 2368001"/>
              <a:gd name="connsiteX4" fmla="*/ 0 w 2430799"/>
              <a:gd name="connsiteY4" fmla="*/ 1214227 h 2368001"/>
              <a:gd name="connsiteX5" fmla="*/ 1214228 w 2430799"/>
              <a:gd name="connsiteY5" fmla="*/ 0 h 23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799" h="2368001">
                <a:moveTo>
                  <a:pt x="1214228" y="0"/>
                </a:moveTo>
                <a:lnTo>
                  <a:pt x="2430799" y="1214227"/>
                </a:lnTo>
                <a:lnTo>
                  <a:pt x="1274798" y="2368001"/>
                </a:lnTo>
                <a:lnTo>
                  <a:pt x="1153775" y="2368001"/>
                </a:lnTo>
                <a:lnTo>
                  <a:pt x="0" y="1214227"/>
                </a:lnTo>
                <a:lnTo>
                  <a:pt x="1214228" y="0"/>
                </a:lnTo>
                <a:close/>
              </a:path>
            </a:pathLst>
          </a:cu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50729" t="100000" r="47001" b="-1197"/>
          <a:stretch>
            <a:fillRect/>
          </a:stretch>
        </p:blipFill>
        <p:spPr>
          <a:xfrm>
            <a:off x="1819762" y="5281038"/>
            <a:ext cx="121023" cy="60453"/>
          </a:xfrm>
          <a:custGeom>
            <a:avLst/>
            <a:gdLst>
              <a:gd name="connsiteX0" fmla="*/ 0 w 121023"/>
              <a:gd name="connsiteY0" fmla="*/ 0 h 60453"/>
              <a:gd name="connsiteX1" fmla="*/ 121023 w 121023"/>
              <a:gd name="connsiteY1" fmla="*/ 0 h 60453"/>
              <a:gd name="connsiteX2" fmla="*/ 60453 w 121023"/>
              <a:gd name="connsiteY2" fmla="*/ 60453 h 60453"/>
              <a:gd name="connsiteX3" fmla="*/ 0 w 121023"/>
              <a:gd name="connsiteY3" fmla="*/ 0 h 60453"/>
            </a:gdLst>
            <a:ahLst/>
            <a:cxnLst>
              <a:cxn ang="0">
                <a:pos x="connsiteX0" y="connsiteY0"/>
              </a:cxn>
              <a:cxn ang="0">
                <a:pos x="connsiteX1" y="connsiteY1"/>
              </a:cxn>
              <a:cxn ang="0">
                <a:pos x="connsiteX2" y="connsiteY2"/>
              </a:cxn>
              <a:cxn ang="0">
                <a:pos x="connsiteX3" y="connsiteY3"/>
              </a:cxn>
            </a:cxnLst>
            <a:rect l="l" t="t" r="r" b="b"/>
            <a:pathLst>
              <a:path w="121023" h="60453">
                <a:moveTo>
                  <a:pt x="0" y="0"/>
                </a:moveTo>
                <a:lnTo>
                  <a:pt x="121023" y="0"/>
                </a:lnTo>
                <a:lnTo>
                  <a:pt x="60453" y="60453"/>
                </a:lnTo>
                <a:lnTo>
                  <a:pt x="0" y="0"/>
                </a:lnTo>
                <a:close/>
              </a:path>
            </a:pathLst>
          </a:custGeom>
        </p:spPr>
      </p:pic>
      <p:grpSp>
        <p:nvGrpSpPr>
          <p:cNvPr id="6" name="组合 5"/>
          <p:cNvGrpSpPr/>
          <p:nvPr/>
        </p:nvGrpSpPr>
        <p:grpSpPr>
          <a:xfrm>
            <a:off x="4659759" y="1861560"/>
            <a:ext cx="7136336" cy="2898513"/>
            <a:chOff x="6147269" y="2844265"/>
            <a:chExt cx="5112385" cy="2076459"/>
          </a:xfrm>
        </p:grpSpPr>
        <p:grpSp>
          <p:nvGrpSpPr>
            <p:cNvPr id="7" name="组合 6"/>
            <p:cNvGrpSpPr/>
            <p:nvPr/>
          </p:nvGrpSpPr>
          <p:grpSpPr>
            <a:xfrm>
              <a:off x="6147269" y="3331609"/>
              <a:ext cx="5033250" cy="1589115"/>
              <a:chOff x="-4714868" y="2110674"/>
              <a:chExt cx="5033250" cy="1589115"/>
            </a:xfrm>
          </p:grpSpPr>
          <p:sp>
            <p:nvSpPr>
              <p:cNvPr id="9" name="矩形: 圆角 21"/>
              <p:cNvSpPr/>
              <p:nvPr/>
            </p:nvSpPr>
            <p:spPr>
              <a:xfrm>
                <a:off x="-4648332" y="3345066"/>
                <a:ext cx="3562392" cy="354723"/>
              </a:xfrm>
              <a:prstGeom prst="roundRect">
                <a:avLst>
                  <a:gd name="adj" fmla="val 50000"/>
                </a:avLst>
              </a:prstGeom>
              <a:solidFill>
                <a:srgbClr val="49BAA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20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20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0" name="组合 9"/>
              <p:cNvGrpSpPr/>
              <p:nvPr/>
            </p:nvGrpSpPr>
            <p:grpSpPr>
              <a:xfrm>
                <a:off x="-4714868" y="2110674"/>
                <a:ext cx="5033250" cy="916269"/>
                <a:chOff x="-4714868" y="2110674"/>
                <a:chExt cx="5033250" cy="916269"/>
              </a:xfrm>
            </p:grpSpPr>
            <p:sp>
              <p:nvSpPr>
                <p:cNvPr id="11" name="文本框 10"/>
                <p:cNvSpPr txBox="1"/>
                <p:nvPr/>
              </p:nvSpPr>
              <p:spPr>
                <a:xfrm>
                  <a:off x="-4714868" y="2808615"/>
                  <a:ext cx="5033249" cy="218328"/>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prstClr val="white">
                          <a:lumMod val="50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PEOPLE'S EDUCATION PRESS HIGH SCHOOL MATHEMATICS ELECTIVE 2-3</a:t>
                  </a:r>
                </a:p>
              </p:txBody>
            </p:sp>
            <p:cxnSp>
              <p:nvCxnSpPr>
                <p:cNvPr id="12" name="直接连接符 11"/>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3"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5400" b="1" i="0" u="none" strike="noStrike" kern="1200" cap="none" spc="0" normalizeH="0" baseline="0" noProof="0" dirty="0">
                      <a:ln>
                        <a:noFill/>
                      </a:ln>
                      <a:solidFill>
                        <a:srgbClr val="49BAAF"/>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感谢你的聆听</a:t>
                  </a:r>
                </a:p>
              </p:txBody>
            </p:sp>
          </p:grpSp>
        </p:grpSp>
        <p:sp>
          <p:nvSpPr>
            <p:cNvPr id="8"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统计案例</a:t>
              </a:r>
              <a:endParaRPr kumimoji="0" lang="zh-CN" altLang="en-US"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矩形 13"/>
          <p:cNvSpPr/>
          <p:nvPr/>
        </p:nvSpPr>
        <p:spPr>
          <a:xfrm>
            <a:off x="9764924" y="561620"/>
            <a:ext cx="4062342" cy="300975"/>
          </a:xfrm>
          <a:prstGeom prst="rect">
            <a:avLst/>
          </a:prstGeom>
          <a:solidFill>
            <a:srgbClr val="49BAAF"/>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2-3</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Freeform 53"/>
          <p:cNvSpPr/>
          <p:nvPr/>
        </p:nvSpPr>
        <p:spPr bwMode="auto">
          <a:xfrm flipH="1">
            <a:off x="1866965" y="1636013"/>
            <a:ext cx="2430799" cy="2430799"/>
          </a:xfrm>
          <a:custGeom>
            <a:avLst/>
            <a:gdLst>
              <a:gd name="T0" fmla="*/ 1037 w 1037"/>
              <a:gd name="T1" fmla="*/ 519 h 1037"/>
              <a:gd name="T2" fmla="*/ 518 w 1037"/>
              <a:gd name="T3" fmla="*/ 1037 h 1037"/>
              <a:gd name="T4" fmla="*/ 0 w 1037"/>
              <a:gd name="T5" fmla="*/ 519 h 1037"/>
              <a:gd name="T6" fmla="*/ 518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8" y="1037"/>
                </a:lnTo>
                <a:lnTo>
                  <a:pt x="0" y="519"/>
                </a:lnTo>
                <a:lnTo>
                  <a:pt x="518" y="0"/>
                </a:lnTo>
                <a:lnTo>
                  <a:pt x="1037" y="5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5"/>
          <p:cNvSpPr/>
          <p:nvPr/>
        </p:nvSpPr>
        <p:spPr bwMode="auto">
          <a:xfrm flipH="1">
            <a:off x="652737" y="419443"/>
            <a:ext cx="2430799" cy="2430799"/>
          </a:xfrm>
          <a:custGeom>
            <a:avLst/>
            <a:gdLst>
              <a:gd name="T0" fmla="*/ 1037 w 1037"/>
              <a:gd name="T1" fmla="*/ 519 h 1037"/>
              <a:gd name="T2" fmla="*/ 519 w 1037"/>
              <a:gd name="T3" fmla="*/ 1037 h 1037"/>
              <a:gd name="T4" fmla="*/ 0 w 1037"/>
              <a:gd name="T5" fmla="*/ 519 h 1037"/>
              <a:gd name="T6" fmla="*/ 519 w 1037"/>
              <a:gd name="T7" fmla="*/ 0 h 1037"/>
              <a:gd name="T8" fmla="*/ 1037 w 1037"/>
              <a:gd name="T9" fmla="*/ 519 h 1037"/>
            </a:gdLst>
            <a:ahLst/>
            <a:cxnLst>
              <a:cxn ang="0">
                <a:pos x="T0" y="T1"/>
              </a:cxn>
              <a:cxn ang="0">
                <a:pos x="T2" y="T3"/>
              </a:cxn>
              <a:cxn ang="0">
                <a:pos x="T4" y="T5"/>
              </a:cxn>
              <a:cxn ang="0">
                <a:pos x="T6" y="T7"/>
              </a:cxn>
              <a:cxn ang="0">
                <a:pos x="T8" y="T9"/>
              </a:cxn>
            </a:cxnLst>
            <a:rect l="0" t="0" r="r" b="b"/>
            <a:pathLst>
              <a:path w="1037" h="1037">
                <a:moveTo>
                  <a:pt x="1037" y="519"/>
                </a:moveTo>
                <a:lnTo>
                  <a:pt x="519" y="1037"/>
                </a:lnTo>
                <a:lnTo>
                  <a:pt x="0" y="519"/>
                </a:lnTo>
                <a:lnTo>
                  <a:pt x="519" y="0"/>
                </a:lnTo>
                <a:lnTo>
                  <a:pt x="1037" y="5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6"/>
          <p:cNvSpPr/>
          <p:nvPr/>
        </p:nvSpPr>
        <p:spPr bwMode="auto">
          <a:xfrm flipH="1">
            <a:off x="2914693" y="474981"/>
            <a:ext cx="1420505" cy="1420505"/>
          </a:xfrm>
          <a:custGeom>
            <a:avLst/>
            <a:gdLst>
              <a:gd name="T0" fmla="*/ 606 w 606"/>
              <a:gd name="T1" fmla="*/ 303 h 606"/>
              <a:gd name="T2" fmla="*/ 303 w 606"/>
              <a:gd name="T3" fmla="*/ 606 h 606"/>
              <a:gd name="T4" fmla="*/ 0 w 606"/>
              <a:gd name="T5" fmla="*/ 303 h 606"/>
              <a:gd name="T6" fmla="*/ 303 w 606"/>
              <a:gd name="T7" fmla="*/ 0 h 606"/>
              <a:gd name="T8" fmla="*/ 606 w 606"/>
              <a:gd name="T9" fmla="*/ 303 h 606"/>
            </a:gdLst>
            <a:ahLst/>
            <a:cxnLst>
              <a:cxn ang="0">
                <a:pos x="T0" y="T1"/>
              </a:cxn>
              <a:cxn ang="0">
                <a:pos x="T2" y="T3"/>
              </a:cxn>
              <a:cxn ang="0">
                <a:pos x="T4" y="T5"/>
              </a:cxn>
              <a:cxn ang="0">
                <a:pos x="T6" y="T7"/>
              </a:cxn>
              <a:cxn ang="0">
                <a:pos x="T8" y="T9"/>
              </a:cxn>
            </a:cxnLst>
            <a:rect l="0" t="0" r="r" b="b"/>
            <a:pathLst>
              <a:path w="606" h="606">
                <a:moveTo>
                  <a:pt x="606" y="303"/>
                </a:moveTo>
                <a:lnTo>
                  <a:pt x="303" y="606"/>
                </a:lnTo>
                <a:lnTo>
                  <a:pt x="0" y="303"/>
                </a:lnTo>
                <a:lnTo>
                  <a:pt x="303" y="0"/>
                </a:lnTo>
                <a:lnTo>
                  <a:pt x="606" y="303"/>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7"/>
          <p:cNvSpPr/>
          <p:nvPr/>
        </p:nvSpPr>
        <p:spPr bwMode="auto">
          <a:xfrm flipH="1">
            <a:off x="3071815" y="522582"/>
            <a:ext cx="1420505" cy="1420505"/>
          </a:xfrm>
          <a:custGeom>
            <a:avLst/>
            <a:gdLst>
              <a:gd name="T0" fmla="*/ 606 w 606"/>
              <a:gd name="T1" fmla="*/ 303 h 606"/>
              <a:gd name="T2" fmla="*/ 303 w 606"/>
              <a:gd name="T3" fmla="*/ 606 h 606"/>
              <a:gd name="T4" fmla="*/ 0 w 606"/>
              <a:gd name="T5" fmla="*/ 303 h 606"/>
              <a:gd name="T6" fmla="*/ 303 w 606"/>
              <a:gd name="T7" fmla="*/ 0 h 606"/>
              <a:gd name="T8" fmla="*/ 606 w 606"/>
              <a:gd name="T9" fmla="*/ 303 h 606"/>
            </a:gdLst>
            <a:ahLst/>
            <a:cxnLst>
              <a:cxn ang="0">
                <a:pos x="T0" y="T1"/>
              </a:cxn>
              <a:cxn ang="0">
                <a:pos x="T2" y="T3"/>
              </a:cxn>
              <a:cxn ang="0">
                <a:pos x="T4" y="T5"/>
              </a:cxn>
              <a:cxn ang="0">
                <a:pos x="T6" y="T7"/>
              </a:cxn>
              <a:cxn ang="0">
                <a:pos x="T8" y="T9"/>
              </a:cxn>
            </a:cxnLst>
            <a:rect l="0" t="0" r="r" b="b"/>
            <a:pathLst>
              <a:path w="606" h="606">
                <a:moveTo>
                  <a:pt x="606" y="303"/>
                </a:moveTo>
                <a:lnTo>
                  <a:pt x="303" y="606"/>
                </a:lnTo>
                <a:lnTo>
                  <a:pt x="0" y="303"/>
                </a:lnTo>
                <a:lnTo>
                  <a:pt x="303" y="0"/>
                </a:lnTo>
                <a:lnTo>
                  <a:pt x="606" y="3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9"/>
          <p:cNvSpPr/>
          <p:nvPr/>
        </p:nvSpPr>
        <p:spPr bwMode="auto">
          <a:xfrm flipH="1">
            <a:off x="652737" y="2852585"/>
            <a:ext cx="2430799" cy="2428454"/>
          </a:xfrm>
          <a:custGeom>
            <a:avLst/>
            <a:gdLst>
              <a:gd name="T0" fmla="*/ 1037 w 1037"/>
              <a:gd name="T1" fmla="*/ 518 h 1036"/>
              <a:gd name="T2" fmla="*/ 519 w 1037"/>
              <a:gd name="T3" fmla="*/ 1036 h 1036"/>
              <a:gd name="T4" fmla="*/ 0 w 1037"/>
              <a:gd name="T5" fmla="*/ 518 h 1036"/>
              <a:gd name="T6" fmla="*/ 519 w 1037"/>
              <a:gd name="T7" fmla="*/ 0 h 1036"/>
              <a:gd name="T8" fmla="*/ 1037 w 1037"/>
              <a:gd name="T9" fmla="*/ 518 h 1036"/>
            </a:gdLst>
            <a:ahLst/>
            <a:cxnLst>
              <a:cxn ang="0">
                <a:pos x="T0" y="T1"/>
              </a:cxn>
              <a:cxn ang="0">
                <a:pos x="T2" y="T3"/>
              </a:cxn>
              <a:cxn ang="0">
                <a:pos x="T4" y="T5"/>
              </a:cxn>
              <a:cxn ang="0">
                <a:pos x="T6" y="T7"/>
              </a:cxn>
              <a:cxn ang="0">
                <a:pos x="T8" y="T9"/>
              </a:cxn>
            </a:cxnLst>
            <a:rect l="0" t="0" r="r" b="b"/>
            <a:pathLst>
              <a:path w="1037" h="1036">
                <a:moveTo>
                  <a:pt x="1037" y="518"/>
                </a:moveTo>
                <a:lnTo>
                  <a:pt x="519" y="1036"/>
                </a:lnTo>
                <a:lnTo>
                  <a:pt x="0" y="518"/>
                </a:lnTo>
                <a:lnTo>
                  <a:pt x="519" y="0"/>
                </a:lnTo>
                <a:lnTo>
                  <a:pt x="1037" y="5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0"/>
          <p:cNvSpPr/>
          <p:nvPr/>
        </p:nvSpPr>
        <p:spPr bwMode="auto">
          <a:xfrm flipH="1">
            <a:off x="1953460" y="4942219"/>
            <a:ext cx="954036" cy="954036"/>
          </a:xfrm>
          <a:custGeom>
            <a:avLst/>
            <a:gdLst>
              <a:gd name="T0" fmla="*/ 407 w 407"/>
              <a:gd name="T1" fmla="*/ 203 h 407"/>
              <a:gd name="T2" fmla="*/ 203 w 407"/>
              <a:gd name="T3" fmla="*/ 407 h 407"/>
              <a:gd name="T4" fmla="*/ 0 w 407"/>
              <a:gd name="T5" fmla="*/ 203 h 407"/>
              <a:gd name="T6" fmla="*/ 203 w 407"/>
              <a:gd name="T7" fmla="*/ 0 h 407"/>
              <a:gd name="T8" fmla="*/ 407 w 407"/>
              <a:gd name="T9" fmla="*/ 203 h 407"/>
            </a:gdLst>
            <a:ahLst/>
            <a:cxnLst>
              <a:cxn ang="0">
                <a:pos x="T0" y="T1"/>
              </a:cxn>
              <a:cxn ang="0">
                <a:pos x="T2" y="T3"/>
              </a:cxn>
              <a:cxn ang="0">
                <a:pos x="T4" y="T5"/>
              </a:cxn>
              <a:cxn ang="0">
                <a:pos x="T6" y="T7"/>
              </a:cxn>
              <a:cxn ang="0">
                <a:pos x="T8" y="T9"/>
              </a:cxn>
            </a:cxnLst>
            <a:rect l="0" t="0" r="r" b="b"/>
            <a:pathLst>
              <a:path w="407" h="407">
                <a:moveTo>
                  <a:pt x="407" y="203"/>
                </a:moveTo>
                <a:lnTo>
                  <a:pt x="203" y="407"/>
                </a:lnTo>
                <a:lnTo>
                  <a:pt x="0" y="203"/>
                </a:lnTo>
                <a:lnTo>
                  <a:pt x="203" y="0"/>
                </a:lnTo>
                <a:lnTo>
                  <a:pt x="407" y="203"/>
                </a:lnTo>
                <a:close/>
              </a:path>
            </a:pathLst>
          </a:custGeom>
          <a:solidFill>
            <a:srgbClr val="49BAAF"/>
          </a:solidFill>
          <a:ln>
            <a:noFill/>
          </a:ln>
        </p:spPr>
        <p:txBody>
          <a:bodyPr vert="horz" wrap="square" lIns="91440" tIns="45720" rIns="91440" bIns="45720" numCol="1" anchor="t" anchorCtr="0" compatLnSpc="1"/>
          <a:lstStyle/>
          <a:p>
            <a:endParaRPr lang="zh-CN" altLang="en-US"/>
          </a:p>
        </p:txBody>
      </p:sp>
      <p:sp>
        <p:nvSpPr>
          <p:cNvPr id="27" name="Freeform 74"/>
          <p:cNvSpPr/>
          <p:nvPr/>
        </p:nvSpPr>
        <p:spPr bwMode="auto">
          <a:xfrm flipH="1">
            <a:off x="6380" y="18805"/>
            <a:ext cx="1319214" cy="1386607"/>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4"/>
          <p:cNvSpPr/>
          <p:nvPr/>
        </p:nvSpPr>
        <p:spPr bwMode="auto">
          <a:xfrm flipH="1">
            <a:off x="2913073" y="3706875"/>
            <a:ext cx="1521301" cy="1518956"/>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4"/>
          <p:cNvSpPr/>
          <p:nvPr/>
        </p:nvSpPr>
        <p:spPr bwMode="auto">
          <a:xfrm flipH="1">
            <a:off x="720716" y="5171195"/>
            <a:ext cx="1680512" cy="1677921"/>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p:spPr>
        <p:txBody>
          <a:bodyPr vert="horz" wrap="square" lIns="91440" tIns="45720" rIns="91440" bIns="45720" numCol="1" anchor="t" anchorCtr="0" compatLnSpc="1"/>
          <a:lstStyle/>
          <a:p>
            <a:endParaRPr lang="zh-CN" altLang="en-US"/>
          </a:p>
        </p:txBody>
      </p:sp>
      <p:sp>
        <p:nvSpPr>
          <p:cNvPr id="41" name="Freeform 74"/>
          <p:cNvSpPr/>
          <p:nvPr/>
        </p:nvSpPr>
        <p:spPr bwMode="auto">
          <a:xfrm flipH="1">
            <a:off x="10670699" y="5281038"/>
            <a:ext cx="1521301" cy="1518956"/>
          </a:xfrm>
          <a:custGeom>
            <a:avLst/>
            <a:gdLst>
              <a:gd name="T0" fmla="*/ 649 w 649"/>
              <a:gd name="T1" fmla="*/ 324 h 648"/>
              <a:gd name="T2" fmla="*/ 325 w 649"/>
              <a:gd name="T3" fmla="*/ 648 h 648"/>
              <a:gd name="T4" fmla="*/ 0 w 649"/>
              <a:gd name="T5" fmla="*/ 324 h 648"/>
              <a:gd name="T6" fmla="*/ 325 w 649"/>
              <a:gd name="T7" fmla="*/ 0 h 648"/>
              <a:gd name="T8" fmla="*/ 649 w 649"/>
              <a:gd name="T9" fmla="*/ 324 h 648"/>
            </a:gdLst>
            <a:ahLst/>
            <a:cxnLst>
              <a:cxn ang="0">
                <a:pos x="T0" y="T1"/>
              </a:cxn>
              <a:cxn ang="0">
                <a:pos x="T2" y="T3"/>
              </a:cxn>
              <a:cxn ang="0">
                <a:pos x="T4" y="T5"/>
              </a:cxn>
              <a:cxn ang="0">
                <a:pos x="T6" y="T7"/>
              </a:cxn>
              <a:cxn ang="0">
                <a:pos x="T8" y="T9"/>
              </a:cxn>
            </a:cxnLst>
            <a:rect l="0" t="0" r="r" b="b"/>
            <a:pathLst>
              <a:path w="649" h="648">
                <a:moveTo>
                  <a:pt x="649" y="324"/>
                </a:moveTo>
                <a:lnTo>
                  <a:pt x="325" y="648"/>
                </a:lnTo>
                <a:lnTo>
                  <a:pt x="0" y="324"/>
                </a:lnTo>
                <a:lnTo>
                  <a:pt x="325" y="0"/>
                </a:lnTo>
                <a:lnTo>
                  <a:pt x="649" y="324"/>
                </a:lnTo>
                <a:close/>
              </a:path>
            </a:pathLst>
          </a:custGeom>
          <a:solidFill>
            <a:srgbClr val="49B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本框 9219"/>
          <p:cNvSpPr txBox="1"/>
          <p:nvPr/>
        </p:nvSpPr>
        <p:spPr>
          <a:xfrm>
            <a:off x="618491" y="1231900"/>
            <a:ext cx="1008062" cy="400050"/>
          </a:xfrm>
          <a:prstGeom prst="rect">
            <a:avLst/>
          </a:prstGeom>
          <a:noFill/>
          <a:ln w="9525">
            <a:noFill/>
          </a:ln>
        </p:spPr>
        <p:txBody>
          <a:bodyPr>
            <a:spAutoFit/>
          </a:bodyPr>
          <a:lstStyle/>
          <a:p>
            <a:pPr>
              <a:spcBef>
                <a:spcPct val="50000"/>
              </a:spcBef>
            </a:pPr>
            <a:r>
              <a:rPr lang="zh-CN" altLang="en-US" sz="2000"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探究</a:t>
            </a:r>
          </a:p>
        </p:txBody>
      </p:sp>
      <p:sp>
        <p:nvSpPr>
          <p:cNvPr id="9221" name="文本框 9220"/>
          <p:cNvSpPr txBox="1"/>
          <p:nvPr/>
        </p:nvSpPr>
        <p:spPr>
          <a:xfrm>
            <a:off x="0" y="1709738"/>
            <a:ext cx="7991475" cy="1481046"/>
          </a:xfrm>
          <a:prstGeom prst="rect">
            <a:avLst/>
          </a:prstGeom>
          <a:noFill/>
          <a:ln w="9525">
            <a:noFill/>
          </a:ln>
        </p:spPr>
        <p:txBody>
          <a:bodyPr>
            <a:spAutoFit/>
          </a:bodyPr>
          <a:lstStyle/>
          <a:p>
            <a:pPr>
              <a:lnSpc>
                <a:spcPct val="120000"/>
              </a:lnSpc>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对于一组具有线性相关关系的数据</a:t>
            </a:r>
          </a:p>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n</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n</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12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我们知道回归直线</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dirty="0" err="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bx+a</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的斜率和截距的最小二乘估计分别为</a:t>
            </a:r>
          </a:p>
        </p:txBody>
      </p:sp>
      <p:graphicFrame>
        <p:nvGraphicFramePr>
          <p:cNvPr id="9222" name="对象 9221"/>
          <p:cNvGraphicFramePr>
            <a:graphicFrameLocks noChangeAspect="1"/>
          </p:cNvGraphicFramePr>
          <p:nvPr/>
        </p:nvGraphicFramePr>
        <p:xfrm>
          <a:off x="2863851" y="3467100"/>
          <a:ext cx="3592513" cy="2376488"/>
        </p:xfrm>
        <a:graphic>
          <a:graphicData uri="http://schemas.openxmlformats.org/presentationml/2006/ole">
            <mc:AlternateContent xmlns:mc="http://schemas.openxmlformats.org/markup-compatibility/2006">
              <mc:Choice xmlns:v="urn:schemas-microsoft-com:vml" Requires="v">
                <p:oleObj r:id="rId2" imgW="1346200" imgH="1092200" progId="Equation.DSMT4">
                  <p:embed/>
                </p:oleObj>
              </mc:Choice>
              <mc:Fallback>
                <p:oleObj r:id="rId2" imgW="1346200" imgH="1092200" progId="Equation.DSMT4">
                  <p:embed/>
                  <p:pic>
                    <p:nvPicPr>
                      <p:cNvPr id="0" name="对象 9221"/>
                      <p:cNvPicPr/>
                      <p:nvPr/>
                    </p:nvPicPr>
                    <p:blipFill>
                      <a:blip r:embed="rId3"/>
                      <a:stretch>
                        <a:fillRect/>
                      </a:stretch>
                    </p:blipFill>
                    <p:spPr>
                      <a:xfrm>
                        <a:off x="2863851" y="3467100"/>
                        <a:ext cx="3592513" cy="2376488"/>
                      </a:xfrm>
                      <a:prstGeom prst="rect">
                        <a:avLst/>
                      </a:prstGeom>
                      <a:noFill/>
                      <a:ln w="38100">
                        <a:noFill/>
                        <a:miter/>
                      </a:ln>
                    </p:spPr>
                  </p:pic>
                </p:oleObj>
              </mc:Fallback>
            </mc:AlternateContent>
          </a:graphicData>
        </a:graphic>
      </p:graphicFrame>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anim calcmode="lin" valueType="num">
                                      <p:cBhvr>
                                        <p:cTn id="8" dur="500" fill="hold"/>
                                        <p:tgtEl>
                                          <p:spTgt spid="9221"/>
                                        </p:tgtEl>
                                        <p:attrNameLst>
                                          <p:attrName>ppt_x</p:attrName>
                                        </p:attrNameLst>
                                      </p:cBhvr>
                                      <p:tavLst>
                                        <p:tav tm="0">
                                          <p:val>
                                            <p:strVal val="#ppt_x"/>
                                          </p:val>
                                        </p:tav>
                                        <p:tav tm="100000">
                                          <p:val>
                                            <p:strVal val="#ppt_x"/>
                                          </p:val>
                                        </p:tav>
                                      </p:tavLst>
                                    </p:anim>
                                    <p:anim calcmode="lin" valueType="num">
                                      <p:cBhvr>
                                        <p:cTn id="9" dur="5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Effect transition="in" filter="slide(fromBottom)">
                                      <p:cBhvr>
                                        <p:cTn id="1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10241"/>
          <p:cNvSpPr txBox="1"/>
          <p:nvPr/>
        </p:nvSpPr>
        <p:spPr>
          <a:xfrm>
            <a:off x="660400" y="1444406"/>
            <a:ext cx="1584325" cy="369332"/>
          </a:xfrm>
          <a:prstGeom prst="rect">
            <a:avLst/>
          </a:prstGeom>
          <a:noFill/>
          <a:ln w="9525">
            <a:noFill/>
          </a:ln>
        </p:spPr>
        <p:txBody>
          <a:bodyPr>
            <a:spAutoFit/>
          </a:bodyPr>
          <a:lstStyle/>
          <a:p>
            <a:pPr>
              <a:spcBef>
                <a:spcPct val="50000"/>
              </a:spcBef>
            </a:pPr>
            <a:r>
              <a:rPr lang="zh-CN" altLang="en-US"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其中</a:t>
            </a:r>
          </a:p>
        </p:txBody>
      </p:sp>
      <p:graphicFrame>
        <p:nvGraphicFramePr>
          <p:cNvPr id="10243" name="对象 10242"/>
          <p:cNvGraphicFramePr>
            <a:graphicFrameLocks noChangeAspect="1"/>
          </p:cNvGraphicFramePr>
          <p:nvPr/>
        </p:nvGraphicFramePr>
        <p:xfrm>
          <a:off x="1318896" y="1206539"/>
          <a:ext cx="3744912" cy="867573"/>
        </p:xfrm>
        <a:graphic>
          <a:graphicData uri="http://schemas.openxmlformats.org/presentationml/2006/ole">
            <mc:AlternateContent xmlns:mc="http://schemas.openxmlformats.org/markup-compatibility/2006">
              <mc:Choice xmlns:v="urn:schemas-microsoft-com:vml" Requires="v">
                <p:oleObj r:id="rId2" imgW="1828165" imgH="431800" progId="Equation.DSMT4">
                  <p:embed/>
                </p:oleObj>
              </mc:Choice>
              <mc:Fallback>
                <p:oleObj r:id="rId2" imgW="1828165" imgH="431800" progId="Equation.DSMT4">
                  <p:embed/>
                  <p:pic>
                    <p:nvPicPr>
                      <p:cNvPr id="0" name="对象 10242"/>
                      <p:cNvPicPr/>
                      <p:nvPr/>
                    </p:nvPicPr>
                    <p:blipFill>
                      <a:blip r:embed="rId3"/>
                      <a:stretch>
                        <a:fillRect/>
                      </a:stretch>
                    </p:blipFill>
                    <p:spPr>
                      <a:xfrm>
                        <a:off x="1318896" y="1206539"/>
                        <a:ext cx="3744912" cy="867573"/>
                      </a:xfrm>
                      <a:prstGeom prst="rect">
                        <a:avLst/>
                      </a:prstGeom>
                      <a:noFill/>
                      <a:ln w="38100">
                        <a:noFill/>
                        <a:miter/>
                      </a:ln>
                    </p:spPr>
                  </p:pic>
                </p:oleObj>
              </mc:Fallback>
            </mc:AlternateContent>
          </a:graphicData>
        </a:graphic>
      </p:graphicFrame>
      <p:sp>
        <p:nvSpPr>
          <p:cNvPr id="10244" name="文本框 10243"/>
          <p:cNvSpPr txBox="1"/>
          <p:nvPr/>
        </p:nvSpPr>
        <p:spPr>
          <a:xfrm>
            <a:off x="140653" y="2608828"/>
            <a:ext cx="7200900" cy="400751"/>
          </a:xfrm>
          <a:prstGeom prst="rect">
            <a:avLst/>
          </a:prstGeom>
          <a:noFill/>
          <a:ln w="9525">
            <a:noFill/>
          </a:ln>
        </p:spPr>
        <p:txBody>
          <a:bodyPr>
            <a:spAutoFit/>
          </a:bodyPr>
          <a:lstStyle/>
          <a:p>
            <a:pPr>
              <a:lnSpc>
                <a:spcPct val="120000"/>
              </a:lnSpc>
              <a:spcBef>
                <a:spcPct val="50000"/>
              </a:spcBef>
            </a:pPr>
            <a:r>
              <a:rPr lang="en-US" altLang="zh-CN"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称为</a:t>
            </a:r>
            <a:r>
              <a:rPr lang="zh-CN" altLang="en-US" kern="0" dirty="0">
                <a:solidFill>
                  <a:srgbClr val="0000FF"/>
                </a:solidFill>
                <a:latin typeface="Arial" panose="020B0604020202020204" pitchFamily="34" charset="0"/>
                <a:ea typeface="思源黑体 CN Medium" panose="020B0600000000000000" pitchFamily="34" charset="-122"/>
                <a:sym typeface="Arial" panose="020B0604020202020204" pitchFamily="34" charset="0"/>
              </a:rPr>
              <a:t>样本点的中心</a:t>
            </a:r>
            <a:r>
              <a:rPr lang="zh-CN" altLang="en-US"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，你能推导出这两个计算公式吗？</a:t>
            </a:r>
          </a:p>
        </p:txBody>
      </p:sp>
      <p:sp>
        <p:nvSpPr>
          <p:cNvPr id="10246" name="文本框 10245"/>
          <p:cNvSpPr txBox="1"/>
          <p:nvPr/>
        </p:nvSpPr>
        <p:spPr>
          <a:xfrm>
            <a:off x="0" y="3747143"/>
            <a:ext cx="3811904" cy="400110"/>
          </a:xfrm>
          <a:prstGeom prst="rect">
            <a:avLst/>
          </a:prstGeom>
          <a:noFill/>
          <a:ln w="9525">
            <a:noFill/>
          </a:ln>
        </p:spPr>
        <p:txBody>
          <a:bodyPr wrap="square">
            <a:spAutoFit/>
          </a:bodyPr>
          <a:lstStyle/>
          <a:p>
            <a:pPr>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回归直线过样本点的中心</a:t>
            </a:r>
          </a:p>
        </p:txBody>
      </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500"/>
                                        <p:tgtEl>
                                          <p:spTgt spid="10242"/>
                                        </p:tgtEl>
                                      </p:cBhvr>
                                    </p:animEffect>
                                  </p:childTnLst>
                                </p:cTn>
                              </p:par>
                              <p:par>
                                <p:cTn id="8" presetID="18" presetClass="entr" presetSubtype="12"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strips(downLeft)">
                                      <p:cBhvr>
                                        <p:cTn id="10" dur="500"/>
                                        <p:tgtEl>
                                          <p:spTgt spid="1024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edge">
                                      <p:cBhvr>
                                        <p:cTn id="15" dur="2000"/>
                                        <p:tgtEl>
                                          <p:spTgt spid="1024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dissolve">
                                      <p:cBhvr>
                                        <p:cTn id="20"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p:bldP spid="102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265"/>
          <p:cNvSpPr/>
          <p:nvPr/>
        </p:nvSpPr>
        <p:spPr>
          <a:xfrm>
            <a:off x="1412240" y="1093787"/>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 name="组合 1"/>
          <p:cNvGrpSpPr/>
          <p:nvPr/>
        </p:nvGrpSpPr>
        <p:grpSpPr>
          <a:xfrm>
            <a:off x="102236" y="1159066"/>
            <a:ext cx="9387521" cy="578453"/>
            <a:chOff x="241619" y="1230128"/>
            <a:chExt cx="9387521" cy="578453"/>
          </a:xfrm>
        </p:grpSpPr>
        <p:sp>
          <p:nvSpPr>
            <p:cNvPr id="11267" name="文本框 11266"/>
            <p:cNvSpPr txBox="1"/>
            <p:nvPr/>
          </p:nvSpPr>
          <p:spPr>
            <a:xfrm>
              <a:off x="241619" y="1372783"/>
              <a:ext cx="9387521" cy="400110"/>
            </a:xfrm>
            <a:prstGeom prst="rect">
              <a:avLst/>
            </a:prstGeom>
            <a:noFill/>
            <a:ln w="9525">
              <a:noFill/>
            </a:ln>
          </p:spPr>
          <p:txBody>
            <a:bodyPr wrap="square">
              <a:spAutoFit/>
            </a:bodyPr>
            <a:lstStyle/>
            <a:p>
              <a:pPr>
                <a:spcBef>
                  <a:spcPct val="5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从已经学过的知识我们知道，斜距    和斜率     分别是使</a:t>
              </a:r>
            </a:p>
          </p:txBody>
        </p:sp>
        <p:graphicFrame>
          <p:nvGraphicFramePr>
            <p:cNvPr id="11268" name="对象 11267"/>
            <p:cNvGraphicFramePr>
              <a:graphicFrameLocks noChangeAspect="1"/>
            </p:cNvGraphicFramePr>
            <p:nvPr/>
          </p:nvGraphicFramePr>
          <p:xfrm>
            <a:off x="4631372" y="1337094"/>
            <a:ext cx="608013" cy="471487"/>
          </p:xfrm>
          <a:graphic>
            <a:graphicData uri="http://schemas.openxmlformats.org/presentationml/2006/ole">
              <mc:AlternateContent xmlns:mc="http://schemas.openxmlformats.org/markup-compatibility/2006">
                <mc:Choice xmlns:v="urn:schemas-microsoft-com:vml" Requires="v">
                  <p:oleObj r:id="rId2" imgW="127000" imgH="177800" progId="Equation.DSMT4">
                    <p:embed/>
                  </p:oleObj>
                </mc:Choice>
                <mc:Fallback>
                  <p:oleObj r:id="rId2" imgW="127000" imgH="177800" progId="Equation.DSMT4">
                    <p:embed/>
                    <p:pic>
                      <p:nvPicPr>
                        <p:cNvPr id="0" name="对象 11267"/>
                        <p:cNvPicPr/>
                        <p:nvPr/>
                      </p:nvPicPr>
                      <p:blipFill>
                        <a:blip r:embed="rId3"/>
                        <a:stretch>
                          <a:fillRect/>
                        </a:stretch>
                      </p:blipFill>
                      <p:spPr>
                        <a:xfrm>
                          <a:off x="4631372" y="1337094"/>
                          <a:ext cx="608013" cy="471487"/>
                        </a:xfrm>
                        <a:prstGeom prst="rect">
                          <a:avLst/>
                        </a:prstGeom>
                        <a:noFill/>
                        <a:ln w="38100">
                          <a:noFill/>
                          <a:miter/>
                        </a:ln>
                      </p:spPr>
                    </p:pic>
                  </p:oleObj>
                </mc:Fallback>
              </mc:AlternateContent>
            </a:graphicData>
          </a:graphic>
        </p:graphicFrame>
        <p:graphicFrame>
          <p:nvGraphicFramePr>
            <p:cNvPr id="11269" name="对象 11268"/>
            <p:cNvGraphicFramePr>
              <a:graphicFrameLocks noChangeAspect="1"/>
            </p:cNvGraphicFramePr>
            <p:nvPr/>
          </p:nvGraphicFramePr>
          <p:xfrm>
            <a:off x="5723255" y="1230128"/>
            <a:ext cx="681038" cy="573087"/>
          </p:xfrm>
          <a:graphic>
            <a:graphicData uri="http://schemas.openxmlformats.org/presentationml/2006/ole">
              <mc:AlternateContent xmlns:mc="http://schemas.openxmlformats.org/markup-compatibility/2006">
                <mc:Choice xmlns:v="urn:schemas-microsoft-com:vml" Requires="v">
                  <p:oleObj r:id="rId4" imgW="127000" imgH="215900" progId="Equation.DSMT4">
                    <p:embed/>
                  </p:oleObj>
                </mc:Choice>
                <mc:Fallback>
                  <p:oleObj r:id="rId4" imgW="127000" imgH="215900" progId="Equation.DSMT4">
                    <p:embed/>
                    <p:pic>
                      <p:nvPicPr>
                        <p:cNvPr id="0" name="对象 11268"/>
                        <p:cNvPicPr/>
                        <p:nvPr/>
                      </p:nvPicPr>
                      <p:blipFill>
                        <a:blip r:embed="rId5"/>
                        <a:stretch>
                          <a:fillRect/>
                        </a:stretch>
                      </p:blipFill>
                      <p:spPr>
                        <a:xfrm>
                          <a:off x="5723255" y="1230128"/>
                          <a:ext cx="681038" cy="573087"/>
                        </a:xfrm>
                        <a:prstGeom prst="rect">
                          <a:avLst/>
                        </a:prstGeom>
                        <a:noFill/>
                        <a:ln w="38100">
                          <a:noFill/>
                          <a:miter/>
                        </a:ln>
                      </p:spPr>
                    </p:pic>
                  </p:oleObj>
                </mc:Fallback>
              </mc:AlternateContent>
            </a:graphicData>
          </a:graphic>
        </p:graphicFrame>
      </p:grpSp>
      <p:graphicFrame>
        <p:nvGraphicFramePr>
          <p:cNvPr id="11270" name="对象 11269"/>
          <p:cNvGraphicFramePr>
            <a:graphicFrameLocks noChangeAspect="1"/>
          </p:cNvGraphicFramePr>
          <p:nvPr/>
        </p:nvGraphicFramePr>
        <p:xfrm>
          <a:off x="3159760" y="1885951"/>
          <a:ext cx="4030028" cy="484163"/>
        </p:xfrm>
        <a:graphic>
          <a:graphicData uri="http://schemas.openxmlformats.org/presentationml/2006/ole">
            <mc:AlternateContent xmlns:mc="http://schemas.openxmlformats.org/markup-compatibility/2006">
              <mc:Choice xmlns:v="urn:schemas-microsoft-com:vml" Requires="v">
                <p:oleObj r:id="rId6" imgW="1905000" imgH="228600" progId="Equation.DSMT4">
                  <p:embed/>
                </p:oleObj>
              </mc:Choice>
              <mc:Fallback>
                <p:oleObj r:id="rId6" imgW="1905000" imgH="228600" progId="Equation.DSMT4">
                  <p:embed/>
                  <p:pic>
                    <p:nvPicPr>
                      <p:cNvPr id="0" name="对象 11269"/>
                      <p:cNvPicPr/>
                      <p:nvPr/>
                    </p:nvPicPr>
                    <p:blipFill>
                      <a:blip r:embed="rId7"/>
                      <a:stretch>
                        <a:fillRect/>
                      </a:stretch>
                    </p:blipFill>
                    <p:spPr>
                      <a:xfrm>
                        <a:off x="3159760" y="1885951"/>
                        <a:ext cx="4030028" cy="484163"/>
                      </a:xfrm>
                      <a:prstGeom prst="rect">
                        <a:avLst/>
                      </a:prstGeom>
                      <a:noFill/>
                      <a:ln w="38100">
                        <a:noFill/>
                        <a:miter/>
                      </a:ln>
                    </p:spPr>
                  </p:pic>
                </p:oleObj>
              </mc:Fallback>
            </mc:AlternateContent>
          </a:graphicData>
        </a:graphic>
      </p:graphicFrame>
      <p:sp>
        <p:nvSpPr>
          <p:cNvPr id="11271" name="文本框 11270"/>
          <p:cNvSpPr txBox="1"/>
          <p:nvPr/>
        </p:nvSpPr>
        <p:spPr>
          <a:xfrm>
            <a:off x="676116" y="2716384"/>
            <a:ext cx="4967287" cy="400110"/>
          </a:xfrm>
          <a:prstGeom prst="rect">
            <a:avLst/>
          </a:prstGeom>
          <a:noFill/>
          <a:ln w="9525">
            <a:noFill/>
          </a:ln>
        </p:spPr>
        <p:txBody>
          <a:bodyPr>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取最小时          的值</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由于 </a:t>
            </a:r>
          </a:p>
        </p:txBody>
      </p:sp>
      <p:graphicFrame>
        <p:nvGraphicFramePr>
          <p:cNvPr id="11272" name="对象 11271"/>
          <p:cNvGraphicFramePr>
            <a:graphicFrameLocks noChangeAspect="1"/>
          </p:cNvGraphicFramePr>
          <p:nvPr/>
        </p:nvGraphicFramePr>
        <p:xfrm>
          <a:off x="1861180" y="2690204"/>
          <a:ext cx="594048" cy="452469"/>
        </p:xfrm>
        <a:graphic>
          <a:graphicData uri="http://schemas.openxmlformats.org/presentationml/2006/ole">
            <mc:AlternateContent xmlns:mc="http://schemas.openxmlformats.org/markup-compatibility/2006">
              <mc:Choice xmlns:v="urn:schemas-microsoft-com:vml" Requires="v">
                <p:oleObj r:id="rId8" imgW="266700" imgH="203200" progId="Equation.DSMT4">
                  <p:embed/>
                </p:oleObj>
              </mc:Choice>
              <mc:Fallback>
                <p:oleObj r:id="rId8" imgW="266700" imgH="203200" progId="Equation.DSMT4">
                  <p:embed/>
                  <p:pic>
                    <p:nvPicPr>
                      <p:cNvPr id="0" name="对象 11271"/>
                      <p:cNvPicPr/>
                      <p:nvPr/>
                    </p:nvPicPr>
                    <p:blipFill>
                      <a:blip r:embed="rId9"/>
                      <a:stretch>
                        <a:fillRect/>
                      </a:stretch>
                    </p:blipFill>
                    <p:spPr>
                      <a:xfrm>
                        <a:off x="1861180" y="2690204"/>
                        <a:ext cx="594048" cy="452469"/>
                      </a:xfrm>
                      <a:prstGeom prst="rect">
                        <a:avLst/>
                      </a:prstGeom>
                      <a:noFill/>
                      <a:ln w="38100">
                        <a:noFill/>
                        <a:miter/>
                      </a:ln>
                    </p:spPr>
                  </p:pic>
                </p:oleObj>
              </mc:Fallback>
            </mc:AlternateContent>
          </a:graphicData>
        </a:graphic>
      </p:graphicFrame>
      <p:graphicFrame>
        <p:nvGraphicFramePr>
          <p:cNvPr id="11273" name="对象 11272"/>
          <p:cNvGraphicFramePr>
            <a:graphicFrameLocks noChangeAspect="1"/>
          </p:cNvGraphicFramePr>
          <p:nvPr/>
        </p:nvGraphicFramePr>
        <p:xfrm>
          <a:off x="3159759" y="3075897"/>
          <a:ext cx="5257800" cy="831850"/>
        </p:xfrm>
        <a:graphic>
          <a:graphicData uri="http://schemas.openxmlformats.org/presentationml/2006/ole">
            <mc:AlternateContent xmlns:mc="http://schemas.openxmlformats.org/markup-compatibility/2006">
              <mc:Choice xmlns:v="urn:schemas-microsoft-com:vml" Requires="v">
                <p:oleObj r:id="rId10" imgW="2678430" imgH="431800" progId="Equation.DSMT4">
                  <p:embed/>
                </p:oleObj>
              </mc:Choice>
              <mc:Fallback>
                <p:oleObj r:id="rId10" imgW="2678430" imgH="431800" progId="Equation.DSMT4">
                  <p:embed/>
                  <p:pic>
                    <p:nvPicPr>
                      <p:cNvPr id="0" name="对象 11272"/>
                      <p:cNvPicPr/>
                      <p:nvPr/>
                    </p:nvPicPr>
                    <p:blipFill>
                      <a:blip r:embed="rId11"/>
                      <a:stretch>
                        <a:fillRect/>
                      </a:stretch>
                    </p:blipFill>
                    <p:spPr>
                      <a:xfrm>
                        <a:off x="3159759" y="3075897"/>
                        <a:ext cx="5257800" cy="831850"/>
                      </a:xfrm>
                      <a:prstGeom prst="rect">
                        <a:avLst/>
                      </a:prstGeom>
                      <a:noFill/>
                      <a:ln w="38100">
                        <a:noFill/>
                        <a:miter/>
                      </a:ln>
                    </p:spPr>
                  </p:pic>
                </p:oleObj>
              </mc:Fallback>
            </mc:AlternateContent>
          </a:graphicData>
        </a:graphic>
      </p:graphicFrame>
      <p:graphicFrame>
        <p:nvGraphicFramePr>
          <p:cNvPr id="11274" name="对象 11273"/>
          <p:cNvGraphicFramePr>
            <a:graphicFrameLocks noChangeAspect="1"/>
          </p:cNvGraphicFramePr>
          <p:nvPr/>
        </p:nvGraphicFramePr>
        <p:xfrm>
          <a:off x="4073041" y="4131047"/>
          <a:ext cx="4968875" cy="1327150"/>
        </p:xfrm>
        <a:graphic>
          <a:graphicData uri="http://schemas.openxmlformats.org/presentationml/2006/ole">
            <mc:AlternateContent xmlns:mc="http://schemas.openxmlformats.org/markup-compatibility/2006">
              <mc:Choice xmlns:v="urn:schemas-microsoft-com:vml" Requires="v">
                <p:oleObj r:id="rId12" imgW="2806700" imgH="685800" progId="Equation.DSMT4">
                  <p:embed/>
                </p:oleObj>
              </mc:Choice>
              <mc:Fallback>
                <p:oleObj r:id="rId12" imgW="2806700" imgH="685800" progId="Equation.DSMT4">
                  <p:embed/>
                  <p:pic>
                    <p:nvPicPr>
                      <p:cNvPr id="0" name="对象 11273"/>
                      <p:cNvPicPr/>
                      <p:nvPr/>
                    </p:nvPicPr>
                    <p:blipFill>
                      <a:blip r:embed="rId13"/>
                      <a:stretch>
                        <a:fillRect/>
                      </a:stretch>
                    </p:blipFill>
                    <p:spPr>
                      <a:xfrm>
                        <a:off x="4073041" y="4131047"/>
                        <a:ext cx="4968875" cy="1327150"/>
                      </a:xfrm>
                      <a:prstGeom prst="rect">
                        <a:avLst/>
                      </a:prstGeom>
                      <a:noFill/>
                      <a:ln w="38100">
                        <a:noFill/>
                        <a:miter/>
                      </a:ln>
                    </p:spPr>
                  </p:pic>
                </p:oleObj>
              </mc:Fallback>
            </mc:AlternateContent>
          </a:graphicData>
        </a:graphic>
      </p:graphicFrame>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amond(in)">
                                      <p:cBhvr>
                                        <p:cTn id="7" dur="500"/>
                                        <p:tgtEl>
                                          <p:spTgt spid="1127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diamond(in)">
                                      <p:cBhvr>
                                        <p:cTn id="10" dur="500"/>
                                        <p:tgtEl>
                                          <p:spTgt spid="11271"/>
                                        </p:tgtEl>
                                      </p:cBhvr>
                                    </p:animEffect>
                                  </p:childTnLst>
                                </p:cTn>
                              </p:par>
                              <p:par>
                                <p:cTn id="11" presetID="8" presetClass="entr" presetSubtype="16" fill="hold"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diamond(in)">
                                      <p:cBhvr>
                                        <p:cTn id="13" dur="500"/>
                                        <p:tgtEl>
                                          <p:spTgt spid="1127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blinds(horizontal)">
                                      <p:cBhvr>
                                        <p:cTn id="18" dur="500"/>
                                        <p:tgtEl>
                                          <p:spTgt spid="1127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274"/>
                                        </p:tgtEl>
                                        <p:attrNameLst>
                                          <p:attrName>style.visibility</p:attrName>
                                        </p:attrNameLst>
                                      </p:cBhvr>
                                      <p:to>
                                        <p:strVal val="visible"/>
                                      </p:to>
                                    </p:set>
                                    <p:animEffect transition="in" filter="blinds(horizontal)">
                                      <p:cBhvr>
                                        <p:cTn id="23"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对象 12289"/>
          <p:cNvGraphicFramePr>
            <a:graphicFrameLocks noChangeAspect="1"/>
          </p:cNvGraphicFramePr>
          <p:nvPr/>
        </p:nvGraphicFramePr>
        <p:xfrm>
          <a:off x="660400" y="3261635"/>
          <a:ext cx="4451877" cy="1435724"/>
        </p:xfrm>
        <a:graphic>
          <a:graphicData uri="http://schemas.openxmlformats.org/presentationml/2006/ole">
            <mc:AlternateContent xmlns:mc="http://schemas.openxmlformats.org/markup-compatibility/2006">
              <mc:Choice xmlns:v="urn:schemas-microsoft-com:vml" Requires="v">
                <p:oleObj r:id="rId2" imgW="2602230" imgH="862965" progId="Equation.DSMT4">
                  <p:embed/>
                </p:oleObj>
              </mc:Choice>
              <mc:Fallback>
                <p:oleObj r:id="rId2" imgW="2602230" imgH="862965" progId="Equation.DSMT4">
                  <p:embed/>
                  <p:pic>
                    <p:nvPicPr>
                      <p:cNvPr id="0" name="对象 12289"/>
                      <p:cNvPicPr/>
                      <p:nvPr/>
                    </p:nvPicPr>
                    <p:blipFill>
                      <a:blip r:embed="rId3"/>
                      <a:stretch>
                        <a:fillRect/>
                      </a:stretch>
                    </p:blipFill>
                    <p:spPr>
                      <a:xfrm>
                        <a:off x="660400" y="3261635"/>
                        <a:ext cx="4451877" cy="1435724"/>
                      </a:xfrm>
                      <a:prstGeom prst="rect">
                        <a:avLst/>
                      </a:prstGeom>
                      <a:noFill/>
                      <a:ln w="38100">
                        <a:noFill/>
                        <a:miter/>
                      </a:ln>
                    </p:spPr>
                  </p:pic>
                </p:oleObj>
              </mc:Fallback>
            </mc:AlternateContent>
          </a:graphicData>
        </a:graphic>
      </p:graphicFrame>
      <p:graphicFrame>
        <p:nvGraphicFramePr>
          <p:cNvPr id="12291" name="对象 12290"/>
          <p:cNvGraphicFramePr>
            <a:graphicFrameLocks noChangeAspect="1"/>
          </p:cNvGraphicFramePr>
          <p:nvPr/>
        </p:nvGraphicFramePr>
        <p:xfrm>
          <a:off x="1684922" y="4735265"/>
          <a:ext cx="3709479" cy="693325"/>
        </p:xfrm>
        <a:graphic>
          <a:graphicData uri="http://schemas.openxmlformats.org/presentationml/2006/ole">
            <mc:AlternateContent xmlns:mc="http://schemas.openxmlformats.org/markup-compatibility/2006">
              <mc:Choice xmlns:v="urn:schemas-microsoft-com:vml" Requires="v">
                <p:oleObj r:id="rId4" imgW="2310130" imgH="431800" progId="Equation.DSMT4">
                  <p:embed/>
                </p:oleObj>
              </mc:Choice>
              <mc:Fallback>
                <p:oleObj r:id="rId4" imgW="2310130" imgH="431800" progId="Equation.DSMT4">
                  <p:embed/>
                  <p:pic>
                    <p:nvPicPr>
                      <p:cNvPr id="0" name="对象 12290"/>
                      <p:cNvPicPr/>
                      <p:nvPr/>
                    </p:nvPicPr>
                    <p:blipFill>
                      <a:blip r:embed="rId5"/>
                      <a:stretch>
                        <a:fillRect/>
                      </a:stretch>
                    </p:blipFill>
                    <p:spPr>
                      <a:xfrm>
                        <a:off x="1684922" y="4735265"/>
                        <a:ext cx="3709479" cy="693325"/>
                      </a:xfrm>
                      <a:prstGeom prst="rect">
                        <a:avLst/>
                      </a:prstGeom>
                      <a:noFill/>
                      <a:ln w="38100">
                        <a:noFill/>
                        <a:miter/>
                      </a:ln>
                    </p:spPr>
                  </p:pic>
                </p:oleObj>
              </mc:Fallback>
            </mc:AlternateContent>
          </a:graphicData>
        </a:graphic>
      </p:graphicFrame>
      <p:graphicFrame>
        <p:nvGraphicFramePr>
          <p:cNvPr id="12292" name="对象 12291"/>
          <p:cNvGraphicFramePr>
            <a:graphicFrameLocks noChangeAspect="1"/>
          </p:cNvGraphicFramePr>
          <p:nvPr/>
        </p:nvGraphicFramePr>
        <p:xfrm>
          <a:off x="1684922" y="5635029"/>
          <a:ext cx="3938489" cy="413982"/>
        </p:xfrm>
        <a:graphic>
          <a:graphicData uri="http://schemas.openxmlformats.org/presentationml/2006/ole">
            <mc:AlternateContent xmlns:mc="http://schemas.openxmlformats.org/markup-compatibility/2006">
              <mc:Choice xmlns:v="urn:schemas-microsoft-com:vml" Requires="v">
                <p:oleObj r:id="rId6" imgW="2297430" imgH="241300" progId="Equation.DSMT4">
                  <p:embed/>
                </p:oleObj>
              </mc:Choice>
              <mc:Fallback>
                <p:oleObj r:id="rId6" imgW="2297430" imgH="241300" progId="Equation.DSMT4">
                  <p:embed/>
                  <p:pic>
                    <p:nvPicPr>
                      <p:cNvPr id="0" name="对象 12291"/>
                      <p:cNvPicPr/>
                      <p:nvPr/>
                    </p:nvPicPr>
                    <p:blipFill>
                      <a:blip r:embed="rId7"/>
                      <a:stretch>
                        <a:fillRect/>
                      </a:stretch>
                    </p:blipFill>
                    <p:spPr>
                      <a:xfrm>
                        <a:off x="1684922" y="5635029"/>
                        <a:ext cx="3938489" cy="413982"/>
                      </a:xfrm>
                      <a:prstGeom prst="rect">
                        <a:avLst/>
                      </a:prstGeom>
                      <a:noFill/>
                      <a:ln w="38100">
                        <a:noFill/>
                        <a:miter/>
                      </a:ln>
                    </p:spPr>
                  </p:pic>
                </p:oleObj>
              </mc:Fallback>
            </mc:AlternateContent>
          </a:graphicData>
        </a:graphic>
      </p:graphicFrame>
      <p:graphicFrame>
        <p:nvGraphicFramePr>
          <p:cNvPr id="12293" name="对象 12292"/>
          <p:cNvGraphicFramePr>
            <a:graphicFrameLocks noChangeAspect="1"/>
          </p:cNvGraphicFramePr>
          <p:nvPr/>
        </p:nvGraphicFramePr>
        <p:xfrm>
          <a:off x="812800" y="1776821"/>
          <a:ext cx="5191760" cy="1177772"/>
        </p:xfrm>
        <a:graphic>
          <a:graphicData uri="http://schemas.openxmlformats.org/presentationml/2006/ole">
            <mc:AlternateContent xmlns:mc="http://schemas.openxmlformats.org/markup-compatibility/2006">
              <mc:Choice xmlns:v="urn:schemas-microsoft-com:vml" Requires="v">
                <p:oleObj r:id="rId8" imgW="3556000" imgH="685800" progId="Equation.DSMT4">
                  <p:embed/>
                </p:oleObj>
              </mc:Choice>
              <mc:Fallback>
                <p:oleObj r:id="rId8" imgW="3556000" imgH="685800" progId="Equation.DSMT4">
                  <p:embed/>
                  <p:pic>
                    <p:nvPicPr>
                      <p:cNvPr id="0" name="对象 12292"/>
                      <p:cNvPicPr/>
                      <p:nvPr/>
                    </p:nvPicPr>
                    <p:blipFill>
                      <a:blip r:embed="rId9"/>
                      <a:stretch>
                        <a:fillRect/>
                      </a:stretch>
                    </p:blipFill>
                    <p:spPr>
                      <a:xfrm>
                        <a:off x="812800" y="1776821"/>
                        <a:ext cx="5191760" cy="1177772"/>
                      </a:xfrm>
                      <a:prstGeom prst="rect">
                        <a:avLst/>
                      </a:prstGeom>
                      <a:noFill/>
                      <a:ln w="38100">
                        <a:noFill/>
                        <a:miter/>
                      </a:ln>
                    </p:spPr>
                  </p:pic>
                </p:oleObj>
              </mc:Fallback>
            </mc:AlternateContent>
          </a:graphicData>
        </a:graphic>
      </p:graphicFrame>
      <p:sp>
        <p:nvSpPr>
          <p:cNvPr id="12296" name="文本框 12295"/>
          <p:cNvSpPr txBox="1"/>
          <p:nvPr/>
        </p:nvSpPr>
        <p:spPr>
          <a:xfrm>
            <a:off x="660400" y="1253173"/>
            <a:ext cx="1489392" cy="400110"/>
          </a:xfrm>
          <a:prstGeom prst="rect">
            <a:avLst/>
          </a:prstGeom>
          <a:noFill/>
          <a:ln w="9525">
            <a:noFill/>
          </a:ln>
        </p:spPr>
        <p:txBody>
          <a:bodyPr wrap="square">
            <a:spAutoFit/>
          </a:bodyPr>
          <a:lstStyle/>
          <a:p>
            <a:pPr>
              <a:spcBef>
                <a:spcPct val="50000"/>
              </a:spcBef>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继续答题</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graphicFrame>
        <p:nvGraphicFramePr>
          <p:cNvPr id="10" name="对象 9"/>
          <p:cNvGraphicFramePr>
            <a:graphicFrameLocks noChangeAspect="1"/>
          </p:cNvGraphicFramePr>
          <p:nvPr/>
        </p:nvGraphicFramePr>
        <p:xfrm>
          <a:off x="6509128" y="1838661"/>
          <a:ext cx="4918435" cy="633620"/>
        </p:xfrm>
        <a:graphic>
          <a:graphicData uri="http://schemas.openxmlformats.org/presentationml/2006/ole">
            <mc:AlternateContent xmlns:mc="http://schemas.openxmlformats.org/markup-compatibility/2006">
              <mc:Choice xmlns:v="urn:schemas-microsoft-com:vml" Requires="v">
                <p:oleObj r:id="rId10" imgW="3351530" imgH="431800" progId="Equation.DSMT4">
                  <p:embed/>
                </p:oleObj>
              </mc:Choice>
              <mc:Fallback>
                <p:oleObj r:id="rId10" imgW="3351530" imgH="431800" progId="Equation.DSMT4">
                  <p:embed/>
                  <p:pic>
                    <p:nvPicPr>
                      <p:cNvPr id="0" name="对象 13313"/>
                      <p:cNvPicPr/>
                      <p:nvPr/>
                    </p:nvPicPr>
                    <p:blipFill>
                      <a:blip r:embed="rId11"/>
                      <a:stretch>
                        <a:fillRect/>
                      </a:stretch>
                    </p:blipFill>
                    <p:spPr>
                      <a:xfrm>
                        <a:off x="6509128" y="1838661"/>
                        <a:ext cx="4918435" cy="633620"/>
                      </a:xfrm>
                      <a:prstGeom prst="rect">
                        <a:avLst/>
                      </a:prstGeom>
                      <a:noFill/>
                      <a:ln w="38100">
                        <a:noFill/>
                        <a:miter/>
                      </a:ln>
                    </p:spPr>
                  </p:pic>
                </p:oleObj>
              </mc:Fallback>
            </mc:AlternateContent>
          </a:graphicData>
        </a:graphic>
      </p:graphicFrame>
      <p:graphicFrame>
        <p:nvGraphicFramePr>
          <p:cNvPr id="11" name="对象 10"/>
          <p:cNvGraphicFramePr>
            <a:graphicFrameLocks noChangeAspect="1"/>
          </p:cNvGraphicFramePr>
          <p:nvPr/>
        </p:nvGraphicFramePr>
        <p:xfrm>
          <a:off x="6629141" y="2602116"/>
          <a:ext cx="4798422" cy="643791"/>
        </p:xfrm>
        <a:graphic>
          <a:graphicData uri="http://schemas.openxmlformats.org/presentationml/2006/ole">
            <mc:AlternateContent xmlns:mc="http://schemas.openxmlformats.org/markup-compatibility/2006">
              <mc:Choice xmlns:v="urn:schemas-microsoft-com:vml" Requires="v">
                <p:oleObj r:id="rId12" imgW="3898900" imgH="457200" progId="Equation.DSMT4">
                  <p:embed/>
                </p:oleObj>
              </mc:Choice>
              <mc:Fallback>
                <p:oleObj r:id="rId12" imgW="3898900" imgH="457200" progId="Equation.DSMT4">
                  <p:embed/>
                  <p:pic>
                    <p:nvPicPr>
                      <p:cNvPr id="0" name="对象 13314"/>
                      <p:cNvPicPr/>
                      <p:nvPr/>
                    </p:nvPicPr>
                    <p:blipFill>
                      <a:blip r:embed="rId13"/>
                      <a:stretch>
                        <a:fillRect/>
                      </a:stretch>
                    </p:blipFill>
                    <p:spPr>
                      <a:xfrm>
                        <a:off x="6629141" y="2602116"/>
                        <a:ext cx="4798422" cy="643791"/>
                      </a:xfrm>
                      <a:prstGeom prst="rect">
                        <a:avLst/>
                      </a:prstGeom>
                      <a:noFill/>
                      <a:ln w="38100">
                        <a:noFill/>
                        <a:miter/>
                      </a:ln>
                    </p:spPr>
                  </p:pic>
                </p:oleObj>
              </mc:Fallback>
            </mc:AlternateContent>
          </a:graphicData>
        </a:graphic>
      </p:graphicFrame>
      <p:graphicFrame>
        <p:nvGraphicFramePr>
          <p:cNvPr id="12" name="对象 11"/>
          <p:cNvGraphicFramePr>
            <a:graphicFrameLocks noChangeAspect="1"/>
          </p:cNvGraphicFramePr>
          <p:nvPr/>
        </p:nvGraphicFramePr>
        <p:xfrm>
          <a:off x="6629234" y="3261635"/>
          <a:ext cx="4797409" cy="1844922"/>
        </p:xfrm>
        <a:graphic>
          <a:graphicData uri="http://schemas.openxmlformats.org/presentationml/2006/ole">
            <mc:AlternateContent xmlns:mc="http://schemas.openxmlformats.org/markup-compatibility/2006">
              <mc:Choice xmlns:v="urn:schemas-microsoft-com:vml" Requires="v">
                <p:oleObj r:id="rId14" imgW="4406900" imgH="1371600" progId="Equation.DSMT4">
                  <p:embed/>
                </p:oleObj>
              </mc:Choice>
              <mc:Fallback>
                <p:oleObj r:id="rId14" imgW="4406900" imgH="1371600" progId="Equation.DSMT4">
                  <p:embed/>
                  <p:pic>
                    <p:nvPicPr>
                      <p:cNvPr id="0" name="对象 13315"/>
                      <p:cNvPicPr/>
                      <p:nvPr/>
                    </p:nvPicPr>
                    <p:blipFill>
                      <a:blip r:embed="rId15"/>
                      <a:stretch>
                        <a:fillRect/>
                      </a:stretch>
                    </p:blipFill>
                    <p:spPr>
                      <a:xfrm>
                        <a:off x="6629234" y="3261635"/>
                        <a:ext cx="4797409" cy="1844922"/>
                      </a:xfrm>
                      <a:prstGeom prst="rect">
                        <a:avLst/>
                      </a:prstGeom>
                      <a:noFill/>
                      <a:ln w="38100">
                        <a:noFill/>
                        <a:miter/>
                      </a:ln>
                    </p:spPr>
                  </p:pic>
                </p:oleObj>
              </mc:Fallback>
            </mc:AlternateContent>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checkerboard(across)">
                                      <p:cBhvr>
                                        <p:cTn id="12" dur="500"/>
                                        <p:tgtEl>
                                          <p:spTgt spid="12290"/>
                                        </p:tgtEl>
                                      </p:cBhvr>
                                    </p:animEffect>
                                  </p:childTnLst>
                                </p:cTn>
                              </p:par>
                              <p:par>
                                <p:cTn id="13" presetID="5" presetClass="entr" presetSubtype="10" fill="hold" nodeType="with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checkerboard(across)">
                                      <p:cBhvr>
                                        <p:cTn id="15" dur="500"/>
                                        <p:tgtEl>
                                          <p:spTgt spid="12291"/>
                                        </p:tgtEl>
                                      </p:cBhvr>
                                    </p:animEffect>
                                  </p:childTnLst>
                                </p:cTn>
                              </p:par>
                              <p:par>
                                <p:cTn id="16" presetID="5" presetClass="entr" presetSubtype="10"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checkerboard(across)">
                                      <p:cBhvr>
                                        <p:cTn id="18" dur="5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4337"/>
          <p:cNvSpPr/>
          <p:nvPr/>
        </p:nvSpPr>
        <p:spPr>
          <a:xfrm>
            <a:off x="1524000" y="3186113"/>
            <a:ext cx="9144000"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aphicFrame>
        <p:nvGraphicFramePr>
          <p:cNvPr id="14340" name="对象 14339"/>
          <p:cNvGraphicFramePr>
            <a:graphicFrameLocks noChangeAspect="1"/>
          </p:cNvGraphicFramePr>
          <p:nvPr/>
        </p:nvGraphicFramePr>
        <p:xfrm>
          <a:off x="3661092" y="2300522"/>
          <a:ext cx="2750186" cy="1625048"/>
        </p:xfrm>
        <a:graphic>
          <a:graphicData uri="http://schemas.openxmlformats.org/presentationml/2006/ole">
            <mc:AlternateContent xmlns:mc="http://schemas.openxmlformats.org/markup-compatibility/2006">
              <mc:Choice xmlns:v="urn:schemas-microsoft-com:vml" Requires="v">
                <p:oleObj r:id="rId2" imgW="1308735" imgH="838835" progId="Equation.DSMT4">
                  <p:embed/>
                </p:oleObj>
              </mc:Choice>
              <mc:Fallback>
                <p:oleObj r:id="rId2" imgW="1308735" imgH="838835" progId="Equation.DSMT4">
                  <p:embed/>
                  <p:pic>
                    <p:nvPicPr>
                      <p:cNvPr id="0" name="对象 14339"/>
                      <p:cNvPicPr/>
                      <p:nvPr/>
                    </p:nvPicPr>
                    <p:blipFill>
                      <a:blip r:embed="rId3"/>
                      <a:stretch>
                        <a:fillRect/>
                      </a:stretch>
                    </p:blipFill>
                    <p:spPr>
                      <a:xfrm>
                        <a:off x="3661092" y="2300522"/>
                        <a:ext cx="2750186" cy="1625048"/>
                      </a:xfrm>
                      <a:prstGeom prst="rect">
                        <a:avLst/>
                      </a:prstGeom>
                      <a:noFill/>
                      <a:ln w="38100">
                        <a:noFill/>
                        <a:miter/>
                      </a:ln>
                    </p:spPr>
                  </p:pic>
                </p:oleObj>
              </mc:Fallback>
            </mc:AlternateContent>
          </a:graphicData>
        </a:graphic>
      </p:graphicFrame>
      <p:sp>
        <p:nvSpPr>
          <p:cNvPr id="14341" name="文本框 14340"/>
          <p:cNvSpPr txBox="1"/>
          <p:nvPr/>
        </p:nvSpPr>
        <p:spPr>
          <a:xfrm>
            <a:off x="3639653" y="4464788"/>
            <a:ext cx="5184775" cy="400110"/>
          </a:xfrm>
          <a:prstGeom prst="rect">
            <a:avLst/>
          </a:prstGeom>
          <a:noFill/>
          <a:ln w="9525">
            <a:noFill/>
          </a:ln>
        </p:spPr>
        <p:txBody>
          <a:bodyPr>
            <a:spAutoFit/>
          </a:bodyPr>
          <a:lstStyle/>
          <a:p>
            <a:pPr>
              <a:spcBef>
                <a:spcPct val="50000"/>
              </a:spcBef>
            </a:pPr>
            <a:r>
              <a:rPr lang="zh-CN" altLang="en-US"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这正是我们所要推导的公式</a:t>
            </a:r>
            <a:r>
              <a:rPr lang="en-US" altLang="zh-CN" sz="2000" kern="0">
                <a:solidFill>
                  <a:srgbClr val="0000FF"/>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2" name="组合 1"/>
          <p:cNvGrpSpPr/>
          <p:nvPr/>
        </p:nvGrpSpPr>
        <p:grpSpPr>
          <a:xfrm>
            <a:off x="549276" y="1143892"/>
            <a:ext cx="11094084" cy="1234825"/>
            <a:chOff x="549276" y="1143892"/>
            <a:chExt cx="11094084" cy="1234825"/>
          </a:xfrm>
        </p:grpSpPr>
        <p:sp>
          <p:nvSpPr>
            <p:cNvPr id="14339" name="矩形 14338"/>
            <p:cNvSpPr/>
            <p:nvPr/>
          </p:nvSpPr>
          <p:spPr>
            <a:xfrm>
              <a:off x="549276" y="1143892"/>
              <a:ext cx="11094084" cy="1234825"/>
            </a:xfrm>
            <a:prstGeom prst="rect">
              <a:avLst/>
            </a:prstGeom>
            <a:noFill/>
            <a:ln w="9525">
              <a:noFill/>
            </a:ln>
          </p:spPr>
          <p:txBody>
            <a:bodyPr wrap="square">
              <a:spAutoFit/>
            </a:bodyPr>
            <a:lstStyle/>
            <a:p>
              <a:pPr>
                <a:lnSpc>
                  <a:spcPct val="200000"/>
                </a:lnSpc>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在上式中，后两项和            无关，而前两项为非负数，因此要使</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Q</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取得最小值，当且仅当前两项的值均为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0</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，即有</a:t>
              </a:r>
            </a:p>
          </p:txBody>
        </p:sp>
        <p:graphicFrame>
          <p:nvGraphicFramePr>
            <p:cNvPr id="14342" name="对象 14341"/>
            <p:cNvGraphicFramePr>
              <a:graphicFrameLocks noChangeAspect="1"/>
            </p:cNvGraphicFramePr>
            <p:nvPr/>
          </p:nvGraphicFramePr>
          <p:xfrm>
            <a:off x="3088639" y="1324868"/>
            <a:ext cx="572453" cy="436436"/>
          </p:xfrm>
          <a:graphic>
            <a:graphicData uri="http://schemas.openxmlformats.org/presentationml/2006/ole">
              <mc:AlternateContent xmlns:mc="http://schemas.openxmlformats.org/markup-compatibility/2006">
                <mc:Choice xmlns:v="urn:schemas-microsoft-com:vml" Requires="v">
                  <p:oleObj r:id="rId4" imgW="266700" imgH="203200" progId="Equation.DSMT4">
                    <p:embed/>
                  </p:oleObj>
                </mc:Choice>
                <mc:Fallback>
                  <p:oleObj r:id="rId4" imgW="266700" imgH="203200" progId="Equation.DSMT4">
                    <p:embed/>
                    <p:pic>
                      <p:nvPicPr>
                        <p:cNvPr id="0" name="对象 14341"/>
                        <p:cNvPicPr/>
                        <p:nvPr/>
                      </p:nvPicPr>
                      <p:blipFill>
                        <a:blip r:embed="rId5"/>
                        <a:stretch>
                          <a:fillRect/>
                        </a:stretch>
                      </p:blipFill>
                      <p:spPr>
                        <a:xfrm>
                          <a:off x="3088639" y="1324868"/>
                          <a:ext cx="572453" cy="436436"/>
                        </a:xfrm>
                        <a:prstGeom prst="rect">
                          <a:avLst/>
                        </a:prstGeom>
                        <a:noFill/>
                        <a:ln w="38100">
                          <a:noFill/>
                          <a:miter/>
                        </a:ln>
                      </p:spPr>
                    </p:pic>
                  </p:oleObj>
                </mc:Fallback>
              </mc:AlternateContent>
            </a:graphicData>
          </a:graphic>
        </p:graphicFrame>
      </p:gr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blinds(horizontal)">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5361"/>
          <p:cNvSpPr/>
          <p:nvPr/>
        </p:nvSpPr>
        <p:spPr>
          <a:xfrm>
            <a:off x="3141663" y="2843530"/>
            <a:ext cx="1503362" cy="0"/>
          </a:xfrm>
          <a:prstGeom prst="rect">
            <a:avLst/>
          </a:prstGeom>
          <a:noFill/>
          <a:ln w="9525">
            <a:noFill/>
          </a:ln>
        </p:spPr>
        <p:txBody>
          <a:bodyPr/>
          <a:lstStyle/>
          <a:p>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3" name="文本框 15362"/>
          <p:cNvSpPr txBox="1"/>
          <p:nvPr/>
        </p:nvSpPr>
        <p:spPr>
          <a:xfrm>
            <a:off x="0" y="1756034"/>
            <a:ext cx="8904287" cy="461665"/>
          </a:xfrm>
          <a:prstGeom prst="rect">
            <a:avLst/>
          </a:prstGeom>
          <a:noFill/>
          <a:ln w="9525">
            <a:noFill/>
          </a:ln>
        </p:spPr>
        <p:txBody>
          <a:bodyPr wrap="square">
            <a:spAutoFit/>
          </a:bodyPr>
          <a:lstStyle/>
          <a:p>
            <a:pPr>
              <a:lnSpc>
                <a:spcPct val="120000"/>
              </a:lnSpc>
              <a:spcBef>
                <a:spcPct val="20000"/>
              </a:spcBef>
            </a:pP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从某大学中随机选取</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8</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名女大学生，其身高和体重数据如下表所示： </a:t>
            </a:r>
          </a:p>
        </p:txBody>
      </p:sp>
      <p:graphicFrame>
        <p:nvGraphicFramePr>
          <p:cNvPr id="15364" name="对象 15363"/>
          <p:cNvGraphicFramePr>
            <a:graphicFrameLocks noChangeAspect="1"/>
          </p:cNvGraphicFramePr>
          <p:nvPr/>
        </p:nvGraphicFramePr>
        <p:xfrm>
          <a:off x="1524000" y="843280"/>
          <a:ext cx="914400" cy="198438"/>
        </p:xfrm>
        <a:graphic>
          <a:graphicData uri="http://schemas.openxmlformats.org/presentationml/2006/ole">
            <mc:AlternateContent xmlns:mc="http://schemas.openxmlformats.org/markup-compatibility/2006">
              <mc:Choice xmlns:v="urn:schemas-microsoft-com:vml" Requires="v">
                <p:oleObj r:id="rId2" imgW="114300" imgH="177800" progId="Equation.DSMT4">
                  <p:embed/>
                </p:oleObj>
              </mc:Choice>
              <mc:Fallback>
                <p:oleObj r:id="rId2" imgW="114300" imgH="177800" progId="Equation.DSMT4">
                  <p:embed/>
                  <p:pic>
                    <p:nvPicPr>
                      <p:cNvPr id="0" name="对象 15363"/>
                      <p:cNvPicPr/>
                      <p:nvPr/>
                    </p:nvPicPr>
                    <p:blipFill>
                      <a:blip r:embed="rId3"/>
                      <a:stretch>
                        <a:fillRect/>
                      </a:stretch>
                    </p:blipFill>
                    <p:spPr>
                      <a:xfrm>
                        <a:off x="1524000" y="843280"/>
                        <a:ext cx="914400" cy="198438"/>
                      </a:xfrm>
                      <a:prstGeom prst="rect">
                        <a:avLst/>
                      </a:prstGeom>
                      <a:noFill/>
                      <a:ln w="38100">
                        <a:noFill/>
                        <a:miter/>
                      </a:ln>
                    </p:spPr>
                  </p:pic>
                </p:oleObj>
              </mc:Fallback>
            </mc:AlternateContent>
          </a:graphicData>
        </a:graphic>
      </p:graphicFrame>
      <p:sp>
        <p:nvSpPr>
          <p:cNvPr id="15367" name="文本框 15366"/>
          <p:cNvSpPr txBox="1"/>
          <p:nvPr/>
        </p:nvSpPr>
        <p:spPr>
          <a:xfrm>
            <a:off x="658812" y="1251267"/>
            <a:ext cx="1676400" cy="400050"/>
          </a:xfrm>
          <a:prstGeom prst="rect">
            <a:avLst/>
          </a:prstGeom>
          <a:noFill/>
          <a:ln w="9525">
            <a:noFill/>
          </a:ln>
        </p:spPr>
        <p:txBody>
          <a:bodyPr>
            <a:spAutoFit/>
          </a:bodyPr>
          <a:lstStyle/>
          <a:p>
            <a:r>
              <a:rPr lang="zh-CN" altLang="en-US" sz="2000" kern="0" dirty="0">
                <a:solidFill>
                  <a:srgbClr val="3333FF"/>
                </a:solidFill>
                <a:latin typeface="Arial" panose="020B0604020202020204" pitchFamily="34" charset="0"/>
                <a:ea typeface="思源黑体 CN Medium" panose="020B0600000000000000" pitchFamily="34" charset="-122"/>
                <a:sym typeface="Arial" panose="020B0604020202020204" pitchFamily="34" charset="0"/>
              </a:rPr>
              <a:t>例题</a:t>
            </a:r>
            <a:r>
              <a:rPr lang="en-US" altLang="zh-CN" sz="2000" kern="0" dirty="0">
                <a:solidFill>
                  <a:srgbClr val="3333FF"/>
                </a:solidFill>
                <a:latin typeface="Arial" panose="020B0604020202020204" pitchFamily="34" charset="0"/>
                <a:ea typeface="思源黑体 CN Medium" panose="020B0600000000000000" pitchFamily="34" charset="-122"/>
                <a:sym typeface="Arial" panose="020B0604020202020204" pitchFamily="34" charset="0"/>
              </a:rPr>
              <a:t>1</a:t>
            </a:r>
          </a:p>
        </p:txBody>
      </p:sp>
      <p:graphicFrame>
        <p:nvGraphicFramePr>
          <p:cNvPr id="15369" name="表格 15368"/>
          <p:cNvGraphicFramePr/>
          <p:nvPr/>
        </p:nvGraphicFramePr>
        <p:xfrm>
          <a:off x="2141221" y="2662516"/>
          <a:ext cx="7848600" cy="1582738"/>
        </p:xfrm>
        <a:graphic>
          <a:graphicData uri="http://schemas.openxmlformats.org/drawingml/2006/table">
            <a:tbl>
              <a:tblPr/>
              <a:tblGrid>
                <a:gridCol w="1487488">
                  <a:extLst>
                    <a:ext uri="{9D8B030D-6E8A-4147-A177-3AD203B41FA5}">
                      <a16:colId xmlns:a16="http://schemas.microsoft.com/office/drawing/2014/main" val="20000"/>
                    </a:ext>
                  </a:extLst>
                </a:gridCol>
                <a:gridCol w="793750">
                  <a:extLst>
                    <a:ext uri="{9D8B030D-6E8A-4147-A177-3AD203B41FA5}">
                      <a16:colId xmlns:a16="http://schemas.microsoft.com/office/drawing/2014/main" val="20001"/>
                    </a:ext>
                  </a:extLst>
                </a:gridCol>
                <a:gridCol w="793750">
                  <a:extLst>
                    <a:ext uri="{9D8B030D-6E8A-4147-A177-3AD203B41FA5}">
                      <a16:colId xmlns:a16="http://schemas.microsoft.com/office/drawing/2014/main" val="20002"/>
                    </a:ext>
                  </a:extLst>
                </a:gridCol>
                <a:gridCol w="793750">
                  <a:extLst>
                    <a:ext uri="{9D8B030D-6E8A-4147-A177-3AD203B41FA5}">
                      <a16:colId xmlns:a16="http://schemas.microsoft.com/office/drawing/2014/main" val="20003"/>
                    </a:ext>
                  </a:extLst>
                </a:gridCol>
                <a:gridCol w="795337">
                  <a:extLst>
                    <a:ext uri="{9D8B030D-6E8A-4147-A177-3AD203B41FA5}">
                      <a16:colId xmlns:a16="http://schemas.microsoft.com/office/drawing/2014/main" val="20004"/>
                    </a:ext>
                  </a:extLst>
                </a:gridCol>
                <a:gridCol w="796925">
                  <a:extLst>
                    <a:ext uri="{9D8B030D-6E8A-4147-A177-3AD203B41FA5}">
                      <a16:colId xmlns:a16="http://schemas.microsoft.com/office/drawing/2014/main" val="20005"/>
                    </a:ext>
                  </a:extLst>
                </a:gridCol>
                <a:gridCol w="796925">
                  <a:extLst>
                    <a:ext uri="{9D8B030D-6E8A-4147-A177-3AD203B41FA5}">
                      <a16:colId xmlns:a16="http://schemas.microsoft.com/office/drawing/2014/main" val="20006"/>
                    </a:ext>
                  </a:extLst>
                </a:gridCol>
                <a:gridCol w="795338">
                  <a:extLst>
                    <a:ext uri="{9D8B030D-6E8A-4147-A177-3AD203B41FA5}">
                      <a16:colId xmlns:a16="http://schemas.microsoft.com/office/drawing/2014/main" val="20007"/>
                    </a:ext>
                  </a:extLst>
                </a:gridCol>
                <a:gridCol w="795337">
                  <a:extLst>
                    <a:ext uri="{9D8B030D-6E8A-4147-A177-3AD203B41FA5}">
                      <a16:colId xmlns:a16="http://schemas.microsoft.com/office/drawing/2014/main" val="20008"/>
                    </a:ext>
                  </a:extLst>
                </a:gridCol>
              </a:tblGrid>
              <a:tr h="525463">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编　号</a:t>
                      </a: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1</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2</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3</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4</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6</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7</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　</a:t>
                      </a:r>
                      <a:r>
                        <a:rPr lang="en-US" altLang="zh-CN" sz="2000" b="0">
                          <a:latin typeface="Arial" panose="020B0604020202020204" pitchFamily="34" charset="0"/>
                          <a:ea typeface="思源黑体 CN Medium" panose="020B0600000000000000" pitchFamily="34" charset="-122"/>
                          <a:sym typeface="Arial" panose="020B0604020202020204" pitchFamily="34" charset="0"/>
                        </a:rPr>
                        <a:t>8</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8637">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a:latin typeface="Arial" panose="020B0604020202020204" pitchFamily="34" charset="0"/>
                          <a:ea typeface="思源黑体 CN Medium" panose="020B0600000000000000" pitchFamily="34" charset="-122"/>
                          <a:sym typeface="Arial" panose="020B0604020202020204" pitchFamily="34" charset="0"/>
                        </a:rPr>
                        <a:t>身高</a:t>
                      </a:r>
                      <a:r>
                        <a:rPr lang="en-US" altLang="zh-CN" sz="2000" b="0">
                          <a:latin typeface="Arial" panose="020B0604020202020204" pitchFamily="34" charset="0"/>
                          <a:ea typeface="思源黑体 CN Medium" panose="020B0600000000000000" pitchFamily="34" charset="-122"/>
                          <a:sym typeface="Arial" panose="020B0604020202020204" pitchFamily="34" charset="0"/>
                        </a:rPr>
                        <a:t>/cm</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165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165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157</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170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175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165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155</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170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863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0" dirty="0">
                          <a:latin typeface="Arial" panose="020B0604020202020204" pitchFamily="34" charset="0"/>
                          <a:ea typeface="思源黑体 CN Medium" panose="020B0600000000000000" pitchFamily="34" charset="-122"/>
                          <a:sym typeface="Arial" panose="020B0604020202020204" pitchFamily="34" charset="0"/>
                        </a:rPr>
                        <a:t>体重</a:t>
                      </a: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/kg</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48</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57</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50</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54</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64</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61</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a:latin typeface="Arial" panose="020B0604020202020204" pitchFamily="34" charset="0"/>
                          <a:ea typeface="思源黑体 CN Medium" panose="020B0600000000000000" pitchFamily="34" charset="-122"/>
                          <a:sym typeface="Arial" panose="020B0604020202020204" pitchFamily="34" charset="0"/>
                        </a:rPr>
                        <a:t>  43</a:t>
                      </a:r>
                      <a:endParaRPr lang="zh-CN" altLang="en-US" sz="2000" b="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0" dirty="0">
                          <a:latin typeface="Arial" panose="020B0604020202020204" pitchFamily="34" charset="0"/>
                          <a:ea typeface="思源黑体 CN Medium" panose="020B0600000000000000" pitchFamily="34" charset="-122"/>
                          <a:sym typeface="Arial" panose="020B0604020202020204" pitchFamily="34" charset="0"/>
                        </a:rPr>
                        <a:t>  59</a:t>
                      </a:r>
                      <a:endParaRPr lang="zh-CN" altLang="en-US" sz="2000" b="0" dirty="0">
                        <a:latin typeface="Arial" panose="020B0604020202020204" pitchFamily="34" charset="0"/>
                        <a:ea typeface="思源黑体 CN Medium" panose="020B0600000000000000" pitchFamily="34" charset="-122"/>
                        <a:sym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411" name="矩形 15410"/>
          <p:cNvSpPr/>
          <p:nvPr/>
        </p:nvSpPr>
        <p:spPr>
          <a:xfrm>
            <a:off x="554830" y="4675824"/>
            <a:ext cx="11454290" cy="400110"/>
          </a:xfrm>
          <a:prstGeom prst="rect">
            <a:avLst/>
          </a:prstGeom>
          <a:noFill/>
          <a:ln w="9525">
            <a:noFill/>
          </a:ln>
        </p:spPr>
        <p:txBody>
          <a:bodyPr wrap="square">
            <a:spAutoFit/>
          </a:bodyPr>
          <a:lstStyle/>
          <a:p>
            <a:pPr>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求根据一名女大学生的身高预报她的体重的回归方程，并预报一名身高为</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172cm</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的女大学生的体重</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369"/>
                                        </p:tgtEl>
                                        <p:attrNameLst>
                                          <p:attrName>style.visibility</p:attrName>
                                        </p:attrNameLst>
                                      </p:cBhvr>
                                      <p:to>
                                        <p:strVal val="visible"/>
                                      </p:to>
                                    </p:set>
                                    <p:animEffect transition="in" filter="wipe(down)">
                                      <p:cBhvr>
                                        <p:cTn id="13" dur="500"/>
                                        <p:tgtEl>
                                          <p:spTgt spid="15369"/>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5411"/>
                                        </p:tgtEl>
                                        <p:attrNameLst>
                                          <p:attrName>style.visibility</p:attrName>
                                        </p:attrNameLst>
                                      </p:cBhvr>
                                      <p:to>
                                        <p:strVal val="visible"/>
                                      </p:to>
                                    </p:set>
                                    <p:anim calcmode="lin" valueType="num">
                                      <p:cBhvr>
                                        <p:cTn id="18" dur="500" fill="hold"/>
                                        <p:tgtEl>
                                          <p:spTgt spid="15411"/>
                                        </p:tgtEl>
                                        <p:attrNameLst>
                                          <p:attrName>ppt_w</p:attrName>
                                        </p:attrNameLst>
                                      </p:cBhvr>
                                      <p:tavLst>
                                        <p:tav tm="0">
                                          <p:val>
                                            <p:fltVal val="0"/>
                                          </p:val>
                                        </p:tav>
                                        <p:tav tm="100000">
                                          <p:val>
                                            <p:strVal val="#ppt_w"/>
                                          </p:val>
                                        </p:tav>
                                      </p:tavLst>
                                    </p:anim>
                                    <p:anim calcmode="lin" valueType="num">
                                      <p:cBhvr>
                                        <p:cTn id="19" dur="500" fill="hold"/>
                                        <p:tgtEl>
                                          <p:spTgt spid="154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allAtOnce"/>
      <p:bldP spid="154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2206</Words>
  <Application>Microsoft Office PowerPoint</Application>
  <PresentationFormat>宽屏</PresentationFormat>
  <Paragraphs>281</Paragraphs>
  <Slides>34</Slides>
  <Notes>1</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3</vt:i4>
      </vt:variant>
      <vt:variant>
        <vt:lpstr>幻灯片标题</vt:lpstr>
      </vt:variant>
      <vt:variant>
        <vt:i4>34</vt:i4>
      </vt:variant>
    </vt:vector>
  </HeadingPairs>
  <TitlesOfParts>
    <vt:vector size="42" baseType="lpstr">
      <vt:lpstr>Calibri</vt:lpstr>
      <vt:lpstr>Arial</vt:lpstr>
      <vt:lpstr>思源黑体 CN Light</vt:lpstr>
      <vt:lpstr>FandolFang R</vt:lpstr>
      <vt:lpstr>办公资源网：www.bangongziyuan.com</vt:lpstr>
      <vt:lpstr>Equation.DSMT4</vt:lpstr>
      <vt:lpstr>Microsoft Excel Chart</vt:lpstr>
      <vt:lpstr>Microsoft 公式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54</cp:revision>
  <dcterms:created xsi:type="dcterms:W3CDTF">2020-08-16T11:59:00Z</dcterms:created>
  <dcterms:modified xsi:type="dcterms:W3CDTF">2021-01-09T10:10:03Z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