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5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70" r:id="rId10"/>
    <p:sldId id="271" r:id="rId11"/>
    <p:sldId id="273" r:id="rId12"/>
    <p:sldId id="274" r:id="rId13"/>
    <p:sldId id="287" r:id="rId14"/>
    <p:sldId id="276" r:id="rId15"/>
  </p:sldIdLst>
  <p:sldSz cx="12192000" cy="6858000"/>
  <p:notesSz cx="6858000" cy="9144000"/>
  <p:embeddedFontLst>
    <p:embeddedFont>
      <p:font typeface="思源黑体 CN Light" panose="02010600030101010101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65">
          <p15:clr>
            <a:srgbClr val="A4A3A4"/>
          </p15:clr>
        </p15:guide>
        <p15:guide id="2" orient="horz" pos="600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52" y="90"/>
      </p:cViewPr>
      <p:guideLst>
        <p:guide pos="7265"/>
        <p:guide orient="horz" pos="600"/>
        <p:guide orient="horz" pos="664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7BD376-A1B9-481C-82BB-618963B356F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B4D549A-1625-4718-B103-89C6D78F0D2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401387-CFE4-4BA7-A34D-29D629D4FF87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r>
              <a:rPr lang="zh-CN" altLang="en-US"/>
              <a:t>例</a:t>
            </a:r>
            <a:r>
              <a:rPr lang="en-US" altLang="zh-CN"/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6.wmf"/><Relationship Id="rId18" Type="http://schemas.openxmlformats.org/officeDocument/2006/relationships/image" Target="../media/image58.png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7.png"/><Relationship Id="rId2" Type="http://schemas.openxmlformats.org/officeDocument/2006/relationships/oleObject" Target="../embeddings/oleObject52.bin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5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68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72.wmf"/><Relationship Id="rId5" Type="http://schemas.openxmlformats.org/officeDocument/2006/relationships/image" Target="../media/image69.e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5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6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audio" Target="../media/audio2.wav"/><Relationship Id="rId21" Type="http://schemas.openxmlformats.org/officeDocument/2006/relationships/image" Target="../media/image10.e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2.emf"/><Relationship Id="rId33" Type="http://schemas.openxmlformats.org/officeDocument/2006/relationships/image" Target="../media/image16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19.png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emf"/><Relationship Id="rId28" Type="http://schemas.openxmlformats.org/officeDocument/2006/relationships/oleObject" Target="../embeddings/oleObject13.bin"/><Relationship Id="rId36" Type="http://schemas.openxmlformats.org/officeDocument/2006/relationships/image" Target="../media/image18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emf"/><Relationship Id="rId31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25.emf"/><Relationship Id="rId21" Type="http://schemas.openxmlformats.org/officeDocument/2006/relationships/image" Target="../media/image34.emf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2.e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3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1.e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image" Target="../media/image36.wmf"/><Relationship Id="rId21" Type="http://schemas.openxmlformats.org/officeDocument/2006/relationships/image" Target="../media/image45.e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3.emf"/><Relationship Id="rId25" Type="http://schemas.openxmlformats.org/officeDocument/2006/relationships/image" Target="../media/image47.emf"/><Relationship Id="rId33" Type="http://schemas.openxmlformats.org/officeDocument/2006/relationships/image" Target="../media/image51.emf"/><Relationship Id="rId2" Type="http://schemas.openxmlformats.org/officeDocument/2006/relationships/oleObject" Target="../embeddings/oleObject32.bin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29" Type="http://schemas.openxmlformats.org/officeDocument/2006/relationships/image" Target="../media/image49.e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0.emf"/><Relationship Id="rId24" Type="http://schemas.openxmlformats.org/officeDocument/2006/relationships/oleObject" Target="../embeddings/oleObject43.bin"/><Relationship Id="rId32" Type="http://schemas.openxmlformats.org/officeDocument/2006/relationships/oleObject" Target="../embeddings/oleObject47.bin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23" Type="http://schemas.openxmlformats.org/officeDocument/2006/relationships/image" Target="../media/image46.emf"/><Relationship Id="rId28" Type="http://schemas.openxmlformats.org/officeDocument/2006/relationships/oleObject" Target="../embeddings/oleObject45.bin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4.emf"/><Relationship Id="rId31" Type="http://schemas.openxmlformats.org/officeDocument/2006/relationships/image" Target="../media/image50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8.emf"/><Relationship Id="rId30" Type="http://schemas.openxmlformats.org/officeDocument/2006/relationships/oleObject" Target="../embeddings/oleObject4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8.png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emf"/><Relationship Id="rId11" Type="http://schemas.openxmlformats.org/officeDocument/2006/relationships/image" Target="../media/image56.png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60.png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460406"/>
            <a:ext cx="5945080" cy="2496414"/>
            <a:chOff x="6147269" y="2958615"/>
            <a:chExt cx="5118496" cy="196210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490177"/>
              <a:ext cx="5033249" cy="1430547"/>
              <a:chOff x="-4714868" y="2269242"/>
              <a:chExt cx="5033249" cy="1430547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269242"/>
                <a:ext cx="5033249" cy="785785"/>
                <a:chOff x="-4714868" y="2269242"/>
                <a:chExt cx="5033249" cy="785785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7" y="2269242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2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2.2.2</a:t>
                  </a:r>
                  <a:r>
                    <a:rPr lang="zh-CN" altLang="en-US" sz="32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椭圆的简单几何性质</a:t>
                  </a:r>
                  <a:r>
                    <a:rPr lang="zh-CN" altLang="en-US" sz="18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第二课时</a:t>
                  </a:r>
                  <a:endParaRPr lang="zh-CN" altLang="en-US" sz="3600" b="1" dirty="0">
                    <a:solidFill>
                      <a:srgbClr val="5DA6B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53380" y="295861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037862">
            <a:off x="7234757" y="742043"/>
            <a:ext cx="5389160" cy="5389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 rot="19037862">
            <a:off x="4009064" y="-3884749"/>
            <a:ext cx="5389160" cy="5389160"/>
          </a:xfrm>
          <a:prstGeom prst="roundRect">
            <a:avLst/>
          </a:prstGeom>
          <a:solidFill>
            <a:srgbClr val="B4E5EA">
              <a:alpha val="16000"/>
            </a:srgbClr>
          </a:solidFill>
          <a:ln>
            <a:solidFill>
              <a:srgbClr val="B4E5E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圆角矩形 14"/>
          <p:cNvSpPr/>
          <p:nvPr/>
        </p:nvSpPr>
        <p:spPr>
          <a:xfrm rot="19037862">
            <a:off x="3941869" y="5141973"/>
            <a:ext cx="5059680" cy="5059680"/>
          </a:xfrm>
          <a:prstGeom prst="roundRect">
            <a:avLst/>
          </a:prstGeom>
          <a:solidFill>
            <a:srgbClr val="F8D1D9">
              <a:alpha val="37000"/>
            </a:srgbClr>
          </a:solidFill>
          <a:ln>
            <a:solidFill>
              <a:srgbClr val="F8D1D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1055" r="13482"/>
          <a:stretch>
            <a:fillRect/>
          </a:stretch>
        </p:blipFill>
        <p:spPr>
          <a:xfrm>
            <a:off x="6778272" y="0"/>
            <a:ext cx="6873245" cy="6827689"/>
          </a:xfrm>
          <a:custGeom>
            <a:avLst/>
            <a:gdLst>
              <a:gd name="connsiteX0" fmla="*/ 3574485 w 6873245"/>
              <a:gd name="connsiteY0" fmla="*/ 727 h 6827689"/>
              <a:gd name="connsiteX1" fmla="*/ 4198558 w 6873245"/>
              <a:gd name="connsiteY1" fmla="*/ 289059 h 6827689"/>
              <a:gd name="connsiteX2" fmla="*/ 6635114 w 6873245"/>
              <a:gd name="connsiteY2" fmla="*/ 2929317 h 6827689"/>
              <a:gd name="connsiteX3" fmla="*/ 6584187 w 6873245"/>
              <a:gd name="connsiteY3" fmla="*/ 4198558 h 6827689"/>
              <a:gd name="connsiteX4" fmla="*/ 3943929 w 6873245"/>
              <a:gd name="connsiteY4" fmla="*/ 6635114 h 6827689"/>
              <a:gd name="connsiteX5" fmla="*/ 3639124 w 6873245"/>
              <a:gd name="connsiteY5" fmla="*/ 6820353 h 6827689"/>
              <a:gd name="connsiteX6" fmla="*/ 3615099 w 6873245"/>
              <a:gd name="connsiteY6" fmla="*/ 6827689 h 6827689"/>
              <a:gd name="connsiteX7" fmla="*/ 3053038 w 6873245"/>
              <a:gd name="connsiteY7" fmla="*/ 6827689 h 6827689"/>
              <a:gd name="connsiteX8" fmla="*/ 3044717 w 6873245"/>
              <a:gd name="connsiteY8" fmla="*/ 6825300 h 6827689"/>
              <a:gd name="connsiteX9" fmla="*/ 2674688 w 6873245"/>
              <a:gd name="connsiteY9" fmla="*/ 6584187 h 6827689"/>
              <a:gd name="connsiteX10" fmla="*/ 238132 w 6873245"/>
              <a:gd name="connsiteY10" fmla="*/ 3943929 h 6827689"/>
              <a:gd name="connsiteX11" fmla="*/ 289059 w 6873245"/>
              <a:gd name="connsiteY11" fmla="*/ 2674688 h 6827689"/>
              <a:gd name="connsiteX12" fmla="*/ 2929317 w 6873245"/>
              <a:gd name="connsiteY12" fmla="*/ 238132 h 6827689"/>
              <a:gd name="connsiteX13" fmla="*/ 3574485 w 6873245"/>
              <a:gd name="connsiteY13" fmla="*/ 727 h 682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73245" h="6827689">
                <a:moveTo>
                  <a:pt x="3574485" y="727"/>
                </a:moveTo>
                <a:cubicBezTo>
                  <a:pt x="3804172" y="9943"/>
                  <a:pt x="4030344" y="106782"/>
                  <a:pt x="4198558" y="289059"/>
                </a:cubicBezTo>
                <a:lnTo>
                  <a:pt x="6635114" y="2929317"/>
                </a:lnTo>
                <a:cubicBezTo>
                  <a:pt x="6971542" y="3293871"/>
                  <a:pt x="6948741" y="3862130"/>
                  <a:pt x="6584187" y="4198558"/>
                </a:cubicBezTo>
                <a:lnTo>
                  <a:pt x="3943929" y="6635114"/>
                </a:lnTo>
                <a:cubicBezTo>
                  <a:pt x="3852791" y="6719221"/>
                  <a:pt x="3748920" y="6780876"/>
                  <a:pt x="3639124" y="6820353"/>
                </a:cubicBezTo>
                <a:lnTo>
                  <a:pt x="3615099" y="6827689"/>
                </a:lnTo>
                <a:lnTo>
                  <a:pt x="3053038" y="6827689"/>
                </a:lnTo>
                <a:lnTo>
                  <a:pt x="3044717" y="6825300"/>
                </a:lnTo>
                <a:cubicBezTo>
                  <a:pt x="2907595" y="6778659"/>
                  <a:pt x="2779822" y="6698110"/>
                  <a:pt x="2674688" y="6584187"/>
                </a:cubicBezTo>
                <a:lnTo>
                  <a:pt x="238132" y="3943929"/>
                </a:lnTo>
                <a:cubicBezTo>
                  <a:pt x="-98296" y="3579375"/>
                  <a:pt x="-75495" y="3011116"/>
                  <a:pt x="289059" y="2674688"/>
                </a:cubicBezTo>
                <a:lnTo>
                  <a:pt x="2929317" y="238132"/>
                </a:lnTo>
                <a:cubicBezTo>
                  <a:pt x="3111594" y="69918"/>
                  <a:pt x="3344797" y="-8488"/>
                  <a:pt x="3574485" y="727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4"/>
          <p:cNvGrpSpPr/>
          <p:nvPr/>
        </p:nvGrpSpPr>
        <p:grpSpPr bwMode="auto">
          <a:xfrm>
            <a:off x="7986772" y="2267064"/>
            <a:ext cx="3419475" cy="2511425"/>
            <a:chOff x="2835" y="1298"/>
            <a:chExt cx="2736" cy="1582"/>
          </a:xfrm>
        </p:grpSpPr>
        <p:sp>
          <p:nvSpPr>
            <p:cNvPr id="19458" name="Oval 5"/>
            <p:cNvSpPr>
              <a:spLocks noChangeArrowheads="1"/>
            </p:cNvSpPr>
            <p:nvPr/>
          </p:nvSpPr>
          <p:spPr bwMode="auto">
            <a:xfrm>
              <a:off x="3133" y="1818"/>
              <a:ext cx="1853" cy="83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9" name="Line 6"/>
            <p:cNvSpPr>
              <a:spLocks noChangeShapeType="1"/>
            </p:cNvSpPr>
            <p:nvPr/>
          </p:nvSpPr>
          <p:spPr bwMode="auto">
            <a:xfrm>
              <a:off x="2835" y="2256"/>
              <a:ext cx="251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0" name="Line 7"/>
            <p:cNvSpPr>
              <a:spLocks noChangeShapeType="1"/>
            </p:cNvSpPr>
            <p:nvPr/>
          </p:nvSpPr>
          <p:spPr bwMode="auto">
            <a:xfrm flipV="1">
              <a:off x="4060" y="1465"/>
              <a:ext cx="0" cy="14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1" name="Text Box 8"/>
            <p:cNvSpPr txBox="1">
              <a:spLocks noChangeArrowheads="1"/>
            </p:cNvSpPr>
            <p:nvPr/>
          </p:nvSpPr>
          <p:spPr bwMode="auto">
            <a:xfrm>
              <a:off x="3806" y="2172"/>
              <a:ext cx="30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o</a:t>
              </a:r>
            </a:p>
          </p:txBody>
        </p:sp>
        <p:sp>
          <p:nvSpPr>
            <p:cNvPr id="19462" name="Text Box 9"/>
            <p:cNvSpPr txBox="1">
              <a:spLocks noChangeArrowheads="1"/>
            </p:cNvSpPr>
            <p:nvPr/>
          </p:nvSpPr>
          <p:spPr bwMode="auto">
            <a:xfrm>
              <a:off x="5218" y="2214"/>
              <a:ext cx="3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9463" name="Text Box 10"/>
            <p:cNvSpPr txBox="1">
              <a:spLocks noChangeArrowheads="1"/>
            </p:cNvSpPr>
            <p:nvPr/>
          </p:nvSpPr>
          <p:spPr bwMode="auto">
            <a:xfrm>
              <a:off x="4071" y="1298"/>
              <a:ext cx="4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19464" name="Line 11"/>
          <p:cNvSpPr>
            <a:spLocks noChangeShapeType="1"/>
          </p:cNvSpPr>
          <p:nvPr/>
        </p:nvSpPr>
        <p:spPr bwMode="auto">
          <a:xfrm flipV="1">
            <a:off x="7266046" y="2340088"/>
            <a:ext cx="2305050" cy="1511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V="1">
            <a:off x="7481946" y="2555988"/>
            <a:ext cx="2305050" cy="1511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00365" name="Object 3"/>
          <p:cNvGraphicFramePr/>
          <p:nvPr/>
        </p:nvGraphicFramePr>
        <p:xfrm>
          <a:off x="1297836" y="2776752"/>
          <a:ext cx="2906079" cy="40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46530" imgH="203200" progId="Equation.DSMT4">
                  <p:embed/>
                </p:oleObj>
              </mc:Choice>
              <mc:Fallback>
                <p:oleObj r:id="rId2" imgW="1446530" imgH="20320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836" y="2776752"/>
                        <a:ext cx="2906079" cy="407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6" name="Object 4"/>
          <p:cNvGraphicFramePr/>
          <p:nvPr/>
        </p:nvGraphicFramePr>
        <p:xfrm>
          <a:off x="1314715" y="3575157"/>
          <a:ext cx="3320451" cy="13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24965" imgH="660400" progId="Equation.DSMT4">
                  <p:embed/>
                </p:oleObj>
              </mc:Choice>
              <mc:Fallback>
                <p:oleObj r:id="rId4" imgW="1624965" imgH="66040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715" y="3575157"/>
                        <a:ext cx="3320451" cy="13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7" name="Object 5"/>
          <p:cNvGraphicFramePr/>
          <p:nvPr/>
        </p:nvGraphicFramePr>
        <p:xfrm>
          <a:off x="4196261" y="4366817"/>
          <a:ext cx="4601860" cy="485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171700" imgH="228600" progId="Equation.DSMT4">
                  <p:embed/>
                </p:oleObj>
              </mc:Choice>
              <mc:Fallback>
                <p:oleObj r:id="rId6" imgW="2171700" imgH="22860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261" y="4366817"/>
                        <a:ext cx="4601860" cy="485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2"/>
          <p:cNvSpPr>
            <a:spLocks noChangeArrowheads="1"/>
          </p:cNvSpPr>
          <p:nvPr/>
        </p:nvSpPr>
        <p:spPr bwMode="auto">
          <a:xfrm>
            <a:off x="635000" y="1253995"/>
            <a:ext cx="6415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题型一：直线与椭圆的位置关系</a:t>
            </a:r>
          </a:p>
        </p:txBody>
      </p:sp>
      <p:graphicFrame>
        <p:nvGraphicFramePr>
          <p:cNvPr id="2" name="Object 5"/>
          <p:cNvGraphicFramePr/>
          <p:nvPr/>
        </p:nvGraphicFramePr>
        <p:xfrm>
          <a:off x="1352889" y="4951504"/>
          <a:ext cx="4979310" cy="456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346325" imgH="215900" progId="Equation.DSMT4">
                  <p:embed/>
                </p:oleObj>
              </mc:Choice>
              <mc:Fallback>
                <p:oleObj r:id="rId8" imgW="2346325" imgH="21590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889" y="4951504"/>
                        <a:ext cx="4979310" cy="456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/>
          <p:nvPr/>
        </p:nvGraphicFramePr>
        <p:xfrm>
          <a:off x="1930878" y="3213974"/>
          <a:ext cx="3287630" cy="43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636395" imgH="215900" progId="Equation.DSMT4">
                  <p:embed/>
                </p:oleObj>
              </mc:Choice>
              <mc:Fallback>
                <p:oleObj r:id="rId10" imgW="1636395" imgH="21590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878" y="3213974"/>
                        <a:ext cx="3287630" cy="433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0" name="Object 3"/>
          <p:cNvGraphicFramePr/>
          <p:nvPr/>
        </p:nvGraphicFramePr>
        <p:xfrm>
          <a:off x="1352889" y="5591100"/>
          <a:ext cx="2650344" cy="45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320165" imgH="228600" progId="Equation.DSMT4">
                  <p:embed/>
                </p:oleObj>
              </mc:Choice>
              <mc:Fallback>
                <p:oleObj r:id="rId12" imgW="1320165" imgH="22860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889" y="5591100"/>
                        <a:ext cx="2650344" cy="459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1" name="Object 4"/>
          <p:cNvGraphicFramePr/>
          <p:nvPr/>
        </p:nvGraphicFramePr>
        <p:xfrm>
          <a:off x="4203915" y="5571627"/>
          <a:ext cx="2152549" cy="41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053465" imgH="203200" progId="Equation.DSMT4">
                  <p:embed/>
                </p:oleObj>
              </mc:Choice>
              <mc:Fallback>
                <p:oleObj r:id="rId14" imgW="1053465" imgH="20320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915" y="5571627"/>
                        <a:ext cx="2152549" cy="41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Rectangle 190"/>
          <p:cNvSpPr>
            <a:spLocks noChangeArrowheads="1"/>
          </p:cNvSpPr>
          <p:nvPr/>
        </p:nvSpPr>
        <p:spPr bwMode="auto">
          <a:xfrm>
            <a:off x="635000" y="1597737"/>
            <a:ext cx="10898188" cy="123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例2:已知椭圆 </a:t>
            </a:r>
            <a:r>
              <a:rPr kumimoji="0" lang="en-US" altLang="zh-CN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,直线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,椭圆上是否存在一点,到直线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的距离最小?最小距离是多少?</a:t>
            </a:r>
          </a:p>
        </p:txBody>
      </p:sp>
      <p:pic>
        <p:nvPicPr>
          <p:cNvPr id="9407" name="Picture 191" descr="C:\Users\ADMINI~1\AppData\Local\Temp\ksohtml15804\wps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87" y="1754291"/>
            <a:ext cx="10382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8" name="Picture 192" descr="C:\Users\ADMINI~1\AppData\Local\Temp\ksohtml15804\wps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16" y="1816063"/>
            <a:ext cx="2085994" cy="4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9" name="Picture 193" descr="C:\Users\ADMINI~1\AppData\Local\Temp\ksohtml15804\wps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23" y="1794615"/>
            <a:ext cx="264836" cy="45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/>
          <p:nvPr/>
        </p:nvGrpSpPr>
        <p:grpSpPr bwMode="auto">
          <a:xfrm>
            <a:off x="658813" y="1054877"/>
            <a:ext cx="9372600" cy="701675"/>
            <a:chOff x="0" y="319"/>
            <a:chExt cx="5638" cy="442"/>
          </a:xfrm>
        </p:grpSpPr>
        <p:sp>
          <p:nvSpPr>
            <p:cNvPr id="21506" name="Text Box 3"/>
            <p:cNvSpPr txBox="1">
              <a:spLocks noChangeArrowheads="1"/>
            </p:cNvSpPr>
            <p:nvPr/>
          </p:nvSpPr>
          <p:spPr bwMode="auto">
            <a:xfrm>
              <a:off x="0" y="436"/>
              <a:ext cx="56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练习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已知直线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y=x-      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与椭圆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baseline="300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+4y</a:t>
              </a:r>
              <a:r>
                <a:rPr lang="en-US" altLang="zh-CN" sz="2000" kern="0" baseline="300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=2 </a:t>
              </a: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，判断它们的位置关系。</a:t>
              </a:r>
            </a:p>
          </p:txBody>
        </p:sp>
        <p:graphicFrame>
          <p:nvGraphicFramePr>
            <p:cNvPr id="21507" name="Object 4"/>
            <p:cNvGraphicFramePr/>
            <p:nvPr/>
          </p:nvGraphicFramePr>
          <p:xfrm>
            <a:off x="1399" y="319"/>
            <a:ext cx="207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28905" imgH="334645" progId="Equation.3">
                    <p:embed/>
                  </p:oleObj>
                </mc:Choice>
                <mc:Fallback>
                  <p:oleObj r:id="rId2" imgW="128905" imgH="334645" progId="Equation.3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9" y="319"/>
                          <a:ext cx="207" cy="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/>
          <p:nvPr/>
        </p:nvGrpSpPr>
        <p:grpSpPr bwMode="auto">
          <a:xfrm>
            <a:off x="2687638" y="1679436"/>
            <a:ext cx="3030537" cy="1433513"/>
            <a:chOff x="1610" y="1280"/>
            <a:chExt cx="1909" cy="903"/>
          </a:xfrm>
        </p:grpSpPr>
        <p:graphicFrame>
          <p:nvGraphicFramePr>
            <p:cNvPr id="21509" name="Object 6"/>
            <p:cNvGraphicFramePr/>
            <p:nvPr/>
          </p:nvGraphicFramePr>
          <p:xfrm>
            <a:off x="1745" y="1280"/>
            <a:ext cx="725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528320" imgH="334645" progId="Equation.3">
                    <p:embed/>
                  </p:oleObj>
                </mc:Choice>
                <mc:Fallback>
                  <p:oleObj r:id="rId4" imgW="528320" imgH="334645" progId="Equation.3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5" y="1280"/>
                          <a:ext cx="725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0" name="Text Box 7"/>
            <p:cNvSpPr txBox="1">
              <a:spLocks noChangeArrowheads="1"/>
            </p:cNvSpPr>
            <p:nvPr/>
          </p:nvSpPr>
          <p:spPr bwMode="auto">
            <a:xfrm>
              <a:off x="1705" y="1931"/>
              <a:ext cx="18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baseline="300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+4y</a:t>
              </a:r>
              <a:r>
                <a:rPr lang="en-US" altLang="zh-CN" sz="2000" kern="0" baseline="300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=2</a:t>
              </a:r>
            </a:p>
          </p:txBody>
        </p:sp>
        <p:sp>
          <p:nvSpPr>
            <p:cNvPr id="21511" name="AutoShape 8"/>
            <p:cNvSpPr/>
            <p:nvPr/>
          </p:nvSpPr>
          <p:spPr bwMode="auto">
            <a:xfrm>
              <a:off x="1610" y="1480"/>
              <a:ext cx="91" cy="635"/>
            </a:xfrm>
            <a:prstGeom prst="leftBrace">
              <a:avLst>
                <a:gd name="adj1" fmla="val 58118"/>
                <a:gd name="adj2" fmla="val 50000"/>
              </a:avLst>
            </a:prstGeom>
            <a:noFill/>
            <a:ln w="3810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4414837" y="2500172"/>
            <a:ext cx="1079500" cy="142875"/>
          </a:xfrm>
          <a:prstGeom prst="rightArrow">
            <a:avLst>
              <a:gd name="adj1" fmla="val 50000"/>
              <a:gd name="adj2" fmla="val 188854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</a:ln>
        </p:spPr>
        <p:txBody>
          <a:bodyPr wrap="none" anchor="ctr"/>
          <a:lstStyle/>
          <a:p>
            <a:endParaRPr lang="zh-CN" altLang="zh-CN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583209" y="1952928"/>
            <a:ext cx="2468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解：联立方程组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4502347" y="2066385"/>
            <a:ext cx="1296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消去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graphicFrame>
        <p:nvGraphicFramePr>
          <p:cNvPr id="113676" name="Object 12"/>
          <p:cNvGraphicFramePr/>
          <p:nvPr/>
        </p:nvGraphicFramePr>
        <p:xfrm>
          <a:off x="5783262" y="2284271"/>
          <a:ext cx="20891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56615" imgH="173990" progId="Equation.3">
                  <p:embed/>
                </p:oleObj>
              </mc:Choice>
              <mc:Fallback>
                <p:oleObj r:id="rId6" imgW="856615" imgH="173990" progId="Equation.3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2" y="2284271"/>
                        <a:ext cx="20891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2832100" y="3292334"/>
            <a:ext cx="1368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∆&gt;0</a:t>
            </a:r>
            <a:endParaRPr lang="en-US" altLang="zh-CN" sz="2000" kern="0"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2182812" y="3292334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因为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3443445" y="3292334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所以，方程（１）有两个根，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636587" y="3799270"/>
            <a:ext cx="5759450" cy="400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那么，相交所得的弦的弦长是多少？</a:t>
            </a: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6771640" y="3292334"/>
            <a:ext cx="287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则原方程组有两组解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….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7943850" y="2284271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----- (1)</a:t>
            </a:r>
          </a:p>
        </p:txBody>
      </p:sp>
      <p:grpSp>
        <p:nvGrpSpPr>
          <p:cNvPr id="4" name="Group 20"/>
          <p:cNvGrpSpPr/>
          <p:nvPr/>
        </p:nvGrpSpPr>
        <p:grpSpPr bwMode="auto">
          <a:xfrm>
            <a:off x="8491787" y="1118352"/>
            <a:ext cx="3149103" cy="1115931"/>
            <a:chOff x="3560" y="709"/>
            <a:chExt cx="1905" cy="861"/>
          </a:xfrm>
        </p:grpSpPr>
        <p:sp>
          <p:nvSpPr>
            <p:cNvPr id="21523" name="AutoShape 21"/>
            <p:cNvSpPr>
              <a:spLocks noChangeArrowheads="1"/>
            </p:cNvSpPr>
            <p:nvPr/>
          </p:nvSpPr>
          <p:spPr bwMode="auto">
            <a:xfrm>
              <a:off x="3560" y="709"/>
              <a:ext cx="1905" cy="861"/>
            </a:xfrm>
            <a:prstGeom prst="wedgeRoundRectCallout">
              <a:avLst>
                <a:gd name="adj1" fmla="val -64542"/>
                <a:gd name="adj2" fmla="val 43264"/>
                <a:gd name="adj3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2000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由韦达定理</a:t>
              </a:r>
            </a:p>
          </p:txBody>
        </p:sp>
        <p:graphicFrame>
          <p:nvGraphicFramePr>
            <p:cNvPr id="21524" name="Object 22"/>
            <p:cNvGraphicFramePr/>
            <p:nvPr/>
          </p:nvGraphicFramePr>
          <p:xfrm>
            <a:off x="4429" y="763"/>
            <a:ext cx="973" cy="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688975" imgH="663575" progId="Equation.3">
                    <p:embed/>
                  </p:oleObj>
                </mc:Choice>
                <mc:Fallback>
                  <p:oleObj r:id="rId8" imgW="688975" imgH="663575" progId="Equation.3">
                    <p:embed/>
                    <p:pic>
                      <p:nvPicPr>
                        <p:cNvPr id="0" name="Object 2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" y="763"/>
                          <a:ext cx="973" cy="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2208849" y="6926263"/>
            <a:ext cx="684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13690" name="Object 26"/>
          <p:cNvGraphicFramePr/>
          <p:nvPr/>
        </p:nvGraphicFramePr>
        <p:xfrm>
          <a:off x="2081212" y="4451231"/>
          <a:ext cx="72739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5037455" imgH="405765" progId="Equation.DSMT4">
                  <p:embed/>
                </p:oleObj>
              </mc:Choice>
              <mc:Fallback>
                <p:oleObj r:id="rId10" imgW="5037455" imgH="405765" progId="Equation.DSMT4">
                  <p:embed/>
                  <p:pic>
                    <p:nvPicPr>
                      <p:cNvPr id="0" name="Objec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2" y="4451231"/>
                        <a:ext cx="72739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nimBg="1"/>
      <p:bldP spid="113674" grpId="0"/>
      <p:bldP spid="113675" grpId="0"/>
      <p:bldP spid="113677" grpId="0"/>
      <p:bldP spid="113678" grpId="0"/>
      <p:bldP spid="113679" grpId="0"/>
      <p:bldP spid="113680" grpId="0"/>
      <p:bldP spid="113682" grpId="0"/>
      <p:bldP spid="1136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639164" y="4915386"/>
            <a:ext cx="86756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弦中点问题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的两种处理方法：               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）联立方程组，消去一个未知数，利用韦达定理；    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）设两端点坐标，代入曲线方程相减可求出弦的斜率。 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58813" y="1201786"/>
            <a:ext cx="728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、直线与椭圆的三种位置关系及判断方法；</a:t>
            </a:r>
          </a:p>
        </p:txBody>
      </p:sp>
      <p:graphicFrame>
        <p:nvGraphicFramePr>
          <p:cNvPr id="22531" name="Object 4"/>
          <p:cNvGraphicFramePr/>
          <p:nvPr/>
        </p:nvGraphicFramePr>
        <p:xfrm>
          <a:off x="5993130" y="449453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" imgH="215265" progId="Equation.3">
                  <p:embed/>
                </p:oleObj>
              </mc:Choice>
              <mc:Fallback>
                <p:oleObj r:id="rId2" imgW="114300" imgH="215265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130" y="449453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/>
          <p:nvPr/>
        </p:nvGrpSpPr>
        <p:grpSpPr bwMode="auto">
          <a:xfrm>
            <a:off x="660400" y="2599800"/>
            <a:ext cx="8748712" cy="2436813"/>
            <a:chOff x="249" y="1145"/>
            <a:chExt cx="5511" cy="1535"/>
          </a:xfrm>
        </p:grpSpPr>
        <p:sp>
          <p:nvSpPr>
            <p:cNvPr id="22533" name="Rectangle 6"/>
            <p:cNvSpPr>
              <a:spLocks noChangeArrowheads="1"/>
            </p:cNvSpPr>
            <p:nvPr/>
          </p:nvSpPr>
          <p:spPr bwMode="auto">
            <a:xfrm>
              <a:off x="249" y="1145"/>
              <a:ext cx="5511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、弦长的计算方法：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弦长公式：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|AB|=                                    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=                                                    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（适用于任何曲线）          </a:t>
              </a:r>
            </a:p>
          </p:txBody>
        </p:sp>
        <p:graphicFrame>
          <p:nvGraphicFramePr>
            <p:cNvPr id="22534" name="Object 8"/>
            <p:cNvGraphicFramePr/>
            <p:nvPr/>
          </p:nvGraphicFramePr>
          <p:xfrm>
            <a:off x="1059" y="2134"/>
            <a:ext cx="2123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461770" imgH="373380" progId="Equation.3">
                    <p:embed/>
                  </p:oleObj>
                </mc:Choice>
                <mc:Fallback>
                  <p:oleObj r:id="rId4" imgW="1461770" imgH="373380" progId="Equation.3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9" y="2134"/>
                          <a:ext cx="2123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5" name="Object 9"/>
            <p:cNvGraphicFramePr/>
            <p:nvPr/>
          </p:nvGraphicFramePr>
          <p:xfrm>
            <a:off x="1036" y="1648"/>
            <a:ext cx="244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13205" imgH="238125" progId="Equation.3">
                    <p:embed/>
                  </p:oleObj>
                </mc:Choice>
                <mc:Fallback>
                  <p:oleObj r:id="rId6" imgW="1513205" imgH="238125" progId="Equation.3">
                    <p:embed/>
                    <p:pic>
                      <p:nvPicPr>
                        <p:cNvPr id="0" name="Object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" y="1648"/>
                          <a:ext cx="2449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639164" y="1665218"/>
            <a:ext cx="4916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解方程组消去其中一元得一元二次型方程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768668" y="2161341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△&lt; 0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相离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3283268" y="2161341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△= 0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相切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797868" y="2161341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△&gt; 0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/>
      <p:bldP spid="58378" grpId="0"/>
      <p:bldP spid="58380" grpId="0"/>
      <p:bldP spid="58383" grpId="0"/>
      <p:bldP spid="58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037862">
            <a:off x="7234757" y="742043"/>
            <a:ext cx="5389160" cy="5389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 rot="19037862">
            <a:off x="4009064" y="-3884749"/>
            <a:ext cx="5389160" cy="5389160"/>
          </a:xfrm>
          <a:prstGeom prst="roundRect">
            <a:avLst/>
          </a:prstGeom>
          <a:solidFill>
            <a:srgbClr val="B4E5EA">
              <a:alpha val="16000"/>
            </a:srgbClr>
          </a:solidFill>
          <a:ln>
            <a:solidFill>
              <a:srgbClr val="B4E5E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圆角矩形 14"/>
          <p:cNvSpPr/>
          <p:nvPr/>
        </p:nvSpPr>
        <p:spPr>
          <a:xfrm rot="19037862">
            <a:off x="3941869" y="5141973"/>
            <a:ext cx="5059680" cy="5059680"/>
          </a:xfrm>
          <a:prstGeom prst="roundRect">
            <a:avLst/>
          </a:prstGeom>
          <a:solidFill>
            <a:srgbClr val="F8D1D9">
              <a:alpha val="37000"/>
            </a:srgbClr>
          </a:solidFill>
          <a:ln>
            <a:solidFill>
              <a:srgbClr val="F8D1D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1055" r="13482"/>
          <a:stretch>
            <a:fillRect/>
          </a:stretch>
        </p:blipFill>
        <p:spPr>
          <a:xfrm>
            <a:off x="6778272" y="0"/>
            <a:ext cx="6873245" cy="6827689"/>
          </a:xfrm>
          <a:custGeom>
            <a:avLst/>
            <a:gdLst>
              <a:gd name="connsiteX0" fmla="*/ 3574485 w 6873245"/>
              <a:gd name="connsiteY0" fmla="*/ 727 h 6827689"/>
              <a:gd name="connsiteX1" fmla="*/ 4198558 w 6873245"/>
              <a:gd name="connsiteY1" fmla="*/ 289059 h 6827689"/>
              <a:gd name="connsiteX2" fmla="*/ 6635114 w 6873245"/>
              <a:gd name="connsiteY2" fmla="*/ 2929317 h 6827689"/>
              <a:gd name="connsiteX3" fmla="*/ 6584187 w 6873245"/>
              <a:gd name="connsiteY3" fmla="*/ 4198558 h 6827689"/>
              <a:gd name="connsiteX4" fmla="*/ 3943929 w 6873245"/>
              <a:gd name="connsiteY4" fmla="*/ 6635114 h 6827689"/>
              <a:gd name="connsiteX5" fmla="*/ 3639124 w 6873245"/>
              <a:gd name="connsiteY5" fmla="*/ 6820353 h 6827689"/>
              <a:gd name="connsiteX6" fmla="*/ 3615099 w 6873245"/>
              <a:gd name="connsiteY6" fmla="*/ 6827689 h 6827689"/>
              <a:gd name="connsiteX7" fmla="*/ 3053038 w 6873245"/>
              <a:gd name="connsiteY7" fmla="*/ 6827689 h 6827689"/>
              <a:gd name="connsiteX8" fmla="*/ 3044717 w 6873245"/>
              <a:gd name="connsiteY8" fmla="*/ 6825300 h 6827689"/>
              <a:gd name="connsiteX9" fmla="*/ 2674688 w 6873245"/>
              <a:gd name="connsiteY9" fmla="*/ 6584187 h 6827689"/>
              <a:gd name="connsiteX10" fmla="*/ 238132 w 6873245"/>
              <a:gd name="connsiteY10" fmla="*/ 3943929 h 6827689"/>
              <a:gd name="connsiteX11" fmla="*/ 289059 w 6873245"/>
              <a:gd name="connsiteY11" fmla="*/ 2674688 h 6827689"/>
              <a:gd name="connsiteX12" fmla="*/ 2929317 w 6873245"/>
              <a:gd name="connsiteY12" fmla="*/ 238132 h 6827689"/>
              <a:gd name="connsiteX13" fmla="*/ 3574485 w 6873245"/>
              <a:gd name="connsiteY13" fmla="*/ 727 h 682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73245" h="6827689">
                <a:moveTo>
                  <a:pt x="3574485" y="727"/>
                </a:moveTo>
                <a:cubicBezTo>
                  <a:pt x="3804172" y="9943"/>
                  <a:pt x="4030344" y="106782"/>
                  <a:pt x="4198558" y="289059"/>
                </a:cubicBezTo>
                <a:lnTo>
                  <a:pt x="6635114" y="2929317"/>
                </a:lnTo>
                <a:cubicBezTo>
                  <a:pt x="6971542" y="3293871"/>
                  <a:pt x="6948741" y="3862130"/>
                  <a:pt x="6584187" y="4198558"/>
                </a:cubicBezTo>
                <a:lnTo>
                  <a:pt x="3943929" y="6635114"/>
                </a:lnTo>
                <a:cubicBezTo>
                  <a:pt x="3852791" y="6719221"/>
                  <a:pt x="3748920" y="6780876"/>
                  <a:pt x="3639124" y="6820353"/>
                </a:cubicBezTo>
                <a:lnTo>
                  <a:pt x="3615099" y="6827689"/>
                </a:lnTo>
                <a:lnTo>
                  <a:pt x="3053038" y="6827689"/>
                </a:lnTo>
                <a:lnTo>
                  <a:pt x="3044717" y="6825300"/>
                </a:lnTo>
                <a:cubicBezTo>
                  <a:pt x="2907595" y="6778659"/>
                  <a:pt x="2779822" y="6698110"/>
                  <a:pt x="2674688" y="6584187"/>
                </a:cubicBezTo>
                <a:lnTo>
                  <a:pt x="238132" y="3943929"/>
                </a:lnTo>
                <a:cubicBezTo>
                  <a:pt x="-98296" y="3579375"/>
                  <a:pt x="-75495" y="3011116"/>
                  <a:pt x="289059" y="2674688"/>
                </a:cubicBezTo>
                <a:lnTo>
                  <a:pt x="2929317" y="238132"/>
                </a:lnTo>
                <a:cubicBezTo>
                  <a:pt x="3111594" y="69918"/>
                  <a:pt x="3344797" y="-8488"/>
                  <a:pt x="3574485" y="727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99812" y="1144432"/>
            <a:ext cx="685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椭圆的第一定义与第二定义是相呼应的。</a:t>
            </a:r>
          </a:p>
        </p:txBody>
      </p:sp>
      <p:graphicFrame>
        <p:nvGraphicFramePr>
          <p:cNvPr id="73732" name="Group 4"/>
          <p:cNvGraphicFramePr>
            <a:graphicFrameLocks noGrp="1"/>
          </p:cNvGraphicFramePr>
          <p:nvPr/>
        </p:nvGraphicFramePr>
        <p:xfrm>
          <a:off x="2435566" y="1676246"/>
          <a:ext cx="6589713" cy="4559454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定义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图 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定义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8"/>
          <p:cNvGrpSpPr/>
          <p:nvPr/>
        </p:nvGrpSpPr>
        <p:grpSpPr bwMode="auto">
          <a:xfrm>
            <a:off x="7231770" y="2516126"/>
            <a:ext cx="1738147" cy="2879694"/>
            <a:chOff x="3786" y="1278"/>
            <a:chExt cx="1068" cy="2207"/>
          </a:xfrm>
        </p:grpSpPr>
        <p:graphicFrame>
          <p:nvGraphicFramePr>
            <p:cNvPr id="6162" name="Object 19"/>
            <p:cNvGraphicFramePr/>
            <p:nvPr/>
          </p:nvGraphicFramePr>
          <p:xfrm>
            <a:off x="4111" y="1278"/>
            <a:ext cx="710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659765" imgH="203200" progId="Equation.3">
                    <p:embed/>
                  </p:oleObj>
                </mc:Choice>
                <mc:Fallback>
                  <p:oleObj r:id="rId4" imgW="659765" imgH="203200" progId="Equation.3">
                    <p:embed/>
                    <p:pic>
                      <p:nvPicPr>
                        <p:cNvPr id="0" name="Object 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1" y="1278"/>
                          <a:ext cx="710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3" name="Object 20"/>
            <p:cNvGraphicFramePr/>
            <p:nvPr/>
          </p:nvGraphicFramePr>
          <p:xfrm>
            <a:off x="3790" y="1591"/>
            <a:ext cx="103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964565" imgH="203200" progId="Equation.3">
                    <p:embed/>
                  </p:oleObj>
                </mc:Choice>
                <mc:Fallback>
                  <p:oleObj r:id="rId6" imgW="964565" imgH="203200" progId="Equation.3">
                    <p:embed/>
                    <p:pic>
                      <p:nvPicPr>
                        <p:cNvPr id="0" name="Object 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591"/>
                          <a:ext cx="103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4" name="Object 21"/>
            <p:cNvGraphicFramePr/>
            <p:nvPr/>
          </p:nvGraphicFramePr>
          <p:xfrm>
            <a:off x="3786" y="1879"/>
            <a:ext cx="103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964565" imgH="203200" progId="Equation.3">
                    <p:embed/>
                  </p:oleObj>
                </mc:Choice>
                <mc:Fallback>
                  <p:oleObj r:id="rId8" imgW="964565" imgH="203200" progId="Equation.3">
                    <p:embed/>
                    <p:pic>
                      <p:nvPicPr>
                        <p:cNvPr id="0" name="Object 2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6" y="1879"/>
                          <a:ext cx="103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5" name="Object 22"/>
            <p:cNvGraphicFramePr/>
            <p:nvPr/>
          </p:nvGraphicFramePr>
          <p:xfrm>
            <a:off x="3802" y="2238"/>
            <a:ext cx="103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964565" imgH="203200" progId="Equation.3">
                    <p:embed/>
                  </p:oleObj>
                </mc:Choice>
                <mc:Fallback>
                  <p:oleObj r:id="rId10" imgW="964565" imgH="203200" progId="Equation.3">
                    <p:embed/>
                    <p:pic>
                      <p:nvPicPr>
                        <p:cNvPr id="0" name="Object 2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2" y="2238"/>
                          <a:ext cx="103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6" name="Object 23"/>
            <p:cNvGraphicFramePr/>
            <p:nvPr/>
          </p:nvGraphicFramePr>
          <p:xfrm>
            <a:off x="3877" y="2581"/>
            <a:ext cx="857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799465" imgH="203200" progId="Equation.3">
                    <p:embed/>
                  </p:oleObj>
                </mc:Choice>
                <mc:Fallback>
                  <p:oleObj r:id="rId12" imgW="799465" imgH="203200" progId="Equation.3">
                    <p:embed/>
                    <p:pic>
                      <p:nvPicPr>
                        <p:cNvPr id="0" name="Object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7" y="2581"/>
                          <a:ext cx="857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7" name="Object 24"/>
            <p:cNvGraphicFramePr/>
            <p:nvPr/>
          </p:nvGraphicFramePr>
          <p:xfrm>
            <a:off x="3816" y="2802"/>
            <a:ext cx="1038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028065" imgH="405765" progId="Equation.3">
                    <p:embed/>
                  </p:oleObj>
                </mc:Choice>
                <mc:Fallback>
                  <p:oleObj r:id="rId14" imgW="1028065" imgH="405765" progId="Equation.3">
                    <p:embed/>
                    <p:pic>
                      <p:nvPicPr>
                        <p:cNvPr id="0" name="Object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" y="2802"/>
                          <a:ext cx="1038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8" name="Object 25"/>
            <p:cNvGraphicFramePr/>
            <p:nvPr/>
          </p:nvGraphicFramePr>
          <p:xfrm>
            <a:off x="3823" y="3267"/>
            <a:ext cx="96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862965" imgH="203200" progId="Equation.3">
                    <p:embed/>
                  </p:oleObj>
                </mc:Choice>
                <mc:Fallback>
                  <p:oleObj r:id="rId16" imgW="862965" imgH="203200" progId="Equation.3">
                    <p:embed/>
                    <p:pic>
                      <p:nvPicPr>
                        <p:cNvPr id="0" name="Object 2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3" y="3267"/>
                          <a:ext cx="969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754" name="Line 26"/>
          <p:cNvSpPr>
            <a:spLocks noChangeShapeType="1"/>
          </p:cNvSpPr>
          <p:nvPr/>
        </p:nvSpPr>
        <p:spPr bwMode="auto">
          <a:xfrm>
            <a:off x="4230236" y="405823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3755" name="Object 27"/>
          <p:cNvGraphicFramePr/>
          <p:nvPr/>
        </p:nvGraphicFramePr>
        <p:xfrm>
          <a:off x="4718312" y="3199676"/>
          <a:ext cx="21304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8" imgW="1384300" imgH="180340" progId="Equation.3">
                  <p:embed/>
                </p:oleObj>
              </mc:Choice>
              <mc:Fallback>
                <p:oleObj name="公式" r:id="rId18" imgW="1384300" imgH="180340" progId="Equation.3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312" y="3199676"/>
                        <a:ext cx="21304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6" name="Object 28"/>
          <p:cNvGraphicFramePr/>
          <p:nvPr/>
        </p:nvGraphicFramePr>
        <p:xfrm>
          <a:off x="4473836" y="5428512"/>
          <a:ext cx="26193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0" imgW="1390650" imgH="180340" progId="Equation.3">
                  <p:embed/>
                </p:oleObj>
              </mc:Choice>
              <mc:Fallback>
                <p:oleObj name="公式" r:id="rId20" imgW="1390650" imgH="180340" progId="Equation.3">
                  <p:embed/>
                  <p:pic>
                    <p:nvPicPr>
                      <p:cNvPr id="0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836" y="5428512"/>
                        <a:ext cx="261937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7" name="Object 29"/>
          <p:cNvGraphicFramePr/>
          <p:nvPr/>
        </p:nvGraphicFramePr>
        <p:xfrm>
          <a:off x="4718981" y="3468437"/>
          <a:ext cx="13557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882015" imgH="354330" progId="Equation.3">
                  <p:embed/>
                </p:oleObj>
              </mc:Choice>
              <mc:Fallback>
                <p:oleObj r:id="rId22" imgW="882015" imgH="354330" progId="Equation.3">
                  <p:embed/>
                  <p:pic>
                    <p:nvPicPr>
                      <p:cNvPr id="0" name="Objec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981" y="3468437"/>
                        <a:ext cx="13557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8" name="Object 30"/>
          <p:cNvGraphicFramePr/>
          <p:nvPr/>
        </p:nvGraphicFramePr>
        <p:xfrm>
          <a:off x="4473836" y="5689600"/>
          <a:ext cx="13382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869315" imgH="354330" progId="Equation.3">
                  <p:embed/>
                </p:oleObj>
              </mc:Choice>
              <mc:Fallback>
                <p:oleObj r:id="rId24" imgW="869315" imgH="354330" progId="Equation.3">
                  <p:embed/>
                  <p:pic>
                    <p:nvPicPr>
                      <p:cNvPr id="0" name="Objec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836" y="5689600"/>
                        <a:ext cx="13382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1"/>
          <p:cNvGrpSpPr/>
          <p:nvPr/>
        </p:nvGrpSpPr>
        <p:grpSpPr bwMode="auto">
          <a:xfrm>
            <a:off x="2520109" y="2581606"/>
            <a:ext cx="1686960" cy="2610001"/>
            <a:chOff x="839" y="1255"/>
            <a:chExt cx="1052" cy="1870"/>
          </a:xfrm>
        </p:grpSpPr>
        <p:grpSp>
          <p:nvGrpSpPr>
            <p:cNvPr id="6175" name="Group 32"/>
            <p:cNvGrpSpPr/>
            <p:nvPr/>
          </p:nvGrpSpPr>
          <p:grpSpPr bwMode="auto">
            <a:xfrm>
              <a:off x="839" y="1525"/>
              <a:ext cx="1052" cy="1600"/>
              <a:chOff x="847" y="1536"/>
              <a:chExt cx="1052" cy="1600"/>
            </a:xfrm>
          </p:grpSpPr>
          <p:graphicFrame>
            <p:nvGraphicFramePr>
              <p:cNvPr id="6176" name="Object 33"/>
              <p:cNvGraphicFramePr/>
              <p:nvPr/>
            </p:nvGraphicFramePr>
            <p:xfrm>
              <a:off x="870" y="1536"/>
              <a:ext cx="960" cy="2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6" imgW="849630" imgH="215900" progId="Equation.3">
                      <p:embed/>
                    </p:oleObj>
                  </mc:Choice>
                  <mc:Fallback>
                    <p:oleObj r:id="rId26" imgW="849630" imgH="215900" progId="Equation.3">
                      <p:embed/>
                      <p:pic>
                        <p:nvPicPr>
                          <p:cNvPr id="0" name="Object 3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0" y="1536"/>
                            <a:ext cx="960" cy="2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77" name="Object 34"/>
              <p:cNvGraphicFramePr/>
              <p:nvPr/>
            </p:nvGraphicFramePr>
            <p:xfrm>
              <a:off x="847" y="1857"/>
              <a:ext cx="1020" cy="2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8" imgW="951230" imgH="215900" progId="Equation.3">
                      <p:embed/>
                    </p:oleObj>
                  </mc:Choice>
                  <mc:Fallback>
                    <p:oleObj r:id="rId28" imgW="951230" imgH="215900" progId="Equation.3">
                      <p:embed/>
                      <p:pic>
                        <p:nvPicPr>
                          <p:cNvPr id="0" name="Object 3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7" y="1857"/>
                            <a:ext cx="1020" cy="2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78" name="Object 35"/>
              <p:cNvGraphicFramePr/>
              <p:nvPr/>
            </p:nvGraphicFramePr>
            <p:xfrm>
              <a:off x="847" y="2210"/>
              <a:ext cx="1033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0" imgW="964565" imgH="203200" progId="Equation.3">
                      <p:embed/>
                    </p:oleObj>
                  </mc:Choice>
                  <mc:Fallback>
                    <p:oleObj r:id="rId30" imgW="964565" imgH="203200" progId="Equation.3">
                      <p:embed/>
                      <p:pic>
                        <p:nvPicPr>
                          <p:cNvPr id="0" name="Object 3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7" y="2210"/>
                            <a:ext cx="1033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79" name="Object 36"/>
              <p:cNvGraphicFramePr/>
              <p:nvPr/>
            </p:nvGraphicFramePr>
            <p:xfrm>
              <a:off x="849" y="2551"/>
              <a:ext cx="1050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2" imgW="977265" imgH="241300" progId="Equation.3">
                      <p:embed/>
                    </p:oleObj>
                  </mc:Choice>
                  <mc:Fallback>
                    <p:oleObj r:id="rId32" imgW="977265" imgH="241300" progId="Equation.3">
                      <p:embed/>
                      <p:pic>
                        <p:nvPicPr>
                          <p:cNvPr id="0" name="Object 3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9" y="2551"/>
                            <a:ext cx="1050" cy="2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80" name="Object 37"/>
              <p:cNvGraphicFramePr/>
              <p:nvPr/>
            </p:nvGraphicFramePr>
            <p:xfrm>
              <a:off x="886" y="2918"/>
              <a:ext cx="598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4" imgW="558165" imgH="203200" progId="Equation.3">
                      <p:embed/>
                    </p:oleObj>
                  </mc:Choice>
                  <mc:Fallback>
                    <p:oleObj r:id="rId34" imgW="558165" imgH="203200" progId="Equation.3">
                      <p:embed/>
                      <p:pic>
                        <p:nvPicPr>
                          <p:cNvPr id="0" name="Object 3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6" y="2918"/>
                            <a:ext cx="598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81" name="Group 38"/>
            <p:cNvGrpSpPr>
              <a:grpSpLocks noChangeAspect="1"/>
            </p:cNvGrpSpPr>
            <p:nvPr/>
          </p:nvGrpSpPr>
          <p:grpSpPr bwMode="auto">
            <a:xfrm>
              <a:off x="1169" y="1255"/>
              <a:ext cx="722" cy="216"/>
              <a:chOff x="1169" y="1255"/>
              <a:chExt cx="722" cy="216"/>
            </a:xfrm>
          </p:grpSpPr>
          <p:sp>
            <p:nvSpPr>
              <p:cNvPr id="6182" name="AutoShape 39"/>
              <p:cNvSpPr>
                <a:spLocks noChangeAspect="1" noChangeArrowheads="1" noTextEdit="1"/>
              </p:cNvSpPr>
              <p:nvPr/>
            </p:nvSpPr>
            <p:spPr bwMode="auto">
              <a:xfrm>
                <a:off x="1188" y="1255"/>
                <a:ext cx="70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3" name="Rectangle 40"/>
              <p:cNvSpPr>
                <a:spLocks noChangeArrowheads="1"/>
              </p:cNvSpPr>
              <p:nvPr/>
            </p:nvSpPr>
            <p:spPr bwMode="auto">
              <a:xfrm>
                <a:off x="1169" y="1266"/>
                <a:ext cx="64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平面内与</a:t>
                </a:r>
                <a:endPara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41"/>
          <p:cNvGrpSpPr/>
          <p:nvPr/>
        </p:nvGrpSpPr>
        <p:grpSpPr bwMode="auto">
          <a:xfrm>
            <a:off x="5000370" y="2282809"/>
            <a:ext cx="1460103" cy="982415"/>
            <a:chOff x="2208" y="1152"/>
            <a:chExt cx="1296" cy="872"/>
          </a:xfrm>
        </p:grpSpPr>
        <p:pic>
          <p:nvPicPr>
            <p:cNvPr id="6185" name="Picture 42" descr="tuoyuan1"/>
            <p:cNvPicPr>
              <a:picLocks noChangeAspect="1" noChangeArrowheads="1"/>
            </p:cNvPicPr>
            <p:nvPr/>
          </p:nvPicPr>
          <p:blipFill>
            <a:blip r:embed="rId3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4000" contras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152"/>
              <a:ext cx="129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6" name="Line 43"/>
            <p:cNvSpPr>
              <a:spLocks noChangeShapeType="1"/>
            </p:cNvSpPr>
            <p:nvPr/>
          </p:nvSpPr>
          <p:spPr bwMode="auto">
            <a:xfrm>
              <a:off x="2278" y="1207"/>
              <a:ext cx="0" cy="7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87" name="Line 44"/>
            <p:cNvSpPr>
              <a:spLocks noChangeShapeType="1"/>
            </p:cNvSpPr>
            <p:nvPr/>
          </p:nvSpPr>
          <p:spPr bwMode="auto">
            <a:xfrm>
              <a:off x="3312" y="1207"/>
              <a:ext cx="0" cy="7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45"/>
          <p:cNvGrpSpPr/>
          <p:nvPr/>
        </p:nvGrpSpPr>
        <p:grpSpPr bwMode="auto">
          <a:xfrm>
            <a:off x="5112961" y="4026366"/>
            <a:ext cx="923400" cy="1370277"/>
            <a:chOff x="2448" y="2379"/>
            <a:chExt cx="841" cy="1248"/>
          </a:xfrm>
        </p:grpSpPr>
        <p:pic>
          <p:nvPicPr>
            <p:cNvPr id="6189" name="Picture 46" descr="tuoyuan2"/>
            <p:cNvPicPr>
              <a:picLocks noChangeAspect="1" noChangeArrowheads="1"/>
            </p:cNvPicPr>
            <p:nvPr/>
          </p:nvPicPr>
          <p:blipFill>
            <a:blip r:embed="rId3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8000" contrast="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379"/>
              <a:ext cx="84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0" name="Line 47"/>
            <p:cNvSpPr>
              <a:spLocks noChangeShapeType="1"/>
            </p:cNvSpPr>
            <p:nvPr/>
          </p:nvSpPr>
          <p:spPr bwMode="auto">
            <a:xfrm>
              <a:off x="2528" y="2546"/>
              <a:ext cx="6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91" name="Line 48"/>
            <p:cNvSpPr>
              <a:spLocks noChangeShapeType="1"/>
            </p:cNvSpPr>
            <p:nvPr/>
          </p:nvSpPr>
          <p:spPr bwMode="auto">
            <a:xfrm>
              <a:off x="2517" y="3577"/>
              <a:ext cx="6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571059" y="1243816"/>
            <a:ext cx="6732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由椭圆的第二定义可得到椭圆的几何性质如下：</a:t>
            </a:r>
          </a:p>
        </p:txBody>
      </p:sp>
      <p:graphicFrame>
        <p:nvGraphicFramePr>
          <p:cNvPr id="74755" name="Object 3"/>
          <p:cNvGraphicFramePr/>
          <p:nvPr/>
        </p:nvGraphicFramePr>
        <p:xfrm>
          <a:off x="660400" y="1685349"/>
          <a:ext cx="5749751" cy="74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38500" imgH="419100" progId="Equation.DSMT4">
                  <p:embed/>
                </p:oleObj>
              </mc:Choice>
              <mc:Fallback>
                <p:oleObj r:id="rId2" imgW="3238500" imgH="41910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685349"/>
                        <a:ext cx="5749751" cy="74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/>
          <p:nvPr/>
        </p:nvGraphicFramePr>
        <p:xfrm>
          <a:off x="660400" y="2471111"/>
          <a:ext cx="5198238" cy="70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86100" imgH="419100" progId="Equation.DSMT4">
                  <p:embed/>
                </p:oleObj>
              </mc:Choice>
              <mc:Fallback>
                <p:oleObj r:id="rId4" imgW="3086100" imgH="41910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471111"/>
                        <a:ext cx="5198238" cy="706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5"/>
          <p:cNvGraphicFramePr/>
          <p:nvPr/>
        </p:nvGraphicFramePr>
        <p:xfrm>
          <a:off x="610780" y="3235252"/>
          <a:ext cx="7216854" cy="813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721100" imgH="419100" progId="Equation.DSMT4">
                  <p:embed/>
                </p:oleObj>
              </mc:Choice>
              <mc:Fallback>
                <p:oleObj r:id="rId6" imgW="3721100" imgH="41910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80" y="3235252"/>
                        <a:ext cx="7216854" cy="813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/>
          <p:cNvGraphicFramePr/>
          <p:nvPr/>
        </p:nvGraphicFramePr>
        <p:xfrm>
          <a:off x="673650" y="4105919"/>
          <a:ext cx="6850078" cy="85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465830" imgH="431800" progId="Equation.DSMT4">
                  <p:embed/>
                </p:oleObj>
              </mc:Choice>
              <mc:Fallback>
                <p:oleObj r:id="rId8" imgW="3465830" imgH="431800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50" y="4105919"/>
                        <a:ext cx="6850078" cy="85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7"/>
          <p:cNvGraphicFramePr/>
          <p:nvPr/>
        </p:nvGraphicFramePr>
        <p:xfrm>
          <a:off x="697637" y="5127102"/>
          <a:ext cx="6606010" cy="83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415030" imgH="431800" progId="Equation.DSMT4">
                  <p:embed/>
                </p:oleObj>
              </mc:Choice>
              <mc:Fallback>
                <p:oleObj r:id="rId10" imgW="3415030" imgH="431800" progId="Equation.DSMT4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637" y="5127102"/>
                        <a:ext cx="6606010" cy="834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 bwMode="auto">
          <a:xfrm>
            <a:off x="672337" y="1133454"/>
            <a:ext cx="11793539" cy="1995488"/>
            <a:chOff x="-228" y="-581"/>
            <a:chExt cx="7429" cy="1257"/>
          </a:xfrm>
        </p:grpSpPr>
        <p:sp>
          <p:nvSpPr>
            <p:cNvPr id="8195" name="Text Box 8"/>
            <p:cNvSpPr txBox="1">
              <a:spLocks noChangeArrowheads="1"/>
            </p:cNvSpPr>
            <p:nvPr/>
          </p:nvSpPr>
          <p:spPr bwMode="auto">
            <a:xfrm>
              <a:off x="-228" y="-581"/>
              <a:ext cx="7429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、椭圆                          上一点到准线                   与到焦点（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）的距离的比是（        ）</a:t>
              </a:r>
            </a:p>
          </p:txBody>
        </p:sp>
        <p:graphicFrame>
          <p:nvGraphicFramePr>
            <p:cNvPr id="8196" name="Object 9"/>
            <p:cNvGraphicFramePr/>
            <p:nvPr/>
          </p:nvGraphicFramePr>
          <p:xfrm>
            <a:off x="528" y="-387"/>
            <a:ext cx="924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24840" imgH="354330" progId="Equation.3">
                    <p:embed/>
                  </p:oleObj>
                </mc:Choice>
                <mc:Fallback>
                  <p:oleObj r:id="rId2" imgW="624840" imgH="354330" progId="Equation.3">
                    <p:embed/>
                    <p:pic>
                      <p:nvPicPr>
                        <p:cNvPr id="0" name="Object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-387"/>
                          <a:ext cx="924" cy="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7" name="Object 10"/>
            <p:cNvGraphicFramePr/>
            <p:nvPr/>
          </p:nvGraphicFramePr>
          <p:xfrm>
            <a:off x="2498" y="-388"/>
            <a:ext cx="770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4" imgW="450850" imgH="334645" progId="Equation.3">
                    <p:embed/>
                  </p:oleObj>
                </mc:Choice>
                <mc:Fallback>
                  <p:oleObj name="公式" r:id="rId4" imgW="450850" imgH="334645" progId="Equation.3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8" y="-388"/>
                          <a:ext cx="770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11"/>
            <p:cNvGraphicFramePr/>
            <p:nvPr/>
          </p:nvGraphicFramePr>
          <p:xfrm>
            <a:off x="159" y="237"/>
            <a:ext cx="766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579755" imgH="334645" progId="Equation.3">
                    <p:embed/>
                  </p:oleObj>
                </mc:Choice>
                <mc:Fallback>
                  <p:oleObj r:id="rId6" imgW="579755" imgH="334645" progId="Equation.3">
                    <p:embed/>
                    <p:pic>
                      <p:nvPicPr>
                        <p:cNvPr id="0" name="Object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" y="237"/>
                          <a:ext cx="766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12"/>
            <p:cNvGraphicFramePr/>
            <p:nvPr/>
          </p:nvGraphicFramePr>
          <p:xfrm>
            <a:off x="1220" y="239"/>
            <a:ext cx="553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50850" imgH="367030" progId="Equation.3">
                    <p:embed/>
                  </p:oleObj>
                </mc:Choice>
                <mc:Fallback>
                  <p:oleObj r:id="rId8" imgW="450850" imgH="367030" progId="Equation.3">
                    <p:embed/>
                    <p:pic>
                      <p:nvPicPr>
                        <p:cNvPr id="0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0" y="239"/>
                          <a:ext cx="553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13"/>
            <p:cNvGraphicFramePr/>
            <p:nvPr/>
          </p:nvGraphicFramePr>
          <p:xfrm>
            <a:off x="2328" y="196"/>
            <a:ext cx="708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367030" imgH="334645" progId="Equation.3">
                    <p:embed/>
                  </p:oleObj>
                </mc:Choice>
                <mc:Fallback>
                  <p:oleObj r:id="rId10" imgW="367030" imgH="334645" progId="Equation.3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" y="196"/>
                          <a:ext cx="708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14"/>
            <p:cNvGraphicFramePr/>
            <p:nvPr/>
          </p:nvGraphicFramePr>
          <p:xfrm>
            <a:off x="3555" y="243"/>
            <a:ext cx="729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373380" imgH="334645" progId="Equation.3">
                    <p:embed/>
                  </p:oleObj>
                </mc:Choice>
                <mc:Fallback>
                  <p:oleObj r:id="rId12" imgW="373380" imgH="334645" progId="Equation.3">
                    <p:embed/>
                    <p:pic>
                      <p:nvPicPr>
                        <p:cNvPr id="0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243"/>
                          <a:ext cx="729" cy="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10316741" y="1502757"/>
            <a:ext cx="93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grpSp>
        <p:nvGrpSpPr>
          <p:cNvPr id="3" name="Group 19"/>
          <p:cNvGrpSpPr/>
          <p:nvPr/>
        </p:nvGrpSpPr>
        <p:grpSpPr bwMode="auto">
          <a:xfrm>
            <a:off x="672337" y="3236386"/>
            <a:ext cx="9836150" cy="1404937"/>
            <a:chOff x="-100" y="-304"/>
            <a:chExt cx="6196" cy="885"/>
          </a:xfrm>
        </p:grpSpPr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-100" y="-304"/>
              <a:ext cx="61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、椭圆的两焦点把两准线间的距离三等分，则这个椭圆的离心率是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         )  </a:t>
              </a:r>
            </a:p>
          </p:txBody>
        </p:sp>
        <p:graphicFrame>
          <p:nvGraphicFramePr>
            <p:cNvPr id="8205" name="Object 11"/>
            <p:cNvGraphicFramePr/>
            <p:nvPr/>
          </p:nvGraphicFramePr>
          <p:xfrm>
            <a:off x="328" y="225"/>
            <a:ext cx="571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354330" imgH="206375" progId="Equation.3">
                    <p:embed/>
                  </p:oleObj>
                </mc:Choice>
                <mc:Fallback>
                  <p:oleObj r:id="rId14" imgW="354330" imgH="206375" progId="Equation.3">
                    <p:embed/>
                    <p:pic>
                      <p:nvPicPr>
                        <p:cNvPr id="0" name="Object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" y="225"/>
                          <a:ext cx="571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6" name="Object 12"/>
            <p:cNvGraphicFramePr/>
            <p:nvPr/>
          </p:nvGraphicFramePr>
          <p:xfrm>
            <a:off x="1099" y="89"/>
            <a:ext cx="680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399415" imgH="367030" progId="Equation.3">
                    <p:embed/>
                  </p:oleObj>
                </mc:Choice>
                <mc:Fallback>
                  <p:oleObj r:id="rId16" imgW="399415" imgH="367030" progId="Equation.3">
                    <p:embed/>
                    <p:pic>
                      <p:nvPicPr>
                        <p:cNvPr id="0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9" y="89"/>
                          <a:ext cx="680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7" name="Object 13"/>
            <p:cNvGraphicFramePr/>
            <p:nvPr/>
          </p:nvGraphicFramePr>
          <p:xfrm>
            <a:off x="2142" y="89"/>
            <a:ext cx="589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399415" imgH="367030" progId="Equation.3">
                    <p:embed/>
                  </p:oleObj>
                </mc:Choice>
                <mc:Fallback>
                  <p:oleObj r:id="rId18" imgW="399415" imgH="367030" progId="Equation.3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2" y="89"/>
                          <a:ext cx="589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8" name="Object 14"/>
            <p:cNvGraphicFramePr/>
            <p:nvPr/>
          </p:nvGraphicFramePr>
          <p:xfrm>
            <a:off x="3186" y="135"/>
            <a:ext cx="589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405765" imgH="367030" progId="Equation.3">
                    <p:embed/>
                  </p:oleObj>
                </mc:Choice>
                <mc:Fallback>
                  <p:oleObj r:id="rId20" imgW="405765" imgH="367030" progId="Equation.3">
                    <p:embed/>
                    <p:pic>
                      <p:nvPicPr>
                        <p:cNvPr id="0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6" y="135"/>
                          <a:ext cx="589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8430850" y="3128942"/>
            <a:ext cx="792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72337" y="4753530"/>
            <a:ext cx="956679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到定点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到定直线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的距离的比为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则动点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的轨迹是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     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椭圆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无法确定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438237" y="4676249"/>
            <a:ext cx="878504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9" grpId="0"/>
      <p:bldP spid="116751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/>
          </p:cNvSpPr>
          <p:nvPr/>
        </p:nvSpPr>
        <p:spPr bwMode="auto">
          <a:xfrm>
            <a:off x="658813" y="1340917"/>
            <a:ext cx="3461774" cy="40011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回忆：直线与圆的位置关系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658813" y="1936870"/>
            <a:ext cx="84582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位置关系：相交、相切、相离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判别方法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代数法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联立直线与圆的方程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消元得到二元一次方程组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(1)△&gt;0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直线与圆相交      有两个公共点；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(2)△=0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直线与圆相切      有且只有一个公共点；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(3)△&lt;0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直线与圆相离      无公共点．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7638956" y="4179769"/>
            <a:ext cx="2374900" cy="1081088"/>
          </a:xfrm>
          <a:prstGeom prst="cloudCallout">
            <a:avLst>
              <a:gd name="adj1" fmla="val -88576"/>
              <a:gd name="adj2" fmla="val -523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通法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101" y="4118371"/>
            <a:ext cx="804742" cy="7498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101" y="4592373"/>
            <a:ext cx="804742" cy="7498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56" y="4592373"/>
            <a:ext cx="804742" cy="7498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56" y="4120141"/>
            <a:ext cx="804742" cy="7498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56" y="3674958"/>
            <a:ext cx="804742" cy="74987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101" y="3690669"/>
            <a:ext cx="804742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8813" y="1214739"/>
            <a:ext cx="7696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00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直线与椭圆的位置关系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60400" y="1869091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种类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66162" y="1858822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相离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没有交点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91813" y="1858822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相切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一个交点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08100" y="1858822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二个交点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6212671" y="2406041"/>
            <a:ext cx="2736850" cy="1600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5493534" y="1686903"/>
            <a:ext cx="14478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9282896" y="2242528"/>
            <a:ext cx="1447800" cy="2667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6844496" y="2013928"/>
            <a:ext cx="1447800" cy="2667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8139896" y="2090128"/>
            <a:ext cx="1447800" cy="2667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71975" y="2358684"/>
            <a:ext cx="2362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相离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没有交点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相切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一个交点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二个交点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ChangeArrowheads="1"/>
          </p:cNvSpPr>
          <p:nvPr/>
        </p:nvSpPr>
        <p:spPr bwMode="auto">
          <a:xfrm>
            <a:off x="496163" y="1235035"/>
            <a:ext cx="8291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66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>
                <a:solidFill>
                  <a:srgbClr val="66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直线与椭圆的位置关系的判定</a:t>
            </a:r>
          </a:p>
        </p:txBody>
      </p:sp>
      <p:graphicFrame>
        <p:nvGraphicFramePr>
          <p:cNvPr id="12290" name="Object 6"/>
          <p:cNvGraphicFramePr/>
          <p:nvPr/>
        </p:nvGraphicFramePr>
        <p:xfrm>
          <a:off x="5980976" y="440907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" imgH="215900" progId="Equation.3">
                  <p:embed/>
                </p:oleObj>
              </mc:Choice>
              <mc:Fallback>
                <p:oleObj r:id="rId2" imgW="114300" imgH="21590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976" y="440907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2445999" y="5190749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AutoShape 19"/>
          <p:cNvSpPr>
            <a:spLocks noChangeArrowheads="1"/>
          </p:cNvSpPr>
          <p:nvPr/>
        </p:nvSpPr>
        <p:spPr bwMode="auto">
          <a:xfrm>
            <a:off x="3207999" y="5571749"/>
            <a:ext cx="609600" cy="381000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7475059" y="5506367"/>
            <a:ext cx="533400" cy="381000"/>
          </a:xfrm>
          <a:prstGeom prst="leftRightArrow">
            <a:avLst>
              <a:gd name="adj1" fmla="val 50000"/>
              <a:gd name="adj2" fmla="val 28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5664606" y="5547937"/>
            <a:ext cx="609600" cy="381000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3198585" y="4843881"/>
            <a:ext cx="609600" cy="381000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8390409" y="4800426"/>
            <a:ext cx="533400" cy="381000"/>
          </a:xfrm>
          <a:prstGeom prst="leftRightArrow">
            <a:avLst>
              <a:gd name="adj1" fmla="val 50000"/>
              <a:gd name="adj2" fmla="val 28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6005581" y="4771861"/>
            <a:ext cx="609600" cy="381000"/>
          </a:xfrm>
          <a:prstGeom prst="leftRightArrow">
            <a:avLst>
              <a:gd name="adj1" fmla="val 56076"/>
              <a:gd name="adj2" fmla="val 32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35" name="AutoShape 43"/>
          <p:cNvSpPr>
            <a:spLocks noChangeArrowheads="1"/>
          </p:cNvSpPr>
          <p:nvPr/>
        </p:nvSpPr>
        <p:spPr bwMode="auto">
          <a:xfrm>
            <a:off x="8451591" y="4203098"/>
            <a:ext cx="533400" cy="381000"/>
          </a:xfrm>
          <a:prstGeom prst="leftRightArrow">
            <a:avLst>
              <a:gd name="adj1" fmla="val 50000"/>
              <a:gd name="adj2" fmla="val 28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37" name="AutoShape 45"/>
          <p:cNvSpPr>
            <a:spLocks noChangeArrowheads="1"/>
          </p:cNvSpPr>
          <p:nvPr/>
        </p:nvSpPr>
        <p:spPr bwMode="auto">
          <a:xfrm>
            <a:off x="3201350" y="4156799"/>
            <a:ext cx="609600" cy="381000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41" name="AutoShape 49"/>
          <p:cNvSpPr>
            <a:spLocks noChangeArrowheads="1"/>
          </p:cNvSpPr>
          <p:nvPr/>
        </p:nvSpPr>
        <p:spPr bwMode="auto">
          <a:xfrm>
            <a:off x="6204305" y="4162348"/>
            <a:ext cx="609600" cy="381000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658813" y="1711789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代数方法</a:t>
            </a:r>
          </a:p>
        </p:txBody>
      </p:sp>
      <p:graphicFrame>
        <p:nvGraphicFramePr>
          <p:cNvPr id="8246" name="Object 54"/>
          <p:cNvGraphicFramePr/>
          <p:nvPr/>
        </p:nvGraphicFramePr>
        <p:xfrm>
          <a:off x="1818729" y="1994185"/>
          <a:ext cx="3561993" cy="1265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16685" imgH="560070" progId="Equation.DSMT4">
                  <p:embed/>
                </p:oleObj>
              </mc:Choice>
              <mc:Fallback>
                <p:oleObj r:id="rId4" imgW="1416685" imgH="560070" progId="Equation.DSMT4">
                  <p:embed/>
                  <p:pic>
                    <p:nvPicPr>
                      <p:cNvPr id="0" name="Object 5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729" y="1994185"/>
                        <a:ext cx="3561993" cy="1265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7" name="Object 55"/>
          <p:cNvGraphicFramePr/>
          <p:nvPr/>
        </p:nvGraphicFramePr>
        <p:xfrm>
          <a:off x="5448600" y="2401455"/>
          <a:ext cx="3533450" cy="438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03985" imgH="193040" progId="Equation.DSMT4">
                  <p:embed/>
                </p:oleObj>
              </mc:Choice>
              <mc:Fallback>
                <p:oleObj r:id="rId6" imgW="1403985" imgH="193040" progId="Equation.DSMT4">
                  <p:embed/>
                  <p:pic>
                    <p:nvPicPr>
                      <p:cNvPr id="0" name="Object 5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600" y="2401455"/>
                        <a:ext cx="3533450" cy="438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8" name="Object 56"/>
          <p:cNvGraphicFramePr/>
          <p:nvPr/>
        </p:nvGraphicFramePr>
        <p:xfrm>
          <a:off x="1912281" y="3465861"/>
          <a:ext cx="1725340" cy="438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88975" imgH="193040" progId="Equation.DSMT4">
                  <p:embed/>
                </p:oleObj>
              </mc:Choice>
              <mc:Fallback>
                <p:oleObj r:id="rId8" imgW="688975" imgH="193040" progId="Equation.DSMT4">
                  <p:embed/>
                  <p:pic>
                    <p:nvPicPr>
                      <p:cNvPr id="0" name="Object 5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281" y="3465861"/>
                        <a:ext cx="1725340" cy="438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9" name="Object 57"/>
          <p:cNvGraphicFramePr/>
          <p:nvPr/>
        </p:nvGraphicFramePr>
        <p:xfrm>
          <a:off x="2045434" y="4139422"/>
          <a:ext cx="989711" cy="37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54330" imgH="147955" progId="Equation.DSMT4">
                  <p:embed/>
                </p:oleObj>
              </mc:Choice>
              <mc:Fallback>
                <p:oleObj r:id="rId10" imgW="354330" imgH="147955" progId="Equation.DSMT4">
                  <p:embed/>
                  <p:pic>
                    <p:nvPicPr>
                      <p:cNvPr id="0" name="Object 5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434" y="4139422"/>
                        <a:ext cx="989711" cy="377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0" name="Object 58"/>
          <p:cNvGraphicFramePr/>
          <p:nvPr/>
        </p:nvGraphicFramePr>
        <p:xfrm>
          <a:off x="2019312" y="4803167"/>
          <a:ext cx="953160" cy="44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89560" imgH="147955" progId="Equation.DSMT4">
                  <p:embed/>
                </p:oleObj>
              </mc:Choice>
              <mc:Fallback>
                <p:oleObj r:id="rId12" imgW="289560" imgH="147955" progId="Equation.DSMT4">
                  <p:embed/>
                  <p:pic>
                    <p:nvPicPr>
                      <p:cNvPr id="0" name="Object 58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12" y="4803167"/>
                        <a:ext cx="953160" cy="445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1" name="Object 59"/>
          <p:cNvGraphicFramePr/>
          <p:nvPr/>
        </p:nvGraphicFramePr>
        <p:xfrm>
          <a:off x="1975436" y="5560503"/>
          <a:ext cx="1129358" cy="44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340995" imgH="147955" progId="Equation.DSMT4">
                  <p:embed/>
                </p:oleObj>
              </mc:Choice>
              <mc:Fallback>
                <p:oleObj r:id="rId14" imgW="340995" imgH="147955" progId="Equation.DSMT4">
                  <p:embed/>
                  <p:pic>
                    <p:nvPicPr>
                      <p:cNvPr id="0" name="Object 59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436" y="5560503"/>
                        <a:ext cx="1129358" cy="445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2" name="Object 60"/>
          <p:cNvGraphicFramePr/>
          <p:nvPr/>
        </p:nvGraphicFramePr>
        <p:xfrm>
          <a:off x="4071673" y="4180431"/>
          <a:ext cx="2023603" cy="3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805180" imgH="173990" progId="Equation.DSMT4">
                  <p:embed/>
                </p:oleObj>
              </mc:Choice>
              <mc:Fallback>
                <p:oleObj r:id="rId16" imgW="805180" imgH="173990" progId="Equation.DSMT4">
                  <p:embed/>
                  <p:pic>
                    <p:nvPicPr>
                      <p:cNvPr id="0" name="Object 60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673" y="4180431"/>
                        <a:ext cx="2023603" cy="38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3" name="Object 61"/>
          <p:cNvGraphicFramePr/>
          <p:nvPr/>
        </p:nvGraphicFramePr>
        <p:xfrm>
          <a:off x="6953260" y="4194367"/>
          <a:ext cx="1375708" cy="3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47370" imgH="173990" progId="Equation.DSMT4">
                  <p:embed/>
                </p:oleObj>
              </mc:Choice>
              <mc:Fallback>
                <p:oleObj r:id="rId18" imgW="547370" imgH="173990" progId="Equation.DSMT4">
                  <p:embed/>
                  <p:pic>
                    <p:nvPicPr>
                      <p:cNvPr id="0" name="Object 61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60" y="4194367"/>
                        <a:ext cx="1375708" cy="38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4" name="Object 62"/>
          <p:cNvGraphicFramePr/>
          <p:nvPr/>
        </p:nvGraphicFramePr>
        <p:xfrm>
          <a:off x="9107614" y="4256631"/>
          <a:ext cx="727812" cy="3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289560" imgH="173990" progId="Equation.DSMT4">
                  <p:embed/>
                </p:oleObj>
              </mc:Choice>
              <mc:Fallback>
                <p:oleObj r:id="rId20" imgW="289560" imgH="173990" progId="Equation.DSMT4">
                  <p:embed/>
                  <p:pic>
                    <p:nvPicPr>
                      <p:cNvPr id="0" name="Object 62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614" y="4256631"/>
                        <a:ext cx="727812" cy="38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5" name="Object 63"/>
          <p:cNvGraphicFramePr/>
          <p:nvPr/>
        </p:nvGraphicFramePr>
        <p:xfrm>
          <a:off x="3912128" y="4811173"/>
          <a:ext cx="2023603" cy="3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805180" imgH="173990" progId="Equation.DSMT4">
                  <p:embed/>
                </p:oleObj>
              </mc:Choice>
              <mc:Fallback>
                <p:oleObj r:id="rId22" imgW="805180" imgH="173990" progId="Equation.DSMT4">
                  <p:embed/>
                  <p:pic>
                    <p:nvPicPr>
                      <p:cNvPr id="0" name="Object 63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128" y="4811173"/>
                        <a:ext cx="2023603" cy="38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6" name="Object 64"/>
          <p:cNvGraphicFramePr/>
          <p:nvPr/>
        </p:nvGraphicFramePr>
        <p:xfrm>
          <a:off x="6852077" y="4810691"/>
          <a:ext cx="1375708" cy="3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547370" imgH="173990" progId="Equation.DSMT4">
                  <p:embed/>
                </p:oleObj>
              </mc:Choice>
              <mc:Fallback>
                <p:oleObj r:id="rId24" imgW="547370" imgH="173990" progId="Equation.DSMT4">
                  <p:embed/>
                  <p:pic>
                    <p:nvPicPr>
                      <p:cNvPr id="0" name="Object 64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2077" y="4810691"/>
                        <a:ext cx="1375708" cy="38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7" name="Object 65"/>
          <p:cNvGraphicFramePr/>
          <p:nvPr/>
        </p:nvGraphicFramePr>
        <p:xfrm>
          <a:off x="9086433" y="4810209"/>
          <a:ext cx="727812" cy="3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289560" imgH="173990" progId="Equation.DSMT4">
                  <p:embed/>
                </p:oleObj>
              </mc:Choice>
              <mc:Fallback>
                <p:oleObj r:id="rId26" imgW="289560" imgH="173990" progId="Equation.DSMT4">
                  <p:embed/>
                  <p:pic>
                    <p:nvPicPr>
                      <p:cNvPr id="0" name="Object 65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6433" y="4810209"/>
                        <a:ext cx="727812" cy="38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8" name="Object 66"/>
          <p:cNvGraphicFramePr/>
          <p:nvPr/>
        </p:nvGraphicFramePr>
        <p:xfrm>
          <a:off x="3941129" y="5539343"/>
          <a:ext cx="1699656" cy="3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8" imgW="676275" imgH="173990" progId="Equation.DSMT4">
                  <p:embed/>
                </p:oleObj>
              </mc:Choice>
              <mc:Fallback>
                <p:oleObj r:id="rId28" imgW="676275" imgH="173990" progId="Equation.DSMT4">
                  <p:embed/>
                  <p:pic>
                    <p:nvPicPr>
                      <p:cNvPr id="0" name="Object 66"/>
                      <p:cNvPicPr>
                        <a:picLocks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129" y="5539343"/>
                        <a:ext cx="1699656" cy="38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9" name="Object 67"/>
          <p:cNvGraphicFramePr/>
          <p:nvPr/>
        </p:nvGraphicFramePr>
        <p:xfrm>
          <a:off x="6390052" y="5516739"/>
          <a:ext cx="1051760" cy="3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0" imgW="418465" imgH="173990" progId="Equation.DSMT4">
                  <p:embed/>
                </p:oleObj>
              </mc:Choice>
              <mc:Fallback>
                <p:oleObj r:id="rId30" imgW="418465" imgH="173990" progId="Equation.DSMT4">
                  <p:embed/>
                  <p:pic>
                    <p:nvPicPr>
                      <p:cNvPr id="0" name="Object 67"/>
                      <p:cNvPicPr>
                        <a:picLocks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0052" y="5516739"/>
                        <a:ext cx="1051760" cy="38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0" name="Object 68"/>
          <p:cNvGraphicFramePr/>
          <p:nvPr/>
        </p:nvGraphicFramePr>
        <p:xfrm>
          <a:off x="8059864" y="5506367"/>
          <a:ext cx="727812" cy="3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2" imgW="289560" imgH="173990" progId="Equation.DSMT4">
                  <p:embed/>
                </p:oleObj>
              </mc:Choice>
              <mc:Fallback>
                <p:oleObj r:id="rId32" imgW="289560" imgH="173990" progId="Equation.DSMT4">
                  <p:embed/>
                  <p:pic>
                    <p:nvPicPr>
                      <p:cNvPr id="0" name="Object 68"/>
                      <p:cNvPicPr>
                        <a:picLocks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864" y="5506367"/>
                        <a:ext cx="727812" cy="38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14" grpId="0" animBg="1"/>
      <p:bldP spid="8217" grpId="0" animBg="1"/>
      <p:bldP spid="8223" grpId="0" animBg="1"/>
      <p:bldP spid="8226" grpId="0" animBg="1"/>
      <p:bldP spid="8229" grpId="0" animBg="1"/>
      <p:bldP spid="8235" grpId="0" animBg="1"/>
      <p:bldP spid="8237" grpId="0" animBg="1"/>
      <p:bldP spid="8241" grpId="0" animBg="1"/>
      <p:bldP spid="8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658813" y="1796511"/>
            <a:ext cx="8763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位置关系：相交、相切、相离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判别方法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代数法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联立直线与椭圆的方程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消元得到二元一次方程组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(1)△&gt;0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直线与椭圆相交        有两个公共点；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(2)△=0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直线与椭圆相切        有且只有一个公共点；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(3)△&lt;0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直线与椭圆相离        无公共点．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8326827" y="4129152"/>
            <a:ext cx="2374900" cy="1081088"/>
          </a:xfrm>
          <a:prstGeom prst="cloudCallout">
            <a:avLst>
              <a:gd name="adj1" fmla="val -99025"/>
              <a:gd name="adj2" fmla="val -61894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通法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60400" y="1277717"/>
            <a:ext cx="3759200" cy="40011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知识点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直线与椭圆的位置关系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47" y="3562833"/>
            <a:ext cx="804742" cy="7498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47" y="4056453"/>
            <a:ext cx="804742" cy="7498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47" y="4431389"/>
            <a:ext cx="804742" cy="7498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127" y="3562833"/>
            <a:ext cx="804742" cy="7498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127" y="4011600"/>
            <a:ext cx="804742" cy="7498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127" y="4460367"/>
            <a:ext cx="804742" cy="749873"/>
          </a:xfrm>
          <a:prstGeom prst="rect">
            <a:avLst/>
          </a:prstGeom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Object 3"/>
          <p:cNvGraphicFramePr/>
          <p:nvPr/>
        </p:nvGraphicFramePr>
        <p:xfrm>
          <a:off x="1590101" y="3548613"/>
          <a:ext cx="4071790" cy="848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59025" imgH="472440" progId="Word.Document.8">
                  <p:embed/>
                </p:oleObj>
              </mc:Choice>
              <mc:Fallback>
                <p:oleObj r:id="rId3" imgW="2359025" imgH="472440" progId="Word.Document.8">
                  <p:embed/>
                  <p:pic>
                    <p:nvPicPr>
                      <p:cNvPr id="0" name="Object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101" y="3548613"/>
                        <a:ext cx="4071790" cy="848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/>
          <p:nvPr/>
        </p:nvGraphicFramePr>
        <p:xfrm>
          <a:off x="5948719" y="3563820"/>
          <a:ext cx="2223008" cy="81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155065" imgH="460375" progId="Word.Document.8">
                  <p:embed/>
                </p:oleObj>
              </mc:Choice>
              <mc:Fallback>
                <p:oleObj r:id="rId5" imgW="1155065" imgH="460375" progId="Word.Document.8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719" y="3563820"/>
                        <a:ext cx="2223008" cy="81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/>
          <p:nvPr/>
        </p:nvGraphicFramePr>
        <p:xfrm>
          <a:off x="682529" y="4688688"/>
          <a:ext cx="2715289" cy="39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48130" imgH="225425" progId="Word.Document.8">
                  <p:embed/>
                </p:oleObj>
              </mc:Choice>
              <mc:Fallback>
                <p:oleObj r:id="rId7" imgW="1548130" imgH="225425" progId="Word.Document.8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29" y="4688688"/>
                        <a:ext cx="2715289" cy="39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/>
          <p:nvPr/>
        </p:nvGraphicFramePr>
        <p:xfrm>
          <a:off x="682529" y="5083075"/>
          <a:ext cx="2986445" cy="69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706880" imgH="399415" progId="Word.Document.8">
                  <p:embed/>
                </p:oleObj>
              </mc:Choice>
              <mc:Fallback>
                <p:oleObj r:id="rId9" imgW="1706880" imgH="399415" progId="Word.Document.8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29" y="5083075"/>
                        <a:ext cx="2986445" cy="691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/>
          <p:nvPr/>
        </p:nvGrpSpPr>
        <p:grpSpPr bwMode="auto">
          <a:xfrm>
            <a:off x="7484222" y="3695700"/>
            <a:ext cx="3352800" cy="2438400"/>
            <a:chOff x="3168" y="2784"/>
            <a:chExt cx="2112" cy="1536"/>
          </a:xfrm>
        </p:grpSpPr>
        <p:sp>
          <p:nvSpPr>
            <p:cNvPr id="17416" name="Line 9"/>
            <p:cNvSpPr>
              <a:spLocks noChangeShapeType="1"/>
            </p:cNvSpPr>
            <p:nvPr/>
          </p:nvSpPr>
          <p:spPr bwMode="auto">
            <a:xfrm>
              <a:off x="3168" y="360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7" name="Line 10"/>
            <p:cNvSpPr>
              <a:spLocks noChangeShapeType="1"/>
            </p:cNvSpPr>
            <p:nvPr/>
          </p:nvSpPr>
          <p:spPr bwMode="auto">
            <a:xfrm flipV="1">
              <a:off x="4032" y="278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3552" y="3360"/>
              <a:ext cx="1008" cy="5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6950822" y="3695700"/>
            <a:ext cx="2286000" cy="1752600"/>
            <a:chOff x="2832" y="2784"/>
            <a:chExt cx="1440" cy="1104"/>
          </a:xfrm>
        </p:grpSpPr>
        <p:sp>
          <p:nvSpPr>
            <p:cNvPr id="17420" name="Line 13"/>
            <p:cNvSpPr>
              <a:spLocks noChangeShapeType="1"/>
            </p:cNvSpPr>
            <p:nvPr/>
          </p:nvSpPr>
          <p:spPr bwMode="auto">
            <a:xfrm flipH="1">
              <a:off x="2832" y="2784"/>
              <a:ext cx="1440" cy="1104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1" name="Text Box 14"/>
            <p:cNvSpPr txBox="1">
              <a:spLocks noChangeArrowheads="1"/>
            </p:cNvSpPr>
            <p:nvPr/>
          </p:nvSpPr>
          <p:spPr bwMode="auto">
            <a:xfrm>
              <a:off x="3552" y="3072"/>
              <a:ext cx="1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8627223" y="4381500"/>
            <a:ext cx="2165350" cy="1676400"/>
            <a:chOff x="3888" y="3216"/>
            <a:chExt cx="1364" cy="1056"/>
          </a:xfrm>
        </p:grpSpPr>
        <p:sp>
          <p:nvSpPr>
            <p:cNvPr id="17423" name="Line 16"/>
            <p:cNvSpPr>
              <a:spLocks noChangeShapeType="1"/>
            </p:cNvSpPr>
            <p:nvPr/>
          </p:nvSpPr>
          <p:spPr bwMode="auto">
            <a:xfrm flipH="1">
              <a:off x="3888" y="3216"/>
              <a:ext cx="1296" cy="1056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4" name="Text Box 17"/>
            <p:cNvSpPr txBox="1">
              <a:spLocks noChangeArrowheads="1"/>
            </p:cNvSpPr>
            <p:nvPr/>
          </p:nvSpPr>
          <p:spPr bwMode="auto">
            <a:xfrm>
              <a:off x="4992" y="3312"/>
              <a:ext cx="2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5" name="Group 18"/>
          <p:cNvGrpSpPr/>
          <p:nvPr/>
        </p:nvGrpSpPr>
        <p:grpSpPr bwMode="auto">
          <a:xfrm>
            <a:off x="7255623" y="3924300"/>
            <a:ext cx="2165350" cy="1676400"/>
            <a:chOff x="3024" y="2928"/>
            <a:chExt cx="1364" cy="1056"/>
          </a:xfrm>
        </p:grpSpPr>
        <p:sp>
          <p:nvSpPr>
            <p:cNvPr id="17426" name="Line 19"/>
            <p:cNvSpPr>
              <a:spLocks noChangeShapeType="1"/>
            </p:cNvSpPr>
            <p:nvPr/>
          </p:nvSpPr>
          <p:spPr bwMode="auto">
            <a:xfrm flipH="1">
              <a:off x="3024" y="2928"/>
              <a:ext cx="1296" cy="1056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7" name="Rectangle 20"/>
            <p:cNvSpPr>
              <a:spLocks noChangeArrowheads="1"/>
            </p:cNvSpPr>
            <p:nvPr/>
          </p:nvSpPr>
          <p:spPr bwMode="auto">
            <a:xfrm>
              <a:off x="4128" y="2976"/>
              <a:ext cx="2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17428" name="Rectangle 2"/>
          <p:cNvSpPr>
            <a:spLocks noChangeArrowheads="1"/>
          </p:cNvSpPr>
          <p:nvPr/>
        </p:nvSpPr>
        <p:spPr bwMode="auto">
          <a:xfrm>
            <a:off x="658813" y="1202775"/>
            <a:ext cx="6415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题型一：直线与椭圆的位置关系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6" name="Rectangle 116"/>
          <p:cNvSpPr>
            <a:spLocks noChangeArrowheads="1"/>
          </p:cNvSpPr>
          <p:nvPr/>
        </p:nvSpPr>
        <p:spPr bwMode="auto">
          <a:xfrm>
            <a:off x="674688" y="1469177"/>
            <a:ext cx="108585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例2:已知椭圆 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,直线 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,椭圆上是否存在一点,到直线 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的距离最小?最小距离是多少?</a:t>
            </a:r>
          </a:p>
        </p:txBody>
      </p:sp>
      <p:pic>
        <p:nvPicPr>
          <p:cNvPr id="8309" name="Picture 117" descr="C:\Users\ADMINI~1\AppData\Local\Temp\ksohtml3512\wps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93" y="1682259"/>
            <a:ext cx="10382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C:\Users\ADMINI~1\AppData\Local\Temp\ksohtml3512\wps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27" y="1709909"/>
            <a:ext cx="1822234" cy="3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1" name="Picture 119" descr="C:\Users\ADMINI~1\AppData\Local\Temp\ksohtml3512\wps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3" y="1708158"/>
            <a:ext cx="284930" cy="48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5"/>
          <p:cNvSpPr>
            <a:spLocks noChangeArrowheads="1"/>
          </p:cNvSpPr>
          <p:nvPr/>
        </p:nvSpPr>
        <p:spPr bwMode="auto">
          <a:xfrm>
            <a:off x="940573" y="2929896"/>
            <a:ext cx="10504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分析:设 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是椭圆上任一点,试求点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到直线 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的距离的表达式.</a:t>
            </a:r>
          </a:p>
        </p:txBody>
      </p:sp>
      <p:pic>
        <p:nvPicPr>
          <p:cNvPr id="8318" name="Picture 126" descr="C:\Users\ADMINI~1\AppData\Local\Temp\ksohtml16484\wps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85" y="2904747"/>
            <a:ext cx="1195772" cy="4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9" name="Picture 127" descr="C:\Users\ADMINI~1\AppData\Local\Temp\ksohtml16484\wps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10" y="2943285"/>
            <a:ext cx="320817" cy="3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20" name="Picture 128" descr="C:\Users\ADMINI~1\AppData\Local\Temp\ksohtml16484\wps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19" y="2902108"/>
            <a:ext cx="1997815" cy="3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Microsoft Office PowerPoint</Application>
  <PresentationFormat>宽屏</PresentationFormat>
  <Paragraphs>107</Paragraphs>
  <Slides>14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Calibri</vt:lpstr>
      <vt:lpstr>思源黑体 CN Medium</vt:lpstr>
      <vt:lpstr>Arial</vt:lpstr>
      <vt:lpstr>思源黑体 CN Light</vt:lpstr>
      <vt:lpstr>FandolFang R</vt:lpstr>
      <vt:lpstr>办公资源网：www.bangongziyuan.com</vt:lpstr>
      <vt:lpstr>Microsoft 公式 3.0</vt:lpstr>
      <vt:lpstr>公式</vt:lpstr>
      <vt:lpstr>Equation.DSMT4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直线与椭圆的位置关系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2020-09-21T02:06:57Z</dcterms:created>
  <dcterms:modified xsi:type="dcterms:W3CDTF">2021-01-09T10:10:25Z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