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1.bin" ContentType="application/vnd.ms-office.activeX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8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9" r:id="rId21"/>
    <p:sldId id="287" r:id="rId22"/>
    <p:sldId id="280" r:id="rId23"/>
    <p:sldId id="282" r:id="rId24"/>
  </p:sldIdLst>
  <p:sldSz cx="12192000" cy="6858000"/>
  <p:notesSz cx="6858000" cy="9144000"/>
  <p:embeddedFontLst>
    <p:embeddedFont>
      <p:font typeface="思源黑体 CN Light" panose="02010600030101010101" charset="-122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3952">
          <p15:clr>
            <a:srgbClr val="A4A3A4"/>
          </p15:clr>
        </p15:guide>
        <p15:guide id="5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A6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32" y="90"/>
      </p:cViewPr>
      <p:guideLst>
        <p:guide pos="415"/>
        <p:guide pos="7256"/>
        <p:guide orient="horz" pos="600"/>
        <p:guide orient="horz" pos="3952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85E5485-89C3-46EF-9E7F-7A5E6323536A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4E1F8AF-C2E2-4572-81A2-08BD022A893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5DA6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5DA6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3.wmf"/><Relationship Id="rId7" Type="http://schemas.openxmlformats.org/officeDocument/2006/relationships/image" Target="../media/image15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21.wmf"/><Relationship Id="rId7" Type="http://schemas.openxmlformats.org/officeDocument/2006/relationships/image" Target="../media/image23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5.wmf"/><Relationship Id="rId7" Type="http://schemas.openxmlformats.org/officeDocument/2006/relationships/oleObject" Target="../embeddings/oleObject24.bin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28.wmf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30.bin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5.e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oleObject" Target="../embeddings/oleObject40.bin"/><Relationship Id="rId18" Type="http://schemas.openxmlformats.org/officeDocument/2006/relationships/oleObject" Target="../embeddings/oleObject43.bin"/><Relationship Id="rId3" Type="http://schemas.openxmlformats.org/officeDocument/2006/relationships/image" Target="../media/image36.wmf"/><Relationship Id="rId7" Type="http://schemas.openxmlformats.org/officeDocument/2006/relationships/image" Target="../media/image38.wmf"/><Relationship Id="rId12" Type="http://schemas.openxmlformats.org/officeDocument/2006/relationships/image" Target="../media/image40.wmf"/><Relationship Id="rId17" Type="http://schemas.openxmlformats.org/officeDocument/2006/relationships/image" Target="../media/image42.wmf"/><Relationship Id="rId2" Type="http://schemas.openxmlformats.org/officeDocument/2006/relationships/oleObject" Target="../embeddings/oleObject34.bin"/><Relationship Id="rId16" Type="http://schemas.openxmlformats.org/officeDocument/2006/relationships/oleObject" Target="../embeddings/oleObject42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36.bin"/><Relationship Id="rId11" Type="http://schemas.openxmlformats.org/officeDocument/2006/relationships/oleObject" Target="../embeddings/oleObject39.bin"/><Relationship Id="rId5" Type="http://schemas.openxmlformats.org/officeDocument/2006/relationships/image" Target="../media/image37.wmf"/><Relationship Id="rId15" Type="http://schemas.openxmlformats.org/officeDocument/2006/relationships/oleObject" Target="../embeddings/oleObject41.bin"/><Relationship Id="rId10" Type="http://schemas.openxmlformats.org/officeDocument/2006/relationships/oleObject" Target="../embeddings/oleObject38.bin"/><Relationship Id="rId19" Type="http://schemas.openxmlformats.org/officeDocument/2006/relationships/image" Target="../media/image43.w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39.wmf"/><Relationship Id="rId14" Type="http://schemas.openxmlformats.org/officeDocument/2006/relationships/image" Target="../media/image4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image" Target="../media/image44.wmf"/><Relationship Id="rId7" Type="http://schemas.openxmlformats.org/officeDocument/2006/relationships/image" Target="../media/image46.w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47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7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image" Target="../media/image48.wmf"/><Relationship Id="rId7" Type="http://schemas.openxmlformats.org/officeDocument/2006/relationships/image" Target="../media/image23.w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50.wmf"/><Relationship Id="rId4" Type="http://schemas.openxmlformats.org/officeDocument/2006/relationships/image" Target="../media/image49.wmf"/><Relationship Id="rId9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image" Target="../media/image21.wmf"/><Relationship Id="rId7" Type="http://schemas.openxmlformats.org/officeDocument/2006/relationships/image" Target="../media/image23.w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52.bin"/><Relationship Id="rId9" Type="http://schemas.openxmlformats.org/officeDocument/2006/relationships/image" Target="../media/image24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Layout" Target="../slideLayouts/slideLayout4.xml"/><Relationship Id="rId1" Type="http://schemas.openxmlformats.org/officeDocument/2006/relationships/control" Target="../activeX/activeX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44142" y="2314916"/>
            <a:ext cx="5937982" cy="2641904"/>
            <a:chOff x="6147269" y="2844264"/>
            <a:chExt cx="5112385" cy="2076460"/>
          </a:xfrm>
        </p:grpSpPr>
        <p:grpSp>
          <p:nvGrpSpPr>
            <p:cNvPr id="5" name="组合 4"/>
            <p:cNvGrpSpPr/>
            <p:nvPr/>
          </p:nvGrpSpPr>
          <p:grpSpPr>
            <a:xfrm>
              <a:off x="6147269" y="3350478"/>
              <a:ext cx="5041136" cy="1570246"/>
              <a:chOff x="-4714868" y="2129543"/>
              <a:chExt cx="5041136" cy="1570246"/>
            </a:xfrm>
          </p:grpSpPr>
          <p:sp>
            <p:nvSpPr>
              <p:cNvPr id="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5DA6B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-4714868" y="2129543"/>
                <a:ext cx="5041136" cy="925484"/>
                <a:chOff x="-4714868" y="2129543"/>
                <a:chExt cx="5041136" cy="925484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2-1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1" name="文本占位符 19"/>
                <p:cNvSpPr txBox="1"/>
                <p:nvPr/>
              </p:nvSpPr>
              <p:spPr>
                <a:xfrm>
                  <a:off x="-4700870" y="2129543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lang="en-US" altLang="zh-CN" sz="4000" b="1" dirty="0">
                      <a:solidFill>
                        <a:srgbClr val="5DA6BF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2.3</a:t>
                  </a:r>
                  <a:r>
                    <a:rPr kumimoji="0" lang="en-US" altLang="zh-CN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DA6B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.1 </a:t>
                  </a:r>
                  <a:r>
                    <a:rPr lang="zh-CN" altLang="en-US" sz="4000" b="1" noProof="0" dirty="0">
                      <a:solidFill>
                        <a:srgbClr val="5DA6BF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双曲线及标准方程</a:t>
                  </a:r>
                  <a:endParaRPr kumimoji="0" lang="zh-CN" alt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DA6B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6" name="文本占位符 20"/>
            <p:cNvSpPr txBox="1"/>
            <p:nvPr/>
          </p:nvSpPr>
          <p:spPr>
            <a:xfrm>
              <a:off x="6147269" y="2844264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 圆锥曲线与方程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-1797646" y="512415"/>
            <a:ext cx="4062342" cy="300975"/>
          </a:xfrm>
          <a:prstGeom prst="rect">
            <a:avLst/>
          </a:prstGeom>
          <a:solidFill>
            <a:srgbClr val="5DA6BF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2-1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 rot="19037862">
            <a:off x="7234757" y="742043"/>
            <a:ext cx="5389160" cy="53891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4" name="圆角矩形 13"/>
          <p:cNvSpPr/>
          <p:nvPr/>
        </p:nvSpPr>
        <p:spPr>
          <a:xfrm rot="19037862">
            <a:off x="4009064" y="-3884749"/>
            <a:ext cx="5389160" cy="5389160"/>
          </a:xfrm>
          <a:prstGeom prst="roundRect">
            <a:avLst/>
          </a:prstGeom>
          <a:solidFill>
            <a:srgbClr val="B4E5EA">
              <a:alpha val="16000"/>
            </a:srgbClr>
          </a:solidFill>
          <a:ln>
            <a:solidFill>
              <a:srgbClr val="B4E5EA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5" name="圆角矩形 14"/>
          <p:cNvSpPr/>
          <p:nvPr/>
        </p:nvSpPr>
        <p:spPr>
          <a:xfrm rot="19037862">
            <a:off x="3941869" y="5141973"/>
            <a:ext cx="5059680" cy="5059680"/>
          </a:xfrm>
          <a:prstGeom prst="roundRect">
            <a:avLst/>
          </a:prstGeom>
          <a:solidFill>
            <a:srgbClr val="F8D1D9">
              <a:alpha val="37000"/>
            </a:srgbClr>
          </a:solidFill>
          <a:ln>
            <a:solidFill>
              <a:srgbClr val="F8D1D9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7" t="1055" r="13482"/>
          <a:stretch>
            <a:fillRect/>
          </a:stretch>
        </p:blipFill>
        <p:spPr>
          <a:xfrm>
            <a:off x="6778272" y="0"/>
            <a:ext cx="6873245" cy="6827689"/>
          </a:xfrm>
          <a:custGeom>
            <a:avLst/>
            <a:gdLst>
              <a:gd name="connsiteX0" fmla="*/ 3574485 w 6873245"/>
              <a:gd name="connsiteY0" fmla="*/ 727 h 6827689"/>
              <a:gd name="connsiteX1" fmla="*/ 4198558 w 6873245"/>
              <a:gd name="connsiteY1" fmla="*/ 289059 h 6827689"/>
              <a:gd name="connsiteX2" fmla="*/ 6635114 w 6873245"/>
              <a:gd name="connsiteY2" fmla="*/ 2929317 h 6827689"/>
              <a:gd name="connsiteX3" fmla="*/ 6584187 w 6873245"/>
              <a:gd name="connsiteY3" fmla="*/ 4198558 h 6827689"/>
              <a:gd name="connsiteX4" fmla="*/ 3943929 w 6873245"/>
              <a:gd name="connsiteY4" fmla="*/ 6635114 h 6827689"/>
              <a:gd name="connsiteX5" fmla="*/ 3639124 w 6873245"/>
              <a:gd name="connsiteY5" fmla="*/ 6820353 h 6827689"/>
              <a:gd name="connsiteX6" fmla="*/ 3615099 w 6873245"/>
              <a:gd name="connsiteY6" fmla="*/ 6827689 h 6827689"/>
              <a:gd name="connsiteX7" fmla="*/ 3053038 w 6873245"/>
              <a:gd name="connsiteY7" fmla="*/ 6827689 h 6827689"/>
              <a:gd name="connsiteX8" fmla="*/ 3044717 w 6873245"/>
              <a:gd name="connsiteY8" fmla="*/ 6825300 h 6827689"/>
              <a:gd name="connsiteX9" fmla="*/ 2674688 w 6873245"/>
              <a:gd name="connsiteY9" fmla="*/ 6584187 h 6827689"/>
              <a:gd name="connsiteX10" fmla="*/ 238132 w 6873245"/>
              <a:gd name="connsiteY10" fmla="*/ 3943929 h 6827689"/>
              <a:gd name="connsiteX11" fmla="*/ 289059 w 6873245"/>
              <a:gd name="connsiteY11" fmla="*/ 2674688 h 6827689"/>
              <a:gd name="connsiteX12" fmla="*/ 2929317 w 6873245"/>
              <a:gd name="connsiteY12" fmla="*/ 238132 h 6827689"/>
              <a:gd name="connsiteX13" fmla="*/ 3574485 w 6873245"/>
              <a:gd name="connsiteY13" fmla="*/ 727 h 682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73245" h="6827689">
                <a:moveTo>
                  <a:pt x="3574485" y="727"/>
                </a:moveTo>
                <a:cubicBezTo>
                  <a:pt x="3804172" y="9943"/>
                  <a:pt x="4030344" y="106782"/>
                  <a:pt x="4198558" y="289059"/>
                </a:cubicBezTo>
                <a:lnTo>
                  <a:pt x="6635114" y="2929317"/>
                </a:lnTo>
                <a:cubicBezTo>
                  <a:pt x="6971542" y="3293871"/>
                  <a:pt x="6948741" y="3862130"/>
                  <a:pt x="6584187" y="4198558"/>
                </a:cubicBezTo>
                <a:lnTo>
                  <a:pt x="3943929" y="6635114"/>
                </a:lnTo>
                <a:cubicBezTo>
                  <a:pt x="3852791" y="6719221"/>
                  <a:pt x="3748920" y="6780876"/>
                  <a:pt x="3639124" y="6820353"/>
                </a:cubicBezTo>
                <a:lnTo>
                  <a:pt x="3615099" y="6827689"/>
                </a:lnTo>
                <a:lnTo>
                  <a:pt x="3053038" y="6827689"/>
                </a:lnTo>
                <a:lnTo>
                  <a:pt x="3044717" y="6825300"/>
                </a:lnTo>
                <a:cubicBezTo>
                  <a:pt x="2907595" y="6778659"/>
                  <a:pt x="2779822" y="6698110"/>
                  <a:pt x="2674688" y="6584187"/>
                </a:cubicBezTo>
                <a:lnTo>
                  <a:pt x="238132" y="3943929"/>
                </a:lnTo>
                <a:cubicBezTo>
                  <a:pt x="-98296" y="3579375"/>
                  <a:pt x="-75495" y="3011116"/>
                  <a:pt x="289059" y="2674688"/>
                </a:cubicBezTo>
                <a:lnTo>
                  <a:pt x="2929317" y="238132"/>
                </a:lnTo>
                <a:cubicBezTo>
                  <a:pt x="3111594" y="69918"/>
                  <a:pt x="3344797" y="-8488"/>
                  <a:pt x="3574485" y="727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对象 12289"/>
          <p:cNvGraphicFramePr>
            <a:graphicFrameLocks noChangeAspect="1"/>
          </p:cNvGraphicFramePr>
          <p:nvPr/>
        </p:nvGraphicFramePr>
        <p:xfrm>
          <a:off x="776764" y="1224281"/>
          <a:ext cx="5256212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613025" imgH="266065" progId="Equation.DSMT4">
                  <p:embed/>
                </p:oleObj>
              </mc:Choice>
              <mc:Fallback>
                <p:oleObj r:id="rId2" imgW="2613025" imgH="266065" progId="Equation.DSMT4">
                  <p:embed/>
                  <p:pic>
                    <p:nvPicPr>
                      <p:cNvPr id="0" name="对象 122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764" y="1224281"/>
                        <a:ext cx="5256212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对象 12290"/>
          <p:cNvGraphicFramePr>
            <a:graphicFrameLocks noChangeAspect="1"/>
          </p:cNvGraphicFramePr>
          <p:nvPr/>
        </p:nvGraphicFramePr>
        <p:xfrm>
          <a:off x="593410" y="2302117"/>
          <a:ext cx="558800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815590" imgH="266065" progId="Equation.DSMT4">
                  <p:embed/>
                </p:oleObj>
              </mc:Choice>
              <mc:Fallback>
                <p:oleObj r:id="rId4" imgW="2815590" imgH="266065" progId="Equation.DSMT4">
                  <p:embed/>
                  <p:pic>
                    <p:nvPicPr>
                      <p:cNvPr id="0" name="对象 122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410" y="2302117"/>
                        <a:ext cx="5588000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对象 12291"/>
          <p:cNvGraphicFramePr>
            <a:graphicFrameLocks noChangeAspect="1"/>
          </p:cNvGraphicFramePr>
          <p:nvPr/>
        </p:nvGraphicFramePr>
        <p:xfrm>
          <a:off x="941865" y="3254724"/>
          <a:ext cx="44640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877060" imgH="266065" progId="Equation.DSMT4">
                  <p:embed/>
                </p:oleObj>
              </mc:Choice>
              <mc:Fallback>
                <p:oleObj r:id="rId6" imgW="1877060" imgH="266065" progId="Equation.DSMT4">
                  <p:embed/>
                  <p:pic>
                    <p:nvPicPr>
                      <p:cNvPr id="0" name="对象 122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865" y="3254724"/>
                        <a:ext cx="446405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对象 12292"/>
          <p:cNvGraphicFramePr>
            <a:graphicFrameLocks noChangeAspect="1"/>
          </p:cNvGraphicFramePr>
          <p:nvPr/>
        </p:nvGraphicFramePr>
        <p:xfrm>
          <a:off x="834710" y="4280694"/>
          <a:ext cx="5472112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120900" imgH="228600" progId="Equation.DSMT4">
                  <p:embed/>
                </p:oleObj>
              </mc:Choice>
              <mc:Fallback>
                <p:oleObj r:id="rId8" imgW="2120900" imgH="228600" progId="Equation.DSMT4">
                  <p:embed/>
                  <p:pic>
                    <p:nvPicPr>
                      <p:cNvPr id="0" name="对象 122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710" y="4280694"/>
                        <a:ext cx="5472112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AutoShape 12"/>
          <p:cNvSpPr>
            <a:spLocks noChangeArrowheads="1"/>
          </p:cNvSpPr>
          <p:nvPr/>
        </p:nvSpPr>
        <p:spPr bwMode="auto">
          <a:xfrm>
            <a:off x="2701449" y="1812133"/>
            <a:ext cx="431800" cy="504825"/>
          </a:xfrm>
          <a:prstGeom prst="downArrow">
            <a:avLst>
              <a:gd name="adj1" fmla="val 50000"/>
              <a:gd name="adj2" fmla="val 292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5" name="AutoShape 13"/>
          <p:cNvSpPr>
            <a:spLocks noChangeArrowheads="1"/>
          </p:cNvSpPr>
          <p:nvPr/>
        </p:nvSpPr>
        <p:spPr bwMode="auto">
          <a:xfrm>
            <a:off x="2701449" y="2869998"/>
            <a:ext cx="431800" cy="504825"/>
          </a:xfrm>
          <a:prstGeom prst="downArrow">
            <a:avLst>
              <a:gd name="adj1" fmla="val 50000"/>
              <a:gd name="adj2" fmla="val 292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6" name="AutoShape 14"/>
          <p:cNvSpPr>
            <a:spLocks noChangeArrowheads="1"/>
          </p:cNvSpPr>
          <p:nvPr/>
        </p:nvSpPr>
        <p:spPr bwMode="auto">
          <a:xfrm>
            <a:off x="2757170" y="3960528"/>
            <a:ext cx="431800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7" name="AutoShape 15"/>
          <p:cNvSpPr>
            <a:spLocks noChangeArrowheads="1"/>
          </p:cNvSpPr>
          <p:nvPr/>
        </p:nvSpPr>
        <p:spPr bwMode="auto">
          <a:xfrm>
            <a:off x="750245" y="4935221"/>
            <a:ext cx="360362" cy="1298575"/>
          </a:xfrm>
          <a:prstGeom prst="curvedRightArrow">
            <a:avLst>
              <a:gd name="adj1" fmla="val 72071"/>
              <a:gd name="adj2" fmla="val 144141"/>
              <a:gd name="adj3" fmla="val 333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8" name="Text Box 16"/>
          <p:cNvSpPr txBox="1">
            <a:spLocks noChangeArrowheads="1"/>
          </p:cNvSpPr>
          <p:nvPr/>
        </p:nvSpPr>
        <p:spPr bwMode="auto">
          <a:xfrm>
            <a:off x="1236022" y="4935221"/>
            <a:ext cx="15856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令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sz="20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=b</a:t>
            </a:r>
            <a:r>
              <a:rPr lang="en-US" altLang="zh-CN" sz="20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graphicFrame>
        <p:nvGraphicFramePr>
          <p:cNvPr id="12299" name="对象 12298"/>
          <p:cNvGraphicFramePr>
            <a:graphicFrameLocks noChangeAspect="1"/>
          </p:cNvGraphicFramePr>
          <p:nvPr/>
        </p:nvGraphicFramePr>
        <p:xfrm>
          <a:off x="1284192" y="5316026"/>
          <a:ext cx="2160588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850900" imgH="419100" progId="Equation.DSMT4">
                  <p:embed/>
                </p:oleObj>
              </mc:Choice>
              <mc:Fallback>
                <p:oleObj r:id="rId10" imgW="850900" imgH="419100" progId="Equation.DSMT4">
                  <p:embed/>
                  <p:pic>
                    <p:nvPicPr>
                      <p:cNvPr id="0" name="对象 122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192" y="5316026"/>
                        <a:ext cx="2160588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5" name="Line 20"/>
          <p:cNvSpPr>
            <a:spLocks noChangeShapeType="1"/>
          </p:cNvSpPr>
          <p:nvPr/>
        </p:nvSpPr>
        <p:spPr bwMode="auto">
          <a:xfrm>
            <a:off x="7565548" y="4016089"/>
            <a:ext cx="2895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26" name="Line 21"/>
          <p:cNvSpPr>
            <a:spLocks noChangeShapeType="1"/>
          </p:cNvSpPr>
          <p:nvPr/>
        </p:nvSpPr>
        <p:spPr bwMode="auto">
          <a:xfrm flipH="1" flipV="1">
            <a:off x="8933973" y="2393664"/>
            <a:ext cx="0" cy="3124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27" name="Text Box 22"/>
          <p:cNvSpPr txBox="1">
            <a:spLocks noChangeArrowheads="1"/>
          </p:cNvSpPr>
          <p:nvPr/>
        </p:nvSpPr>
        <p:spPr bwMode="auto">
          <a:xfrm>
            <a:off x="9010173" y="2173002"/>
            <a:ext cx="838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</a:p>
        </p:txBody>
      </p:sp>
      <p:sp>
        <p:nvSpPr>
          <p:cNvPr id="13328" name="Text Box 23"/>
          <p:cNvSpPr txBox="1">
            <a:spLocks noChangeArrowheads="1"/>
          </p:cNvSpPr>
          <p:nvPr/>
        </p:nvSpPr>
        <p:spPr bwMode="auto">
          <a:xfrm>
            <a:off x="8933973" y="3871628"/>
            <a:ext cx="53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</a:p>
        </p:txBody>
      </p:sp>
      <p:sp>
        <p:nvSpPr>
          <p:cNvPr id="13329" name="Oval 24"/>
          <p:cNvSpPr>
            <a:spLocks noChangeArrowheads="1"/>
          </p:cNvSpPr>
          <p:nvPr/>
        </p:nvSpPr>
        <p:spPr bwMode="auto">
          <a:xfrm>
            <a:off x="9724548" y="3772876"/>
            <a:ext cx="259766" cy="56263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/>
            </a:solidFill>
            <a:round/>
          </a:ln>
        </p:spPr>
        <p:txBody>
          <a:bodyPr wrap="none" anchor="ctr">
            <a:spAutoFit/>
          </a:bodyPr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30" name="Oval 25"/>
          <p:cNvSpPr>
            <a:spLocks noChangeArrowheads="1"/>
          </p:cNvSpPr>
          <p:nvPr/>
        </p:nvSpPr>
        <p:spPr bwMode="auto">
          <a:xfrm>
            <a:off x="7983060" y="3758589"/>
            <a:ext cx="259766" cy="56263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/>
            </a:solidFill>
            <a:round/>
          </a:ln>
        </p:spPr>
        <p:txBody>
          <a:bodyPr wrap="none" anchor="ctr">
            <a:spAutoFit/>
          </a:bodyPr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31" name="Freeform 26"/>
          <p:cNvSpPr>
            <a:spLocks noChangeArrowheads="1"/>
          </p:cNvSpPr>
          <p:nvPr/>
        </p:nvSpPr>
        <p:spPr bwMode="auto">
          <a:xfrm>
            <a:off x="9437211" y="2647665"/>
            <a:ext cx="688975" cy="2555875"/>
          </a:xfrm>
          <a:custGeom>
            <a:avLst/>
            <a:gdLst>
              <a:gd name="T0" fmla="*/ 351 w 434"/>
              <a:gd name="T1" fmla="*/ 0 h 1610"/>
              <a:gd name="T2" fmla="*/ 14 w 434"/>
              <a:gd name="T3" fmla="*/ 846 h 1610"/>
              <a:gd name="T4" fmla="*/ 434 w 434"/>
              <a:gd name="T5" fmla="*/ 1610 h 1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4" h="1610">
                <a:moveTo>
                  <a:pt x="351" y="0"/>
                </a:moveTo>
                <a:cubicBezTo>
                  <a:pt x="295" y="143"/>
                  <a:pt x="0" y="578"/>
                  <a:pt x="14" y="846"/>
                </a:cubicBezTo>
                <a:cubicBezTo>
                  <a:pt x="28" y="1114"/>
                  <a:pt x="347" y="1451"/>
                  <a:pt x="434" y="1610"/>
                </a:cubicBezTo>
              </a:path>
            </a:pathLst>
          </a:custGeom>
          <a:noFill/>
          <a:ln w="28575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32" name="Freeform 27"/>
          <p:cNvSpPr>
            <a:spLocks noChangeArrowheads="1"/>
          </p:cNvSpPr>
          <p:nvPr/>
        </p:nvSpPr>
        <p:spPr bwMode="auto">
          <a:xfrm>
            <a:off x="7636986" y="2720690"/>
            <a:ext cx="777875" cy="2479675"/>
          </a:xfrm>
          <a:custGeom>
            <a:avLst/>
            <a:gdLst>
              <a:gd name="T0" fmla="*/ 46 w 490"/>
              <a:gd name="T1" fmla="*/ 0 h 1562"/>
              <a:gd name="T2" fmla="*/ 482 w 490"/>
              <a:gd name="T3" fmla="*/ 798 h 1562"/>
              <a:gd name="T4" fmla="*/ 0 w 490"/>
              <a:gd name="T5" fmla="*/ 1562 h 1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90" h="1562">
                <a:moveTo>
                  <a:pt x="46" y="0"/>
                </a:moveTo>
                <a:cubicBezTo>
                  <a:pt x="119" y="131"/>
                  <a:pt x="490" y="538"/>
                  <a:pt x="482" y="798"/>
                </a:cubicBezTo>
                <a:cubicBezTo>
                  <a:pt x="474" y="1058"/>
                  <a:pt x="100" y="1403"/>
                  <a:pt x="0" y="1562"/>
                </a:cubicBezTo>
              </a:path>
            </a:pathLst>
          </a:custGeom>
          <a:noFill/>
          <a:ln w="28575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33" name="Text Box 28"/>
          <p:cNvSpPr txBox="1">
            <a:spLocks noChangeArrowheads="1"/>
          </p:cNvSpPr>
          <p:nvPr/>
        </p:nvSpPr>
        <p:spPr bwMode="auto">
          <a:xfrm>
            <a:off x="7848123" y="4043077"/>
            <a:ext cx="1066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3334" name="Line 29"/>
          <p:cNvSpPr>
            <a:spLocks noChangeShapeType="1"/>
          </p:cNvSpPr>
          <p:nvPr/>
        </p:nvSpPr>
        <p:spPr bwMode="auto">
          <a:xfrm flipV="1">
            <a:off x="7997348" y="3223927"/>
            <a:ext cx="1676400" cy="83820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35" name="Line 30"/>
          <p:cNvSpPr>
            <a:spLocks noChangeShapeType="1"/>
          </p:cNvSpPr>
          <p:nvPr/>
        </p:nvSpPr>
        <p:spPr bwMode="auto">
          <a:xfrm>
            <a:off x="9681685" y="3252502"/>
            <a:ext cx="76200" cy="76200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36" name="Text Box 31"/>
          <p:cNvSpPr txBox="1">
            <a:spLocks noChangeArrowheads="1"/>
          </p:cNvSpPr>
          <p:nvPr/>
        </p:nvSpPr>
        <p:spPr bwMode="auto">
          <a:xfrm>
            <a:off x="9724548" y="2982627"/>
            <a:ext cx="60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FF5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</a:p>
        </p:txBody>
      </p:sp>
      <p:sp>
        <p:nvSpPr>
          <p:cNvPr id="2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  <p:bldP spid="12295" grpId="0" animBg="1"/>
      <p:bldP spid="12296" grpId="0" animBg="1"/>
      <p:bldP spid="12297" grpId="0" animBg="1"/>
      <p:bldP spid="122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Oval 2"/>
          <p:cNvSpPr>
            <a:spLocks noChangeArrowheads="1"/>
          </p:cNvSpPr>
          <p:nvPr/>
        </p:nvSpPr>
        <p:spPr bwMode="auto">
          <a:xfrm>
            <a:off x="4145280" y="5436360"/>
            <a:ext cx="259766" cy="56263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3315" name="对象 13314"/>
          <p:cNvGraphicFramePr>
            <a:graphicFrameLocks noChangeAspect="1"/>
          </p:cNvGraphicFramePr>
          <p:nvPr/>
        </p:nvGraphicFramePr>
        <p:xfrm>
          <a:off x="3655326" y="4203514"/>
          <a:ext cx="2161274" cy="1004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01700" imgH="419100" progId="Equation.3">
                  <p:embed/>
                </p:oleObj>
              </mc:Choice>
              <mc:Fallback>
                <p:oleObj r:id="rId2" imgW="901700" imgH="419100" progId="Equation.3">
                  <p:embed/>
                  <p:pic>
                    <p:nvPicPr>
                      <p:cNvPr id="0" name="对象 133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5326" y="4203514"/>
                        <a:ext cx="2161274" cy="10045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对象 13315"/>
          <p:cNvGraphicFramePr>
            <a:graphicFrameLocks noChangeAspect="1"/>
          </p:cNvGraphicFramePr>
          <p:nvPr/>
        </p:nvGraphicFramePr>
        <p:xfrm>
          <a:off x="7976732" y="4275880"/>
          <a:ext cx="1848804" cy="859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01700" imgH="419100" progId="Equation.3">
                  <p:embed/>
                </p:oleObj>
              </mc:Choice>
              <mc:Fallback>
                <p:oleObj r:id="rId4" imgW="901700" imgH="419100" progId="Equation.3">
                  <p:embed/>
                  <p:pic>
                    <p:nvPicPr>
                      <p:cNvPr id="0" name="对象 133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6732" y="4275880"/>
                        <a:ext cx="1848804" cy="859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0" name="组合 13316"/>
          <p:cNvGrpSpPr/>
          <p:nvPr/>
        </p:nvGrpSpPr>
        <p:grpSpPr bwMode="auto">
          <a:xfrm>
            <a:off x="3463290" y="1310942"/>
            <a:ext cx="2575560" cy="2695353"/>
            <a:chOff x="0" y="0"/>
            <a:chExt cx="2064" cy="2160"/>
          </a:xfrm>
        </p:grpSpPr>
        <p:grpSp>
          <p:nvGrpSpPr>
            <p:cNvPr id="14341" name="组合 13317"/>
            <p:cNvGrpSpPr/>
            <p:nvPr/>
          </p:nvGrpSpPr>
          <p:grpSpPr bwMode="auto">
            <a:xfrm>
              <a:off x="192" y="240"/>
              <a:ext cx="1488" cy="1825"/>
              <a:chOff x="0" y="0"/>
              <a:chExt cx="1488" cy="1825"/>
            </a:xfrm>
          </p:grpSpPr>
          <p:sp>
            <p:nvSpPr>
              <p:cNvPr id="14342" name="Line 7"/>
              <p:cNvSpPr>
                <a:spLocks noChangeShapeType="1"/>
              </p:cNvSpPr>
              <p:nvPr/>
            </p:nvSpPr>
            <p:spPr bwMode="auto">
              <a:xfrm>
                <a:off x="694" y="913"/>
                <a:ext cx="201" cy="1"/>
              </a:xfrm>
              <a:prstGeom prst="line">
                <a:avLst/>
              </a:prstGeom>
              <a:noFill/>
              <a:ln w="0">
                <a:solidFill>
                  <a:srgbClr val="01010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43" name="Line 8"/>
              <p:cNvSpPr>
                <a:spLocks noChangeShapeType="1"/>
              </p:cNvSpPr>
              <p:nvPr/>
            </p:nvSpPr>
            <p:spPr bwMode="auto">
              <a:xfrm>
                <a:off x="493" y="913"/>
                <a:ext cx="201" cy="1"/>
              </a:xfrm>
              <a:prstGeom prst="line">
                <a:avLst/>
              </a:prstGeom>
              <a:noFill/>
              <a:ln w="0">
                <a:solidFill>
                  <a:srgbClr val="01010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44" name="Freeform 9"/>
              <p:cNvSpPr>
                <a:spLocks noChangeArrowheads="1"/>
              </p:cNvSpPr>
              <p:nvPr/>
            </p:nvSpPr>
            <p:spPr bwMode="auto">
              <a:xfrm>
                <a:off x="895" y="0"/>
                <a:ext cx="402" cy="1825"/>
              </a:xfrm>
              <a:custGeom>
                <a:avLst/>
                <a:gdLst>
                  <a:gd name="T0" fmla="*/ 40 w 40"/>
                  <a:gd name="T1" fmla="*/ 0 h 178"/>
                  <a:gd name="T2" fmla="*/ 32 w 40"/>
                  <a:gd name="T3" fmla="*/ 13 h 178"/>
                  <a:gd name="T4" fmla="*/ 26 w 40"/>
                  <a:gd name="T5" fmla="*/ 23 h 178"/>
                  <a:gd name="T6" fmla="*/ 22 w 40"/>
                  <a:gd name="T7" fmla="*/ 31 h 178"/>
                  <a:gd name="T8" fmla="*/ 18 w 40"/>
                  <a:gd name="T9" fmla="*/ 38 h 178"/>
                  <a:gd name="T10" fmla="*/ 15 w 40"/>
                  <a:gd name="T11" fmla="*/ 44 h 178"/>
                  <a:gd name="T12" fmla="*/ 12 w 40"/>
                  <a:gd name="T13" fmla="*/ 49 h 178"/>
                  <a:gd name="T14" fmla="*/ 10 w 40"/>
                  <a:gd name="T15" fmla="*/ 54 h 178"/>
                  <a:gd name="T16" fmla="*/ 8 w 40"/>
                  <a:gd name="T17" fmla="*/ 58 h 178"/>
                  <a:gd name="T18" fmla="*/ 7 w 40"/>
                  <a:gd name="T19" fmla="*/ 61 h 178"/>
                  <a:gd name="T20" fmla="*/ 5 w 40"/>
                  <a:gd name="T21" fmla="*/ 65 h 178"/>
                  <a:gd name="T22" fmla="*/ 4 w 40"/>
                  <a:gd name="T23" fmla="*/ 68 h 178"/>
                  <a:gd name="T24" fmla="*/ 3 w 40"/>
                  <a:gd name="T25" fmla="*/ 71 h 178"/>
                  <a:gd name="T26" fmla="*/ 2 w 40"/>
                  <a:gd name="T27" fmla="*/ 73 h 178"/>
                  <a:gd name="T28" fmla="*/ 2 w 40"/>
                  <a:gd name="T29" fmla="*/ 76 h 178"/>
                  <a:gd name="T30" fmla="*/ 1 w 40"/>
                  <a:gd name="T31" fmla="*/ 78 h 178"/>
                  <a:gd name="T32" fmla="*/ 1 w 40"/>
                  <a:gd name="T33" fmla="*/ 80 h 178"/>
                  <a:gd name="T34" fmla="*/ 0 w 40"/>
                  <a:gd name="T35" fmla="*/ 83 h 178"/>
                  <a:gd name="T36" fmla="*/ 0 w 40"/>
                  <a:gd name="T37" fmla="*/ 85 h 178"/>
                  <a:gd name="T38" fmla="*/ 0 w 40"/>
                  <a:gd name="T39" fmla="*/ 87 h 178"/>
                  <a:gd name="T40" fmla="*/ 0 w 40"/>
                  <a:gd name="T41" fmla="*/ 89 h 178"/>
                  <a:gd name="T42" fmla="*/ 0 w 40"/>
                  <a:gd name="T43" fmla="*/ 91 h 178"/>
                  <a:gd name="T44" fmla="*/ 0 w 40"/>
                  <a:gd name="T45" fmla="*/ 93 h 178"/>
                  <a:gd name="T46" fmla="*/ 0 w 40"/>
                  <a:gd name="T47" fmla="*/ 95 h 178"/>
                  <a:gd name="T48" fmla="*/ 1 w 40"/>
                  <a:gd name="T49" fmla="*/ 98 h 178"/>
                  <a:gd name="T50" fmla="*/ 1 w 40"/>
                  <a:gd name="T51" fmla="*/ 100 h 178"/>
                  <a:gd name="T52" fmla="*/ 2 w 40"/>
                  <a:gd name="T53" fmla="*/ 102 h 178"/>
                  <a:gd name="T54" fmla="*/ 2 w 40"/>
                  <a:gd name="T55" fmla="*/ 105 h 178"/>
                  <a:gd name="T56" fmla="*/ 3 w 40"/>
                  <a:gd name="T57" fmla="*/ 107 h 178"/>
                  <a:gd name="T58" fmla="*/ 4 w 40"/>
                  <a:gd name="T59" fmla="*/ 110 h 178"/>
                  <a:gd name="T60" fmla="*/ 5 w 40"/>
                  <a:gd name="T61" fmla="*/ 113 h 178"/>
                  <a:gd name="T62" fmla="*/ 7 w 40"/>
                  <a:gd name="T63" fmla="*/ 117 h 178"/>
                  <a:gd name="T64" fmla="*/ 8 w 40"/>
                  <a:gd name="T65" fmla="*/ 120 h 178"/>
                  <a:gd name="T66" fmla="*/ 10 w 40"/>
                  <a:gd name="T67" fmla="*/ 124 h 178"/>
                  <a:gd name="T68" fmla="*/ 12 w 40"/>
                  <a:gd name="T69" fmla="*/ 129 h 178"/>
                  <a:gd name="T70" fmla="*/ 15 w 40"/>
                  <a:gd name="T71" fmla="*/ 134 h 178"/>
                  <a:gd name="T72" fmla="*/ 18 w 40"/>
                  <a:gd name="T73" fmla="*/ 140 h 178"/>
                  <a:gd name="T74" fmla="*/ 22 w 40"/>
                  <a:gd name="T75" fmla="*/ 147 h 178"/>
                  <a:gd name="T76" fmla="*/ 26 w 40"/>
                  <a:gd name="T77" fmla="*/ 155 h 178"/>
                  <a:gd name="T78" fmla="*/ 32 w 40"/>
                  <a:gd name="T79" fmla="*/ 165 h 178"/>
                  <a:gd name="T80" fmla="*/ 40 w 40"/>
                  <a:gd name="T81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0" h="178">
                    <a:moveTo>
                      <a:pt x="40" y="0"/>
                    </a:moveTo>
                    <a:lnTo>
                      <a:pt x="32" y="13"/>
                    </a:lnTo>
                    <a:lnTo>
                      <a:pt x="26" y="23"/>
                    </a:lnTo>
                    <a:lnTo>
                      <a:pt x="22" y="31"/>
                    </a:lnTo>
                    <a:lnTo>
                      <a:pt x="18" y="38"/>
                    </a:lnTo>
                    <a:lnTo>
                      <a:pt x="15" y="44"/>
                    </a:lnTo>
                    <a:lnTo>
                      <a:pt x="12" y="49"/>
                    </a:lnTo>
                    <a:lnTo>
                      <a:pt x="10" y="54"/>
                    </a:lnTo>
                    <a:lnTo>
                      <a:pt x="8" y="58"/>
                    </a:lnTo>
                    <a:lnTo>
                      <a:pt x="7" y="61"/>
                    </a:lnTo>
                    <a:lnTo>
                      <a:pt x="5" y="65"/>
                    </a:lnTo>
                    <a:lnTo>
                      <a:pt x="4" y="68"/>
                    </a:lnTo>
                    <a:lnTo>
                      <a:pt x="3" y="71"/>
                    </a:lnTo>
                    <a:lnTo>
                      <a:pt x="2" y="73"/>
                    </a:lnTo>
                    <a:lnTo>
                      <a:pt x="2" y="76"/>
                    </a:lnTo>
                    <a:lnTo>
                      <a:pt x="1" y="78"/>
                    </a:lnTo>
                    <a:lnTo>
                      <a:pt x="1" y="80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0" y="91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1" y="98"/>
                    </a:lnTo>
                    <a:lnTo>
                      <a:pt x="1" y="100"/>
                    </a:lnTo>
                    <a:lnTo>
                      <a:pt x="2" y="102"/>
                    </a:lnTo>
                    <a:lnTo>
                      <a:pt x="2" y="105"/>
                    </a:lnTo>
                    <a:lnTo>
                      <a:pt x="3" y="107"/>
                    </a:lnTo>
                    <a:lnTo>
                      <a:pt x="4" y="110"/>
                    </a:lnTo>
                    <a:lnTo>
                      <a:pt x="5" y="113"/>
                    </a:lnTo>
                    <a:lnTo>
                      <a:pt x="7" y="117"/>
                    </a:lnTo>
                    <a:lnTo>
                      <a:pt x="8" y="120"/>
                    </a:lnTo>
                    <a:lnTo>
                      <a:pt x="10" y="124"/>
                    </a:lnTo>
                    <a:lnTo>
                      <a:pt x="12" y="129"/>
                    </a:lnTo>
                    <a:lnTo>
                      <a:pt x="15" y="134"/>
                    </a:lnTo>
                    <a:lnTo>
                      <a:pt x="18" y="140"/>
                    </a:lnTo>
                    <a:lnTo>
                      <a:pt x="22" y="147"/>
                    </a:lnTo>
                    <a:lnTo>
                      <a:pt x="26" y="155"/>
                    </a:lnTo>
                    <a:lnTo>
                      <a:pt x="32" y="165"/>
                    </a:lnTo>
                    <a:lnTo>
                      <a:pt x="40" y="178"/>
                    </a:lnTo>
                  </a:path>
                </a:pathLst>
              </a:custGeom>
              <a:noFill/>
              <a:ln w="34925">
                <a:solidFill>
                  <a:srgbClr val="010101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45" name="Freeform 10"/>
              <p:cNvSpPr>
                <a:spLocks noChangeArrowheads="1"/>
              </p:cNvSpPr>
              <p:nvPr/>
            </p:nvSpPr>
            <p:spPr bwMode="auto">
              <a:xfrm>
                <a:off x="91" y="0"/>
                <a:ext cx="402" cy="1825"/>
              </a:xfrm>
              <a:custGeom>
                <a:avLst/>
                <a:gdLst>
                  <a:gd name="T0" fmla="*/ 0 w 40"/>
                  <a:gd name="T1" fmla="*/ 0 h 178"/>
                  <a:gd name="T2" fmla="*/ 8 w 40"/>
                  <a:gd name="T3" fmla="*/ 13 h 178"/>
                  <a:gd name="T4" fmla="*/ 14 w 40"/>
                  <a:gd name="T5" fmla="*/ 23 h 178"/>
                  <a:gd name="T6" fmla="*/ 18 w 40"/>
                  <a:gd name="T7" fmla="*/ 31 h 178"/>
                  <a:gd name="T8" fmla="*/ 22 w 40"/>
                  <a:gd name="T9" fmla="*/ 38 h 178"/>
                  <a:gd name="T10" fmla="*/ 25 w 40"/>
                  <a:gd name="T11" fmla="*/ 44 h 178"/>
                  <a:gd name="T12" fmla="*/ 28 w 40"/>
                  <a:gd name="T13" fmla="*/ 49 h 178"/>
                  <a:gd name="T14" fmla="*/ 30 w 40"/>
                  <a:gd name="T15" fmla="*/ 54 h 178"/>
                  <a:gd name="T16" fmla="*/ 32 w 40"/>
                  <a:gd name="T17" fmla="*/ 58 h 178"/>
                  <a:gd name="T18" fmla="*/ 33 w 40"/>
                  <a:gd name="T19" fmla="*/ 61 h 178"/>
                  <a:gd name="T20" fmla="*/ 35 w 40"/>
                  <a:gd name="T21" fmla="*/ 65 h 178"/>
                  <a:gd name="T22" fmla="*/ 36 w 40"/>
                  <a:gd name="T23" fmla="*/ 68 h 178"/>
                  <a:gd name="T24" fmla="*/ 37 w 40"/>
                  <a:gd name="T25" fmla="*/ 71 h 178"/>
                  <a:gd name="T26" fmla="*/ 38 w 40"/>
                  <a:gd name="T27" fmla="*/ 73 h 178"/>
                  <a:gd name="T28" fmla="*/ 38 w 40"/>
                  <a:gd name="T29" fmla="*/ 76 h 178"/>
                  <a:gd name="T30" fmla="*/ 39 w 40"/>
                  <a:gd name="T31" fmla="*/ 78 h 178"/>
                  <a:gd name="T32" fmla="*/ 39 w 40"/>
                  <a:gd name="T33" fmla="*/ 80 h 178"/>
                  <a:gd name="T34" fmla="*/ 40 w 40"/>
                  <a:gd name="T35" fmla="*/ 83 h 178"/>
                  <a:gd name="T36" fmla="*/ 40 w 40"/>
                  <a:gd name="T37" fmla="*/ 85 h 178"/>
                  <a:gd name="T38" fmla="*/ 40 w 40"/>
                  <a:gd name="T39" fmla="*/ 87 h 178"/>
                  <a:gd name="T40" fmla="*/ 40 w 40"/>
                  <a:gd name="T41" fmla="*/ 89 h 178"/>
                  <a:gd name="T42" fmla="*/ 40 w 40"/>
                  <a:gd name="T43" fmla="*/ 91 h 178"/>
                  <a:gd name="T44" fmla="*/ 40 w 40"/>
                  <a:gd name="T45" fmla="*/ 93 h 178"/>
                  <a:gd name="T46" fmla="*/ 40 w 40"/>
                  <a:gd name="T47" fmla="*/ 95 h 178"/>
                  <a:gd name="T48" fmla="*/ 39 w 40"/>
                  <a:gd name="T49" fmla="*/ 98 h 178"/>
                  <a:gd name="T50" fmla="*/ 39 w 40"/>
                  <a:gd name="T51" fmla="*/ 100 h 178"/>
                  <a:gd name="T52" fmla="*/ 38 w 40"/>
                  <a:gd name="T53" fmla="*/ 102 h 178"/>
                  <a:gd name="T54" fmla="*/ 38 w 40"/>
                  <a:gd name="T55" fmla="*/ 105 h 178"/>
                  <a:gd name="T56" fmla="*/ 37 w 40"/>
                  <a:gd name="T57" fmla="*/ 107 h 178"/>
                  <a:gd name="T58" fmla="*/ 36 w 40"/>
                  <a:gd name="T59" fmla="*/ 110 h 178"/>
                  <a:gd name="T60" fmla="*/ 35 w 40"/>
                  <a:gd name="T61" fmla="*/ 113 h 178"/>
                  <a:gd name="T62" fmla="*/ 33 w 40"/>
                  <a:gd name="T63" fmla="*/ 117 h 178"/>
                  <a:gd name="T64" fmla="*/ 32 w 40"/>
                  <a:gd name="T65" fmla="*/ 120 h 178"/>
                  <a:gd name="T66" fmla="*/ 30 w 40"/>
                  <a:gd name="T67" fmla="*/ 124 h 178"/>
                  <a:gd name="T68" fmla="*/ 28 w 40"/>
                  <a:gd name="T69" fmla="*/ 129 h 178"/>
                  <a:gd name="T70" fmla="*/ 25 w 40"/>
                  <a:gd name="T71" fmla="*/ 134 h 178"/>
                  <a:gd name="T72" fmla="*/ 22 w 40"/>
                  <a:gd name="T73" fmla="*/ 140 h 178"/>
                  <a:gd name="T74" fmla="*/ 18 w 40"/>
                  <a:gd name="T75" fmla="*/ 147 h 178"/>
                  <a:gd name="T76" fmla="*/ 14 w 40"/>
                  <a:gd name="T77" fmla="*/ 155 h 178"/>
                  <a:gd name="T78" fmla="*/ 8 w 40"/>
                  <a:gd name="T79" fmla="*/ 165 h 178"/>
                  <a:gd name="T80" fmla="*/ 0 w 40"/>
                  <a:gd name="T81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0" h="178">
                    <a:moveTo>
                      <a:pt x="0" y="0"/>
                    </a:moveTo>
                    <a:lnTo>
                      <a:pt x="8" y="13"/>
                    </a:lnTo>
                    <a:lnTo>
                      <a:pt x="14" y="23"/>
                    </a:lnTo>
                    <a:lnTo>
                      <a:pt x="18" y="31"/>
                    </a:lnTo>
                    <a:lnTo>
                      <a:pt x="22" y="38"/>
                    </a:lnTo>
                    <a:lnTo>
                      <a:pt x="25" y="44"/>
                    </a:lnTo>
                    <a:lnTo>
                      <a:pt x="28" y="49"/>
                    </a:lnTo>
                    <a:lnTo>
                      <a:pt x="30" y="54"/>
                    </a:lnTo>
                    <a:lnTo>
                      <a:pt x="32" y="58"/>
                    </a:lnTo>
                    <a:lnTo>
                      <a:pt x="33" y="61"/>
                    </a:lnTo>
                    <a:lnTo>
                      <a:pt x="35" y="65"/>
                    </a:lnTo>
                    <a:lnTo>
                      <a:pt x="36" y="68"/>
                    </a:lnTo>
                    <a:lnTo>
                      <a:pt x="37" y="71"/>
                    </a:lnTo>
                    <a:lnTo>
                      <a:pt x="38" y="73"/>
                    </a:lnTo>
                    <a:lnTo>
                      <a:pt x="38" y="76"/>
                    </a:lnTo>
                    <a:lnTo>
                      <a:pt x="39" y="78"/>
                    </a:lnTo>
                    <a:lnTo>
                      <a:pt x="39" y="80"/>
                    </a:lnTo>
                    <a:lnTo>
                      <a:pt x="40" y="83"/>
                    </a:lnTo>
                    <a:lnTo>
                      <a:pt x="40" y="85"/>
                    </a:lnTo>
                    <a:lnTo>
                      <a:pt x="40" y="87"/>
                    </a:lnTo>
                    <a:lnTo>
                      <a:pt x="40" y="89"/>
                    </a:lnTo>
                    <a:lnTo>
                      <a:pt x="40" y="91"/>
                    </a:lnTo>
                    <a:lnTo>
                      <a:pt x="40" y="93"/>
                    </a:lnTo>
                    <a:lnTo>
                      <a:pt x="40" y="95"/>
                    </a:lnTo>
                    <a:lnTo>
                      <a:pt x="39" y="98"/>
                    </a:lnTo>
                    <a:lnTo>
                      <a:pt x="39" y="100"/>
                    </a:lnTo>
                    <a:lnTo>
                      <a:pt x="38" y="102"/>
                    </a:lnTo>
                    <a:lnTo>
                      <a:pt x="38" y="105"/>
                    </a:lnTo>
                    <a:lnTo>
                      <a:pt x="37" y="107"/>
                    </a:lnTo>
                    <a:lnTo>
                      <a:pt x="36" y="110"/>
                    </a:lnTo>
                    <a:lnTo>
                      <a:pt x="35" y="113"/>
                    </a:lnTo>
                    <a:lnTo>
                      <a:pt x="33" y="117"/>
                    </a:lnTo>
                    <a:lnTo>
                      <a:pt x="32" y="120"/>
                    </a:lnTo>
                    <a:lnTo>
                      <a:pt x="30" y="124"/>
                    </a:lnTo>
                    <a:lnTo>
                      <a:pt x="28" y="129"/>
                    </a:lnTo>
                    <a:lnTo>
                      <a:pt x="25" y="134"/>
                    </a:lnTo>
                    <a:lnTo>
                      <a:pt x="22" y="140"/>
                    </a:lnTo>
                    <a:lnTo>
                      <a:pt x="18" y="147"/>
                    </a:lnTo>
                    <a:lnTo>
                      <a:pt x="14" y="155"/>
                    </a:lnTo>
                    <a:lnTo>
                      <a:pt x="8" y="165"/>
                    </a:lnTo>
                    <a:lnTo>
                      <a:pt x="0" y="178"/>
                    </a:lnTo>
                  </a:path>
                </a:pathLst>
              </a:custGeom>
              <a:noFill/>
              <a:ln w="34925">
                <a:solidFill>
                  <a:srgbClr val="010101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46" name="Line 11"/>
              <p:cNvSpPr>
                <a:spLocks noChangeShapeType="1"/>
              </p:cNvSpPr>
              <p:nvPr/>
            </p:nvSpPr>
            <p:spPr bwMode="auto">
              <a:xfrm flipV="1">
                <a:off x="0" y="903"/>
                <a:ext cx="1488" cy="10"/>
              </a:xfrm>
              <a:prstGeom prst="line">
                <a:avLst/>
              </a:prstGeom>
              <a:noFill/>
              <a:ln w="34925">
                <a:solidFill>
                  <a:srgbClr val="01010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47" name="Line 12"/>
              <p:cNvSpPr>
                <a:spLocks noChangeShapeType="1"/>
              </p:cNvSpPr>
              <p:nvPr/>
            </p:nvSpPr>
            <p:spPr bwMode="auto">
              <a:xfrm flipH="1">
                <a:off x="322" y="164"/>
                <a:ext cx="874" cy="749"/>
              </a:xfrm>
              <a:prstGeom prst="line">
                <a:avLst/>
              </a:prstGeom>
              <a:noFill/>
              <a:ln w="34925">
                <a:solidFill>
                  <a:srgbClr val="C1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48" name="Line 13"/>
              <p:cNvSpPr>
                <a:spLocks noChangeShapeType="1"/>
              </p:cNvSpPr>
              <p:nvPr/>
            </p:nvSpPr>
            <p:spPr bwMode="auto">
              <a:xfrm flipH="1">
                <a:off x="1065" y="164"/>
                <a:ext cx="131" cy="749"/>
              </a:xfrm>
              <a:prstGeom prst="line">
                <a:avLst/>
              </a:prstGeom>
              <a:noFill/>
              <a:ln w="34925">
                <a:solidFill>
                  <a:srgbClr val="C1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49" name="Oval 14"/>
              <p:cNvSpPr>
                <a:spLocks noChangeArrowheads="1"/>
              </p:cNvSpPr>
              <p:nvPr/>
            </p:nvSpPr>
            <p:spPr bwMode="auto">
              <a:xfrm>
                <a:off x="875" y="893"/>
                <a:ext cx="50" cy="51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10101"/>
                </a:solidFill>
                <a:round/>
              </a:ln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50" name="Oval 15"/>
              <p:cNvSpPr>
                <a:spLocks noChangeArrowheads="1"/>
              </p:cNvSpPr>
              <p:nvPr/>
            </p:nvSpPr>
            <p:spPr bwMode="auto">
              <a:xfrm>
                <a:off x="473" y="893"/>
                <a:ext cx="50" cy="51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10101"/>
                </a:solidFill>
                <a:round/>
              </a:ln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51" name="Oval 16"/>
              <p:cNvSpPr>
                <a:spLocks noChangeArrowheads="1"/>
              </p:cNvSpPr>
              <p:nvPr/>
            </p:nvSpPr>
            <p:spPr bwMode="auto">
              <a:xfrm>
                <a:off x="1045" y="893"/>
                <a:ext cx="51" cy="51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10101"/>
                </a:solidFill>
                <a:round/>
              </a:ln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52" name="Rectangle 17"/>
              <p:cNvSpPr>
                <a:spLocks noChangeArrowheads="1"/>
              </p:cNvSpPr>
              <p:nvPr/>
            </p:nvSpPr>
            <p:spPr bwMode="auto">
              <a:xfrm>
                <a:off x="1065" y="933"/>
                <a:ext cx="100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16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F</a:t>
                </a:r>
                <a:endParaRPr lang="en-US" altLang="zh-CN" sz="16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53" name="Rectangle 18"/>
              <p:cNvSpPr>
                <a:spLocks noChangeArrowheads="1"/>
              </p:cNvSpPr>
              <p:nvPr/>
            </p:nvSpPr>
            <p:spPr bwMode="auto">
              <a:xfrm>
                <a:off x="1176" y="1016"/>
                <a:ext cx="91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16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  <a:endParaRPr lang="en-US" altLang="zh-CN" sz="16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54" name="Oval 19"/>
              <p:cNvSpPr>
                <a:spLocks noChangeArrowheads="1"/>
              </p:cNvSpPr>
              <p:nvPr/>
            </p:nvSpPr>
            <p:spPr bwMode="auto">
              <a:xfrm>
                <a:off x="302" y="893"/>
                <a:ext cx="50" cy="51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10101"/>
                </a:solidFill>
                <a:round/>
              </a:ln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55" name="Rectangle 20"/>
              <p:cNvSpPr>
                <a:spLocks noChangeArrowheads="1"/>
              </p:cNvSpPr>
              <p:nvPr/>
            </p:nvSpPr>
            <p:spPr bwMode="auto">
              <a:xfrm>
                <a:off x="281" y="923"/>
                <a:ext cx="100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16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F</a:t>
                </a:r>
                <a:endParaRPr lang="en-US" altLang="zh-CN" sz="16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56" name="Rectangle 21"/>
              <p:cNvSpPr>
                <a:spLocks noChangeArrowheads="1"/>
              </p:cNvSpPr>
              <p:nvPr/>
            </p:nvSpPr>
            <p:spPr bwMode="auto">
              <a:xfrm>
                <a:off x="347" y="1004"/>
                <a:ext cx="91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16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</a:t>
                </a:r>
                <a:endParaRPr lang="en-US" altLang="zh-CN" sz="16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57" name="Oval 22"/>
              <p:cNvSpPr>
                <a:spLocks noChangeArrowheads="1"/>
              </p:cNvSpPr>
              <p:nvPr/>
            </p:nvSpPr>
            <p:spPr bwMode="auto">
              <a:xfrm>
                <a:off x="1176" y="144"/>
                <a:ext cx="51" cy="52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C10000"/>
                </a:solidFill>
                <a:round/>
              </a:ln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58" name="Rectangle 23"/>
              <p:cNvSpPr>
                <a:spLocks noChangeArrowheads="1"/>
              </p:cNvSpPr>
              <p:nvPr/>
            </p:nvSpPr>
            <p:spPr bwMode="auto">
              <a:xfrm>
                <a:off x="1227" y="133"/>
                <a:ext cx="137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16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M</a:t>
                </a:r>
                <a:endParaRPr lang="en-US" altLang="zh-CN" sz="16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359" name="组合 13335"/>
            <p:cNvGrpSpPr/>
            <p:nvPr/>
          </p:nvGrpSpPr>
          <p:grpSpPr bwMode="auto">
            <a:xfrm>
              <a:off x="0" y="1152"/>
              <a:ext cx="2064" cy="271"/>
              <a:chOff x="0" y="0"/>
              <a:chExt cx="2064" cy="271"/>
            </a:xfrm>
          </p:grpSpPr>
          <p:sp>
            <p:nvSpPr>
              <p:cNvPr id="14360" name="Line 25"/>
              <p:cNvSpPr>
                <a:spLocks noChangeShapeType="1"/>
              </p:cNvSpPr>
              <p:nvPr/>
            </p:nvSpPr>
            <p:spPr bwMode="auto">
              <a:xfrm>
                <a:off x="0" y="0"/>
                <a:ext cx="18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61" name="Text Box 26"/>
              <p:cNvSpPr txBox="1">
                <a:spLocks noChangeArrowheads="1"/>
              </p:cNvSpPr>
              <p:nvPr/>
            </p:nvSpPr>
            <p:spPr bwMode="auto">
              <a:xfrm>
                <a:off x="1728" y="0"/>
                <a:ext cx="336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6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x</a:t>
                </a:r>
              </a:p>
            </p:txBody>
          </p:sp>
        </p:grpSp>
        <p:grpSp>
          <p:nvGrpSpPr>
            <p:cNvPr id="14362" name="组合 13338"/>
            <p:cNvGrpSpPr/>
            <p:nvPr/>
          </p:nvGrpSpPr>
          <p:grpSpPr bwMode="auto">
            <a:xfrm>
              <a:off x="672" y="0"/>
              <a:ext cx="489" cy="2160"/>
              <a:chOff x="0" y="0"/>
              <a:chExt cx="489" cy="2160"/>
            </a:xfrm>
          </p:grpSpPr>
          <p:grpSp>
            <p:nvGrpSpPr>
              <p:cNvPr id="14363" name="组合 13339"/>
              <p:cNvGrpSpPr/>
              <p:nvPr/>
            </p:nvGrpSpPr>
            <p:grpSpPr bwMode="auto">
              <a:xfrm>
                <a:off x="201" y="96"/>
                <a:ext cx="288" cy="2064"/>
                <a:chOff x="0" y="0"/>
                <a:chExt cx="288" cy="2064"/>
              </a:xfrm>
            </p:grpSpPr>
            <p:sp>
              <p:nvSpPr>
                <p:cNvPr id="14364" name="Line 29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-1020" y="1032"/>
                  <a:ext cx="206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6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365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0" y="1008"/>
                  <a:ext cx="288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16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O</a:t>
                  </a:r>
                </a:p>
              </p:txBody>
            </p:sp>
          </p:grpSp>
          <p:sp>
            <p:nvSpPr>
              <p:cNvPr id="14366" name="Text Box 31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36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6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y</a:t>
                </a:r>
              </a:p>
            </p:txBody>
          </p:sp>
        </p:grpSp>
      </p:grpSp>
      <p:grpSp>
        <p:nvGrpSpPr>
          <p:cNvPr id="13344" name="组合 13343"/>
          <p:cNvGrpSpPr/>
          <p:nvPr/>
        </p:nvGrpSpPr>
        <p:grpSpPr bwMode="auto">
          <a:xfrm>
            <a:off x="7429920" y="1284495"/>
            <a:ext cx="3028529" cy="2493202"/>
            <a:chOff x="0" y="0"/>
            <a:chExt cx="2427" cy="1998"/>
          </a:xfrm>
        </p:grpSpPr>
        <p:sp>
          <p:nvSpPr>
            <p:cNvPr id="14368" name="Line 33"/>
            <p:cNvSpPr>
              <a:spLocks noChangeShapeType="1"/>
            </p:cNvSpPr>
            <p:nvPr/>
          </p:nvSpPr>
          <p:spPr bwMode="auto">
            <a:xfrm rot="-5400000">
              <a:off x="860" y="1002"/>
              <a:ext cx="201" cy="1"/>
            </a:xfrm>
            <a:prstGeom prst="line">
              <a:avLst/>
            </a:prstGeom>
            <a:noFill/>
            <a:ln w="0">
              <a:solidFill>
                <a:srgbClr val="01010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69" name="Line 34"/>
            <p:cNvSpPr>
              <a:spLocks noChangeShapeType="1"/>
            </p:cNvSpPr>
            <p:nvPr/>
          </p:nvSpPr>
          <p:spPr bwMode="auto">
            <a:xfrm rot="-5400000">
              <a:off x="860" y="1203"/>
              <a:ext cx="201" cy="1"/>
            </a:xfrm>
            <a:prstGeom prst="line">
              <a:avLst/>
            </a:prstGeom>
            <a:noFill/>
            <a:ln w="0">
              <a:solidFill>
                <a:srgbClr val="01010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70" name="Freeform 35"/>
            <p:cNvSpPr>
              <a:spLocks noChangeArrowheads="1"/>
            </p:cNvSpPr>
            <p:nvPr/>
          </p:nvSpPr>
          <p:spPr bwMode="auto">
            <a:xfrm rot="-5400000">
              <a:off x="759" y="-209"/>
              <a:ext cx="402" cy="1825"/>
            </a:xfrm>
            <a:custGeom>
              <a:avLst/>
              <a:gdLst>
                <a:gd name="T0" fmla="*/ 40 w 40"/>
                <a:gd name="T1" fmla="*/ 0 h 178"/>
                <a:gd name="T2" fmla="*/ 32 w 40"/>
                <a:gd name="T3" fmla="*/ 13 h 178"/>
                <a:gd name="T4" fmla="*/ 26 w 40"/>
                <a:gd name="T5" fmla="*/ 23 h 178"/>
                <a:gd name="T6" fmla="*/ 22 w 40"/>
                <a:gd name="T7" fmla="*/ 31 h 178"/>
                <a:gd name="T8" fmla="*/ 18 w 40"/>
                <a:gd name="T9" fmla="*/ 38 h 178"/>
                <a:gd name="T10" fmla="*/ 15 w 40"/>
                <a:gd name="T11" fmla="*/ 44 h 178"/>
                <a:gd name="T12" fmla="*/ 12 w 40"/>
                <a:gd name="T13" fmla="*/ 49 h 178"/>
                <a:gd name="T14" fmla="*/ 10 w 40"/>
                <a:gd name="T15" fmla="*/ 54 h 178"/>
                <a:gd name="T16" fmla="*/ 8 w 40"/>
                <a:gd name="T17" fmla="*/ 58 h 178"/>
                <a:gd name="T18" fmla="*/ 7 w 40"/>
                <a:gd name="T19" fmla="*/ 61 h 178"/>
                <a:gd name="T20" fmla="*/ 5 w 40"/>
                <a:gd name="T21" fmla="*/ 65 h 178"/>
                <a:gd name="T22" fmla="*/ 4 w 40"/>
                <a:gd name="T23" fmla="*/ 68 h 178"/>
                <a:gd name="T24" fmla="*/ 3 w 40"/>
                <a:gd name="T25" fmla="*/ 71 h 178"/>
                <a:gd name="T26" fmla="*/ 2 w 40"/>
                <a:gd name="T27" fmla="*/ 73 h 178"/>
                <a:gd name="T28" fmla="*/ 2 w 40"/>
                <a:gd name="T29" fmla="*/ 76 h 178"/>
                <a:gd name="T30" fmla="*/ 1 w 40"/>
                <a:gd name="T31" fmla="*/ 78 h 178"/>
                <a:gd name="T32" fmla="*/ 1 w 40"/>
                <a:gd name="T33" fmla="*/ 80 h 178"/>
                <a:gd name="T34" fmla="*/ 0 w 40"/>
                <a:gd name="T35" fmla="*/ 83 h 178"/>
                <a:gd name="T36" fmla="*/ 0 w 40"/>
                <a:gd name="T37" fmla="*/ 85 h 178"/>
                <a:gd name="T38" fmla="*/ 0 w 40"/>
                <a:gd name="T39" fmla="*/ 87 h 178"/>
                <a:gd name="T40" fmla="*/ 0 w 40"/>
                <a:gd name="T41" fmla="*/ 89 h 178"/>
                <a:gd name="T42" fmla="*/ 0 w 40"/>
                <a:gd name="T43" fmla="*/ 91 h 178"/>
                <a:gd name="T44" fmla="*/ 0 w 40"/>
                <a:gd name="T45" fmla="*/ 93 h 178"/>
                <a:gd name="T46" fmla="*/ 0 w 40"/>
                <a:gd name="T47" fmla="*/ 95 h 178"/>
                <a:gd name="T48" fmla="*/ 1 w 40"/>
                <a:gd name="T49" fmla="*/ 98 h 178"/>
                <a:gd name="T50" fmla="*/ 1 w 40"/>
                <a:gd name="T51" fmla="*/ 100 h 178"/>
                <a:gd name="T52" fmla="*/ 2 w 40"/>
                <a:gd name="T53" fmla="*/ 102 h 178"/>
                <a:gd name="T54" fmla="*/ 2 w 40"/>
                <a:gd name="T55" fmla="*/ 105 h 178"/>
                <a:gd name="T56" fmla="*/ 3 w 40"/>
                <a:gd name="T57" fmla="*/ 107 h 178"/>
                <a:gd name="T58" fmla="*/ 4 w 40"/>
                <a:gd name="T59" fmla="*/ 110 h 178"/>
                <a:gd name="T60" fmla="*/ 5 w 40"/>
                <a:gd name="T61" fmla="*/ 113 h 178"/>
                <a:gd name="T62" fmla="*/ 7 w 40"/>
                <a:gd name="T63" fmla="*/ 117 h 178"/>
                <a:gd name="T64" fmla="*/ 8 w 40"/>
                <a:gd name="T65" fmla="*/ 120 h 178"/>
                <a:gd name="T66" fmla="*/ 10 w 40"/>
                <a:gd name="T67" fmla="*/ 124 h 178"/>
                <a:gd name="T68" fmla="*/ 12 w 40"/>
                <a:gd name="T69" fmla="*/ 129 h 178"/>
                <a:gd name="T70" fmla="*/ 15 w 40"/>
                <a:gd name="T71" fmla="*/ 134 h 178"/>
                <a:gd name="T72" fmla="*/ 18 w 40"/>
                <a:gd name="T73" fmla="*/ 140 h 178"/>
                <a:gd name="T74" fmla="*/ 22 w 40"/>
                <a:gd name="T75" fmla="*/ 147 h 178"/>
                <a:gd name="T76" fmla="*/ 26 w 40"/>
                <a:gd name="T77" fmla="*/ 155 h 178"/>
                <a:gd name="T78" fmla="*/ 32 w 40"/>
                <a:gd name="T79" fmla="*/ 165 h 178"/>
                <a:gd name="T80" fmla="*/ 40 w 40"/>
                <a:gd name="T81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" h="178">
                  <a:moveTo>
                    <a:pt x="40" y="0"/>
                  </a:moveTo>
                  <a:lnTo>
                    <a:pt x="32" y="13"/>
                  </a:lnTo>
                  <a:lnTo>
                    <a:pt x="26" y="23"/>
                  </a:lnTo>
                  <a:lnTo>
                    <a:pt x="22" y="31"/>
                  </a:lnTo>
                  <a:lnTo>
                    <a:pt x="18" y="38"/>
                  </a:lnTo>
                  <a:lnTo>
                    <a:pt x="15" y="44"/>
                  </a:lnTo>
                  <a:lnTo>
                    <a:pt x="12" y="49"/>
                  </a:lnTo>
                  <a:lnTo>
                    <a:pt x="10" y="54"/>
                  </a:lnTo>
                  <a:lnTo>
                    <a:pt x="8" y="58"/>
                  </a:lnTo>
                  <a:lnTo>
                    <a:pt x="7" y="61"/>
                  </a:lnTo>
                  <a:lnTo>
                    <a:pt x="5" y="65"/>
                  </a:lnTo>
                  <a:lnTo>
                    <a:pt x="4" y="68"/>
                  </a:lnTo>
                  <a:lnTo>
                    <a:pt x="3" y="71"/>
                  </a:lnTo>
                  <a:lnTo>
                    <a:pt x="2" y="73"/>
                  </a:lnTo>
                  <a:lnTo>
                    <a:pt x="2" y="76"/>
                  </a:lnTo>
                  <a:lnTo>
                    <a:pt x="1" y="78"/>
                  </a:lnTo>
                  <a:lnTo>
                    <a:pt x="1" y="80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1" y="98"/>
                  </a:lnTo>
                  <a:lnTo>
                    <a:pt x="1" y="100"/>
                  </a:lnTo>
                  <a:lnTo>
                    <a:pt x="2" y="102"/>
                  </a:lnTo>
                  <a:lnTo>
                    <a:pt x="2" y="105"/>
                  </a:lnTo>
                  <a:lnTo>
                    <a:pt x="3" y="107"/>
                  </a:lnTo>
                  <a:lnTo>
                    <a:pt x="4" y="110"/>
                  </a:lnTo>
                  <a:lnTo>
                    <a:pt x="5" y="113"/>
                  </a:lnTo>
                  <a:lnTo>
                    <a:pt x="7" y="117"/>
                  </a:lnTo>
                  <a:lnTo>
                    <a:pt x="8" y="120"/>
                  </a:lnTo>
                  <a:lnTo>
                    <a:pt x="10" y="124"/>
                  </a:lnTo>
                  <a:lnTo>
                    <a:pt x="12" y="129"/>
                  </a:lnTo>
                  <a:lnTo>
                    <a:pt x="15" y="134"/>
                  </a:lnTo>
                  <a:lnTo>
                    <a:pt x="18" y="140"/>
                  </a:lnTo>
                  <a:lnTo>
                    <a:pt x="22" y="147"/>
                  </a:lnTo>
                  <a:lnTo>
                    <a:pt x="26" y="155"/>
                  </a:lnTo>
                  <a:lnTo>
                    <a:pt x="32" y="165"/>
                  </a:lnTo>
                  <a:lnTo>
                    <a:pt x="40" y="178"/>
                  </a:lnTo>
                </a:path>
              </a:pathLst>
            </a:custGeom>
            <a:noFill/>
            <a:ln w="34925">
              <a:solidFill>
                <a:srgbClr val="01010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71" name="Freeform 36"/>
            <p:cNvSpPr>
              <a:spLocks noChangeArrowheads="1"/>
            </p:cNvSpPr>
            <p:nvPr/>
          </p:nvSpPr>
          <p:spPr bwMode="auto">
            <a:xfrm rot="-5400000">
              <a:off x="759" y="593"/>
              <a:ext cx="402" cy="1825"/>
            </a:xfrm>
            <a:custGeom>
              <a:avLst/>
              <a:gdLst>
                <a:gd name="T0" fmla="*/ 0 w 40"/>
                <a:gd name="T1" fmla="*/ 0 h 178"/>
                <a:gd name="T2" fmla="*/ 8 w 40"/>
                <a:gd name="T3" fmla="*/ 13 h 178"/>
                <a:gd name="T4" fmla="*/ 14 w 40"/>
                <a:gd name="T5" fmla="*/ 23 h 178"/>
                <a:gd name="T6" fmla="*/ 18 w 40"/>
                <a:gd name="T7" fmla="*/ 31 h 178"/>
                <a:gd name="T8" fmla="*/ 22 w 40"/>
                <a:gd name="T9" fmla="*/ 38 h 178"/>
                <a:gd name="T10" fmla="*/ 25 w 40"/>
                <a:gd name="T11" fmla="*/ 44 h 178"/>
                <a:gd name="T12" fmla="*/ 28 w 40"/>
                <a:gd name="T13" fmla="*/ 49 h 178"/>
                <a:gd name="T14" fmla="*/ 30 w 40"/>
                <a:gd name="T15" fmla="*/ 54 h 178"/>
                <a:gd name="T16" fmla="*/ 32 w 40"/>
                <a:gd name="T17" fmla="*/ 58 h 178"/>
                <a:gd name="T18" fmla="*/ 33 w 40"/>
                <a:gd name="T19" fmla="*/ 61 h 178"/>
                <a:gd name="T20" fmla="*/ 35 w 40"/>
                <a:gd name="T21" fmla="*/ 65 h 178"/>
                <a:gd name="T22" fmla="*/ 36 w 40"/>
                <a:gd name="T23" fmla="*/ 68 h 178"/>
                <a:gd name="T24" fmla="*/ 37 w 40"/>
                <a:gd name="T25" fmla="*/ 71 h 178"/>
                <a:gd name="T26" fmla="*/ 38 w 40"/>
                <a:gd name="T27" fmla="*/ 73 h 178"/>
                <a:gd name="T28" fmla="*/ 38 w 40"/>
                <a:gd name="T29" fmla="*/ 76 h 178"/>
                <a:gd name="T30" fmla="*/ 39 w 40"/>
                <a:gd name="T31" fmla="*/ 78 h 178"/>
                <a:gd name="T32" fmla="*/ 39 w 40"/>
                <a:gd name="T33" fmla="*/ 80 h 178"/>
                <a:gd name="T34" fmla="*/ 40 w 40"/>
                <a:gd name="T35" fmla="*/ 83 h 178"/>
                <a:gd name="T36" fmla="*/ 40 w 40"/>
                <a:gd name="T37" fmla="*/ 85 h 178"/>
                <a:gd name="T38" fmla="*/ 40 w 40"/>
                <a:gd name="T39" fmla="*/ 87 h 178"/>
                <a:gd name="T40" fmla="*/ 40 w 40"/>
                <a:gd name="T41" fmla="*/ 89 h 178"/>
                <a:gd name="T42" fmla="*/ 40 w 40"/>
                <a:gd name="T43" fmla="*/ 91 h 178"/>
                <a:gd name="T44" fmla="*/ 40 w 40"/>
                <a:gd name="T45" fmla="*/ 93 h 178"/>
                <a:gd name="T46" fmla="*/ 40 w 40"/>
                <a:gd name="T47" fmla="*/ 95 h 178"/>
                <a:gd name="T48" fmla="*/ 39 w 40"/>
                <a:gd name="T49" fmla="*/ 98 h 178"/>
                <a:gd name="T50" fmla="*/ 39 w 40"/>
                <a:gd name="T51" fmla="*/ 100 h 178"/>
                <a:gd name="T52" fmla="*/ 38 w 40"/>
                <a:gd name="T53" fmla="*/ 102 h 178"/>
                <a:gd name="T54" fmla="*/ 38 w 40"/>
                <a:gd name="T55" fmla="*/ 105 h 178"/>
                <a:gd name="T56" fmla="*/ 37 w 40"/>
                <a:gd name="T57" fmla="*/ 107 h 178"/>
                <a:gd name="T58" fmla="*/ 36 w 40"/>
                <a:gd name="T59" fmla="*/ 110 h 178"/>
                <a:gd name="T60" fmla="*/ 35 w 40"/>
                <a:gd name="T61" fmla="*/ 113 h 178"/>
                <a:gd name="T62" fmla="*/ 33 w 40"/>
                <a:gd name="T63" fmla="*/ 117 h 178"/>
                <a:gd name="T64" fmla="*/ 32 w 40"/>
                <a:gd name="T65" fmla="*/ 120 h 178"/>
                <a:gd name="T66" fmla="*/ 30 w 40"/>
                <a:gd name="T67" fmla="*/ 124 h 178"/>
                <a:gd name="T68" fmla="*/ 28 w 40"/>
                <a:gd name="T69" fmla="*/ 129 h 178"/>
                <a:gd name="T70" fmla="*/ 25 w 40"/>
                <a:gd name="T71" fmla="*/ 134 h 178"/>
                <a:gd name="T72" fmla="*/ 22 w 40"/>
                <a:gd name="T73" fmla="*/ 140 h 178"/>
                <a:gd name="T74" fmla="*/ 18 w 40"/>
                <a:gd name="T75" fmla="*/ 147 h 178"/>
                <a:gd name="T76" fmla="*/ 14 w 40"/>
                <a:gd name="T77" fmla="*/ 155 h 178"/>
                <a:gd name="T78" fmla="*/ 8 w 40"/>
                <a:gd name="T79" fmla="*/ 165 h 178"/>
                <a:gd name="T80" fmla="*/ 0 w 40"/>
                <a:gd name="T81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" h="178">
                  <a:moveTo>
                    <a:pt x="0" y="0"/>
                  </a:moveTo>
                  <a:lnTo>
                    <a:pt x="8" y="13"/>
                  </a:lnTo>
                  <a:lnTo>
                    <a:pt x="14" y="23"/>
                  </a:lnTo>
                  <a:lnTo>
                    <a:pt x="18" y="31"/>
                  </a:lnTo>
                  <a:lnTo>
                    <a:pt x="22" y="38"/>
                  </a:lnTo>
                  <a:lnTo>
                    <a:pt x="25" y="44"/>
                  </a:lnTo>
                  <a:lnTo>
                    <a:pt x="28" y="49"/>
                  </a:lnTo>
                  <a:lnTo>
                    <a:pt x="30" y="54"/>
                  </a:lnTo>
                  <a:lnTo>
                    <a:pt x="32" y="58"/>
                  </a:lnTo>
                  <a:lnTo>
                    <a:pt x="33" y="61"/>
                  </a:lnTo>
                  <a:lnTo>
                    <a:pt x="35" y="65"/>
                  </a:lnTo>
                  <a:lnTo>
                    <a:pt x="36" y="68"/>
                  </a:lnTo>
                  <a:lnTo>
                    <a:pt x="37" y="71"/>
                  </a:lnTo>
                  <a:lnTo>
                    <a:pt x="38" y="73"/>
                  </a:lnTo>
                  <a:lnTo>
                    <a:pt x="38" y="76"/>
                  </a:lnTo>
                  <a:lnTo>
                    <a:pt x="39" y="78"/>
                  </a:lnTo>
                  <a:lnTo>
                    <a:pt x="39" y="80"/>
                  </a:lnTo>
                  <a:lnTo>
                    <a:pt x="40" y="83"/>
                  </a:lnTo>
                  <a:lnTo>
                    <a:pt x="40" y="85"/>
                  </a:lnTo>
                  <a:lnTo>
                    <a:pt x="40" y="87"/>
                  </a:lnTo>
                  <a:lnTo>
                    <a:pt x="40" y="89"/>
                  </a:lnTo>
                  <a:lnTo>
                    <a:pt x="40" y="91"/>
                  </a:lnTo>
                  <a:lnTo>
                    <a:pt x="40" y="93"/>
                  </a:lnTo>
                  <a:lnTo>
                    <a:pt x="40" y="95"/>
                  </a:lnTo>
                  <a:lnTo>
                    <a:pt x="39" y="98"/>
                  </a:lnTo>
                  <a:lnTo>
                    <a:pt x="39" y="100"/>
                  </a:lnTo>
                  <a:lnTo>
                    <a:pt x="38" y="102"/>
                  </a:lnTo>
                  <a:lnTo>
                    <a:pt x="38" y="105"/>
                  </a:lnTo>
                  <a:lnTo>
                    <a:pt x="37" y="107"/>
                  </a:lnTo>
                  <a:lnTo>
                    <a:pt x="36" y="110"/>
                  </a:lnTo>
                  <a:lnTo>
                    <a:pt x="35" y="113"/>
                  </a:lnTo>
                  <a:lnTo>
                    <a:pt x="33" y="117"/>
                  </a:lnTo>
                  <a:lnTo>
                    <a:pt x="32" y="120"/>
                  </a:lnTo>
                  <a:lnTo>
                    <a:pt x="30" y="124"/>
                  </a:lnTo>
                  <a:lnTo>
                    <a:pt x="28" y="129"/>
                  </a:lnTo>
                  <a:lnTo>
                    <a:pt x="25" y="134"/>
                  </a:lnTo>
                  <a:lnTo>
                    <a:pt x="22" y="140"/>
                  </a:lnTo>
                  <a:lnTo>
                    <a:pt x="18" y="147"/>
                  </a:lnTo>
                  <a:lnTo>
                    <a:pt x="14" y="155"/>
                  </a:lnTo>
                  <a:lnTo>
                    <a:pt x="8" y="165"/>
                  </a:lnTo>
                  <a:lnTo>
                    <a:pt x="0" y="178"/>
                  </a:lnTo>
                </a:path>
              </a:pathLst>
            </a:custGeom>
            <a:noFill/>
            <a:ln w="34925">
              <a:solidFill>
                <a:srgbClr val="01010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72" name="Line 37"/>
            <p:cNvSpPr>
              <a:spLocks noChangeShapeType="1"/>
            </p:cNvSpPr>
            <p:nvPr/>
          </p:nvSpPr>
          <p:spPr bwMode="auto">
            <a:xfrm rot="16200000" flipV="1">
              <a:off x="213" y="1051"/>
              <a:ext cx="1488" cy="10"/>
            </a:xfrm>
            <a:prstGeom prst="line">
              <a:avLst/>
            </a:prstGeom>
            <a:noFill/>
            <a:ln w="34925">
              <a:solidFill>
                <a:srgbClr val="01010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73" name="Line 38"/>
            <p:cNvSpPr>
              <a:spLocks noChangeShapeType="1"/>
            </p:cNvSpPr>
            <p:nvPr/>
          </p:nvSpPr>
          <p:spPr bwMode="auto">
            <a:xfrm rot="16200000" flipH="1">
              <a:off x="149" y="664"/>
              <a:ext cx="874" cy="749"/>
            </a:xfrm>
            <a:prstGeom prst="line">
              <a:avLst/>
            </a:prstGeom>
            <a:noFill/>
            <a:ln w="34925">
              <a:solidFill>
                <a:srgbClr val="C1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74" name="Line 39"/>
            <p:cNvSpPr>
              <a:spLocks noChangeShapeType="1"/>
            </p:cNvSpPr>
            <p:nvPr/>
          </p:nvSpPr>
          <p:spPr bwMode="auto">
            <a:xfrm rot="16200000" flipH="1">
              <a:off x="520" y="292"/>
              <a:ext cx="131" cy="749"/>
            </a:xfrm>
            <a:prstGeom prst="line">
              <a:avLst/>
            </a:prstGeom>
            <a:noFill/>
            <a:ln w="34925">
              <a:solidFill>
                <a:srgbClr val="C1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75" name="Oval 40"/>
            <p:cNvSpPr>
              <a:spLocks noChangeArrowheads="1"/>
            </p:cNvSpPr>
            <p:nvPr/>
          </p:nvSpPr>
          <p:spPr bwMode="auto">
            <a:xfrm rot="-5400000">
              <a:off x="941" y="872"/>
              <a:ext cx="50" cy="5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10101"/>
              </a:solidFill>
              <a:round/>
            </a:ln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76" name="Oval 41"/>
            <p:cNvSpPr>
              <a:spLocks noChangeArrowheads="1"/>
            </p:cNvSpPr>
            <p:nvPr/>
          </p:nvSpPr>
          <p:spPr bwMode="auto">
            <a:xfrm rot="-5400000">
              <a:off x="941" y="1274"/>
              <a:ext cx="50" cy="5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10101"/>
              </a:solidFill>
              <a:round/>
            </a:ln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77" name="Oval 42"/>
            <p:cNvSpPr>
              <a:spLocks noChangeArrowheads="1"/>
            </p:cNvSpPr>
            <p:nvPr/>
          </p:nvSpPr>
          <p:spPr bwMode="auto">
            <a:xfrm rot="-5400000">
              <a:off x="940" y="701"/>
              <a:ext cx="51" cy="5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10101"/>
              </a:solidFill>
              <a:round/>
            </a:ln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78" name="Oval 43"/>
            <p:cNvSpPr>
              <a:spLocks noChangeArrowheads="1"/>
            </p:cNvSpPr>
            <p:nvPr/>
          </p:nvSpPr>
          <p:spPr bwMode="auto">
            <a:xfrm rot="-5400000">
              <a:off x="941" y="1445"/>
              <a:ext cx="50" cy="5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10101"/>
              </a:solidFill>
              <a:round/>
            </a:ln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79" name="Oval 44"/>
            <p:cNvSpPr>
              <a:spLocks noChangeArrowheads="1"/>
            </p:cNvSpPr>
            <p:nvPr/>
          </p:nvSpPr>
          <p:spPr bwMode="auto">
            <a:xfrm rot="-5400000">
              <a:off x="191" y="570"/>
              <a:ext cx="51" cy="5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C10000"/>
              </a:solidFill>
              <a:round/>
            </a:ln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80" name="Line 45"/>
            <p:cNvSpPr>
              <a:spLocks noChangeShapeType="1"/>
            </p:cNvSpPr>
            <p:nvPr/>
          </p:nvSpPr>
          <p:spPr bwMode="auto">
            <a:xfrm rot="-5400000">
              <a:off x="33" y="1062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81" name="Line 46"/>
            <p:cNvSpPr>
              <a:spLocks noChangeShapeType="1"/>
            </p:cNvSpPr>
            <p:nvPr/>
          </p:nvSpPr>
          <p:spPr bwMode="auto">
            <a:xfrm rot="10800000" flipH="1" flipV="1">
              <a:off x="0" y="1122"/>
              <a:ext cx="20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82" name="Text Box 47"/>
            <p:cNvSpPr txBox="1">
              <a:spLocks noChangeArrowheads="1"/>
            </p:cNvSpPr>
            <p:nvPr/>
          </p:nvSpPr>
          <p:spPr bwMode="auto">
            <a:xfrm>
              <a:off x="987" y="1056"/>
              <a:ext cx="38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14383" name="Text Box 48"/>
            <p:cNvSpPr txBox="1">
              <a:spLocks noChangeArrowheads="1"/>
            </p:cNvSpPr>
            <p:nvPr/>
          </p:nvSpPr>
          <p:spPr bwMode="auto">
            <a:xfrm>
              <a:off x="75" y="240"/>
              <a:ext cx="57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M</a:t>
              </a:r>
            </a:p>
          </p:txBody>
        </p:sp>
        <p:sp>
          <p:nvSpPr>
            <p:cNvPr id="14384" name="Text Box 49"/>
            <p:cNvSpPr txBox="1">
              <a:spLocks noChangeArrowheads="1"/>
            </p:cNvSpPr>
            <p:nvPr/>
          </p:nvSpPr>
          <p:spPr bwMode="auto">
            <a:xfrm>
              <a:off x="978" y="606"/>
              <a:ext cx="57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  <a:r>
                <a:rPr lang="en-US" altLang="zh-CN" sz="1600" kern="0" baseline="-25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endParaRPr lang="en-US" altLang="zh-CN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85" name="Text Box 50"/>
            <p:cNvSpPr txBox="1">
              <a:spLocks noChangeArrowheads="1"/>
            </p:cNvSpPr>
            <p:nvPr/>
          </p:nvSpPr>
          <p:spPr bwMode="auto">
            <a:xfrm>
              <a:off x="966" y="1347"/>
              <a:ext cx="57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  <a:r>
                <a:rPr lang="en-US" altLang="zh-CN" sz="1600" kern="0" baseline="-25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endParaRPr lang="en-US" altLang="zh-CN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86" name="Text Box 51"/>
            <p:cNvSpPr txBox="1">
              <a:spLocks noChangeArrowheads="1"/>
            </p:cNvSpPr>
            <p:nvPr/>
          </p:nvSpPr>
          <p:spPr bwMode="auto">
            <a:xfrm>
              <a:off x="1851" y="816"/>
              <a:ext cx="57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14387" name="Text Box 52"/>
            <p:cNvSpPr txBox="1">
              <a:spLocks noChangeArrowheads="1"/>
            </p:cNvSpPr>
            <p:nvPr/>
          </p:nvSpPr>
          <p:spPr bwMode="auto">
            <a:xfrm>
              <a:off x="1035" y="0"/>
              <a:ext cx="57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</p:grpSp>
      <p:graphicFrame>
        <p:nvGraphicFramePr>
          <p:cNvPr id="13365" name="对象 13364"/>
          <p:cNvGraphicFramePr>
            <a:graphicFrameLocks noChangeAspect="1"/>
          </p:cNvGraphicFramePr>
          <p:nvPr/>
        </p:nvGraphicFramePr>
        <p:xfrm>
          <a:off x="5448414" y="5563718"/>
          <a:ext cx="2434475" cy="548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901065" imgH="203200" progId="Equation.3">
                  <p:embed/>
                </p:oleObj>
              </mc:Choice>
              <mc:Fallback>
                <p:oleObj r:id="rId6" imgW="901065" imgH="203200" progId="Equation.3">
                  <p:embed/>
                  <p:pic>
                    <p:nvPicPr>
                      <p:cNvPr id="0" name="对象 133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414" y="5563718"/>
                        <a:ext cx="2434475" cy="5481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89" name="Text Box 54"/>
          <p:cNvSpPr txBox="1">
            <a:spLocks noChangeArrowheads="1"/>
          </p:cNvSpPr>
          <p:nvPr/>
        </p:nvSpPr>
        <p:spPr bwMode="auto">
          <a:xfrm>
            <a:off x="635000" y="1284495"/>
            <a:ext cx="518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双曲线的标准方程</a:t>
            </a:r>
          </a:p>
        </p:txBody>
      </p:sp>
      <p:sp>
        <p:nvSpPr>
          <p:cNvPr id="5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2"/>
          <p:cNvSpPr txBox="1">
            <a:spLocks noChangeArrowheads="1"/>
          </p:cNvSpPr>
          <p:nvPr/>
        </p:nvSpPr>
        <p:spPr bwMode="auto">
          <a:xfrm>
            <a:off x="658813" y="1490120"/>
            <a:ext cx="1058672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已知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(-4,0)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(4,0),︱MF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︱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︱MF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︱=2a,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当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a=3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时，点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轨迹分别为（         ）</a:t>
            </a:r>
          </a:p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双曲线和一条直线    </a:t>
            </a:r>
          </a:p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双曲线和两条射线</a:t>
            </a:r>
          </a:p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双曲线一支和一条直线  </a:t>
            </a:r>
          </a:p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双曲线一支和一条射线                                          </a:t>
            </a:r>
          </a:p>
        </p:txBody>
      </p:sp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3596640" y="6004561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9646285" y="1585333"/>
            <a:ext cx="2476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000" kern="10" dirty="0">
                <a:ln w="19050">
                  <a:solidFill>
                    <a:schemeClr val="folHlink"/>
                  </a:solidFill>
                  <a:rou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endParaRPr lang="zh-CN" altLang="en-US" sz="2000" kern="10" dirty="0">
              <a:ln w="19050">
                <a:solidFill>
                  <a:schemeClr val="folHlink"/>
                </a:solidFill>
                <a:round/>
              </a:ln>
              <a:solidFill>
                <a:schemeClr val="folHlin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660400" y="1185223"/>
            <a:ext cx="3276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FF5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练一练</a:t>
            </a:r>
            <a:r>
              <a:rPr lang="en-US" altLang="zh-CN" sz="2000" kern="0">
                <a:solidFill>
                  <a:srgbClr val="FF5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15361"/>
          <p:cNvGrpSpPr/>
          <p:nvPr/>
        </p:nvGrpSpPr>
        <p:grpSpPr bwMode="auto">
          <a:xfrm>
            <a:off x="2115337" y="1461135"/>
            <a:ext cx="8735544" cy="4412169"/>
            <a:chOff x="-2024" y="90"/>
            <a:chExt cx="5706" cy="2882"/>
          </a:xfrm>
        </p:grpSpPr>
        <p:grpSp>
          <p:nvGrpSpPr>
            <p:cNvPr id="16386" name="组合 15362"/>
            <p:cNvGrpSpPr/>
            <p:nvPr/>
          </p:nvGrpSpPr>
          <p:grpSpPr bwMode="auto">
            <a:xfrm>
              <a:off x="-2024" y="90"/>
              <a:ext cx="5706" cy="2882"/>
              <a:chOff x="-1491" y="51"/>
              <a:chExt cx="4203" cy="1642"/>
            </a:xfrm>
          </p:grpSpPr>
          <p:grpSp>
            <p:nvGrpSpPr>
              <p:cNvPr id="16387" name="组合 15363"/>
              <p:cNvGrpSpPr/>
              <p:nvPr/>
            </p:nvGrpSpPr>
            <p:grpSpPr bwMode="auto">
              <a:xfrm>
                <a:off x="96" y="51"/>
                <a:ext cx="2616" cy="626"/>
                <a:chOff x="96" y="51"/>
                <a:chExt cx="2616" cy="626"/>
              </a:xfrm>
            </p:grpSpPr>
            <p:sp>
              <p:nvSpPr>
                <p:cNvPr id="16388" name="AutoShape 24"/>
                <p:cNvSpPr>
                  <a:spLocks noChangeArrowheads="1"/>
                </p:cNvSpPr>
                <p:nvPr/>
              </p:nvSpPr>
              <p:spPr bwMode="auto">
                <a:xfrm flipH="1">
                  <a:off x="96" y="51"/>
                  <a:ext cx="2616" cy="626"/>
                </a:xfrm>
                <a:prstGeom prst="cloudCallout">
                  <a:avLst>
                    <a:gd name="adj1" fmla="val 57756"/>
                    <a:gd name="adj2" fmla="val 119152"/>
                  </a:avLst>
                </a:prstGeom>
                <a:solidFill>
                  <a:srgbClr val="C0C0C0">
                    <a:alpha val="50000"/>
                  </a:srgbClr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 algn="ctr"/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389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96" y="220"/>
                  <a:ext cx="8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zh-CN" altLang="en-US" sz="2000" kern="0">
                    <a:solidFill>
                      <a:srgbClr val="CC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6390" name="WordArt 26"/>
              <p:cNvSpPr>
                <a:spLocks noChangeArrowheads="1" noChangeShapeType="1" noTextEdit="1"/>
              </p:cNvSpPr>
              <p:nvPr/>
            </p:nvSpPr>
            <p:spPr bwMode="auto">
              <a:xfrm>
                <a:off x="-1491" y="925"/>
                <a:ext cx="768" cy="76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fromWordArt="1" anchor="ctr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zh-CN" altLang="en-US" sz="2000" kern="0" dirty="0"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/>
                      </a:outerShdw>
                    </a:effectLst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？</a:t>
                </a:r>
              </a:p>
            </p:txBody>
          </p:sp>
        </p:grpSp>
        <p:sp>
          <p:nvSpPr>
            <p:cNvPr id="16391" name="Rectangle 27"/>
            <p:cNvSpPr>
              <a:spLocks noChangeArrowheads="1"/>
            </p:cNvSpPr>
            <p:nvPr/>
          </p:nvSpPr>
          <p:spPr bwMode="auto">
            <a:xfrm>
              <a:off x="770" y="318"/>
              <a:ext cx="2104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双曲线的标准方程与椭圆的</a:t>
              </a:r>
            </a:p>
            <a:p>
              <a:pPr algn="ctr"/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标准方程有何区别与联系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graphicFrame>
        <p:nvGraphicFramePr>
          <p:cNvPr id="24" name="表格 23"/>
          <p:cNvGraphicFramePr/>
          <p:nvPr/>
        </p:nvGraphicFramePr>
        <p:xfrm>
          <a:off x="1718045" y="1590566"/>
          <a:ext cx="9020810" cy="4457026"/>
        </p:xfrm>
        <a:graphic>
          <a:graphicData uri="http://schemas.openxmlformats.org/drawingml/2006/table">
            <a:tbl>
              <a:tblPr/>
              <a:tblGrid>
                <a:gridCol w="1453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5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1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659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endParaRPr lang="zh-CN" alt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138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b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定  义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5649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endParaRPr lang="en-US" altLang="zh-CN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endParaRPr lang="en-US" altLang="zh-CN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endParaRPr lang="en-US" altLang="zh-CN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方  程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394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endParaRPr lang="en-US" altLang="zh-CN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焦  点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0562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endParaRPr lang="en-US" altLang="zh-CN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endParaRPr lang="en-US" altLang="zh-CN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a.b.c</a:t>
                      </a:r>
                      <a:r>
                        <a:rPr lang="zh-CN" altLang="en-US" sz="20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的关系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endParaRPr lang="zh-CN" altLang="en-US" sz="2000" b="0" baseline="300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" name="Text Box 48"/>
          <p:cNvSpPr txBox="1">
            <a:spLocks noChangeArrowheads="1"/>
          </p:cNvSpPr>
          <p:nvPr/>
        </p:nvSpPr>
        <p:spPr bwMode="auto">
          <a:xfrm>
            <a:off x="3233708" y="4143151"/>
            <a:ext cx="16786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±c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26" name="Text Box 49"/>
          <p:cNvSpPr txBox="1">
            <a:spLocks noChangeArrowheads="1"/>
          </p:cNvSpPr>
          <p:nvPr/>
        </p:nvSpPr>
        <p:spPr bwMode="auto">
          <a:xfrm>
            <a:off x="6963379" y="4151451"/>
            <a:ext cx="16786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±c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27" name="Text Box 50"/>
          <p:cNvSpPr txBox="1">
            <a:spLocks noChangeArrowheads="1"/>
          </p:cNvSpPr>
          <p:nvPr/>
        </p:nvSpPr>
        <p:spPr bwMode="auto">
          <a:xfrm>
            <a:off x="6807171" y="4991795"/>
            <a:ext cx="50625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a&gt;0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b&gt;0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，但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不一定大于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</a:p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sz="20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=a</a:t>
            </a:r>
            <a:r>
              <a:rPr lang="en-US" altLang="zh-CN" sz="20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+b</a:t>
            </a:r>
            <a:r>
              <a:rPr lang="en-US" altLang="zh-CN" sz="20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  <a:p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最大</a:t>
            </a:r>
          </a:p>
        </p:txBody>
      </p:sp>
      <p:sp>
        <p:nvSpPr>
          <p:cNvPr id="28" name="Text Box 51"/>
          <p:cNvSpPr txBox="1">
            <a:spLocks noChangeArrowheads="1"/>
          </p:cNvSpPr>
          <p:nvPr/>
        </p:nvSpPr>
        <p:spPr bwMode="auto">
          <a:xfrm>
            <a:off x="4073040" y="4894619"/>
            <a:ext cx="230505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5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a&gt;b&gt;0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</a:p>
          <a:p>
            <a:pPr>
              <a:lnSpc>
                <a:spcPct val="105000"/>
              </a:lnSpc>
            </a:pP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sz="20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=a</a:t>
            </a:r>
            <a:r>
              <a:rPr lang="en-US" altLang="zh-CN" sz="20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-b</a:t>
            </a:r>
            <a:r>
              <a:rPr lang="en-US" altLang="zh-CN" sz="20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  <a:p>
            <a:pPr>
              <a:lnSpc>
                <a:spcPct val="105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最大</a:t>
            </a:r>
          </a:p>
        </p:txBody>
      </p:sp>
      <p:sp>
        <p:nvSpPr>
          <p:cNvPr id="29" name="Text Box 52"/>
          <p:cNvSpPr txBox="1"/>
          <p:nvPr/>
        </p:nvSpPr>
        <p:spPr>
          <a:xfrm>
            <a:off x="660400" y="1116217"/>
            <a:ext cx="3865161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000" kern="0" noProof="1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双曲线与椭圆之间的区别与联系</a:t>
            </a:r>
          </a:p>
        </p:txBody>
      </p:sp>
      <p:sp>
        <p:nvSpPr>
          <p:cNvPr id="30" name="Text Box 53"/>
          <p:cNvSpPr txBox="1">
            <a:spLocks noChangeArrowheads="1"/>
          </p:cNvSpPr>
          <p:nvPr/>
        </p:nvSpPr>
        <p:spPr bwMode="auto">
          <a:xfrm>
            <a:off x="7454498" y="2081637"/>
            <a:ext cx="297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000" kern="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|MF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|MF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</a:t>
            </a:r>
            <a:r>
              <a:rPr lang="en-US" altLang="zh-CN" sz="2000" kern="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=2a  </a:t>
            </a:r>
            <a:endParaRPr lang="en-US" altLang="zh-CN" sz="2000" kern="0" dirty="0">
              <a:solidFill>
                <a:srgbClr val="FF33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Rectangle 54"/>
          <p:cNvSpPr>
            <a:spLocks noChangeArrowheads="1"/>
          </p:cNvSpPr>
          <p:nvPr/>
        </p:nvSpPr>
        <p:spPr bwMode="auto">
          <a:xfrm>
            <a:off x="3686229" y="2086662"/>
            <a:ext cx="20569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|MF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|+|MF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|=2a </a:t>
            </a:r>
          </a:p>
        </p:txBody>
      </p:sp>
      <p:grpSp>
        <p:nvGrpSpPr>
          <p:cNvPr id="32" name="组合 16416"/>
          <p:cNvGrpSpPr/>
          <p:nvPr/>
        </p:nvGrpSpPr>
        <p:grpSpPr bwMode="auto">
          <a:xfrm>
            <a:off x="4219152" y="1624497"/>
            <a:ext cx="5408613" cy="433387"/>
            <a:chOff x="142" y="-230"/>
            <a:chExt cx="3407" cy="273"/>
          </a:xfrm>
        </p:grpSpPr>
        <p:sp>
          <p:nvSpPr>
            <p:cNvPr id="33" name="Text Box 66"/>
            <p:cNvSpPr txBox="1">
              <a:spLocks noChangeArrowheads="1"/>
            </p:cNvSpPr>
            <p:nvPr/>
          </p:nvSpPr>
          <p:spPr bwMode="auto">
            <a:xfrm>
              <a:off x="142" y="-209"/>
              <a:ext cx="115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椭    圆</a:t>
              </a:r>
            </a:p>
          </p:txBody>
        </p:sp>
        <p:sp>
          <p:nvSpPr>
            <p:cNvPr id="34" name="Text Box 67"/>
            <p:cNvSpPr txBox="1">
              <a:spLocks noChangeArrowheads="1"/>
            </p:cNvSpPr>
            <p:nvPr/>
          </p:nvSpPr>
          <p:spPr bwMode="auto">
            <a:xfrm>
              <a:off x="2589" y="-230"/>
              <a:ext cx="96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双曲线</a:t>
              </a:r>
            </a:p>
          </p:txBody>
        </p:sp>
      </p:grpSp>
      <p:sp>
        <p:nvSpPr>
          <p:cNvPr id="35" name="Line 68"/>
          <p:cNvSpPr>
            <a:spLocks noChangeShapeType="1"/>
          </p:cNvSpPr>
          <p:nvPr/>
        </p:nvSpPr>
        <p:spPr bwMode="auto">
          <a:xfrm flipV="1">
            <a:off x="6087745" y="1583363"/>
            <a:ext cx="23495" cy="5417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Line 69"/>
          <p:cNvSpPr>
            <a:spLocks noChangeShapeType="1"/>
          </p:cNvSpPr>
          <p:nvPr/>
        </p:nvSpPr>
        <p:spPr bwMode="auto">
          <a:xfrm>
            <a:off x="6087744" y="4699526"/>
            <a:ext cx="23495" cy="13079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 Box 80"/>
          <p:cNvSpPr txBox="1">
            <a:spLocks noChangeArrowheads="1"/>
          </p:cNvSpPr>
          <p:nvPr/>
        </p:nvSpPr>
        <p:spPr bwMode="auto">
          <a:xfrm>
            <a:off x="4597371" y="4139647"/>
            <a:ext cx="2209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±c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38" name="Text Box 81"/>
          <p:cNvSpPr txBox="1">
            <a:spLocks noChangeArrowheads="1"/>
          </p:cNvSpPr>
          <p:nvPr/>
        </p:nvSpPr>
        <p:spPr bwMode="auto">
          <a:xfrm>
            <a:off x="8361882" y="4141505"/>
            <a:ext cx="213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±c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graphicFrame>
        <p:nvGraphicFramePr>
          <p:cNvPr id="39" name="对象 38"/>
          <p:cNvGraphicFramePr>
            <a:graphicFrameLocks noChangeAspect="1"/>
          </p:cNvGraphicFramePr>
          <p:nvPr/>
        </p:nvGraphicFramePr>
        <p:xfrm>
          <a:off x="3604154" y="2543862"/>
          <a:ext cx="2351722" cy="718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372235" imgH="419100" progId="Equation.DSMT4">
                  <p:embed/>
                </p:oleObj>
              </mc:Choice>
              <mc:Fallback>
                <p:oleObj r:id="rId2" imgW="1372235" imgH="419100" progId="Equation.DSMT4">
                  <p:embed/>
                  <p:pic>
                    <p:nvPicPr>
                      <p:cNvPr id="0" name="对象 164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4154" y="2543862"/>
                        <a:ext cx="2351722" cy="718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对象 39"/>
          <p:cNvGraphicFramePr>
            <a:graphicFrameLocks noChangeAspect="1"/>
          </p:cNvGraphicFramePr>
          <p:nvPr/>
        </p:nvGraphicFramePr>
        <p:xfrm>
          <a:off x="3604154" y="3262061"/>
          <a:ext cx="2041566" cy="623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372235" imgH="419100" progId="Equation.DSMT4">
                  <p:embed/>
                </p:oleObj>
              </mc:Choice>
              <mc:Fallback>
                <p:oleObj r:id="rId4" imgW="1372235" imgH="419100" progId="Equation.DSMT4">
                  <p:embed/>
                  <p:pic>
                    <p:nvPicPr>
                      <p:cNvPr id="0" name="对象 164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4154" y="3262061"/>
                        <a:ext cx="2041566" cy="6234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对象 40"/>
          <p:cNvGraphicFramePr>
            <a:graphicFrameLocks noChangeAspect="1"/>
          </p:cNvGraphicFramePr>
          <p:nvPr/>
        </p:nvGraphicFramePr>
        <p:xfrm>
          <a:off x="7268845" y="2492752"/>
          <a:ext cx="2566353" cy="71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498600" imgH="419100" progId="Equation.DSMT4">
                  <p:embed/>
                </p:oleObj>
              </mc:Choice>
              <mc:Fallback>
                <p:oleObj r:id="rId6" imgW="1498600" imgH="419100" progId="Equation.DSMT4">
                  <p:embed/>
                  <p:pic>
                    <p:nvPicPr>
                      <p:cNvPr id="0" name="对象 164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8845" y="2492752"/>
                        <a:ext cx="2566353" cy="71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对象 41"/>
          <p:cNvGraphicFramePr>
            <a:graphicFrameLocks noChangeAspect="1"/>
          </p:cNvGraphicFramePr>
          <p:nvPr/>
        </p:nvGraphicFramePr>
        <p:xfrm>
          <a:off x="7240166" y="3262061"/>
          <a:ext cx="2440623" cy="682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498600" imgH="419100" progId="Equation.DSMT4">
                  <p:embed/>
                </p:oleObj>
              </mc:Choice>
              <mc:Fallback>
                <p:oleObj r:id="rId8" imgW="1498600" imgH="419100" progId="Equation.DSMT4">
                  <p:embed/>
                  <p:pic>
                    <p:nvPicPr>
                      <p:cNvPr id="0" name="对象 164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0166" y="3262061"/>
                        <a:ext cx="2440623" cy="6821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0" grpId="0" build="p"/>
      <p:bldP spid="31" grpId="0" build="p"/>
      <p:bldP spid="37" grpId="0" build="p"/>
      <p:bldP spid="3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17409"/>
          <p:cNvGrpSpPr/>
          <p:nvPr/>
        </p:nvGrpSpPr>
        <p:grpSpPr bwMode="auto">
          <a:xfrm>
            <a:off x="1337945" y="1504982"/>
            <a:ext cx="9145588" cy="1195388"/>
            <a:chOff x="-166" y="-390"/>
            <a:chExt cx="5761" cy="753"/>
          </a:xfrm>
        </p:grpSpPr>
        <p:sp>
          <p:nvSpPr>
            <p:cNvPr id="18434" name="Text Box 3"/>
            <p:cNvSpPr txBox="1">
              <a:spLocks noChangeArrowheads="1"/>
            </p:cNvSpPr>
            <p:nvPr/>
          </p:nvSpPr>
          <p:spPr bwMode="auto">
            <a:xfrm>
              <a:off x="-166" y="-73"/>
              <a:ext cx="576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</a:pP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判断：                                      与                                        的焦点位置？</a:t>
              </a:r>
            </a:p>
          </p:txBody>
        </p:sp>
        <p:graphicFrame>
          <p:nvGraphicFramePr>
            <p:cNvPr id="18435" name="对象 17411"/>
            <p:cNvGraphicFramePr>
              <a:graphicFrameLocks noChangeAspect="1"/>
            </p:cNvGraphicFramePr>
            <p:nvPr/>
          </p:nvGraphicFramePr>
          <p:xfrm>
            <a:off x="394" y="-279"/>
            <a:ext cx="1633" cy="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647700" imgH="368300" progId="Equation.DSMT4">
                    <p:embed/>
                  </p:oleObj>
                </mc:Choice>
                <mc:Fallback>
                  <p:oleObj r:id="rId2" imgW="647700" imgH="368300" progId="Equation.DSMT4">
                    <p:embed/>
                    <p:pic>
                      <p:nvPicPr>
                        <p:cNvPr id="0" name="对象 174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" y="-279"/>
                          <a:ext cx="1633" cy="6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36" name="对象 17412"/>
            <p:cNvGraphicFramePr>
              <a:graphicFrameLocks noChangeAspect="1"/>
            </p:cNvGraphicFramePr>
            <p:nvPr/>
          </p:nvGraphicFramePr>
          <p:xfrm>
            <a:off x="2339" y="-390"/>
            <a:ext cx="1587" cy="7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647700" imgH="368300" progId="Equation.DSMT4">
                    <p:embed/>
                  </p:oleObj>
                </mc:Choice>
                <mc:Fallback>
                  <p:oleObj r:id="rId4" imgW="647700" imgH="368300" progId="Equation.DSMT4">
                    <p:embed/>
                    <p:pic>
                      <p:nvPicPr>
                        <p:cNvPr id="0" name="对象 174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9" y="-390"/>
                          <a:ext cx="1587" cy="7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58813" y="1205051"/>
            <a:ext cx="8785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思考：如何由双曲线的标准方程来判断它的焦点是在</a:t>
            </a:r>
            <a:r>
              <a:rPr lang="en-US" altLang="zh-CN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轴上还是</a:t>
            </a:r>
            <a:r>
              <a:rPr lang="en-US" altLang="zh-CN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轴上？</a:t>
            </a:r>
          </a:p>
        </p:txBody>
      </p:sp>
      <p:sp>
        <p:nvSpPr>
          <p:cNvPr id="17415" name="Rectangle 10"/>
          <p:cNvSpPr>
            <a:spLocks noChangeArrowheads="1"/>
          </p:cNvSpPr>
          <p:nvPr/>
        </p:nvSpPr>
        <p:spPr bwMode="auto">
          <a:xfrm>
            <a:off x="1337945" y="3239250"/>
            <a:ext cx="8497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结论：</a:t>
            </a:r>
            <a:endParaRPr lang="zh-CN" altLang="en-US" sz="2000" kern="0">
              <a:solidFill>
                <a:srgbClr val="FF33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7416" name="组合 17415"/>
          <p:cNvGrpSpPr/>
          <p:nvPr/>
        </p:nvGrpSpPr>
        <p:grpSpPr bwMode="auto">
          <a:xfrm>
            <a:off x="2226945" y="3032401"/>
            <a:ext cx="7561262" cy="733425"/>
            <a:chOff x="0" y="-102"/>
            <a:chExt cx="4224" cy="462"/>
          </a:xfrm>
        </p:grpSpPr>
        <p:sp>
          <p:nvSpPr>
            <p:cNvPr id="18440" name="Text Box 14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0" y="31"/>
              <a:ext cx="422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看                     前的系数，哪一个为正，则在哪一个轴上。</a:t>
              </a:r>
            </a:p>
          </p:txBody>
        </p:sp>
        <p:graphicFrame>
          <p:nvGraphicFramePr>
            <p:cNvPr id="18441" name="对象 17417"/>
            <p:cNvGraphicFramePr>
              <a:graphicFrameLocks noChangeAspect="1"/>
            </p:cNvGraphicFramePr>
            <p:nvPr/>
          </p:nvGraphicFramePr>
          <p:xfrm>
            <a:off x="207" y="-102"/>
            <a:ext cx="796" cy="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393700" imgH="228600" progId="Equation.3">
                    <p:embed/>
                  </p:oleObj>
                </mc:Choice>
                <mc:Fallback>
                  <p:oleObj r:id="rId7" imgW="393700" imgH="228600" progId="Equation.3">
                    <p:embed/>
                    <p:pic>
                      <p:nvPicPr>
                        <p:cNvPr id="0" name="对象 174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" y="-102"/>
                          <a:ext cx="796" cy="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2467197" y="2478098"/>
            <a:ext cx="7207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</a:t>
            </a:r>
          </a:p>
        </p:txBody>
      </p:sp>
      <p:graphicFrame>
        <p:nvGraphicFramePr>
          <p:cNvPr id="18435" name="对象 18434"/>
          <p:cNvGraphicFramePr/>
          <p:nvPr/>
        </p:nvGraphicFramePr>
        <p:xfrm>
          <a:off x="3102015" y="5139842"/>
          <a:ext cx="2485805" cy="441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6212800" imgH="4876800" progId="Equation.3">
                  <p:embed/>
                </p:oleObj>
              </mc:Choice>
              <mc:Fallback>
                <p:oleObj r:id="rId2" imgW="26212800" imgH="4876800" progId="Equation.3">
                  <p:embed/>
                  <p:pic>
                    <p:nvPicPr>
                      <p:cNvPr id="0" name="对象 18434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2015" y="5139842"/>
                        <a:ext cx="2485805" cy="4418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对象 18435"/>
          <p:cNvGraphicFramePr/>
          <p:nvPr/>
        </p:nvGraphicFramePr>
        <p:xfrm>
          <a:off x="5688235" y="5098058"/>
          <a:ext cx="2319030" cy="441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4688800" imgH="4572000" progId="Equation.3">
                  <p:embed/>
                </p:oleObj>
              </mc:Choice>
              <mc:Fallback>
                <p:oleObj r:id="rId4" imgW="24688800" imgH="4572000" progId="Equation.3">
                  <p:embed/>
                  <p:pic>
                    <p:nvPicPr>
                      <p:cNvPr id="0" name="对象 1843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8235" y="5098058"/>
                        <a:ext cx="2319030" cy="4418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对象 18436"/>
          <p:cNvGraphicFramePr/>
          <p:nvPr/>
        </p:nvGraphicFramePr>
        <p:xfrm>
          <a:off x="3189509" y="2516275"/>
          <a:ext cx="5616575" cy="186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51816000" imgH="17068800" progId="Equation.3">
                  <p:embed/>
                </p:oleObj>
              </mc:Choice>
              <mc:Fallback>
                <p:oleObj r:id="rId6" imgW="51816000" imgH="17068800" progId="Equation.3">
                  <p:embed/>
                  <p:pic>
                    <p:nvPicPr>
                      <p:cNvPr id="0" name="对象 1843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509" y="2516275"/>
                        <a:ext cx="5616575" cy="186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461" name="组合 18437"/>
          <p:cNvGrpSpPr/>
          <p:nvPr/>
        </p:nvGrpSpPr>
        <p:grpSpPr bwMode="auto">
          <a:xfrm>
            <a:off x="660400" y="1528772"/>
            <a:ext cx="10591123" cy="1323975"/>
            <a:chOff x="-65" y="-85"/>
            <a:chExt cx="4206" cy="834"/>
          </a:xfrm>
        </p:grpSpPr>
        <p:sp>
          <p:nvSpPr>
            <p:cNvPr id="19462" name="Text Box 2"/>
            <p:cNvSpPr txBox="1">
              <a:spLocks noChangeArrowheads="1"/>
            </p:cNvSpPr>
            <p:nvPr/>
          </p:nvSpPr>
          <p:spPr bwMode="auto">
            <a:xfrm>
              <a:off x="-65" y="-85"/>
              <a:ext cx="4206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1.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已知方程                                             表示椭圆，则          的取值范围是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____________.</a:t>
              </a:r>
            </a:p>
          </p:txBody>
        </p:sp>
        <p:graphicFrame>
          <p:nvGraphicFramePr>
            <p:cNvPr id="19463" name="对象 18439"/>
            <p:cNvGraphicFramePr/>
            <p:nvPr/>
          </p:nvGraphicFramePr>
          <p:xfrm>
            <a:off x="543" y="-72"/>
            <a:ext cx="1289" cy="4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24993600" imgH="10058400" progId="Equation.3">
                    <p:embed/>
                  </p:oleObj>
                </mc:Choice>
                <mc:Fallback>
                  <p:oleObj r:id="rId8" imgW="24993600" imgH="10058400" progId="Equation.3">
                    <p:embed/>
                    <p:pic>
                      <p:nvPicPr>
                        <p:cNvPr id="0" name="对象 1843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3" y="-72"/>
                          <a:ext cx="1289" cy="4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4" name="对象 18440"/>
            <p:cNvGraphicFramePr/>
            <p:nvPr/>
          </p:nvGraphicFramePr>
          <p:xfrm>
            <a:off x="2367" y="61"/>
            <a:ext cx="317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3962400" imgH="3352800" progId="Equation.3">
                    <p:embed/>
                  </p:oleObj>
                </mc:Choice>
                <mc:Fallback>
                  <p:oleObj r:id="rId10" imgW="3962400" imgH="3352800" progId="Equation.3">
                    <p:embed/>
                    <p:pic>
                      <p:nvPicPr>
                        <p:cNvPr id="0" name="对象 1844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7" y="61"/>
                          <a:ext cx="317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442" name="组合 18441"/>
          <p:cNvGrpSpPr/>
          <p:nvPr/>
        </p:nvGrpSpPr>
        <p:grpSpPr bwMode="auto">
          <a:xfrm>
            <a:off x="2467197" y="4434691"/>
            <a:ext cx="6696075" cy="431800"/>
            <a:chOff x="-48" y="-966"/>
            <a:chExt cx="4218" cy="272"/>
          </a:xfrm>
        </p:grpSpPr>
        <p:sp>
          <p:nvSpPr>
            <p:cNvPr id="19466" name="Text Box 7"/>
            <p:cNvSpPr txBox="1">
              <a:spLocks noChangeArrowheads="1"/>
            </p:cNvSpPr>
            <p:nvPr/>
          </p:nvSpPr>
          <p:spPr bwMode="auto">
            <a:xfrm>
              <a:off x="-48" y="-955"/>
              <a:ext cx="421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若此方程表示双曲线，          的取值范围？</a:t>
              </a:r>
            </a:p>
          </p:txBody>
        </p:sp>
        <p:graphicFrame>
          <p:nvGraphicFramePr>
            <p:cNvPr id="19467" name="对象 18443"/>
            <p:cNvGraphicFramePr/>
            <p:nvPr/>
          </p:nvGraphicFramePr>
          <p:xfrm>
            <a:off x="1664" y="-966"/>
            <a:ext cx="317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2" imgW="3962400" imgH="3352800" progId="Equation.3">
                    <p:embed/>
                  </p:oleObj>
                </mc:Choice>
                <mc:Fallback>
                  <p:oleObj r:id="rId12" imgW="3962400" imgH="3352800" progId="Equation.3">
                    <p:embed/>
                    <p:pic>
                      <p:nvPicPr>
                        <p:cNvPr id="0" name="对象 1844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4" y="-966"/>
                          <a:ext cx="317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445" name="Text Box 11"/>
          <p:cNvSpPr txBox="1">
            <a:spLocks noChangeArrowheads="1"/>
          </p:cNvSpPr>
          <p:nvPr/>
        </p:nvSpPr>
        <p:spPr bwMode="auto">
          <a:xfrm>
            <a:off x="2467197" y="5139842"/>
            <a:ext cx="7191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</a:t>
            </a:r>
          </a:p>
        </p:txBody>
      </p:sp>
      <p:sp>
        <p:nvSpPr>
          <p:cNvPr id="19469" name="Text Box 16"/>
          <p:cNvSpPr txBox="1">
            <a:spLocks noChangeArrowheads="1"/>
          </p:cNvSpPr>
          <p:nvPr/>
        </p:nvSpPr>
        <p:spPr bwMode="auto">
          <a:xfrm>
            <a:off x="563784" y="1165186"/>
            <a:ext cx="3959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例题讲解</a:t>
            </a:r>
          </a:p>
        </p:txBody>
      </p: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组合 19457"/>
          <p:cNvGrpSpPr/>
          <p:nvPr/>
        </p:nvGrpSpPr>
        <p:grpSpPr bwMode="auto">
          <a:xfrm>
            <a:off x="693738" y="3616249"/>
            <a:ext cx="8820150" cy="708025"/>
            <a:chOff x="0" y="0"/>
            <a:chExt cx="5556" cy="446"/>
          </a:xfrm>
        </p:grpSpPr>
        <p:graphicFrame>
          <p:nvGraphicFramePr>
            <p:cNvPr id="20482" name="对象 19458"/>
            <p:cNvGraphicFramePr>
              <a:graphicFrameLocks noChangeAspect="1"/>
            </p:cNvGraphicFramePr>
            <p:nvPr/>
          </p:nvGraphicFramePr>
          <p:xfrm>
            <a:off x="0" y="0"/>
            <a:ext cx="4665" cy="4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2138045" imgH="206375" progId="Equation.DSMT4">
                    <p:embed/>
                  </p:oleObj>
                </mc:Choice>
                <mc:Fallback>
                  <p:oleObj r:id="rId2" imgW="2138045" imgH="206375" progId="Equation.DSMT4">
                    <p:embed/>
                    <p:pic>
                      <p:nvPicPr>
                        <p:cNvPr id="0" name="对象 194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4665" cy="4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83" name="Line 38"/>
            <p:cNvSpPr>
              <a:spLocks noChangeShapeType="1"/>
            </p:cNvSpPr>
            <p:nvPr/>
          </p:nvSpPr>
          <p:spPr bwMode="auto">
            <a:xfrm>
              <a:off x="2018" y="363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84" name="Line 39"/>
            <p:cNvSpPr>
              <a:spLocks noChangeShapeType="1"/>
            </p:cNvSpPr>
            <p:nvPr/>
          </p:nvSpPr>
          <p:spPr bwMode="auto">
            <a:xfrm>
              <a:off x="2608" y="363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85" name="Line 40"/>
            <p:cNvSpPr>
              <a:spLocks noChangeShapeType="1"/>
            </p:cNvSpPr>
            <p:nvPr/>
          </p:nvSpPr>
          <p:spPr bwMode="auto">
            <a:xfrm>
              <a:off x="3198" y="363"/>
              <a:ext cx="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86" name="Line 41"/>
            <p:cNvSpPr>
              <a:spLocks noChangeShapeType="1"/>
            </p:cNvSpPr>
            <p:nvPr/>
          </p:nvSpPr>
          <p:spPr bwMode="auto">
            <a:xfrm>
              <a:off x="4604" y="363"/>
              <a:ext cx="9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487" name="Text Box 4"/>
          <p:cNvSpPr txBox="1">
            <a:spLocks noChangeArrowheads="1"/>
          </p:cNvSpPr>
          <p:nvPr/>
        </p:nvSpPr>
        <p:spPr bwMode="auto">
          <a:xfrm>
            <a:off x="658813" y="1200763"/>
            <a:ext cx="8353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已知下列双曲线的方程：</a:t>
            </a:r>
          </a:p>
        </p:txBody>
      </p:sp>
      <p:grpSp>
        <p:nvGrpSpPr>
          <p:cNvPr id="20488" name="组合 19464"/>
          <p:cNvGrpSpPr/>
          <p:nvPr/>
        </p:nvGrpSpPr>
        <p:grpSpPr bwMode="auto">
          <a:xfrm>
            <a:off x="658813" y="1958898"/>
            <a:ext cx="8783638" cy="1081088"/>
            <a:chOff x="0" y="0"/>
            <a:chExt cx="5534" cy="681"/>
          </a:xfrm>
        </p:grpSpPr>
        <p:graphicFrame>
          <p:nvGraphicFramePr>
            <p:cNvPr id="20489" name="对象 19465"/>
            <p:cNvGraphicFramePr>
              <a:graphicFrameLocks noChangeAspect="1"/>
            </p:cNvGraphicFramePr>
            <p:nvPr/>
          </p:nvGraphicFramePr>
          <p:xfrm>
            <a:off x="0" y="0"/>
            <a:ext cx="4641" cy="6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2514600" imgH="368300" progId="Equation.DSMT4">
                    <p:embed/>
                  </p:oleObj>
                </mc:Choice>
                <mc:Fallback>
                  <p:oleObj r:id="rId4" imgW="2514600" imgH="368300" progId="Equation.DSMT4">
                    <p:embed/>
                    <p:pic>
                      <p:nvPicPr>
                        <p:cNvPr id="0" name="对象 194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4641" cy="6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90" name="Line 27"/>
            <p:cNvSpPr>
              <a:spLocks noChangeShapeType="1"/>
            </p:cNvSpPr>
            <p:nvPr/>
          </p:nvSpPr>
          <p:spPr bwMode="auto">
            <a:xfrm>
              <a:off x="2042" y="45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91" name="Line 28"/>
            <p:cNvSpPr>
              <a:spLocks noChangeShapeType="1"/>
            </p:cNvSpPr>
            <p:nvPr/>
          </p:nvSpPr>
          <p:spPr bwMode="auto">
            <a:xfrm>
              <a:off x="2585" y="454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92" name="Line 29"/>
            <p:cNvSpPr>
              <a:spLocks noChangeShapeType="1"/>
            </p:cNvSpPr>
            <p:nvPr/>
          </p:nvSpPr>
          <p:spPr bwMode="auto">
            <a:xfrm>
              <a:off x="3175" y="455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93" name="Line 30"/>
            <p:cNvSpPr>
              <a:spLocks noChangeShapeType="1"/>
            </p:cNvSpPr>
            <p:nvPr/>
          </p:nvSpPr>
          <p:spPr bwMode="auto">
            <a:xfrm>
              <a:off x="4581" y="500"/>
              <a:ext cx="9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471" name="Rectangle 32"/>
          <p:cNvSpPr>
            <a:spLocks noChangeArrowheads="1"/>
          </p:cNvSpPr>
          <p:nvPr/>
        </p:nvSpPr>
        <p:spPr bwMode="auto">
          <a:xfrm>
            <a:off x="3988375" y="2290475"/>
            <a:ext cx="314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9472" name="Rectangle 33"/>
          <p:cNvSpPr>
            <a:spLocks noChangeArrowheads="1"/>
          </p:cNvSpPr>
          <p:nvPr/>
        </p:nvSpPr>
        <p:spPr bwMode="auto">
          <a:xfrm>
            <a:off x="4852034" y="2244647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9473" name="Rectangle 34"/>
          <p:cNvSpPr>
            <a:spLocks noChangeArrowheads="1"/>
          </p:cNvSpPr>
          <p:nvPr/>
        </p:nvSpPr>
        <p:spPr bwMode="auto">
          <a:xfrm>
            <a:off x="5871407" y="2279513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19474" name="Rectangle 35"/>
          <p:cNvSpPr>
            <a:spLocks noChangeArrowheads="1"/>
          </p:cNvSpPr>
          <p:nvPr/>
        </p:nvSpPr>
        <p:spPr bwMode="auto">
          <a:xfrm>
            <a:off x="7980861" y="2321302"/>
            <a:ext cx="13917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(0,-5),(0,5)</a:t>
            </a:r>
          </a:p>
        </p:txBody>
      </p:sp>
      <p:graphicFrame>
        <p:nvGraphicFramePr>
          <p:cNvPr id="19475" name="对象 19474"/>
          <p:cNvGraphicFramePr>
            <a:graphicFrameLocks noChangeAspect="1"/>
          </p:cNvGraphicFramePr>
          <p:nvPr/>
        </p:nvGraphicFramePr>
        <p:xfrm>
          <a:off x="3881593" y="3702580"/>
          <a:ext cx="576262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93040" imgH="193040" progId="Equation.DSMT4">
                  <p:embed/>
                </p:oleObj>
              </mc:Choice>
              <mc:Fallback>
                <p:oleObj r:id="rId6" imgW="193040" imgH="193040" progId="Equation.DSMT4">
                  <p:embed/>
                  <p:pic>
                    <p:nvPicPr>
                      <p:cNvPr id="0" name="对象 194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593" y="3702580"/>
                        <a:ext cx="576262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Rectangle 43"/>
          <p:cNvSpPr>
            <a:spLocks noChangeArrowheads="1"/>
          </p:cNvSpPr>
          <p:nvPr/>
        </p:nvSpPr>
        <p:spPr bwMode="auto">
          <a:xfrm>
            <a:off x="4889918" y="3757536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9477" name="Rectangle 46"/>
          <p:cNvSpPr>
            <a:spLocks noChangeArrowheads="1"/>
          </p:cNvSpPr>
          <p:nvPr/>
        </p:nvSpPr>
        <p:spPr bwMode="auto">
          <a:xfrm>
            <a:off x="5913438" y="3746424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9478" name="Rectangle 47"/>
          <p:cNvSpPr>
            <a:spLocks noChangeArrowheads="1"/>
          </p:cNvSpPr>
          <p:nvPr/>
        </p:nvSpPr>
        <p:spPr bwMode="auto">
          <a:xfrm>
            <a:off x="8122160" y="3729930"/>
            <a:ext cx="13917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(-2,0),(2,0)</a:t>
            </a:r>
          </a:p>
        </p:txBody>
      </p:sp>
      <p:sp>
        <p:nvSpPr>
          <p:cNvPr id="20502" name="Rectangle 6"/>
          <p:cNvSpPr txBox="1">
            <a:spLocks noGrp="1" noChangeArrowheads="1"/>
          </p:cNvSpPr>
          <p:nvPr/>
        </p:nvSpPr>
        <p:spPr bwMode="auto">
          <a:xfrm>
            <a:off x="8160414" y="6702304"/>
            <a:ext cx="2289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A980BFD5-4259-4C7D-B4CC-E6D55FBE85D2}" type="slidenum"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17</a:t>
            </a:fld>
            <a:endParaRPr lang="en-US" altLang="zh-CN" sz="200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1" grpId="0"/>
      <p:bldP spid="19473" grpId="0"/>
      <p:bldP spid="19474" grpId="0"/>
      <p:bldP spid="19476" grpId="0"/>
      <p:bldP spid="19477" grpId="0"/>
      <p:bldP spid="194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2246857" y="1834200"/>
            <a:ext cx="8098560" cy="96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解：由双曲线的定义知点     的轨迹是双曲线</a:t>
            </a: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因为双曲线的焦点在    轴上，所以设它的标准方程为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2213448" y="5175372"/>
            <a:ext cx="6172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所求双曲线的方程为：</a:t>
            </a:r>
          </a:p>
        </p:txBody>
      </p:sp>
      <p:graphicFrame>
        <p:nvGraphicFramePr>
          <p:cNvPr id="20484" name="对象 20483"/>
          <p:cNvGraphicFramePr/>
          <p:nvPr/>
        </p:nvGraphicFramePr>
        <p:xfrm>
          <a:off x="2383450" y="3734319"/>
          <a:ext cx="6811179" cy="1055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7114400" imgH="10972800" progId="Equation.3">
                  <p:embed/>
                </p:oleObj>
              </mc:Choice>
              <mc:Fallback>
                <p:oleObj r:id="rId2" imgW="77114400" imgH="10972800" progId="Equation.3">
                  <p:embed/>
                  <p:pic>
                    <p:nvPicPr>
                      <p:cNvPr id="0" name="对象 20483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3450" y="3734319"/>
                        <a:ext cx="6811179" cy="10558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对象 20484"/>
          <p:cNvGraphicFramePr/>
          <p:nvPr/>
        </p:nvGraphicFramePr>
        <p:xfrm>
          <a:off x="4905847" y="4876324"/>
          <a:ext cx="1547813" cy="998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7373600" imgH="10058400" progId="Equation.3">
                  <p:embed/>
                </p:oleObj>
              </mc:Choice>
              <mc:Fallback>
                <p:oleObj r:id="rId4" imgW="17373600" imgH="10058400" progId="Equation.3">
                  <p:embed/>
                  <p:pic>
                    <p:nvPicPr>
                      <p:cNvPr id="0" name="对象 2048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847" y="4876324"/>
                        <a:ext cx="1547813" cy="9982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1" name="对象 20490"/>
          <p:cNvGraphicFramePr/>
          <p:nvPr/>
        </p:nvGraphicFramePr>
        <p:xfrm>
          <a:off x="5140004" y="1907269"/>
          <a:ext cx="4318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3657600" imgH="3962400" progId="Equation.3">
                  <p:embed/>
                </p:oleObj>
              </mc:Choice>
              <mc:Fallback>
                <p:oleObj r:id="rId6" imgW="3657600" imgH="3962400" progId="Equation.3">
                  <p:embed/>
                  <p:pic>
                    <p:nvPicPr>
                      <p:cNvPr id="0" name="对象 20490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0004" y="1907269"/>
                        <a:ext cx="43180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506734" y="1218091"/>
            <a:ext cx="11241570" cy="461931"/>
            <a:chOff x="506734" y="1218091"/>
            <a:chExt cx="11241570" cy="461931"/>
          </a:xfrm>
        </p:grpSpPr>
        <p:sp>
          <p:nvSpPr>
            <p:cNvPr id="21509" name="Text Box 7"/>
            <p:cNvSpPr txBox="1">
              <a:spLocks noChangeArrowheads="1"/>
            </p:cNvSpPr>
            <p:nvPr/>
          </p:nvSpPr>
          <p:spPr bwMode="auto">
            <a:xfrm>
              <a:off x="506734" y="1269570"/>
              <a:ext cx="1124157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3. </a:t>
              </a: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已知                                   </a:t>
              </a:r>
              <a:r>
                <a:rPr lang="en-US" altLang="zh-CN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, </a:t>
              </a: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动点     到      、    的距离之差的绝对值为</a:t>
              </a:r>
              <a:r>
                <a:rPr lang="en-US" altLang="zh-CN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</a:t>
              </a: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，求点    的轨迹方程</a:t>
              </a:r>
              <a:r>
                <a:rPr lang="en-US" altLang="zh-CN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graphicFrame>
          <p:nvGraphicFramePr>
            <p:cNvPr id="21510" name="对象 20486"/>
            <p:cNvGraphicFramePr/>
            <p:nvPr/>
          </p:nvGraphicFramePr>
          <p:xfrm>
            <a:off x="1600042" y="1218091"/>
            <a:ext cx="2382955" cy="4619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25908000" imgH="5486400" progId="Equation.3">
                    <p:embed/>
                  </p:oleObj>
                </mc:Choice>
                <mc:Fallback>
                  <p:oleObj r:id="rId8" imgW="25908000" imgH="5486400" progId="Equation.3">
                    <p:embed/>
                    <p:pic>
                      <p:nvPicPr>
                        <p:cNvPr id="0" name="对象 2048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0042" y="1218091"/>
                          <a:ext cx="2382955" cy="4619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1" name="对象 20487"/>
            <p:cNvGraphicFramePr/>
            <p:nvPr/>
          </p:nvGraphicFramePr>
          <p:xfrm>
            <a:off x="4685045" y="1218754"/>
            <a:ext cx="401947" cy="4270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3657600" imgH="3962400" progId="Equation.3">
                    <p:embed/>
                  </p:oleObj>
                </mc:Choice>
                <mc:Fallback>
                  <p:oleObj r:id="rId10" imgW="3657600" imgH="3962400" progId="Equation.3">
                    <p:embed/>
                    <p:pic>
                      <p:nvPicPr>
                        <p:cNvPr id="0" name="对象 2048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5045" y="1218754"/>
                          <a:ext cx="401947" cy="4270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2" name="对象 20488"/>
            <p:cNvGraphicFramePr/>
            <p:nvPr/>
          </p:nvGraphicFramePr>
          <p:xfrm>
            <a:off x="5299548" y="1226160"/>
            <a:ext cx="489492" cy="434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1" imgW="3962400" imgH="5486400" progId="Equation.3">
                    <p:embed/>
                  </p:oleObj>
                </mc:Choice>
                <mc:Fallback>
                  <p:oleObj r:id="rId11" imgW="3962400" imgH="5486400" progId="Equation.3">
                    <p:embed/>
                    <p:pic>
                      <p:nvPicPr>
                        <p:cNvPr id="0" name="对象 2048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9548" y="1226160"/>
                          <a:ext cx="489492" cy="434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3" name="对象 20489"/>
            <p:cNvGraphicFramePr/>
            <p:nvPr/>
          </p:nvGraphicFramePr>
          <p:xfrm>
            <a:off x="5851546" y="1226160"/>
            <a:ext cx="380316" cy="434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3" imgW="4267200" imgH="5486400" progId="Equation.3">
                    <p:embed/>
                  </p:oleObj>
                </mc:Choice>
                <mc:Fallback>
                  <p:oleObj r:id="rId13" imgW="4267200" imgH="5486400" progId="Equation.3">
                    <p:embed/>
                    <p:pic>
                      <p:nvPicPr>
                        <p:cNvPr id="0" name="对象 2048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51546" y="1226160"/>
                          <a:ext cx="380316" cy="434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5" name="对象 20491"/>
            <p:cNvGraphicFramePr/>
            <p:nvPr/>
          </p:nvGraphicFramePr>
          <p:xfrm>
            <a:off x="9642155" y="1259228"/>
            <a:ext cx="360362" cy="3828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5" imgW="3657600" imgH="3962400" progId="Equation.3">
                    <p:embed/>
                  </p:oleObj>
                </mc:Choice>
                <mc:Fallback>
                  <p:oleObj r:id="rId15" imgW="3657600" imgH="3962400" progId="Equation.3">
                    <p:embed/>
                    <p:pic>
                      <p:nvPicPr>
                        <p:cNvPr id="0" name="对象 2049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42155" y="1259228"/>
                          <a:ext cx="360362" cy="3828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493" name="对象 20492"/>
          <p:cNvGraphicFramePr/>
          <p:nvPr/>
        </p:nvGraphicFramePr>
        <p:xfrm>
          <a:off x="4239892" y="2754868"/>
          <a:ext cx="2879725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35966400" imgH="10058400" progId="Equation.3">
                  <p:embed/>
                </p:oleObj>
              </mc:Choice>
              <mc:Fallback>
                <p:oleObj r:id="rId16" imgW="35966400" imgH="10058400" progId="Equation.3">
                  <p:embed/>
                  <p:pic>
                    <p:nvPicPr>
                      <p:cNvPr id="0" name="对象 20492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9892" y="2754868"/>
                        <a:ext cx="2879725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4" name="对象 20493"/>
          <p:cNvGraphicFramePr/>
          <p:nvPr/>
        </p:nvGraphicFramePr>
        <p:xfrm>
          <a:off x="9678381" y="1936494"/>
          <a:ext cx="3603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8" imgW="3048000" imgH="3352800" progId="Equation.3">
                  <p:embed/>
                </p:oleObj>
              </mc:Choice>
              <mc:Fallback>
                <p:oleObj r:id="rId18" imgW="3048000" imgH="3352800" progId="Equation.3">
                  <p:embed/>
                  <p:pic>
                    <p:nvPicPr>
                      <p:cNvPr id="0" name="对象 20493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8381" y="1936494"/>
                        <a:ext cx="36036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/>
          <p:nvPr/>
        </p:nvSpPr>
        <p:spPr>
          <a:xfrm>
            <a:off x="658813" y="1265450"/>
            <a:ext cx="4867038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写出适合下列条件的双曲线的标准方程</a:t>
            </a:r>
          </a:p>
        </p:txBody>
      </p:sp>
      <p:sp>
        <p:nvSpPr>
          <p:cNvPr id="21507" name="Text Box 9"/>
          <p:cNvSpPr txBox="1">
            <a:spLocks noChangeArrowheads="1"/>
          </p:cNvSpPr>
          <p:nvPr/>
        </p:nvSpPr>
        <p:spPr bwMode="auto">
          <a:xfrm>
            <a:off x="751411" y="1665560"/>
            <a:ext cx="8208962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(1)a=4,b=3,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焦点在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轴上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;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焦点为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(0,-6),F</a:t>
            </a:r>
            <a:r>
              <a:rPr lang="en-US" altLang="zh-CN" sz="2000" kern="0" baseline="-25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(0,6),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过点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M(2,-5)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利用定义得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2a= ||MF</a:t>
            </a:r>
            <a:r>
              <a:rPr lang="en-US" altLang="zh-CN" sz="2000" kern="0" baseline="-25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|MF</a:t>
            </a:r>
            <a:r>
              <a:rPr lang="en-US" altLang="zh-CN" sz="2000" kern="0" baseline="-25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||</a:t>
            </a:r>
          </a:p>
        </p:txBody>
      </p:sp>
      <p:grpSp>
        <p:nvGrpSpPr>
          <p:cNvPr id="21508" name="组合 21507"/>
          <p:cNvGrpSpPr/>
          <p:nvPr/>
        </p:nvGrpSpPr>
        <p:grpSpPr bwMode="auto">
          <a:xfrm>
            <a:off x="751411" y="3403039"/>
            <a:ext cx="2886075" cy="642938"/>
            <a:chOff x="0" y="-30"/>
            <a:chExt cx="1818" cy="405"/>
          </a:xfrm>
        </p:grpSpPr>
        <p:graphicFrame>
          <p:nvGraphicFramePr>
            <p:cNvPr id="22532" name="对象 21508"/>
            <p:cNvGraphicFramePr>
              <a:graphicFrameLocks noChangeAspect="1"/>
            </p:cNvGraphicFramePr>
            <p:nvPr/>
          </p:nvGraphicFramePr>
          <p:xfrm>
            <a:off x="1242" y="-30"/>
            <a:ext cx="431" cy="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419100" imgH="393700" progId="Equation.DSMT4">
                    <p:embed/>
                  </p:oleObj>
                </mc:Choice>
                <mc:Fallback>
                  <p:oleObj r:id="rId2" imgW="419100" imgH="393700" progId="Equation.DSMT4">
                    <p:embed/>
                    <p:pic>
                      <p:nvPicPr>
                        <p:cNvPr id="0" name="对象 215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2" y="-30"/>
                          <a:ext cx="431" cy="4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33" name="Rectangle 14"/>
            <p:cNvSpPr>
              <a:spLocks noChangeArrowheads="1"/>
            </p:cNvSpPr>
            <p:nvPr/>
          </p:nvSpPr>
          <p:spPr bwMode="auto">
            <a:xfrm>
              <a:off x="0" y="46"/>
              <a:ext cx="181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(3)a=4,</a:t>
              </a: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过点</a:t>
              </a:r>
              <a:r>
                <a:rPr lang="en-US" altLang="zh-CN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(1,              )</a:t>
              </a:r>
            </a:p>
          </p:txBody>
        </p:sp>
      </p:grpSp>
      <p:sp>
        <p:nvSpPr>
          <p:cNvPr id="21511" name="Text Box 16"/>
          <p:cNvSpPr txBox="1"/>
          <p:nvPr/>
        </p:nvSpPr>
        <p:spPr>
          <a:xfrm>
            <a:off x="751411" y="4085946"/>
            <a:ext cx="1236236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0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分类讨论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732627" y="4445525"/>
          <a:ext cx="4793224" cy="613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148330" imgH="381000" progId="Equation.DSMT4">
                  <p:embed/>
                </p:oleObj>
              </mc:Choice>
              <mc:Fallback>
                <p:oleObj r:id="rId4" imgW="3148330" imgH="381000" progId="Equation.DSMT4">
                  <p:embed/>
                  <p:pic>
                    <p:nvPicPr>
                      <p:cNvPr id="0" name="对象 225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627" y="4445525"/>
                        <a:ext cx="4793224" cy="6135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658813" y="5645197"/>
          <a:ext cx="3787482" cy="585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462530" imgH="381000" progId="Equation.DSMT4">
                  <p:embed/>
                </p:oleObj>
              </mc:Choice>
              <mc:Fallback>
                <p:oleObj r:id="rId6" imgW="2462530" imgH="381000" progId="Equation.DSMT4">
                  <p:embed/>
                  <p:pic>
                    <p:nvPicPr>
                      <p:cNvPr id="0" name="对象 225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5645197"/>
                        <a:ext cx="3787482" cy="5854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749971" y="5133296"/>
          <a:ext cx="5403987" cy="383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3449955" imgH="215900" progId="Equation.DSMT4">
                  <p:embed/>
                </p:oleObj>
              </mc:Choice>
              <mc:Fallback>
                <p:oleObj r:id="rId8" imgW="3449955" imgH="215900" progId="Equation.DSMT4">
                  <p:embed/>
                  <p:pic>
                    <p:nvPicPr>
                      <p:cNvPr id="0" name="对象 225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971" y="5133296"/>
                        <a:ext cx="5403987" cy="38372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2"/>
          <p:cNvSpPr txBox="1">
            <a:spLocks noChangeArrowheads="1"/>
          </p:cNvSpPr>
          <p:nvPr/>
        </p:nvSpPr>
        <p:spPr bwMode="auto">
          <a:xfrm>
            <a:off x="654827" y="1236148"/>
            <a:ext cx="2735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椭圆的定义</a:t>
            </a:r>
          </a:p>
        </p:txBody>
      </p:sp>
      <p:grpSp>
        <p:nvGrpSpPr>
          <p:cNvPr id="4099" name="组合 4098"/>
          <p:cNvGrpSpPr/>
          <p:nvPr/>
        </p:nvGrpSpPr>
        <p:grpSpPr bwMode="auto">
          <a:xfrm>
            <a:off x="593709" y="1747016"/>
            <a:ext cx="6069013" cy="1017588"/>
            <a:chOff x="0" y="23"/>
            <a:chExt cx="3823" cy="641"/>
          </a:xfrm>
        </p:grpSpPr>
        <p:sp>
          <p:nvSpPr>
            <p:cNvPr id="5123" name="Rectangle 4"/>
            <p:cNvSpPr>
              <a:spLocks noChangeArrowheads="1"/>
            </p:cNvSpPr>
            <p:nvPr/>
          </p:nvSpPr>
          <p:spPr bwMode="auto">
            <a:xfrm>
              <a:off x="2341" y="30"/>
              <a:ext cx="282" cy="25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和</a:t>
              </a:r>
            </a:p>
          </p:txBody>
        </p:sp>
        <p:sp>
          <p:nvSpPr>
            <p:cNvPr id="5124" name="Rectangle 5"/>
            <p:cNvSpPr>
              <a:spLocks noChangeArrowheads="1"/>
            </p:cNvSpPr>
            <p:nvPr/>
          </p:nvSpPr>
          <p:spPr bwMode="auto">
            <a:xfrm>
              <a:off x="2623" y="33"/>
              <a:ext cx="120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等于常数</a:t>
              </a:r>
            </a:p>
          </p:txBody>
        </p:sp>
        <p:sp>
          <p:nvSpPr>
            <p:cNvPr id="5125" name="Rectangle 6"/>
            <p:cNvSpPr>
              <a:spLocks noChangeArrowheads="1"/>
            </p:cNvSpPr>
            <p:nvPr/>
          </p:nvSpPr>
          <p:spPr bwMode="auto">
            <a:xfrm>
              <a:off x="48" y="384"/>
              <a:ext cx="13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en-US" altLang="zh-CN" sz="2000" i="1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 </a:t>
              </a:r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 </a:t>
              </a:r>
              <a:r>
                <a:rPr lang="en-US" altLang="zh-CN" sz="2000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en-US" altLang="zh-CN" sz="2000" i="1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 </a:t>
              </a:r>
              <a:r>
                <a:rPr lang="en-US" altLang="zh-CN" sz="2000" i="1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&gt; |F</a:t>
              </a:r>
              <a:r>
                <a:rPr lang="en-US" altLang="zh-CN" sz="2000" kern="0" baseline="-2500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en-US" altLang="zh-CN" sz="2000" i="1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  <a:r>
                <a:rPr lang="en-US" altLang="zh-CN" sz="2000" kern="0" baseline="-2500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|  )</a:t>
              </a:r>
            </a:p>
          </p:txBody>
        </p:sp>
        <p:sp>
          <p:nvSpPr>
            <p:cNvPr id="5126" name="Rectangle 7"/>
            <p:cNvSpPr>
              <a:spLocks noChangeArrowheads="1"/>
            </p:cNvSpPr>
            <p:nvPr/>
          </p:nvSpPr>
          <p:spPr bwMode="auto">
            <a:xfrm>
              <a:off x="1352" y="412"/>
              <a:ext cx="98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的点的轨迹</a:t>
              </a:r>
              <a:r>
                <a:rPr lang="en-US" altLang="zh-CN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sp>
          <p:nvSpPr>
            <p:cNvPr id="5127" name="Rectangle 8"/>
            <p:cNvSpPr>
              <a:spLocks noChangeArrowheads="1"/>
            </p:cNvSpPr>
            <p:nvPr/>
          </p:nvSpPr>
          <p:spPr bwMode="auto">
            <a:xfrm>
              <a:off x="0" y="23"/>
              <a:ext cx="242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平面内与两定点</a:t>
              </a:r>
              <a:r>
                <a:rPr lang="en-US" altLang="zh-CN" sz="2000" i="1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  <a:r>
                <a:rPr lang="en-US" altLang="zh-CN" sz="2000" kern="0" baseline="-2500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2000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、</a:t>
              </a:r>
              <a:r>
                <a:rPr lang="en-US" altLang="zh-CN" sz="2000" i="1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  <a:r>
                <a:rPr lang="en-US" altLang="zh-CN" sz="2000" kern="0" baseline="-2500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000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的距离的</a:t>
              </a:r>
            </a:p>
          </p:txBody>
        </p:sp>
      </p:grpSp>
      <p:grpSp>
        <p:nvGrpSpPr>
          <p:cNvPr id="4105" name="组合 4104"/>
          <p:cNvGrpSpPr/>
          <p:nvPr/>
        </p:nvGrpSpPr>
        <p:grpSpPr bwMode="auto">
          <a:xfrm>
            <a:off x="5984438" y="2320104"/>
            <a:ext cx="4997086" cy="2706755"/>
            <a:chOff x="0" y="0"/>
            <a:chExt cx="2784" cy="1536"/>
          </a:xfrm>
        </p:grpSpPr>
        <p:grpSp>
          <p:nvGrpSpPr>
            <p:cNvPr id="5129" name="组合 4105"/>
            <p:cNvGrpSpPr/>
            <p:nvPr/>
          </p:nvGrpSpPr>
          <p:grpSpPr bwMode="auto">
            <a:xfrm>
              <a:off x="336" y="336"/>
              <a:ext cx="2016" cy="912"/>
              <a:chOff x="0" y="0"/>
              <a:chExt cx="2016" cy="912"/>
            </a:xfrm>
          </p:grpSpPr>
          <p:sp>
            <p:nvSpPr>
              <p:cNvPr id="5130" name="Oval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016" cy="91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sz="1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aphicFrame>
            <p:nvGraphicFramePr>
              <p:cNvPr id="5131" name="对象 4107"/>
              <p:cNvGraphicFramePr>
                <a:graphicFrameLocks noChangeAspect="1"/>
              </p:cNvGraphicFramePr>
              <p:nvPr/>
            </p:nvGraphicFramePr>
            <p:xfrm>
              <a:off x="192" y="480"/>
              <a:ext cx="271" cy="3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2" imgW="190500" imgH="215900" progId="Equation.3">
                      <p:embed/>
                    </p:oleObj>
                  </mc:Choice>
                  <mc:Fallback>
                    <p:oleObj r:id="rId2" imgW="190500" imgH="215900" progId="Equation.3">
                      <p:embed/>
                      <p:pic>
                        <p:nvPicPr>
                          <p:cNvPr id="0" name="对象 410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2" y="480"/>
                            <a:ext cx="271" cy="3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132" name="Oval 13"/>
              <p:cNvSpPr>
                <a:spLocks noChangeArrowheads="1"/>
              </p:cNvSpPr>
              <p:nvPr/>
            </p:nvSpPr>
            <p:spPr bwMode="auto">
              <a:xfrm>
                <a:off x="384" y="432"/>
                <a:ext cx="48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1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aphicFrame>
            <p:nvGraphicFramePr>
              <p:cNvPr id="5133" name="对象 4109"/>
              <p:cNvGraphicFramePr>
                <a:graphicFrameLocks noChangeAspect="1"/>
              </p:cNvGraphicFramePr>
              <p:nvPr/>
            </p:nvGraphicFramePr>
            <p:xfrm>
              <a:off x="1488" y="528"/>
              <a:ext cx="271" cy="3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4" imgW="190500" imgH="215900" progId="Equation.3">
                      <p:embed/>
                    </p:oleObj>
                  </mc:Choice>
                  <mc:Fallback>
                    <p:oleObj r:id="rId4" imgW="190500" imgH="215900" progId="Equation.3">
                      <p:embed/>
                      <p:pic>
                        <p:nvPicPr>
                          <p:cNvPr id="0" name="对象 410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8" y="528"/>
                            <a:ext cx="271" cy="3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134" name="Oval 15"/>
              <p:cNvSpPr>
                <a:spLocks noChangeArrowheads="1"/>
              </p:cNvSpPr>
              <p:nvPr/>
            </p:nvSpPr>
            <p:spPr bwMode="auto">
              <a:xfrm>
                <a:off x="1632" y="432"/>
                <a:ext cx="48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1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aphicFrame>
          <p:nvGraphicFramePr>
            <p:cNvPr id="5135" name="对象 4111"/>
            <p:cNvGraphicFramePr>
              <a:graphicFrameLocks noChangeAspect="1"/>
            </p:cNvGraphicFramePr>
            <p:nvPr/>
          </p:nvGraphicFramePr>
          <p:xfrm>
            <a:off x="739" y="848"/>
            <a:ext cx="588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494665" imgH="215900" progId="Equation.3">
                    <p:embed/>
                  </p:oleObj>
                </mc:Choice>
                <mc:Fallback>
                  <p:oleObj r:id="rId6" imgW="494665" imgH="215900" progId="Equation.3">
                    <p:embed/>
                    <p:pic>
                      <p:nvPicPr>
                        <p:cNvPr id="0" name="对象 41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9" y="848"/>
                          <a:ext cx="588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6" name="对象 4112"/>
            <p:cNvGraphicFramePr>
              <a:graphicFrameLocks noChangeAspect="1"/>
            </p:cNvGraphicFramePr>
            <p:nvPr/>
          </p:nvGraphicFramePr>
          <p:xfrm>
            <a:off x="2031" y="848"/>
            <a:ext cx="513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431800" imgH="215900" progId="Equation.3">
                    <p:embed/>
                  </p:oleObj>
                </mc:Choice>
                <mc:Fallback>
                  <p:oleObj r:id="rId8" imgW="431800" imgH="215900" progId="Equation.3">
                    <p:embed/>
                    <p:pic>
                      <p:nvPicPr>
                        <p:cNvPr id="0" name="对象 41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1" y="848"/>
                          <a:ext cx="513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7" name="Line 18"/>
            <p:cNvSpPr>
              <a:spLocks noChangeShapeType="1"/>
            </p:cNvSpPr>
            <p:nvPr/>
          </p:nvSpPr>
          <p:spPr bwMode="auto">
            <a:xfrm>
              <a:off x="0" y="816"/>
              <a:ext cx="25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38" name="Line 19"/>
            <p:cNvSpPr>
              <a:spLocks noChangeShapeType="1"/>
            </p:cNvSpPr>
            <p:nvPr/>
          </p:nvSpPr>
          <p:spPr bwMode="auto">
            <a:xfrm flipV="1">
              <a:off x="1344" y="96"/>
              <a:ext cx="0" cy="14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5139" name="对象 4115"/>
            <p:cNvGraphicFramePr>
              <a:graphicFrameLocks noChangeAspect="1"/>
            </p:cNvGraphicFramePr>
            <p:nvPr/>
          </p:nvGraphicFramePr>
          <p:xfrm>
            <a:off x="2536" y="816"/>
            <a:ext cx="248" cy="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177800" imgH="165100" progId="Equation.3">
                    <p:embed/>
                  </p:oleObj>
                </mc:Choice>
                <mc:Fallback>
                  <p:oleObj r:id="rId10" imgW="177800" imgH="165100" progId="Equation.3">
                    <p:embed/>
                    <p:pic>
                      <p:nvPicPr>
                        <p:cNvPr id="0" name="对象 41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6" y="816"/>
                          <a:ext cx="248" cy="2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40" name="对象 4116"/>
            <p:cNvGraphicFramePr>
              <a:graphicFrameLocks noChangeAspect="1"/>
            </p:cNvGraphicFramePr>
            <p:nvPr/>
          </p:nvGraphicFramePr>
          <p:xfrm>
            <a:off x="1163" y="0"/>
            <a:ext cx="181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2" imgW="152400" imgH="165100" progId="Equation.3">
                    <p:embed/>
                  </p:oleObj>
                </mc:Choice>
                <mc:Fallback>
                  <p:oleObj r:id="rId12" imgW="152400" imgH="165100" progId="Equation.3">
                    <p:embed/>
                    <p:pic>
                      <p:nvPicPr>
                        <p:cNvPr id="0" name="对象 41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3" y="0"/>
                          <a:ext cx="181" cy="1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41" name="对象 4117"/>
            <p:cNvGraphicFramePr>
              <a:graphicFrameLocks noChangeAspect="1"/>
            </p:cNvGraphicFramePr>
            <p:nvPr/>
          </p:nvGraphicFramePr>
          <p:xfrm>
            <a:off x="1152" y="576"/>
            <a:ext cx="230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4" imgW="165100" imgH="177800" progId="Equation.3">
                    <p:embed/>
                  </p:oleObj>
                </mc:Choice>
                <mc:Fallback>
                  <p:oleObj r:id="rId14" imgW="165100" imgH="177800" progId="Equation.3">
                    <p:embed/>
                    <p:pic>
                      <p:nvPicPr>
                        <p:cNvPr id="0" name="对象 41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576"/>
                          <a:ext cx="230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142" name="组合 4118"/>
            <p:cNvGrpSpPr/>
            <p:nvPr/>
          </p:nvGrpSpPr>
          <p:grpSpPr bwMode="auto">
            <a:xfrm>
              <a:off x="1632" y="136"/>
              <a:ext cx="796" cy="296"/>
              <a:chOff x="0" y="0"/>
              <a:chExt cx="796" cy="296"/>
            </a:xfrm>
          </p:grpSpPr>
          <p:sp>
            <p:nvSpPr>
              <p:cNvPr id="5143" name="Oval 24"/>
              <p:cNvSpPr>
                <a:spLocks noChangeArrowheads="1"/>
              </p:cNvSpPr>
              <p:nvPr/>
            </p:nvSpPr>
            <p:spPr bwMode="auto">
              <a:xfrm>
                <a:off x="0" y="15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1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aphicFrame>
            <p:nvGraphicFramePr>
              <p:cNvPr id="5144" name="对象 4120"/>
              <p:cNvGraphicFramePr>
                <a:graphicFrameLocks noChangeAspect="1"/>
              </p:cNvGraphicFramePr>
              <p:nvPr/>
            </p:nvGraphicFramePr>
            <p:xfrm>
              <a:off x="48" y="0"/>
              <a:ext cx="748" cy="2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16" imgW="545465" imgH="215900" progId="Equation.3">
                      <p:embed/>
                    </p:oleObj>
                  </mc:Choice>
                  <mc:Fallback>
                    <p:oleObj r:id="rId16" imgW="545465" imgH="215900" progId="Equation.3">
                      <p:embed/>
                      <p:pic>
                        <p:nvPicPr>
                          <p:cNvPr id="0" name="对象 41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" y="0"/>
                            <a:ext cx="748" cy="2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145" name="Line 26"/>
            <p:cNvSpPr>
              <a:spLocks noChangeShapeType="1"/>
            </p:cNvSpPr>
            <p:nvPr/>
          </p:nvSpPr>
          <p:spPr bwMode="auto">
            <a:xfrm flipV="1">
              <a:off x="768" y="336"/>
              <a:ext cx="91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46" name="Line 27"/>
            <p:cNvSpPr>
              <a:spLocks noChangeShapeType="1"/>
            </p:cNvSpPr>
            <p:nvPr/>
          </p:nvSpPr>
          <p:spPr bwMode="auto">
            <a:xfrm>
              <a:off x="1680" y="336"/>
              <a:ext cx="336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669909" y="3512317"/>
            <a:ext cx="350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思考问题：</a:t>
            </a:r>
          </a:p>
        </p:txBody>
      </p:sp>
      <p:grpSp>
        <p:nvGrpSpPr>
          <p:cNvPr id="4125" name="组合 4124"/>
          <p:cNvGrpSpPr/>
          <p:nvPr/>
        </p:nvGrpSpPr>
        <p:grpSpPr bwMode="auto">
          <a:xfrm>
            <a:off x="599456" y="4110070"/>
            <a:ext cx="7121525" cy="960437"/>
            <a:chOff x="0" y="17"/>
            <a:chExt cx="4486" cy="605"/>
          </a:xfrm>
        </p:grpSpPr>
        <p:sp>
          <p:nvSpPr>
            <p:cNvPr id="5152" name="Rectangle 33"/>
            <p:cNvSpPr>
              <a:spLocks noChangeArrowheads="1"/>
            </p:cNvSpPr>
            <p:nvPr/>
          </p:nvSpPr>
          <p:spPr bwMode="auto">
            <a:xfrm>
              <a:off x="0" y="17"/>
              <a:ext cx="448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平面内与两定点</a:t>
              </a:r>
              <a:r>
                <a:rPr lang="en-US" altLang="zh-CN" sz="2000" i="1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  <a:r>
                <a:rPr lang="en-US" altLang="zh-CN" sz="2000" kern="0" baseline="-2500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、</a:t>
              </a:r>
              <a:r>
                <a:rPr lang="en-US" altLang="zh-CN" sz="2000" i="1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  <a:r>
                <a:rPr lang="en-US" altLang="zh-CN" sz="2000" kern="0" baseline="-2500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的距离的</a:t>
              </a:r>
            </a:p>
          </p:txBody>
        </p:sp>
        <p:sp>
          <p:nvSpPr>
            <p:cNvPr id="5149" name="Rectangle 30"/>
            <p:cNvSpPr>
              <a:spLocks noChangeArrowheads="1"/>
            </p:cNvSpPr>
            <p:nvPr/>
          </p:nvSpPr>
          <p:spPr bwMode="auto">
            <a:xfrm>
              <a:off x="2342" y="22"/>
              <a:ext cx="282" cy="25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差</a:t>
              </a:r>
            </a:p>
          </p:txBody>
        </p:sp>
        <p:sp>
          <p:nvSpPr>
            <p:cNvPr id="5150" name="Rectangle 31"/>
            <p:cNvSpPr>
              <a:spLocks noChangeArrowheads="1"/>
            </p:cNvSpPr>
            <p:nvPr/>
          </p:nvSpPr>
          <p:spPr bwMode="auto">
            <a:xfrm>
              <a:off x="2624" y="24"/>
              <a:ext cx="120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等于常数</a:t>
              </a:r>
            </a:p>
          </p:txBody>
        </p:sp>
        <p:sp>
          <p:nvSpPr>
            <p:cNvPr id="5151" name="Rectangle 32"/>
            <p:cNvSpPr>
              <a:spLocks noChangeArrowheads="1"/>
            </p:cNvSpPr>
            <p:nvPr/>
          </p:nvSpPr>
          <p:spPr bwMode="auto">
            <a:xfrm>
              <a:off x="32" y="370"/>
              <a:ext cx="177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的点的轨迹是什么呢？</a:t>
              </a:r>
            </a:p>
          </p:txBody>
        </p:sp>
      </p:grpSp>
      <p:sp>
        <p:nvSpPr>
          <p:cNvPr id="4131" name="Rectangle 40"/>
          <p:cNvSpPr>
            <a:spLocks noChangeArrowheads="1"/>
          </p:cNvSpPr>
          <p:nvPr/>
        </p:nvSpPr>
        <p:spPr bwMode="auto">
          <a:xfrm>
            <a:off x="715793" y="2924941"/>
            <a:ext cx="3594254" cy="40011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CC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|MF</a:t>
            </a:r>
            <a:r>
              <a:rPr lang="en-US" altLang="zh-CN" sz="2000" kern="0" baseline="-25000">
                <a:solidFill>
                  <a:srgbClr val="CC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>
                <a:solidFill>
                  <a:srgbClr val="CC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|+|MF</a:t>
            </a:r>
            <a:r>
              <a:rPr lang="en-US" altLang="zh-CN" sz="2000" kern="0" baseline="-25000">
                <a:solidFill>
                  <a:srgbClr val="CC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rgbClr val="CC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|=2</a:t>
            </a:r>
            <a:r>
              <a:rPr lang="en-US" altLang="zh-CN" sz="2000" i="1" kern="0">
                <a:solidFill>
                  <a:srgbClr val="CC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>
                <a:solidFill>
                  <a:srgbClr val="CC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>
                <a:solidFill>
                  <a:srgbClr val="CC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i="1" kern="0">
                <a:solidFill>
                  <a:srgbClr val="CC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>
                <a:solidFill>
                  <a:srgbClr val="CC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&gt;|F</a:t>
            </a:r>
            <a:r>
              <a:rPr lang="en-US" altLang="zh-CN" sz="2000" kern="0" baseline="-25000">
                <a:solidFill>
                  <a:srgbClr val="CC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>
                <a:solidFill>
                  <a:srgbClr val="CC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>
                <a:solidFill>
                  <a:srgbClr val="CC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rgbClr val="CC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</a:t>
            </a:r>
            <a:r>
              <a:rPr lang="zh-CN" altLang="en-US" sz="2000" kern="0">
                <a:solidFill>
                  <a:srgbClr val="CC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3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复习提问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4" grpId="0"/>
      <p:bldP spid="41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对象 25601"/>
          <p:cNvGraphicFramePr>
            <a:graphicFrameLocks noChangeAspect="1"/>
          </p:cNvGraphicFramePr>
          <p:nvPr/>
        </p:nvGraphicFramePr>
        <p:xfrm>
          <a:off x="5986996" y="5630693"/>
          <a:ext cx="1643583" cy="439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61365" imgH="203200" progId="Equation.3">
                  <p:embed/>
                </p:oleObj>
              </mc:Choice>
              <mc:Fallback>
                <p:oleObj r:id="rId2" imgW="761365" imgH="203200" progId="Equation.3">
                  <p:embed/>
                  <p:pic>
                    <p:nvPicPr>
                      <p:cNvPr id="0" name="对象 256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6996" y="5630693"/>
                        <a:ext cx="1643583" cy="4390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表格 25602"/>
          <p:cNvGraphicFramePr/>
          <p:nvPr/>
        </p:nvGraphicFramePr>
        <p:xfrm>
          <a:off x="1462520" y="1257632"/>
          <a:ext cx="9266961" cy="4857902"/>
        </p:xfrm>
        <a:graphic>
          <a:graphicData uri="http://schemas.openxmlformats.org/drawingml/2006/table">
            <a:tbl>
              <a:tblPr/>
              <a:tblGrid>
                <a:gridCol w="2054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6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6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5169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fontAlgn="ctr" hangingPunct="1">
                        <a:buFont typeface="Wingdings" panose="05000000000000000000" pitchFamily="2" charset="2"/>
                        <a:buNone/>
                      </a:pPr>
                      <a:r>
                        <a:rPr lang="zh-CN" altLang="en-US" sz="2200" b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定义</a:t>
                      </a:r>
                    </a:p>
                  </a:txBody>
                  <a:tcPr marL="101670" marR="101670" marT="50833" marB="50833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zh-CN" altLang="en-US" sz="2200" b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01670" marR="101670" marT="50833" marB="5083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4171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fontAlgn="ctr" hangingPunct="1">
                        <a:buFont typeface="Wingdings" panose="05000000000000000000" pitchFamily="2" charset="2"/>
                        <a:buNone/>
                      </a:pPr>
                      <a:r>
                        <a:rPr lang="zh-CN" altLang="en-US" sz="2200" b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图象</a:t>
                      </a:r>
                    </a:p>
                  </a:txBody>
                  <a:tcPr marL="101670" marR="101670" marT="50833" marB="50833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en-US" altLang="zh-CN" sz="2200" b="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en-US" altLang="zh-CN" sz="2200" b="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01670" marR="101670" marT="50833" marB="5083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en-US" altLang="zh-CN" sz="2200" b="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en-US" altLang="zh-CN" sz="2200" b="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01670" marR="101670" marT="50833" marB="5083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69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fontAlgn="ctr" hangingPunct="1">
                        <a:buFont typeface="Wingdings" panose="05000000000000000000" pitchFamily="2" charset="2"/>
                        <a:buNone/>
                      </a:pPr>
                      <a:r>
                        <a:rPr lang="zh-CN" altLang="en-US" sz="2200" b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方程</a:t>
                      </a:r>
                    </a:p>
                  </a:txBody>
                  <a:tcPr marL="101670" marR="101670" marT="50833" marB="50833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zh-CN" altLang="en-US" sz="2200" b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01670" marR="101670" marT="50833" marB="5083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zh-CN" altLang="en-US" sz="2200" b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01670" marR="101670" marT="50833" marB="5083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919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fontAlgn="ctr" hangingPunct="1">
                        <a:buFont typeface="Wingdings" panose="05000000000000000000" pitchFamily="2" charset="2"/>
                        <a:buNone/>
                      </a:pPr>
                      <a:r>
                        <a:rPr lang="zh-CN" altLang="en-US" sz="2200" b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焦点</a:t>
                      </a:r>
                    </a:p>
                  </a:txBody>
                  <a:tcPr marL="101670" marR="101670" marT="50833" marB="50833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zh-CN" altLang="en-US" sz="2200" b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01670" marR="101670" marT="50833" marB="5083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zh-CN" altLang="en-US" sz="2200" b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01670" marR="101670" marT="50833" marB="5083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926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fontAlgn="ctr" hangingPunct="1">
                        <a:buFont typeface="Wingdings" panose="05000000000000000000" pitchFamily="2" charset="2"/>
                        <a:buNone/>
                      </a:pPr>
                      <a:r>
                        <a:rPr lang="en-US" altLang="zh-CN" sz="2200" b="0" i="1" dirty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a.b.c </a:t>
                      </a:r>
                      <a:r>
                        <a:rPr lang="zh-CN" altLang="en-US" sz="2200" b="0" dirty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的关系</a:t>
                      </a:r>
                    </a:p>
                  </a:txBody>
                  <a:tcPr marL="101670" marR="101670" marT="50833" marB="50833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zh-CN" altLang="en-US" sz="2200" b="0" baseline="3000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01670" marR="101670" marT="50833" marB="5083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650" name="Text Box 27"/>
          <p:cNvSpPr txBox="1">
            <a:spLocks noChangeArrowheads="1"/>
          </p:cNvSpPr>
          <p:nvPr/>
        </p:nvSpPr>
        <p:spPr bwMode="auto">
          <a:xfrm>
            <a:off x="5025745" y="1362559"/>
            <a:ext cx="4012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 |MF</a:t>
            </a:r>
            <a:r>
              <a:rPr lang="en-US" altLang="zh-CN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|-|MF</a:t>
            </a:r>
            <a:r>
              <a:rPr lang="en-US" altLang="zh-CN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 | =2</a:t>
            </a:r>
            <a:r>
              <a:rPr lang="en-US" altLang="zh-CN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（０ 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&lt; 2</a:t>
            </a:r>
            <a:r>
              <a:rPr lang="en-US" altLang="zh-CN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&lt;|F</a:t>
            </a:r>
            <a:r>
              <a:rPr lang="en-US" altLang="zh-CN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4826423" y="5273011"/>
            <a:ext cx="4648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 ( ±c, 0)    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                            </a:t>
            </a: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F(0, ± c)</a:t>
            </a:r>
          </a:p>
        </p:txBody>
      </p:sp>
      <p:pic>
        <p:nvPicPr>
          <p:cNvPr id="25629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04" y="1828547"/>
            <a:ext cx="1576827" cy="213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0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216" y="1828547"/>
            <a:ext cx="1873672" cy="201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32" name="对象 25631"/>
          <p:cNvGraphicFramePr>
            <a:graphicFrameLocks noChangeAspect="1"/>
          </p:cNvGraphicFramePr>
          <p:nvPr/>
        </p:nvGraphicFramePr>
        <p:xfrm>
          <a:off x="3849688" y="4203180"/>
          <a:ext cx="295910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498600" imgH="419100" progId="Equation.DSMT4">
                  <p:embed/>
                </p:oleObj>
              </mc:Choice>
              <mc:Fallback>
                <p:oleObj r:id="rId6" imgW="1498600" imgH="419100" progId="Equation.DSMT4">
                  <p:embed/>
                  <p:pic>
                    <p:nvPicPr>
                      <p:cNvPr id="0" name="对象 256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9688" y="4203180"/>
                        <a:ext cx="2959100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3" name="对象 25632"/>
          <p:cNvGraphicFramePr>
            <a:graphicFrameLocks noChangeAspect="1"/>
          </p:cNvGraphicFramePr>
          <p:nvPr/>
        </p:nvGraphicFramePr>
        <p:xfrm>
          <a:off x="7351502" y="4203180"/>
          <a:ext cx="295910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498600" imgH="419100" progId="Equation.DSMT4">
                  <p:embed/>
                </p:oleObj>
              </mc:Choice>
              <mc:Fallback>
                <p:oleObj r:id="rId8" imgW="1498600" imgH="419100" progId="Equation.DSMT4">
                  <p:embed/>
                  <p:pic>
                    <p:nvPicPr>
                      <p:cNvPr id="0" name="对象 256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1502" y="4203180"/>
                        <a:ext cx="2959100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表格 41"/>
          <p:cNvGraphicFramePr/>
          <p:nvPr/>
        </p:nvGraphicFramePr>
        <p:xfrm>
          <a:off x="1718045" y="1590566"/>
          <a:ext cx="9020810" cy="4457026"/>
        </p:xfrm>
        <a:graphic>
          <a:graphicData uri="http://schemas.openxmlformats.org/drawingml/2006/table">
            <a:tbl>
              <a:tblPr/>
              <a:tblGrid>
                <a:gridCol w="1453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5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1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659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endParaRPr lang="zh-CN" alt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138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b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定  义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5649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endParaRPr lang="en-US" altLang="zh-CN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endParaRPr lang="en-US" altLang="zh-CN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endParaRPr lang="en-US" altLang="zh-CN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方  程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394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endParaRPr lang="en-US" altLang="zh-CN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焦  点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0562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endParaRPr lang="en-US" altLang="zh-CN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endParaRPr lang="en-US" altLang="zh-CN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a.b.c</a:t>
                      </a:r>
                      <a:r>
                        <a:rPr lang="zh-CN" altLang="en-US" sz="20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的关系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endParaRPr lang="zh-CN" altLang="en-US" sz="2000" b="0" baseline="300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3" name="Text Box 48"/>
          <p:cNvSpPr txBox="1">
            <a:spLocks noChangeArrowheads="1"/>
          </p:cNvSpPr>
          <p:nvPr/>
        </p:nvSpPr>
        <p:spPr bwMode="auto">
          <a:xfrm>
            <a:off x="3233708" y="4143151"/>
            <a:ext cx="16786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±c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44" name="Text Box 49"/>
          <p:cNvSpPr txBox="1">
            <a:spLocks noChangeArrowheads="1"/>
          </p:cNvSpPr>
          <p:nvPr/>
        </p:nvSpPr>
        <p:spPr bwMode="auto">
          <a:xfrm>
            <a:off x="6963379" y="4151451"/>
            <a:ext cx="16786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±c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45" name="Text Box 50"/>
          <p:cNvSpPr txBox="1">
            <a:spLocks noChangeArrowheads="1"/>
          </p:cNvSpPr>
          <p:nvPr/>
        </p:nvSpPr>
        <p:spPr bwMode="auto">
          <a:xfrm>
            <a:off x="6807171" y="4991795"/>
            <a:ext cx="50625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a&gt;0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b&gt;0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，但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不一定大于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</a:p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sz="20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=a</a:t>
            </a:r>
            <a:r>
              <a:rPr lang="en-US" altLang="zh-CN" sz="20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+b</a:t>
            </a:r>
            <a:r>
              <a:rPr lang="en-US" altLang="zh-CN" sz="20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  <a:p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最大</a:t>
            </a:r>
          </a:p>
        </p:txBody>
      </p:sp>
      <p:sp>
        <p:nvSpPr>
          <p:cNvPr id="46" name="Text Box 51"/>
          <p:cNvSpPr txBox="1">
            <a:spLocks noChangeArrowheads="1"/>
          </p:cNvSpPr>
          <p:nvPr/>
        </p:nvSpPr>
        <p:spPr bwMode="auto">
          <a:xfrm>
            <a:off x="4073040" y="4894619"/>
            <a:ext cx="230505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5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a&gt;b&gt;0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</a:p>
          <a:p>
            <a:pPr>
              <a:lnSpc>
                <a:spcPct val="105000"/>
              </a:lnSpc>
            </a:pP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sz="20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=a</a:t>
            </a:r>
            <a:r>
              <a:rPr lang="en-US" altLang="zh-CN" sz="20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-b</a:t>
            </a:r>
            <a:r>
              <a:rPr lang="en-US" altLang="zh-CN" sz="20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  <a:p>
            <a:pPr>
              <a:lnSpc>
                <a:spcPct val="105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最大</a:t>
            </a:r>
          </a:p>
        </p:txBody>
      </p:sp>
      <p:sp>
        <p:nvSpPr>
          <p:cNvPr id="47" name="Text Box 52"/>
          <p:cNvSpPr txBox="1"/>
          <p:nvPr/>
        </p:nvSpPr>
        <p:spPr>
          <a:xfrm>
            <a:off x="660400" y="1116217"/>
            <a:ext cx="3865161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000" kern="0" noProof="1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双曲线与椭圆之间的区别与联系</a:t>
            </a:r>
          </a:p>
        </p:txBody>
      </p:sp>
      <p:sp>
        <p:nvSpPr>
          <p:cNvPr id="48" name="Text Box 53"/>
          <p:cNvSpPr txBox="1">
            <a:spLocks noChangeArrowheads="1"/>
          </p:cNvSpPr>
          <p:nvPr/>
        </p:nvSpPr>
        <p:spPr bwMode="auto">
          <a:xfrm>
            <a:off x="7454498" y="2081637"/>
            <a:ext cx="297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000" kern="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|MF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|MF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</a:t>
            </a:r>
            <a:r>
              <a:rPr lang="en-US" altLang="zh-CN" sz="2000" kern="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=2a  </a:t>
            </a:r>
            <a:endParaRPr lang="en-US" altLang="zh-CN" sz="2000" kern="0" dirty="0">
              <a:solidFill>
                <a:srgbClr val="FF33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Rectangle 54"/>
          <p:cNvSpPr>
            <a:spLocks noChangeArrowheads="1"/>
          </p:cNvSpPr>
          <p:nvPr/>
        </p:nvSpPr>
        <p:spPr bwMode="auto">
          <a:xfrm>
            <a:off x="3686229" y="2086662"/>
            <a:ext cx="20569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|MF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|+|MF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|=2a </a:t>
            </a:r>
          </a:p>
        </p:txBody>
      </p:sp>
      <p:grpSp>
        <p:nvGrpSpPr>
          <p:cNvPr id="50" name="组合 16416"/>
          <p:cNvGrpSpPr/>
          <p:nvPr/>
        </p:nvGrpSpPr>
        <p:grpSpPr bwMode="auto">
          <a:xfrm>
            <a:off x="4219152" y="1624497"/>
            <a:ext cx="5408613" cy="433387"/>
            <a:chOff x="142" y="-230"/>
            <a:chExt cx="3407" cy="273"/>
          </a:xfrm>
        </p:grpSpPr>
        <p:sp>
          <p:nvSpPr>
            <p:cNvPr id="51" name="Text Box 66"/>
            <p:cNvSpPr txBox="1">
              <a:spLocks noChangeArrowheads="1"/>
            </p:cNvSpPr>
            <p:nvPr/>
          </p:nvSpPr>
          <p:spPr bwMode="auto">
            <a:xfrm>
              <a:off x="142" y="-209"/>
              <a:ext cx="115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椭    圆</a:t>
              </a:r>
            </a:p>
          </p:txBody>
        </p:sp>
        <p:sp>
          <p:nvSpPr>
            <p:cNvPr id="52" name="Text Box 67"/>
            <p:cNvSpPr txBox="1">
              <a:spLocks noChangeArrowheads="1"/>
            </p:cNvSpPr>
            <p:nvPr/>
          </p:nvSpPr>
          <p:spPr bwMode="auto">
            <a:xfrm>
              <a:off x="2589" y="-230"/>
              <a:ext cx="96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双曲线</a:t>
              </a:r>
            </a:p>
          </p:txBody>
        </p:sp>
      </p:grpSp>
      <p:sp>
        <p:nvSpPr>
          <p:cNvPr id="53" name="Line 68"/>
          <p:cNvSpPr>
            <a:spLocks noChangeShapeType="1"/>
          </p:cNvSpPr>
          <p:nvPr/>
        </p:nvSpPr>
        <p:spPr bwMode="auto">
          <a:xfrm flipV="1">
            <a:off x="6087745" y="1583363"/>
            <a:ext cx="23495" cy="5417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4" name="Line 69"/>
          <p:cNvSpPr>
            <a:spLocks noChangeShapeType="1"/>
          </p:cNvSpPr>
          <p:nvPr/>
        </p:nvSpPr>
        <p:spPr bwMode="auto">
          <a:xfrm>
            <a:off x="6087744" y="4699526"/>
            <a:ext cx="23495" cy="13079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 Box 80"/>
          <p:cNvSpPr txBox="1">
            <a:spLocks noChangeArrowheads="1"/>
          </p:cNvSpPr>
          <p:nvPr/>
        </p:nvSpPr>
        <p:spPr bwMode="auto">
          <a:xfrm>
            <a:off x="4597371" y="4139647"/>
            <a:ext cx="2209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±c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56" name="Text Box 81"/>
          <p:cNvSpPr txBox="1">
            <a:spLocks noChangeArrowheads="1"/>
          </p:cNvSpPr>
          <p:nvPr/>
        </p:nvSpPr>
        <p:spPr bwMode="auto">
          <a:xfrm>
            <a:off x="8361882" y="4141505"/>
            <a:ext cx="213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±c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graphicFrame>
        <p:nvGraphicFramePr>
          <p:cNvPr id="57" name="对象 56"/>
          <p:cNvGraphicFramePr>
            <a:graphicFrameLocks noChangeAspect="1"/>
          </p:cNvGraphicFramePr>
          <p:nvPr/>
        </p:nvGraphicFramePr>
        <p:xfrm>
          <a:off x="3604154" y="2543862"/>
          <a:ext cx="2351722" cy="718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372235" imgH="419100" progId="Equation.DSMT4">
                  <p:embed/>
                </p:oleObj>
              </mc:Choice>
              <mc:Fallback>
                <p:oleObj r:id="rId2" imgW="1372235" imgH="419100" progId="Equation.DSMT4">
                  <p:embed/>
                  <p:pic>
                    <p:nvPicPr>
                      <p:cNvPr id="0" name="对象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4154" y="2543862"/>
                        <a:ext cx="2351722" cy="718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对象 57"/>
          <p:cNvGraphicFramePr>
            <a:graphicFrameLocks noChangeAspect="1"/>
          </p:cNvGraphicFramePr>
          <p:nvPr/>
        </p:nvGraphicFramePr>
        <p:xfrm>
          <a:off x="3604154" y="3262061"/>
          <a:ext cx="2041566" cy="623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372235" imgH="419100" progId="Equation.DSMT4">
                  <p:embed/>
                </p:oleObj>
              </mc:Choice>
              <mc:Fallback>
                <p:oleObj r:id="rId4" imgW="1372235" imgH="419100" progId="Equation.DSMT4">
                  <p:embed/>
                  <p:pic>
                    <p:nvPicPr>
                      <p:cNvPr id="0" name="对象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4154" y="3262061"/>
                        <a:ext cx="2041566" cy="6234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对象 58"/>
          <p:cNvGraphicFramePr>
            <a:graphicFrameLocks noChangeAspect="1"/>
          </p:cNvGraphicFramePr>
          <p:nvPr/>
        </p:nvGraphicFramePr>
        <p:xfrm>
          <a:off x="7268845" y="2492752"/>
          <a:ext cx="2566353" cy="71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498600" imgH="419100" progId="Equation.DSMT4">
                  <p:embed/>
                </p:oleObj>
              </mc:Choice>
              <mc:Fallback>
                <p:oleObj r:id="rId6" imgW="1498600" imgH="419100" progId="Equation.DSMT4">
                  <p:embed/>
                  <p:pic>
                    <p:nvPicPr>
                      <p:cNvPr id="0" name="对象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8845" y="2492752"/>
                        <a:ext cx="2566353" cy="71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对象 59"/>
          <p:cNvGraphicFramePr>
            <a:graphicFrameLocks noChangeAspect="1"/>
          </p:cNvGraphicFramePr>
          <p:nvPr/>
        </p:nvGraphicFramePr>
        <p:xfrm>
          <a:off x="7240166" y="3262061"/>
          <a:ext cx="2440623" cy="682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498600" imgH="419100" progId="Equation.DSMT4">
                  <p:embed/>
                </p:oleObj>
              </mc:Choice>
              <mc:Fallback>
                <p:oleObj r:id="rId8" imgW="1498600" imgH="419100" progId="Equation.DSMT4">
                  <p:embed/>
                  <p:pic>
                    <p:nvPicPr>
                      <p:cNvPr id="0" name="对象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0166" y="3262061"/>
                        <a:ext cx="2440623" cy="6821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8" grpId="0" build="p"/>
      <p:bldP spid="49" grpId="0" build="p"/>
      <p:bldP spid="55" grpId="0" build="p"/>
      <p:bldP spid="5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44142" y="2314916"/>
            <a:ext cx="5937982" cy="2641904"/>
            <a:chOff x="6147269" y="2844264"/>
            <a:chExt cx="5112385" cy="2076460"/>
          </a:xfrm>
        </p:grpSpPr>
        <p:grpSp>
          <p:nvGrpSpPr>
            <p:cNvPr id="5" name="组合 4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5DA6B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2-1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1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4400" b="1" dirty="0">
                      <a:solidFill>
                        <a:srgbClr val="5DA6BF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6" name="文本占位符 20"/>
            <p:cNvSpPr txBox="1"/>
            <p:nvPr/>
          </p:nvSpPr>
          <p:spPr>
            <a:xfrm>
              <a:off x="6147269" y="2844264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 圆锥曲线与方程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-1797646" y="512415"/>
            <a:ext cx="4062342" cy="300975"/>
          </a:xfrm>
          <a:prstGeom prst="rect">
            <a:avLst/>
          </a:prstGeom>
          <a:solidFill>
            <a:srgbClr val="5DA6BF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2-1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 rot="19037862">
            <a:off x="7234757" y="742043"/>
            <a:ext cx="5389160" cy="53891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4" name="圆角矩形 13"/>
          <p:cNvSpPr/>
          <p:nvPr/>
        </p:nvSpPr>
        <p:spPr>
          <a:xfrm rot="19037862">
            <a:off x="4009064" y="-3884749"/>
            <a:ext cx="5389160" cy="5389160"/>
          </a:xfrm>
          <a:prstGeom prst="roundRect">
            <a:avLst/>
          </a:prstGeom>
          <a:solidFill>
            <a:srgbClr val="B4E5EA">
              <a:alpha val="16000"/>
            </a:srgbClr>
          </a:solidFill>
          <a:ln>
            <a:solidFill>
              <a:srgbClr val="B4E5EA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5" name="圆角矩形 14"/>
          <p:cNvSpPr/>
          <p:nvPr/>
        </p:nvSpPr>
        <p:spPr>
          <a:xfrm rot="19037862">
            <a:off x="3941869" y="5141973"/>
            <a:ext cx="5059680" cy="5059680"/>
          </a:xfrm>
          <a:prstGeom prst="roundRect">
            <a:avLst/>
          </a:prstGeom>
          <a:solidFill>
            <a:srgbClr val="F8D1D9">
              <a:alpha val="37000"/>
            </a:srgbClr>
          </a:solidFill>
          <a:ln>
            <a:solidFill>
              <a:srgbClr val="F8D1D9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7" t="1055" r="13482"/>
          <a:stretch>
            <a:fillRect/>
          </a:stretch>
        </p:blipFill>
        <p:spPr>
          <a:xfrm>
            <a:off x="6778272" y="0"/>
            <a:ext cx="6873245" cy="6827689"/>
          </a:xfrm>
          <a:custGeom>
            <a:avLst/>
            <a:gdLst>
              <a:gd name="connsiteX0" fmla="*/ 3574485 w 6873245"/>
              <a:gd name="connsiteY0" fmla="*/ 727 h 6827689"/>
              <a:gd name="connsiteX1" fmla="*/ 4198558 w 6873245"/>
              <a:gd name="connsiteY1" fmla="*/ 289059 h 6827689"/>
              <a:gd name="connsiteX2" fmla="*/ 6635114 w 6873245"/>
              <a:gd name="connsiteY2" fmla="*/ 2929317 h 6827689"/>
              <a:gd name="connsiteX3" fmla="*/ 6584187 w 6873245"/>
              <a:gd name="connsiteY3" fmla="*/ 4198558 h 6827689"/>
              <a:gd name="connsiteX4" fmla="*/ 3943929 w 6873245"/>
              <a:gd name="connsiteY4" fmla="*/ 6635114 h 6827689"/>
              <a:gd name="connsiteX5" fmla="*/ 3639124 w 6873245"/>
              <a:gd name="connsiteY5" fmla="*/ 6820353 h 6827689"/>
              <a:gd name="connsiteX6" fmla="*/ 3615099 w 6873245"/>
              <a:gd name="connsiteY6" fmla="*/ 6827689 h 6827689"/>
              <a:gd name="connsiteX7" fmla="*/ 3053038 w 6873245"/>
              <a:gd name="connsiteY7" fmla="*/ 6827689 h 6827689"/>
              <a:gd name="connsiteX8" fmla="*/ 3044717 w 6873245"/>
              <a:gd name="connsiteY8" fmla="*/ 6825300 h 6827689"/>
              <a:gd name="connsiteX9" fmla="*/ 2674688 w 6873245"/>
              <a:gd name="connsiteY9" fmla="*/ 6584187 h 6827689"/>
              <a:gd name="connsiteX10" fmla="*/ 238132 w 6873245"/>
              <a:gd name="connsiteY10" fmla="*/ 3943929 h 6827689"/>
              <a:gd name="connsiteX11" fmla="*/ 289059 w 6873245"/>
              <a:gd name="connsiteY11" fmla="*/ 2674688 h 6827689"/>
              <a:gd name="connsiteX12" fmla="*/ 2929317 w 6873245"/>
              <a:gd name="connsiteY12" fmla="*/ 238132 h 6827689"/>
              <a:gd name="connsiteX13" fmla="*/ 3574485 w 6873245"/>
              <a:gd name="connsiteY13" fmla="*/ 727 h 682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73245" h="6827689">
                <a:moveTo>
                  <a:pt x="3574485" y="727"/>
                </a:moveTo>
                <a:cubicBezTo>
                  <a:pt x="3804172" y="9943"/>
                  <a:pt x="4030344" y="106782"/>
                  <a:pt x="4198558" y="289059"/>
                </a:cubicBezTo>
                <a:lnTo>
                  <a:pt x="6635114" y="2929317"/>
                </a:lnTo>
                <a:cubicBezTo>
                  <a:pt x="6971542" y="3293871"/>
                  <a:pt x="6948741" y="3862130"/>
                  <a:pt x="6584187" y="4198558"/>
                </a:cubicBezTo>
                <a:lnTo>
                  <a:pt x="3943929" y="6635114"/>
                </a:lnTo>
                <a:cubicBezTo>
                  <a:pt x="3852791" y="6719221"/>
                  <a:pt x="3748920" y="6780876"/>
                  <a:pt x="3639124" y="6820353"/>
                </a:cubicBezTo>
                <a:lnTo>
                  <a:pt x="3615099" y="6827689"/>
                </a:lnTo>
                <a:lnTo>
                  <a:pt x="3053038" y="6827689"/>
                </a:lnTo>
                <a:lnTo>
                  <a:pt x="3044717" y="6825300"/>
                </a:lnTo>
                <a:cubicBezTo>
                  <a:pt x="2907595" y="6778659"/>
                  <a:pt x="2779822" y="6698110"/>
                  <a:pt x="2674688" y="6584187"/>
                </a:cubicBezTo>
                <a:lnTo>
                  <a:pt x="238132" y="3943929"/>
                </a:lnTo>
                <a:cubicBezTo>
                  <a:pt x="-98296" y="3579375"/>
                  <a:pt x="-75495" y="3011116"/>
                  <a:pt x="289059" y="2674688"/>
                </a:cubicBezTo>
                <a:lnTo>
                  <a:pt x="2929317" y="238132"/>
                </a:lnTo>
                <a:cubicBezTo>
                  <a:pt x="3111594" y="69918"/>
                  <a:pt x="3344797" y="-8488"/>
                  <a:pt x="3574485" y="727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/>
          <p:cNvSpPr txBox="1">
            <a:spLocks noChangeArrowheads="1"/>
          </p:cNvSpPr>
          <p:nvPr/>
        </p:nvSpPr>
        <p:spPr bwMode="auto">
          <a:xfrm>
            <a:off x="321538" y="5584481"/>
            <a:ext cx="5562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P= {M |||MF</a:t>
            </a:r>
            <a:r>
              <a:rPr lang="en-US" altLang="zh-CN" sz="2000" kern="0" baseline="-25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| - | MF</a:t>
            </a:r>
            <a:r>
              <a:rPr lang="en-US" altLang="zh-CN" sz="2000" kern="0" baseline="-25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</a:t>
            </a:r>
            <a:r>
              <a:rPr lang="en-US" altLang="zh-CN" sz="2000" kern="0" baseline="-25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|=2a } </a:t>
            </a:r>
          </a:p>
        </p:txBody>
      </p:sp>
      <p:sp>
        <p:nvSpPr>
          <p:cNvPr id="5123" name="Text Box 10"/>
          <p:cNvSpPr txBox="1">
            <a:spLocks noChangeArrowheads="1"/>
          </p:cNvSpPr>
          <p:nvPr/>
        </p:nvSpPr>
        <p:spPr bwMode="auto">
          <a:xfrm>
            <a:off x="322786" y="4725399"/>
            <a:ext cx="5562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P= {M ||MF</a:t>
            </a:r>
            <a:r>
              <a:rPr lang="en-US" altLang="zh-CN" sz="2000" kern="0" baseline="-25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| - | MF</a:t>
            </a:r>
            <a:r>
              <a:rPr lang="en-US" altLang="zh-CN" sz="2000" kern="0" baseline="-25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</a:t>
            </a:r>
            <a:r>
              <a:rPr lang="en-US" altLang="zh-CN" sz="2000" kern="0" baseline="-25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  2a } </a:t>
            </a:r>
          </a:p>
        </p:txBody>
      </p:sp>
      <p:sp>
        <p:nvSpPr>
          <p:cNvPr id="5124" name="Text Box 11"/>
          <p:cNvSpPr txBox="1">
            <a:spLocks noChangeArrowheads="1"/>
          </p:cNvSpPr>
          <p:nvPr/>
        </p:nvSpPr>
        <p:spPr bwMode="auto">
          <a:xfrm>
            <a:off x="321538" y="5130703"/>
            <a:ext cx="5562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P= {M ||MF</a:t>
            </a:r>
            <a:r>
              <a:rPr lang="en-US" altLang="zh-CN" sz="2000" kern="0" baseline="-25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| - | MF</a:t>
            </a:r>
            <a:r>
              <a:rPr lang="en-US" altLang="zh-CN" sz="2000" kern="0" baseline="-25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</a:t>
            </a:r>
            <a:r>
              <a:rPr lang="en-US" altLang="zh-CN" sz="2000" kern="0" baseline="-25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2a } </a:t>
            </a:r>
          </a:p>
        </p:txBody>
      </p:sp>
      <p:sp>
        <p:nvSpPr>
          <p:cNvPr id="6148" name="Text Box 12"/>
          <p:cNvSpPr txBox="1">
            <a:spLocks noChangeArrowheads="1"/>
          </p:cNvSpPr>
          <p:nvPr/>
        </p:nvSpPr>
        <p:spPr bwMode="auto">
          <a:xfrm>
            <a:off x="565151" y="1214725"/>
            <a:ext cx="5975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画双曲线</a:t>
            </a:r>
          </a:p>
        </p:txBody>
      </p:sp>
      <p:sp>
        <p:nvSpPr>
          <p:cNvPr id="6149" name="Rectangle 6"/>
          <p:cNvSpPr txBox="1">
            <a:spLocks noGrp="1" noChangeArrowheads="1"/>
          </p:cNvSpPr>
          <p:nvPr/>
        </p:nvSpPr>
        <p:spPr bwMode="auto">
          <a:xfrm>
            <a:off x="8031164" y="7428230"/>
            <a:ext cx="2289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DDAC0BA6-F864-4E9E-B6F0-2E98F5356AC5}" type="slidenum"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fld>
            <a:endParaRPr lang="en-US" altLang="zh-CN" sz="200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5609878" imgH="3126172"/>
        </mc:Choice>
        <mc:Fallback>
          <p:control r:id="rId1" imgW="5609878" imgH="3126172">
            <p:pic>
              <p:nvPicPr>
                <p:cNvPr id="2" name="ShockwaveFlash1"/>
                <p:cNvPicPr>
                  <a:picLocks noChangeAspect="1" noChangeArrowheads="1" noChangeShapeType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291061" y="1414780"/>
                  <a:ext cx="5609878" cy="31261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  <p:bldP spid="51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9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 r="49974" b="10124"/>
          <a:stretch>
            <a:fillRect/>
          </a:stretch>
        </p:blipFill>
        <p:spPr bwMode="auto">
          <a:xfrm>
            <a:off x="6493743" y="1095179"/>
            <a:ext cx="3396108" cy="260172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r="4692" b="9222"/>
          <a:stretch>
            <a:fillRect/>
          </a:stretch>
        </p:blipFill>
        <p:spPr bwMode="auto">
          <a:xfrm>
            <a:off x="6683438" y="3323378"/>
            <a:ext cx="3729727" cy="292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/>
          <p:nvPr/>
        </p:nvSpPr>
        <p:spPr>
          <a:xfrm>
            <a:off x="660400" y="1283851"/>
            <a:ext cx="1592103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000" kern="0" noProof="1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①</a:t>
            </a:r>
            <a:r>
              <a:rPr lang="zh-CN" altLang="en-US" sz="2000" kern="0" noProof="1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如图</a:t>
            </a:r>
            <a:r>
              <a:rPr lang="en-US" altLang="zh-CN" sz="2000" kern="0" noProof="1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(A)</a:t>
            </a:r>
            <a:r>
              <a:rPr lang="zh-CN" altLang="en-US" sz="2000" kern="0" noProof="1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</a:p>
        </p:txBody>
      </p:sp>
      <p:sp>
        <p:nvSpPr>
          <p:cNvPr id="6148" name="Text Box 5"/>
          <p:cNvSpPr txBox="1"/>
          <p:nvPr/>
        </p:nvSpPr>
        <p:spPr>
          <a:xfrm>
            <a:off x="660400" y="2396039"/>
            <a:ext cx="1592103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000" kern="0" noProof="1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②</a:t>
            </a:r>
            <a:r>
              <a:rPr lang="zh-CN" altLang="en-US" sz="2000" kern="0" noProof="1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如图</a:t>
            </a:r>
            <a:r>
              <a:rPr lang="en-US" altLang="zh-CN" sz="2000" kern="0" noProof="1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(B)</a:t>
            </a:r>
            <a:r>
              <a:rPr lang="zh-CN" altLang="en-US" sz="2000" kern="0" noProof="1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</a:p>
        </p:txBody>
      </p:sp>
      <p:sp>
        <p:nvSpPr>
          <p:cNvPr id="6149" name="Text Box 6"/>
          <p:cNvSpPr txBox="1"/>
          <p:nvPr/>
        </p:nvSpPr>
        <p:spPr>
          <a:xfrm>
            <a:off x="660400" y="4620412"/>
            <a:ext cx="3409908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000" kern="0" noProof="1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上面 </a:t>
            </a:r>
            <a:r>
              <a:rPr lang="zh-CN" altLang="en-US" sz="2000" kern="0" noProof="1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两条</a:t>
            </a:r>
            <a:r>
              <a:rPr lang="zh-CN" altLang="en-US" sz="2000" kern="0" noProof="1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合起来叫做双曲线</a:t>
            </a:r>
          </a:p>
        </p:txBody>
      </p:sp>
      <p:sp>
        <p:nvSpPr>
          <p:cNvPr id="6150" name="Text Box 7"/>
          <p:cNvSpPr txBox="1"/>
          <p:nvPr/>
        </p:nvSpPr>
        <p:spPr>
          <a:xfrm>
            <a:off x="660400" y="3508227"/>
            <a:ext cx="466407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kern="0" noProof="1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由①②可得：</a:t>
            </a:r>
            <a:endParaRPr lang="zh-CN" altLang="en-US" sz="2000" kern="0" noProof="1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51" name="Text Box 8"/>
          <p:cNvSpPr txBox="1"/>
          <p:nvPr/>
        </p:nvSpPr>
        <p:spPr>
          <a:xfrm>
            <a:off x="660400" y="4064321"/>
            <a:ext cx="466407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kern="0" noProof="1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| |MF</a:t>
            </a:r>
            <a:r>
              <a:rPr lang="en-US" altLang="zh-CN" sz="2000" kern="0" baseline="-25000" noProof="1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noProof="1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|-|MF</a:t>
            </a:r>
            <a:r>
              <a:rPr lang="en-US" altLang="zh-CN" sz="2000" kern="0" baseline="-25000" noProof="1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noProof="1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 | = 2</a:t>
            </a:r>
            <a:r>
              <a:rPr lang="en-US" altLang="zh-CN" sz="2000" i="1" kern="0" noProof="1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 </a:t>
            </a:r>
            <a:r>
              <a:rPr lang="zh-CN" altLang="en-US" sz="20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（差的绝对值）</a:t>
            </a:r>
          </a:p>
        </p:txBody>
      </p:sp>
      <p:sp>
        <p:nvSpPr>
          <p:cNvPr id="6153" name="Text Box 10"/>
          <p:cNvSpPr txBox="1"/>
          <p:nvPr/>
        </p:nvSpPr>
        <p:spPr>
          <a:xfrm>
            <a:off x="660400" y="2952133"/>
            <a:ext cx="2694969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000" kern="0" noProof="1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|MF</a:t>
            </a:r>
            <a:r>
              <a:rPr lang="en-US" altLang="zh-CN" sz="2000" kern="0" baseline="-25000" noProof="1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noProof="1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|-|MF</a:t>
            </a:r>
            <a:r>
              <a:rPr lang="en-US" altLang="zh-CN" sz="2000" kern="0" baseline="-25000" noProof="1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noProof="1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|=|F</a:t>
            </a:r>
            <a:r>
              <a:rPr lang="en-US" altLang="zh-CN" sz="2000" kern="0" baseline="-25000" noProof="1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noProof="1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F|=2</a:t>
            </a:r>
            <a:r>
              <a:rPr lang="en-US" altLang="zh-CN" sz="2000" i="1" kern="0" noProof="1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6154" name="Text Box 4"/>
          <p:cNvSpPr txBox="1"/>
          <p:nvPr/>
        </p:nvSpPr>
        <p:spPr>
          <a:xfrm>
            <a:off x="660400" y="1839945"/>
            <a:ext cx="414972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kern="0" noProof="1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|MF</a:t>
            </a:r>
            <a:r>
              <a:rPr lang="en-US" altLang="zh-CN" sz="2000" kern="0" baseline="-25000" noProof="1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noProof="1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|-|MF</a:t>
            </a:r>
            <a:r>
              <a:rPr lang="en-US" altLang="zh-CN" sz="2000" kern="0" baseline="-25000" noProof="1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noProof="1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|=|F</a:t>
            </a:r>
            <a:r>
              <a:rPr lang="en-US" altLang="zh-CN" sz="2000" kern="0" baseline="-25000" noProof="1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noProof="1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F|=2</a:t>
            </a:r>
            <a:r>
              <a:rPr lang="en-US" altLang="zh-CN" sz="2000" i="1" kern="0" noProof="1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  <p:bldP spid="61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26347" y="2684140"/>
            <a:ext cx="647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① </a:t>
            </a: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两个定点</a:t>
            </a:r>
            <a:r>
              <a:rPr lang="en-US" altLang="zh-CN" sz="2000" i="1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i="1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双曲线的</a:t>
            </a:r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焦点</a:t>
            </a: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;</a:t>
            </a:r>
            <a:endParaRPr lang="en-US" altLang="zh-CN" sz="2000" kern="0" baseline="-2500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26347" y="3155105"/>
            <a:ext cx="41957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② </a:t>
            </a:r>
            <a:r>
              <a:rPr lang="en-US" altLang="zh-CN" sz="2000" i="1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|F</a:t>
            </a:r>
            <a:r>
              <a:rPr lang="en-US" altLang="zh-CN" sz="2000" kern="0" baseline="-25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i="1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|=2</a:t>
            </a:r>
            <a:r>
              <a:rPr lang="en-US" altLang="zh-CN" sz="2000" i="1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  ——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焦距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pSp>
        <p:nvGrpSpPr>
          <p:cNvPr id="8195" name="组合 7171"/>
          <p:cNvGrpSpPr/>
          <p:nvPr/>
        </p:nvGrpSpPr>
        <p:grpSpPr bwMode="auto">
          <a:xfrm>
            <a:off x="7611783" y="2025839"/>
            <a:ext cx="2362200" cy="2897188"/>
            <a:chOff x="0" y="0"/>
            <a:chExt cx="1640" cy="1969"/>
          </a:xfrm>
        </p:grpSpPr>
        <p:sp>
          <p:nvSpPr>
            <p:cNvPr id="8196" name="Line 5"/>
            <p:cNvSpPr>
              <a:spLocks noChangeShapeType="1"/>
            </p:cNvSpPr>
            <p:nvPr/>
          </p:nvSpPr>
          <p:spPr bwMode="auto">
            <a:xfrm>
              <a:off x="765" y="985"/>
              <a:ext cx="221" cy="1"/>
            </a:xfrm>
            <a:prstGeom prst="line">
              <a:avLst/>
            </a:prstGeom>
            <a:noFill/>
            <a:ln w="0">
              <a:solidFill>
                <a:srgbClr val="01010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97" name="Line 6"/>
            <p:cNvSpPr>
              <a:spLocks noChangeShapeType="1"/>
            </p:cNvSpPr>
            <p:nvPr/>
          </p:nvSpPr>
          <p:spPr bwMode="auto">
            <a:xfrm>
              <a:off x="543" y="985"/>
              <a:ext cx="222" cy="1"/>
            </a:xfrm>
            <a:prstGeom prst="line">
              <a:avLst/>
            </a:prstGeom>
            <a:noFill/>
            <a:ln w="0">
              <a:solidFill>
                <a:srgbClr val="01010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98" name="Freeform 7"/>
            <p:cNvSpPr>
              <a:spLocks noChangeArrowheads="1"/>
            </p:cNvSpPr>
            <p:nvPr/>
          </p:nvSpPr>
          <p:spPr bwMode="auto">
            <a:xfrm>
              <a:off x="986" y="0"/>
              <a:ext cx="443" cy="1969"/>
            </a:xfrm>
            <a:custGeom>
              <a:avLst/>
              <a:gdLst>
                <a:gd name="T0" fmla="*/ 40 w 40"/>
                <a:gd name="T1" fmla="*/ 0 h 178"/>
                <a:gd name="T2" fmla="*/ 32 w 40"/>
                <a:gd name="T3" fmla="*/ 13 h 178"/>
                <a:gd name="T4" fmla="*/ 26 w 40"/>
                <a:gd name="T5" fmla="*/ 23 h 178"/>
                <a:gd name="T6" fmla="*/ 22 w 40"/>
                <a:gd name="T7" fmla="*/ 31 h 178"/>
                <a:gd name="T8" fmla="*/ 18 w 40"/>
                <a:gd name="T9" fmla="*/ 38 h 178"/>
                <a:gd name="T10" fmla="*/ 15 w 40"/>
                <a:gd name="T11" fmla="*/ 44 h 178"/>
                <a:gd name="T12" fmla="*/ 12 w 40"/>
                <a:gd name="T13" fmla="*/ 49 h 178"/>
                <a:gd name="T14" fmla="*/ 10 w 40"/>
                <a:gd name="T15" fmla="*/ 54 h 178"/>
                <a:gd name="T16" fmla="*/ 8 w 40"/>
                <a:gd name="T17" fmla="*/ 58 h 178"/>
                <a:gd name="T18" fmla="*/ 7 w 40"/>
                <a:gd name="T19" fmla="*/ 61 h 178"/>
                <a:gd name="T20" fmla="*/ 5 w 40"/>
                <a:gd name="T21" fmla="*/ 65 h 178"/>
                <a:gd name="T22" fmla="*/ 4 w 40"/>
                <a:gd name="T23" fmla="*/ 68 h 178"/>
                <a:gd name="T24" fmla="*/ 3 w 40"/>
                <a:gd name="T25" fmla="*/ 71 h 178"/>
                <a:gd name="T26" fmla="*/ 2 w 40"/>
                <a:gd name="T27" fmla="*/ 73 h 178"/>
                <a:gd name="T28" fmla="*/ 2 w 40"/>
                <a:gd name="T29" fmla="*/ 76 h 178"/>
                <a:gd name="T30" fmla="*/ 1 w 40"/>
                <a:gd name="T31" fmla="*/ 78 h 178"/>
                <a:gd name="T32" fmla="*/ 1 w 40"/>
                <a:gd name="T33" fmla="*/ 80 h 178"/>
                <a:gd name="T34" fmla="*/ 0 w 40"/>
                <a:gd name="T35" fmla="*/ 83 h 178"/>
                <a:gd name="T36" fmla="*/ 0 w 40"/>
                <a:gd name="T37" fmla="*/ 85 h 178"/>
                <a:gd name="T38" fmla="*/ 0 w 40"/>
                <a:gd name="T39" fmla="*/ 87 h 178"/>
                <a:gd name="T40" fmla="*/ 0 w 40"/>
                <a:gd name="T41" fmla="*/ 89 h 178"/>
                <a:gd name="T42" fmla="*/ 0 w 40"/>
                <a:gd name="T43" fmla="*/ 91 h 178"/>
                <a:gd name="T44" fmla="*/ 0 w 40"/>
                <a:gd name="T45" fmla="*/ 93 h 178"/>
                <a:gd name="T46" fmla="*/ 0 w 40"/>
                <a:gd name="T47" fmla="*/ 95 h 178"/>
                <a:gd name="T48" fmla="*/ 1 w 40"/>
                <a:gd name="T49" fmla="*/ 98 h 178"/>
                <a:gd name="T50" fmla="*/ 1 w 40"/>
                <a:gd name="T51" fmla="*/ 100 h 178"/>
                <a:gd name="T52" fmla="*/ 2 w 40"/>
                <a:gd name="T53" fmla="*/ 102 h 178"/>
                <a:gd name="T54" fmla="*/ 2 w 40"/>
                <a:gd name="T55" fmla="*/ 105 h 178"/>
                <a:gd name="T56" fmla="*/ 3 w 40"/>
                <a:gd name="T57" fmla="*/ 107 h 178"/>
                <a:gd name="T58" fmla="*/ 4 w 40"/>
                <a:gd name="T59" fmla="*/ 110 h 178"/>
                <a:gd name="T60" fmla="*/ 5 w 40"/>
                <a:gd name="T61" fmla="*/ 113 h 178"/>
                <a:gd name="T62" fmla="*/ 7 w 40"/>
                <a:gd name="T63" fmla="*/ 117 h 178"/>
                <a:gd name="T64" fmla="*/ 8 w 40"/>
                <a:gd name="T65" fmla="*/ 120 h 178"/>
                <a:gd name="T66" fmla="*/ 10 w 40"/>
                <a:gd name="T67" fmla="*/ 124 h 178"/>
                <a:gd name="T68" fmla="*/ 12 w 40"/>
                <a:gd name="T69" fmla="*/ 129 h 178"/>
                <a:gd name="T70" fmla="*/ 15 w 40"/>
                <a:gd name="T71" fmla="*/ 134 h 178"/>
                <a:gd name="T72" fmla="*/ 18 w 40"/>
                <a:gd name="T73" fmla="*/ 140 h 178"/>
                <a:gd name="T74" fmla="*/ 22 w 40"/>
                <a:gd name="T75" fmla="*/ 147 h 178"/>
                <a:gd name="T76" fmla="*/ 26 w 40"/>
                <a:gd name="T77" fmla="*/ 155 h 178"/>
                <a:gd name="T78" fmla="*/ 32 w 40"/>
                <a:gd name="T79" fmla="*/ 165 h 178"/>
                <a:gd name="T80" fmla="*/ 40 w 40"/>
                <a:gd name="T81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" h="178">
                  <a:moveTo>
                    <a:pt x="40" y="0"/>
                  </a:moveTo>
                  <a:lnTo>
                    <a:pt x="32" y="13"/>
                  </a:lnTo>
                  <a:lnTo>
                    <a:pt x="26" y="23"/>
                  </a:lnTo>
                  <a:lnTo>
                    <a:pt x="22" y="31"/>
                  </a:lnTo>
                  <a:lnTo>
                    <a:pt x="18" y="38"/>
                  </a:lnTo>
                  <a:lnTo>
                    <a:pt x="15" y="44"/>
                  </a:lnTo>
                  <a:lnTo>
                    <a:pt x="12" y="49"/>
                  </a:lnTo>
                  <a:lnTo>
                    <a:pt x="10" y="54"/>
                  </a:lnTo>
                  <a:lnTo>
                    <a:pt x="8" y="58"/>
                  </a:lnTo>
                  <a:lnTo>
                    <a:pt x="7" y="61"/>
                  </a:lnTo>
                  <a:lnTo>
                    <a:pt x="5" y="65"/>
                  </a:lnTo>
                  <a:lnTo>
                    <a:pt x="4" y="68"/>
                  </a:lnTo>
                  <a:lnTo>
                    <a:pt x="3" y="71"/>
                  </a:lnTo>
                  <a:lnTo>
                    <a:pt x="2" y="73"/>
                  </a:lnTo>
                  <a:lnTo>
                    <a:pt x="2" y="76"/>
                  </a:lnTo>
                  <a:lnTo>
                    <a:pt x="1" y="78"/>
                  </a:lnTo>
                  <a:lnTo>
                    <a:pt x="1" y="80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1" y="98"/>
                  </a:lnTo>
                  <a:lnTo>
                    <a:pt x="1" y="100"/>
                  </a:lnTo>
                  <a:lnTo>
                    <a:pt x="2" y="102"/>
                  </a:lnTo>
                  <a:lnTo>
                    <a:pt x="2" y="105"/>
                  </a:lnTo>
                  <a:lnTo>
                    <a:pt x="3" y="107"/>
                  </a:lnTo>
                  <a:lnTo>
                    <a:pt x="4" y="110"/>
                  </a:lnTo>
                  <a:lnTo>
                    <a:pt x="5" y="113"/>
                  </a:lnTo>
                  <a:lnTo>
                    <a:pt x="7" y="117"/>
                  </a:lnTo>
                  <a:lnTo>
                    <a:pt x="8" y="120"/>
                  </a:lnTo>
                  <a:lnTo>
                    <a:pt x="10" y="124"/>
                  </a:lnTo>
                  <a:lnTo>
                    <a:pt x="12" y="129"/>
                  </a:lnTo>
                  <a:lnTo>
                    <a:pt x="15" y="134"/>
                  </a:lnTo>
                  <a:lnTo>
                    <a:pt x="18" y="140"/>
                  </a:lnTo>
                  <a:lnTo>
                    <a:pt x="22" y="147"/>
                  </a:lnTo>
                  <a:lnTo>
                    <a:pt x="26" y="155"/>
                  </a:lnTo>
                  <a:lnTo>
                    <a:pt x="32" y="165"/>
                  </a:lnTo>
                  <a:lnTo>
                    <a:pt x="40" y="178"/>
                  </a:lnTo>
                </a:path>
              </a:pathLst>
            </a:custGeom>
            <a:noFill/>
            <a:ln w="34925">
              <a:solidFill>
                <a:srgbClr val="01010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99" name="Freeform 8"/>
            <p:cNvSpPr>
              <a:spLocks noChangeArrowheads="1"/>
            </p:cNvSpPr>
            <p:nvPr/>
          </p:nvSpPr>
          <p:spPr bwMode="auto">
            <a:xfrm>
              <a:off x="100" y="0"/>
              <a:ext cx="443" cy="1969"/>
            </a:xfrm>
            <a:custGeom>
              <a:avLst/>
              <a:gdLst>
                <a:gd name="T0" fmla="*/ 0 w 40"/>
                <a:gd name="T1" fmla="*/ 0 h 178"/>
                <a:gd name="T2" fmla="*/ 8 w 40"/>
                <a:gd name="T3" fmla="*/ 13 h 178"/>
                <a:gd name="T4" fmla="*/ 14 w 40"/>
                <a:gd name="T5" fmla="*/ 23 h 178"/>
                <a:gd name="T6" fmla="*/ 18 w 40"/>
                <a:gd name="T7" fmla="*/ 31 h 178"/>
                <a:gd name="T8" fmla="*/ 22 w 40"/>
                <a:gd name="T9" fmla="*/ 38 h 178"/>
                <a:gd name="T10" fmla="*/ 25 w 40"/>
                <a:gd name="T11" fmla="*/ 44 h 178"/>
                <a:gd name="T12" fmla="*/ 28 w 40"/>
                <a:gd name="T13" fmla="*/ 49 h 178"/>
                <a:gd name="T14" fmla="*/ 30 w 40"/>
                <a:gd name="T15" fmla="*/ 54 h 178"/>
                <a:gd name="T16" fmla="*/ 32 w 40"/>
                <a:gd name="T17" fmla="*/ 58 h 178"/>
                <a:gd name="T18" fmla="*/ 33 w 40"/>
                <a:gd name="T19" fmla="*/ 61 h 178"/>
                <a:gd name="T20" fmla="*/ 35 w 40"/>
                <a:gd name="T21" fmla="*/ 65 h 178"/>
                <a:gd name="T22" fmla="*/ 36 w 40"/>
                <a:gd name="T23" fmla="*/ 68 h 178"/>
                <a:gd name="T24" fmla="*/ 37 w 40"/>
                <a:gd name="T25" fmla="*/ 71 h 178"/>
                <a:gd name="T26" fmla="*/ 38 w 40"/>
                <a:gd name="T27" fmla="*/ 73 h 178"/>
                <a:gd name="T28" fmla="*/ 38 w 40"/>
                <a:gd name="T29" fmla="*/ 76 h 178"/>
                <a:gd name="T30" fmla="*/ 39 w 40"/>
                <a:gd name="T31" fmla="*/ 78 h 178"/>
                <a:gd name="T32" fmla="*/ 39 w 40"/>
                <a:gd name="T33" fmla="*/ 80 h 178"/>
                <a:gd name="T34" fmla="*/ 40 w 40"/>
                <a:gd name="T35" fmla="*/ 83 h 178"/>
                <a:gd name="T36" fmla="*/ 40 w 40"/>
                <a:gd name="T37" fmla="*/ 85 h 178"/>
                <a:gd name="T38" fmla="*/ 40 w 40"/>
                <a:gd name="T39" fmla="*/ 87 h 178"/>
                <a:gd name="T40" fmla="*/ 40 w 40"/>
                <a:gd name="T41" fmla="*/ 89 h 178"/>
                <a:gd name="T42" fmla="*/ 40 w 40"/>
                <a:gd name="T43" fmla="*/ 91 h 178"/>
                <a:gd name="T44" fmla="*/ 40 w 40"/>
                <a:gd name="T45" fmla="*/ 93 h 178"/>
                <a:gd name="T46" fmla="*/ 40 w 40"/>
                <a:gd name="T47" fmla="*/ 95 h 178"/>
                <a:gd name="T48" fmla="*/ 39 w 40"/>
                <a:gd name="T49" fmla="*/ 98 h 178"/>
                <a:gd name="T50" fmla="*/ 39 w 40"/>
                <a:gd name="T51" fmla="*/ 100 h 178"/>
                <a:gd name="T52" fmla="*/ 38 w 40"/>
                <a:gd name="T53" fmla="*/ 102 h 178"/>
                <a:gd name="T54" fmla="*/ 38 w 40"/>
                <a:gd name="T55" fmla="*/ 105 h 178"/>
                <a:gd name="T56" fmla="*/ 37 w 40"/>
                <a:gd name="T57" fmla="*/ 107 h 178"/>
                <a:gd name="T58" fmla="*/ 36 w 40"/>
                <a:gd name="T59" fmla="*/ 110 h 178"/>
                <a:gd name="T60" fmla="*/ 35 w 40"/>
                <a:gd name="T61" fmla="*/ 113 h 178"/>
                <a:gd name="T62" fmla="*/ 33 w 40"/>
                <a:gd name="T63" fmla="*/ 117 h 178"/>
                <a:gd name="T64" fmla="*/ 32 w 40"/>
                <a:gd name="T65" fmla="*/ 120 h 178"/>
                <a:gd name="T66" fmla="*/ 30 w 40"/>
                <a:gd name="T67" fmla="*/ 124 h 178"/>
                <a:gd name="T68" fmla="*/ 28 w 40"/>
                <a:gd name="T69" fmla="*/ 129 h 178"/>
                <a:gd name="T70" fmla="*/ 25 w 40"/>
                <a:gd name="T71" fmla="*/ 134 h 178"/>
                <a:gd name="T72" fmla="*/ 22 w 40"/>
                <a:gd name="T73" fmla="*/ 140 h 178"/>
                <a:gd name="T74" fmla="*/ 18 w 40"/>
                <a:gd name="T75" fmla="*/ 147 h 178"/>
                <a:gd name="T76" fmla="*/ 14 w 40"/>
                <a:gd name="T77" fmla="*/ 155 h 178"/>
                <a:gd name="T78" fmla="*/ 8 w 40"/>
                <a:gd name="T79" fmla="*/ 165 h 178"/>
                <a:gd name="T80" fmla="*/ 0 w 40"/>
                <a:gd name="T81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" h="178">
                  <a:moveTo>
                    <a:pt x="0" y="0"/>
                  </a:moveTo>
                  <a:lnTo>
                    <a:pt x="8" y="13"/>
                  </a:lnTo>
                  <a:lnTo>
                    <a:pt x="14" y="23"/>
                  </a:lnTo>
                  <a:lnTo>
                    <a:pt x="18" y="31"/>
                  </a:lnTo>
                  <a:lnTo>
                    <a:pt x="22" y="38"/>
                  </a:lnTo>
                  <a:lnTo>
                    <a:pt x="25" y="44"/>
                  </a:lnTo>
                  <a:lnTo>
                    <a:pt x="28" y="49"/>
                  </a:lnTo>
                  <a:lnTo>
                    <a:pt x="30" y="54"/>
                  </a:lnTo>
                  <a:lnTo>
                    <a:pt x="32" y="58"/>
                  </a:lnTo>
                  <a:lnTo>
                    <a:pt x="33" y="61"/>
                  </a:lnTo>
                  <a:lnTo>
                    <a:pt x="35" y="65"/>
                  </a:lnTo>
                  <a:lnTo>
                    <a:pt x="36" y="68"/>
                  </a:lnTo>
                  <a:lnTo>
                    <a:pt x="37" y="71"/>
                  </a:lnTo>
                  <a:lnTo>
                    <a:pt x="38" y="73"/>
                  </a:lnTo>
                  <a:lnTo>
                    <a:pt x="38" y="76"/>
                  </a:lnTo>
                  <a:lnTo>
                    <a:pt x="39" y="78"/>
                  </a:lnTo>
                  <a:lnTo>
                    <a:pt x="39" y="80"/>
                  </a:lnTo>
                  <a:lnTo>
                    <a:pt x="40" y="83"/>
                  </a:lnTo>
                  <a:lnTo>
                    <a:pt x="40" y="85"/>
                  </a:lnTo>
                  <a:lnTo>
                    <a:pt x="40" y="87"/>
                  </a:lnTo>
                  <a:lnTo>
                    <a:pt x="40" y="89"/>
                  </a:lnTo>
                  <a:lnTo>
                    <a:pt x="40" y="91"/>
                  </a:lnTo>
                  <a:lnTo>
                    <a:pt x="40" y="93"/>
                  </a:lnTo>
                  <a:lnTo>
                    <a:pt x="40" y="95"/>
                  </a:lnTo>
                  <a:lnTo>
                    <a:pt x="39" y="98"/>
                  </a:lnTo>
                  <a:lnTo>
                    <a:pt x="39" y="100"/>
                  </a:lnTo>
                  <a:lnTo>
                    <a:pt x="38" y="102"/>
                  </a:lnTo>
                  <a:lnTo>
                    <a:pt x="38" y="105"/>
                  </a:lnTo>
                  <a:lnTo>
                    <a:pt x="37" y="107"/>
                  </a:lnTo>
                  <a:lnTo>
                    <a:pt x="36" y="110"/>
                  </a:lnTo>
                  <a:lnTo>
                    <a:pt x="35" y="113"/>
                  </a:lnTo>
                  <a:lnTo>
                    <a:pt x="33" y="117"/>
                  </a:lnTo>
                  <a:lnTo>
                    <a:pt x="32" y="120"/>
                  </a:lnTo>
                  <a:lnTo>
                    <a:pt x="30" y="124"/>
                  </a:lnTo>
                  <a:lnTo>
                    <a:pt x="28" y="129"/>
                  </a:lnTo>
                  <a:lnTo>
                    <a:pt x="25" y="134"/>
                  </a:lnTo>
                  <a:lnTo>
                    <a:pt x="22" y="140"/>
                  </a:lnTo>
                  <a:lnTo>
                    <a:pt x="18" y="147"/>
                  </a:lnTo>
                  <a:lnTo>
                    <a:pt x="14" y="155"/>
                  </a:lnTo>
                  <a:lnTo>
                    <a:pt x="8" y="165"/>
                  </a:lnTo>
                  <a:lnTo>
                    <a:pt x="0" y="178"/>
                  </a:lnTo>
                </a:path>
              </a:pathLst>
            </a:custGeom>
            <a:noFill/>
            <a:ln w="34925">
              <a:solidFill>
                <a:srgbClr val="01010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00" name="Line 9"/>
            <p:cNvSpPr>
              <a:spLocks noChangeShapeType="1"/>
            </p:cNvSpPr>
            <p:nvPr/>
          </p:nvSpPr>
          <p:spPr bwMode="auto">
            <a:xfrm flipV="1">
              <a:off x="0" y="974"/>
              <a:ext cx="1640" cy="11"/>
            </a:xfrm>
            <a:prstGeom prst="line">
              <a:avLst/>
            </a:prstGeom>
            <a:noFill/>
            <a:ln w="34925">
              <a:solidFill>
                <a:srgbClr val="01010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01" name="Line 10"/>
            <p:cNvSpPr>
              <a:spLocks noChangeShapeType="1"/>
            </p:cNvSpPr>
            <p:nvPr/>
          </p:nvSpPr>
          <p:spPr bwMode="auto">
            <a:xfrm flipH="1">
              <a:off x="355" y="177"/>
              <a:ext cx="963" cy="808"/>
            </a:xfrm>
            <a:prstGeom prst="line">
              <a:avLst/>
            </a:prstGeom>
            <a:noFill/>
            <a:ln w="34925">
              <a:solidFill>
                <a:srgbClr val="C1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02" name="Line 11"/>
            <p:cNvSpPr>
              <a:spLocks noChangeShapeType="1"/>
            </p:cNvSpPr>
            <p:nvPr/>
          </p:nvSpPr>
          <p:spPr bwMode="auto">
            <a:xfrm flipH="1">
              <a:off x="1174" y="177"/>
              <a:ext cx="144" cy="808"/>
            </a:xfrm>
            <a:prstGeom prst="line">
              <a:avLst/>
            </a:prstGeom>
            <a:noFill/>
            <a:ln w="34925">
              <a:solidFill>
                <a:srgbClr val="C1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03" name="Oval 12"/>
            <p:cNvSpPr>
              <a:spLocks noChangeArrowheads="1"/>
            </p:cNvSpPr>
            <p:nvPr/>
          </p:nvSpPr>
          <p:spPr bwMode="auto">
            <a:xfrm>
              <a:off x="964" y="963"/>
              <a:ext cx="55" cy="5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10101"/>
              </a:solidFill>
              <a:round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04" name="Oval 13"/>
            <p:cNvSpPr>
              <a:spLocks noChangeArrowheads="1"/>
            </p:cNvSpPr>
            <p:nvPr/>
          </p:nvSpPr>
          <p:spPr bwMode="auto">
            <a:xfrm>
              <a:off x="742" y="963"/>
              <a:ext cx="56" cy="5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10101"/>
              </a:solidFill>
              <a:round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05" name="Rectangle 14"/>
            <p:cNvSpPr>
              <a:spLocks noChangeArrowheads="1"/>
            </p:cNvSpPr>
            <p:nvPr/>
          </p:nvSpPr>
          <p:spPr bwMode="auto">
            <a:xfrm>
              <a:off x="820" y="952"/>
              <a:ext cx="99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000" i="1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  <a:endPara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06" name="Oval 15"/>
            <p:cNvSpPr>
              <a:spLocks noChangeArrowheads="1"/>
            </p:cNvSpPr>
            <p:nvPr/>
          </p:nvSpPr>
          <p:spPr bwMode="auto">
            <a:xfrm>
              <a:off x="521" y="963"/>
              <a:ext cx="55" cy="5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10101"/>
              </a:solidFill>
              <a:round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07" name="Oval 16"/>
            <p:cNvSpPr>
              <a:spLocks noChangeArrowheads="1"/>
            </p:cNvSpPr>
            <p:nvPr/>
          </p:nvSpPr>
          <p:spPr bwMode="auto">
            <a:xfrm>
              <a:off x="1152" y="963"/>
              <a:ext cx="56" cy="5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10101"/>
              </a:solidFill>
              <a:round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08" name="Rectangle 17"/>
            <p:cNvSpPr>
              <a:spLocks noChangeArrowheads="1"/>
            </p:cNvSpPr>
            <p:nvPr/>
          </p:nvSpPr>
          <p:spPr bwMode="auto">
            <a:xfrm>
              <a:off x="1174" y="1007"/>
              <a:ext cx="109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  <a:endPara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09" name="Rectangle 18"/>
            <p:cNvSpPr>
              <a:spLocks noChangeArrowheads="1"/>
            </p:cNvSpPr>
            <p:nvPr/>
          </p:nvSpPr>
          <p:spPr bwMode="auto">
            <a:xfrm>
              <a:off x="1296" y="1096"/>
              <a:ext cx="99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endPara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10" name="Oval 19"/>
            <p:cNvSpPr>
              <a:spLocks noChangeArrowheads="1"/>
            </p:cNvSpPr>
            <p:nvPr/>
          </p:nvSpPr>
          <p:spPr bwMode="auto">
            <a:xfrm>
              <a:off x="333" y="963"/>
              <a:ext cx="55" cy="5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10101"/>
              </a:solidFill>
              <a:round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11" name="Rectangle 20"/>
            <p:cNvSpPr>
              <a:spLocks noChangeArrowheads="1"/>
            </p:cNvSpPr>
            <p:nvPr/>
          </p:nvSpPr>
          <p:spPr bwMode="auto">
            <a:xfrm>
              <a:off x="310" y="996"/>
              <a:ext cx="109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  <a:endPara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12" name="Rectangle 21"/>
            <p:cNvSpPr>
              <a:spLocks noChangeArrowheads="1"/>
            </p:cNvSpPr>
            <p:nvPr/>
          </p:nvSpPr>
          <p:spPr bwMode="auto">
            <a:xfrm>
              <a:off x="432" y="1084"/>
              <a:ext cx="99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endPara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13" name="Oval 22"/>
            <p:cNvSpPr>
              <a:spLocks noChangeArrowheads="1"/>
            </p:cNvSpPr>
            <p:nvPr/>
          </p:nvSpPr>
          <p:spPr bwMode="auto">
            <a:xfrm>
              <a:off x="1296" y="155"/>
              <a:ext cx="56" cy="56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C10000"/>
              </a:solidFill>
              <a:round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14" name="Rectangle 23"/>
            <p:cNvSpPr>
              <a:spLocks noChangeArrowheads="1"/>
            </p:cNvSpPr>
            <p:nvPr/>
          </p:nvSpPr>
          <p:spPr bwMode="auto">
            <a:xfrm>
              <a:off x="1352" y="143"/>
              <a:ext cx="148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M</a:t>
              </a:r>
              <a:endPara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-73347" y="1699515"/>
            <a:ext cx="838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</a:t>
            </a: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平面内与两个定点</a:t>
            </a:r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的距离的差</a:t>
            </a: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626347" y="2182774"/>
            <a:ext cx="838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等于常数                              的点的轨迹叫做</a:t>
            </a:r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双曲线</a:t>
            </a:r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7194" name="Rectangle 27"/>
          <p:cNvSpPr>
            <a:spLocks noChangeArrowheads="1"/>
          </p:cNvSpPr>
          <p:nvPr/>
        </p:nvSpPr>
        <p:spPr bwMode="auto">
          <a:xfrm>
            <a:off x="4777852" y="1693824"/>
            <a:ext cx="304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的绝对值</a:t>
            </a:r>
          </a:p>
        </p:txBody>
      </p:sp>
      <p:sp>
        <p:nvSpPr>
          <p:cNvPr id="7195" name="Rectangle 28"/>
          <p:cNvSpPr>
            <a:spLocks noChangeArrowheads="1"/>
          </p:cNvSpPr>
          <p:nvPr/>
        </p:nvSpPr>
        <p:spPr bwMode="auto">
          <a:xfrm>
            <a:off x="1666875" y="2181461"/>
            <a:ext cx="3962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（小于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︱F</a:t>
            </a:r>
            <a:r>
              <a:rPr lang="en-US" altLang="zh-CN" sz="2000" kern="0" baseline="-25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︱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7196" name="AutoShape 29"/>
          <p:cNvSpPr>
            <a:spLocks noChangeArrowheads="1"/>
          </p:cNvSpPr>
          <p:nvPr/>
        </p:nvSpPr>
        <p:spPr bwMode="auto">
          <a:xfrm>
            <a:off x="660400" y="3666525"/>
            <a:ext cx="1524000" cy="12954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注意</a:t>
            </a:r>
          </a:p>
        </p:txBody>
      </p:sp>
      <p:sp>
        <p:nvSpPr>
          <p:cNvPr id="7197" name="Text Box 31"/>
          <p:cNvSpPr txBox="1">
            <a:spLocks noChangeArrowheads="1"/>
          </p:cNvSpPr>
          <p:nvPr/>
        </p:nvSpPr>
        <p:spPr bwMode="auto">
          <a:xfrm>
            <a:off x="2228294" y="4205267"/>
            <a:ext cx="2593816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</a:t>
            </a:r>
            <a:r>
              <a:rPr lang="en-US" altLang="zh-CN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|MF</a:t>
            </a:r>
            <a:r>
              <a:rPr lang="en-US" altLang="zh-CN" sz="2000" kern="0" baseline="-2500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 - |MF</a:t>
            </a:r>
            <a:r>
              <a:rPr lang="en-US" altLang="zh-CN" sz="2000" kern="0" baseline="-2500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 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</a:t>
            </a:r>
            <a:r>
              <a:rPr lang="en-US" altLang="zh-CN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= 2a</a:t>
            </a:r>
          </a:p>
        </p:txBody>
      </p:sp>
      <p:sp>
        <p:nvSpPr>
          <p:cNvPr id="8221" name="Text Box 32"/>
          <p:cNvSpPr txBox="1">
            <a:spLocks noChangeArrowheads="1"/>
          </p:cNvSpPr>
          <p:nvPr/>
        </p:nvSpPr>
        <p:spPr bwMode="auto">
          <a:xfrm>
            <a:off x="660400" y="1193757"/>
            <a:ext cx="5975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双曲线的定义</a:t>
            </a:r>
          </a:p>
        </p:txBody>
      </p:sp>
      <p:sp>
        <p:nvSpPr>
          <p:cNvPr id="7199" name="Text Box 33"/>
          <p:cNvSpPr txBox="1">
            <a:spLocks noChangeArrowheads="1"/>
          </p:cNvSpPr>
          <p:nvPr/>
        </p:nvSpPr>
        <p:spPr bwMode="auto">
          <a:xfrm>
            <a:off x="2184400" y="3703556"/>
            <a:ext cx="48244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距离之差的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绝对值</a:t>
            </a:r>
          </a:p>
        </p:txBody>
      </p:sp>
      <p:sp>
        <p:nvSpPr>
          <p:cNvPr id="7200" name="Text Box 34"/>
          <p:cNvSpPr txBox="1">
            <a:spLocks noChangeArrowheads="1"/>
          </p:cNvSpPr>
          <p:nvPr/>
        </p:nvSpPr>
        <p:spPr bwMode="auto">
          <a:xfrm>
            <a:off x="2184400" y="4722972"/>
            <a:ext cx="31277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常数要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小于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|F</a:t>
            </a:r>
            <a:r>
              <a:rPr lang="en-US" altLang="zh-CN" sz="2000" kern="0" baseline="-25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大于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7201" name="Text Box 35"/>
          <p:cNvSpPr txBox="1">
            <a:spLocks noChangeArrowheads="1"/>
          </p:cNvSpPr>
          <p:nvPr/>
        </p:nvSpPr>
        <p:spPr bwMode="auto">
          <a:xfrm>
            <a:off x="2267433" y="5224683"/>
            <a:ext cx="1207287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0&lt;2a&lt;2c</a:t>
            </a:r>
          </a:p>
        </p:txBody>
      </p:sp>
      <p:sp>
        <p:nvSpPr>
          <p:cNvPr id="3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/>
      <p:bldP spid="7192" grpId="0"/>
      <p:bldP spid="7193" grpId="0"/>
      <p:bldP spid="7194" grpId="0"/>
      <p:bldP spid="7195" grpId="0"/>
      <p:bldP spid="7196" grpId="0" animBg="1"/>
      <p:bldP spid="7197" grpId="0" animBg="1"/>
      <p:bldP spid="7199" grpId="0"/>
      <p:bldP spid="7200" grpId="0"/>
      <p:bldP spid="72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6288" y="909516"/>
            <a:ext cx="9601200" cy="3170099"/>
            <a:chOff x="476288" y="909516"/>
            <a:chExt cx="9601200" cy="3170099"/>
          </a:xfrm>
        </p:grpSpPr>
        <p:sp>
          <p:nvSpPr>
            <p:cNvPr id="9217" name="Text Box 2"/>
            <p:cNvSpPr txBox="1">
              <a:spLocks noChangeArrowheads="1"/>
            </p:cNvSpPr>
            <p:nvPr/>
          </p:nvSpPr>
          <p:spPr bwMode="auto">
            <a:xfrm>
              <a:off x="476288" y="909516"/>
              <a:ext cx="9601200" cy="3170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</a:t>
              </a:r>
              <a:r>
                <a:rPr lang="zh-CN" altLang="en-US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试说明在下列条件下</a:t>
              </a:r>
              <a:r>
                <a:rPr lang="zh-CN" altLang="en-US" sz="20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动点</a:t>
              </a:r>
              <a:r>
                <a:rPr lang="en-US" altLang="zh-CN" sz="2000" i="1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M</a:t>
              </a:r>
              <a:r>
                <a:rPr lang="zh-CN" altLang="en-US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的轨迹各是什么图形？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000" i="1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  <a:r>
                <a:rPr lang="en-US" altLang="zh-CN" sz="2000" kern="0" baseline="-3000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20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、</a:t>
              </a:r>
              <a:r>
                <a:rPr lang="en-US" altLang="zh-CN" sz="2000" i="1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  <a:r>
                <a:rPr lang="en-US" altLang="zh-CN" sz="2000" kern="0" baseline="-3000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0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是两定点</a:t>
              </a:r>
              <a:r>
                <a:rPr lang="en-US" altLang="zh-CN" sz="20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,</a:t>
              </a:r>
              <a:r>
                <a:rPr lang="en-US" altLang="zh-CN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                                   |F</a:t>
              </a:r>
              <a:r>
                <a:rPr lang="en-US" altLang="zh-CN" sz="2000" kern="0" baseline="-2500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en-US" altLang="zh-CN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  <a:r>
                <a:rPr lang="en-US" altLang="zh-CN" sz="2000" kern="0" baseline="-2500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en-US" altLang="zh-CN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| =2c (0&lt;a&lt;c)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</a:t>
              </a:r>
              <a:r>
                <a:rPr lang="zh-CN" altLang="en-US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当</a:t>
              </a:r>
              <a:r>
                <a:rPr lang="en-US" altLang="zh-CN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|</a:t>
              </a:r>
              <a:r>
                <a:rPr lang="en-US" altLang="zh-CN" sz="2000" i="1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MF</a:t>
              </a:r>
              <a:r>
                <a:rPr lang="en-US" altLang="zh-CN" sz="2000" kern="0" baseline="-3000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en-US" altLang="zh-CN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|-|</a:t>
              </a:r>
              <a:r>
                <a:rPr lang="en-US" altLang="zh-CN" sz="2000" i="1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MF</a:t>
              </a:r>
              <a:r>
                <a:rPr lang="en-US" altLang="zh-CN" sz="2000" kern="0" baseline="-3000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en-US" altLang="zh-CN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|=2</a:t>
              </a:r>
              <a:r>
                <a:rPr lang="en-US" altLang="zh-CN" sz="2000" i="1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lang="zh-CN" altLang="en-US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时，点</a:t>
              </a:r>
              <a:r>
                <a:rPr lang="en-US" altLang="zh-CN" sz="2000" i="1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M</a:t>
              </a:r>
              <a:r>
                <a:rPr lang="zh-CN" altLang="en-US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的轨迹</a:t>
              </a:r>
              <a:r>
                <a:rPr lang="zh-CN" altLang="en-US" sz="2000" u="sng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                             </a:t>
              </a:r>
              <a:r>
                <a:rPr lang="zh-CN" altLang="en-US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；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当</a:t>
              </a:r>
              <a:r>
                <a:rPr lang="en-US" altLang="zh-CN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|</a:t>
              </a:r>
              <a:r>
                <a:rPr lang="en-US" altLang="zh-CN" sz="2000" i="1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MF</a:t>
              </a:r>
              <a:r>
                <a:rPr lang="en-US" altLang="zh-CN" sz="2000" kern="0" baseline="-3000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en-US" altLang="zh-CN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|-|</a:t>
              </a:r>
              <a:r>
                <a:rPr lang="en-US" altLang="zh-CN" sz="2000" i="1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MF</a:t>
              </a:r>
              <a:r>
                <a:rPr lang="en-US" altLang="zh-CN" sz="2000" kern="0" baseline="-3000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en-US" altLang="zh-CN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|=2</a:t>
              </a:r>
              <a:r>
                <a:rPr lang="en-US" altLang="zh-CN" sz="2000" i="1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lang="zh-CN" altLang="en-US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时，点</a:t>
              </a:r>
              <a:r>
                <a:rPr lang="en-US" altLang="zh-CN" sz="2000" i="1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M</a:t>
              </a:r>
              <a:r>
                <a:rPr lang="zh-CN" altLang="en-US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的轨迹</a:t>
              </a:r>
              <a:r>
                <a:rPr lang="zh-CN" altLang="en-US" sz="2000" u="sng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                             </a:t>
              </a:r>
              <a:r>
                <a:rPr lang="zh-CN" altLang="en-US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；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</a:t>
              </a:r>
            </a:p>
          </p:txBody>
        </p:sp>
        <p:grpSp>
          <p:nvGrpSpPr>
            <p:cNvPr id="9251" name="组合 8227"/>
            <p:cNvGrpSpPr/>
            <p:nvPr/>
          </p:nvGrpSpPr>
          <p:grpSpPr bwMode="auto">
            <a:xfrm>
              <a:off x="2977516" y="1649373"/>
              <a:ext cx="2354284" cy="609600"/>
              <a:chOff x="48" y="0"/>
              <a:chExt cx="1366" cy="384"/>
            </a:xfrm>
          </p:grpSpPr>
          <p:sp>
            <p:nvSpPr>
              <p:cNvPr id="9252" name="Text Box 37"/>
              <p:cNvSpPr txBox="1">
                <a:spLocks noChangeArrowheads="1"/>
              </p:cNvSpPr>
              <p:nvPr/>
            </p:nvSpPr>
            <p:spPr bwMode="auto">
              <a:xfrm>
                <a:off x="48" y="54"/>
                <a:ext cx="136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zh-CN" sz="2000" kern="0" dirty="0">
                    <a:solidFill>
                      <a:srgbClr val="0000CC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|MF</a:t>
                </a:r>
                <a:r>
                  <a:rPr lang="en-US" altLang="zh-CN" sz="2000" kern="0" baseline="-25000" dirty="0">
                    <a:solidFill>
                      <a:srgbClr val="0000CC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</a:t>
                </a:r>
                <a:r>
                  <a:rPr lang="en-US" altLang="zh-CN" sz="2000" kern="0" dirty="0">
                    <a:solidFill>
                      <a:srgbClr val="0000CC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|</a:t>
                </a:r>
                <a:r>
                  <a:rPr lang="zh-CN" altLang="en-US" sz="2000" kern="0" dirty="0">
                    <a:solidFill>
                      <a:srgbClr val="0000CC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－</a:t>
                </a:r>
                <a:r>
                  <a:rPr lang="en-US" altLang="zh-CN" sz="2000" kern="0" dirty="0">
                    <a:solidFill>
                      <a:srgbClr val="0000CC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|MF</a:t>
                </a:r>
                <a:r>
                  <a:rPr lang="en-US" altLang="zh-CN" sz="2000" kern="0" baseline="-25000" dirty="0">
                    <a:solidFill>
                      <a:srgbClr val="0000CC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  <a:r>
                  <a:rPr lang="en-US" altLang="zh-CN" sz="2000" kern="0" dirty="0">
                    <a:solidFill>
                      <a:srgbClr val="0000CC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| =2a,</a:t>
                </a:r>
              </a:p>
            </p:txBody>
          </p:sp>
          <p:sp>
            <p:nvSpPr>
              <p:cNvPr id="9253" name="Line 38"/>
              <p:cNvSpPr>
                <a:spLocks noChangeShapeType="1"/>
              </p:cNvSpPr>
              <p:nvPr/>
            </p:nvSpPr>
            <p:spPr bwMode="auto">
              <a:xfrm>
                <a:off x="48" y="0"/>
                <a:ext cx="0" cy="384"/>
              </a:xfrm>
              <a:prstGeom prst="line">
                <a:avLst/>
              </a:prstGeom>
              <a:noFill/>
              <a:ln w="34925">
                <a:solidFill>
                  <a:srgbClr val="0000CC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54" name="Line 39"/>
              <p:cNvSpPr>
                <a:spLocks noChangeShapeType="1"/>
              </p:cNvSpPr>
              <p:nvPr/>
            </p:nvSpPr>
            <p:spPr bwMode="auto">
              <a:xfrm>
                <a:off x="1303" y="0"/>
                <a:ext cx="0" cy="384"/>
              </a:xfrm>
              <a:prstGeom prst="line">
                <a:avLst/>
              </a:prstGeom>
              <a:noFill/>
              <a:ln w="34925">
                <a:solidFill>
                  <a:srgbClr val="0000CC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43450" y="5275926"/>
            <a:ext cx="64556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因此，在应用定义时，首先要考查</a:t>
            </a:r>
            <a:r>
              <a:rPr lang="zh-CN" altLang="en-US" sz="2000" u="sng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        </a:t>
            </a:r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998404" y="2287519"/>
            <a:ext cx="3022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双曲线的右支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955540" y="2820939"/>
            <a:ext cx="271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双曲线的左支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538793" y="3485387"/>
            <a:ext cx="46577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以</a:t>
            </a:r>
            <a:r>
              <a:rPr lang="en-US" altLang="zh-CN" sz="2000" i="1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3000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i="1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i="1" kern="0" baseline="-2500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i="1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</a:t>
            </a:r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端点的两条射线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474404" y="4055726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不存在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838700" y="5199696"/>
            <a:ext cx="2514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i="1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2a</a:t>
            </a:r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</a:t>
            </a:r>
            <a:r>
              <a:rPr lang="en-US" altLang="zh-CN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i="1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的大小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3838085" y="4631594"/>
            <a:ext cx="27911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i="1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线段</a:t>
            </a:r>
            <a:r>
              <a:rPr lang="en-US" altLang="zh-CN" sz="2000" i="1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3000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i="1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i="1" kern="0" baseline="-2500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i="1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的垂直平分线</a:t>
            </a:r>
          </a:p>
        </p:txBody>
      </p:sp>
      <p:grpSp>
        <p:nvGrpSpPr>
          <p:cNvPr id="8202" name="组合 8201"/>
          <p:cNvGrpSpPr/>
          <p:nvPr/>
        </p:nvGrpSpPr>
        <p:grpSpPr bwMode="auto">
          <a:xfrm>
            <a:off x="6324915" y="3621612"/>
            <a:ext cx="4038600" cy="2287587"/>
            <a:chOff x="0" y="0"/>
            <a:chExt cx="2544" cy="1441"/>
          </a:xfrm>
        </p:grpSpPr>
        <p:sp>
          <p:nvSpPr>
            <p:cNvPr id="9226" name="AutoShape 11"/>
            <p:cNvSpPr>
              <a:spLocks noChangeArrowheads="1"/>
            </p:cNvSpPr>
            <p:nvPr/>
          </p:nvSpPr>
          <p:spPr bwMode="auto">
            <a:xfrm>
              <a:off x="0" y="1"/>
              <a:ext cx="2544" cy="1440"/>
            </a:xfrm>
            <a:prstGeom prst="wedgeRoundRectCallout">
              <a:avLst>
                <a:gd name="adj1" fmla="val -29009"/>
                <a:gd name="adj2" fmla="val -65903"/>
                <a:gd name="adj3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algn="ctr"/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27" name="Freeform 12"/>
            <p:cNvSpPr>
              <a:spLocks noChangeArrowheads="1"/>
            </p:cNvSpPr>
            <p:nvPr/>
          </p:nvSpPr>
          <p:spPr bwMode="auto">
            <a:xfrm flipH="1">
              <a:off x="714" y="0"/>
              <a:ext cx="395" cy="1425"/>
            </a:xfrm>
            <a:custGeom>
              <a:avLst/>
              <a:gdLst>
                <a:gd name="T0" fmla="*/ 536 w 584"/>
                <a:gd name="T1" fmla="*/ 0 h 2400"/>
                <a:gd name="T2" fmla="*/ 8 w 584"/>
                <a:gd name="T3" fmla="*/ 1152 h 2400"/>
                <a:gd name="T4" fmla="*/ 584 w 584"/>
                <a:gd name="T5" fmla="*/ 2400 h 2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4" h="2400">
                  <a:moveTo>
                    <a:pt x="536" y="0"/>
                  </a:moveTo>
                  <a:cubicBezTo>
                    <a:pt x="268" y="376"/>
                    <a:pt x="0" y="752"/>
                    <a:pt x="8" y="1152"/>
                  </a:cubicBezTo>
                  <a:cubicBezTo>
                    <a:pt x="16" y="1552"/>
                    <a:pt x="488" y="2192"/>
                    <a:pt x="584" y="2400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28" name="Line 13"/>
            <p:cNvSpPr>
              <a:spLocks noChangeShapeType="1"/>
            </p:cNvSpPr>
            <p:nvPr/>
          </p:nvSpPr>
          <p:spPr bwMode="auto">
            <a:xfrm>
              <a:off x="533" y="662"/>
              <a:ext cx="16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29" name="Line 14"/>
            <p:cNvSpPr>
              <a:spLocks noChangeShapeType="1"/>
            </p:cNvSpPr>
            <p:nvPr/>
          </p:nvSpPr>
          <p:spPr bwMode="auto">
            <a:xfrm>
              <a:off x="845" y="662"/>
              <a:ext cx="118" cy="39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30" name="Line 15"/>
            <p:cNvSpPr>
              <a:spLocks noChangeShapeType="1"/>
            </p:cNvSpPr>
            <p:nvPr/>
          </p:nvSpPr>
          <p:spPr bwMode="auto">
            <a:xfrm flipV="1">
              <a:off x="963" y="662"/>
              <a:ext cx="886" cy="39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31" name="Text Box 16"/>
            <p:cNvSpPr txBox="1">
              <a:spLocks noChangeArrowheads="1"/>
            </p:cNvSpPr>
            <p:nvPr/>
          </p:nvSpPr>
          <p:spPr bwMode="auto">
            <a:xfrm>
              <a:off x="629" y="336"/>
              <a:ext cx="27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  <a:r>
                <a:rPr lang="en-US" altLang="zh-CN" sz="2000" kern="0" baseline="-2500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9232" name="Text Box 17"/>
            <p:cNvSpPr txBox="1">
              <a:spLocks noChangeArrowheads="1"/>
            </p:cNvSpPr>
            <p:nvPr/>
          </p:nvSpPr>
          <p:spPr bwMode="auto">
            <a:xfrm>
              <a:off x="1733" y="288"/>
              <a:ext cx="27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  <a:r>
                <a:rPr lang="en-US" altLang="zh-CN" sz="2000" kern="0" baseline="-3000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9233" name="Oval 18"/>
            <p:cNvSpPr>
              <a:spLocks noChangeArrowheads="1"/>
            </p:cNvSpPr>
            <p:nvPr/>
          </p:nvSpPr>
          <p:spPr bwMode="auto">
            <a:xfrm>
              <a:off x="1822" y="629"/>
              <a:ext cx="39" cy="3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34" name="Text Box 19"/>
            <p:cNvSpPr txBox="1">
              <a:spLocks noChangeArrowheads="1"/>
            </p:cNvSpPr>
            <p:nvPr/>
          </p:nvSpPr>
          <p:spPr bwMode="auto">
            <a:xfrm>
              <a:off x="768" y="961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M</a:t>
              </a:r>
            </a:p>
          </p:txBody>
        </p:sp>
        <p:sp>
          <p:nvSpPr>
            <p:cNvPr id="9235" name="Oval 20"/>
            <p:cNvSpPr>
              <a:spLocks noChangeArrowheads="1"/>
            </p:cNvSpPr>
            <p:nvPr/>
          </p:nvSpPr>
          <p:spPr bwMode="auto">
            <a:xfrm>
              <a:off x="963" y="1028"/>
              <a:ext cx="39" cy="3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36" name="Oval 21"/>
            <p:cNvSpPr>
              <a:spLocks noChangeArrowheads="1"/>
            </p:cNvSpPr>
            <p:nvPr/>
          </p:nvSpPr>
          <p:spPr bwMode="auto">
            <a:xfrm>
              <a:off x="807" y="629"/>
              <a:ext cx="38" cy="3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214" name="组合 8213"/>
          <p:cNvGrpSpPr/>
          <p:nvPr/>
        </p:nvGrpSpPr>
        <p:grpSpPr bwMode="auto">
          <a:xfrm>
            <a:off x="764540" y="3279506"/>
            <a:ext cx="4191000" cy="2971800"/>
            <a:chOff x="0" y="0"/>
            <a:chExt cx="2640" cy="1872"/>
          </a:xfrm>
        </p:grpSpPr>
        <p:sp>
          <p:nvSpPr>
            <p:cNvPr id="9238" name="AutoShape 23"/>
            <p:cNvSpPr>
              <a:spLocks noChangeArrowheads="1"/>
            </p:cNvSpPr>
            <p:nvPr/>
          </p:nvSpPr>
          <p:spPr bwMode="auto">
            <a:xfrm>
              <a:off x="0" y="0"/>
              <a:ext cx="2640" cy="1872"/>
            </a:xfrm>
            <a:prstGeom prst="wedgeRoundRectCallout">
              <a:avLst>
                <a:gd name="adj1" fmla="val 29657"/>
                <a:gd name="adj2" fmla="val -70889"/>
                <a:gd name="adj3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algn="ctr"/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39" name="Freeform 24"/>
            <p:cNvSpPr>
              <a:spLocks noChangeArrowheads="1"/>
            </p:cNvSpPr>
            <p:nvPr/>
          </p:nvSpPr>
          <p:spPr bwMode="auto">
            <a:xfrm>
              <a:off x="1344" y="240"/>
              <a:ext cx="384" cy="1376"/>
            </a:xfrm>
            <a:custGeom>
              <a:avLst/>
              <a:gdLst>
                <a:gd name="T0" fmla="*/ 536 w 584"/>
                <a:gd name="T1" fmla="*/ 0 h 2400"/>
                <a:gd name="T2" fmla="*/ 8 w 584"/>
                <a:gd name="T3" fmla="*/ 1152 h 2400"/>
                <a:gd name="T4" fmla="*/ 584 w 584"/>
                <a:gd name="T5" fmla="*/ 2400 h 2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4" h="2400">
                  <a:moveTo>
                    <a:pt x="536" y="0"/>
                  </a:moveTo>
                  <a:cubicBezTo>
                    <a:pt x="268" y="376"/>
                    <a:pt x="0" y="752"/>
                    <a:pt x="8" y="1152"/>
                  </a:cubicBezTo>
                  <a:cubicBezTo>
                    <a:pt x="16" y="1552"/>
                    <a:pt x="488" y="2192"/>
                    <a:pt x="584" y="2400"/>
                  </a:cubicBezTo>
                </a:path>
              </a:pathLst>
            </a:custGeom>
            <a:solidFill>
              <a:schemeClr val="hlink"/>
            </a:solidFill>
            <a:ln w="38100">
              <a:solidFill>
                <a:srgbClr val="FFFFFF"/>
              </a:solidFill>
              <a:bevel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40" name="Line 25"/>
            <p:cNvSpPr>
              <a:spLocks noChangeShapeType="1"/>
            </p:cNvSpPr>
            <p:nvPr/>
          </p:nvSpPr>
          <p:spPr bwMode="auto">
            <a:xfrm>
              <a:off x="336" y="889"/>
              <a:ext cx="163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41" name="Line 26"/>
            <p:cNvSpPr>
              <a:spLocks noChangeShapeType="1"/>
            </p:cNvSpPr>
            <p:nvPr/>
          </p:nvSpPr>
          <p:spPr bwMode="auto">
            <a:xfrm>
              <a:off x="1513" y="505"/>
              <a:ext cx="113" cy="384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42" name="Line 27"/>
            <p:cNvSpPr>
              <a:spLocks noChangeShapeType="1"/>
            </p:cNvSpPr>
            <p:nvPr/>
          </p:nvSpPr>
          <p:spPr bwMode="auto">
            <a:xfrm flipV="1">
              <a:off x="639" y="505"/>
              <a:ext cx="874" cy="384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43" name="Text Box 28"/>
            <p:cNvSpPr txBox="1">
              <a:spLocks noChangeArrowheads="1"/>
            </p:cNvSpPr>
            <p:nvPr/>
          </p:nvSpPr>
          <p:spPr bwMode="auto">
            <a:xfrm>
              <a:off x="480" y="864"/>
              <a:ext cx="27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rgbClr val="FFFF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  <a:r>
                <a:rPr lang="en-US" altLang="zh-CN" sz="2000" kern="0" baseline="-25000">
                  <a:solidFill>
                    <a:srgbClr val="FFFF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9244" name="Text Box 29"/>
            <p:cNvSpPr txBox="1">
              <a:spLocks noChangeArrowheads="1"/>
            </p:cNvSpPr>
            <p:nvPr/>
          </p:nvSpPr>
          <p:spPr bwMode="auto">
            <a:xfrm>
              <a:off x="1584" y="912"/>
              <a:ext cx="27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rgbClr val="FFFF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  <a:r>
                <a:rPr lang="en-US" altLang="zh-CN" sz="2000" kern="0" baseline="-30000">
                  <a:solidFill>
                    <a:srgbClr val="FFFF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9245" name="Oval 30"/>
            <p:cNvSpPr>
              <a:spLocks noChangeArrowheads="1"/>
            </p:cNvSpPr>
            <p:nvPr/>
          </p:nvSpPr>
          <p:spPr bwMode="auto">
            <a:xfrm>
              <a:off x="1606" y="857"/>
              <a:ext cx="3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46" name="Text Box 31"/>
            <p:cNvSpPr txBox="1">
              <a:spLocks noChangeArrowheads="1"/>
            </p:cNvSpPr>
            <p:nvPr/>
          </p:nvSpPr>
          <p:spPr bwMode="auto">
            <a:xfrm>
              <a:off x="1513" y="409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rgbClr val="FFFF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M</a:t>
              </a:r>
            </a:p>
          </p:txBody>
        </p:sp>
        <p:sp>
          <p:nvSpPr>
            <p:cNvPr id="9247" name="Oval 32"/>
            <p:cNvSpPr>
              <a:spLocks noChangeArrowheads="1"/>
            </p:cNvSpPr>
            <p:nvPr/>
          </p:nvSpPr>
          <p:spPr bwMode="auto">
            <a:xfrm>
              <a:off x="1493" y="489"/>
              <a:ext cx="37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48" name="Oval 33"/>
            <p:cNvSpPr>
              <a:spLocks noChangeArrowheads="1"/>
            </p:cNvSpPr>
            <p:nvPr/>
          </p:nvSpPr>
          <p:spPr bwMode="auto">
            <a:xfrm>
              <a:off x="639" y="857"/>
              <a:ext cx="39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236" name="Rectangle 44"/>
          <p:cNvSpPr>
            <a:spLocks noChangeArrowheads="1"/>
          </p:cNvSpPr>
          <p:nvPr/>
        </p:nvSpPr>
        <p:spPr bwMode="auto">
          <a:xfrm>
            <a:off x="543450" y="4532036"/>
            <a:ext cx="642996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i="1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=0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，动点</a:t>
            </a:r>
            <a:r>
              <a:rPr lang="en-US" altLang="zh-CN" sz="2000" i="1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的是轨迹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_______________________.</a:t>
            </a:r>
          </a:p>
        </p:txBody>
      </p:sp>
      <p:sp>
        <p:nvSpPr>
          <p:cNvPr id="8237" name="Rectangle 45"/>
          <p:cNvSpPr>
            <a:spLocks noChangeArrowheads="1"/>
          </p:cNvSpPr>
          <p:nvPr/>
        </p:nvSpPr>
        <p:spPr bwMode="auto">
          <a:xfrm>
            <a:off x="497175" y="3387292"/>
            <a:ext cx="936148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90000"/>
              </a:lnSpc>
            </a:pP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i="1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=2</a:t>
            </a:r>
            <a:r>
              <a:rPr lang="en-US" altLang="zh-CN" sz="2000" i="1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，动点</a:t>
            </a:r>
            <a:r>
              <a:rPr lang="en-US" altLang="zh-CN" sz="2000" i="1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的轨迹</a:t>
            </a:r>
            <a:r>
              <a:rPr lang="zh-CN" altLang="en-US" sz="2000" u="sng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                            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</a:p>
          <a:p>
            <a:pPr>
              <a:lnSpc>
                <a:spcPct val="190000"/>
              </a:lnSpc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若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i="1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&gt;2</a:t>
            </a:r>
            <a:r>
              <a:rPr lang="en-US" altLang="zh-CN" sz="2000" i="1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，动点</a:t>
            </a:r>
            <a:r>
              <a:rPr lang="en-US" altLang="zh-CN" sz="2000" i="1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的轨迹</a:t>
            </a:r>
            <a:r>
              <a:rPr lang="zh-CN" altLang="en-US" sz="2000" u="sng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4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8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  <p:bldP spid="8197" grpId="0"/>
      <p:bldP spid="8198" grpId="0"/>
      <p:bldP spid="8199" grpId="0"/>
      <p:bldP spid="8200" grpId="0"/>
      <p:bldP spid="8201" grpId="0" build="p"/>
      <p:bldP spid="8236" grpId="0" build="p"/>
      <p:bldP spid="82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Line 2"/>
          <p:cNvSpPr>
            <a:spLocks noChangeShapeType="1"/>
          </p:cNvSpPr>
          <p:nvPr/>
        </p:nvSpPr>
        <p:spPr bwMode="auto">
          <a:xfrm>
            <a:off x="4206875" y="2025645"/>
            <a:ext cx="4032250" cy="0"/>
          </a:xfrm>
          <a:prstGeom prst="line">
            <a:avLst/>
          </a:prstGeom>
          <a:noFill/>
          <a:ln w="57150">
            <a:solidFill>
              <a:srgbClr val="000C0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0242" name="组合 9218"/>
          <p:cNvGrpSpPr/>
          <p:nvPr/>
        </p:nvGrpSpPr>
        <p:grpSpPr bwMode="auto">
          <a:xfrm>
            <a:off x="4206876" y="420682"/>
            <a:ext cx="3949071" cy="2773363"/>
            <a:chOff x="0" y="0"/>
            <a:chExt cx="1551" cy="1748"/>
          </a:xfrm>
        </p:grpSpPr>
        <p:sp>
          <p:nvSpPr>
            <p:cNvPr id="10243" name="Text Box 4"/>
            <p:cNvSpPr txBox="1">
              <a:spLocks noChangeArrowheads="1"/>
            </p:cNvSpPr>
            <p:nvPr/>
          </p:nvSpPr>
          <p:spPr bwMode="auto">
            <a:xfrm>
              <a:off x="480" y="926"/>
              <a:ext cx="12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rgbClr val="040808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grpSp>
          <p:nvGrpSpPr>
            <p:cNvPr id="10244" name="组合 9220"/>
            <p:cNvGrpSpPr/>
            <p:nvPr/>
          </p:nvGrpSpPr>
          <p:grpSpPr bwMode="auto">
            <a:xfrm>
              <a:off x="0" y="0"/>
              <a:ext cx="1551" cy="1748"/>
              <a:chOff x="0" y="0"/>
              <a:chExt cx="1551" cy="1748"/>
            </a:xfrm>
          </p:grpSpPr>
          <p:grpSp>
            <p:nvGrpSpPr>
              <p:cNvPr id="10245" name="组合 9221"/>
              <p:cNvGrpSpPr/>
              <p:nvPr/>
            </p:nvGrpSpPr>
            <p:grpSpPr bwMode="auto">
              <a:xfrm>
                <a:off x="48" y="481"/>
                <a:ext cx="1487" cy="1027"/>
                <a:chOff x="0" y="46"/>
                <a:chExt cx="2207" cy="1610"/>
              </a:xfrm>
            </p:grpSpPr>
            <p:sp>
              <p:nvSpPr>
                <p:cNvPr id="10246" name="Freeform 7"/>
                <p:cNvSpPr>
                  <a:spLocks noChangeArrowheads="1"/>
                </p:cNvSpPr>
                <p:nvPr/>
              </p:nvSpPr>
              <p:spPr bwMode="auto">
                <a:xfrm>
                  <a:off x="137" y="91"/>
                  <a:ext cx="490" cy="1562"/>
                </a:xfrm>
                <a:custGeom>
                  <a:avLst/>
                  <a:gdLst>
                    <a:gd name="T0" fmla="*/ 46 w 490"/>
                    <a:gd name="T1" fmla="*/ 0 h 1562"/>
                    <a:gd name="T2" fmla="*/ 482 w 490"/>
                    <a:gd name="T3" fmla="*/ 798 h 1562"/>
                    <a:gd name="T4" fmla="*/ 0 w 490"/>
                    <a:gd name="T5" fmla="*/ 1562 h 15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90" h="1562">
                      <a:moveTo>
                        <a:pt x="46" y="0"/>
                      </a:moveTo>
                      <a:cubicBezTo>
                        <a:pt x="119" y="131"/>
                        <a:pt x="490" y="538"/>
                        <a:pt x="482" y="798"/>
                      </a:cubicBezTo>
                      <a:cubicBezTo>
                        <a:pt x="474" y="1058"/>
                        <a:pt x="100" y="1403"/>
                        <a:pt x="0" y="1562"/>
                      </a:cubicBezTo>
                    </a:path>
                  </a:pathLst>
                </a:custGeom>
                <a:noFill/>
                <a:ln w="57150">
                  <a:solidFill>
                    <a:srgbClr val="00FF0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247" name="Freeform 8"/>
                <p:cNvSpPr>
                  <a:spLocks noChangeArrowheads="1"/>
                </p:cNvSpPr>
                <p:nvPr/>
              </p:nvSpPr>
              <p:spPr bwMode="auto">
                <a:xfrm>
                  <a:off x="1225" y="46"/>
                  <a:ext cx="434" cy="1610"/>
                </a:xfrm>
                <a:custGeom>
                  <a:avLst/>
                  <a:gdLst>
                    <a:gd name="T0" fmla="*/ 351 w 434"/>
                    <a:gd name="T1" fmla="*/ 0 h 1610"/>
                    <a:gd name="T2" fmla="*/ 14 w 434"/>
                    <a:gd name="T3" fmla="*/ 846 h 1610"/>
                    <a:gd name="T4" fmla="*/ 434 w 434"/>
                    <a:gd name="T5" fmla="*/ 1610 h 1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4" h="1610">
                      <a:moveTo>
                        <a:pt x="351" y="0"/>
                      </a:moveTo>
                      <a:cubicBezTo>
                        <a:pt x="295" y="143"/>
                        <a:pt x="0" y="578"/>
                        <a:pt x="14" y="846"/>
                      </a:cubicBezTo>
                      <a:cubicBezTo>
                        <a:pt x="28" y="1114"/>
                        <a:pt x="347" y="1451"/>
                        <a:pt x="434" y="1610"/>
                      </a:cubicBezTo>
                    </a:path>
                  </a:pathLst>
                </a:custGeom>
                <a:noFill/>
                <a:ln w="57150">
                  <a:solidFill>
                    <a:srgbClr val="FF0066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248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227" y="227"/>
                  <a:ext cx="1271" cy="681"/>
                </a:xfrm>
                <a:prstGeom prst="line">
                  <a:avLst/>
                </a:prstGeom>
                <a:noFill/>
                <a:ln w="28575">
                  <a:solidFill>
                    <a:srgbClr val="FF505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249" name="Line 10"/>
                <p:cNvSpPr>
                  <a:spLocks noChangeShapeType="1"/>
                </p:cNvSpPr>
                <p:nvPr/>
              </p:nvSpPr>
              <p:spPr bwMode="auto">
                <a:xfrm>
                  <a:off x="1452" y="227"/>
                  <a:ext cx="324" cy="685"/>
                </a:xfrm>
                <a:prstGeom prst="line">
                  <a:avLst/>
                </a:prstGeom>
                <a:noFill/>
                <a:ln w="28575">
                  <a:solidFill>
                    <a:srgbClr val="FF505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250" name="Text Box 11"/>
                <p:cNvSpPr txBox="1">
                  <a:spLocks noChangeArrowheads="1"/>
                </p:cNvSpPr>
                <p:nvPr/>
              </p:nvSpPr>
              <p:spPr bwMode="auto">
                <a:xfrm rot="10800000" flipV="1">
                  <a:off x="1708" y="892"/>
                  <a:ext cx="499" cy="3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000" kern="0">
                      <a:solidFill>
                        <a:srgbClr val="040808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F</a:t>
                  </a:r>
                  <a:r>
                    <a:rPr lang="en-US" altLang="zh-CN" sz="2000" kern="0" baseline="-25000">
                      <a:solidFill>
                        <a:srgbClr val="040808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10251" name="Text Box 12"/>
                <p:cNvSpPr txBox="1">
                  <a:spLocks noChangeArrowheads="1"/>
                </p:cNvSpPr>
                <p:nvPr/>
              </p:nvSpPr>
              <p:spPr bwMode="auto">
                <a:xfrm rot="10800000" flipV="1">
                  <a:off x="0" y="890"/>
                  <a:ext cx="408" cy="3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000" kern="0">
                      <a:solidFill>
                        <a:srgbClr val="040808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F</a:t>
                  </a:r>
                  <a:endParaRPr lang="en-US" altLang="zh-CN" sz="2000" kern="0" baseline="-25000">
                    <a:solidFill>
                      <a:srgbClr val="040808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252" name="Text Box 13"/>
                <p:cNvSpPr txBox="1">
                  <a:spLocks noChangeArrowheads="1"/>
                </p:cNvSpPr>
                <p:nvPr/>
              </p:nvSpPr>
              <p:spPr bwMode="auto">
                <a:xfrm rot="10800000" flipV="1">
                  <a:off x="1180" y="88"/>
                  <a:ext cx="500" cy="3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000" kern="0">
                      <a:solidFill>
                        <a:srgbClr val="D1100B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M</a:t>
                  </a:r>
                  <a:endParaRPr lang="en-US" altLang="zh-CN" sz="2000" kern="0" baseline="-25000">
                    <a:solidFill>
                      <a:srgbClr val="D1100B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253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40" y="912"/>
                  <a:ext cx="1536" cy="3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0254" name="Line 15"/>
              <p:cNvSpPr>
                <a:spLocks noChangeShapeType="1"/>
              </p:cNvSpPr>
              <p:nvPr/>
            </p:nvSpPr>
            <p:spPr bwMode="auto">
              <a:xfrm flipV="1">
                <a:off x="672" y="212"/>
                <a:ext cx="0" cy="1536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55" name="Line 16"/>
              <p:cNvSpPr>
                <a:spLocks noChangeShapeType="1"/>
              </p:cNvSpPr>
              <p:nvPr/>
            </p:nvSpPr>
            <p:spPr bwMode="auto">
              <a:xfrm>
                <a:off x="0" y="1028"/>
                <a:ext cx="1536" cy="0"/>
              </a:xfrm>
              <a:prstGeom prst="line">
                <a:avLst/>
              </a:prstGeom>
              <a:noFill/>
              <a:ln w="3175">
                <a:solidFill>
                  <a:srgbClr val="040808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56" name="Text Box 17"/>
              <p:cNvSpPr txBox="1">
                <a:spLocks noChangeArrowheads="1"/>
              </p:cNvSpPr>
              <p:nvPr/>
            </p:nvSpPr>
            <p:spPr bwMode="auto">
              <a:xfrm>
                <a:off x="636" y="0"/>
                <a:ext cx="7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CN" altLang="en-US" sz="2000" kern="0">
                  <a:solidFill>
                    <a:srgbClr val="040808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57" name="Text Box 18"/>
              <p:cNvSpPr txBox="1">
                <a:spLocks noChangeArrowheads="1"/>
              </p:cNvSpPr>
              <p:nvPr/>
            </p:nvSpPr>
            <p:spPr bwMode="auto">
              <a:xfrm>
                <a:off x="1478" y="816"/>
                <a:ext cx="7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CN" altLang="en-US" sz="2000" kern="0">
                  <a:solidFill>
                    <a:srgbClr val="040808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58" name="Text Box 19"/>
              <p:cNvSpPr txBox="1">
                <a:spLocks noChangeArrowheads="1"/>
              </p:cNvSpPr>
              <p:nvPr/>
            </p:nvSpPr>
            <p:spPr bwMode="auto">
              <a:xfrm>
                <a:off x="144" y="1083"/>
                <a:ext cx="12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kern="0">
                    <a:solidFill>
                      <a:srgbClr val="040808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</a:t>
                </a:r>
              </a:p>
            </p:txBody>
          </p:sp>
        </p:grpSp>
      </p:grpSp>
      <p:sp>
        <p:nvSpPr>
          <p:cNvPr id="9236" name="Rectangle 20"/>
          <p:cNvSpPr/>
          <p:nvPr/>
        </p:nvSpPr>
        <p:spPr>
          <a:xfrm>
            <a:off x="6430584" y="3665765"/>
            <a:ext cx="360045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kern="0" noProof="1">
                <a:solidFill>
                  <a:srgbClr val="040808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|MF</a:t>
            </a:r>
            <a:r>
              <a:rPr lang="en-US" altLang="zh-CN" sz="2000" kern="0" baseline="-25000" noProof="1">
                <a:solidFill>
                  <a:srgbClr val="040808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noProof="1">
                <a:solidFill>
                  <a:srgbClr val="040808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|-|MF</a:t>
            </a:r>
            <a:r>
              <a:rPr lang="en-US" altLang="zh-CN" sz="2000" kern="0" baseline="-25000" noProof="1">
                <a:solidFill>
                  <a:srgbClr val="040808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noProof="1">
                <a:solidFill>
                  <a:srgbClr val="040808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 =2</a:t>
            </a:r>
            <a:r>
              <a:rPr lang="en-US" altLang="zh-CN" sz="2000" i="1" kern="0" noProof="1">
                <a:solidFill>
                  <a:srgbClr val="040808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4206875" y="3694812"/>
            <a:ext cx="4033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|MF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|-|MF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|=2a</a:t>
            </a:r>
          </a:p>
        </p:txBody>
      </p:sp>
      <p:sp>
        <p:nvSpPr>
          <p:cNvPr id="9238" name="Text Box 22"/>
          <p:cNvSpPr txBox="1"/>
          <p:nvPr/>
        </p:nvSpPr>
        <p:spPr>
          <a:xfrm>
            <a:off x="612271" y="5475249"/>
            <a:ext cx="6437818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kern="0" noProof="1">
                <a:solidFill>
                  <a:srgbClr val="040808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| |MF</a:t>
            </a:r>
            <a:r>
              <a:rPr lang="en-US" altLang="zh-CN" sz="2000" kern="0" baseline="-25000" noProof="1">
                <a:solidFill>
                  <a:srgbClr val="040808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noProof="1">
                <a:solidFill>
                  <a:srgbClr val="040808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|-|MF</a:t>
            </a:r>
            <a:r>
              <a:rPr lang="en-US" altLang="zh-CN" sz="2000" kern="0" baseline="-25000" noProof="1">
                <a:solidFill>
                  <a:srgbClr val="040808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noProof="1">
                <a:solidFill>
                  <a:srgbClr val="040808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 | = 2</a:t>
            </a:r>
            <a:r>
              <a:rPr lang="en-US" altLang="zh-CN" sz="2000" i="1" kern="0" noProof="1">
                <a:solidFill>
                  <a:srgbClr val="040808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 </a:t>
            </a:r>
            <a:r>
              <a:rPr lang="zh-CN" altLang="en-US" sz="2000" kern="0" noProof="1">
                <a:solidFill>
                  <a:srgbClr val="040808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（差的绝对值）</a:t>
            </a:r>
            <a:endParaRPr lang="zh-CN" altLang="en-US" sz="2000" kern="0" noProof="1">
              <a:solidFill>
                <a:srgbClr val="040808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39" name="AutoShape 23"/>
          <p:cNvSpPr>
            <a:spLocks noChangeArrowheads="1"/>
          </p:cNvSpPr>
          <p:nvPr/>
        </p:nvSpPr>
        <p:spPr bwMode="auto">
          <a:xfrm>
            <a:off x="6942139" y="2887990"/>
            <a:ext cx="215900" cy="719138"/>
          </a:xfrm>
          <a:prstGeom prst="downArrow">
            <a:avLst>
              <a:gd name="adj1" fmla="val 50000"/>
              <a:gd name="adj2" fmla="val 8325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63" name="Oval 24"/>
          <p:cNvSpPr>
            <a:spLocks noChangeArrowheads="1"/>
          </p:cNvSpPr>
          <p:nvPr/>
        </p:nvSpPr>
        <p:spPr bwMode="auto">
          <a:xfrm>
            <a:off x="6799264" y="1304921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 flipH="1">
            <a:off x="4927601" y="2025646"/>
            <a:ext cx="2447925" cy="503237"/>
          </a:xfrm>
          <a:prstGeom prst="line">
            <a:avLst/>
          </a:prstGeom>
          <a:noFill/>
          <a:ln w="57150">
            <a:solidFill>
              <a:schemeClr val="tx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4783138" y="2025646"/>
            <a:ext cx="144462" cy="503237"/>
          </a:xfrm>
          <a:prstGeom prst="line">
            <a:avLst/>
          </a:prstGeom>
          <a:noFill/>
          <a:ln w="57150">
            <a:solidFill>
              <a:schemeClr val="tx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43" name="Oval 27"/>
          <p:cNvSpPr>
            <a:spLocks noChangeArrowheads="1"/>
          </p:cNvSpPr>
          <p:nvPr/>
        </p:nvSpPr>
        <p:spPr bwMode="auto">
          <a:xfrm>
            <a:off x="4856163" y="2457445"/>
            <a:ext cx="144462" cy="1444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</a:ln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4711701" y="2600321"/>
            <a:ext cx="631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4206875" y="4102159"/>
            <a:ext cx="33131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即双曲线的左支</a:t>
            </a:r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6430584" y="4123969"/>
            <a:ext cx="32400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即双曲线的右支</a:t>
            </a:r>
          </a:p>
        </p:txBody>
      </p:sp>
      <p:sp>
        <p:nvSpPr>
          <p:cNvPr id="9247" name="Text Box 31"/>
          <p:cNvSpPr txBox="1">
            <a:spLocks noChangeArrowheads="1"/>
          </p:cNvSpPr>
          <p:nvPr/>
        </p:nvSpPr>
        <p:spPr bwMode="auto">
          <a:xfrm>
            <a:off x="4656507" y="5475249"/>
            <a:ext cx="4032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即表示整个双曲线</a:t>
            </a:r>
          </a:p>
        </p:txBody>
      </p:sp>
      <p:sp>
        <p:nvSpPr>
          <p:cNvPr id="10271" name="Line 32"/>
          <p:cNvSpPr>
            <a:spLocks noChangeShapeType="1"/>
          </p:cNvSpPr>
          <p:nvPr/>
        </p:nvSpPr>
        <p:spPr bwMode="auto">
          <a:xfrm flipH="1">
            <a:off x="4783139" y="2025645"/>
            <a:ext cx="2592387" cy="0"/>
          </a:xfrm>
          <a:prstGeom prst="line">
            <a:avLst/>
          </a:prstGeom>
          <a:noFill/>
          <a:ln w="57150">
            <a:solidFill>
              <a:srgbClr val="D1100B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49" name="AutoShape 34"/>
          <p:cNvSpPr>
            <a:spLocks noChangeArrowheads="1"/>
          </p:cNvSpPr>
          <p:nvPr/>
        </p:nvSpPr>
        <p:spPr bwMode="auto">
          <a:xfrm>
            <a:off x="4898520" y="2959800"/>
            <a:ext cx="215900" cy="719138"/>
          </a:xfrm>
          <a:prstGeom prst="downArrow">
            <a:avLst>
              <a:gd name="adj1" fmla="val 50000"/>
              <a:gd name="adj2" fmla="val 8325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50" name="Text Box 35"/>
          <p:cNvSpPr txBox="1">
            <a:spLocks noChangeArrowheads="1"/>
          </p:cNvSpPr>
          <p:nvPr/>
        </p:nvSpPr>
        <p:spPr bwMode="auto">
          <a:xfrm>
            <a:off x="679370" y="4410545"/>
            <a:ext cx="108395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当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|MF</a:t>
            </a:r>
            <a:r>
              <a:rPr lang="en-US" altLang="zh-CN" sz="2000" kern="0" baseline="-25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|-|MF</a:t>
            </a:r>
            <a:r>
              <a:rPr lang="en-US" altLang="zh-CN" sz="2000" kern="0" baseline="-25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|=2a</a:t>
            </a:r>
            <a:r>
              <a:rPr lang="zh-CN" altLang="en-US" sz="2000" kern="0" dirty="0"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时，</a:t>
            </a:r>
            <a:r>
              <a:rPr lang="en-US" altLang="zh-CN" sz="2000" kern="0" dirty="0"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 sz="2000" kern="0" dirty="0"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点轨迹是双曲线中靠近</a:t>
            </a:r>
            <a:r>
              <a:rPr lang="en-US" altLang="zh-CN" sz="2000" kern="0" dirty="0"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 dirty="0"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的一支； 当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|MF</a:t>
            </a:r>
            <a:r>
              <a:rPr lang="en-US" altLang="zh-CN" sz="2000" kern="0" baseline="-25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|-|MF</a:t>
            </a:r>
            <a:r>
              <a:rPr lang="en-US" altLang="zh-CN" sz="2000" kern="0" baseline="-25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|=2a</a:t>
            </a:r>
            <a:r>
              <a:rPr lang="zh-CN" altLang="en-US" sz="2000" kern="0" dirty="0"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时，</a:t>
            </a:r>
            <a:r>
              <a:rPr lang="en-US" altLang="zh-CN" sz="2000" kern="0" dirty="0"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 sz="2000" kern="0" dirty="0"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点轨迹是双曲线中靠近</a:t>
            </a:r>
            <a:r>
              <a:rPr lang="en-US" altLang="zh-CN" sz="2000" kern="0" dirty="0"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 dirty="0"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的一支</a:t>
            </a:r>
            <a:r>
              <a:rPr lang="en-US" altLang="zh-CN" sz="2000" kern="0" dirty="0"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3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" grpId="0"/>
      <p:bldP spid="9237" grpId="0"/>
      <p:bldP spid="9238" grpId="0"/>
      <p:bldP spid="9239" grpId="0" animBg="1"/>
      <p:bldP spid="9243" grpId="0" animBg="1"/>
      <p:bldP spid="9244" grpId="0"/>
      <p:bldP spid="9245" grpId="0"/>
      <p:bldP spid="9246" grpId="0"/>
      <p:bldP spid="9247" grpId="0"/>
      <p:bldP spid="9249" grpId="0" animBg="1"/>
      <p:bldP spid="92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组合 10241"/>
          <p:cNvGrpSpPr/>
          <p:nvPr/>
        </p:nvGrpSpPr>
        <p:grpSpPr bwMode="auto">
          <a:xfrm>
            <a:off x="3830617" y="1857199"/>
            <a:ext cx="6846888" cy="3598863"/>
            <a:chOff x="-905" y="0"/>
            <a:chExt cx="4313" cy="2267"/>
          </a:xfrm>
        </p:grpSpPr>
        <p:grpSp>
          <p:nvGrpSpPr>
            <p:cNvPr id="11266" name="组合 10242"/>
            <p:cNvGrpSpPr/>
            <p:nvPr/>
          </p:nvGrpSpPr>
          <p:grpSpPr bwMode="auto">
            <a:xfrm>
              <a:off x="0" y="0"/>
              <a:ext cx="3408" cy="816"/>
              <a:chOff x="0" y="0"/>
              <a:chExt cx="3408" cy="816"/>
            </a:xfrm>
          </p:grpSpPr>
          <p:sp>
            <p:nvSpPr>
              <p:cNvPr id="11267" name="AutoShape 37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3408" cy="816"/>
              </a:xfrm>
              <a:prstGeom prst="cloudCallout">
                <a:avLst>
                  <a:gd name="adj1" fmla="val 42697"/>
                  <a:gd name="adj2" fmla="val 124958"/>
                </a:avLst>
              </a:prstGeom>
              <a:solidFill>
                <a:srgbClr val="C0C0C0">
                  <a:alpha val="50000"/>
                </a:srgbClr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algn="ctr"/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268" name="Text Box 38"/>
              <p:cNvSpPr txBox="1">
                <a:spLocks noChangeArrowheads="1"/>
              </p:cNvSpPr>
              <p:nvPr/>
            </p:nvSpPr>
            <p:spPr bwMode="auto">
              <a:xfrm>
                <a:off x="731" y="279"/>
                <a:ext cx="226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2000" kern="0" dirty="0">
                    <a:solidFill>
                      <a:srgbClr val="CC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如何求这优美的曲线的方程？</a:t>
                </a:r>
              </a:p>
            </p:txBody>
          </p:sp>
        </p:grpSp>
        <p:sp>
          <p:nvSpPr>
            <p:cNvPr id="11269" name="WordArt 39"/>
            <p:cNvSpPr>
              <a:spLocks noChangeArrowheads="1" noChangeShapeType="1" noTextEdit="1"/>
            </p:cNvSpPr>
            <p:nvPr/>
          </p:nvSpPr>
          <p:spPr bwMode="auto">
            <a:xfrm>
              <a:off x="-905" y="1499"/>
              <a:ext cx="768" cy="7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 anchor="ctr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000" kern="0" dirty="0"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？</a:t>
              </a:r>
            </a:p>
          </p:txBody>
        </p:sp>
      </p:grp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7055774" y="4369021"/>
            <a:ext cx="2895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9791037" y="4343622"/>
            <a:ext cx="68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</a:p>
        </p:txBody>
      </p:sp>
      <p:sp>
        <p:nvSpPr>
          <p:cNvPr id="11268" name="Line 5"/>
          <p:cNvSpPr>
            <a:spLocks noChangeShapeType="1"/>
          </p:cNvSpPr>
          <p:nvPr/>
        </p:nvSpPr>
        <p:spPr bwMode="auto">
          <a:xfrm flipH="1" flipV="1">
            <a:off x="8424199" y="2746596"/>
            <a:ext cx="0" cy="3124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8500399" y="2525934"/>
            <a:ext cx="838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8424199" y="4224558"/>
            <a:ext cx="53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</a:p>
        </p:txBody>
      </p:sp>
      <p:sp>
        <p:nvSpPr>
          <p:cNvPr id="12294" name="Oval 8"/>
          <p:cNvSpPr>
            <a:spLocks noChangeArrowheads="1"/>
          </p:cNvSpPr>
          <p:nvPr/>
        </p:nvSpPr>
        <p:spPr bwMode="auto">
          <a:xfrm>
            <a:off x="9214774" y="4125808"/>
            <a:ext cx="259766" cy="56263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/>
            </a:solidFill>
            <a:round/>
          </a:ln>
        </p:spPr>
        <p:txBody>
          <a:bodyPr wrap="none" anchor="ctr">
            <a:spAutoFit/>
          </a:bodyPr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5" name="Oval 9"/>
          <p:cNvSpPr>
            <a:spLocks noChangeArrowheads="1"/>
          </p:cNvSpPr>
          <p:nvPr/>
        </p:nvSpPr>
        <p:spPr bwMode="auto">
          <a:xfrm>
            <a:off x="7473287" y="4111520"/>
            <a:ext cx="259766" cy="56263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/>
            </a:solidFill>
            <a:round/>
          </a:ln>
        </p:spPr>
        <p:txBody>
          <a:bodyPr wrap="none" anchor="ctr">
            <a:spAutoFit/>
          </a:bodyPr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816690" y="2024825"/>
            <a:ext cx="104409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设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, y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双曲线的焦距为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2c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c&gt;0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,F</a:t>
            </a:r>
            <a:r>
              <a:rPr lang="en-US" altLang="zh-CN" sz="2000" kern="0" baseline="-25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(-c,0),F</a:t>
            </a:r>
            <a:r>
              <a:rPr lang="en-US" altLang="zh-CN" sz="2000" kern="0" baseline="-25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(c,0)</a:t>
            </a:r>
          </a:p>
        </p:txBody>
      </p:sp>
      <p:sp>
        <p:nvSpPr>
          <p:cNvPr id="12297" name="Freeform 11"/>
          <p:cNvSpPr>
            <a:spLocks noChangeArrowheads="1"/>
          </p:cNvSpPr>
          <p:nvPr/>
        </p:nvSpPr>
        <p:spPr bwMode="auto">
          <a:xfrm>
            <a:off x="8927438" y="3000597"/>
            <a:ext cx="688975" cy="2555875"/>
          </a:xfrm>
          <a:custGeom>
            <a:avLst/>
            <a:gdLst>
              <a:gd name="T0" fmla="*/ 351 w 434"/>
              <a:gd name="T1" fmla="*/ 0 h 1610"/>
              <a:gd name="T2" fmla="*/ 14 w 434"/>
              <a:gd name="T3" fmla="*/ 846 h 1610"/>
              <a:gd name="T4" fmla="*/ 434 w 434"/>
              <a:gd name="T5" fmla="*/ 1610 h 1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4" h="1610">
                <a:moveTo>
                  <a:pt x="351" y="0"/>
                </a:moveTo>
                <a:cubicBezTo>
                  <a:pt x="295" y="143"/>
                  <a:pt x="0" y="578"/>
                  <a:pt x="14" y="846"/>
                </a:cubicBezTo>
                <a:cubicBezTo>
                  <a:pt x="28" y="1114"/>
                  <a:pt x="347" y="1451"/>
                  <a:pt x="434" y="1610"/>
                </a:cubicBezTo>
              </a:path>
            </a:pathLst>
          </a:custGeom>
          <a:noFill/>
          <a:ln w="28575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8" name="Freeform 12"/>
          <p:cNvSpPr>
            <a:spLocks noChangeArrowheads="1"/>
          </p:cNvSpPr>
          <p:nvPr/>
        </p:nvSpPr>
        <p:spPr bwMode="auto">
          <a:xfrm>
            <a:off x="7127213" y="3073622"/>
            <a:ext cx="777875" cy="2479675"/>
          </a:xfrm>
          <a:custGeom>
            <a:avLst/>
            <a:gdLst>
              <a:gd name="T0" fmla="*/ 46 w 490"/>
              <a:gd name="T1" fmla="*/ 0 h 1562"/>
              <a:gd name="T2" fmla="*/ 482 w 490"/>
              <a:gd name="T3" fmla="*/ 798 h 1562"/>
              <a:gd name="T4" fmla="*/ 0 w 490"/>
              <a:gd name="T5" fmla="*/ 1562 h 1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90" h="1562">
                <a:moveTo>
                  <a:pt x="46" y="0"/>
                </a:moveTo>
                <a:cubicBezTo>
                  <a:pt x="119" y="131"/>
                  <a:pt x="490" y="538"/>
                  <a:pt x="482" y="798"/>
                </a:cubicBezTo>
                <a:cubicBezTo>
                  <a:pt x="474" y="1058"/>
                  <a:pt x="100" y="1403"/>
                  <a:pt x="0" y="1562"/>
                </a:cubicBezTo>
              </a:path>
            </a:pathLst>
          </a:custGeom>
          <a:noFill/>
          <a:ln w="28575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9" name="Text Box 13"/>
          <p:cNvSpPr txBox="1">
            <a:spLocks noChangeArrowheads="1"/>
          </p:cNvSpPr>
          <p:nvPr/>
        </p:nvSpPr>
        <p:spPr bwMode="auto">
          <a:xfrm>
            <a:off x="7338349" y="4396008"/>
            <a:ext cx="1066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2300" name="Text Box 14"/>
          <p:cNvSpPr txBox="1">
            <a:spLocks noChangeArrowheads="1"/>
          </p:cNvSpPr>
          <p:nvPr/>
        </p:nvSpPr>
        <p:spPr bwMode="auto">
          <a:xfrm>
            <a:off x="9167149" y="4440458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2301" name="Line 15"/>
          <p:cNvSpPr>
            <a:spLocks noChangeShapeType="1"/>
          </p:cNvSpPr>
          <p:nvPr/>
        </p:nvSpPr>
        <p:spPr bwMode="auto">
          <a:xfrm flipV="1">
            <a:off x="7487574" y="3576858"/>
            <a:ext cx="1676400" cy="83820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02" name="Line 16"/>
          <p:cNvSpPr>
            <a:spLocks noChangeShapeType="1"/>
          </p:cNvSpPr>
          <p:nvPr/>
        </p:nvSpPr>
        <p:spPr bwMode="auto">
          <a:xfrm>
            <a:off x="9171912" y="3605433"/>
            <a:ext cx="76200" cy="76200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03" name="Text Box 17"/>
          <p:cNvSpPr txBox="1">
            <a:spLocks noChangeArrowheads="1"/>
          </p:cNvSpPr>
          <p:nvPr/>
        </p:nvSpPr>
        <p:spPr bwMode="auto">
          <a:xfrm>
            <a:off x="9214774" y="3335558"/>
            <a:ext cx="60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FF5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</a:p>
        </p:txBody>
      </p:sp>
      <p:sp>
        <p:nvSpPr>
          <p:cNvPr id="11281" name="Text Box 28"/>
          <p:cNvSpPr txBox="1">
            <a:spLocks noChangeArrowheads="1"/>
          </p:cNvSpPr>
          <p:nvPr/>
        </p:nvSpPr>
        <p:spPr bwMode="auto">
          <a:xfrm>
            <a:off x="773451" y="1573621"/>
            <a:ext cx="87010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　</a:t>
            </a:r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以</a:t>
            </a: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1,</a:t>
            </a: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所在的直线为</a:t>
            </a: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轴，线段</a:t>
            </a: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的中点为原点建立直角坐标系</a:t>
            </a:r>
          </a:p>
        </p:txBody>
      </p:sp>
      <p:grpSp>
        <p:nvGrpSpPr>
          <p:cNvPr id="11282" name="组合 11281"/>
          <p:cNvGrpSpPr/>
          <p:nvPr/>
        </p:nvGrpSpPr>
        <p:grpSpPr bwMode="auto">
          <a:xfrm>
            <a:off x="773451" y="2657980"/>
            <a:ext cx="7848600" cy="812800"/>
            <a:chOff x="0" y="-154"/>
            <a:chExt cx="4944" cy="512"/>
          </a:xfrm>
        </p:grpSpPr>
        <p:sp>
          <p:nvSpPr>
            <p:cNvPr id="12306" name="Oval 19"/>
            <p:cNvSpPr>
              <a:spLocks noChangeArrowheads="1"/>
            </p:cNvSpPr>
            <p:nvPr/>
          </p:nvSpPr>
          <p:spPr bwMode="auto">
            <a:xfrm>
              <a:off x="960" y="-154"/>
              <a:ext cx="164" cy="35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07" name="Text Box 20"/>
            <p:cNvSpPr txBox="1">
              <a:spLocks noChangeArrowheads="1"/>
            </p:cNvSpPr>
            <p:nvPr/>
          </p:nvSpPr>
          <p:spPr bwMode="auto">
            <a:xfrm>
              <a:off x="0" y="96"/>
              <a:ext cx="494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即    </a:t>
              </a:r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(x+c)</a:t>
              </a:r>
              <a:r>
                <a:rPr lang="en-US" altLang="zh-CN" sz="2000" kern="0" baseline="3000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 </a:t>
              </a:r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+ y</a:t>
              </a:r>
              <a:r>
                <a:rPr lang="en-US" altLang="zh-CN" sz="2000" kern="0" baseline="3000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 </a:t>
              </a:r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-    (x-c)</a:t>
              </a:r>
              <a:r>
                <a:rPr lang="en-US" altLang="zh-CN" sz="2000" kern="0" baseline="3000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 </a:t>
              </a:r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+ y</a:t>
              </a:r>
              <a:r>
                <a:rPr lang="en-US" altLang="zh-CN" sz="2000" kern="0" baseline="3000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 </a:t>
              </a:r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  + 2a</a:t>
              </a:r>
            </a:p>
          </p:txBody>
        </p:sp>
        <p:sp>
          <p:nvSpPr>
            <p:cNvPr id="12308" name="Line 21"/>
            <p:cNvSpPr>
              <a:spLocks noChangeShapeType="1"/>
            </p:cNvSpPr>
            <p:nvPr/>
          </p:nvSpPr>
          <p:spPr bwMode="auto">
            <a:xfrm flipV="1">
              <a:off x="432" y="118"/>
              <a:ext cx="736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09" name="Line 22"/>
            <p:cNvSpPr>
              <a:spLocks noChangeShapeType="1"/>
            </p:cNvSpPr>
            <p:nvPr/>
          </p:nvSpPr>
          <p:spPr bwMode="auto">
            <a:xfrm flipH="1">
              <a:off x="283" y="118"/>
              <a:ext cx="144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10" name="Line 23"/>
            <p:cNvSpPr>
              <a:spLocks noChangeShapeType="1"/>
            </p:cNvSpPr>
            <p:nvPr/>
          </p:nvSpPr>
          <p:spPr bwMode="auto">
            <a:xfrm flipH="1" flipV="1">
              <a:off x="235" y="305"/>
              <a:ext cx="48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11" name="Line 24"/>
            <p:cNvSpPr>
              <a:spLocks noChangeShapeType="1"/>
            </p:cNvSpPr>
            <p:nvPr/>
          </p:nvSpPr>
          <p:spPr bwMode="auto">
            <a:xfrm>
              <a:off x="1385" y="93"/>
              <a:ext cx="69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12" name="Line 25"/>
            <p:cNvSpPr>
              <a:spLocks noChangeShapeType="1"/>
            </p:cNvSpPr>
            <p:nvPr/>
          </p:nvSpPr>
          <p:spPr bwMode="auto">
            <a:xfrm flipH="1">
              <a:off x="1289" y="93"/>
              <a:ext cx="96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13" name="Line 26"/>
            <p:cNvSpPr>
              <a:spLocks noChangeShapeType="1"/>
            </p:cNvSpPr>
            <p:nvPr/>
          </p:nvSpPr>
          <p:spPr bwMode="auto">
            <a:xfrm>
              <a:off x="1241" y="285"/>
              <a:ext cx="48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14" name="Text Box 27"/>
            <p:cNvSpPr txBox="1">
              <a:spLocks noChangeArrowheads="1"/>
            </p:cNvSpPr>
            <p:nvPr/>
          </p:nvSpPr>
          <p:spPr bwMode="auto">
            <a:xfrm>
              <a:off x="2214" y="67"/>
              <a:ext cx="76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_</a:t>
              </a:r>
            </a:p>
          </p:txBody>
        </p:sp>
      </p:grpSp>
      <p:sp>
        <p:nvSpPr>
          <p:cNvPr id="11292" name="Text Box 29"/>
          <p:cNvSpPr txBox="1">
            <a:spLocks noChangeArrowheads="1"/>
          </p:cNvSpPr>
          <p:nvPr/>
        </p:nvSpPr>
        <p:spPr bwMode="auto">
          <a:xfrm>
            <a:off x="647205" y="1588269"/>
            <a:ext cx="20875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 </a:t>
            </a:r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建系</a:t>
            </a: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1293" name="Text Box 30"/>
          <p:cNvSpPr txBox="1">
            <a:spLocks noChangeArrowheads="1"/>
          </p:cNvSpPr>
          <p:nvPr/>
        </p:nvSpPr>
        <p:spPr bwMode="auto">
          <a:xfrm>
            <a:off x="660400" y="2049450"/>
            <a:ext cx="1873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设点．</a:t>
            </a:r>
          </a:p>
        </p:txBody>
      </p:sp>
      <p:sp>
        <p:nvSpPr>
          <p:cNvPr id="11294" name="Text Box 31"/>
          <p:cNvSpPr txBox="1">
            <a:spLocks noChangeArrowheads="1"/>
          </p:cNvSpPr>
          <p:nvPr/>
        </p:nvSpPr>
        <p:spPr bwMode="auto">
          <a:xfrm>
            <a:off x="623226" y="2525934"/>
            <a:ext cx="172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列式．</a:t>
            </a:r>
          </a:p>
        </p:txBody>
      </p:sp>
      <p:sp>
        <p:nvSpPr>
          <p:cNvPr id="11295" name="Text Box 32"/>
          <p:cNvSpPr txBox="1">
            <a:spLocks noChangeArrowheads="1"/>
          </p:cNvSpPr>
          <p:nvPr/>
        </p:nvSpPr>
        <p:spPr bwMode="auto">
          <a:xfrm>
            <a:off x="1510638" y="2485363"/>
            <a:ext cx="5616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|MF1| - |MF2|=       2a</a:t>
            </a:r>
          </a:p>
        </p:txBody>
      </p:sp>
      <p:graphicFrame>
        <p:nvGraphicFramePr>
          <p:cNvPr id="11296" name="对象 11295"/>
          <p:cNvGraphicFramePr>
            <a:graphicFrameLocks noChangeAspect="1"/>
          </p:cNvGraphicFramePr>
          <p:nvPr/>
        </p:nvGraphicFramePr>
        <p:xfrm>
          <a:off x="3299749" y="2336951"/>
          <a:ext cx="4889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16205" imgH="128905" progId="Equation.3">
                  <p:embed/>
                </p:oleObj>
              </mc:Choice>
              <mc:Fallback>
                <p:oleObj r:id="rId2" imgW="116205" imgH="128905" progId="Equation.3">
                  <p:embed/>
                  <p:pic>
                    <p:nvPicPr>
                      <p:cNvPr id="0" name="对象 112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9749" y="2336951"/>
                        <a:ext cx="4889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7" name="Text Box 40"/>
          <p:cNvSpPr txBox="1">
            <a:spLocks noChangeArrowheads="1"/>
          </p:cNvSpPr>
          <p:nvPr/>
        </p:nvSpPr>
        <p:spPr bwMode="auto">
          <a:xfrm>
            <a:off x="634677" y="3751768"/>
            <a:ext cx="1584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化简</a:t>
            </a: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2321" name="Text Box 41"/>
          <p:cNvSpPr txBox="1">
            <a:spLocks noChangeArrowheads="1"/>
          </p:cNvSpPr>
          <p:nvPr/>
        </p:nvSpPr>
        <p:spPr bwMode="auto">
          <a:xfrm>
            <a:off x="556549" y="1174119"/>
            <a:ext cx="5975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双曲线的标准方程</a:t>
            </a:r>
          </a:p>
        </p:txBody>
      </p:sp>
      <p:sp>
        <p:nvSpPr>
          <p:cNvPr id="3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9" grpId="0"/>
      <p:bldP spid="11270" grpId="0"/>
      <p:bldP spid="11273" grpId="0"/>
      <p:bldP spid="11281" grpId="0"/>
      <p:bldP spid="11292" grpId="0"/>
      <p:bldP spid="11293" grpId="0"/>
      <p:bldP spid="11294" grpId="0"/>
      <p:bldP spid="11295" grpId="0"/>
      <p:bldP spid="1129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1517</Words>
  <Application>Microsoft Office PowerPoint</Application>
  <PresentationFormat>宽屏</PresentationFormat>
  <Paragraphs>245</Paragraphs>
  <Slides>23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Calibri</vt:lpstr>
      <vt:lpstr>Wingdings</vt:lpstr>
      <vt:lpstr>Arial</vt:lpstr>
      <vt:lpstr>思源黑体 CN Light</vt:lpstr>
      <vt:lpstr>FandolFang R</vt:lpstr>
      <vt:lpstr>办公资源网：www.bangongziyuan.com</vt:lpstr>
      <vt:lpstr>Microsoft 公式 3.0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2020-09-21T02:06:20Z</dcterms:created>
  <dcterms:modified xsi:type="dcterms:W3CDTF">2021-01-09T10:10:33Z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