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8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5" r:id="rId13"/>
    <p:sldId id="286" r:id="rId14"/>
    <p:sldId id="288" r:id="rId15"/>
    <p:sldId id="273" r:id="rId16"/>
    <p:sldId id="274" r:id="rId17"/>
    <p:sldId id="287" r:id="rId18"/>
    <p:sldId id="275" r:id="rId19"/>
    <p:sldId id="290" r:id="rId20"/>
  </p:sldIdLst>
  <p:sldSz cx="12192000" cy="6858000"/>
  <p:notesSz cx="6858000" cy="9144000"/>
  <p:embeddedFontLst>
    <p:embeddedFont>
      <p:font typeface="FandolFang R" panose="02010600030101010101" charset="-122"/>
      <p:regular r:id="rId22"/>
    </p:embeddedFont>
    <p:embeddedFont>
      <p:font typeface="思源黑体 CN Light" panose="02010600030101010101" charset="-122"/>
      <p:regular r:id="rId23"/>
    </p:embeddedFont>
    <p:embeddedFont>
      <p:font typeface="思源黑体 CN Medium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35" autoAdjust="0"/>
    <p:restoredTop sz="94660"/>
  </p:normalViewPr>
  <p:slideViewPr>
    <p:cSldViewPr snapToGrid="0">
      <p:cViewPr>
        <p:scale>
          <a:sx n="66" d="100"/>
          <a:sy n="66" d="100"/>
        </p:scale>
        <p:origin x="1644" y="660"/>
      </p:cViewPr>
      <p:guideLst>
        <p:guide pos="393"/>
        <p:guide pos="7256"/>
        <p:guide orient="horz" pos="618"/>
        <p:guide orient="horz" pos="68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B93430D-E617-4D1B-80AA-4A7E69CB695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184664D-918E-46DF-B409-D70D494B534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51DC9F-D0C6-4C03-8EAF-53A25303A83F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>
                <a:ea typeface="华文行楷" panose="02010800040101010101" pitchFamily="2" charset="-122"/>
              </a:rPr>
              <a:t>广东省阳江市第一中学周游数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D16AF5-0C8F-47D3-8E12-079A5E6FE842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知识要点</a:t>
            </a:r>
            <a:r>
              <a:rPr lang="en-US" altLang="zh-CN"/>
              <a:t>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3C4976-3B32-437A-A6AA-25A473FD8359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>
                <a:ea typeface="华文行楷" panose="02010800040101010101" pitchFamily="2" charset="-122"/>
              </a:rPr>
              <a:t>知识要点</a:t>
            </a:r>
            <a:r>
              <a:rPr lang="en-US" altLang="zh-CN" sz="2800" b="1">
                <a:ea typeface="华文行楷" panose="02010800040101010101" pitchFamily="2" charset="-122"/>
              </a:rPr>
              <a:t>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088CF3-4888-4544-AEC7-A7EC499C063C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例</a:t>
            </a:r>
            <a:r>
              <a:rPr lang="en-US" altLang="zh-CN"/>
              <a:t>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1BCF6-F269-48C2-A84D-CD1F4336C33F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知识要点</a:t>
            </a:r>
            <a:r>
              <a:rPr lang="en-US" altLang="zh-CN"/>
              <a:t>3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5DA6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5DA6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57.bin"/><Relationship Id="rId26" Type="http://schemas.openxmlformats.org/officeDocument/2006/relationships/image" Target="../media/image65.png"/><Relationship Id="rId3" Type="http://schemas.openxmlformats.org/officeDocument/2006/relationships/image" Target="../media/image53.wmf"/><Relationship Id="rId21" Type="http://schemas.openxmlformats.org/officeDocument/2006/relationships/image" Target="../media/image62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60.wmf"/><Relationship Id="rId25" Type="http://schemas.openxmlformats.org/officeDocument/2006/relationships/image" Target="../media/image64.wmf"/><Relationship Id="rId2" Type="http://schemas.openxmlformats.org/officeDocument/2006/relationships/oleObject" Target="../embeddings/oleObject49.bin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7.wmf"/><Relationship Id="rId24" Type="http://schemas.openxmlformats.org/officeDocument/2006/relationships/oleObject" Target="../embeddings/oleObject60.bin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23" Type="http://schemas.openxmlformats.org/officeDocument/2006/relationships/image" Target="../media/image63.wmf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61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55.bin"/><Relationship Id="rId22" Type="http://schemas.openxmlformats.org/officeDocument/2006/relationships/oleObject" Target="../embeddings/oleObject59.bin"/><Relationship Id="rId27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7" Type="http://schemas.openxmlformats.org/officeDocument/2006/relationships/image" Target="../media/image73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2.emf"/><Relationship Id="rId4" Type="http://schemas.openxmlformats.org/officeDocument/2006/relationships/oleObject" Target="../embeddings/oleObject6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6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80.emf"/><Relationship Id="rId18" Type="http://schemas.openxmlformats.org/officeDocument/2006/relationships/oleObject" Target="../embeddings/oleObject78.bin"/><Relationship Id="rId3" Type="http://schemas.openxmlformats.org/officeDocument/2006/relationships/oleObject" Target="../embeddings/oleObject70.bin"/><Relationship Id="rId21" Type="http://schemas.openxmlformats.org/officeDocument/2006/relationships/image" Target="../media/image84.wmf"/><Relationship Id="rId7" Type="http://schemas.openxmlformats.org/officeDocument/2006/relationships/image" Target="../media/image77.e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82.e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79.emf"/><Relationship Id="rId5" Type="http://schemas.openxmlformats.org/officeDocument/2006/relationships/oleObject" Target="../embeddings/oleObject71.bin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83.emf"/><Relationship Id="rId4" Type="http://schemas.openxmlformats.org/officeDocument/2006/relationships/image" Target="../media/image76.wmf"/><Relationship Id="rId9" Type="http://schemas.openxmlformats.org/officeDocument/2006/relationships/image" Target="../media/image78.emf"/><Relationship Id="rId14" Type="http://schemas.openxmlformats.org/officeDocument/2006/relationships/oleObject" Target="../embeddings/oleObject7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7" Type="http://schemas.openxmlformats.org/officeDocument/2006/relationships/image" Target="../media/image89.png"/><Relationship Id="rId2" Type="http://schemas.openxmlformats.org/officeDocument/2006/relationships/oleObject" Target="../embeddings/oleObject81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5" Type="http://schemas.openxmlformats.org/officeDocument/2006/relationships/image" Target="../media/image87.emf"/><Relationship Id="rId4" Type="http://schemas.openxmlformats.org/officeDocument/2006/relationships/oleObject" Target="../embeddings/oleObject8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png"/><Relationship Id="rId4" Type="http://schemas.openxmlformats.org/officeDocument/2006/relationships/image" Target="../media/image12.wmf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2.e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0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emf"/><Relationship Id="rId20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25.e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0.emf"/><Relationship Id="rId22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3.emf"/><Relationship Id="rId3" Type="http://schemas.openxmlformats.org/officeDocument/2006/relationships/audio" Target="../media/audio3.wav"/><Relationship Id="rId7" Type="http://schemas.openxmlformats.org/officeDocument/2006/relationships/image" Target="../media/image27.wmf"/><Relationship Id="rId12" Type="http://schemas.openxmlformats.org/officeDocument/2006/relationships/image" Target="../media/image30.png"/><Relationship Id="rId17" Type="http://schemas.openxmlformats.org/officeDocument/2006/relationships/oleObject" Target="../embeddings/oleObject30.bin"/><Relationship Id="rId2" Type="http://schemas.openxmlformats.org/officeDocument/2006/relationships/audio" Target="../media/audio2.wav"/><Relationship Id="rId16" Type="http://schemas.openxmlformats.org/officeDocument/2006/relationships/image" Target="../media/image32.wmf"/><Relationship Id="rId20" Type="http://schemas.openxmlformats.org/officeDocument/2006/relationships/image" Target="../media/image34.e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7.bin"/><Relationship Id="rId19" Type="http://schemas.openxmlformats.org/officeDocument/2006/relationships/oleObject" Target="../embeddings/oleObject31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8.wmf"/><Relationship Id="rId14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2.emf"/><Relationship Id="rId26" Type="http://schemas.openxmlformats.org/officeDocument/2006/relationships/image" Target="../media/image46.emf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3.bin"/><Relationship Id="rId2" Type="http://schemas.openxmlformats.org/officeDocument/2006/relationships/audio" Target="../media/audio2.wav"/><Relationship Id="rId16" Type="http://schemas.openxmlformats.org/officeDocument/2006/relationships/image" Target="../media/image41.emf"/><Relationship Id="rId20" Type="http://schemas.openxmlformats.org/officeDocument/2006/relationships/image" Target="../media/image4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6.bin"/><Relationship Id="rId24" Type="http://schemas.openxmlformats.org/officeDocument/2006/relationships/image" Target="../media/image45.emf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2.bin"/><Relationship Id="rId28" Type="http://schemas.openxmlformats.org/officeDocument/2006/relationships/image" Target="../media/image48.png"/><Relationship Id="rId10" Type="http://schemas.openxmlformats.org/officeDocument/2006/relationships/image" Target="../media/image38.e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35.e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0.emf"/><Relationship Id="rId22" Type="http://schemas.openxmlformats.org/officeDocument/2006/relationships/image" Target="../media/image44.wmf"/><Relationship Id="rId27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49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77888"/>
              <a:ext cx="5033249" cy="1542836"/>
              <a:chOff x="-4714868" y="2156953"/>
              <a:chExt cx="5033249" cy="1542836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DA6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56953"/>
                <a:ext cx="5033249" cy="898074"/>
                <a:chOff x="-4714868" y="2156953"/>
                <a:chExt cx="5033249" cy="898074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7" y="2156953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3200" b="1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2.3.2</a:t>
                  </a:r>
                  <a:r>
                    <a:rPr lang="zh-CN" altLang="en-US" sz="3200" b="1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双曲线的简单几何性质</a:t>
                  </a:r>
                  <a:endPara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A6B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圆锥曲线与方程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5DA6B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 rot="19037862">
            <a:off x="7234757" y="742043"/>
            <a:ext cx="5389160" cy="5389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圆角矩形 13"/>
          <p:cNvSpPr/>
          <p:nvPr/>
        </p:nvSpPr>
        <p:spPr>
          <a:xfrm rot="19037862">
            <a:off x="4009064" y="-3884749"/>
            <a:ext cx="5389160" cy="5389160"/>
          </a:xfrm>
          <a:prstGeom prst="roundRect">
            <a:avLst/>
          </a:prstGeom>
          <a:solidFill>
            <a:srgbClr val="B4E5EA">
              <a:alpha val="16000"/>
            </a:srgbClr>
          </a:solidFill>
          <a:ln>
            <a:solidFill>
              <a:srgbClr val="B4E5EA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圆角矩形 14"/>
          <p:cNvSpPr/>
          <p:nvPr/>
        </p:nvSpPr>
        <p:spPr>
          <a:xfrm rot="19037862">
            <a:off x="3941869" y="5141973"/>
            <a:ext cx="5059680" cy="5059680"/>
          </a:xfrm>
          <a:prstGeom prst="roundRect">
            <a:avLst/>
          </a:prstGeom>
          <a:solidFill>
            <a:srgbClr val="F8D1D9">
              <a:alpha val="37000"/>
            </a:srgbClr>
          </a:solidFill>
          <a:ln>
            <a:solidFill>
              <a:srgbClr val="F8D1D9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t="1055" r="13482"/>
          <a:stretch>
            <a:fillRect/>
          </a:stretch>
        </p:blipFill>
        <p:spPr>
          <a:xfrm>
            <a:off x="6778272" y="0"/>
            <a:ext cx="6873245" cy="6827689"/>
          </a:xfrm>
          <a:custGeom>
            <a:avLst/>
            <a:gdLst>
              <a:gd name="connsiteX0" fmla="*/ 3574485 w 6873245"/>
              <a:gd name="connsiteY0" fmla="*/ 727 h 6827689"/>
              <a:gd name="connsiteX1" fmla="*/ 4198558 w 6873245"/>
              <a:gd name="connsiteY1" fmla="*/ 289059 h 6827689"/>
              <a:gd name="connsiteX2" fmla="*/ 6635114 w 6873245"/>
              <a:gd name="connsiteY2" fmla="*/ 2929317 h 6827689"/>
              <a:gd name="connsiteX3" fmla="*/ 6584187 w 6873245"/>
              <a:gd name="connsiteY3" fmla="*/ 4198558 h 6827689"/>
              <a:gd name="connsiteX4" fmla="*/ 3943929 w 6873245"/>
              <a:gd name="connsiteY4" fmla="*/ 6635114 h 6827689"/>
              <a:gd name="connsiteX5" fmla="*/ 3639124 w 6873245"/>
              <a:gd name="connsiteY5" fmla="*/ 6820353 h 6827689"/>
              <a:gd name="connsiteX6" fmla="*/ 3615099 w 6873245"/>
              <a:gd name="connsiteY6" fmla="*/ 6827689 h 6827689"/>
              <a:gd name="connsiteX7" fmla="*/ 3053038 w 6873245"/>
              <a:gd name="connsiteY7" fmla="*/ 6827689 h 6827689"/>
              <a:gd name="connsiteX8" fmla="*/ 3044717 w 6873245"/>
              <a:gd name="connsiteY8" fmla="*/ 6825300 h 6827689"/>
              <a:gd name="connsiteX9" fmla="*/ 2674688 w 6873245"/>
              <a:gd name="connsiteY9" fmla="*/ 6584187 h 6827689"/>
              <a:gd name="connsiteX10" fmla="*/ 238132 w 6873245"/>
              <a:gd name="connsiteY10" fmla="*/ 3943929 h 6827689"/>
              <a:gd name="connsiteX11" fmla="*/ 289059 w 6873245"/>
              <a:gd name="connsiteY11" fmla="*/ 2674688 h 6827689"/>
              <a:gd name="connsiteX12" fmla="*/ 2929317 w 6873245"/>
              <a:gd name="connsiteY12" fmla="*/ 238132 h 6827689"/>
              <a:gd name="connsiteX13" fmla="*/ 3574485 w 6873245"/>
              <a:gd name="connsiteY13" fmla="*/ 727 h 682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73245" h="6827689">
                <a:moveTo>
                  <a:pt x="3574485" y="727"/>
                </a:moveTo>
                <a:cubicBezTo>
                  <a:pt x="3804172" y="9943"/>
                  <a:pt x="4030344" y="106782"/>
                  <a:pt x="4198558" y="289059"/>
                </a:cubicBezTo>
                <a:lnTo>
                  <a:pt x="6635114" y="2929317"/>
                </a:lnTo>
                <a:cubicBezTo>
                  <a:pt x="6971542" y="3293871"/>
                  <a:pt x="6948741" y="3862130"/>
                  <a:pt x="6584187" y="4198558"/>
                </a:cubicBezTo>
                <a:lnTo>
                  <a:pt x="3943929" y="6635114"/>
                </a:lnTo>
                <a:cubicBezTo>
                  <a:pt x="3852791" y="6719221"/>
                  <a:pt x="3748920" y="6780876"/>
                  <a:pt x="3639124" y="6820353"/>
                </a:cubicBezTo>
                <a:lnTo>
                  <a:pt x="3615099" y="6827689"/>
                </a:lnTo>
                <a:lnTo>
                  <a:pt x="3053038" y="6827689"/>
                </a:lnTo>
                <a:lnTo>
                  <a:pt x="3044717" y="6825300"/>
                </a:lnTo>
                <a:cubicBezTo>
                  <a:pt x="2907595" y="6778659"/>
                  <a:pt x="2779822" y="6698110"/>
                  <a:pt x="2674688" y="6584187"/>
                </a:cubicBezTo>
                <a:lnTo>
                  <a:pt x="238132" y="3943929"/>
                </a:lnTo>
                <a:cubicBezTo>
                  <a:pt x="-98296" y="3579375"/>
                  <a:pt x="-75495" y="3011116"/>
                  <a:pt x="289059" y="2674688"/>
                </a:cubicBezTo>
                <a:lnTo>
                  <a:pt x="2929317" y="238132"/>
                </a:lnTo>
                <a:cubicBezTo>
                  <a:pt x="3111594" y="69918"/>
                  <a:pt x="3344797" y="-8488"/>
                  <a:pt x="3574485" y="727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96118" y="1208018"/>
            <a:ext cx="1655763" cy="400110"/>
          </a:xfrm>
          <a:prstGeom prst="rect">
            <a:avLst/>
          </a:prstGeom>
          <a:solidFill>
            <a:srgbClr val="008000"/>
          </a:solidFill>
          <a:ln w="25400">
            <a:solidFill>
              <a:srgbClr val="FFFFFF"/>
            </a:solidFill>
            <a:miter lim="800000"/>
          </a:ln>
          <a:effectLst>
            <a:outerShdw dist="107763" dir="135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zh-CN" altLang="en-US" sz="2000" kern="0">
                <a:solidFill>
                  <a:srgbClr val="FFFF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     结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20847" name="Group 15"/>
          <p:cNvGraphicFramePr>
            <a:graphicFrameLocks noGrp="1"/>
          </p:cNvGraphicFramePr>
          <p:nvPr/>
        </p:nvGraphicFramePr>
        <p:xfrm>
          <a:off x="1158239" y="1821702"/>
          <a:ext cx="9875522" cy="4089702"/>
        </p:xfrm>
        <a:graphic>
          <a:graphicData uri="http://schemas.openxmlformats.org/drawingml/2006/table">
            <a:tbl>
              <a:tblPr/>
              <a:tblGrid>
                <a:gridCol w="1609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4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2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99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16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6215" marR="86215" marT="43107" marB="431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49"/>
          <p:cNvGrpSpPr/>
          <p:nvPr/>
        </p:nvGrpSpPr>
        <p:grpSpPr bwMode="auto">
          <a:xfrm>
            <a:off x="4342296" y="3075046"/>
            <a:ext cx="923925" cy="1272944"/>
            <a:chOff x="1063" y="1377"/>
            <a:chExt cx="768" cy="827"/>
          </a:xfrm>
        </p:grpSpPr>
        <p:graphicFrame>
          <p:nvGraphicFramePr>
            <p:cNvPr id="29746" name="Object 50"/>
            <p:cNvGraphicFramePr/>
            <p:nvPr/>
          </p:nvGraphicFramePr>
          <p:xfrm>
            <a:off x="1084" y="1377"/>
            <a:ext cx="624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354965" imgH="165100" progId="Equation.3">
                    <p:embed/>
                  </p:oleObj>
                </mc:Choice>
                <mc:Fallback>
                  <p:oleObj r:id="rId2" imgW="354965" imgH="165100" progId="Equation.3">
                    <p:embed/>
                    <p:pic>
                      <p:nvPicPr>
                        <p:cNvPr id="0" name="Object 5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4" y="1377"/>
                          <a:ext cx="624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47" name="Text Box 51"/>
            <p:cNvSpPr txBox="1">
              <a:spLocks noChangeArrowheads="1"/>
            </p:cNvSpPr>
            <p:nvPr/>
          </p:nvSpPr>
          <p:spPr bwMode="auto">
            <a:xfrm>
              <a:off x="1232" y="1680"/>
              <a:ext cx="37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或</a:t>
              </a:r>
            </a:p>
          </p:txBody>
        </p:sp>
        <p:graphicFrame>
          <p:nvGraphicFramePr>
            <p:cNvPr id="29748" name="Object 52"/>
            <p:cNvGraphicFramePr/>
            <p:nvPr/>
          </p:nvGraphicFramePr>
          <p:xfrm>
            <a:off x="1063" y="1891"/>
            <a:ext cx="768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4" imgW="443865" imgH="165100" progId="Equation.3">
                    <p:embed/>
                  </p:oleObj>
                </mc:Choice>
                <mc:Fallback>
                  <p:oleObj name="公式" r:id="rId4" imgW="443865" imgH="165100" progId="Equation.3">
                    <p:embed/>
                    <p:pic>
                      <p:nvPicPr>
                        <p:cNvPr id="0" name="Object 5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3" y="1891"/>
                          <a:ext cx="768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53"/>
          <p:cNvGrpSpPr/>
          <p:nvPr/>
        </p:nvGrpSpPr>
        <p:grpSpPr bwMode="auto">
          <a:xfrm>
            <a:off x="4365251" y="4557323"/>
            <a:ext cx="995363" cy="1315393"/>
            <a:chOff x="1070" y="2426"/>
            <a:chExt cx="828" cy="855"/>
          </a:xfrm>
        </p:grpSpPr>
        <p:graphicFrame>
          <p:nvGraphicFramePr>
            <p:cNvPr id="29750" name="Object 54"/>
            <p:cNvGraphicFramePr/>
            <p:nvPr/>
          </p:nvGraphicFramePr>
          <p:xfrm>
            <a:off x="1070" y="2940"/>
            <a:ext cx="828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457200" imgH="190500" progId="Equation.3">
                    <p:embed/>
                  </p:oleObj>
                </mc:Choice>
                <mc:Fallback>
                  <p:oleObj r:id="rId6" imgW="457200" imgH="190500" progId="Equation.3">
                    <p:embed/>
                    <p:pic>
                      <p:nvPicPr>
                        <p:cNvPr id="0" name="Object 5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0" y="2940"/>
                          <a:ext cx="828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51" name="Object 55"/>
            <p:cNvGraphicFramePr/>
            <p:nvPr/>
          </p:nvGraphicFramePr>
          <p:xfrm>
            <a:off x="1141" y="2426"/>
            <a:ext cx="646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368300" imgH="190500" progId="Equation.3">
                    <p:embed/>
                  </p:oleObj>
                </mc:Choice>
                <mc:Fallback>
                  <p:oleObj r:id="rId8" imgW="368300" imgH="190500" progId="Equation.3">
                    <p:embed/>
                    <p:pic>
                      <p:nvPicPr>
                        <p:cNvPr id="0" name="Object 5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1" y="2426"/>
                          <a:ext cx="646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52" name="Text Box 56"/>
            <p:cNvSpPr txBox="1">
              <a:spLocks noChangeArrowheads="1"/>
            </p:cNvSpPr>
            <p:nvPr/>
          </p:nvSpPr>
          <p:spPr bwMode="auto">
            <a:xfrm>
              <a:off x="1232" y="2688"/>
              <a:ext cx="37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或</a:t>
              </a:r>
            </a:p>
          </p:txBody>
        </p:sp>
      </p:grpSp>
      <p:graphicFrame>
        <p:nvGraphicFramePr>
          <p:cNvPr id="120889" name="Object 57"/>
          <p:cNvGraphicFramePr/>
          <p:nvPr/>
        </p:nvGraphicFramePr>
        <p:xfrm>
          <a:off x="6956553" y="3567417"/>
          <a:ext cx="118268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31165" imgH="203200" progId="Equation.3">
                  <p:embed/>
                </p:oleObj>
              </mc:Choice>
              <mc:Fallback>
                <p:oleObj r:id="rId10" imgW="431165" imgH="203200" progId="Equation.3">
                  <p:embed/>
                  <p:pic>
                    <p:nvPicPr>
                      <p:cNvPr id="0" name="Object 5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553" y="3567417"/>
                        <a:ext cx="1182688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0" name="Object 58"/>
          <p:cNvGraphicFramePr/>
          <p:nvPr/>
        </p:nvGraphicFramePr>
        <p:xfrm>
          <a:off x="6891122" y="4882589"/>
          <a:ext cx="11826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431165" imgH="203200" progId="Equation.3">
                  <p:embed/>
                </p:oleObj>
              </mc:Choice>
              <mc:Fallback>
                <p:oleObj r:id="rId12" imgW="431165" imgH="203200" progId="Equation.3">
                  <p:embed/>
                  <p:pic>
                    <p:nvPicPr>
                      <p:cNvPr id="0" name="Object 58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122" y="4882589"/>
                        <a:ext cx="11826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1" name="Object 59"/>
          <p:cNvGraphicFramePr/>
          <p:nvPr/>
        </p:nvGraphicFramePr>
        <p:xfrm>
          <a:off x="8248651" y="3208893"/>
          <a:ext cx="11811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596900" imgH="393700" progId="Equation.3">
                  <p:embed/>
                </p:oleObj>
              </mc:Choice>
              <mc:Fallback>
                <p:oleObj r:id="rId14" imgW="596900" imgH="393700" progId="Equation.3">
                  <p:embed/>
                  <p:pic>
                    <p:nvPicPr>
                      <p:cNvPr id="0" name="Object 59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8651" y="3208893"/>
                        <a:ext cx="1181100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2" name="Object 60"/>
          <p:cNvGraphicFramePr/>
          <p:nvPr/>
        </p:nvGraphicFramePr>
        <p:xfrm>
          <a:off x="8333292" y="4643671"/>
          <a:ext cx="11811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596900" imgH="393700" progId="Equation.3">
                  <p:embed/>
                </p:oleObj>
              </mc:Choice>
              <mc:Fallback>
                <p:oleObj r:id="rId16" imgW="596900" imgH="393700" progId="Equation.3">
                  <p:embed/>
                  <p:pic>
                    <p:nvPicPr>
                      <p:cNvPr id="0" name="Object 60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3292" y="4643671"/>
                        <a:ext cx="1181100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1"/>
          <p:cNvGrpSpPr/>
          <p:nvPr/>
        </p:nvGrpSpPr>
        <p:grpSpPr bwMode="auto">
          <a:xfrm>
            <a:off x="9640967" y="3175072"/>
            <a:ext cx="1360355" cy="2399088"/>
            <a:chOff x="4114" y="2062"/>
            <a:chExt cx="790" cy="1559"/>
          </a:xfrm>
        </p:grpSpPr>
        <p:graphicFrame>
          <p:nvGraphicFramePr>
            <p:cNvPr id="29758" name="Object 62"/>
            <p:cNvGraphicFramePr/>
            <p:nvPr/>
          </p:nvGraphicFramePr>
          <p:xfrm>
            <a:off x="4114" y="2062"/>
            <a:ext cx="764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368300" imgH="393700" progId="Equation.DSMT4">
                    <p:embed/>
                  </p:oleObj>
                </mc:Choice>
                <mc:Fallback>
                  <p:oleObj r:id="rId18" imgW="368300" imgH="393700" progId="Equation.DSMT4">
                    <p:embed/>
                    <p:pic>
                      <p:nvPicPr>
                        <p:cNvPr id="0" name="Object 6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" y="2062"/>
                          <a:ext cx="764" cy="81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59" name="Object 63"/>
            <p:cNvGraphicFramePr/>
            <p:nvPr/>
          </p:nvGraphicFramePr>
          <p:xfrm>
            <a:off x="4136" y="2853"/>
            <a:ext cx="768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812165" imgH="457200" progId="Equation.DSMT4">
                    <p:embed/>
                  </p:oleObj>
                </mc:Choice>
                <mc:Fallback>
                  <p:oleObj r:id="rId20" imgW="812165" imgH="457200" progId="Equation.DSMT4">
                    <p:embed/>
                    <p:pic>
                      <p:nvPicPr>
                        <p:cNvPr id="0" name="Object 6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6" y="2853"/>
                          <a:ext cx="768" cy="76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0896" name="Rectangle 64"/>
          <p:cNvSpPr>
            <a:spLocks noChangeArrowheads="1"/>
          </p:cNvSpPr>
          <p:nvPr/>
        </p:nvSpPr>
        <p:spPr bwMode="auto">
          <a:xfrm>
            <a:off x="5550145" y="3181068"/>
            <a:ext cx="1207540" cy="255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关于坐标轴和</a:t>
            </a:r>
          </a:p>
          <a:p>
            <a:pPr algn="ctr">
              <a:lnSpc>
                <a:spcPct val="200000"/>
              </a:lnSpc>
            </a:pPr>
            <a:r>
              <a:rPr lang="zh-CN" altLang="en-US" sz="20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原点都对称</a:t>
            </a:r>
          </a:p>
        </p:txBody>
      </p:sp>
      <p:grpSp>
        <p:nvGrpSpPr>
          <p:cNvPr id="29761" name="Group 65"/>
          <p:cNvGrpSpPr/>
          <p:nvPr/>
        </p:nvGrpSpPr>
        <p:grpSpPr bwMode="auto">
          <a:xfrm>
            <a:off x="1157839" y="1828741"/>
            <a:ext cx="9875194" cy="3984086"/>
            <a:chOff x="18" y="-161"/>
            <a:chExt cx="6419" cy="2627"/>
          </a:xfrm>
        </p:grpSpPr>
        <p:sp>
          <p:nvSpPr>
            <p:cNvPr id="29762" name="Line 66"/>
            <p:cNvSpPr>
              <a:spLocks noChangeShapeType="1"/>
            </p:cNvSpPr>
            <p:nvPr/>
          </p:nvSpPr>
          <p:spPr bwMode="auto">
            <a:xfrm>
              <a:off x="18" y="-161"/>
              <a:ext cx="1038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63" name="Text Box 67"/>
            <p:cNvSpPr txBox="1">
              <a:spLocks noChangeArrowheads="1"/>
            </p:cNvSpPr>
            <p:nvPr/>
          </p:nvSpPr>
          <p:spPr bwMode="auto">
            <a:xfrm>
              <a:off x="667" y="-99"/>
              <a:ext cx="25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性质</a:t>
              </a:r>
            </a:p>
          </p:txBody>
        </p:sp>
        <p:sp>
          <p:nvSpPr>
            <p:cNvPr id="29764" name="Text Box 68"/>
            <p:cNvSpPr txBox="1">
              <a:spLocks noChangeArrowheads="1"/>
            </p:cNvSpPr>
            <p:nvPr/>
          </p:nvSpPr>
          <p:spPr bwMode="auto">
            <a:xfrm>
              <a:off x="96" y="58"/>
              <a:ext cx="31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双曲线</a:t>
              </a:r>
            </a:p>
          </p:txBody>
        </p:sp>
        <p:graphicFrame>
          <p:nvGraphicFramePr>
            <p:cNvPr id="29765" name="Object 69"/>
            <p:cNvGraphicFramePr/>
            <p:nvPr/>
          </p:nvGraphicFramePr>
          <p:xfrm>
            <a:off x="156" y="688"/>
            <a:ext cx="768" cy="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2" imgW="812165" imgH="635000" progId="Equation.3">
                    <p:embed/>
                  </p:oleObj>
                </mc:Choice>
                <mc:Fallback>
                  <p:oleObj r:id="rId22" imgW="812165" imgH="635000" progId="Equation.3">
                    <p:embed/>
                    <p:pic>
                      <p:nvPicPr>
                        <p:cNvPr id="0" name="Object 6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" y="688"/>
                          <a:ext cx="768" cy="8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66" name="Object 70"/>
            <p:cNvGraphicFramePr/>
            <p:nvPr/>
          </p:nvGraphicFramePr>
          <p:xfrm>
            <a:off x="173" y="1630"/>
            <a:ext cx="768" cy="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4" imgW="812165" imgH="635000" progId="Equation.3">
                    <p:embed/>
                  </p:oleObj>
                </mc:Choice>
                <mc:Fallback>
                  <p:oleObj r:id="rId24" imgW="812165" imgH="635000" progId="Equation.3">
                    <p:embed/>
                    <p:pic>
                      <p:nvPicPr>
                        <p:cNvPr id="0" name="Object 7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" y="1630"/>
                          <a:ext cx="768" cy="8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67" name="Rectangle 71"/>
            <p:cNvSpPr>
              <a:spLocks noChangeArrowheads="1"/>
            </p:cNvSpPr>
            <p:nvPr/>
          </p:nvSpPr>
          <p:spPr bwMode="auto">
            <a:xfrm>
              <a:off x="2219" y="143"/>
              <a:ext cx="4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范围</a:t>
              </a:r>
            </a:p>
          </p:txBody>
        </p:sp>
        <p:sp>
          <p:nvSpPr>
            <p:cNvPr id="29768" name="Rectangle 72"/>
            <p:cNvSpPr>
              <a:spLocks noChangeArrowheads="1"/>
            </p:cNvSpPr>
            <p:nvPr/>
          </p:nvSpPr>
          <p:spPr bwMode="auto">
            <a:xfrm>
              <a:off x="2951" y="167"/>
              <a:ext cx="6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对称性</a:t>
              </a:r>
            </a:p>
          </p:txBody>
        </p:sp>
        <p:sp>
          <p:nvSpPr>
            <p:cNvPr id="29769" name="Rectangle 73"/>
            <p:cNvSpPr>
              <a:spLocks noChangeArrowheads="1"/>
            </p:cNvSpPr>
            <p:nvPr/>
          </p:nvSpPr>
          <p:spPr bwMode="auto">
            <a:xfrm>
              <a:off x="3842" y="169"/>
              <a:ext cx="6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顶点                     </a:t>
              </a:r>
            </a:p>
          </p:txBody>
        </p:sp>
        <p:sp>
          <p:nvSpPr>
            <p:cNvPr id="29770" name="Rectangle 74"/>
            <p:cNvSpPr>
              <a:spLocks noChangeArrowheads="1"/>
            </p:cNvSpPr>
            <p:nvPr/>
          </p:nvSpPr>
          <p:spPr bwMode="auto">
            <a:xfrm>
              <a:off x="4699" y="172"/>
              <a:ext cx="73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渐近线</a:t>
              </a:r>
            </a:p>
          </p:txBody>
        </p:sp>
        <p:sp>
          <p:nvSpPr>
            <p:cNvPr id="29771" name="Rectangle 75"/>
            <p:cNvSpPr>
              <a:spLocks noChangeArrowheads="1"/>
            </p:cNvSpPr>
            <p:nvPr/>
          </p:nvSpPr>
          <p:spPr bwMode="auto">
            <a:xfrm>
              <a:off x="5665" y="197"/>
              <a:ext cx="77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离心率</a:t>
              </a:r>
            </a:p>
          </p:txBody>
        </p:sp>
        <p:sp>
          <p:nvSpPr>
            <p:cNvPr id="29772" name="Text Box 76"/>
            <p:cNvSpPr txBox="1">
              <a:spLocks noChangeArrowheads="1"/>
            </p:cNvSpPr>
            <p:nvPr/>
          </p:nvSpPr>
          <p:spPr bwMode="auto">
            <a:xfrm>
              <a:off x="1317" y="124"/>
              <a:ext cx="56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图象</a:t>
              </a:r>
            </a:p>
          </p:txBody>
        </p:sp>
      </p:grpSp>
      <p:pic>
        <p:nvPicPr>
          <p:cNvPr id="120921" name="Picture 89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14" y="3174976"/>
            <a:ext cx="892686" cy="11985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922" name="Picture 90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9" y="4676254"/>
            <a:ext cx="869950" cy="11221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0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0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0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2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2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2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2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96" grpId="0" animBg="1"/>
      <p:bldP spid="120921" grpId="0" animBg="1"/>
      <p:bldP spid="120922" grpId="0" animBg="1"/>
      <p:bldP spid="1209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39"/>
          <p:cNvSpPr txBox="1">
            <a:spLocks noChangeArrowheads="1"/>
          </p:cNvSpPr>
          <p:nvPr/>
        </p:nvSpPr>
        <p:spPr bwMode="auto">
          <a:xfrm>
            <a:off x="658813" y="1290072"/>
            <a:ext cx="11077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求双曲线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-16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=144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的实半轴长和虚半轴长、焦点坐标、离心率、渐进线方程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2" name="Group 61"/>
          <p:cNvGrpSpPr/>
          <p:nvPr/>
        </p:nvGrpSpPr>
        <p:grpSpPr bwMode="auto">
          <a:xfrm>
            <a:off x="2557117" y="1745828"/>
            <a:ext cx="4968875" cy="3821113"/>
            <a:chOff x="665" y="542"/>
            <a:chExt cx="3130" cy="2407"/>
          </a:xfrm>
        </p:grpSpPr>
        <p:grpSp>
          <p:nvGrpSpPr>
            <p:cNvPr id="30728" name="Group 60"/>
            <p:cNvGrpSpPr/>
            <p:nvPr/>
          </p:nvGrpSpPr>
          <p:grpSpPr bwMode="auto">
            <a:xfrm>
              <a:off x="665" y="759"/>
              <a:ext cx="3002" cy="2190"/>
              <a:chOff x="665" y="759"/>
              <a:chExt cx="3002" cy="2190"/>
            </a:xfrm>
          </p:grpSpPr>
          <p:sp>
            <p:nvSpPr>
              <p:cNvPr id="30729" name="Text Box 40"/>
              <p:cNvSpPr txBox="1">
                <a:spLocks noChangeArrowheads="1"/>
              </p:cNvSpPr>
              <p:nvPr/>
            </p:nvSpPr>
            <p:spPr bwMode="auto">
              <a:xfrm>
                <a:off x="1150" y="1353"/>
                <a:ext cx="249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可得实半轴长</a:t>
                </a:r>
                <a:r>
                  <a:rPr lang="en-US" altLang="zh-CN" sz="2000" i="1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  <a:r>
                  <a:rPr lang="en-US" altLang="zh-CN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=4</a:t>
                </a:r>
                <a:r>
                  <a:rPr lang="zh-CN" altLang="en-US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，虚半轴长</a:t>
                </a:r>
                <a:r>
                  <a:rPr lang="en-US" altLang="zh-CN" sz="2000" i="1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  <a:r>
                  <a:rPr lang="en-US" altLang="zh-CN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=3</a:t>
                </a:r>
              </a:p>
            </p:txBody>
          </p:sp>
          <p:sp>
            <p:nvSpPr>
              <p:cNvPr id="30730" name="Text Box 41"/>
              <p:cNvSpPr txBox="1">
                <a:spLocks noChangeArrowheads="1"/>
              </p:cNvSpPr>
              <p:nvPr/>
            </p:nvSpPr>
            <p:spPr bwMode="auto">
              <a:xfrm>
                <a:off x="1150" y="1672"/>
                <a:ext cx="251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焦点坐标为（</a:t>
                </a: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0</a:t>
                </a:r>
                <a:r>
                  <a: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，</a:t>
                </a: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-5</a:t>
                </a:r>
                <a:r>
                  <a: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）、（</a:t>
                </a: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0</a:t>
                </a:r>
                <a:r>
                  <a: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，</a:t>
                </a: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</a:t>
                </a:r>
                <a:r>
                  <a: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）</a:t>
                </a:r>
              </a:p>
            </p:txBody>
          </p:sp>
          <p:graphicFrame>
            <p:nvGraphicFramePr>
              <p:cNvPr id="30731" name="Object 42"/>
              <p:cNvGraphicFramePr/>
              <p:nvPr/>
            </p:nvGraphicFramePr>
            <p:xfrm>
              <a:off x="1227" y="2002"/>
              <a:ext cx="1344" cy="4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3" imgW="1587500" imgH="558800" progId="Equation.3">
                      <p:embed/>
                    </p:oleObj>
                  </mc:Choice>
                  <mc:Fallback>
                    <p:oleObj r:id="rId3" imgW="1587500" imgH="558800" progId="Equation.3">
                      <p:embed/>
                      <p:pic>
                        <p:nvPicPr>
                          <p:cNvPr id="0" name="Object 4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27" y="2002"/>
                            <a:ext cx="1344" cy="4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32" name="Object 43"/>
              <p:cNvGraphicFramePr/>
              <p:nvPr/>
            </p:nvGraphicFramePr>
            <p:xfrm>
              <a:off x="1227" y="2497"/>
              <a:ext cx="1817" cy="4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5" imgW="2247900" imgH="558800" progId="Equation.3">
                      <p:embed/>
                    </p:oleObj>
                  </mc:Choice>
                  <mc:Fallback>
                    <p:oleObj r:id="rId5" imgW="2247900" imgH="558800" progId="Equation.3">
                      <p:embed/>
                      <p:pic>
                        <p:nvPicPr>
                          <p:cNvPr id="0" name="Object 43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27" y="2497"/>
                            <a:ext cx="1817" cy="4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733" name="Text Box 44"/>
              <p:cNvSpPr txBox="1">
                <a:spLocks noChangeArrowheads="1"/>
              </p:cNvSpPr>
              <p:nvPr/>
            </p:nvSpPr>
            <p:spPr bwMode="auto">
              <a:xfrm>
                <a:off x="665" y="759"/>
                <a:ext cx="193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0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解：把方程化为标准方程</a:t>
                </a:r>
              </a:p>
            </p:txBody>
          </p:sp>
        </p:grpSp>
        <p:graphicFrame>
          <p:nvGraphicFramePr>
            <p:cNvPr id="30734" name="Object 59"/>
            <p:cNvGraphicFramePr/>
            <p:nvPr/>
          </p:nvGraphicFramePr>
          <p:xfrm>
            <a:off x="2603" y="542"/>
            <a:ext cx="1192" cy="6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774065" imgH="419100" progId="Equation.DSMT4">
                    <p:embed/>
                  </p:oleObj>
                </mc:Choice>
                <mc:Fallback>
                  <p:oleObj r:id="rId7" imgW="774065" imgH="419100" progId="Equation.DSMT4">
                    <p:embed/>
                    <p:pic>
                      <p:nvPicPr>
                        <p:cNvPr id="0" name="Object 5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3" y="542"/>
                          <a:ext cx="1192" cy="6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内容占位符 1"/>
          <p:cNvSpPr>
            <a:spLocks noGrp="1" noChangeArrowheads="1"/>
          </p:cNvSpPr>
          <p:nvPr>
            <p:ph sz="quarter" idx="4294967295"/>
          </p:nvPr>
        </p:nvSpPr>
        <p:spPr>
          <a:xfrm>
            <a:off x="660400" y="1183640"/>
            <a:ext cx="7924800" cy="1655763"/>
          </a:xfrm>
        </p:spPr>
        <p:txBody>
          <a:bodyPr vert="horz" wrap="square" lIns="54000" tIns="0" rIns="0" bIns="0" numCol="1" anchor="t" anchorCtr="0" compatLnSpc="1">
            <a:normAutofit/>
          </a:bodyPr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变式训练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如果直线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i="1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kx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与双曲线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baseline="30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baseline="30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没有公共点，求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的取值范围．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/>
          <p:nvPr/>
        </p:nvGraphicFramePr>
        <p:xfrm>
          <a:off x="2590800" y="2369993"/>
          <a:ext cx="6583680" cy="3522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423660" imgH="3264535" progId="Word.Document.8">
                  <p:embed/>
                </p:oleObj>
              </mc:Choice>
              <mc:Fallback>
                <p:oleObj r:id="rId2" imgW="6423660" imgH="3264535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69993"/>
                        <a:ext cx="6583680" cy="35228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580764" y="1257190"/>
            <a:ext cx="1093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．若直线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与双曲线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有且只有一个交点，则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的值为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28675" name="Object 5"/>
          <p:cNvGraphicFramePr/>
          <p:nvPr/>
        </p:nvGraphicFramePr>
        <p:xfrm>
          <a:off x="1344440" y="1811188"/>
          <a:ext cx="6048470" cy="269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931150" imgH="3288665" progId="Word.Document.8">
                  <p:embed/>
                </p:oleObj>
              </mc:Choice>
              <mc:Fallback>
                <p:oleObj r:id="rId2" imgW="7931150" imgH="3288665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440" y="1811188"/>
                        <a:ext cx="6048470" cy="2696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graphicFrame>
        <p:nvGraphicFramePr>
          <p:cNvPr id="7" name="Object 5"/>
          <p:cNvGraphicFramePr/>
          <p:nvPr/>
        </p:nvGraphicFramePr>
        <p:xfrm>
          <a:off x="1344440" y="4136289"/>
          <a:ext cx="6521175" cy="2163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872730" imgH="2614930" progId="Word.Document.8">
                  <p:embed/>
                </p:oleObj>
              </mc:Choice>
              <mc:Fallback>
                <p:oleObj r:id="rId4" imgW="7872730" imgH="2614930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440" y="4136289"/>
                        <a:ext cx="6521175" cy="2163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/>
          <p:nvPr/>
        </p:nvGraphicFramePr>
        <p:xfrm>
          <a:off x="7483475" y="2061514"/>
          <a:ext cx="238125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475230" imgH="743585" progId="Word.Document.8">
                  <p:embed/>
                </p:oleObj>
              </mc:Choice>
              <mc:Fallback>
                <p:oleObj r:id="rId6" imgW="2475230" imgH="743585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061514"/>
                        <a:ext cx="238125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623888" y="1089025"/>
            <a:ext cx="11531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．过点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(8,1)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的直线与双曲线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相交于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两点，且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是线段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的中点，求直线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的方程．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21509" name="Object 5"/>
          <p:cNvGraphicFramePr/>
          <p:nvPr/>
        </p:nvGraphicFramePr>
        <p:xfrm>
          <a:off x="359459" y="2102170"/>
          <a:ext cx="8078787" cy="307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763000" imgH="3163570" progId="Word.Document.8">
                  <p:embed/>
                </p:oleObj>
              </mc:Choice>
              <mc:Fallback>
                <p:oleObj r:id="rId2" imgW="8763000" imgH="3163570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59" y="2102170"/>
                        <a:ext cx="8078787" cy="307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graphicFrame>
        <p:nvGraphicFramePr>
          <p:cNvPr id="9" name="Object 5"/>
          <p:cNvGraphicFramePr/>
          <p:nvPr/>
        </p:nvGraphicFramePr>
        <p:xfrm>
          <a:off x="6629234" y="2102170"/>
          <a:ext cx="5343645" cy="3273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967730" imgH="3959225" progId="Word.Document.8">
                  <p:embed/>
                </p:oleObj>
              </mc:Choice>
              <mc:Fallback>
                <p:oleObj r:id="rId4" imgW="5967730" imgH="3959225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234" y="2102170"/>
                        <a:ext cx="5343645" cy="3273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0"/>
          <p:cNvSpPr txBox="1">
            <a:spLocks noChangeArrowheads="1"/>
          </p:cNvSpPr>
          <p:nvPr/>
        </p:nvSpPr>
        <p:spPr bwMode="auto">
          <a:xfrm>
            <a:off x="3210965" y="4045365"/>
            <a:ext cx="3584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</a:t>
            </a:r>
            <a:r>
              <a:rPr lang="en-US" altLang="zh-CN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轴、</a:t>
            </a:r>
            <a:r>
              <a:rPr lang="en-US" altLang="zh-CN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轴、原点对称</a:t>
            </a:r>
          </a:p>
        </p:txBody>
      </p:sp>
      <p:sp>
        <p:nvSpPr>
          <p:cNvPr id="37895" name="Line 61"/>
          <p:cNvSpPr>
            <a:spLocks noChangeShapeType="1"/>
          </p:cNvSpPr>
          <p:nvPr/>
        </p:nvSpPr>
        <p:spPr bwMode="auto">
          <a:xfrm>
            <a:off x="1738112" y="1157713"/>
            <a:ext cx="8763000" cy="9654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896" name="Line 62"/>
          <p:cNvSpPr>
            <a:spLocks noChangeShapeType="1"/>
          </p:cNvSpPr>
          <p:nvPr/>
        </p:nvSpPr>
        <p:spPr bwMode="auto">
          <a:xfrm>
            <a:off x="1734427" y="5525585"/>
            <a:ext cx="8763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897" name="Line 63"/>
          <p:cNvSpPr>
            <a:spLocks noChangeShapeType="1"/>
          </p:cNvSpPr>
          <p:nvPr/>
        </p:nvSpPr>
        <p:spPr bwMode="auto">
          <a:xfrm>
            <a:off x="1734427" y="4945361"/>
            <a:ext cx="8763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898" name="Line 64"/>
          <p:cNvSpPr>
            <a:spLocks noChangeShapeType="1"/>
          </p:cNvSpPr>
          <p:nvPr/>
        </p:nvSpPr>
        <p:spPr bwMode="auto">
          <a:xfrm>
            <a:off x="1734427" y="4460312"/>
            <a:ext cx="8763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899" name="Line 65"/>
          <p:cNvSpPr>
            <a:spLocks noChangeShapeType="1"/>
          </p:cNvSpPr>
          <p:nvPr/>
        </p:nvSpPr>
        <p:spPr bwMode="auto">
          <a:xfrm>
            <a:off x="1749223" y="4016879"/>
            <a:ext cx="8763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900" name="Text Box 66"/>
          <p:cNvSpPr txBox="1">
            <a:spLocks noChangeArrowheads="1"/>
          </p:cNvSpPr>
          <p:nvPr/>
        </p:nvSpPr>
        <p:spPr bwMode="auto">
          <a:xfrm>
            <a:off x="1970688" y="1891219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图形</a:t>
            </a:r>
          </a:p>
        </p:txBody>
      </p:sp>
      <p:sp>
        <p:nvSpPr>
          <p:cNvPr id="37901" name="Text Box 67"/>
          <p:cNvSpPr txBox="1">
            <a:spLocks noChangeArrowheads="1"/>
          </p:cNvSpPr>
          <p:nvPr/>
        </p:nvSpPr>
        <p:spPr bwMode="auto">
          <a:xfrm>
            <a:off x="1948988" y="3080204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方程</a:t>
            </a:r>
          </a:p>
        </p:txBody>
      </p:sp>
      <p:sp>
        <p:nvSpPr>
          <p:cNvPr id="37902" name="Text Box 68"/>
          <p:cNvSpPr txBox="1">
            <a:spLocks noChangeArrowheads="1"/>
          </p:cNvSpPr>
          <p:nvPr/>
        </p:nvSpPr>
        <p:spPr bwMode="auto">
          <a:xfrm>
            <a:off x="1989360" y="3605828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范围</a:t>
            </a:r>
          </a:p>
        </p:txBody>
      </p:sp>
      <p:sp>
        <p:nvSpPr>
          <p:cNvPr id="37903" name="Text Box 69"/>
          <p:cNvSpPr txBox="1">
            <a:spLocks noChangeArrowheads="1"/>
          </p:cNvSpPr>
          <p:nvPr/>
        </p:nvSpPr>
        <p:spPr bwMode="auto">
          <a:xfrm>
            <a:off x="1853912" y="4058435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对称性</a:t>
            </a:r>
          </a:p>
        </p:txBody>
      </p:sp>
      <p:sp>
        <p:nvSpPr>
          <p:cNvPr id="37904" name="Text Box 70"/>
          <p:cNvSpPr txBox="1">
            <a:spLocks noChangeArrowheads="1"/>
          </p:cNvSpPr>
          <p:nvPr/>
        </p:nvSpPr>
        <p:spPr bwMode="auto">
          <a:xfrm>
            <a:off x="1957806" y="4545251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顶点</a:t>
            </a:r>
          </a:p>
        </p:txBody>
      </p:sp>
      <p:sp>
        <p:nvSpPr>
          <p:cNvPr id="37905" name="Text Box 71"/>
          <p:cNvSpPr txBox="1">
            <a:spLocks noChangeArrowheads="1"/>
          </p:cNvSpPr>
          <p:nvPr/>
        </p:nvSpPr>
        <p:spPr bwMode="auto">
          <a:xfrm>
            <a:off x="1812170" y="4992896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离心率</a:t>
            </a:r>
          </a:p>
        </p:txBody>
      </p:sp>
      <p:sp>
        <p:nvSpPr>
          <p:cNvPr id="37906" name="Line 72"/>
          <p:cNvSpPr>
            <a:spLocks noChangeShapeType="1"/>
          </p:cNvSpPr>
          <p:nvPr/>
        </p:nvSpPr>
        <p:spPr bwMode="auto">
          <a:xfrm>
            <a:off x="1673024" y="2946035"/>
            <a:ext cx="8763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907" name="Line 73"/>
          <p:cNvSpPr>
            <a:spLocks noChangeShapeType="1"/>
          </p:cNvSpPr>
          <p:nvPr/>
        </p:nvSpPr>
        <p:spPr bwMode="auto">
          <a:xfrm>
            <a:off x="7807123" y="692663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908" name="Line 74"/>
          <p:cNvSpPr>
            <a:spLocks noChangeShapeType="1"/>
          </p:cNvSpPr>
          <p:nvPr/>
        </p:nvSpPr>
        <p:spPr bwMode="auto">
          <a:xfrm>
            <a:off x="6206923" y="677423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7909" name="Object 75"/>
          <p:cNvGraphicFramePr/>
          <p:nvPr/>
        </p:nvGraphicFramePr>
        <p:xfrm>
          <a:off x="6073573" y="537088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4300" imgH="215900" progId="Equation.3">
                  <p:embed/>
                </p:oleObj>
              </mc:Choice>
              <mc:Fallback>
                <p:oleObj r:id="rId3" imgW="114300" imgH="215900" progId="Equation.3">
                  <p:embed/>
                  <p:pic>
                    <p:nvPicPr>
                      <p:cNvPr id="0" name="Object 7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573" y="537088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0" name="Object 76"/>
          <p:cNvGraphicFramePr/>
          <p:nvPr/>
        </p:nvGraphicFramePr>
        <p:xfrm>
          <a:off x="6073573" y="537088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14300" imgH="215900" progId="Equation.3">
                  <p:embed/>
                </p:oleObj>
              </mc:Choice>
              <mc:Fallback>
                <p:oleObj r:id="rId5" imgW="114300" imgH="215900" progId="Equation.3">
                  <p:embed/>
                  <p:pic>
                    <p:nvPicPr>
                      <p:cNvPr id="0" name="Object 7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573" y="537088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1" name="Line 77"/>
          <p:cNvSpPr>
            <a:spLocks noChangeShapeType="1"/>
          </p:cNvSpPr>
          <p:nvPr/>
        </p:nvSpPr>
        <p:spPr bwMode="auto">
          <a:xfrm flipH="1">
            <a:off x="6629237" y="1182311"/>
            <a:ext cx="6312" cy="498353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912" name="Line 78"/>
          <p:cNvSpPr>
            <a:spLocks noChangeShapeType="1"/>
          </p:cNvSpPr>
          <p:nvPr/>
        </p:nvSpPr>
        <p:spPr bwMode="auto">
          <a:xfrm>
            <a:off x="1734427" y="3566864"/>
            <a:ext cx="8763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7913" name="Object 79"/>
          <p:cNvGraphicFramePr/>
          <p:nvPr/>
        </p:nvGraphicFramePr>
        <p:xfrm>
          <a:off x="3590526" y="2940010"/>
          <a:ext cx="2101249" cy="601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36345" imgH="354330" progId="Equation.DSMT4">
                  <p:embed/>
                </p:oleObj>
              </mc:Choice>
              <mc:Fallback>
                <p:oleObj r:id="rId6" imgW="1236345" imgH="354330" progId="Equation.DSMT4">
                  <p:embed/>
                  <p:pic>
                    <p:nvPicPr>
                      <p:cNvPr id="0" name="Object 7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526" y="2940010"/>
                        <a:ext cx="2101249" cy="601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4" name="Text Box 80"/>
          <p:cNvSpPr txBox="1">
            <a:spLocks noChangeArrowheads="1"/>
          </p:cNvSpPr>
          <p:nvPr/>
        </p:nvSpPr>
        <p:spPr bwMode="auto">
          <a:xfrm>
            <a:off x="3147336" y="4512303"/>
            <a:ext cx="3240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 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6465" name="Rectangle 81"/>
          <p:cNvSpPr>
            <a:spLocks noChangeArrowheads="1"/>
          </p:cNvSpPr>
          <p:nvPr/>
        </p:nvSpPr>
        <p:spPr bwMode="auto">
          <a:xfrm>
            <a:off x="6865366" y="4480174"/>
            <a:ext cx="32415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graphicFrame>
        <p:nvGraphicFramePr>
          <p:cNvPr id="37916" name="Object 82"/>
          <p:cNvGraphicFramePr/>
          <p:nvPr/>
        </p:nvGraphicFramePr>
        <p:xfrm>
          <a:off x="7230648" y="2891190"/>
          <a:ext cx="2437822" cy="664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480820" imgH="354330" progId="Equation.DSMT4">
                  <p:embed/>
                </p:oleObj>
              </mc:Choice>
              <mc:Fallback>
                <p:oleObj r:id="rId8" imgW="1480820" imgH="354330" progId="Equation.DSMT4">
                  <p:embed/>
                  <p:pic>
                    <p:nvPicPr>
                      <p:cNvPr id="0" name="Object 8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0648" y="2891190"/>
                        <a:ext cx="2437822" cy="664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67" name="Object 83"/>
          <p:cNvGraphicFramePr/>
          <p:nvPr/>
        </p:nvGraphicFramePr>
        <p:xfrm>
          <a:off x="7225105" y="3592361"/>
          <a:ext cx="2396079" cy="39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390650" imgH="173990" progId="Equation.DSMT4">
                  <p:embed/>
                </p:oleObj>
              </mc:Choice>
              <mc:Fallback>
                <p:oleObj r:id="rId10" imgW="1390650" imgH="173990" progId="Equation.DSMT4">
                  <p:embed/>
                  <p:pic>
                    <p:nvPicPr>
                      <p:cNvPr id="0" name="Object 8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5105" y="3592361"/>
                        <a:ext cx="2396079" cy="39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6892968" y="4036291"/>
            <a:ext cx="3584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</a:t>
            </a:r>
            <a:r>
              <a:rPr lang="en-US" altLang="zh-CN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轴、</a:t>
            </a:r>
            <a:r>
              <a:rPr lang="en-US" altLang="zh-CN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轴、原点对称</a:t>
            </a:r>
          </a:p>
        </p:txBody>
      </p:sp>
      <p:graphicFrame>
        <p:nvGraphicFramePr>
          <p:cNvPr id="16469" name="Object 85"/>
          <p:cNvGraphicFramePr/>
          <p:nvPr/>
        </p:nvGraphicFramePr>
        <p:xfrm>
          <a:off x="7445780" y="4872429"/>
          <a:ext cx="1732943" cy="69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836930" imgH="340995" progId="Equation.DSMT4">
                  <p:embed/>
                </p:oleObj>
              </mc:Choice>
              <mc:Fallback>
                <p:oleObj r:id="rId12" imgW="836930" imgH="340995" progId="Equation.DSMT4">
                  <p:embed/>
                  <p:pic>
                    <p:nvPicPr>
                      <p:cNvPr id="0" name="Object 8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780" y="4872429"/>
                        <a:ext cx="1732943" cy="69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0" name="Line 86"/>
          <p:cNvSpPr>
            <a:spLocks noChangeShapeType="1"/>
          </p:cNvSpPr>
          <p:nvPr/>
        </p:nvSpPr>
        <p:spPr bwMode="auto">
          <a:xfrm flipH="1">
            <a:off x="2811916" y="1174328"/>
            <a:ext cx="4775" cy="49915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921" name="Line 87"/>
          <p:cNvSpPr>
            <a:spLocks noChangeShapeType="1"/>
          </p:cNvSpPr>
          <p:nvPr/>
        </p:nvSpPr>
        <p:spPr bwMode="auto">
          <a:xfrm>
            <a:off x="1711123" y="6183477"/>
            <a:ext cx="8763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923" name="Line 89"/>
          <p:cNvSpPr>
            <a:spLocks noChangeShapeType="1"/>
          </p:cNvSpPr>
          <p:nvPr/>
        </p:nvSpPr>
        <p:spPr bwMode="auto">
          <a:xfrm flipH="1">
            <a:off x="10476791" y="1169620"/>
            <a:ext cx="29217" cy="501385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924" name="Text Box 90"/>
          <p:cNvSpPr txBox="1">
            <a:spLocks noChangeArrowheads="1"/>
          </p:cNvSpPr>
          <p:nvPr/>
        </p:nvSpPr>
        <p:spPr bwMode="auto">
          <a:xfrm>
            <a:off x="1837134" y="5644994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渐进线</a:t>
            </a:r>
          </a:p>
        </p:txBody>
      </p:sp>
      <p:graphicFrame>
        <p:nvGraphicFramePr>
          <p:cNvPr id="16475" name="Object 91"/>
          <p:cNvGraphicFramePr/>
          <p:nvPr/>
        </p:nvGraphicFramePr>
        <p:xfrm>
          <a:off x="7858751" y="5494662"/>
          <a:ext cx="1026744" cy="671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621665" imgH="405765" progId="Equation.DSMT4">
                  <p:embed/>
                </p:oleObj>
              </mc:Choice>
              <mc:Fallback>
                <p:oleObj r:id="rId14" imgW="621665" imgH="405765" progId="Equation.DSMT4">
                  <p:embed/>
                  <p:pic>
                    <p:nvPicPr>
                      <p:cNvPr id="0" name="Object 91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751" y="5494662"/>
                        <a:ext cx="1026744" cy="671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926" name="Group 92"/>
          <p:cNvGrpSpPr/>
          <p:nvPr/>
        </p:nvGrpSpPr>
        <p:grpSpPr bwMode="auto">
          <a:xfrm>
            <a:off x="3820549" y="1148279"/>
            <a:ext cx="2130073" cy="1715263"/>
            <a:chOff x="1403" y="58"/>
            <a:chExt cx="1597" cy="1286"/>
          </a:xfrm>
        </p:grpSpPr>
        <p:sp>
          <p:nvSpPr>
            <p:cNvPr id="37927" name="Text Box 93"/>
            <p:cNvSpPr txBox="1">
              <a:spLocks noChangeArrowheads="1"/>
            </p:cNvSpPr>
            <p:nvPr/>
          </p:nvSpPr>
          <p:spPr bwMode="auto">
            <a:xfrm>
              <a:off x="2340" y="74"/>
              <a:ext cx="25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37928" name="Text Box 94"/>
            <p:cNvSpPr txBox="1">
              <a:spLocks noChangeArrowheads="1"/>
            </p:cNvSpPr>
            <p:nvPr/>
          </p:nvSpPr>
          <p:spPr bwMode="auto">
            <a:xfrm>
              <a:off x="1620" y="74"/>
              <a:ext cx="25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pSp>
          <p:nvGrpSpPr>
            <p:cNvPr id="37929" name="Group 95"/>
            <p:cNvGrpSpPr/>
            <p:nvPr/>
          </p:nvGrpSpPr>
          <p:grpSpPr bwMode="auto">
            <a:xfrm>
              <a:off x="1403" y="58"/>
              <a:ext cx="1597" cy="1286"/>
              <a:chOff x="1403" y="58"/>
              <a:chExt cx="1597" cy="1286"/>
            </a:xfrm>
          </p:grpSpPr>
          <p:sp>
            <p:nvSpPr>
              <p:cNvPr id="37930" name="Text Box 96"/>
              <p:cNvSpPr txBox="1">
                <a:spLocks noChangeArrowheads="1"/>
              </p:cNvSpPr>
              <p:nvPr/>
            </p:nvSpPr>
            <p:spPr bwMode="auto">
              <a:xfrm>
                <a:off x="1882" y="58"/>
                <a:ext cx="196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2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37931" name="Line 97"/>
              <p:cNvSpPr>
                <a:spLocks noChangeShapeType="1"/>
              </p:cNvSpPr>
              <p:nvPr/>
            </p:nvSpPr>
            <p:spPr bwMode="auto">
              <a:xfrm flipH="1" flipV="1">
                <a:off x="2064" y="164"/>
                <a:ext cx="18" cy="118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7932" name="Group 98"/>
              <p:cNvGrpSpPr/>
              <p:nvPr/>
            </p:nvGrpSpPr>
            <p:grpSpPr bwMode="auto">
              <a:xfrm>
                <a:off x="1403" y="190"/>
                <a:ext cx="1597" cy="1086"/>
                <a:chOff x="1403" y="190"/>
                <a:chExt cx="1597" cy="1086"/>
              </a:xfrm>
            </p:grpSpPr>
            <p:sp>
              <p:nvSpPr>
                <p:cNvPr id="37933" name="Line 99"/>
                <p:cNvSpPr>
                  <a:spLocks noChangeShapeType="1"/>
                </p:cNvSpPr>
                <p:nvPr/>
              </p:nvSpPr>
              <p:spPr bwMode="auto">
                <a:xfrm>
                  <a:off x="1403" y="710"/>
                  <a:ext cx="1426" cy="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934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061" y="255"/>
                  <a:ext cx="259" cy="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B</a:t>
                  </a:r>
                  <a:r>
                    <a:rPr lang="en-US" altLang="zh-CN" sz="1200" kern="0" baseline="-2500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2</a:t>
                  </a:r>
                  <a:endParaRPr lang="en-US" altLang="zh-CN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935" name="Freeform 101"/>
                <p:cNvSpPr>
                  <a:spLocks noChangeArrowheads="1"/>
                </p:cNvSpPr>
                <p:nvPr/>
              </p:nvSpPr>
              <p:spPr bwMode="auto">
                <a:xfrm>
                  <a:off x="2237" y="190"/>
                  <a:ext cx="275" cy="1086"/>
                </a:xfrm>
                <a:custGeom>
                  <a:avLst/>
                  <a:gdLst>
                    <a:gd name="T0" fmla="*/ 536 w 584"/>
                    <a:gd name="T1" fmla="*/ 0 h 2400"/>
                    <a:gd name="T2" fmla="*/ 8 w 584"/>
                    <a:gd name="T3" fmla="*/ 1152 h 2400"/>
                    <a:gd name="T4" fmla="*/ 584 w 584"/>
                    <a:gd name="T5" fmla="*/ 2400 h 2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4" h="2400">
                      <a:moveTo>
                        <a:pt x="536" y="0"/>
                      </a:moveTo>
                      <a:cubicBezTo>
                        <a:pt x="268" y="376"/>
                        <a:pt x="0" y="752"/>
                        <a:pt x="8" y="1152"/>
                      </a:cubicBezTo>
                      <a:cubicBezTo>
                        <a:pt x="16" y="1552"/>
                        <a:pt x="488" y="2192"/>
                        <a:pt x="584" y="240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936" name="Freeform 102"/>
                <p:cNvSpPr>
                  <a:spLocks noChangeArrowheads="1"/>
                </p:cNvSpPr>
                <p:nvPr/>
              </p:nvSpPr>
              <p:spPr bwMode="auto">
                <a:xfrm flipH="1">
                  <a:off x="1652" y="190"/>
                  <a:ext cx="275" cy="1086"/>
                </a:xfrm>
                <a:custGeom>
                  <a:avLst/>
                  <a:gdLst>
                    <a:gd name="T0" fmla="*/ 536 w 584"/>
                    <a:gd name="T1" fmla="*/ 0 h 2400"/>
                    <a:gd name="T2" fmla="*/ 8 w 584"/>
                    <a:gd name="T3" fmla="*/ 1152 h 2400"/>
                    <a:gd name="T4" fmla="*/ 584 w 584"/>
                    <a:gd name="T5" fmla="*/ 2400 h 2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4" h="2400">
                      <a:moveTo>
                        <a:pt x="536" y="0"/>
                      </a:moveTo>
                      <a:cubicBezTo>
                        <a:pt x="268" y="376"/>
                        <a:pt x="0" y="752"/>
                        <a:pt x="8" y="1152"/>
                      </a:cubicBezTo>
                      <a:cubicBezTo>
                        <a:pt x="16" y="1552"/>
                        <a:pt x="488" y="2192"/>
                        <a:pt x="584" y="240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937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1870" y="546"/>
                  <a:ext cx="259" cy="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A</a:t>
                  </a:r>
                  <a:r>
                    <a:rPr lang="en-US" altLang="zh-CN" sz="1200" kern="0" baseline="-2500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1</a:t>
                  </a:r>
                  <a:endParaRPr lang="en-US" altLang="zh-CN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938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2194" y="546"/>
                  <a:ext cx="259" cy="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A</a:t>
                  </a:r>
                  <a:r>
                    <a:rPr lang="en-US" altLang="zh-CN" sz="1200" kern="0" baseline="-2500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2</a:t>
                  </a:r>
                  <a:endParaRPr lang="en-US" altLang="zh-CN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939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2021" y="912"/>
                  <a:ext cx="324" cy="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 B</a:t>
                  </a:r>
                  <a:r>
                    <a:rPr lang="en-US" altLang="zh-CN" sz="1200" kern="0" baseline="-2500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1</a:t>
                  </a:r>
                  <a:r>
                    <a:rPr lang="en-US" altLang="zh-CN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37940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2804" y="557"/>
                  <a:ext cx="196" cy="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i="1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x</a:t>
                  </a:r>
                </a:p>
              </p:txBody>
            </p:sp>
            <p:sp>
              <p:nvSpPr>
                <p:cNvPr id="37941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033" y="687"/>
                  <a:ext cx="167" cy="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37942" name="Rectangle 108"/>
                <p:cNvSpPr>
                  <a:spLocks noChangeArrowheads="1"/>
                </p:cNvSpPr>
                <p:nvPr/>
              </p:nvSpPr>
              <p:spPr bwMode="auto">
                <a:xfrm>
                  <a:off x="1923" y="484"/>
                  <a:ext cx="317" cy="453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943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381" y="686"/>
                  <a:ext cx="253" cy="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F</a:t>
                  </a:r>
                  <a:r>
                    <a:rPr lang="en-US" altLang="zh-CN" sz="1200" kern="0" baseline="-2500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2</a:t>
                  </a:r>
                  <a:endParaRPr lang="en-US" altLang="zh-CN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944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1655" y="686"/>
                  <a:ext cx="253" cy="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F</a:t>
                  </a:r>
                  <a:r>
                    <a:rPr lang="en-US" altLang="zh-CN" sz="1200" kern="0" baseline="-2500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1</a:t>
                  </a:r>
                  <a:endParaRPr lang="en-US" altLang="zh-CN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37945" name="Group 111"/>
          <p:cNvGrpSpPr/>
          <p:nvPr/>
        </p:nvGrpSpPr>
        <p:grpSpPr bwMode="auto">
          <a:xfrm>
            <a:off x="7333762" y="1089025"/>
            <a:ext cx="1791290" cy="1745941"/>
            <a:chOff x="3656" y="669"/>
            <a:chExt cx="1343" cy="1309"/>
          </a:xfrm>
        </p:grpSpPr>
        <p:sp>
          <p:nvSpPr>
            <p:cNvPr id="37946" name="Text Box 112"/>
            <p:cNvSpPr txBox="1">
              <a:spLocks noChangeArrowheads="1"/>
            </p:cNvSpPr>
            <p:nvPr/>
          </p:nvSpPr>
          <p:spPr bwMode="auto">
            <a:xfrm rot="16200000">
              <a:off x="4797" y="1425"/>
              <a:ext cx="27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en-US" altLang="zh-CN" sz="12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37947" name="Line 113"/>
            <p:cNvSpPr>
              <a:spLocks noChangeShapeType="1"/>
            </p:cNvSpPr>
            <p:nvPr/>
          </p:nvSpPr>
          <p:spPr bwMode="auto">
            <a:xfrm rot="16200000" flipV="1">
              <a:off x="4301" y="770"/>
              <a:ext cx="0" cy="129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48" name="Line 114"/>
            <p:cNvSpPr>
              <a:spLocks noChangeShapeType="1"/>
            </p:cNvSpPr>
            <p:nvPr/>
          </p:nvSpPr>
          <p:spPr bwMode="auto">
            <a:xfrm rot="5400000" flipH="1">
              <a:off x="3672" y="1366"/>
              <a:ext cx="122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49" name="Freeform 115"/>
            <p:cNvSpPr>
              <a:spLocks noChangeArrowheads="1"/>
            </p:cNvSpPr>
            <p:nvPr/>
          </p:nvSpPr>
          <p:spPr bwMode="auto">
            <a:xfrm rot="-5400000">
              <a:off x="4196" y="578"/>
              <a:ext cx="275" cy="1086"/>
            </a:xfrm>
            <a:custGeom>
              <a:avLst/>
              <a:gdLst>
                <a:gd name="T0" fmla="*/ 536 w 584"/>
                <a:gd name="T1" fmla="*/ 0 h 2400"/>
                <a:gd name="T2" fmla="*/ 8 w 584"/>
                <a:gd name="T3" fmla="*/ 1152 h 2400"/>
                <a:gd name="T4" fmla="*/ 584 w 584"/>
                <a:gd name="T5" fmla="*/ 240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4" h="2400">
                  <a:moveTo>
                    <a:pt x="536" y="0"/>
                  </a:moveTo>
                  <a:cubicBezTo>
                    <a:pt x="268" y="376"/>
                    <a:pt x="0" y="752"/>
                    <a:pt x="8" y="1152"/>
                  </a:cubicBezTo>
                  <a:cubicBezTo>
                    <a:pt x="16" y="1552"/>
                    <a:pt x="488" y="2192"/>
                    <a:pt x="584" y="240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50" name="Freeform 116"/>
            <p:cNvSpPr>
              <a:spLocks noChangeArrowheads="1"/>
            </p:cNvSpPr>
            <p:nvPr/>
          </p:nvSpPr>
          <p:spPr bwMode="auto">
            <a:xfrm rot="16200000" flipH="1">
              <a:off x="4196" y="1163"/>
              <a:ext cx="275" cy="1086"/>
            </a:xfrm>
            <a:custGeom>
              <a:avLst/>
              <a:gdLst>
                <a:gd name="T0" fmla="*/ 536 w 584"/>
                <a:gd name="T1" fmla="*/ 0 h 2400"/>
                <a:gd name="T2" fmla="*/ 8 w 584"/>
                <a:gd name="T3" fmla="*/ 1152 h 2400"/>
                <a:gd name="T4" fmla="*/ 584 w 584"/>
                <a:gd name="T5" fmla="*/ 240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4" h="2400">
                  <a:moveTo>
                    <a:pt x="536" y="0"/>
                  </a:moveTo>
                  <a:cubicBezTo>
                    <a:pt x="268" y="376"/>
                    <a:pt x="0" y="752"/>
                    <a:pt x="8" y="1152"/>
                  </a:cubicBezTo>
                  <a:cubicBezTo>
                    <a:pt x="16" y="1552"/>
                    <a:pt x="488" y="2192"/>
                    <a:pt x="584" y="240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51" name="Text Box 117"/>
            <p:cNvSpPr txBox="1">
              <a:spLocks noChangeArrowheads="1"/>
            </p:cNvSpPr>
            <p:nvPr/>
          </p:nvSpPr>
          <p:spPr bwMode="auto">
            <a:xfrm rot="16200000">
              <a:off x="4511" y="1232"/>
              <a:ext cx="27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en-US" altLang="zh-CN" sz="1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en-US" altLang="zh-CN" sz="12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en-US" altLang="zh-CN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52" name="Text Box 118"/>
            <p:cNvSpPr txBox="1">
              <a:spLocks noChangeArrowheads="1"/>
            </p:cNvSpPr>
            <p:nvPr/>
          </p:nvSpPr>
          <p:spPr bwMode="auto">
            <a:xfrm rot="16200000">
              <a:off x="4083" y="744"/>
              <a:ext cx="27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en-US" altLang="zh-CN" sz="12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37953" name="Text Box 119"/>
            <p:cNvSpPr txBox="1">
              <a:spLocks noChangeArrowheads="1"/>
            </p:cNvSpPr>
            <p:nvPr/>
          </p:nvSpPr>
          <p:spPr bwMode="auto">
            <a:xfrm rot="16200000">
              <a:off x="4266" y="1355"/>
              <a:ext cx="2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en-US" altLang="zh-CN" sz="1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37954" name="Rectangle 120"/>
            <p:cNvSpPr>
              <a:spLocks noChangeArrowheads="1"/>
            </p:cNvSpPr>
            <p:nvPr/>
          </p:nvSpPr>
          <p:spPr bwMode="auto">
            <a:xfrm rot="-5400000">
              <a:off x="4153" y="1187"/>
              <a:ext cx="317" cy="453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55" name="Text Box 121"/>
            <p:cNvSpPr txBox="1">
              <a:spLocks noChangeArrowheads="1"/>
            </p:cNvSpPr>
            <p:nvPr/>
          </p:nvSpPr>
          <p:spPr bwMode="auto">
            <a:xfrm rot="16200000">
              <a:off x="3937" y="928"/>
              <a:ext cx="25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37956" name="Text Box 122"/>
            <p:cNvSpPr txBox="1">
              <a:spLocks noChangeArrowheads="1"/>
            </p:cNvSpPr>
            <p:nvPr/>
          </p:nvSpPr>
          <p:spPr bwMode="auto">
            <a:xfrm rot="16200000">
              <a:off x="4296" y="906"/>
              <a:ext cx="27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en-US" altLang="zh-CN" sz="1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12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lang="en-US" altLang="zh-CN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57" name="Text Box 123"/>
            <p:cNvSpPr txBox="1">
              <a:spLocks noChangeArrowheads="1"/>
            </p:cNvSpPr>
            <p:nvPr/>
          </p:nvSpPr>
          <p:spPr bwMode="auto">
            <a:xfrm rot="16200000">
              <a:off x="4296" y="1632"/>
              <a:ext cx="27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en-US" altLang="zh-CN" sz="1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12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en-US" altLang="zh-CN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58" name="Text Box 124"/>
            <p:cNvSpPr txBox="1">
              <a:spLocks noChangeArrowheads="1"/>
            </p:cNvSpPr>
            <p:nvPr/>
          </p:nvSpPr>
          <p:spPr bwMode="auto">
            <a:xfrm rot="16200000">
              <a:off x="3840" y="1223"/>
              <a:ext cx="27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en-US" altLang="zh-CN" sz="1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en-US" altLang="zh-CN" sz="12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lang="en-US" altLang="zh-CN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59" name="Text Box 125"/>
            <p:cNvSpPr txBox="1">
              <a:spLocks noChangeArrowheads="1"/>
            </p:cNvSpPr>
            <p:nvPr/>
          </p:nvSpPr>
          <p:spPr bwMode="auto">
            <a:xfrm>
              <a:off x="4087" y="1411"/>
              <a:ext cx="25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12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en-US" altLang="zh-CN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60" name="Text Box 126"/>
            <p:cNvSpPr txBox="1">
              <a:spLocks noChangeArrowheads="1"/>
            </p:cNvSpPr>
            <p:nvPr/>
          </p:nvSpPr>
          <p:spPr bwMode="auto">
            <a:xfrm>
              <a:off x="4087" y="1003"/>
              <a:ext cx="25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12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lang="en-US" altLang="zh-CN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61" name="Text Box 127"/>
            <p:cNvSpPr txBox="1">
              <a:spLocks noChangeArrowheads="1"/>
            </p:cNvSpPr>
            <p:nvPr/>
          </p:nvSpPr>
          <p:spPr bwMode="auto">
            <a:xfrm rot="16200000">
              <a:off x="3937" y="1641"/>
              <a:ext cx="25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7962" name="Group 128"/>
          <p:cNvGrpSpPr/>
          <p:nvPr/>
        </p:nvGrpSpPr>
        <p:grpSpPr bwMode="auto">
          <a:xfrm>
            <a:off x="3130348" y="2315467"/>
            <a:ext cx="3049588" cy="411163"/>
            <a:chOff x="3243" y="874"/>
            <a:chExt cx="1921" cy="259"/>
          </a:xfrm>
        </p:grpSpPr>
        <p:sp>
          <p:nvSpPr>
            <p:cNvPr id="37963" name="Text Box 129"/>
            <p:cNvSpPr txBox="1">
              <a:spLocks noChangeArrowheads="1"/>
            </p:cNvSpPr>
            <p:nvPr/>
          </p:nvSpPr>
          <p:spPr bwMode="auto">
            <a:xfrm>
              <a:off x="3243" y="874"/>
              <a:ext cx="6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(-c,0)</a:t>
              </a:r>
            </a:p>
          </p:txBody>
        </p:sp>
        <p:sp>
          <p:nvSpPr>
            <p:cNvPr id="37964" name="Rectangle 130"/>
            <p:cNvSpPr>
              <a:spLocks noChangeArrowheads="1"/>
            </p:cNvSpPr>
            <p:nvPr/>
          </p:nvSpPr>
          <p:spPr bwMode="auto">
            <a:xfrm>
              <a:off x="4558" y="881"/>
              <a:ext cx="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(c,0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37965" name="Text Box 131"/>
          <p:cNvSpPr txBox="1">
            <a:spLocks noChangeArrowheads="1"/>
          </p:cNvSpPr>
          <p:nvPr/>
        </p:nvSpPr>
        <p:spPr bwMode="auto">
          <a:xfrm>
            <a:off x="9124430" y="1425631"/>
            <a:ext cx="10890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(0,c)</a:t>
            </a:r>
          </a:p>
          <a:p>
            <a:endParaRPr lang="en-US" altLang="zh-CN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endParaRPr lang="en-US" altLang="zh-CN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(0,-c)</a:t>
            </a:r>
          </a:p>
        </p:txBody>
      </p:sp>
      <p:graphicFrame>
        <p:nvGraphicFramePr>
          <p:cNvPr id="37966" name="Object 132"/>
          <p:cNvGraphicFramePr/>
          <p:nvPr/>
        </p:nvGraphicFramePr>
        <p:xfrm>
          <a:off x="3421508" y="3610040"/>
          <a:ext cx="2446654" cy="406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423035" imgH="173990" progId="Equation.DSMT4">
                  <p:embed/>
                </p:oleObj>
              </mc:Choice>
              <mc:Fallback>
                <p:oleObj r:id="rId16" imgW="1423035" imgH="173990" progId="Equation.DSMT4">
                  <p:embed/>
                  <p:pic>
                    <p:nvPicPr>
                      <p:cNvPr id="0" name="Object 132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508" y="3610040"/>
                        <a:ext cx="2446654" cy="406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67" name="Object 133"/>
          <p:cNvGraphicFramePr/>
          <p:nvPr/>
        </p:nvGraphicFramePr>
        <p:xfrm>
          <a:off x="3661655" y="4865175"/>
          <a:ext cx="1668005" cy="671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836930" imgH="340995" progId="Equation.DSMT4">
                  <p:embed/>
                </p:oleObj>
              </mc:Choice>
              <mc:Fallback>
                <p:oleObj r:id="rId18" imgW="836930" imgH="340995" progId="Equation.DSMT4">
                  <p:embed/>
                  <p:pic>
                    <p:nvPicPr>
                      <p:cNvPr id="0" name="Object 133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655" y="4865175"/>
                        <a:ext cx="1668005" cy="671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68" name="Object 134"/>
          <p:cNvGraphicFramePr/>
          <p:nvPr/>
        </p:nvGraphicFramePr>
        <p:xfrm>
          <a:off x="3828969" y="5478553"/>
          <a:ext cx="1077627" cy="704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621665" imgH="405765" progId="Equation.DSMT4">
                  <p:embed/>
                </p:oleObj>
              </mc:Choice>
              <mc:Fallback>
                <p:oleObj r:id="rId20" imgW="621665" imgH="405765" progId="Equation.DSMT4">
                  <p:embed/>
                  <p:pic>
                    <p:nvPicPr>
                      <p:cNvPr id="0" name="Object 134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969" y="5478553"/>
                        <a:ext cx="1077627" cy="704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69" name="Line 135"/>
          <p:cNvSpPr>
            <a:spLocks noChangeShapeType="1"/>
          </p:cNvSpPr>
          <p:nvPr/>
        </p:nvSpPr>
        <p:spPr bwMode="auto">
          <a:xfrm>
            <a:off x="4095229" y="1289661"/>
            <a:ext cx="1088378" cy="157388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970" name="Line 136"/>
          <p:cNvSpPr>
            <a:spLocks noChangeShapeType="1"/>
          </p:cNvSpPr>
          <p:nvPr/>
        </p:nvSpPr>
        <p:spPr bwMode="auto">
          <a:xfrm flipH="1">
            <a:off x="4010786" y="1351016"/>
            <a:ext cx="1028357" cy="1512526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971" name="Line 137"/>
          <p:cNvSpPr>
            <a:spLocks noChangeShapeType="1"/>
          </p:cNvSpPr>
          <p:nvPr/>
        </p:nvSpPr>
        <p:spPr bwMode="auto">
          <a:xfrm>
            <a:off x="7464344" y="1594863"/>
            <a:ext cx="1391150" cy="908316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972" name="Line 138"/>
          <p:cNvSpPr>
            <a:spLocks noChangeShapeType="1"/>
          </p:cNvSpPr>
          <p:nvPr/>
        </p:nvSpPr>
        <p:spPr bwMode="auto">
          <a:xfrm flipH="1">
            <a:off x="7427410" y="1474822"/>
            <a:ext cx="1572547" cy="102835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     结</a:t>
            </a:r>
          </a:p>
        </p:txBody>
      </p:sp>
      <p:sp>
        <p:nvSpPr>
          <p:cNvPr id="88" name="Line 86"/>
          <p:cNvSpPr>
            <a:spLocks noChangeShapeType="1"/>
          </p:cNvSpPr>
          <p:nvPr/>
        </p:nvSpPr>
        <p:spPr bwMode="auto">
          <a:xfrm>
            <a:off x="1711123" y="1152104"/>
            <a:ext cx="12372" cy="5031374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65" grpId="0"/>
      <p:bldP spid="164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90" name="Group 54"/>
          <p:cNvGraphicFramePr>
            <a:graphicFrameLocks noGrp="1"/>
          </p:cNvGraphicFramePr>
          <p:nvPr/>
        </p:nvGraphicFramePr>
        <p:xfrm>
          <a:off x="1385103" y="1660525"/>
          <a:ext cx="9144000" cy="4521200"/>
        </p:xfrm>
        <a:graphic>
          <a:graphicData uri="http://schemas.openxmlformats.org/drawingml/2006/table">
            <a:tbl>
              <a:tblPr/>
              <a:tblGrid>
                <a:gridCol w="1617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2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椭  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双曲线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方程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 b c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关系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图象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 bwMode="auto">
          <a:xfrm>
            <a:off x="3325029" y="2346326"/>
            <a:ext cx="3186113" cy="671513"/>
            <a:chOff x="1680" y="864"/>
            <a:chExt cx="2007" cy="423"/>
          </a:xfrm>
        </p:grpSpPr>
        <p:grpSp>
          <p:nvGrpSpPr>
            <p:cNvPr id="39939" name="Group 3"/>
            <p:cNvGrpSpPr/>
            <p:nvPr/>
          </p:nvGrpSpPr>
          <p:grpSpPr bwMode="auto">
            <a:xfrm>
              <a:off x="1680" y="864"/>
              <a:ext cx="940" cy="423"/>
              <a:chOff x="1584" y="1181"/>
              <a:chExt cx="940" cy="423"/>
            </a:xfrm>
          </p:grpSpPr>
          <p:sp>
            <p:nvSpPr>
              <p:cNvPr id="39940" name="Line 4"/>
              <p:cNvSpPr>
                <a:spLocks noChangeShapeType="1"/>
              </p:cNvSpPr>
              <p:nvPr/>
            </p:nvSpPr>
            <p:spPr bwMode="auto">
              <a:xfrm flipV="1">
                <a:off x="1584" y="1389"/>
                <a:ext cx="235" cy="3"/>
              </a:xfrm>
              <a:prstGeom prst="line">
                <a:avLst/>
              </a:prstGeom>
              <a:noFill/>
              <a:ln w="15875">
                <a:solidFill>
                  <a:srgbClr val="CC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941" name="Line 5"/>
              <p:cNvSpPr>
                <a:spLocks noChangeShapeType="1"/>
              </p:cNvSpPr>
              <p:nvPr/>
            </p:nvSpPr>
            <p:spPr bwMode="auto">
              <a:xfrm>
                <a:off x="1999" y="1388"/>
                <a:ext cx="212" cy="1"/>
              </a:xfrm>
              <a:prstGeom prst="line">
                <a:avLst/>
              </a:prstGeom>
              <a:noFill/>
              <a:ln w="15875">
                <a:solidFill>
                  <a:srgbClr val="CC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942" name="Rectangle 6"/>
              <p:cNvSpPr>
                <a:spLocks noChangeArrowheads="1"/>
              </p:cNvSpPr>
              <p:nvPr/>
            </p:nvSpPr>
            <p:spPr bwMode="auto">
              <a:xfrm>
                <a:off x="2434" y="1287"/>
                <a:ext cx="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kern="0">
                    <a:solidFill>
                      <a:srgbClr val="CC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943" name="Rectangle 7"/>
              <p:cNvSpPr>
                <a:spLocks noChangeArrowheads="1"/>
              </p:cNvSpPr>
              <p:nvPr/>
            </p:nvSpPr>
            <p:spPr bwMode="auto">
              <a:xfrm>
                <a:off x="1764" y="1397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1200" kern="0">
                    <a:solidFill>
                      <a:srgbClr val="CC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/>
            </p:nvSpPr>
            <p:spPr bwMode="auto">
              <a:xfrm>
                <a:off x="2327" y="1269"/>
                <a:ext cx="9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kern="0" dirty="0">
                    <a:solidFill>
                      <a:srgbClr val="CC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/>
            </p:nvSpPr>
            <p:spPr bwMode="auto">
              <a:xfrm>
                <a:off x="1923" y="1269"/>
                <a:ext cx="9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kern="0">
                    <a:solidFill>
                      <a:srgbClr val="CC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/>
            </p:nvSpPr>
            <p:spPr bwMode="auto">
              <a:xfrm>
                <a:off x="2056" y="1410"/>
                <a:ext cx="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kern="0" dirty="0">
                    <a:solidFill>
                      <a:srgbClr val="CC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/>
            </p:nvSpPr>
            <p:spPr bwMode="auto">
              <a:xfrm>
                <a:off x="2075" y="1188"/>
                <a:ext cx="8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i="1" kern="0">
                    <a:solidFill>
                      <a:srgbClr val="CC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/>
            </p:nvSpPr>
            <p:spPr bwMode="auto">
              <a:xfrm>
                <a:off x="1674" y="1410"/>
                <a:ext cx="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kern="0">
                    <a:solidFill>
                      <a:srgbClr val="CC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/>
            </p:nvSpPr>
            <p:spPr bwMode="auto">
              <a:xfrm>
                <a:off x="1676" y="1200"/>
                <a:ext cx="8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i="1" kern="0">
                    <a:solidFill>
                      <a:srgbClr val="CC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/>
            </p:nvSpPr>
            <p:spPr bwMode="auto">
              <a:xfrm>
                <a:off x="2139" y="1391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1200" kern="0" dirty="0">
                    <a:solidFill>
                      <a:srgbClr val="CC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/>
            </p:nvSpPr>
            <p:spPr bwMode="auto">
              <a:xfrm>
                <a:off x="2160" y="1181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1200" kern="0">
                    <a:solidFill>
                      <a:srgbClr val="CC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1200" kern="0">
                    <a:solidFill>
                      <a:srgbClr val="CC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2496" y="921"/>
              <a:ext cx="11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</a:t>
              </a:r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＞ </a:t>
              </a:r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 </a:t>
              </a:r>
              <a:r>
                <a:rPr lang="zh-CN" altLang="en-US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＞</a:t>
              </a:r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grpSp>
        <p:nvGrpSpPr>
          <p:cNvPr id="4" name="Group 18"/>
          <p:cNvGrpSpPr/>
          <p:nvPr/>
        </p:nvGrpSpPr>
        <p:grpSpPr bwMode="auto">
          <a:xfrm>
            <a:off x="7049306" y="2293938"/>
            <a:ext cx="3143251" cy="665162"/>
            <a:chOff x="3568" y="864"/>
            <a:chExt cx="1980" cy="419"/>
          </a:xfrm>
        </p:grpSpPr>
        <p:grpSp>
          <p:nvGrpSpPr>
            <p:cNvPr id="39955" name="Group 19"/>
            <p:cNvGrpSpPr/>
            <p:nvPr/>
          </p:nvGrpSpPr>
          <p:grpSpPr bwMode="auto">
            <a:xfrm>
              <a:off x="3568" y="864"/>
              <a:ext cx="906" cy="419"/>
              <a:chOff x="1855" y="1222"/>
              <a:chExt cx="906" cy="419"/>
            </a:xfrm>
          </p:grpSpPr>
          <p:sp>
            <p:nvSpPr>
              <p:cNvPr id="39956" name="Line 20"/>
              <p:cNvSpPr>
                <a:spLocks noChangeShapeType="1"/>
              </p:cNvSpPr>
              <p:nvPr/>
            </p:nvSpPr>
            <p:spPr bwMode="auto">
              <a:xfrm>
                <a:off x="1855" y="1423"/>
                <a:ext cx="213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957" name="Line 21"/>
              <p:cNvSpPr>
                <a:spLocks noChangeShapeType="1"/>
              </p:cNvSpPr>
              <p:nvPr/>
            </p:nvSpPr>
            <p:spPr bwMode="auto">
              <a:xfrm>
                <a:off x="2257" y="1423"/>
                <a:ext cx="224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958" name="Rectangle 22"/>
              <p:cNvSpPr>
                <a:spLocks noChangeArrowheads="1"/>
              </p:cNvSpPr>
              <p:nvPr/>
            </p:nvSpPr>
            <p:spPr bwMode="auto">
              <a:xfrm>
                <a:off x="2671" y="1328"/>
                <a:ext cx="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kern="0"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959" name="Rectangle 23"/>
              <p:cNvSpPr>
                <a:spLocks noChangeArrowheads="1"/>
              </p:cNvSpPr>
              <p:nvPr/>
            </p:nvSpPr>
            <p:spPr bwMode="auto">
              <a:xfrm>
                <a:off x="2382" y="1434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1200" kern="0" dirty="0"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9960" name="Rectangle 24"/>
              <p:cNvSpPr>
                <a:spLocks noChangeArrowheads="1"/>
              </p:cNvSpPr>
              <p:nvPr/>
            </p:nvSpPr>
            <p:spPr bwMode="auto">
              <a:xfrm>
                <a:off x="2392" y="1222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1200" kern="0"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9961" name="Rectangle 25"/>
              <p:cNvSpPr>
                <a:spLocks noChangeArrowheads="1"/>
              </p:cNvSpPr>
              <p:nvPr/>
            </p:nvSpPr>
            <p:spPr bwMode="auto">
              <a:xfrm>
                <a:off x="1980" y="1434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1200" kern="0"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9962" name="Rectangle 26"/>
              <p:cNvSpPr>
                <a:spLocks noChangeArrowheads="1"/>
              </p:cNvSpPr>
              <p:nvPr/>
            </p:nvSpPr>
            <p:spPr bwMode="auto">
              <a:xfrm>
                <a:off x="1979" y="1222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1200" kern="0" dirty="0"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9963" name="Rectangle 27"/>
              <p:cNvSpPr>
                <a:spLocks noChangeArrowheads="1"/>
              </p:cNvSpPr>
              <p:nvPr/>
            </p:nvSpPr>
            <p:spPr bwMode="auto">
              <a:xfrm>
                <a:off x="2537" y="1310"/>
                <a:ext cx="9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kern="0"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39964" name="Rectangle 28"/>
              <p:cNvSpPr>
                <a:spLocks noChangeArrowheads="1"/>
              </p:cNvSpPr>
              <p:nvPr/>
            </p:nvSpPr>
            <p:spPr bwMode="auto">
              <a:xfrm>
                <a:off x="2113" y="1310"/>
                <a:ext cx="5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kern="0"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9965" name="Rectangle 29"/>
              <p:cNvSpPr>
                <a:spLocks noChangeArrowheads="1"/>
              </p:cNvSpPr>
              <p:nvPr/>
            </p:nvSpPr>
            <p:spPr bwMode="auto">
              <a:xfrm>
                <a:off x="2275" y="1447"/>
                <a:ext cx="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kern="0"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9966" name="Rectangle 30"/>
              <p:cNvSpPr>
                <a:spLocks noChangeArrowheads="1"/>
              </p:cNvSpPr>
              <p:nvPr/>
            </p:nvSpPr>
            <p:spPr bwMode="auto">
              <a:xfrm>
                <a:off x="2288" y="1235"/>
                <a:ext cx="8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kern="0"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39967" name="Rectangle 31"/>
              <p:cNvSpPr>
                <a:spLocks noChangeArrowheads="1"/>
              </p:cNvSpPr>
              <p:nvPr/>
            </p:nvSpPr>
            <p:spPr bwMode="auto">
              <a:xfrm>
                <a:off x="1866" y="1447"/>
                <a:ext cx="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kern="0"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9968" name="Rectangle 32"/>
              <p:cNvSpPr>
                <a:spLocks noChangeArrowheads="1"/>
              </p:cNvSpPr>
              <p:nvPr/>
            </p:nvSpPr>
            <p:spPr bwMode="auto">
              <a:xfrm>
                <a:off x="1877" y="1235"/>
                <a:ext cx="8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kern="0"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</p:grpSp>
        <p:sp>
          <p:nvSpPr>
            <p:cNvPr id="39969" name="Text Box 33"/>
            <p:cNvSpPr txBox="1">
              <a:spLocks noChangeArrowheads="1"/>
            </p:cNvSpPr>
            <p:nvPr/>
          </p:nvSpPr>
          <p:spPr bwMode="auto">
            <a:xfrm>
              <a:off x="4447" y="912"/>
              <a:ext cx="110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 a</a:t>
              </a:r>
              <a:r>
                <a:rPr lang="zh-CN" altLang="en-US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＞ </a:t>
              </a:r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 b</a:t>
              </a:r>
              <a:r>
                <a:rPr lang="zh-CN" altLang="en-US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＞</a:t>
              </a:r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0) </a:t>
              </a:r>
            </a:p>
          </p:txBody>
        </p:sp>
      </p:grpSp>
      <p:grpSp>
        <p:nvGrpSpPr>
          <p:cNvPr id="6" name="Group 34"/>
          <p:cNvGrpSpPr/>
          <p:nvPr/>
        </p:nvGrpSpPr>
        <p:grpSpPr bwMode="auto">
          <a:xfrm>
            <a:off x="6933416" y="3336926"/>
            <a:ext cx="3263899" cy="400050"/>
            <a:chOff x="1575" y="1536"/>
            <a:chExt cx="2056" cy="252"/>
          </a:xfrm>
        </p:grpSpPr>
        <p:sp>
          <p:nvSpPr>
            <p:cNvPr id="39971" name="Rectangle 35"/>
            <p:cNvSpPr>
              <a:spLocks noChangeArrowheads="1"/>
            </p:cNvSpPr>
            <p:nvPr/>
          </p:nvSpPr>
          <p:spPr bwMode="auto">
            <a:xfrm>
              <a:off x="2495" y="153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2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9972" name="Rectangle 36"/>
            <p:cNvSpPr>
              <a:spLocks noChangeArrowheads="1"/>
            </p:cNvSpPr>
            <p:nvPr/>
          </p:nvSpPr>
          <p:spPr bwMode="auto">
            <a:xfrm>
              <a:off x="2093" y="153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2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9973" name="Rectangle 37"/>
            <p:cNvSpPr>
              <a:spLocks noChangeArrowheads="1"/>
            </p:cNvSpPr>
            <p:nvPr/>
          </p:nvSpPr>
          <p:spPr bwMode="auto">
            <a:xfrm>
              <a:off x="1744" y="153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2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9974" name="Rectangle 38"/>
            <p:cNvSpPr>
              <a:spLocks noChangeArrowheads="1"/>
            </p:cNvSpPr>
            <p:nvPr/>
          </p:nvSpPr>
          <p:spPr bwMode="auto">
            <a:xfrm>
              <a:off x="1824" y="1584"/>
              <a:ext cx="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</a:p>
          </p:txBody>
        </p:sp>
        <p:sp>
          <p:nvSpPr>
            <p:cNvPr id="39975" name="Rectangle 39"/>
            <p:cNvSpPr>
              <a:spLocks noChangeArrowheads="1"/>
            </p:cNvSpPr>
            <p:nvPr/>
          </p:nvSpPr>
          <p:spPr bwMode="auto">
            <a:xfrm>
              <a:off x="2226" y="1584"/>
              <a:ext cx="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</a:t>
              </a:r>
            </a:p>
          </p:txBody>
        </p:sp>
        <p:sp>
          <p:nvSpPr>
            <p:cNvPr id="39976" name="Rectangle 40"/>
            <p:cNvSpPr>
              <a:spLocks noChangeArrowheads="1"/>
            </p:cNvSpPr>
            <p:nvPr/>
          </p:nvSpPr>
          <p:spPr bwMode="auto">
            <a:xfrm>
              <a:off x="2388" y="1584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39977" name="Rectangle 41"/>
            <p:cNvSpPr>
              <a:spLocks noChangeArrowheads="1"/>
            </p:cNvSpPr>
            <p:nvPr/>
          </p:nvSpPr>
          <p:spPr bwMode="auto">
            <a:xfrm>
              <a:off x="1979" y="1584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39978" name="Text Box 42"/>
            <p:cNvSpPr txBox="1">
              <a:spLocks noChangeArrowheads="1"/>
            </p:cNvSpPr>
            <p:nvPr/>
          </p:nvSpPr>
          <p:spPr bwMode="auto">
            <a:xfrm>
              <a:off x="2575" y="1536"/>
              <a:ext cx="10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(a</a:t>
              </a:r>
              <a:r>
                <a:rPr lang="zh-CN" altLang="en-US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＞ </a:t>
              </a:r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 b</a:t>
              </a:r>
              <a:r>
                <a:rPr lang="zh-CN" altLang="en-US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＞</a:t>
              </a:r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0) </a:t>
              </a:r>
            </a:p>
          </p:txBody>
        </p:sp>
        <p:sp>
          <p:nvSpPr>
            <p:cNvPr id="39979" name="Text Box 43"/>
            <p:cNvSpPr txBox="1">
              <a:spLocks noChangeArrowheads="1"/>
            </p:cNvSpPr>
            <p:nvPr/>
          </p:nvSpPr>
          <p:spPr bwMode="auto">
            <a:xfrm>
              <a:off x="1575" y="1536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7" name="Group 44"/>
          <p:cNvGrpSpPr/>
          <p:nvPr/>
        </p:nvGrpSpPr>
        <p:grpSpPr bwMode="auto">
          <a:xfrm>
            <a:off x="3442503" y="3336926"/>
            <a:ext cx="3122613" cy="400050"/>
            <a:chOff x="1575" y="1536"/>
            <a:chExt cx="1967" cy="252"/>
          </a:xfrm>
        </p:grpSpPr>
        <p:sp>
          <p:nvSpPr>
            <p:cNvPr id="39981" name="Rectangle 45"/>
            <p:cNvSpPr>
              <a:spLocks noChangeArrowheads="1"/>
            </p:cNvSpPr>
            <p:nvPr/>
          </p:nvSpPr>
          <p:spPr bwMode="auto">
            <a:xfrm>
              <a:off x="2495" y="153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2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9982" name="Rectangle 46"/>
            <p:cNvSpPr>
              <a:spLocks noChangeArrowheads="1"/>
            </p:cNvSpPr>
            <p:nvPr/>
          </p:nvSpPr>
          <p:spPr bwMode="auto">
            <a:xfrm>
              <a:off x="2093" y="153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2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9983" name="Rectangle 47"/>
            <p:cNvSpPr>
              <a:spLocks noChangeArrowheads="1"/>
            </p:cNvSpPr>
            <p:nvPr/>
          </p:nvSpPr>
          <p:spPr bwMode="auto">
            <a:xfrm>
              <a:off x="1744" y="153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2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9984" name="Rectangle 48"/>
            <p:cNvSpPr>
              <a:spLocks noChangeArrowheads="1"/>
            </p:cNvSpPr>
            <p:nvPr/>
          </p:nvSpPr>
          <p:spPr bwMode="auto">
            <a:xfrm>
              <a:off x="1824" y="1584"/>
              <a:ext cx="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</a:p>
          </p:txBody>
        </p:sp>
        <p:sp>
          <p:nvSpPr>
            <p:cNvPr id="39985" name="Rectangle 49"/>
            <p:cNvSpPr>
              <a:spLocks noChangeArrowheads="1"/>
            </p:cNvSpPr>
            <p:nvPr/>
          </p:nvSpPr>
          <p:spPr bwMode="auto">
            <a:xfrm>
              <a:off x="2256" y="1584"/>
              <a:ext cx="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</a:t>
              </a:r>
            </a:p>
          </p:txBody>
        </p:sp>
        <p:sp>
          <p:nvSpPr>
            <p:cNvPr id="39986" name="Rectangle 50"/>
            <p:cNvSpPr>
              <a:spLocks noChangeArrowheads="1"/>
            </p:cNvSpPr>
            <p:nvPr/>
          </p:nvSpPr>
          <p:spPr bwMode="auto">
            <a:xfrm>
              <a:off x="2388" y="1584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39987" name="Rectangle 51"/>
            <p:cNvSpPr>
              <a:spLocks noChangeArrowheads="1"/>
            </p:cNvSpPr>
            <p:nvPr/>
          </p:nvSpPr>
          <p:spPr bwMode="auto">
            <a:xfrm>
              <a:off x="1979" y="1584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39988" name="Text Box 52"/>
            <p:cNvSpPr txBox="1">
              <a:spLocks noChangeArrowheads="1"/>
            </p:cNvSpPr>
            <p:nvPr/>
          </p:nvSpPr>
          <p:spPr bwMode="auto">
            <a:xfrm>
              <a:off x="2575" y="1536"/>
              <a:ext cx="96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(a</a:t>
              </a:r>
              <a:r>
                <a:rPr lang="zh-CN" altLang="en-US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＞  </a:t>
              </a:r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＞</a:t>
              </a:r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0) </a:t>
              </a:r>
            </a:p>
          </p:txBody>
        </p:sp>
        <p:sp>
          <p:nvSpPr>
            <p:cNvPr id="39989" name="Text Box 53"/>
            <p:cNvSpPr txBox="1">
              <a:spLocks noChangeArrowheads="1"/>
            </p:cNvSpPr>
            <p:nvPr/>
          </p:nvSpPr>
          <p:spPr bwMode="auto">
            <a:xfrm>
              <a:off x="1575" y="1536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18463" name="WordArt 77"/>
          <p:cNvSpPr>
            <a:spLocks noChangeArrowheads="1" noChangeShapeType="1" noTextEdit="1"/>
          </p:cNvSpPr>
          <p:nvPr/>
        </p:nvSpPr>
        <p:spPr bwMode="auto">
          <a:xfrm>
            <a:off x="4433888" y="-98146"/>
            <a:ext cx="45053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2000" i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014" name="Line 78"/>
          <p:cNvSpPr>
            <a:spLocks noChangeShapeType="1"/>
          </p:cNvSpPr>
          <p:nvPr/>
        </p:nvSpPr>
        <p:spPr bwMode="auto">
          <a:xfrm>
            <a:off x="4301341" y="5000626"/>
            <a:ext cx="0" cy="23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015" name="Line 79"/>
          <p:cNvSpPr>
            <a:spLocks noChangeShapeType="1"/>
          </p:cNvSpPr>
          <p:nvPr/>
        </p:nvSpPr>
        <p:spPr bwMode="auto">
          <a:xfrm>
            <a:off x="5509428" y="5000626"/>
            <a:ext cx="0" cy="23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016" name="Line 80"/>
          <p:cNvSpPr>
            <a:spLocks noChangeShapeType="1"/>
          </p:cNvSpPr>
          <p:nvPr/>
        </p:nvSpPr>
        <p:spPr bwMode="auto">
          <a:xfrm>
            <a:off x="7557303" y="5072063"/>
            <a:ext cx="0" cy="42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017" name="Line 81"/>
          <p:cNvSpPr>
            <a:spLocks noChangeShapeType="1"/>
          </p:cNvSpPr>
          <p:nvPr/>
        </p:nvSpPr>
        <p:spPr bwMode="auto">
          <a:xfrm>
            <a:off x="9257516" y="5072063"/>
            <a:ext cx="0" cy="42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82"/>
          <p:cNvGrpSpPr/>
          <p:nvPr/>
        </p:nvGrpSpPr>
        <p:grpSpPr bwMode="auto">
          <a:xfrm>
            <a:off x="3518703" y="4022725"/>
            <a:ext cx="2882900" cy="1981200"/>
            <a:chOff x="1344" y="2448"/>
            <a:chExt cx="1816" cy="1248"/>
          </a:xfrm>
        </p:grpSpPr>
        <p:grpSp>
          <p:nvGrpSpPr>
            <p:cNvPr id="40019" name="Group 83"/>
            <p:cNvGrpSpPr/>
            <p:nvPr/>
          </p:nvGrpSpPr>
          <p:grpSpPr bwMode="auto">
            <a:xfrm>
              <a:off x="1344" y="2448"/>
              <a:ext cx="1816" cy="1248"/>
              <a:chOff x="1344" y="2448"/>
              <a:chExt cx="1816" cy="1248"/>
            </a:xfrm>
          </p:grpSpPr>
          <p:sp>
            <p:nvSpPr>
              <p:cNvPr id="40020" name="Oval 84"/>
              <p:cNvSpPr>
                <a:spLocks noChangeArrowheads="1"/>
              </p:cNvSpPr>
              <p:nvPr/>
            </p:nvSpPr>
            <p:spPr bwMode="auto">
              <a:xfrm>
                <a:off x="1658" y="2860"/>
                <a:ext cx="1119" cy="55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0021" name="Group 85"/>
              <p:cNvGrpSpPr/>
              <p:nvPr/>
            </p:nvGrpSpPr>
            <p:grpSpPr bwMode="auto">
              <a:xfrm>
                <a:off x="1344" y="2448"/>
                <a:ext cx="1816" cy="1248"/>
                <a:chOff x="1344" y="2448"/>
                <a:chExt cx="1816" cy="1248"/>
              </a:xfrm>
            </p:grpSpPr>
            <p:sp>
              <p:nvSpPr>
                <p:cNvPr id="40022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826" y="2877"/>
                  <a:ext cx="589" cy="243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023" name="Line 87"/>
                <p:cNvSpPr>
                  <a:spLocks noChangeShapeType="1"/>
                </p:cNvSpPr>
                <p:nvPr/>
              </p:nvSpPr>
              <p:spPr bwMode="auto">
                <a:xfrm>
                  <a:off x="2415" y="2877"/>
                  <a:ext cx="196" cy="243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024" name="Line 88"/>
                <p:cNvSpPr>
                  <a:spLocks noChangeShapeType="1"/>
                </p:cNvSpPr>
                <p:nvPr/>
              </p:nvSpPr>
              <p:spPr bwMode="auto">
                <a:xfrm>
                  <a:off x="1344" y="3127"/>
                  <a:ext cx="1792" cy="0"/>
                </a:xfrm>
                <a:prstGeom prst="line">
                  <a:avLst/>
                </a:prstGeom>
                <a:noFill/>
                <a:ln w="28575">
                  <a:solidFill>
                    <a:srgbClr val="663300"/>
                  </a:solidFill>
                  <a:rou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02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218" y="2496"/>
                  <a:ext cx="0" cy="1200"/>
                </a:xfrm>
                <a:prstGeom prst="line">
                  <a:avLst/>
                </a:prstGeom>
                <a:noFill/>
                <a:ln w="28575">
                  <a:solidFill>
                    <a:srgbClr val="66330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026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060" y="2448"/>
                  <a:ext cx="197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y</a:t>
                  </a:r>
                </a:p>
              </p:txBody>
            </p:sp>
            <p:sp>
              <p:nvSpPr>
                <p:cNvPr id="40027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2936" y="3167"/>
                  <a:ext cx="224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X</a:t>
                  </a:r>
                </a:p>
              </p:txBody>
            </p:sp>
            <p:sp>
              <p:nvSpPr>
                <p:cNvPr id="40028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1723" y="3049"/>
                  <a:ext cx="275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F</a:t>
                  </a:r>
                  <a:r>
                    <a:rPr lang="en-US" altLang="zh-CN" sz="2000" kern="0" baseline="-2500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1</a:t>
                  </a:r>
                  <a:endPara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029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2060" y="3072"/>
                  <a:ext cx="206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40030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2475" y="3050"/>
                  <a:ext cx="275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F</a:t>
                  </a:r>
                  <a:r>
                    <a:rPr lang="en-US" altLang="zh-CN" sz="2000" kern="0" baseline="-2500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2</a:t>
                  </a:r>
                  <a:endPara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031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2331" y="2688"/>
                  <a:ext cx="251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M</a:t>
                  </a:r>
                </a:p>
              </p:txBody>
            </p:sp>
          </p:grpSp>
        </p:grpSp>
        <p:sp>
          <p:nvSpPr>
            <p:cNvPr id="40032" name="Line 96"/>
            <p:cNvSpPr>
              <a:spLocks noChangeShapeType="1"/>
            </p:cNvSpPr>
            <p:nvPr/>
          </p:nvSpPr>
          <p:spPr bwMode="auto">
            <a:xfrm>
              <a:off x="1474" y="2750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033" name="Line 97"/>
            <p:cNvSpPr>
              <a:spLocks noChangeShapeType="1"/>
            </p:cNvSpPr>
            <p:nvPr/>
          </p:nvSpPr>
          <p:spPr bwMode="auto">
            <a:xfrm>
              <a:off x="2971" y="2659"/>
              <a:ext cx="0" cy="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98"/>
          <p:cNvGrpSpPr/>
          <p:nvPr/>
        </p:nvGrpSpPr>
        <p:grpSpPr bwMode="auto">
          <a:xfrm>
            <a:off x="7100103" y="4098925"/>
            <a:ext cx="2768600" cy="1905000"/>
            <a:chOff x="3600" y="2496"/>
            <a:chExt cx="1744" cy="1200"/>
          </a:xfrm>
        </p:grpSpPr>
        <p:grpSp>
          <p:nvGrpSpPr>
            <p:cNvPr id="40035" name="Group 99"/>
            <p:cNvGrpSpPr/>
            <p:nvPr/>
          </p:nvGrpSpPr>
          <p:grpSpPr bwMode="auto">
            <a:xfrm>
              <a:off x="3600" y="2496"/>
              <a:ext cx="1744" cy="1200"/>
              <a:chOff x="3600" y="2496"/>
              <a:chExt cx="1744" cy="1200"/>
            </a:xfrm>
          </p:grpSpPr>
          <p:sp>
            <p:nvSpPr>
              <p:cNvPr id="40036" name="Line 100"/>
              <p:cNvSpPr>
                <a:spLocks noChangeShapeType="1"/>
              </p:cNvSpPr>
              <p:nvPr/>
            </p:nvSpPr>
            <p:spPr bwMode="auto">
              <a:xfrm>
                <a:off x="4890" y="2901"/>
                <a:ext cx="69" cy="267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0037" name="Group 101"/>
              <p:cNvGrpSpPr/>
              <p:nvPr/>
            </p:nvGrpSpPr>
            <p:grpSpPr bwMode="auto">
              <a:xfrm>
                <a:off x="3600" y="2496"/>
                <a:ext cx="1744" cy="1200"/>
                <a:chOff x="3600" y="2496"/>
                <a:chExt cx="1744" cy="1200"/>
              </a:xfrm>
            </p:grpSpPr>
            <p:graphicFrame>
              <p:nvGraphicFramePr>
                <p:cNvPr id="40038" name="Object 102"/>
                <p:cNvGraphicFramePr/>
                <p:nvPr/>
              </p:nvGraphicFramePr>
              <p:xfrm>
                <a:off x="3646" y="2576"/>
                <a:ext cx="1555" cy="112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r:id="rId2" imgW="3275330" imgH="2430780" progId="Excel.Sheet.8">
                        <p:embed/>
                      </p:oleObj>
                    </mc:Choice>
                    <mc:Fallback>
                      <p:oleObj r:id="rId2" imgW="3275330" imgH="2430780" progId="Excel.Sheet.8">
                        <p:embed/>
                        <p:pic>
                          <p:nvPicPr>
                            <p:cNvPr id="0" name="Object 102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46" y="2576"/>
                              <a:ext cx="1555" cy="112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0039" name="Group 103"/>
                <p:cNvGrpSpPr/>
                <p:nvPr/>
              </p:nvGrpSpPr>
              <p:grpSpPr bwMode="auto">
                <a:xfrm>
                  <a:off x="3600" y="2496"/>
                  <a:ext cx="1744" cy="1173"/>
                  <a:chOff x="3600" y="2496"/>
                  <a:chExt cx="1744" cy="1173"/>
                </a:xfrm>
              </p:grpSpPr>
              <p:sp>
                <p:nvSpPr>
                  <p:cNvPr id="40040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3136"/>
                    <a:ext cx="170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9933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0041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41" y="2523"/>
                    <a:ext cx="0" cy="1146"/>
                  </a:xfrm>
                  <a:prstGeom prst="line">
                    <a:avLst/>
                  </a:prstGeom>
                  <a:noFill/>
                  <a:ln w="28575">
                    <a:solidFill>
                      <a:srgbClr val="9933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0042" name="Line 1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88" y="2869"/>
                    <a:ext cx="1002" cy="267"/>
                  </a:xfrm>
                  <a:prstGeom prst="line">
                    <a:avLst/>
                  </a:prstGeom>
                  <a:noFill/>
                  <a:ln w="22225">
                    <a:solidFill>
                      <a:srgbClr val="0000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0043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20" y="3167"/>
                    <a:ext cx="22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X</a:t>
                    </a:r>
                  </a:p>
                </p:txBody>
              </p:sp>
              <p:sp>
                <p:nvSpPr>
                  <p:cNvPr id="40044" name="Text Box 1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55" y="2496"/>
                    <a:ext cx="25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Y</a:t>
                    </a:r>
                  </a:p>
                </p:txBody>
              </p:sp>
              <p:sp>
                <p:nvSpPr>
                  <p:cNvPr id="40045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73" y="3139"/>
                    <a:ext cx="20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altLang="zh-CN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40046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4" y="3109"/>
                    <a:ext cx="275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/>
                    <a:r>
                      <a:rPr lang="en-US" altLang="zh-CN" sz="2000" kern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F</a:t>
                    </a:r>
                    <a:r>
                      <a:rPr lang="en-US" altLang="zh-CN" sz="2000" kern="0" baseline="-25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1</a:t>
                    </a:r>
                    <a:endParaRPr lang="en-US" altLang="zh-CN" sz="20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0047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54" y="3109"/>
                    <a:ext cx="275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/>
                    <a:r>
                      <a:rPr lang="en-US" altLang="zh-CN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F</a:t>
                    </a:r>
                    <a:r>
                      <a:rPr lang="en-US" altLang="zh-CN" sz="2000" kern="0" baseline="-25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2</a:t>
                    </a:r>
                    <a:endPara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0048" name="Text Box 1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40" y="2640"/>
                    <a:ext cx="2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altLang="zh-CN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 p</a:t>
                    </a:r>
                  </a:p>
                </p:txBody>
              </p:sp>
            </p:grpSp>
          </p:grpSp>
        </p:grpSp>
        <p:sp>
          <p:nvSpPr>
            <p:cNvPr id="40049" name="Line 113"/>
            <p:cNvSpPr>
              <a:spLocks noChangeShapeType="1"/>
            </p:cNvSpPr>
            <p:nvPr/>
          </p:nvSpPr>
          <p:spPr bwMode="auto">
            <a:xfrm>
              <a:off x="4059" y="2704"/>
              <a:ext cx="0" cy="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050" name="Line 114"/>
            <p:cNvSpPr>
              <a:spLocks noChangeShapeType="1"/>
            </p:cNvSpPr>
            <p:nvPr/>
          </p:nvSpPr>
          <p:spPr bwMode="auto">
            <a:xfrm>
              <a:off x="4785" y="2704"/>
              <a:ext cx="0" cy="9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051" name="Line 115"/>
            <p:cNvSpPr>
              <a:spLocks noChangeShapeType="1"/>
            </p:cNvSpPr>
            <p:nvPr/>
          </p:nvSpPr>
          <p:spPr bwMode="auto">
            <a:xfrm flipH="1">
              <a:off x="3969" y="2704"/>
              <a:ext cx="952" cy="86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prstDash val="lg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052" name="Line 116"/>
            <p:cNvSpPr>
              <a:spLocks noChangeShapeType="1"/>
            </p:cNvSpPr>
            <p:nvPr/>
          </p:nvSpPr>
          <p:spPr bwMode="auto">
            <a:xfrm>
              <a:off x="3969" y="2704"/>
              <a:ext cx="952" cy="86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prstDash val="lg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     结</a:t>
            </a:r>
          </a:p>
        </p:txBody>
      </p:sp>
      <p:sp>
        <p:nvSpPr>
          <p:cNvPr id="97" name="文本占位符 20"/>
          <p:cNvSpPr txBox="1"/>
          <p:nvPr/>
        </p:nvSpPr>
        <p:spPr>
          <a:xfrm>
            <a:off x="660400" y="119451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椭圆与双曲线的性质比较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16" grpId="0" animBg="1"/>
      <p:bldP spid="400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239520" y="1303272"/>
            <a:ext cx="9259253" cy="4465256"/>
            <a:chOff x="431" y="300"/>
            <a:chExt cx="4992" cy="3914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3503" y="3203"/>
              <a:ext cx="1920" cy="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1391" y="3203"/>
              <a:ext cx="2112" cy="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436" y="2950"/>
              <a:ext cx="960" cy="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渐近线</a:t>
              </a:r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3503" y="2651"/>
              <a:ext cx="1920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1391" y="2651"/>
              <a:ext cx="2112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431" y="2651"/>
              <a:ext cx="960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离心率</a:t>
              </a:r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3503" y="1639"/>
              <a:ext cx="1920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>
              <a:off x="1391" y="1639"/>
              <a:ext cx="2112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1" name="Rectangle 11"/>
            <p:cNvSpPr>
              <a:spLocks noChangeArrowheads="1"/>
            </p:cNvSpPr>
            <p:nvPr/>
          </p:nvSpPr>
          <p:spPr bwMode="auto">
            <a:xfrm>
              <a:off x="431" y="1639"/>
              <a:ext cx="960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顶点</a:t>
              </a:r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3503" y="829"/>
              <a:ext cx="1920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>
              <a:off x="1391" y="829"/>
              <a:ext cx="2112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431" y="829"/>
              <a:ext cx="960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对称性</a:t>
              </a:r>
            </a:p>
          </p:txBody>
        </p:sp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3503" y="300"/>
              <a:ext cx="1920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6" name="Rectangle 16"/>
            <p:cNvSpPr>
              <a:spLocks noChangeArrowheads="1"/>
            </p:cNvSpPr>
            <p:nvPr/>
          </p:nvSpPr>
          <p:spPr bwMode="auto">
            <a:xfrm>
              <a:off x="1391" y="300"/>
              <a:ext cx="2112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kern="0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7" name="Rectangle 17"/>
            <p:cNvSpPr>
              <a:spLocks noChangeArrowheads="1"/>
            </p:cNvSpPr>
            <p:nvPr/>
          </p:nvSpPr>
          <p:spPr bwMode="auto">
            <a:xfrm>
              <a:off x="431" y="300"/>
              <a:ext cx="960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范围</a:t>
              </a:r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>
              <a:off x="431" y="300"/>
              <a:ext cx="499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>
              <a:off x="431" y="829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431" y="1639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1" name="Line 21"/>
            <p:cNvSpPr>
              <a:spLocks noChangeShapeType="1"/>
            </p:cNvSpPr>
            <p:nvPr/>
          </p:nvSpPr>
          <p:spPr bwMode="auto">
            <a:xfrm>
              <a:off x="431" y="2651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>
              <a:off x="431" y="3203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3" name="Line 23"/>
            <p:cNvSpPr>
              <a:spLocks noChangeShapeType="1"/>
            </p:cNvSpPr>
            <p:nvPr/>
          </p:nvSpPr>
          <p:spPr bwMode="auto">
            <a:xfrm>
              <a:off x="431" y="4214"/>
              <a:ext cx="499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>
              <a:off x="431" y="300"/>
              <a:ext cx="0" cy="391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>
              <a:off x="1391" y="300"/>
              <a:ext cx="0" cy="39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6" name="Line 26"/>
            <p:cNvSpPr>
              <a:spLocks noChangeShapeType="1"/>
            </p:cNvSpPr>
            <p:nvPr/>
          </p:nvSpPr>
          <p:spPr bwMode="auto">
            <a:xfrm>
              <a:off x="3503" y="300"/>
              <a:ext cx="0" cy="39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>
              <a:off x="5423" y="300"/>
              <a:ext cx="0" cy="391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>
              <a:off x="431" y="3702"/>
              <a:ext cx="49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9" name="Text Box 29"/>
            <p:cNvSpPr txBox="1">
              <a:spLocks noChangeArrowheads="1"/>
            </p:cNvSpPr>
            <p:nvPr/>
          </p:nvSpPr>
          <p:spPr bwMode="auto">
            <a:xfrm>
              <a:off x="673" y="3813"/>
              <a:ext cx="421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准线</a:t>
              </a:r>
            </a:p>
          </p:txBody>
        </p:sp>
      </p:grpSp>
      <p:sp>
        <p:nvSpPr>
          <p:cNvPr id="117790" name="Text Box 30"/>
          <p:cNvSpPr txBox="1">
            <a:spLocks noChangeArrowheads="1"/>
          </p:cNvSpPr>
          <p:nvPr/>
        </p:nvSpPr>
        <p:spPr bwMode="auto">
          <a:xfrm>
            <a:off x="3784603" y="1466827"/>
            <a:ext cx="23519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CN" kern="0" dirty="0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|x|      </a:t>
            </a:r>
            <a:r>
              <a:rPr lang="en-US" altLang="zh-CN" kern="0" dirty="0" err="1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a,|y</a:t>
            </a:r>
            <a:r>
              <a:rPr lang="en-US" altLang="zh-CN" kern="0" dirty="0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|≤b</a:t>
            </a:r>
          </a:p>
        </p:txBody>
      </p:sp>
      <p:sp>
        <p:nvSpPr>
          <p:cNvPr id="117791" name="Text Box 31"/>
          <p:cNvSpPr txBox="1">
            <a:spLocks noChangeArrowheads="1"/>
          </p:cNvSpPr>
          <p:nvPr/>
        </p:nvSpPr>
        <p:spPr bwMode="auto">
          <a:xfrm>
            <a:off x="7701978" y="1437903"/>
            <a:ext cx="18058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kern="0" dirty="0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|x| </a:t>
            </a:r>
            <a:r>
              <a:rPr lang="en-US" altLang="zh-CN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≥</a:t>
            </a:r>
            <a:r>
              <a:rPr lang="en-US" altLang="zh-CN" kern="0" dirty="0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a</a:t>
            </a:r>
            <a:r>
              <a:rPr lang="zh-CN" altLang="en-US" kern="0" dirty="0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kern="0" dirty="0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      R</a:t>
            </a:r>
          </a:p>
        </p:txBody>
      </p:sp>
      <p:sp>
        <p:nvSpPr>
          <p:cNvPr id="117792" name="Text Box 32"/>
          <p:cNvSpPr txBox="1">
            <a:spLocks noChangeArrowheads="1"/>
          </p:cNvSpPr>
          <p:nvPr/>
        </p:nvSpPr>
        <p:spPr bwMode="auto">
          <a:xfrm>
            <a:off x="4019601" y="2055049"/>
            <a:ext cx="31918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对称轴：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轴，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 </a:t>
            </a:r>
          </a:p>
          <a:p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对称中心：原点</a:t>
            </a:r>
          </a:p>
        </p:txBody>
      </p:sp>
      <p:sp>
        <p:nvSpPr>
          <p:cNvPr id="117793" name="Text Box 33"/>
          <p:cNvSpPr txBox="1">
            <a:spLocks noChangeArrowheads="1"/>
          </p:cNvSpPr>
          <p:nvPr/>
        </p:nvSpPr>
        <p:spPr bwMode="auto">
          <a:xfrm>
            <a:off x="7546559" y="2044776"/>
            <a:ext cx="31918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对称轴：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轴，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 </a:t>
            </a:r>
          </a:p>
          <a:p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对称中心：原点</a:t>
            </a:r>
          </a:p>
        </p:txBody>
      </p:sp>
      <p:sp>
        <p:nvSpPr>
          <p:cNvPr id="117794" name="Text Box 34"/>
          <p:cNvSpPr txBox="1">
            <a:spLocks noChangeArrowheads="1"/>
          </p:cNvSpPr>
          <p:nvPr/>
        </p:nvSpPr>
        <p:spPr bwMode="auto">
          <a:xfrm>
            <a:off x="3962655" y="2845582"/>
            <a:ext cx="327425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-a,0)  (a,0)</a:t>
            </a:r>
          </a:p>
          <a:p>
            <a:pPr>
              <a:spcBef>
                <a:spcPct val="20000"/>
              </a:spcBef>
            </a:pP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(0,b)  (0,-b)</a:t>
            </a:r>
          </a:p>
          <a:p>
            <a:pPr>
              <a:spcBef>
                <a:spcPct val="20000"/>
              </a:spcBef>
            </a:pP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长轴：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2a 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短轴：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2b</a:t>
            </a:r>
          </a:p>
        </p:txBody>
      </p:sp>
      <p:sp>
        <p:nvSpPr>
          <p:cNvPr id="117795" name="Text Box 35"/>
          <p:cNvSpPr txBox="1">
            <a:spLocks noChangeArrowheads="1"/>
          </p:cNvSpPr>
          <p:nvPr/>
        </p:nvSpPr>
        <p:spPr bwMode="auto">
          <a:xfrm>
            <a:off x="7912543" y="2958019"/>
            <a:ext cx="20137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(-a,0)  (a,0)</a:t>
            </a:r>
          </a:p>
          <a:p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实轴：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2a</a:t>
            </a:r>
          </a:p>
          <a:p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虚轴：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2b</a:t>
            </a:r>
          </a:p>
        </p:txBody>
      </p:sp>
      <p:grpSp>
        <p:nvGrpSpPr>
          <p:cNvPr id="3" name="Group 36"/>
          <p:cNvGrpSpPr/>
          <p:nvPr/>
        </p:nvGrpSpPr>
        <p:grpSpPr bwMode="auto">
          <a:xfrm>
            <a:off x="3981227" y="3881004"/>
            <a:ext cx="2572634" cy="636591"/>
            <a:chOff x="1806" y="2469"/>
            <a:chExt cx="1387" cy="558"/>
          </a:xfrm>
        </p:grpSpPr>
        <p:grpSp>
          <p:nvGrpSpPr>
            <p:cNvPr id="40997" name="Group 37"/>
            <p:cNvGrpSpPr/>
            <p:nvPr/>
          </p:nvGrpSpPr>
          <p:grpSpPr bwMode="auto">
            <a:xfrm>
              <a:off x="1806" y="2469"/>
              <a:ext cx="597" cy="558"/>
              <a:chOff x="2000" y="3333"/>
              <a:chExt cx="597" cy="558"/>
            </a:xfrm>
          </p:grpSpPr>
          <p:sp>
            <p:nvSpPr>
              <p:cNvPr id="40998" name="Text Box 38"/>
              <p:cNvSpPr txBox="1">
                <a:spLocks noChangeArrowheads="1"/>
              </p:cNvSpPr>
              <p:nvPr/>
            </p:nvSpPr>
            <p:spPr bwMode="auto">
              <a:xfrm>
                <a:off x="2000" y="3552"/>
                <a:ext cx="3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kern="0">
                    <a:solidFill>
                      <a:srgbClr val="CC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e =</a:t>
                </a:r>
              </a:p>
            </p:txBody>
          </p:sp>
          <p:sp>
            <p:nvSpPr>
              <p:cNvPr id="40999" name="Line 39"/>
              <p:cNvSpPr>
                <a:spLocks noChangeShapeType="1"/>
              </p:cNvSpPr>
              <p:nvPr/>
            </p:nvSpPr>
            <p:spPr bwMode="auto">
              <a:xfrm>
                <a:off x="2352" y="3696"/>
                <a:ext cx="240" cy="0"/>
              </a:xfrm>
              <a:prstGeom prst="line">
                <a:avLst/>
              </a:prstGeom>
              <a:noFill/>
              <a:ln w="15875" cap="sq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000" name="Text Box 40"/>
              <p:cNvSpPr txBox="1">
                <a:spLocks noChangeArrowheads="1"/>
              </p:cNvSpPr>
              <p:nvPr/>
            </p:nvSpPr>
            <p:spPr bwMode="auto">
              <a:xfrm>
                <a:off x="2373" y="3600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kern="0">
                    <a:solidFill>
                      <a:srgbClr val="CC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1001" name="Text Box 41"/>
              <p:cNvSpPr txBox="1">
                <a:spLocks noChangeArrowheads="1"/>
              </p:cNvSpPr>
              <p:nvPr/>
            </p:nvSpPr>
            <p:spPr bwMode="auto">
              <a:xfrm>
                <a:off x="2359" y="3333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kern="0" dirty="0">
                    <a:solidFill>
                      <a:srgbClr val="CC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41002" name="Text Box 42"/>
            <p:cNvSpPr txBox="1">
              <a:spLocks noChangeArrowheads="1"/>
            </p:cNvSpPr>
            <p:nvPr/>
          </p:nvSpPr>
          <p:spPr bwMode="auto">
            <a:xfrm>
              <a:off x="2325" y="2697"/>
              <a:ext cx="8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kern="0" dirty="0">
                  <a:solidFill>
                    <a:srgbClr val="CC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( 0</a:t>
              </a:r>
              <a:r>
                <a:rPr lang="zh-CN" altLang="en-US" kern="0" dirty="0">
                  <a:solidFill>
                    <a:srgbClr val="CC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＜</a:t>
              </a:r>
              <a:r>
                <a:rPr lang="en-US" altLang="zh-CN" kern="0" dirty="0">
                  <a:solidFill>
                    <a:srgbClr val="CC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e </a:t>
              </a:r>
              <a:r>
                <a:rPr lang="zh-CN" altLang="en-US" kern="0" dirty="0">
                  <a:solidFill>
                    <a:srgbClr val="CC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＜</a:t>
              </a:r>
              <a:r>
                <a:rPr lang="en-US" altLang="zh-CN" kern="0" dirty="0">
                  <a:solidFill>
                    <a:srgbClr val="CC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1 )</a:t>
              </a:r>
            </a:p>
          </p:txBody>
        </p:sp>
      </p:grpSp>
      <p:grpSp>
        <p:nvGrpSpPr>
          <p:cNvPr id="5" name="Group 43"/>
          <p:cNvGrpSpPr/>
          <p:nvPr/>
        </p:nvGrpSpPr>
        <p:grpSpPr bwMode="auto">
          <a:xfrm>
            <a:off x="7750341" y="3950453"/>
            <a:ext cx="2190540" cy="610351"/>
            <a:chOff x="3936" y="2558"/>
            <a:chExt cx="1181" cy="535"/>
          </a:xfrm>
        </p:grpSpPr>
        <p:grpSp>
          <p:nvGrpSpPr>
            <p:cNvPr id="41004" name="Group 44"/>
            <p:cNvGrpSpPr/>
            <p:nvPr/>
          </p:nvGrpSpPr>
          <p:grpSpPr bwMode="auto">
            <a:xfrm>
              <a:off x="3936" y="2558"/>
              <a:ext cx="506" cy="522"/>
              <a:chOff x="1382" y="3384"/>
              <a:chExt cx="506" cy="522"/>
            </a:xfrm>
          </p:grpSpPr>
          <p:sp>
            <p:nvSpPr>
              <p:cNvPr id="41005" name="Line 45"/>
              <p:cNvSpPr>
                <a:spLocks noChangeShapeType="1"/>
              </p:cNvSpPr>
              <p:nvPr/>
            </p:nvSpPr>
            <p:spPr bwMode="auto">
              <a:xfrm>
                <a:off x="1782" y="3679"/>
                <a:ext cx="106" cy="1"/>
              </a:xfrm>
              <a:prstGeom prst="line">
                <a:avLst/>
              </a:prstGeom>
              <a:noFill/>
              <a:ln w="11176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006" name="Rectangle 46"/>
              <p:cNvSpPr>
                <a:spLocks noChangeArrowheads="1"/>
              </p:cNvSpPr>
              <p:nvPr/>
            </p:nvSpPr>
            <p:spPr bwMode="auto">
              <a:xfrm>
                <a:off x="1792" y="3702"/>
                <a:ext cx="9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100" kern="0"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  <a:endParaRPr lang="en-US" altLang="zh-CN" sz="24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007" name="Rectangle 47"/>
              <p:cNvSpPr>
                <a:spLocks noChangeArrowheads="1"/>
              </p:cNvSpPr>
              <p:nvPr/>
            </p:nvSpPr>
            <p:spPr bwMode="auto">
              <a:xfrm>
                <a:off x="1796" y="3384"/>
                <a:ext cx="8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100" kern="0" dirty="0"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</a:t>
                </a:r>
                <a:endParaRPr lang="en-US" altLang="zh-CN" sz="24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008" name="Text Box 48"/>
              <p:cNvSpPr txBox="1">
                <a:spLocks noChangeArrowheads="1"/>
              </p:cNvSpPr>
              <p:nvPr/>
            </p:nvSpPr>
            <p:spPr bwMode="auto">
              <a:xfrm>
                <a:off x="1382" y="3530"/>
                <a:ext cx="33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kern="0"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e=</a:t>
                </a:r>
              </a:p>
            </p:txBody>
          </p:sp>
        </p:grpSp>
        <p:sp>
          <p:nvSpPr>
            <p:cNvPr id="41009" name="Text Box 49"/>
            <p:cNvSpPr txBox="1">
              <a:spLocks noChangeArrowheads="1"/>
            </p:cNvSpPr>
            <p:nvPr/>
          </p:nvSpPr>
          <p:spPr bwMode="auto">
            <a:xfrm>
              <a:off x="4464" y="2688"/>
              <a:ext cx="65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(e</a:t>
              </a:r>
              <a:r>
                <a:rPr lang="zh-CN" altLang="en-US" sz="2400" kern="0" dirty="0">
                  <a:solidFill>
                    <a:srgbClr val="CC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＜</a:t>
              </a:r>
              <a:r>
                <a:rPr lang="zh-CN" altLang="en-US" sz="2400" kern="0" dirty="0">
                  <a:solidFill>
                    <a:srgbClr val="CC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4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1)</a:t>
              </a:r>
            </a:p>
          </p:txBody>
        </p:sp>
      </p:grpSp>
      <p:sp>
        <p:nvSpPr>
          <p:cNvPr id="117810" name="Text Box 50"/>
          <p:cNvSpPr txBox="1">
            <a:spLocks noChangeArrowheads="1"/>
          </p:cNvSpPr>
          <p:nvPr/>
        </p:nvSpPr>
        <p:spPr bwMode="auto">
          <a:xfrm>
            <a:off x="4721893" y="4745343"/>
            <a:ext cx="485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无</a:t>
            </a:r>
          </a:p>
        </p:txBody>
      </p:sp>
      <p:grpSp>
        <p:nvGrpSpPr>
          <p:cNvPr id="7" name="Group 51"/>
          <p:cNvGrpSpPr/>
          <p:nvPr/>
        </p:nvGrpSpPr>
        <p:grpSpPr bwMode="auto">
          <a:xfrm>
            <a:off x="7564073" y="4520943"/>
            <a:ext cx="2118058" cy="583363"/>
            <a:chOff x="1200" y="2093"/>
            <a:chExt cx="1239" cy="614"/>
          </a:xfrm>
        </p:grpSpPr>
        <p:sp>
          <p:nvSpPr>
            <p:cNvPr id="41012" name="Text Box 52"/>
            <p:cNvSpPr txBox="1">
              <a:spLocks noChangeArrowheads="1"/>
            </p:cNvSpPr>
            <p:nvPr/>
          </p:nvSpPr>
          <p:spPr bwMode="auto">
            <a:xfrm>
              <a:off x="1200" y="2345"/>
              <a:ext cx="76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i="1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y =     </a:t>
              </a:r>
            </a:p>
          </p:txBody>
        </p:sp>
        <p:sp>
          <p:nvSpPr>
            <p:cNvPr id="41013" name="Text Box 53"/>
            <p:cNvSpPr txBox="1">
              <a:spLocks noChangeArrowheads="1"/>
            </p:cNvSpPr>
            <p:nvPr/>
          </p:nvSpPr>
          <p:spPr bwMode="auto">
            <a:xfrm>
              <a:off x="1909" y="2358"/>
              <a:ext cx="24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i="1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41014" name="Text Box 54"/>
            <p:cNvSpPr txBox="1">
              <a:spLocks noChangeArrowheads="1"/>
            </p:cNvSpPr>
            <p:nvPr/>
          </p:nvSpPr>
          <p:spPr bwMode="auto">
            <a:xfrm>
              <a:off x="1914" y="2093"/>
              <a:ext cx="24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i="1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41015" name="Line 55"/>
            <p:cNvSpPr>
              <a:spLocks noChangeShapeType="1"/>
            </p:cNvSpPr>
            <p:nvPr/>
          </p:nvSpPr>
          <p:spPr bwMode="auto">
            <a:xfrm>
              <a:off x="1872" y="2496"/>
              <a:ext cx="27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016" name="Text Box 56"/>
            <p:cNvSpPr txBox="1">
              <a:spLocks noChangeArrowheads="1"/>
            </p:cNvSpPr>
            <p:nvPr/>
          </p:nvSpPr>
          <p:spPr bwMode="auto">
            <a:xfrm>
              <a:off x="2208" y="2330"/>
              <a:ext cx="23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i="1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41017" name="Rectangle 57"/>
            <p:cNvSpPr>
              <a:spLocks noChangeArrowheads="1"/>
            </p:cNvSpPr>
            <p:nvPr/>
          </p:nvSpPr>
          <p:spPr bwMode="auto">
            <a:xfrm>
              <a:off x="1579" y="2330"/>
              <a:ext cx="33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i="1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±</a:t>
              </a:r>
            </a:p>
          </p:txBody>
        </p:sp>
      </p:grpSp>
      <p:graphicFrame>
        <p:nvGraphicFramePr>
          <p:cNvPr id="117818" name="Object 58"/>
          <p:cNvGraphicFramePr/>
          <p:nvPr/>
        </p:nvGraphicFramePr>
        <p:xfrm>
          <a:off x="7994470" y="5178899"/>
          <a:ext cx="992526" cy="61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69900" imgH="354330" progId="Equation.3">
                  <p:embed/>
                </p:oleObj>
              </mc:Choice>
              <mc:Fallback>
                <p:oleObj r:id="rId2" imgW="469900" imgH="354330" progId="Equation.3">
                  <p:embed/>
                  <p:pic>
                    <p:nvPicPr>
                      <p:cNvPr id="0" name="Object 58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470" y="5178899"/>
                        <a:ext cx="992526" cy="619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19" name="Object 59"/>
          <p:cNvGraphicFramePr/>
          <p:nvPr/>
        </p:nvGraphicFramePr>
        <p:xfrm>
          <a:off x="4397055" y="5138886"/>
          <a:ext cx="1024424" cy="656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69900" imgH="354330" progId="Equation.3">
                  <p:embed/>
                </p:oleObj>
              </mc:Choice>
              <mc:Fallback>
                <p:oleObj r:id="rId4" imgW="469900" imgH="354330" progId="Equation.3">
                  <p:embed/>
                  <p:pic>
                    <p:nvPicPr>
                      <p:cNvPr id="0" name="Object 5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055" y="5138886"/>
                        <a:ext cx="1024424" cy="656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     结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0613" y="1417015"/>
            <a:ext cx="439944" cy="5253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7501" y="1253943"/>
            <a:ext cx="676715" cy="7498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7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7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90" grpId="0"/>
      <p:bldP spid="117791" grpId="0"/>
      <p:bldP spid="117792" grpId="0"/>
      <p:bldP spid="117793" grpId="0"/>
      <p:bldP spid="117794" grpId="0"/>
      <p:bldP spid="117795" grpId="0"/>
      <p:bldP spid="1178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DA6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圆锥曲线与方程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5DA6B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 rot="19037862">
            <a:off x="7234757" y="742043"/>
            <a:ext cx="5389160" cy="5389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圆角矩形 13"/>
          <p:cNvSpPr/>
          <p:nvPr/>
        </p:nvSpPr>
        <p:spPr>
          <a:xfrm rot="19037862">
            <a:off x="4009064" y="-3884749"/>
            <a:ext cx="5389160" cy="5389160"/>
          </a:xfrm>
          <a:prstGeom prst="roundRect">
            <a:avLst/>
          </a:prstGeom>
          <a:solidFill>
            <a:srgbClr val="B4E5EA">
              <a:alpha val="16000"/>
            </a:srgbClr>
          </a:solidFill>
          <a:ln>
            <a:solidFill>
              <a:srgbClr val="B4E5EA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圆角矩形 14"/>
          <p:cNvSpPr/>
          <p:nvPr/>
        </p:nvSpPr>
        <p:spPr>
          <a:xfrm rot="19037862">
            <a:off x="3941869" y="5141973"/>
            <a:ext cx="5059680" cy="5059680"/>
          </a:xfrm>
          <a:prstGeom prst="roundRect">
            <a:avLst/>
          </a:prstGeom>
          <a:solidFill>
            <a:srgbClr val="F8D1D9">
              <a:alpha val="37000"/>
            </a:srgbClr>
          </a:solidFill>
          <a:ln>
            <a:solidFill>
              <a:srgbClr val="F8D1D9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t="1055" r="13482"/>
          <a:stretch>
            <a:fillRect/>
          </a:stretch>
        </p:blipFill>
        <p:spPr>
          <a:xfrm>
            <a:off x="6778272" y="0"/>
            <a:ext cx="6873245" cy="6827689"/>
          </a:xfrm>
          <a:custGeom>
            <a:avLst/>
            <a:gdLst>
              <a:gd name="connsiteX0" fmla="*/ 3574485 w 6873245"/>
              <a:gd name="connsiteY0" fmla="*/ 727 h 6827689"/>
              <a:gd name="connsiteX1" fmla="*/ 4198558 w 6873245"/>
              <a:gd name="connsiteY1" fmla="*/ 289059 h 6827689"/>
              <a:gd name="connsiteX2" fmla="*/ 6635114 w 6873245"/>
              <a:gd name="connsiteY2" fmla="*/ 2929317 h 6827689"/>
              <a:gd name="connsiteX3" fmla="*/ 6584187 w 6873245"/>
              <a:gd name="connsiteY3" fmla="*/ 4198558 h 6827689"/>
              <a:gd name="connsiteX4" fmla="*/ 3943929 w 6873245"/>
              <a:gd name="connsiteY4" fmla="*/ 6635114 h 6827689"/>
              <a:gd name="connsiteX5" fmla="*/ 3639124 w 6873245"/>
              <a:gd name="connsiteY5" fmla="*/ 6820353 h 6827689"/>
              <a:gd name="connsiteX6" fmla="*/ 3615099 w 6873245"/>
              <a:gd name="connsiteY6" fmla="*/ 6827689 h 6827689"/>
              <a:gd name="connsiteX7" fmla="*/ 3053038 w 6873245"/>
              <a:gd name="connsiteY7" fmla="*/ 6827689 h 6827689"/>
              <a:gd name="connsiteX8" fmla="*/ 3044717 w 6873245"/>
              <a:gd name="connsiteY8" fmla="*/ 6825300 h 6827689"/>
              <a:gd name="connsiteX9" fmla="*/ 2674688 w 6873245"/>
              <a:gd name="connsiteY9" fmla="*/ 6584187 h 6827689"/>
              <a:gd name="connsiteX10" fmla="*/ 238132 w 6873245"/>
              <a:gd name="connsiteY10" fmla="*/ 3943929 h 6827689"/>
              <a:gd name="connsiteX11" fmla="*/ 289059 w 6873245"/>
              <a:gd name="connsiteY11" fmla="*/ 2674688 h 6827689"/>
              <a:gd name="connsiteX12" fmla="*/ 2929317 w 6873245"/>
              <a:gd name="connsiteY12" fmla="*/ 238132 h 6827689"/>
              <a:gd name="connsiteX13" fmla="*/ 3574485 w 6873245"/>
              <a:gd name="connsiteY13" fmla="*/ 727 h 682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73245" h="6827689">
                <a:moveTo>
                  <a:pt x="3574485" y="727"/>
                </a:moveTo>
                <a:cubicBezTo>
                  <a:pt x="3804172" y="9943"/>
                  <a:pt x="4030344" y="106782"/>
                  <a:pt x="4198558" y="289059"/>
                </a:cubicBezTo>
                <a:lnTo>
                  <a:pt x="6635114" y="2929317"/>
                </a:lnTo>
                <a:cubicBezTo>
                  <a:pt x="6971542" y="3293871"/>
                  <a:pt x="6948741" y="3862130"/>
                  <a:pt x="6584187" y="4198558"/>
                </a:cubicBezTo>
                <a:lnTo>
                  <a:pt x="3943929" y="6635114"/>
                </a:lnTo>
                <a:cubicBezTo>
                  <a:pt x="3852791" y="6719221"/>
                  <a:pt x="3748920" y="6780876"/>
                  <a:pt x="3639124" y="6820353"/>
                </a:cubicBezTo>
                <a:lnTo>
                  <a:pt x="3615099" y="6827689"/>
                </a:lnTo>
                <a:lnTo>
                  <a:pt x="3053038" y="6827689"/>
                </a:lnTo>
                <a:lnTo>
                  <a:pt x="3044717" y="6825300"/>
                </a:lnTo>
                <a:cubicBezTo>
                  <a:pt x="2907595" y="6778659"/>
                  <a:pt x="2779822" y="6698110"/>
                  <a:pt x="2674688" y="6584187"/>
                </a:cubicBezTo>
                <a:lnTo>
                  <a:pt x="238132" y="3943929"/>
                </a:lnTo>
                <a:cubicBezTo>
                  <a:pt x="-98296" y="3579375"/>
                  <a:pt x="-75495" y="3011116"/>
                  <a:pt x="289059" y="2674688"/>
                </a:cubicBezTo>
                <a:lnTo>
                  <a:pt x="2929317" y="238132"/>
                </a:lnTo>
                <a:cubicBezTo>
                  <a:pt x="3111594" y="69918"/>
                  <a:pt x="3344797" y="-8488"/>
                  <a:pt x="3574485" y="727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5" name="AutoShape 49"/>
          <p:cNvSpPr>
            <a:spLocks noChangeArrowheads="1"/>
          </p:cNvSpPr>
          <p:nvPr/>
        </p:nvSpPr>
        <p:spPr bwMode="auto">
          <a:xfrm>
            <a:off x="7569199" y="1531731"/>
            <a:ext cx="2819400" cy="1841026"/>
          </a:xfrm>
          <a:prstGeom prst="cloudCallout">
            <a:avLst>
              <a:gd name="adj1" fmla="val -106284"/>
              <a:gd name="adj2" fmla="val 78785"/>
            </a:avLst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  <a:round/>
          </a:ln>
        </p:spPr>
        <p:txBody>
          <a:bodyPr/>
          <a:lstStyle/>
          <a:p>
            <a:pPr algn="ctr"/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Text Box 32"/>
          <p:cNvSpPr txBox="1">
            <a:spLocks noChangeArrowheads="1"/>
          </p:cNvSpPr>
          <p:nvPr/>
        </p:nvSpPr>
        <p:spPr bwMode="auto">
          <a:xfrm>
            <a:off x="657225" y="1181227"/>
            <a:ext cx="632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双曲线的标准方程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graphicFrame>
        <p:nvGraphicFramePr>
          <p:cNvPr id="18440" name="Object 35"/>
          <p:cNvGraphicFramePr/>
          <p:nvPr/>
        </p:nvGraphicFramePr>
        <p:xfrm>
          <a:off x="1689423" y="1488690"/>
          <a:ext cx="3358827" cy="931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98600" imgH="419100" progId="Equation.3">
                  <p:embed/>
                </p:oleObj>
              </mc:Choice>
              <mc:Fallback>
                <p:oleObj r:id="rId3" imgW="1498600" imgH="419100" progId="Equation.3">
                  <p:embed/>
                  <p:pic>
                    <p:nvPicPr>
                      <p:cNvPr id="0" name="Object 3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423" y="1488690"/>
                        <a:ext cx="3358827" cy="931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1" name="Group 52"/>
          <p:cNvGrpSpPr/>
          <p:nvPr/>
        </p:nvGrpSpPr>
        <p:grpSpPr bwMode="auto">
          <a:xfrm>
            <a:off x="660400" y="1728763"/>
            <a:ext cx="8610600" cy="1138238"/>
            <a:chOff x="85" y="1905"/>
            <a:chExt cx="5424" cy="717"/>
          </a:xfrm>
        </p:grpSpPr>
        <p:sp>
          <p:nvSpPr>
            <p:cNvPr id="18442" name="Text Box 34"/>
            <p:cNvSpPr txBox="1">
              <a:spLocks noChangeArrowheads="1"/>
            </p:cNvSpPr>
            <p:nvPr/>
          </p:nvSpPr>
          <p:spPr bwMode="auto">
            <a:xfrm>
              <a:off x="85" y="1905"/>
              <a:ext cx="5424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形式一：                                          </a:t>
              </a:r>
            </a:p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                                 </a:t>
              </a:r>
            </a:p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（焦点在</a:t>
              </a:r>
              <a:r>
                <a:rPr lang="en-US" altLang="zh-CN" sz="2000" i="1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轴上，（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</a:t>
              </a:r>
              <a:r>
                <a:rPr lang="en-US" altLang="zh-CN" sz="2000" i="1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）、 （</a:t>
              </a:r>
              <a:r>
                <a:rPr lang="en-US" altLang="zh-CN" sz="2000" i="1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））</a:t>
              </a:r>
            </a:p>
          </p:txBody>
        </p:sp>
        <p:graphicFrame>
          <p:nvGraphicFramePr>
            <p:cNvPr id="18443" name="Object 36"/>
            <p:cNvGraphicFramePr/>
            <p:nvPr/>
          </p:nvGraphicFramePr>
          <p:xfrm>
            <a:off x="1290" y="2378"/>
            <a:ext cx="171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65100" imgH="215900" progId="Equation.3">
                    <p:embed/>
                  </p:oleObj>
                </mc:Choice>
                <mc:Fallback>
                  <p:oleObj r:id="rId5" imgW="165100" imgH="215900" progId="Equation.3">
                    <p:embed/>
                    <p:pic>
                      <p:nvPicPr>
                        <p:cNvPr id="0" name="Object 3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0" y="2378"/>
                          <a:ext cx="171" cy="2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4" name="Object 37"/>
            <p:cNvGraphicFramePr/>
            <p:nvPr/>
          </p:nvGraphicFramePr>
          <p:xfrm>
            <a:off x="2141" y="2382"/>
            <a:ext cx="272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190500" imgH="215900" progId="Equation.3">
                    <p:embed/>
                  </p:oleObj>
                </mc:Choice>
                <mc:Fallback>
                  <p:oleObj r:id="rId7" imgW="190500" imgH="215900" progId="Equation.3">
                    <p:embed/>
                    <p:pic>
                      <p:nvPicPr>
                        <p:cNvPr id="0" name="Object 3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1" y="2382"/>
                          <a:ext cx="272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8"/>
          <p:cNvGrpSpPr/>
          <p:nvPr/>
        </p:nvGrpSpPr>
        <p:grpSpPr bwMode="auto">
          <a:xfrm>
            <a:off x="533400" y="2922565"/>
            <a:ext cx="8001000" cy="2228850"/>
            <a:chOff x="515" y="2269"/>
            <a:chExt cx="5040" cy="1404"/>
          </a:xfrm>
        </p:grpSpPr>
        <p:sp>
          <p:nvSpPr>
            <p:cNvPr id="18446" name="Rectangle 39"/>
            <p:cNvSpPr>
              <a:spLocks noChangeArrowheads="1"/>
            </p:cNvSpPr>
            <p:nvPr/>
          </p:nvSpPr>
          <p:spPr bwMode="auto">
            <a:xfrm>
              <a:off x="515" y="2403"/>
              <a:ext cx="5040" cy="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SzPct val="80000"/>
              </a:pPr>
              <a:r>
                <a:rPr lang="en-US" altLang="zh-CN" sz="2000" kern="0" dirty="0">
                  <a:solidFill>
                    <a:schemeClr val="bg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形式二：</a:t>
              </a:r>
            </a:p>
            <a:p>
              <a:pPr>
                <a:spcBef>
                  <a:spcPct val="50000"/>
                </a:spcBef>
                <a:buClr>
                  <a:schemeClr val="accent2"/>
                </a:buClr>
                <a:buSzPct val="80000"/>
              </a:pPr>
              <a:endPara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spcBef>
                  <a:spcPct val="50000"/>
                </a:spcBef>
                <a:buClr>
                  <a:schemeClr val="accent2"/>
                </a:buClr>
                <a:buSzPct val="80000"/>
              </a:pP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（焦点在</a:t>
              </a:r>
              <a:r>
                <a:rPr lang="en-US" altLang="zh-CN" sz="2000" i="1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轴上，（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</a:t>
              </a:r>
              <a:r>
                <a:rPr lang="en-US" altLang="zh-CN" sz="2000" i="1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）、   （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i="1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））</a:t>
              </a:r>
            </a:p>
            <a:p>
              <a:pPr>
                <a:spcBef>
                  <a:spcPct val="50000"/>
                </a:spcBef>
                <a:buClr>
                  <a:schemeClr val="accent2"/>
                </a:buClr>
                <a:buSzPct val="80000"/>
              </a:pP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其中</a:t>
              </a:r>
            </a:p>
          </p:txBody>
        </p:sp>
        <p:graphicFrame>
          <p:nvGraphicFramePr>
            <p:cNvPr id="18447" name="Object 40"/>
            <p:cNvGraphicFramePr/>
            <p:nvPr/>
          </p:nvGraphicFramePr>
          <p:xfrm>
            <a:off x="1302" y="2269"/>
            <a:ext cx="1998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498600" imgH="419100" progId="Equation.3">
                    <p:embed/>
                  </p:oleObj>
                </mc:Choice>
                <mc:Fallback>
                  <p:oleObj r:id="rId9" imgW="1498600" imgH="419100" progId="Equation.3">
                    <p:embed/>
                    <p:pic>
                      <p:nvPicPr>
                        <p:cNvPr id="0" name="Object 4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2" y="2269"/>
                          <a:ext cx="1998" cy="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8" name="Object 41"/>
            <p:cNvGraphicFramePr/>
            <p:nvPr/>
          </p:nvGraphicFramePr>
          <p:xfrm>
            <a:off x="1676" y="2947"/>
            <a:ext cx="249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65100" imgH="215900" progId="Equation.3">
                    <p:embed/>
                  </p:oleObj>
                </mc:Choice>
                <mc:Fallback>
                  <p:oleObj r:id="rId11" imgW="165100" imgH="215900" progId="Equation.3">
                    <p:embed/>
                    <p:pic>
                      <p:nvPicPr>
                        <p:cNvPr id="0" name="Object 4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" y="2947"/>
                          <a:ext cx="249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9" name="Object 42"/>
            <p:cNvGraphicFramePr/>
            <p:nvPr/>
          </p:nvGraphicFramePr>
          <p:xfrm>
            <a:off x="2546" y="2959"/>
            <a:ext cx="299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177800" imgH="215265" progId="Equation.3">
                    <p:embed/>
                  </p:oleObj>
                </mc:Choice>
                <mc:Fallback>
                  <p:oleObj r:id="rId13" imgW="177800" imgH="215265" progId="Equation.3">
                    <p:embed/>
                    <p:pic>
                      <p:nvPicPr>
                        <p:cNvPr id="0" name="Object 4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6" y="2959"/>
                          <a:ext cx="299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0" name="Object 43"/>
            <p:cNvGraphicFramePr/>
            <p:nvPr/>
          </p:nvGraphicFramePr>
          <p:xfrm>
            <a:off x="1331" y="3390"/>
            <a:ext cx="1058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761365" imgH="203200" progId="Equation.3">
                    <p:embed/>
                  </p:oleObj>
                </mc:Choice>
                <mc:Fallback>
                  <p:oleObj r:id="rId15" imgW="761365" imgH="203200" progId="Equation.3">
                    <p:embed/>
                    <p:pic>
                      <p:nvPicPr>
                        <p:cNvPr id="0" name="Object 4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" y="3390"/>
                          <a:ext cx="1058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8013698" y="1954477"/>
            <a:ext cx="1905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双曲线的图象特点与几何性质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14386" name="Text Box 50"/>
          <p:cNvSpPr txBox="1">
            <a:spLocks noChangeArrowheads="1"/>
          </p:cNvSpPr>
          <p:nvPr/>
        </p:nvSpPr>
        <p:spPr bwMode="auto">
          <a:xfrm>
            <a:off x="3508375" y="5420609"/>
            <a:ext cx="5303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现在就用方程来探究一下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!</a:t>
            </a:r>
          </a:p>
        </p:txBody>
      </p:sp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663575" y="5432404"/>
            <a:ext cx="541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类似于椭圆几何性质的研究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复习回顾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5" grpId="0" animBg="1"/>
      <p:bldP spid="14381" grpId="0"/>
      <p:bldP spid="14386" grpId="0"/>
      <p:bldP spid="143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/>
          <p:nvPr/>
        </p:nvGraphicFramePr>
        <p:xfrm>
          <a:off x="3909691" y="2255839"/>
          <a:ext cx="4559300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564380" imgH="3413760" progId="PowerPoint.Slide.8">
                  <p:embed/>
                </p:oleObj>
              </mc:Choice>
              <mc:Fallback>
                <p:oleObj r:id="rId2" imgW="4564380" imgH="3413760" progId="PowerPoint.Slide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9691" y="2255839"/>
                        <a:ext cx="4559300" cy="340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1" name="Object 3"/>
          <p:cNvGraphicFramePr/>
          <p:nvPr/>
        </p:nvGraphicFramePr>
        <p:xfrm>
          <a:off x="2539678" y="1978025"/>
          <a:ext cx="71628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720340" imgH="1996440" progId="Excel.Sheet.8">
                  <p:embed/>
                </p:oleObj>
              </mc:Choice>
              <mc:Fallback>
                <p:oleObj r:id="rId4" imgW="2720340" imgH="1996440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678" y="1978025"/>
                        <a:ext cx="71628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3217541" y="4035425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 flipH="1" flipV="1">
            <a:off x="6121077" y="1063625"/>
            <a:ext cx="7939" cy="5070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6205216" y="952500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8916666" y="4111625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3598541" y="2282825"/>
            <a:ext cx="5029200" cy="350520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 flipV="1">
            <a:off x="3598541" y="2282825"/>
            <a:ext cx="5029200" cy="350520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4208141" y="2740025"/>
            <a:ext cx="3810000" cy="2667000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Dot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 flipV="1">
            <a:off x="3598541" y="39592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700" name="Line 12"/>
          <p:cNvSpPr>
            <a:spLocks noChangeShapeType="1"/>
          </p:cNvSpPr>
          <p:nvPr/>
        </p:nvSpPr>
        <p:spPr bwMode="auto">
          <a:xfrm flipV="1">
            <a:off x="8551541" y="39592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3228766" y="4140171"/>
            <a:ext cx="436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8334166" y="4140171"/>
            <a:ext cx="436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4179539" y="4063970"/>
            <a:ext cx="4651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704" name="Text Box 16"/>
          <p:cNvSpPr txBox="1">
            <a:spLocks noChangeArrowheads="1"/>
          </p:cNvSpPr>
          <p:nvPr/>
        </p:nvSpPr>
        <p:spPr bwMode="auto">
          <a:xfrm>
            <a:off x="7532339" y="3987770"/>
            <a:ext cx="4651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705" name="Text Box 17"/>
          <p:cNvSpPr txBox="1">
            <a:spLocks noChangeArrowheads="1"/>
          </p:cNvSpPr>
          <p:nvPr/>
        </p:nvSpPr>
        <p:spPr bwMode="auto">
          <a:xfrm>
            <a:off x="6093270" y="5359371"/>
            <a:ext cx="4651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706" name="Text Box 18"/>
          <p:cNvSpPr txBox="1">
            <a:spLocks noChangeArrowheads="1"/>
          </p:cNvSpPr>
          <p:nvPr/>
        </p:nvSpPr>
        <p:spPr bwMode="auto">
          <a:xfrm>
            <a:off x="6125020" y="2311371"/>
            <a:ext cx="4651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14707" name="Object 19"/>
          <p:cNvGraphicFramePr/>
          <p:nvPr/>
        </p:nvGraphicFramePr>
        <p:xfrm>
          <a:off x="6770339" y="1243012"/>
          <a:ext cx="15240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787400" imgH="419100" progId="Equation.3">
                  <p:embed/>
                </p:oleObj>
              </mc:Choice>
              <mc:Fallback>
                <p:oleObj r:id="rId6" imgW="787400" imgH="419100" progId="Equation.3">
                  <p:embed/>
                  <p:pic>
                    <p:nvPicPr>
                      <p:cNvPr id="0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339" y="1243012"/>
                        <a:ext cx="15240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54495" y="1358583"/>
            <a:ext cx="502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焦点在</a:t>
            </a:r>
            <a:r>
              <a:rPr lang="en-US" altLang="zh-CN" sz="20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轴上的双曲线图象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advTm="198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14695" grpId="0"/>
      <p:bldP spid="114698" grpId="0" animBg="1"/>
      <p:bldP spid="114701" grpId="0"/>
      <p:bldP spid="114702" grpId="0"/>
      <p:bldP spid="114703" grpId="0"/>
      <p:bldP spid="114704" grpId="0"/>
      <p:bldP spid="114705" grpId="0"/>
      <p:bldP spid="1147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 bwMode="auto">
          <a:xfrm>
            <a:off x="7078663" y="1870812"/>
            <a:ext cx="3810000" cy="2889250"/>
            <a:chOff x="1728" y="1056"/>
            <a:chExt cx="2256" cy="1824"/>
          </a:xfrm>
        </p:grpSpPr>
        <p:sp>
          <p:nvSpPr>
            <p:cNvPr id="21511" name="Rectangle 58"/>
            <p:cNvSpPr>
              <a:spLocks noChangeArrowheads="1"/>
            </p:cNvSpPr>
            <p:nvPr/>
          </p:nvSpPr>
          <p:spPr bwMode="auto">
            <a:xfrm>
              <a:off x="1728" y="1056"/>
              <a:ext cx="720" cy="1824"/>
            </a:xfrm>
            <a:prstGeom prst="rect">
              <a:avLst/>
            </a:prstGeom>
            <a:solidFill>
              <a:srgbClr val="00FFFF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2" name="Rectangle 59"/>
            <p:cNvSpPr>
              <a:spLocks noChangeArrowheads="1"/>
            </p:cNvSpPr>
            <p:nvPr/>
          </p:nvSpPr>
          <p:spPr bwMode="auto">
            <a:xfrm>
              <a:off x="3312" y="1056"/>
              <a:ext cx="672" cy="1824"/>
            </a:xfrm>
            <a:prstGeom prst="rect">
              <a:avLst/>
            </a:prstGeom>
            <a:solidFill>
              <a:srgbClr val="00FFFF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420" name="Text Box 60"/>
          <p:cNvSpPr txBox="1">
            <a:spLocks noChangeArrowheads="1"/>
          </p:cNvSpPr>
          <p:nvPr/>
        </p:nvSpPr>
        <p:spPr bwMode="auto">
          <a:xfrm>
            <a:off x="153186" y="4751963"/>
            <a:ext cx="259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87350"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000" b="0" kern="0">
                <a:solidFill>
                  <a:schemeClr val="bg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b="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、对称性</a:t>
            </a:r>
            <a:r>
              <a:rPr lang="zh-CN" altLang="en-US" sz="2000" b="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</a:t>
            </a:r>
          </a:p>
        </p:txBody>
      </p:sp>
      <p:sp>
        <p:nvSpPr>
          <p:cNvPr id="21514" name="Text Box 61"/>
          <p:cNvSpPr txBox="1">
            <a:spLocks noChangeArrowheads="1"/>
          </p:cNvSpPr>
          <p:nvPr/>
        </p:nvSpPr>
        <p:spPr bwMode="auto">
          <a:xfrm>
            <a:off x="631771" y="1230065"/>
            <a:ext cx="6808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一、研究双曲线                                           的简单几何性质</a:t>
            </a:r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289711" y="1712190"/>
            <a:ext cx="2454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87350"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000" b="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、范围</a:t>
            </a:r>
          </a:p>
        </p:txBody>
      </p:sp>
      <p:graphicFrame>
        <p:nvGraphicFramePr>
          <p:cNvPr id="15424" name="Object 64"/>
          <p:cNvGraphicFramePr/>
          <p:nvPr/>
        </p:nvGraphicFramePr>
        <p:xfrm>
          <a:off x="1755458" y="1946213"/>
          <a:ext cx="2788921" cy="1426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82065" imgH="635000" progId="Equation.DSMT4">
                  <p:embed/>
                </p:oleObj>
              </mc:Choice>
              <mc:Fallback>
                <p:oleObj r:id="rId3" imgW="1282065" imgH="635000" progId="Equation.DSMT4">
                  <p:embed/>
                  <p:pic>
                    <p:nvPicPr>
                      <p:cNvPr id="0" name="Object 6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458" y="1946213"/>
                        <a:ext cx="2788921" cy="14264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25" name="Text Box 65"/>
          <p:cNvSpPr txBox="1">
            <a:spLocks noChangeArrowheads="1"/>
          </p:cNvSpPr>
          <p:nvPr/>
        </p:nvSpPr>
        <p:spPr bwMode="auto">
          <a:xfrm>
            <a:off x="629337" y="5167432"/>
            <a:ext cx="3695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</a:t>
            </a:r>
            <a:r>
              <a:rPr lang="en-US" altLang="zh-CN" sz="20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轴、</a:t>
            </a:r>
            <a:r>
              <a:rPr lang="en-US" altLang="zh-CN" sz="20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轴和原点都是对称</a:t>
            </a:r>
            <a:r>
              <a:rPr lang="en-US" altLang="zh-CN" sz="2000" kern="0" dirty="0">
                <a:solidFill>
                  <a:schemeClr val="bg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629337" y="5650086"/>
            <a:ext cx="8423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轴、</a:t>
            </a:r>
            <a:r>
              <a:rPr lang="en-US" altLang="zh-CN" sz="20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轴是双曲线的对称轴，原点是对称中心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又叫做双曲线的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中心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3" name="Group 67"/>
          <p:cNvGrpSpPr/>
          <p:nvPr/>
        </p:nvGrpSpPr>
        <p:grpSpPr bwMode="auto">
          <a:xfrm>
            <a:off x="8297863" y="1927962"/>
            <a:ext cx="1447800" cy="2895600"/>
            <a:chOff x="2448" y="1056"/>
            <a:chExt cx="864" cy="1824"/>
          </a:xfrm>
        </p:grpSpPr>
        <p:sp>
          <p:nvSpPr>
            <p:cNvPr id="21520" name="Line 68"/>
            <p:cNvSpPr>
              <a:spLocks noChangeShapeType="1"/>
            </p:cNvSpPr>
            <p:nvPr/>
          </p:nvSpPr>
          <p:spPr bwMode="auto">
            <a:xfrm>
              <a:off x="2448" y="1056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1" name="Line 69"/>
            <p:cNvSpPr>
              <a:spLocks noChangeShapeType="1"/>
            </p:cNvSpPr>
            <p:nvPr/>
          </p:nvSpPr>
          <p:spPr bwMode="auto">
            <a:xfrm>
              <a:off x="3312" y="1056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3"/>
          <p:cNvGrpSpPr/>
          <p:nvPr/>
        </p:nvGrpSpPr>
        <p:grpSpPr bwMode="auto">
          <a:xfrm>
            <a:off x="7307263" y="1794613"/>
            <a:ext cx="3810000" cy="3167063"/>
            <a:chOff x="3264" y="1152"/>
            <a:chExt cx="2400" cy="1995"/>
          </a:xfrm>
        </p:grpSpPr>
        <p:sp>
          <p:nvSpPr>
            <p:cNvPr id="21523" name="Line 74"/>
            <p:cNvSpPr>
              <a:spLocks noChangeShapeType="1"/>
            </p:cNvSpPr>
            <p:nvPr/>
          </p:nvSpPr>
          <p:spPr bwMode="auto">
            <a:xfrm>
              <a:off x="3264" y="2156"/>
              <a:ext cx="2208" cy="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4" name="Line 75"/>
            <p:cNvSpPr>
              <a:spLocks noChangeShapeType="1"/>
            </p:cNvSpPr>
            <p:nvPr/>
          </p:nvSpPr>
          <p:spPr bwMode="auto">
            <a:xfrm flipV="1">
              <a:off x="4368" y="1248"/>
              <a:ext cx="0" cy="1899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5" name="Text Box 76"/>
            <p:cNvSpPr txBox="1">
              <a:spLocks noChangeArrowheads="1"/>
            </p:cNvSpPr>
            <p:nvPr/>
          </p:nvSpPr>
          <p:spPr bwMode="auto">
            <a:xfrm>
              <a:off x="5472" y="2160"/>
              <a:ext cx="1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1526" name="Text Box 77"/>
            <p:cNvSpPr txBox="1">
              <a:spLocks noChangeArrowheads="1"/>
            </p:cNvSpPr>
            <p:nvPr/>
          </p:nvSpPr>
          <p:spPr bwMode="auto">
            <a:xfrm>
              <a:off x="4416" y="1152"/>
              <a:ext cx="2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1527" name="Text Box 78"/>
            <p:cNvSpPr txBox="1">
              <a:spLocks noChangeArrowheads="1"/>
            </p:cNvSpPr>
            <p:nvPr/>
          </p:nvSpPr>
          <p:spPr bwMode="auto">
            <a:xfrm>
              <a:off x="4368" y="2073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5" name="Group 101"/>
          <p:cNvGrpSpPr/>
          <p:nvPr/>
        </p:nvGrpSpPr>
        <p:grpSpPr bwMode="auto">
          <a:xfrm>
            <a:off x="8259763" y="3275750"/>
            <a:ext cx="1784350" cy="400050"/>
            <a:chOff x="3936" y="2688"/>
            <a:chExt cx="1124" cy="252"/>
          </a:xfrm>
        </p:grpSpPr>
        <p:sp>
          <p:nvSpPr>
            <p:cNvPr id="21529" name="Text Box 80"/>
            <p:cNvSpPr txBox="1">
              <a:spLocks noChangeArrowheads="1"/>
            </p:cNvSpPr>
            <p:nvPr/>
          </p:nvSpPr>
          <p:spPr bwMode="auto">
            <a:xfrm>
              <a:off x="3936" y="2688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</a:t>
              </a: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1530" name="Text Box 81"/>
            <p:cNvSpPr txBox="1">
              <a:spLocks noChangeArrowheads="1"/>
            </p:cNvSpPr>
            <p:nvPr/>
          </p:nvSpPr>
          <p:spPr bwMode="auto">
            <a:xfrm>
              <a:off x="4656" y="2688"/>
              <a:ext cx="4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15442" name="Text Box 82"/>
          <p:cNvSpPr txBox="1">
            <a:spLocks noChangeArrowheads="1"/>
          </p:cNvSpPr>
          <p:nvPr/>
        </p:nvSpPr>
        <p:spPr bwMode="auto">
          <a:xfrm>
            <a:off x="7150102" y="4066326"/>
            <a:ext cx="880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(-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,-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5443" name="Text Box 83"/>
          <p:cNvSpPr txBox="1">
            <a:spLocks noChangeArrowheads="1"/>
          </p:cNvSpPr>
          <p:nvPr/>
        </p:nvSpPr>
        <p:spPr bwMode="auto">
          <a:xfrm>
            <a:off x="7150102" y="2237526"/>
            <a:ext cx="795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(-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pic>
        <p:nvPicPr>
          <p:cNvPr id="15444" name="Picture 84" descr="BD1486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9" y="2370876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45" name="Line 85"/>
          <p:cNvSpPr>
            <a:spLocks noChangeShapeType="1"/>
          </p:cNvSpPr>
          <p:nvPr/>
        </p:nvSpPr>
        <p:spPr bwMode="auto">
          <a:xfrm flipH="1">
            <a:off x="8069263" y="2404212"/>
            <a:ext cx="2057400" cy="50800"/>
          </a:xfrm>
          <a:prstGeom prst="line">
            <a:avLst/>
          </a:prstGeom>
          <a:noFill/>
          <a:ln w="34925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86"/>
          <p:cNvGrpSpPr/>
          <p:nvPr/>
        </p:nvGrpSpPr>
        <p:grpSpPr bwMode="auto">
          <a:xfrm>
            <a:off x="9974264" y="2175613"/>
            <a:ext cx="833438" cy="400050"/>
            <a:chOff x="4944" y="1440"/>
            <a:chExt cx="525" cy="252"/>
          </a:xfrm>
        </p:grpSpPr>
        <p:pic>
          <p:nvPicPr>
            <p:cNvPr id="21536" name="Picture 87" descr="BD14868_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536"/>
              <a:ext cx="8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7" name="Text Box 88"/>
            <p:cNvSpPr txBox="1">
              <a:spLocks noChangeArrowheads="1"/>
            </p:cNvSpPr>
            <p:nvPr/>
          </p:nvSpPr>
          <p:spPr bwMode="auto">
            <a:xfrm>
              <a:off x="5040" y="1440"/>
              <a:ext cx="42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  <a:r>
                <a:rPr lang="en-US" altLang="zh-CN" sz="2000" kern="0">
                  <a:solidFill>
                    <a:schemeClr val="bg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15449" name="Line 89"/>
          <p:cNvSpPr>
            <a:spLocks noChangeShapeType="1"/>
          </p:cNvSpPr>
          <p:nvPr/>
        </p:nvSpPr>
        <p:spPr bwMode="auto">
          <a:xfrm>
            <a:off x="10050463" y="2480412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450" name="Picture 90" descr="BD1486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1" y="4218725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51" name="Text Box 91"/>
          <p:cNvSpPr txBox="1">
            <a:spLocks noChangeArrowheads="1"/>
          </p:cNvSpPr>
          <p:nvPr/>
        </p:nvSpPr>
        <p:spPr bwMode="auto">
          <a:xfrm>
            <a:off x="10045702" y="4066326"/>
            <a:ext cx="795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,-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pic>
        <p:nvPicPr>
          <p:cNvPr id="15452" name="Picture 92" descr="BD1486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2" y="4142526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53" name="Line 93"/>
          <p:cNvSpPr>
            <a:spLocks noChangeShapeType="1"/>
          </p:cNvSpPr>
          <p:nvPr/>
        </p:nvSpPr>
        <p:spPr bwMode="auto">
          <a:xfrm flipH="1">
            <a:off x="8069263" y="2404212"/>
            <a:ext cx="1981200" cy="1828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1543" name="Object 95"/>
          <p:cNvGraphicFramePr/>
          <p:nvPr/>
        </p:nvGraphicFramePr>
        <p:xfrm>
          <a:off x="2930041" y="1054100"/>
          <a:ext cx="2286000" cy="71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49400" imgH="419100" progId="Equation.DSMT4">
                  <p:embed/>
                </p:oleObj>
              </mc:Choice>
              <mc:Fallback>
                <p:oleObj r:id="rId6" imgW="1549400" imgH="419100" progId="Equation.DSMT4">
                  <p:embed/>
                  <p:pic>
                    <p:nvPicPr>
                      <p:cNvPr id="0" name="Object 9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041" y="1054100"/>
                        <a:ext cx="2286000" cy="71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56" name="Object 96"/>
          <p:cNvGraphicFramePr/>
          <p:nvPr/>
        </p:nvGraphicFramePr>
        <p:xfrm>
          <a:off x="1008441" y="3401061"/>
          <a:ext cx="44196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194560" imgH="704215" progId="Word.Document.8">
                  <p:embed/>
                </p:oleObj>
              </mc:Choice>
              <mc:Fallback>
                <p:oleObj r:id="rId8" imgW="2194560" imgH="704215" progId="Word.Document.8">
                  <p:embed/>
                  <p:pic>
                    <p:nvPicPr>
                      <p:cNvPr id="0" name="Object 9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441" y="3401061"/>
                        <a:ext cx="4419600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02"/>
          <p:cNvGrpSpPr/>
          <p:nvPr/>
        </p:nvGrpSpPr>
        <p:grpSpPr bwMode="auto">
          <a:xfrm>
            <a:off x="7840663" y="1656500"/>
            <a:ext cx="2514600" cy="3429000"/>
            <a:chOff x="624" y="528"/>
            <a:chExt cx="1584" cy="2160"/>
          </a:xfrm>
        </p:grpSpPr>
        <p:sp>
          <p:nvSpPr>
            <p:cNvPr id="21546" name="Line 98"/>
            <p:cNvSpPr>
              <a:spLocks noChangeShapeType="1"/>
            </p:cNvSpPr>
            <p:nvPr/>
          </p:nvSpPr>
          <p:spPr bwMode="auto">
            <a:xfrm>
              <a:off x="624" y="528"/>
              <a:ext cx="1488" cy="2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7" name="Line 99"/>
            <p:cNvSpPr>
              <a:spLocks noChangeShapeType="1"/>
            </p:cNvSpPr>
            <p:nvPr/>
          </p:nvSpPr>
          <p:spPr bwMode="auto">
            <a:xfrm flipH="1">
              <a:off x="624" y="528"/>
              <a:ext cx="1584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04"/>
          <p:cNvGrpSpPr/>
          <p:nvPr/>
        </p:nvGrpSpPr>
        <p:grpSpPr bwMode="auto">
          <a:xfrm>
            <a:off x="7783514" y="2056550"/>
            <a:ext cx="2466975" cy="2614612"/>
            <a:chOff x="3291" y="765"/>
            <a:chExt cx="1540" cy="1596"/>
          </a:xfrm>
        </p:grpSpPr>
        <p:sp>
          <p:nvSpPr>
            <p:cNvPr id="21549" name="Freeform 72"/>
            <p:cNvSpPr>
              <a:spLocks noChangeArrowheads="1"/>
            </p:cNvSpPr>
            <p:nvPr/>
          </p:nvSpPr>
          <p:spPr bwMode="auto">
            <a:xfrm flipH="1">
              <a:off x="3291" y="765"/>
              <a:ext cx="310" cy="1584"/>
            </a:xfrm>
            <a:custGeom>
              <a:avLst/>
              <a:gdLst>
                <a:gd name="T0" fmla="*/ 344 w 344"/>
                <a:gd name="T1" fmla="*/ 0 h 1200"/>
                <a:gd name="T2" fmla="*/ 8 w 344"/>
                <a:gd name="T3" fmla="*/ 576 h 1200"/>
                <a:gd name="T4" fmla="*/ 296 w 344"/>
                <a:gd name="T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" h="1200">
                  <a:moveTo>
                    <a:pt x="344" y="0"/>
                  </a:moveTo>
                  <a:cubicBezTo>
                    <a:pt x="180" y="188"/>
                    <a:pt x="16" y="376"/>
                    <a:pt x="8" y="576"/>
                  </a:cubicBezTo>
                  <a:cubicBezTo>
                    <a:pt x="0" y="776"/>
                    <a:pt x="148" y="988"/>
                    <a:pt x="296" y="1200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50" name="Freeform 103"/>
            <p:cNvSpPr>
              <a:spLocks noChangeArrowheads="1"/>
            </p:cNvSpPr>
            <p:nvPr/>
          </p:nvSpPr>
          <p:spPr bwMode="auto">
            <a:xfrm>
              <a:off x="4521" y="777"/>
              <a:ext cx="310" cy="1584"/>
            </a:xfrm>
            <a:custGeom>
              <a:avLst/>
              <a:gdLst>
                <a:gd name="T0" fmla="*/ 344 w 344"/>
                <a:gd name="T1" fmla="*/ 0 h 1200"/>
                <a:gd name="T2" fmla="*/ 8 w 344"/>
                <a:gd name="T3" fmla="*/ 576 h 1200"/>
                <a:gd name="T4" fmla="*/ 296 w 344"/>
                <a:gd name="T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" h="1200">
                  <a:moveTo>
                    <a:pt x="344" y="0"/>
                  </a:moveTo>
                  <a:cubicBezTo>
                    <a:pt x="180" y="188"/>
                    <a:pt x="16" y="376"/>
                    <a:pt x="8" y="576"/>
                  </a:cubicBezTo>
                  <a:cubicBezTo>
                    <a:pt x="0" y="776"/>
                    <a:pt x="148" y="988"/>
                    <a:pt x="296" y="1200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2" dur="500"/>
                                        <p:tgtEl>
                                          <p:spTgt spid="1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0" grpId="0"/>
      <p:bldP spid="15423" grpId="0"/>
      <p:bldP spid="15425" grpId="0"/>
      <p:bldP spid="15426" grpId="0"/>
      <p:bldP spid="15442" grpId="0"/>
      <p:bldP spid="15443" grpId="0"/>
      <p:bldP spid="154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56" name="Text Box 32"/>
          <p:cNvSpPr txBox="1">
            <a:spLocks noChangeArrowheads="1"/>
          </p:cNvSpPr>
          <p:nvPr/>
        </p:nvSpPr>
        <p:spPr bwMode="auto">
          <a:xfrm>
            <a:off x="304800" y="1187501"/>
            <a:ext cx="236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87350"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000" b="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b="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、顶点</a:t>
            </a:r>
          </a:p>
        </p:txBody>
      </p:sp>
      <p:sp>
        <p:nvSpPr>
          <p:cNvPr id="77857" name="Text Box 33"/>
          <p:cNvSpPr txBox="1">
            <a:spLocks noChangeArrowheads="1"/>
          </p:cNvSpPr>
          <p:nvPr/>
        </p:nvSpPr>
        <p:spPr bwMode="auto">
          <a:xfrm>
            <a:off x="400324" y="1708201"/>
            <a:ext cx="5848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）双曲线与对称轴的交点，叫做双曲线的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顶点</a:t>
            </a:r>
          </a:p>
        </p:txBody>
      </p:sp>
      <p:grpSp>
        <p:nvGrpSpPr>
          <p:cNvPr id="2" name="Group 34"/>
          <p:cNvGrpSpPr/>
          <p:nvPr/>
        </p:nvGrpSpPr>
        <p:grpSpPr bwMode="auto">
          <a:xfrm>
            <a:off x="7759699" y="2317801"/>
            <a:ext cx="2286000" cy="2286000"/>
            <a:chOff x="3840" y="2496"/>
            <a:chExt cx="1440" cy="1440"/>
          </a:xfrm>
        </p:grpSpPr>
        <p:sp>
          <p:nvSpPr>
            <p:cNvPr id="23561" name="Freeform 35"/>
            <p:cNvSpPr>
              <a:spLocks noChangeArrowheads="1"/>
            </p:cNvSpPr>
            <p:nvPr/>
          </p:nvSpPr>
          <p:spPr bwMode="auto">
            <a:xfrm>
              <a:off x="3840" y="2544"/>
              <a:ext cx="329" cy="1344"/>
            </a:xfrm>
            <a:custGeom>
              <a:avLst/>
              <a:gdLst>
                <a:gd name="T0" fmla="*/ 0 w 344"/>
                <a:gd name="T1" fmla="*/ 0 h 1200"/>
                <a:gd name="T2" fmla="*/ 336 w 344"/>
                <a:gd name="T3" fmla="*/ 576 h 1200"/>
                <a:gd name="T4" fmla="*/ 48 w 344"/>
                <a:gd name="T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" h="1200">
                  <a:moveTo>
                    <a:pt x="0" y="0"/>
                  </a:moveTo>
                  <a:cubicBezTo>
                    <a:pt x="164" y="188"/>
                    <a:pt x="328" y="376"/>
                    <a:pt x="336" y="576"/>
                  </a:cubicBezTo>
                  <a:cubicBezTo>
                    <a:pt x="344" y="776"/>
                    <a:pt x="96" y="1096"/>
                    <a:pt x="48" y="12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2" name="Freeform 36"/>
            <p:cNvSpPr>
              <a:spLocks noChangeArrowheads="1"/>
            </p:cNvSpPr>
            <p:nvPr/>
          </p:nvSpPr>
          <p:spPr bwMode="auto">
            <a:xfrm>
              <a:off x="4944" y="2496"/>
              <a:ext cx="336" cy="1440"/>
            </a:xfrm>
            <a:custGeom>
              <a:avLst/>
              <a:gdLst>
                <a:gd name="T0" fmla="*/ 344 w 344"/>
                <a:gd name="T1" fmla="*/ 0 h 1200"/>
                <a:gd name="T2" fmla="*/ 8 w 344"/>
                <a:gd name="T3" fmla="*/ 576 h 1200"/>
                <a:gd name="T4" fmla="*/ 296 w 344"/>
                <a:gd name="T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" h="1200">
                  <a:moveTo>
                    <a:pt x="344" y="0"/>
                  </a:moveTo>
                  <a:cubicBezTo>
                    <a:pt x="180" y="188"/>
                    <a:pt x="16" y="376"/>
                    <a:pt x="8" y="576"/>
                  </a:cubicBezTo>
                  <a:cubicBezTo>
                    <a:pt x="0" y="776"/>
                    <a:pt x="148" y="988"/>
                    <a:pt x="296" y="12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37"/>
          <p:cNvGrpSpPr/>
          <p:nvPr/>
        </p:nvGrpSpPr>
        <p:grpSpPr bwMode="auto">
          <a:xfrm>
            <a:off x="7226300" y="1708201"/>
            <a:ext cx="3557588" cy="3352800"/>
            <a:chOff x="3504" y="2112"/>
            <a:chExt cx="2241" cy="2112"/>
          </a:xfrm>
        </p:grpSpPr>
        <p:sp>
          <p:nvSpPr>
            <p:cNvPr id="23564" name="Line 38"/>
            <p:cNvSpPr>
              <a:spLocks noChangeShapeType="1"/>
            </p:cNvSpPr>
            <p:nvPr/>
          </p:nvSpPr>
          <p:spPr bwMode="auto">
            <a:xfrm>
              <a:off x="3504" y="3216"/>
              <a:ext cx="211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5" name="Line 39"/>
            <p:cNvSpPr>
              <a:spLocks noChangeShapeType="1"/>
            </p:cNvSpPr>
            <p:nvPr/>
          </p:nvSpPr>
          <p:spPr bwMode="auto">
            <a:xfrm flipV="1">
              <a:off x="4560" y="2208"/>
              <a:ext cx="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6" name="Text Box 40"/>
            <p:cNvSpPr txBox="1">
              <a:spLocks noChangeArrowheads="1"/>
            </p:cNvSpPr>
            <p:nvPr/>
          </p:nvSpPr>
          <p:spPr bwMode="auto">
            <a:xfrm>
              <a:off x="5548" y="3155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3567" name="Text Box 41"/>
            <p:cNvSpPr txBox="1">
              <a:spLocks noChangeArrowheads="1"/>
            </p:cNvSpPr>
            <p:nvPr/>
          </p:nvSpPr>
          <p:spPr bwMode="auto">
            <a:xfrm>
              <a:off x="4704" y="2112"/>
              <a:ext cx="2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3568" name="Text Box 42"/>
            <p:cNvSpPr txBox="1">
              <a:spLocks noChangeArrowheads="1"/>
            </p:cNvSpPr>
            <p:nvPr/>
          </p:nvSpPr>
          <p:spPr bwMode="auto">
            <a:xfrm>
              <a:off x="4512" y="3120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77867" name="Line 43"/>
          <p:cNvSpPr>
            <a:spLocks noChangeShapeType="1"/>
          </p:cNvSpPr>
          <p:nvPr/>
        </p:nvSpPr>
        <p:spPr bwMode="auto">
          <a:xfrm>
            <a:off x="8293099" y="3460801"/>
            <a:ext cx="12192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868" name="Line 44"/>
          <p:cNvSpPr>
            <a:spLocks noChangeShapeType="1"/>
          </p:cNvSpPr>
          <p:nvPr/>
        </p:nvSpPr>
        <p:spPr bwMode="auto">
          <a:xfrm>
            <a:off x="8902699" y="2851201"/>
            <a:ext cx="0" cy="12954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45"/>
          <p:cNvGrpSpPr/>
          <p:nvPr/>
        </p:nvGrpSpPr>
        <p:grpSpPr bwMode="auto">
          <a:xfrm>
            <a:off x="8521700" y="2457501"/>
            <a:ext cx="874713" cy="2160588"/>
            <a:chOff x="4320" y="2584"/>
            <a:chExt cx="551" cy="1361"/>
          </a:xfrm>
        </p:grpSpPr>
        <p:sp>
          <p:nvSpPr>
            <p:cNvPr id="23572" name="Text Box 46"/>
            <p:cNvSpPr txBox="1">
              <a:spLocks noChangeArrowheads="1"/>
            </p:cNvSpPr>
            <p:nvPr/>
          </p:nvSpPr>
          <p:spPr bwMode="auto">
            <a:xfrm>
              <a:off x="4320" y="3552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</a:t>
              </a: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pic>
          <p:nvPicPr>
            <p:cNvPr id="23573" name="Picture 47" descr="BD14868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600"/>
              <a:ext cx="8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48" descr="BD14868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784"/>
              <a:ext cx="8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3575" name="Object 49"/>
            <p:cNvGraphicFramePr/>
            <p:nvPr/>
          </p:nvGraphicFramePr>
          <p:xfrm>
            <a:off x="4600" y="3640"/>
            <a:ext cx="254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90500" imgH="228600" progId="Equation.DSMT4">
                    <p:embed/>
                  </p:oleObj>
                </mc:Choice>
                <mc:Fallback>
                  <p:oleObj r:id="rId5" imgW="190500" imgH="228600" progId="Equation.DSMT4">
                    <p:embed/>
                    <p:pic>
                      <p:nvPicPr>
                        <p:cNvPr id="0" name="Object 4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0" y="3640"/>
                          <a:ext cx="254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6" name="Object 50"/>
            <p:cNvGraphicFramePr/>
            <p:nvPr/>
          </p:nvGraphicFramePr>
          <p:xfrm>
            <a:off x="4600" y="2584"/>
            <a:ext cx="271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203200" imgH="228600" progId="Equation.DSMT4">
                    <p:embed/>
                  </p:oleObj>
                </mc:Choice>
                <mc:Fallback>
                  <p:oleObj r:id="rId7" imgW="203200" imgH="228600" progId="Equation.DSMT4">
                    <p:embed/>
                    <p:pic>
                      <p:nvPicPr>
                        <p:cNvPr id="0" name="Object 5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0" y="2584"/>
                          <a:ext cx="271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7" name="Text Box 51"/>
            <p:cNvSpPr txBox="1">
              <a:spLocks noChangeArrowheads="1"/>
            </p:cNvSpPr>
            <p:nvPr/>
          </p:nvSpPr>
          <p:spPr bwMode="auto">
            <a:xfrm>
              <a:off x="4358" y="2714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5" name="Group 52"/>
          <p:cNvGrpSpPr/>
          <p:nvPr/>
        </p:nvGrpSpPr>
        <p:grpSpPr bwMode="auto">
          <a:xfrm>
            <a:off x="7878762" y="3356031"/>
            <a:ext cx="2032000" cy="484188"/>
            <a:chOff x="3928" y="3160"/>
            <a:chExt cx="1280" cy="305"/>
          </a:xfrm>
        </p:grpSpPr>
        <p:grpSp>
          <p:nvGrpSpPr>
            <p:cNvPr id="23579" name="Group 53"/>
            <p:cNvGrpSpPr/>
            <p:nvPr/>
          </p:nvGrpSpPr>
          <p:grpSpPr bwMode="auto">
            <a:xfrm>
              <a:off x="3928" y="3160"/>
              <a:ext cx="1280" cy="305"/>
              <a:chOff x="3928" y="3160"/>
              <a:chExt cx="1280" cy="305"/>
            </a:xfrm>
          </p:grpSpPr>
          <p:pic>
            <p:nvPicPr>
              <p:cNvPr id="23580" name="Picture 54" descr="BD14868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6" y="3168"/>
                <a:ext cx="8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1" name="Picture 55" descr="BD14868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3168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23582" name="Object 56"/>
              <p:cNvGraphicFramePr/>
              <p:nvPr/>
            </p:nvGraphicFramePr>
            <p:xfrm>
              <a:off x="3928" y="3160"/>
              <a:ext cx="255" cy="3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9" imgW="190500" imgH="228600" progId="Equation.DSMT4">
                      <p:embed/>
                    </p:oleObj>
                  </mc:Choice>
                  <mc:Fallback>
                    <p:oleObj r:id="rId9" imgW="190500" imgH="228600" progId="Equation.DSMT4">
                      <p:embed/>
                      <p:pic>
                        <p:nvPicPr>
                          <p:cNvPr id="0" name="Object 5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8" y="3160"/>
                            <a:ext cx="255" cy="3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83" name="Object 57"/>
              <p:cNvGraphicFramePr/>
              <p:nvPr/>
            </p:nvGraphicFramePr>
            <p:xfrm>
              <a:off x="4936" y="3160"/>
              <a:ext cx="272" cy="3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1" imgW="203200" imgH="228600" progId="Equation.DSMT4">
                      <p:embed/>
                    </p:oleObj>
                  </mc:Choice>
                  <mc:Fallback>
                    <p:oleObj r:id="rId11" imgW="203200" imgH="228600" progId="Equation.DSMT4">
                      <p:embed/>
                      <p:pic>
                        <p:nvPicPr>
                          <p:cNvPr id="0" name="Object 57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6" y="3160"/>
                            <a:ext cx="272" cy="3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584" name="Text Box 58"/>
            <p:cNvSpPr txBox="1">
              <a:spLocks noChangeArrowheads="1"/>
            </p:cNvSpPr>
            <p:nvPr/>
          </p:nvSpPr>
          <p:spPr bwMode="auto">
            <a:xfrm>
              <a:off x="4118" y="3194"/>
              <a:ext cx="2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</a:t>
              </a: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3585" name="Text Box 59"/>
            <p:cNvSpPr txBox="1">
              <a:spLocks noChangeArrowheads="1"/>
            </p:cNvSpPr>
            <p:nvPr/>
          </p:nvSpPr>
          <p:spPr bwMode="auto">
            <a:xfrm>
              <a:off x="4790" y="3194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7" name="Group 62"/>
          <p:cNvGrpSpPr/>
          <p:nvPr/>
        </p:nvGrpSpPr>
        <p:grpSpPr bwMode="auto">
          <a:xfrm>
            <a:off x="458946" y="2775001"/>
            <a:ext cx="6007100" cy="1941513"/>
            <a:chOff x="68" y="1469"/>
            <a:chExt cx="3784" cy="1223"/>
          </a:xfrm>
        </p:grpSpPr>
        <p:grpSp>
          <p:nvGrpSpPr>
            <p:cNvPr id="23588" name="Group 63"/>
            <p:cNvGrpSpPr/>
            <p:nvPr/>
          </p:nvGrpSpPr>
          <p:grpSpPr bwMode="auto">
            <a:xfrm>
              <a:off x="498" y="1470"/>
              <a:ext cx="3354" cy="1222"/>
              <a:chOff x="258" y="269"/>
              <a:chExt cx="3354" cy="1265"/>
            </a:xfrm>
          </p:grpSpPr>
          <p:sp>
            <p:nvSpPr>
              <p:cNvPr id="23589" name="Rectangle 64"/>
              <p:cNvSpPr>
                <a:spLocks noChangeArrowheads="1"/>
              </p:cNvSpPr>
              <p:nvPr/>
            </p:nvSpPr>
            <p:spPr bwMode="auto">
              <a:xfrm>
                <a:off x="258" y="269"/>
                <a:ext cx="3354" cy="1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如图，线段         叫做双曲线的实轴，它的长为</a:t>
                </a:r>
                <a:r>
                  <a:rPr lang="en-US" altLang="zh-CN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r>
                  <a:rPr lang="en-US" altLang="zh-CN" sz="2000" i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  <a:r>
                  <a:rPr lang="en-US" altLang="zh-CN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,</a:t>
                </a:r>
                <a:r>
                  <a:rPr lang="en-US" altLang="zh-CN" sz="2000" i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  <a:r>
                  <a:rPr lang="zh-CN" altLang="en-US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叫做实半轴长；线段            叫做双曲线的虚轴，它的长为</a:t>
                </a:r>
                <a:r>
                  <a:rPr lang="en-US" altLang="zh-CN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r>
                  <a:rPr lang="en-US" altLang="zh-CN" sz="2000" i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  <a:r>
                  <a:rPr lang="en-US" altLang="zh-CN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,</a:t>
                </a:r>
                <a:r>
                  <a:rPr lang="en-US" altLang="zh-CN" sz="2000" i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  <a:r>
                  <a:rPr lang="zh-CN" altLang="en-US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叫做双曲线的虚半轴长</a:t>
                </a:r>
                <a:r>
                  <a:rPr lang="en-US" altLang="zh-CN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</a:p>
            </p:txBody>
          </p:sp>
          <p:graphicFrame>
            <p:nvGraphicFramePr>
              <p:cNvPr id="23590" name="Object 65"/>
              <p:cNvGraphicFramePr/>
              <p:nvPr/>
            </p:nvGraphicFramePr>
            <p:xfrm>
              <a:off x="1252" y="279"/>
              <a:ext cx="318" cy="3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3" imgW="173990" imgH="193040" progId="Equation.DSMT4">
                      <p:embed/>
                    </p:oleObj>
                  </mc:Choice>
                  <mc:Fallback>
                    <p:oleObj r:id="rId13" imgW="173990" imgH="193040" progId="Equation.DSMT4">
                      <p:embed/>
                      <p:pic>
                        <p:nvPicPr>
                          <p:cNvPr id="0" name="Object 6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2" y="279"/>
                            <a:ext cx="318" cy="3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91" name="Object 66"/>
              <p:cNvGraphicFramePr/>
              <p:nvPr/>
            </p:nvGraphicFramePr>
            <p:xfrm>
              <a:off x="1031" y="278"/>
              <a:ext cx="298" cy="3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5" imgW="161290" imgH="193040" progId="Equation.DSMT4">
                      <p:embed/>
                    </p:oleObj>
                  </mc:Choice>
                  <mc:Fallback>
                    <p:oleObj r:id="rId15" imgW="161290" imgH="193040" progId="Equation.DSMT4">
                      <p:embed/>
                      <p:pic>
                        <p:nvPicPr>
                          <p:cNvPr id="0" name="Object 6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31" y="278"/>
                            <a:ext cx="298" cy="3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92" name="Object 67"/>
              <p:cNvGraphicFramePr/>
              <p:nvPr/>
            </p:nvGraphicFramePr>
            <p:xfrm>
              <a:off x="2475" y="592"/>
              <a:ext cx="271" cy="3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7" imgW="173990" imgH="193040" progId="Equation.DSMT4">
                      <p:embed/>
                    </p:oleObj>
                  </mc:Choice>
                  <mc:Fallback>
                    <p:oleObj r:id="rId17" imgW="173990" imgH="193040" progId="Equation.DSMT4">
                      <p:embed/>
                      <p:pic>
                        <p:nvPicPr>
                          <p:cNvPr id="0" name="Object 67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75" y="592"/>
                            <a:ext cx="271" cy="3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93" name="Object 68"/>
              <p:cNvGraphicFramePr/>
              <p:nvPr/>
            </p:nvGraphicFramePr>
            <p:xfrm>
              <a:off x="2288" y="586"/>
              <a:ext cx="254" cy="3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9" imgW="161290" imgH="193040" progId="Equation.DSMT4">
                      <p:embed/>
                    </p:oleObj>
                  </mc:Choice>
                  <mc:Fallback>
                    <p:oleObj r:id="rId19" imgW="161290" imgH="193040" progId="Equation.DSMT4">
                      <p:embed/>
                      <p:pic>
                        <p:nvPicPr>
                          <p:cNvPr id="0" name="Object 6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88" y="586"/>
                            <a:ext cx="254" cy="3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594" name="Text Box 69"/>
            <p:cNvSpPr txBox="1">
              <a:spLocks noChangeArrowheads="1"/>
            </p:cNvSpPr>
            <p:nvPr/>
          </p:nvSpPr>
          <p:spPr bwMode="auto">
            <a:xfrm>
              <a:off x="68" y="1469"/>
              <a:ext cx="5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sp>
        <p:nvSpPr>
          <p:cNvPr id="77895" name="Text Box 71"/>
          <p:cNvSpPr txBox="1">
            <a:spLocks noChangeArrowheads="1"/>
          </p:cNvSpPr>
          <p:nvPr/>
        </p:nvSpPr>
        <p:spPr bwMode="auto">
          <a:xfrm>
            <a:off x="657225" y="4749679"/>
            <a:ext cx="792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实轴与虚轴等长的双曲线叫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等轴双曲线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77897" name="Object 73"/>
          <p:cNvGraphicFramePr/>
          <p:nvPr/>
        </p:nvGraphicFramePr>
        <p:xfrm>
          <a:off x="2007243" y="5340810"/>
          <a:ext cx="3200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1244600" imgH="228600" progId="Equation.DSMT4">
                  <p:embed/>
                </p:oleObj>
              </mc:Choice>
              <mc:Fallback>
                <p:oleObj r:id="rId21" imgW="1244600" imgH="228600" progId="Equation.DSMT4">
                  <p:embed/>
                  <p:pic>
                    <p:nvPicPr>
                      <p:cNvPr id="0" name="Object 73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243" y="5340810"/>
                        <a:ext cx="32004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98" name="Object 74"/>
          <p:cNvGraphicFramePr/>
          <p:nvPr/>
        </p:nvGraphicFramePr>
        <p:xfrm>
          <a:off x="715326" y="2202094"/>
          <a:ext cx="3856674" cy="494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1758950" imgH="231775" progId="Word.Document.8">
                  <p:embed/>
                </p:oleObj>
              </mc:Choice>
              <mc:Fallback>
                <p:oleObj r:id="rId23" imgW="1758950" imgH="231775" progId="Word.Document.8">
                  <p:embed/>
                  <p:pic>
                    <p:nvPicPr>
                      <p:cNvPr id="0" name="Object 7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26" y="2202094"/>
                        <a:ext cx="3856674" cy="494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7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7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6" grpId="0"/>
      <p:bldP spid="77857" grpId="0"/>
      <p:bldP spid="778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9642476" y="2167479"/>
            <a:ext cx="762000" cy="1752600"/>
            <a:chOff x="4704" y="1056"/>
            <a:chExt cx="528" cy="1152"/>
          </a:xfrm>
        </p:grpSpPr>
        <p:sp>
          <p:nvSpPr>
            <p:cNvPr id="25603" name="Freeform 5"/>
            <p:cNvSpPr>
              <a:spLocks noChangeArrowheads="1"/>
            </p:cNvSpPr>
            <p:nvPr/>
          </p:nvSpPr>
          <p:spPr bwMode="auto">
            <a:xfrm>
              <a:off x="4752" y="1056"/>
              <a:ext cx="480" cy="1104"/>
            </a:xfrm>
            <a:custGeom>
              <a:avLst/>
              <a:gdLst>
                <a:gd name="T0" fmla="*/ 480 w 480"/>
                <a:gd name="T1" fmla="*/ 0 h 1104"/>
                <a:gd name="T2" fmla="*/ 96 w 480"/>
                <a:gd name="T3" fmla="*/ 624 h 1104"/>
                <a:gd name="T4" fmla="*/ 0 w 480"/>
                <a:gd name="T5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104">
                  <a:moveTo>
                    <a:pt x="480" y="0"/>
                  </a:moveTo>
                  <a:cubicBezTo>
                    <a:pt x="328" y="220"/>
                    <a:pt x="176" y="440"/>
                    <a:pt x="96" y="624"/>
                  </a:cubicBezTo>
                  <a:cubicBezTo>
                    <a:pt x="16" y="808"/>
                    <a:pt x="8" y="956"/>
                    <a:pt x="0" y="1104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04" name="Oval 6"/>
            <p:cNvSpPr>
              <a:spLocks noChangeArrowheads="1"/>
            </p:cNvSpPr>
            <p:nvPr/>
          </p:nvSpPr>
          <p:spPr bwMode="auto">
            <a:xfrm>
              <a:off x="4704" y="2112"/>
              <a:ext cx="96" cy="96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7"/>
          <p:cNvGrpSpPr/>
          <p:nvPr/>
        </p:nvGrpSpPr>
        <p:grpSpPr bwMode="auto">
          <a:xfrm>
            <a:off x="7889876" y="1938879"/>
            <a:ext cx="2514600" cy="3505200"/>
            <a:chOff x="3600" y="960"/>
            <a:chExt cx="1584" cy="2208"/>
          </a:xfrm>
        </p:grpSpPr>
        <p:sp>
          <p:nvSpPr>
            <p:cNvPr id="25606" name="Line 8"/>
            <p:cNvSpPr>
              <a:spLocks noChangeShapeType="1"/>
            </p:cNvSpPr>
            <p:nvPr/>
          </p:nvSpPr>
          <p:spPr bwMode="auto">
            <a:xfrm>
              <a:off x="3600" y="1056"/>
              <a:ext cx="1488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07" name="Line 9"/>
            <p:cNvSpPr>
              <a:spLocks noChangeShapeType="1"/>
            </p:cNvSpPr>
            <p:nvPr/>
          </p:nvSpPr>
          <p:spPr bwMode="auto">
            <a:xfrm flipH="1">
              <a:off x="3648" y="960"/>
              <a:ext cx="1536" cy="22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214508" y="1173003"/>
            <a:ext cx="17700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387350"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000" b="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b="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、渐近线</a:t>
            </a:r>
          </a:p>
        </p:txBody>
      </p:sp>
      <p:grpSp>
        <p:nvGrpSpPr>
          <p:cNvPr id="4" name="Group 11"/>
          <p:cNvGrpSpPr/>
          <p:nvPr/>
        </p:nvGrpSpPr>
        <p:grpSpPr bwMode="auto">
          <a:xfrm>
            <a:off x="8499476" y="2929479"/>
            <a:ext cx="1219200" cy="1752600"/>
            <a:chOff x="2448" y="1584"/>
            <a:chExt cx="768" cy="1104"/>
          </a:xfrm>
        </p:grpSpPr>
        <p:sp>
          <p:nvSpPr>
            <p:cNvPr id="25610" name="Line 12"/>
            <p:cNvSpPr>
              <a:spLocks noChangeShapeType="1"/>
            </p:cNvSpPr>
            <p:nvPr/>
          </p:nvSpPr>
          <p:spPr bwMode="auto">
            <a:xfrm flipV="1">
              <a:off x="2448" y="1584"/>
              <a:ext cx="0" cy="1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11" name="Line 13"/>
            <p:cNvSpPr>
              <a:spLocks noChangeShapeType="1"/>
            </p:cNvSpPr>
            <p:nvPr/>
          </p:nvSpPr>
          <p:spPr bwMode="auto">
            <a:xfrm flipV="1">
              <a:off x="3216" y="1584"/>
              <a:ext cx="0" cy="1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12" name="Line 14"/>
            <p:cNvSpPr>
              <a:spLocks noChangeShapeType="1"/>
            </p:cNvSpPr>
            <p:nvPr/>
          </p:nvSpPr>
          <p:spPr bwMode="auto">
            <a:xfrm>
              <a:off x="2448" y="1584"/>
              <a:ext cx="7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13" name="Line 15"/>
            <p:cNvSpPr>
              <a:spLocks noChangeShapeType="1"/>
            </p:cNvSpPr>
            <p:nvPr/>
          </p:nvSpPr>
          <p:spPr bwMode="auto">
            <a:xfrm>
              <a:off x="2448" y="2688"/>
              <a:ext cx="7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6"/>
          <p:cNvGrpSpPr/>
          <p:nvPr/>
        </p:nvGrpSpPr>
        <p:grpSpPr bwMode="auto">
          <a:xfrm>
            <a:off x="8042277" y="2472279"/>
            <a:ext cx="2149475" cy="2667000"/>
            <a:chOff x="3552" y="1536"/>
            <a:chExt cx="1354" cy="1680"/>
          </a:xfrm>
        </p:grpSpPr>
        <p:graphicFrame>
          <p:nvGraphicFramePr>
            <p:cNvPr id="25615" name="Object 17"/>
            <p:cNvGraphicFramePr/>
            <p:nvPr/>
          </p:nvGraphicFramePr>
          <p:xfrm>
            <a:off x="3552" y="2064"/>
            <a:ext cx="27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77800" imgH="215265" progId="Equation.3">
                    <p:embed/>
                  </p:oleObj>
                </mc:Choice>
                <mc:Fallback>
                  <p:oleObj r:id="rId4" imgW="177800" imgH="215265" progId="Equation.3">
                    <p:embed/>
                    <p:pic>
                      <p:nvPicPr>
                        <p:cNvPr id="0" name="Object 1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064"/>
                          <a:ext cx="27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6" name="Object 18"/>
            <p:cNvGraphicFramePr/>
            <p:nvPr/>
          </p:nvGraphicFramePr>
          <p:xfrm>
            <a:off x="4608" y="2064"/>
            <a:ext cx="29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90500" imgH="215900" progId="Equation.3">
                    <p:embed/>
                  </p:oleObj>
                </mc:Choice>
                <mc:Fallback>
                  <p:oleObj r:id="rId6" imgW="190500" imgH="215900" progId="Equation.3">
                    <p:embed/>
                    <p:pic>
                      <p:nvPicPr>
                        <p:cNvPr id="0" name="Object 1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2064"/>
                          <a:ext cx="29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7" name="Object 19"/>
            <p:cNvGraphicFramePr/>
            <p:nvPr/>
          </p:nvGraphicFramePr>
          <p:xfrm>
            <a:off x="4224" y="2928"/>
            <a:ext cx="237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77800" imgH="215265" progId="Equation.3">
                    <p:embed/>
                  </p:oleObj>
                </mc:Choice>
                <mc:Fallback>
                  <p:oleObj r:id="rId8" imgW="177800" imgH="215265" progId="Equation.3">
                    <p:embed/>
                    <p:pic>
                      <p:nvPicPr>
                        <p:cNvPr id="0" name="Object 1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2928"/>
                          <a:ext cx="237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8" name="Object 20"/>
            <p:cNvGraphicFramePr/>
            <p:nvPr/>
          </p:nvGraphicFramePr>
          <p:xfrm>
            <a:off x="4224" y="1536"/>
            <a:ext cx="25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90500" imgH="215900" progId="Equation.3">
                    <p:embed/>
                  </p:oleObj>
                </mc:Choice>
                <mc:Fallback>
                  <p:oleObj r:id="rId10" imgW="190500" imgH="215900" progId="Equation.3">
                    <p:embed/>
                    <p:pic>
                      <p:nvPicPr>
                        <p:cNvPr id="0" name="Object 2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1536"/>
                          <a:ext cx="254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19" name="Group 21"/>
          <p:cNvGrpSpPr/>
          <p:nvPr/>
        </p:nvGrpSpPr>
        <p:grpSpPr bwMode="auto">
          <a:xfrm>
            <a:off x="7356478" y="1786479"/>
            <a:ext cx="3659188" cy="3624262"/>
            <a:chOff x="3120" y="1104"/>
            <a:chExt cx="2305" cy="2283"/>
          </a:xfrm>
        </p:grpSpPr>
        <p:grpSp>
          <p:nvGrpSpPr>
            <p:cNvPr id="25620" name="Group 22"/>
            <p:cNvGrpSpPr/>
            <p:nvPr/>
          </p:nvGrpSpPr>
          <p:grpSpPr bwMode="auto">
            <a:xfrm>
              <a:off x="3120" y="1104"/>
              <a:ext cx="2305" cy="2283"/>
              <a:chOff x="1776" y="628"/>
              <a:chExt cx="2305" cy="2283"/>
            </a:xfrm>
          </p:grpSpPr>
          <p:sp>
            <p:nvSpPr>
              <p:cNvPr id="25621" name="Line 23"/>
              <p:cNvSpPr>
                <a:spLocks noChangeShapeType="1"/>
              </p:cNvSpPr>
              <p:nvPr/>
            </p:nvSpPr>
            <p:spPr bwMode="auto">
              <a:xfrm>
                <a:off x="1776" y="1920"/>
                <a:ext cx="220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22" name="Line 24"/>
              <p:cNvSpPr>
                <a:spLocks noChangeShapeType="1"/>
              </p:cNvSpPr>
              <p:nvPr/>
            </p:nvSpPr>
            <p:spPr bwMode="auto">
              <a:xfrm flipV="1">
                <a:off x="2880" y="628"/>
                <a:ext cx="1" cy="22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23" name="Text Box 25"/>
              <p:cNvSpPr txBox="1">
                <a:spLocks noChangeArrowheads="1"/>
              </p:cNvSpPr>
              <p:nvPr/>
            </p:nvSpPr>
            <p:spPr bwMode="auto">
              <a:xfrm>
                <a:off x="3884" y="1911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25624" name="Text Box 26"/>
              <p:cNvSpPr txBox="1">
                <a:spLocks noChangeArrowheads="1"/>
              </p:cNvSpPr>
              <p:nvPr/>
            </p:nvSpPr>
            <p:spPr bwMode="auto">
              <a:xfrm>
                <a:off x="2928" y="637"/>
                <a:ext cx="21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0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25625" name="Text Box 27"/>
              <p:cNvSpPr txBox="1">
                <a:spLocks noChangeArrowheads="1"/>
              </p:cNvSpPr>
              <p:nvPr/>
            </p:nvSpPr>
            <p:spPr bwMode="auto">
              <a:xfrm>
                <a:off x="2880" y="1837"/>
                <a:ext cx="24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0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</p:grpSp>
        <p:grpSp>
          <p:nvGrpSpPr>
            <p:cNvPr id="25626" name="Group 28"/>
            <p:cNvGrpSpPr/>
            <p:nvPr/>
          </p:nvGrpSpPr>
          <p:grpSpPr bwMode="auto">
            <a:xfrm>
              <a:off x="3792" y="1776"/>
              <a:ext cx="854" cy="1190"/>
              <a:chOff x="3792" y="1776"/>
              <a:chExt cx="854" cy="1190"/>
            </a:xfrm>
          </p:grpSpPr>
          <p:pic>
            <p:nvPicPr>
              <p:cNvPr id="25627" name="Picture 29" descr="BD14583_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2880"/>
                <a:ext cx="8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8" name="Picture 30" descr="BD14583_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2352"/>
                <a:ext cx="8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9" name="Picture 31" descr="BD14583_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1776"/>
                <a:ext cx="8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30" name="Picture 32" descr="BD14583_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2352"/>
                <a:ext cx="8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33"/>
          <p:cNvGrpSpPr/>
          <p:nvPr/>
        </p:nvGrpSpPr>
        <p:grpSpPr bwMode="auto">
          <a:xfrm>
            <a:off x="7804151" y="4972592"/>
            <a:ext cx="3662362" cy="1184275"/>
            <a:chOff x="3245" y="472"/>
            <a:chExt cx="2539" cy="598"/>
          </a:xfrm>
        </p:grpSpPr>
        <p:graphicFrame>
          <p:nvGraphicFramePr>
            <p:cNvPr id="25632" name="Object 34"/>
            <p:cNvGraphicFramePr/>
            <p:nvPr/>
          </p:nvGraphicFramePr>
          <p:xfrm>
            <a:off x="4776" y="472"/>
            <a:ext cx="1008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520065" imgH="405765" progId="Equation.DSMT4">
                    <p:embed/>
                  </p:oleObj>
                </mc:Choice>
                <mc:Fallback>
                  <p:oleObj r:id="rId13" imgW="520065" imgH="405765" progId="Equation.DSMT4">
                    <p:embed/>
                    <p:pic>
                      <p:nvPicPr>
                        <p:cNvPr id="0" name="Object 3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6" y="472"/>
                          <a:ext cx="1008" cy="5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3" name="Object 35"/>
            <p:cNvGraphicFramePr/>
            <p:nvPr/>
          </p:nvGraphicFramePr>
          <p:xfrm>
            <a:off x="3245" y="520"/>
            <a:ext cx="951" cy="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621665" imgH="405765" progId="Equation.DSMT4">
                    <p:embed/>
                  </p:oleObj>
                </mc:Choice>
                <mc:Fallback>
                  <p:oleObj r:id="rId15" imgW="621665" imgH="405765" progId="Equation.DSMT4">
                    <p:embed/>
                    <p:pic>
                      <p:nvPicPr>
                        <p:cNvPr id="0" name="Object 3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5" y="520"/>
                          <a:ext cx="951" cy="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36"/>
          <p:cNvGrpSpPr/>
          <p:nvPr/>
        </p:nvGrpSpPr>
        <p:grpSpPr bwMode="auto">
          <a:xfrm>
            <a:off x="7839076" y="2167479"/>
            <a:ext cx="2590800" cy="3124200"/>
            <a:chOff x="3408" y="1344"/>
            <a:chExt cx="1632" cy="1968"/>
          </a:xfrm>
        </p:grpSpPr>
        <p:sp>
          <p:nvSpPr>
            <p:cNvPr id="25635" name="Text Box 37"/>
            <p:cNvSpPr txBox="1">
              <a:spLocks noChangeArrowheads="1"/>
            </p:cNvSpPr>
            <p:nvPr/>
          </p:nvSpPr>
          <p:spPr bwMode="auto">
            <a:xfrm>
              <a:off x="4654" y="2448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5636" name="Freeform 38"/>
            <p:cNvSpPr>
              <a:spLocks noChangeArrowheads="1"/>
            </p:cNvSpPr>
            <p:nvPr/>
          </p:nvSpPr>
          <p:spPr bwMode="auto">
            <a:xfrm>
              <a:off x="4608" y="1344"/>
              <a:ext cx="432" cy="1968"/>
            </a:xfrm>
            <a:custGeom>
              <a:avLst/>
              <a:gdLst>
                <a:gd name="T0" fmla="*/ 344 w 344"/>
                <a:gd name="T1" fmla="*/ 0 h 1200"/>
                <a:gd name="T2" fmla="*/ 8 w 344"/>
                <a:gd name="T3" fmla="*/ 576 h 1200"/>
                <a:gd name="T4" fmla="*/ 296 w 344"/>
                <a:gd name="T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" h="1200">
                  <a:moveTo>
                    <a:pt x="344" y="0"/>
                  </a:moveTo>
                  <a:cubicBezTo>
                    <a:pt x="180" y="188"/>
                    <a:pt x="16" y="376"/>
                    <a:pt x="8" y="576"/>
                  </a:cubicBezTo>
                  <a:cubicBezTo>
                    <a:pt x="0" y="776"/>
                    <a:pt x="148" y="988"/>
                    <a:pt x="296" y="1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37" name="Freeform 39"/>
            <p:cNvSpPr>
              <a:spLocks noChangeArrowheads="1"/>
            </p:cNvSpPr>
            <p:nvPr/>
          </p:nvSpPr>
          <p:spPr bwMode="auto">
            <a:xfrm flipH="1">
              <a:off x="3408" y="1392"/>
              <a:ext cx="432" cy="1920"/>
            </a:xfrm>
            <a:custGeom>
              <a:avLst/>
              <a:gdLst>
                <a:gd name="T0" fmla="*/ 344 w 344"/>
                <a:gd name="T1" fmla="*/ 0 h 1200"/>
                <a:gd name="T2" fmla="*/ 8 w 344"/>
                <a:gd name="T3" fmla="*/ 576 h 1200"/>
                <a:gd name="T4" fmla="*/ 296 w 344"/>
                <a:gd name="T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" h="1200">
                  <a:moveTo>
                    <a:pt x="344" y="0"/>
                  </a:moveTo>
                  <a:cubicBezTo>
                    <a:pt x="180" y="188"/>
                    <a:pt x="16" y="376"/>
                    <a:pt x="8" y="576"/>
                  </a:cubicBezTo>
                  <a:cubicBezTo>
                    <a:pt x="0" y="776"/>
                    <a:pt x="148" y="988"/>
                    <a:pt x="296" y="1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38" name="Text Box 40"/>
            <p:cNvSpPr txBox="1">
              <a:spLocks noChangeArrowheads="1"/>
            </p:cNvSpPr>
            <p:nvPr/>
          </p:nvSpPr>
          <p:spPr bwMode="auto">
            <a:xfrm>
              <a:off x="4032" y="1632"/>
              <a:ext cx="2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2996" name="Text Box 52"/>
          <p:cNvSpPr txBox="1">
            <a:spLocks noChangeArrowheads="1"/>
          </p:cNvSpPr>
          <p:nvPr/>
        </p:nvSpPr>
        <p:spPr bwMode="auto">
          <a:xfrm>
            <a:off x="1032367" y="3861342"/>
            <a:ext cx="510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利用渐近线可以较准确的画出双曲线的草图</a:t>
            </a:r>
          </a:p>
        </p:txBody>
      </p:sp>
      <p:sp>
        <p:nvSpPr>
          <p:cNvPr id="82997" name="Text Box 53"/>
          <p:cNvSpPr txBox="1">
            <a:spLocks noChangeArrowheads="1"/>
          </p:cNvSpPr>
          <p:nvPr/>
        </p:nvSpPr>
        <p:spPr bwMode="auto">
          <a:xfrm>
            <a:off x="619613" y="3856719"/>
            <a:ext cx="497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</a:p>
        </p:txBody>
      </p:sp>
      <p:sp>
        <p:nvSpPr>
          <p:cNvPr id="82998" name="Text Box 54"/>
          <p:cNvSpPr txBox="1">
            <a:spLocks noChangeArrowheads="1"/>
          </p:cNvSpPr>
          <p:nvPr/>
        </p:nvSpPr>
        <p:spPr bwMode="auto">
          <a:xfrm>
            <a:off x="1071563" y="4385317"/>
            <a:ext cx="518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渐近线对双曲线的开口的影响</a:t>
            </a:r>
          </a:p>
        </p:txBody>
      </p:sp>
      <p:sp>
        <p:nvSpPr>
          <p:cNvPr id="82999" name="Text Box 55"/>
          <p:cNvSpPr txBox="1">
            <a:spLocks noChangeArrowheads="1"/>
          </p:cNvSpPr>
          <p:nvPr/>
        </p:nvSpPr>
        <p:spPr bwMode="auto">
          <a:xfrm>
            <a:off x="660400" y="4385317"/>
            <a:ext cx="497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</a:p>
        </p:txBody>
      </p:sp>
      <p:sp>
        <p:nvSpPr>
          <p:cNvPr id="83004" name="Text Box 60"/>
          <p:cNvSpPr txBox="1">
            <a:spLocks noChangeArrowheads="1"/>
          </p:cNvSpPr>
          <p:nvPr/>
        </p:nvSpPr>
        <p:spPr bwMode="auto">
          <a:xfrm>
            <a:off x="210065" y="5317691"/>
            <a:ext cx="66939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双曲线上的点与这两直线有什么位置关系呢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graphicFrame>
        <p:nvGraphicFramePr>
          <p:cNvPr id="83005" name="Object 61"/>
          <p:cNvGraphicFramePr/>
          <p:nvPr/>
        </p:nvGraphicFramePr>
        <p:xfrm>
          <a:off x="635365" y="1482596"/>
          <a:ext cx="7203711" cy="790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3639185" imgH="420370" progId="Word.Document.8">
                  <p:embed/>
                </p:oleObj>
              </mc:Choice>
              <mc:Fallback>
                <p:oleObj r:id="rId17" imgW="3639185" imgH="420370" progId="Word.Document.8">
                  <p:embed/>
                  <p:pic>
                    <p:nvPicPr>
                      <p:cNvPr id="0" name="Object 6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65" y="1482596"/>
                        <a:ext cx="7203711" cy="790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06" name="Object 62"/>
          <p:cNvGraphicFramePr/>
          <p:nvPr/>
        </p:nvGraphicFramePr>
        <p:xfrm>
          <a:off x="734864" y="2881568"/>
          <a:ext cx="4167178" cy="848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2270760" imgH="463550" progId="Word.Document.8">
                  <p:embed/>
                </p:oleObj>
              </mc:Choice>
              <mc:Fallback>
                <p:oleObj r:id="rId19" imgW="2270760" imgH="463550" progId="Word.Document.8">
                  <p:embed/>
                  <p:pic>
                    <p:nvPicPr>
                      <p:cNvPr id="0" name="Object 6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864" y="2881568"/>
                        <a:ext cx="4167178" cy="848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013" name="Text Box 69"/>
          <p:cNvSpPr txBox="1">
            <a:spLocks noChangeArrowheads="1"/>
          </p:cNvSpPr>
          <p:nvPr/>
        </p:nvSpPr>
        <p:spPr bwMode="auto">
          <a:xfrm>
            <a:off x="616269" y="2377344"/>
            <a:ext cx="52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如何记忆双曲线的渐近线方程？</a:t>
            </a:r>
          </a:p>
        </p:txBody>
      </p:sp>
      <p:sp>
        <p:nvSpPr>
          <p:cNvPr id="5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8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8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8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8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8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8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4" grpId="0"/>
      <p:bldP spid="82996" grpId="0"/>
      <p:bldP spid="82997" grpId="0"/>
      <p:bldP spid="82998" grpId="0"/>
      <p:bldP spid="82999" grpId="0"/>
      <p:bldP spid="83004" grpId="0"/>
      <p:bldP spid="830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16586" y="1094810"/>
            <a:ext cx="2393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、离心率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720651" y="4587615"/>
            <a:ext cx="815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是表示双曲线开口大小的一个量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越大开口越大</a:t>
            </a:r>
          </a:p>
        </p:txBody>
      </p:sp>
      <p:graphicFrame>
        <p:nvGraphicFramePr>
          <p:cNvPr id="83996" name="Object 28"/>
          <p:cNvGraphicFramePr/>
          <p:nvPr/>
        </p:nvGraphicFramePr>
        <p:xfrm>
          <a:off x="735839" y="2066405"/>
          <a:ext cx="1501578" cy="642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26465" imgH="393065" progId="Word.Document.8">
                  <p:embed/>
                </p:oleObj>
              </mc:Choice>
              <mc:Fallback>
                <p:oleObj r:id="rId3" imgW="926465" imgH="393065" progId="Word.Document.8">
                  <p:embed/>
                  <p:pic>
                    <p:nvPicPr>
                      <p:cNvPr id="0" name="Object 2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39" y="2066405"/>
                        <a:ext cx="1501578" cy="642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9"/>
          <p:cNvGrpSpPr/>
          <p:nvPr/>
        </p:nvGrpSpPr>
        <p:grpSpPr bwMode="auto">
          <a:xfrm>
            <a:off x="2034272" y="2007282"/>
            <a:ext cx="1306513" cy="400049"/>
            <a:chOff x="1815" y="1536"/>
            <a:chExt cx="823" cy="252"/>
          </a:xfrm>
        </p:grpSpPr>
        <p:graphicFrame>
          <p:nvGraphicFramePr>
            <p:cNvPr id="26635" name="Object 30"/>
            <p:cNvGraphicFramePr/>
            <p:nvPr/>
          </p:nvGraphicFramePr>
          <p:xfrm>
            <a:off x="1815" y="1568"/>
            <a:ext cx="249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39700" imgH="127000" progId="Equation.3">
                    <p:embed/>
                  </p:oleObj>
                </mc:Choice>
                <mc:Fallback>
                  <p:oleObj r:id="rId5" imgW="139700" imgH="127000" progId="Equation.3">
                    <p:embed/>
                    <p:pic>
                      <p:nvPicPr>
                        <p:cNvPr id="0" name="Object 3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5" y="1568"/>
                          <a:ext cx="249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6" name="Text Box 31"/>
            <p:cNvSpPr txBox="1">
              <a:spLocks noChangeArrowheads="1"/>
            </p:cNvSpPr>
            <p:nvPr/>
          </p:nvSpPr>
          <p:spPr bwMode="auto">
            <a:xfrm>
              <a:off x="2064" y="1536"/>
              <a:ext cx="57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 dirty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lang="en-US" altLang="zh-CN" sz="2000" kern="0" dirty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&gt;</a:t>
              </a:r>
              <a:r>
                <a:rPr lang="en-US" altLang="zh-CN" sz="2000" i="1" kern="0" dirty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dirty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&gt;0</a:t>
              </a:r>
            </a:p>
          </p:txBody>
        </p:sp>
      </p:grpSp>
      <p:grpSp>
        <p:nvGrpSpPr>
          <p:cNvPr id="3" name="Group 32"/>
          <p:cNvGrpSpPr/>
          <p:nvPr/>
        </p:nvGrpSpPr>
        <p:grpSpPr bwMode="auto">
          <a:xfrm>
            <a:off x="3507423" y="1995188"/>
            <a:ext cx="1014413" cy="400050"/>
            <a:chOff x="3203" y="1584"/>
            <a:chExt cx="639" cy="252"/>
          </a:xfrm>
        </p:grpSpPr>
        <p:graphicFrame>
          <p:nvGraphicFramePr>
            <p:cNvPr id="26638" name="Object 33"/>
            <p:cNvGraphicFramePr/>
            <p:nvPr/>
          </p:nvGraphicFramePr>
          <p:xfrm>
            <a:off x="3203" y="1595"/>
            <a:ext cx="208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139700" imgH="127000" progId="Equation.3">
                    <p:embed/>
                  </p:oleObj>
                </mc:Choice>
                <mc:Fallback>
                  <p:oleObj r:id="rId7" imgW="139700" imgH="127000" progId="Equation.3">
                    <p:embed/>
                    <p:pic>
                      <p:nvPicPr>
                        <p:cNvPr id="0" name="Object 3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" y="1595"/>
                          <a:ext cx="208" cy="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9" name="Text Box 34"/>
            <p:cNvSpPr txBox="1">
              <a:spLocks noChangeArrowheads="1"/>
            </p:cNvSpPr>
            <p:nvPr/>
          </p:nvSpPr>
          <p:spPr bwMode="auto">
            <a:xfrm>
              <a:off x="3408" y="1584"/>
              <a:ext cx="4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 dirty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e</a:t>
              </a:r>
              <a:r>
                <a:rPr lang="en-US" altLang="zh-CN" sz="2000" kern="0" dirty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&gt;1</a:t>
              </a:r>
            </a:p>
          </p:txBody>
        </p:sp>
      </p:grpSp>
      <p:graphicFrame>
        <p:nvGraphicFramePr>
          <p:cNvPr id="84003" name="Object 35"/>
          <p:cNvGraphicFramePr/>
          <p:nvPr/>
        </p:nvGraphicFramePr>
        <p:xfrm>
          <a:off x="720651" y="2471582"/>
          <a:ext cx="1610465" cy="398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923290" imgH="228600" progId="Word.Document.8">
                  <p:embed/>
                </p:oleObj>
              </mc:Choice>
              <mc:Fallback>
                <p:oleObj r:id="rId9" imgW="923290" imgH="228600" progId="Word.Document.8">
                  <p:embed/>
                  <p:pic>
                    <p:nvPicPr>
                      <p:cNvPr id="0" name="Object 3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651" y="2471582"/>
                        <a:ext cx="1610465" cy="398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4" name="Object 36"/>
          <p:cNvGraphicFramePr/>
          <p:nvPr/>
        </p:nvGraphicFramePr>
        <p:xfrm>
          <a:off x="1527099" y="2866250"/>
          <a:ext cx="3825240" cy="781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222500" imgH="469900" progId="Equation.DSMT4">
                  <p:embed/>
                </p:oleObj>
              </mc:Choice>
              <mc:Fallback>
                <p:oleObj r:id="rId11" imgW="2222500" imgH="469900" progId="Equation.DSMT4">
                  <p:embed/>
                  <p:pic>
                    <p:nvPicPr>
                      <p:cNvPr id="0" name="Object 3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099" y="2866250"/>
                        <a:ext cx="3825240" cy="781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7" name="Object 39"/>
          <p:cNvGraphicFramePr/>
          <p:nvPr/>
        </p:nvGraphicFramePr>
        <p:xfrm>
          <a:off x="706679" y="3523125"/>
          <a:ext cx="7038339" cy="79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3401695" imgH="408305" progId="Word.Document.8">
                  <p:embed/>
                </p:oleObj>
              </mc:Choice>
              <mc:Fallback>
                <p:oleObj r:id="rId13" imgW="3401695" imgH="408305" progId="Word.Document.8">
                  <p:embed/>
                  <p:pic>
                    <p:nvPicPr>
                      <p:cNvPr id="0" name="Object 3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679" y="3523125"/>
                        <a:ext cx="7038339" cy="79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8" name="Object 40"/>
          <p:cNvGraphicFramePr/>
          <p:nvPr/>
        </p:nvGraphicFramePr>
        <p:xfrm>
          <a:off x="706679" y="4227085"/>
          <a:ext cx="5192993" cy="458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2788920" imgH="247015" progId="Word.Document.8">
                  <p:embed/>
                </p:oleObj>
              </mc:Choice>
              <mc:Fallback>
                <p:oleObj r:id="rId15" imgW="2788920" imgH="247015" progId="Word.Document.8">
                  <p:embed/>
                  <p:pic>
                    <p:nvPicPr>
                      <p:cNvPr id="0" name="Object 4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679" y="4227085"/>
                        <a:ext cx="5192993" cy="4587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9" name="Object 41"/>
          <p:cNvGraphicFramePr/>
          <p:nvPr/>
        </p:nvGraphicFramePr>
        <p:xfrm>
          <a:off x="3132773" y="2588914"/>
          <a:ext cx="66341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7" imgW="2857500" imgH="190500" progId="Word.Document.8">
                  <p:embed/>
                </p:oleObj>
              </mc:Choice>
              <mc:Fallback>
                <p:oleObj name="Document" r:id="rId17" imgW="2857500" imgH="190500" progId="Word.Document.8">
                  <p:embed/>
                  <p:pic>
                    <p:nvPicPr>
                      <p:cNvPr id="0" name="Object 4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773" y="2588914"/>
                        <a:ext cx="6634162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10" name="Object 42"/>
          <p:cNvGraphicFramePr/>
          <p:nvPr/>
        </p:nvGraphicFramePr>
        <p:xfrm>
          <a:off x="706679" y="2985064"/>
          <a:ext cx="785641" cy="409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420370" imgH="225425" progId="Word.Document.8">
                  <p:embed/>
                </p:oleObj>
              </mc:Choice>
              <mc:Fallback>
                <p:oleObj r:id="rId19" imgW="420370" imgH="225425" progId="Word.Document.8">
                  <p:embed/>
                  <p:pic>
                    <p:nvPicPr>
                      <p:cNvPr id="0" name="Object 4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679" y="2985064"/>
                        <a:ext cx="785641" cy="409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014" name="Text Box 46"/>
          <p:cNvSpPr txBox="1">
            <a:spLocks noChangeArrowheads="1"/>
          </p:cNvSpPr>
          <p:nvPr/>
        </p:nvSpPr>
        <p:spPr bwMode="auto">
          <a:xfrm>
            <a:off x="487324" y="4964143"/>
            <a:ext cx="3738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等轴双曲线的离心率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e= ?</a:t>
            </a:r>
          </a:p>
        </p:txBody>
      </p:sp>
      <p:grpSp>
        <p:nvGrpSpPr>
          <p:cNvPr id="4" name="Group 47"/>
          <p:cNvGrpSpPr/>
          <p:nvPr/>
        </p:nvGrpSpPr>
        <p:grpSpPr bwMode="auto">
          <a:xfrm>
            <a:off x="4177046" y="4972985"/>
            <a:ext cx="1511842" cy="1073336"/>
            <a:chOff x="2401" y="-173"/>
            <a:chExt cx="1055" cy="749"/>
          </a:xfrm>
        </p:grpSpPr>
        <p:sp>
          <p:nvSpPr>
            <p:cNvPr id="26648" name="Rectangle 48"/>
            <p:cNvSpPr>
              <a:spLocks noChangeArrowheads="1"/>
            </p:cNvSpPr>
            <p:nvPr/>
          </p:nvSpPr>
          <p:spPr bwMode="auto">
            <a:xfrm>
              <a:off x="3072" y="240"/>
              <a:ext cx="384" cy="3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FFFF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6649" name="Object 49"/>
            <p:cNvGraphicFramePr/>
            <p:nvPr/>
          </p:nvGraphicFramePr>
          <p:xfrm>
            <a:off x="2401" y="-173"/>
            <a:ext cx="367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1" imgW="355600" imgH="241300" progId="Equation.DSMT4">
                    <p:embed/>
                  </p:oleObj>
                </mc:Choice>
                <mc:Fallback>
                  <p:oleObj r:id="rId21" imgW="355600" imgH="241300" progId="Equation.DSMT4">
                    <p:embed/>
                    <p:pic>
                      <p:nvPicPr>
                        <p:cNvPr id="0" name="Object 4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1" y="-173"/>
                          <a:ext cx="367" cy="3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540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4022" name="Object 54"/>
          <p:cNvGraphicFramePr/>
          <p:nvPr/>
        </p:nvGraphicFramePr>
        <p:xfrm>
          <a:off x="4752868" y="5013260"/>
          <a:ext cx="1696986" cy="376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1027430" imgH="201295" progId="Word.Document.8">
                  <p:embed/>
                </p:oleObj>
              </mc:Choice>
              <mc:Fallback>
                <p:oleObj r:id="rId23" imgW="1027430" imgH="201295" progId="Word.Document.8">
                  <p:embed/>
                  <p:pic>
                    <p:nvPicPr>
                      <p:cNvPr id="0" name="Object 5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868" y="5013260"/>
                        <a:ext cx="1696986" cy="376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23" name="Object 55"/>
          <p:cNvGraphicFramePr/>
          <p:nvPr/>
        </p:nvGraphicFramePr>
        <p:xfrm>
          <a:off x="5941572" y="5315032"/>
          <a:ext cx="3031136" cy="78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5" imgW="1578610" imgH="408305" progId="Word.Document.8">
                  <p:embed/>
                </p:oleObj>
              </mc:Choice>
              <mc:Fallback>
                <p:oleObj r:id="rId25" imgW="1578610" imgH="408305" progId="Word.Document.8">
                  <p:embed/>
                  <p:pic>
                    <p:nvPicPr>
                      <p:cNvPr id="0" name="Object 5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572" y="5315032"/>
                        <a:ext cx="3031136" cy="78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5" name="Rectangle 226"/>
          <p:cNvSpPr>
            <a:spLocks noChangeArrowheads="1"/>
          </p:cNvSpPr>
          <p:nvPr/>
        </p:nvSpPr>
        <p:spPr bwMode="auto">
          <a:xfrm>
            <a:off x="619590" y="1542921"/>
            <a:ext cx="7782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⑴定义:双曲线的焦距与实轴长的比 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          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,叫做双曲线的离心率.</a:t>
            </a:r>
          </a:p>
        </p:txBody>
      </p:sp>
      <p:pic>
        <p:nvPicPr>
          <p:cNvPr id="7395" name="Picture 227" descr="C:\Users\ADMINI~1\AppData\Local\Temp\ksohtml10348\wps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67" y="1214716"/>
            <a:ext cx="853493" cy="92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067518" y="2432037"/>
            <a:ext cx="4878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同样可以形象地理解焦点离开中心的程度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.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Rectangle 241"/>
          <p:cNvSpPr>
            <a:spLocks noChangeArrowheads="1"/>
          </p:cNvSpPr>
          <p:nvPr/>
        </p:nvSpPr>
        <p:spPr bwMode="auto">
          <a:xfrm>
            <a:off x="747089" y="5469761"/>
            <a:ext cx="52629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⑸在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                            </a:t>
            </a:r>
            <a:r>
              <a:rPr kumimoji="0" lang="zh-CN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四个参数中,知二求二.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CN Medium" panose="020B0600000000000000" pitchFamily="34" charset="-122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410" name="Picture 242" descr="C:\Users\ADMINI~1\AppData\Local\Temp\ksohtml4732\wps1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83" y="5430158"/>
            <a:ext cx="1713232" cy="46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utoUpdateAnimBg="0"/>
      <p:bldP spid="83982" grpId="0" autoUpdateAnimBg="0"/>
      <p:bldP spid="84014" grpId="0" autoUpdateAnimBg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Line 2"/>
          <p:cNvSpPr>
            <a:spLocks noChangeShapeType="1"/>
          </p:cNvSpPr>
          <p:nvPr/>
        </p:nvSpPr>
        <p:spPr bwMode="auto">
          <a:xfrm flipV="1">
            <a:off x="3521110" y="3856119"/>
            <a:ext cx="5699090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8787" name="Line 3"/>
          <p:cNvSpPr>
            <a:spLocks noChangeShapeType="1"/>
          </p:cNvSpPr>
          <p:nvPr/>
        </p:nvSpPr>
        <p:spPr bwMode="auto">
          <a:xfrm flipH="1" flipV="1">
            <a:off x="6095999" y="1459502"/>
            <a:ext cx="1" cy="483501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18788" name="Object 4"/>
          <p:cNvGraphicFramePr/>
          <p:nvPr/>
        </p:nvGraphicFramePr>
        <p:xfrm>
          <a:off x="3218402" y="1352849"/>
          <a:ext cx="5838092" cy="523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89860" imgH="2430780" progId="Excel.Sheet.8">
                  <p:embed/>
                </p:oleObj>
              </mc:Choice>
              <mc:Fallback>
                <p:oleObj r:id="rId2" imgW="2689860" imgH="2430780" progId="Excel.Shee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402" y="1352849"/>
                        <a:ext cx="5838092" cy="5234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4079630" y="2160460"/>
            <a:ext cx="4378569" cy="3753059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 flipV="1">
            <a:off x="4079630" y="2160460"/>
            <a:ext cx="4378569" cy="3753059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9314798" y="3861781"/>
            <a:ext cx="355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6268914" y="1243772"/>
            <a:ext cx="355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4770454" y="2788482"/>
            <a:ext cx="2849545" cy="2363037"/>
          </a:xfrm>
          <a:prstGeom prst="rect">
            <a:avLst/>
          </a:prstGeom>
          <a:noFill/>
          <a:ln w="9525" cap="rnd">
            <a:solidFill>
              <a:schemeClr val="accent2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8794" name="Line 10"/>
          <p:cNvSpPr>
            <a:spLocks noChangeShapeType="1"/>
          </p:cNvSpPr>
          <p:nvPr/>
        </p:nvSpPr>
        <p:spPr bwMode="auto">
          <a:xfrm flipV="1">
            <a:off x="6102698" y="1798719"/>
            <a:ext cx="6950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 flipV="1">
            <a:off x="6102698" y="5913519"/>
            <a:ext cx="6950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6138728" y="5690582"/>
            <a:ext cx="4433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4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6138728" y="1610707"/>
            <a:ext cx="4433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4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6261820" y="3861782"/>
            <a:ext cx="3862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4127328" y="3820507"/>
            <a:ext cx="4593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4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7664278" y="3896707"/>
            <a:ext cx="4593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4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6140279" y="2525106"/>
            <a:ext cx="4593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4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auto">
          <a:xfrm>
            <a:off x="6140279" y="4734906"/>
            <a:ext cx="4593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4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18803" name="Object 19"/>
          <p:cNvGraphicFramePr/>
          <p:nvPr/>
        </p:nvGraphicFramePr>
        <p:xfrm>
          <a:off x="6825103" y="1429489"/>
          <a:ext cx="1390022" cy="739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87400" imgH="419100" progId="Equation.3">
                  <p:embed/>
                </p:oleObj>
              </mc:Choice>
              <mc:Fallback>
                <p:oleObj r:id="rId4" imgW="787400" imgH="419100" progId="Equation.3">
                  <p:embed/>
                  <p:pic>
                    <p:nvPicPr>
                      <p:cNvPr id="0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5103" y="1429489"/>
                        <a:ext cx="1390022" cy="739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660400" y="1159102"/>
            <a:ext cx="487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焦点在</a:t>
            </a:r>
            <a:r>
              <a:rPr lang="en-US" altLang="zh-CN" sz="20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轴上的双曲线图像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advTm="132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/>
      <p:bldP spid="118792" grpId="0"/>
      <p:bldP spid="118793" grpId="0" animBg="1"/>
      <p:bldP spid="118796" grpId="0"/>
      <p:bldP spid="118797" grpId="0"/>
      <p:bldP spid="118798" grpId="0"/>
      <p:bldP spid="118799" grpId="0"/>
      <p:bldP spid="118800" grpId="0"/>
      <p:bldP spid="118801" grpId="0"/>
      <p:bldP spid="1188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144488"/>
            <a:ext cx="7226300" cy="533400"/>
          </a:xfrm>
        </p:spPr>
        <p:txBody>
          <a:bodyPr/>
          <a:lstStyle/>
          <a:p>
            <a:pPr eaLnBrk="1" hangingPunct="1"/>
            <a:r>
              <a:rPr lang="zh-CN" altLang="en-US" sz="200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焦点在</a:t>
            </a:r>
            <a:r>
              <a:rPr lang="en-US" altLang="zh-CN" sz="200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轴上的双曲线的几何性质口答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3523" y="1740794"/>
            <a:ext cx="3810000" cy="47286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双曲线标准方程：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6298097" y="3877362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 flipV="1">
            <a:off x="8431697" y="1438962"/>
            <a:ext cx="0" cy="457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660298" y="1210362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0184298" y="3267762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6602897" y="2200962"/>
            <a:ext cx="34290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V="1">
            <a:off x="6755297" y="2277162"/>
            <a:ext cx="3352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19818" name="Object 10"/>
          <p:cNvGraphicFramePr/>
          <p:nvPr/>
        </p:nvGraphicFramePr>
        <p:xfrm>
          <a:off x="2938679" y="1591138"/>
          <a:ext cx="1536805" cy="654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87400" imgH="419100" progId="Equation.3">
                  <p:embed/>
                </p:oleObj>
              </mc:Choice>
              <mc:Fallback>
                <p:oleObj r:id="rId2" imgW="787400" imgH="419100" progId="Equation.3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679" y="1591138"/>
                        <a:ext cx="1536805" cy="654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9" name="Object 11"/>
          <p:cNvGraphicFramePr/>
          <p:nvPr/>
        </p:nvGraphicFramePr>
        <p:xfrm>
          <a:off x="2674103" y="4356734"/>
          <a:ext cx="17160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99465" imgH="419100" progId="Equation.3">
                  <p:embed/>
                </p:oleObj>
              </mc:Choice>
              <mc:Fallback>
                <p:oleObj r:id="rId4" imgW="799465" imgH="419100" progId="Equation.3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103" y="4356734"/>
                        <a:ext cx="171608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643259" y="2213663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双曲线性质：</a:t>
            </a:r>
          </a:p>
        </p:txBody>
      </p: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664005" y="2585659"/>
            <a:ext cx="5902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1054643" y="2592815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范围：</a:t>
            </a:r>
          </a:p>
        </p:txBody>
      </p: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1943529" y="2548076"/>
            <a:ext cx="13853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y≥a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y≤-a</a:t>
            </a:r>
          </a:p>
          <a:p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664005" y="3031748"/>
            <a:ext cx="16417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、对称性：</a:t>
            </a:r>
          </a:p>
        </p:txBody>
      </p:sp>
      <p:sp>
        <p:nvSpPr>
          <p:cNvPr id="119825" name="Text Box 17"/>
          <p:cNvSpPr txBox="1">
            <a:spLocks noChangeArrowheads="1"/>
          </p:cNvSpPr>
          <p:nvPr/>
        </p:nvSpPr>
        <p:spPr bwMode="auto">
          <a:xfrm>
            <a:off x="2019729" y="3031747"/>
            <a:ext cx="33618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轴，原点对称。</a:t>
            </a:r>
          </a:p>
        </p:txBody>
      </p:sp>
      <p:sp>
        <p:nvSpPr>
          <p:cNvPr id="119826" name="Text Box 18"/>
          <p:cNvSpPr txBox="1">
            <a:spLocks noChangeArrowheads="1"/>
          </p:cNvSpPr>
          <p:nvPr/>
        </p:nvSpPr>
        <p:spPr bwMode="auto">
          <a:xfrm>
            <a:off x="664004" y="3488948"/>
            <a:ext cx="11160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、顶点</a:t>
            </a:r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1739517" y="3476468"/>
            <a:ext cx="32415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19828" name="Text Box 20"/>
          <p:cNvSpPr txBox="1">
            <a:spLocks noChangeArrowheads="1"/>
          </p:cNvSpPr>
          <p:nvPr/>
        </p:nvSpPr>
        <p:spPr bwMode="auto">
          <a:xfrm>
            <a:off x="664004" y="4033460"/>
            <a:ext cx="3611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、轴：实轴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虚轴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6755297" y="3420163"/>
            <a:ext cx="4651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9650897" y="3420163"/>
            <a:ext cx="4651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7288697" y="2810562"/>
            <a:ext cx="2286000" cy="21336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8507897" y="4563163"/>
            <a:ext cx="42068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B1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8431697" y="2505762"/>
            <a:ext cx="4651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9834" name="Text Box 26"/>
          <p:cNvSpPr txBox="1">
            <a:spLocks noChangeArrowheads="1"/>
          </p:cNvSpPr>
          <p:nvPr/>
        </p:nvSpPr>
        <p:spPr bwMode="auto">
          <a:xfrm>
            <a:off x="664004" y="4555748"/>
            <a:ext cx="21675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、渐近线方程：</a:t>
            </a:r>
          </a:p>
        </p:txBody>
      </p:sp>
      <p:sp>
        <p:nvSpPr>
          <p:cNvPr id="119835" name="Text Box 27"/>
          <p:cNvSpPr txBox="1">
            <a:spLocks noChangeArrowheads="1"/>
          </p:cNvSpPr>
          <p:nvPr/>
        </p:nvSpPr>
        <p:spPr bwMode="auto">
          <a:xfrm>
            <a:off x="643259" y="5041303"/>
            <a:ext cx="16417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、离心率：</a:t>
            </a:r>
          </a:p>
        </p:txBody>
      </p:sp>
      <p:sp>
        <p:nvSpPr>
          <p:cNvPr id="119836" name="Text Box 28"/>
          <p:cNvSpPr txBox="1">
            <a:spLocks noChangeArrowheads="1"/>
          </p:cNvSpPr>
          <p:nvPr/>
        </p:nvSpPr>
        <p:spPr bwMode="auto">
          <a:xfrm>
            <a:off x="2028520" y="5028823"/>
            <a:ext cx="8322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e=c/a</a:t>
            </a:r>
          </a:p>
        </p:txBody>
      </p:sp>
      <p:graphicFrame>
        <p:nvGraphicFramePr>
          <p:cNvPr id="28701" name="Object 29"/>
          <p:cNvGraphicFramePr/>
          <p:nvPr/>
        </p:nvGraphicFramePr>
        <p:xfrm>
          <a:off x="6145697" y="1438962"/>
          <a:ext cx="4572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689860" imgH="2430780" progId="Excel.Sheet.8">
                  <p:embed/>
                </p:oleObj>
              </mc:Choice>
              <mc:Fallback>
                <p:oleObj r:id="rId6" imgW="2689860" imgH="2430780" progId="Excel.Sheet.8">
                  <p:embed/>
                  <p:pic>
                    <p:nvPicPr>
                      <p:cNvPr id="0" name="Object 2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697" y="1438962"/>
                        <a:ext cx="4572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8431697" y="2277162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8431697" y="2045387"/>
            <a:ext cx="436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8431697" y="5325162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8431697" y="5172762"/>
            <a:ext cx="436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8355497" y="3801163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119843" name="Text Box 35"/>
          <p:cNvSpPr txBox="1">
            <a:spLocks noChangeArrowheads="1"/>
          </p:cNvSpPr>
          <p:nvPr/>
        </p:nvSpPr>
        <p:spPr bwMode="auto">
          <a:xfrm>
            <a:off x="682148" y="5605620"/>
            <a:ext cx="6364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如何记忆双曲线的渐进线方程？</a:t>
            </a:r>
          </a:p>
        </p:txBody>
      </p:sp>
      <p:sp>
        <p:nvSpPr>
          <p:cNvPr id="3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advTm="11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820" grpId="0"/>
      <p:bldP spid="119821" grpId="0"/>
      <p:bldP spid="119822" grpId="0"/>
      <p:bldP spid="119823" grpId="0"/>
      <p:bldP spid="119824" grpId="0"/>
      <p:bldP spid="119825" grpId="0"/>
      <p:bldP spid="119826" grpId="0"/>
      <p:bldP spid="119827" grpId="0"/>
      <p:bldP spid="119828" grpId="0"/>
      <p:bldP spid="119834" grpId="0"/>
      <p:bldP spid="119835" grpId="0"/>
      <p:bldP spid="119836" grpId="0"/>
      <p:bldP spid="1198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1273</Words>
  <Application>Microsoft Office PowerPoint</Application>
  <PresentationFormat>宽屏</PresentationFormat>
  <Paragraphs>294</Paragraphs>
  <Slides>19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Calibri</vt:lpstr>
      <vt:lpstr>思源黑体 CN Medium</vt:lpstr>
      <vt:lpstr>Arial</vt:lpstr>
      <vt:lpstr>思源黑体 CN Light</vt:lpstr>
      <vt:lpstr>FandolFang R</vt:lpstr>
      <vt:lpstr>办公资源网：www.bangongziyuan.com</vt:lpstr>
      <vt:lpstr>Microsoft 公式 3.0</vt:lpstr>
      <vt:lpstr>Microsoft PowerPoint 97-2003 Slide</vt:lpstr>
      <vt:lpstr>Microsoft Excel 97-2003 Worksheet</vt:lpstr>
      <vt:lpstr>Equation.DSMT4</vt:lpstr>
      <vt:lpstr>Microsoft Word 97 - 2003 Document</vt:lpstr>
      <vt:lpstr>Document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焦点在y轴上的双曲线的几何性质口答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2020-09-21T02:07:32Z</dcterms:created>
  <dcterms:modified xsi:type="dcterms:W3CDTF">2021-01-09T10:10:42Z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