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7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4" r:id="rId15"/>
    <p:sldId id="275" r:id="rId16"/>
    <p:sldId id="276" r:id="rId17"/>
    <p:sldId id="287" r:id="rId18"/>
    <p:sldId id="273" r:id="rId19"/>
    <p:sldId id="278" r:id="rId20"/>
  </p:sldIdLst>
  <p:sldSz cx="12192000" cy="6858000"/>
  <p:notesSz cx="6858000" cy="9144000"/>
  <p:embeddedFontLst>
    <p:embeddedFont>
      <p:font typeface="思源黑体 CN Light" panose="02010600030101010101" charset="-12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custDataLst>
    <p:tags r:id="rId2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06">
          <p15:clr>
            <a:srgbClr val="A4A3A4"/>
          </p15:clr>
        </p15:guide>
        <p15:guide id="2" pos="7256">
          <p15:clr>
            <a:srgbClr val="A4A3A4"/>
          </p15:clr>
        </p15:guide>
        <p15:guide id="3" orient="horz" pos="600">
          <p15:clr>
            <a:srgbClr val="A4A3A4"/>
          </p15:clr>
        </p15:guide>
        <p15:guide id="4" orient="horz" pos="640">
          <p15:clr>
            <a:srgbClr val="A4A3A4"/>
          </p15:clr>
        </p15:guide>
        <p15:guide id="5" orient="horz" pos="3929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A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52" y="90"/>
      </p:cViewPr>
      <p:guideLst>
        <p:guide pos="506"/>
        <p:guide pos="7256"/>
        <p:guide orient="horz" pos="600"/>
        <p:guide orient="horz" pos="640"/>
        <p:guide orient="horz" pos="3929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43579AC-D15C-40C1-BC63-568C489E98E7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CD97841-7588-4336-81CA-496DBB162C0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002455A-651F-402E-91AF-2EA95661C42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482" name="幻灯片图像占位符 2457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 cap="flat"/>
        </p:spPr>
      </p:sp>
      <p:sp>
        <p:nvSpPr>
          <p:cNvPr id="20483" name="文本占位符 2457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 sz="2800" b="1">
                <a:ea typeface="华文行楷" panose="02010800040101010101" pitchFamily="2" charset="-122"/>
              </a:rPr>
              <a:t>广东省阳江市第一中学周游数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6E10096-3D1C-40AA-B2D2-D47961F825D0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530" name="幻灯片图像占位符 2662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 cap="flat"/>
        </p:spPr>
      </p:sp>
      <p:sp>
        <p:nvSpPr>
          <p:cNvPr id="22531" name="文本占位符 26626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 sz="2800" b="1">
                <a:ea typeface="华文行楷" panose="02010800040101010101" pitchFamily="2" charset="-122"/>
              </a:rPr>
              <a:t>知识要点</a:t>
            </a:r>
            <a:r>
              <a:rPr lang="en-US" altLang="zh-CN" sz="2800" b="1">
                <a:ea typeface="华文行楷" panose="02010800040101010101" pitchFamily="2" charset="-122"/>
              </a:rPr>
              <a:t>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B5F69CA-0EE3-41F3-8CBF-CA4E527EDF8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602" name="幻灯片图像占位符 2969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 cap="flat"/>
        </p:spPr>
      </p:sp>
      <p:sp>
        <p:nvSpPr>
          <p:cNvPr id="25603" name="文本占位符 2969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/>
              <a:t>知识要点</a:t>
            </a:r>
            <a:r>
              <a:rPr lang="en-US" altLang="zh-CN"/>
              <a:t>2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F36631-6250-4F0F-A3F9-4A66528314AE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9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722" name="幻灯片图像占位符 3481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 cap="flat"/>
        </p:spPr>
      </p:sp>
      <p:sp>
        <p:nvSpPr>
          <p:cNvPr id="30723" name="文本占位符 34818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灯片编号占位符 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0C24E8-E97B-4A72-9456-602090844596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13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866" name="幻灯片图像占位符 43009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solidFill>
            <a:srgbClr val="FFFFFF"/>
          </a:solidFill>
          <a:ln cap="flat"/>
        </p:spPr>
      </p:sp>
      <p:sp>
        <p:nvSpPr>
          <p:cNvPr id="36867" name="文本占位符 43010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</a:ln>
        </p:spPr>
        <p:txBody>
          <a:bodyPr/>
          <a:lstStyle/>
          <a:p>
            <a:r>
              <a:rPr lang="zh-CN" altLang="en-US"/>
              <a:t>例</a:t>
            </a:r>
            <a:r>
              <a:rPr lang="en-US" altLang="zh-CN"/>
              <a:t>3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solidFill>
              <a:srgbClr val="5DA6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5DA6BF"/>
          </a:solidFill>
          <a:ln>
            <a:solidFill>
              <a:srgbClr val="5DA6B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9.e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4.bin"/><Relationship Id="rId17" Type="http://schemas.openxmlformats.org/officeDocument/2006/relationships/image" Target="../media/image41.emf"/><Relationship Id="rId2" Type="http://schemas.openxmlformats.org/officeDocument/2006/relationships/oleObject" Target="../embeddings/oleObject39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image" Target="../media/image42.emf"/><Relationship Id="rId7" Type="http://schemas.openxmlformats.org/officeDocument/2006/relationships/image" Target="../media/image44.e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8.bin"/><Relationship Id="rId9" Type="http://schemas.openxmlformats.org/officeDocument/2006/relationships/image" Target="../media/image4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wmf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8.bin"/><Relationship Id="rId2" Type="http://schemas.openxmlformats.org/officeDocument/2006/relationships/oleObject" Target="../embeddings/oleObject53.bin"/><Relationship Id="rId16" Type="http://schemas.openxmlformats.org/officeDocument/2006/relationships/image" Target="../media/image55.jpe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5" Type="http://schemas.openxmlformats.org/officeDocument/2006/relationships/image" Target="../media/image54.wmf"/><Relationship Id="rId10" Type="http://schemas.openxmlformats.org/officeDocument/2006/relationships/oleObject" Target="../embeddings/oleObject57.bin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1.wmf"/><Relationship Id="rId14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65.bin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54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5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2.bin"/><Relationship Id="rId3" Type="http://schemas.openxmlformats.org/officeDocument/2006/relationships/image" Target="../media/image48.wmf"/><Relationship Id="rId7" Type="http://schemas.openxmlformats.org/officeDocument/2006/relationships/image" Target="../media/image51.wmf"/><Relationship Id="rId12" Type="http://schemas.openxmlformats.org/officeDocument/2006/relationships/oleObject" Target="../embeddings/oleObject71.bin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54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53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13" Type="http://schemas.openxmlformats.org/officeDocument/2006/relationships/image" Target="../media/image61.emf"/><Relationship Id="rId3" Type="http://schemas.openxmlformats.org/officeDocument/2006/relationships/image" Target="../media/image56.emf"/><Relationship Id="rId7" Type="http://schemas.openxmlformats.org/officeDocument/2006/relationships/image" Target="../media/image58.emf"/><Relationship Id="rId12" Type="http://schemas.openxmlformats.org/officeDocument/2006/relationships/oleObject" Target="../embeddings/oleObject78.bin"/><Relationship Id="rId17" Type="http://schemas.openxmlformats.org/officeDocument/2006/relationships/image" Target="../media/image63.emf"/><Relationship Id="rId2" Type="http://schemas.openxmlformats.org/officeDocument/2006/relationships/oleObject" Target="../embeddings/oleObject73.bin"/><Relationship Id="rId16" Type="http://schemas.openxmlformats.org/officeDocument/2006/relationships/oleObject" Target="../embeddings/oleObject80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75.bin"/><Relationship Id="rId11" Type="http://schemas.openxmlformats.org/officeDocument/2006/relationships/image" Target="../media/image60.emf"/><Relationship Id="rId5" Type="http://schemas.openxmlformats.org/officeDocument/2006/relationships/image" Target="../media/image57.emf"/><Relationship Id="rId15" Type="http://schemas.openxmlformats.org/officeDocument/2006/relationships/image" Target="../media/image62.emf"/><Relationship Id="rId10" Type="http://schemas.openxmlformats.org/officeDocument/2006/relationships/oleObject" Target="../embeddings/oleObject77.bin"/><Relationship Id="rId4" Type="http://schemas.openxmlformats.org/officeDocument/2006/relationships/oleObject" Target="../embeddings/oleObject74.bin"/><Relationship Id="rId9" Type="http://schemas.openxmlformats.org/officeDocument/2006/relationships/image" Target="../media/image59.emf"/><Relationship Id="rId14" Type="http://schemas.openxmlformats.org/officeDocument/2006/relationships/oleObject" Target="../embeddings/oleObject79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../../../../../DOCUME~1/user/Documents%20and%20Settings/user_common/&#26700;&#38754;/&#25243;&#29289;&#32447;.gsp" TargetMode="Externa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1.bin"/><Relationship Id="rId16" Type="http://schemas.openxmlformats.org/officeDocument/2006/relationships/hyperlink" Target="2006.11.28&#25243;&#29289;&#32447;&#30340;&#20960;&#20309;&#26465;&#20214;&#35266;&#23519;.gsp" TargetMode="Externa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3.wmf"/><Relationship Id="rId15" Type="http://schemas.openxmlformats.org/officeDocument/2006/relationships/image" Target="../media/image7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png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2.e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0.wmf"/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1.bin"/><Relationship Id="rId2" Type="http://schemas.openxmlformats.org/officeDocument/2006/relationships/oleObject" Target="../embeddings/oleObject13.bin"/><Relationship Id="rId16" Type="http://schemas.openxmlformats.org/officeDocument/2006/relationships/image" Target="../media/image19.wmf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5.bin"/><Relationship Id="rId11" Type="http://schemas.openxmlformats.org/officeDocument/2006/relationships/oleObject" Target="../embeddings/oleObject18.bin"/><Relationship Id="rId5" Type="http://schemas.openxmlformats.org/officeDocument/2006/relationships/image" Target="../media/image14.wmf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15.wmf"/><Relationship Id="rId21" Type="http://schemas.openxmlformats.org/officeDocument/2006/relationships/image" Target="../media/image26.wmf"/><Relationship Id="rId7" Type="http://schemas.openxmlformats.org/officeDocument/2006/relationships/oleObject" Target="../embeddings/oleObject25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22.bin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image" Target="../media/image18.wmf"/><Relationship Id="rId23" Type="http://schemas.openxmlformats.org/officeDocument/2006/relationships/image" Target="../media/image27.png"/><Relationship Id="rId10" Type="http://schemas.openxmlformats.org/officeDocument/2006/relationships/image" Target="../media/image22.wmf"/><Relationship Id="rId19" Type="http://schemas.openxmlformats.org/officeDocument/2006/relationships/image" Target="../media/image25.wmf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6.bin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8.wmf"/><Relationship Id="rId7" Type="http://schemas.openxmlformats.org/officeDocument/2006/relationships/oleObject" Target="../embeddings/oleObject36.bin"/><Relationship Id="rId2" Type="http://schemas.openxmlformats.org/officeDocument/2006/relationships/oleObject" Target="../embeddings/oleObject3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2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69841"/>
            <a:ext cx="6031064" cy="2586980"/>
            <a:chOff x="6147269" y="2887433"/>
            <a:chExt cx="5192525" cy="2033291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95791"/>
              <a:ext cx="5033249" cy="1524933"/>
              <a:chOff x="-4714868" y="2174856"/>
              <a:chExt cx="5033249" cy="1524933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74856"/>
                <a:ext cx="5033249" cy="880171"/>
                <a:chOff x="-4714868" y="2174856"/>
                <a:chExt cx="5033249" cy="880171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174856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36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 </a:t>
                  </a:r>
                  <a:r>
                    <a:rPr lang="en-US" altLang="zh-CN" sz="36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2.4.1</a:t>
                  </a:r>
                  <a:r>
                    <a:rPr lang="zh-CN" altLang="en-US" sz="36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抛物线及其标准方程</a:t>
                  </a:r>
                  <a:endParaRPr kumimoji="0" lang="zh-CN" alt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5DA6B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227409" y="2887433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67" name="内容占位符 80966"/>
          <p:cNvGraphicFramePr>
            <a:graphicFrameLocks noGrp="1"/>
          </p:cNvGraphicFramePr>
          <p:nvPr>
            <p:ph idx="4294967295"/>
          </p:nvPr>
        </p:nvGraphicFramePr>
        <p:xfrm>
          <a:off x="1946134" y="1601514"/>
          <a:ext cx="8299732" cy="4648582"/>
        </p:xfrm>
        <a:graphic>
          <a:graphicData uri="http://schemas.openxmlformats.org/drawingml/2006/table">
            <a:tbl>
              <a:tblPr/>
              <a:tblGrid>
                <a:gridCol w="249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2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356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251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530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07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632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340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745" name="矩形 80897"/>
          <p:cNvSpPr>
            <a:spLocks noChangeArrowheads="1"/>
          </p:cNvSpPr>
          <p:nvPr/>
        </p:nvSpPr>
        <p:spPr bwMode="auto">
          <a:xfrm>
            <a:off x="6016746" y="6513514"/>
            <a:ext cx="2055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7" name="矩形 80899"/>
          <p:cNvSpPr>
            <a:spLocks noChangeArrowheads="1"/>
          </p:cNvSpPr>
          <p:nvPr/>
        </p:nvSpPr>
        <p:spPr bwMode="auto">
          <a:xfrm>
            <a:off x="4040309" y="3719514"/>
            <a:ext cx="197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748" name="矩形 80900"/>
          <p:cNvSpPr>
            <a:spLocks noChangeArrowheads="1"/>
          </p:cNvSpPr>
          <p:nvPr/>
        </p:nvSpPr>
        <p:spPr bwMode="auto">
          <a:xfrm>
            <a:off x="5999284" y="2314575"/>
            <a:ext cx="2054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02" name="文本框 80901"/>
          <p:cNvSpPr txBox="1"/>
          <p:nvPr/>
        </p:nvSpPr>
        <p:spPr>
          <a:xfrm>
            <a:off x="4845174" y="3233862"/>
            <a:ext cx="14446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=-2px</a:t>
            </a:r>
          </a:p>
          <a:p>
            <a:pPr algn="ctr"/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80903" name="文本框 80902"/>
          <p:cNvSpPr txBox="1"/>
          <p:nvPr/>
        </p:nvSpPr>
        <p:spPr>
          <a:xfrm>
            <a:off x="4922048" y="4298963"/>
            <a:ext cx="1371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=2py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31752" name="矩形 80904"/>
          <p:cNvSpPr>
            <a:spLocks noChangeArrowheads="1"/>
          </p:cNvSpPr>
          <p:nvPr/>
        </p:nvSpPr>
        <p:spPr bwMode="auto">
          <a:xfrm>
            <a:off x="8672686" y="1676126"/>
            <a:ext cx="1368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准线方程</a:t>
            </a:r>
          </a:p>
        </p:txBody>
      </p:sp>
      <p:sp>
        <p:nvSpPr>
          <p:cNvPr id="31753" name="矩形 80905"/>
          <p:cNvSpPr>
            <a:spLocks noChangeArrowheads="1"/>
          </p:cNvSpPr>
          <p:nvPr/>
        </p:nvSpPr>
        <p:spPr bwMode="auto">
          <a:xfrm>
            <a:off x="6811009" y="1657076"/>
            <a:ext cx="143950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焦点坐标</a:t>
            </a:r>
          </a:p>
        </p:txBody>
      </p:sp>
      <p:sp>
        <p:nvSpPr>
          <p:cNvPr id="31754" name="矩形 80906"/>
          <p:cNvSpPr>
            <a:spLocks noChangeArrowheads="1"/>
          </p:cNvSpPr>
          <p:nvPr/>
        </p:nvSpPr>
        <p:spPr bwMode="auto">
          <a:xfrm>
            <a:off x="4679524" y="1628501"/>
            <a:ext cx="170931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标准方程</a:t>
            </a:r>
          </a:p>
        </p:txBody>
      </p:sp>
      <p:sp>
        <p:nvSpPr>
          <p:cNvPr id="31755" name="矩形 80907"/>
          <p:cNvSpPr>
            <a:spLocks noChangeArrowheads="1"/>
          </p:cNvSpPr>
          <p:nvPr/>
        </p:nvSpPr>
        <p:spPr bwMode="auto">
          <a:xfrm>
            <a:off x="2382979" y="1607864"/>
            <a:ext cx="19759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    形</a:t>
            </a:r>
          </a:p>
        </p:txBody>
      </p:sp>
      <p:grpSp>
        <p:nvGrpSpPr>
          <p:cNvPr id="31756" name="组合 80908"/>
          <p:cNvGrpSpPr/>
          <p:nvPr/>
        </p:nvGrpSpPr>
        <p:grpSpPr bwMode="auto">
          <a:xfrm>
            <a:off x="2593985" y="2052047"/>
            <a:ext cx="1374630" cy="1040418"/>
            <a:chOff x="521" y="458"/>
            <a:chExt cx="1122" cy="849"/>
          </a:xfrm>
        </p:grpSpPr>
        <p:sp>
          <p:nvSpPr>
            <p:cNvPr id="31757" name="直接连接符 80909"/>
            <p:cNvSpPr>
              <a:spLocks noChangeShapeType="1"/>
            </p:cNvSpPr>
            <p:nvPr/>
          </p:nvSpPr>
          <p:spPr bwMode="auto">
            <a:xfrm>
              <a:off x="521" y="97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8" name="直接连接符 80910"/>
            <p:cNvSpPr>
              <a:spLocks noChangeShapeType="1"/>
            </p:cNvSpPr>
            <p:nvPr/>
          </p:nvSpPr>
          <p:spPr bwMode="auto">
            <a:xfrm rot="-5400000">
              <a:off x="624" y="92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59" name="任意多边形 80911"/>
            <p:cNvSpPr>
              <a:spLocks noChangeArrowheads="1"/>
            </p:cNvSpPr>
            <p:nvPr/>
          </p:nvSpPr>
          <p:spPr bwMode="auto">
            <a:xfrm>
              <a:off x="1005" y="699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60" name="直接连接符 80912"/>
            <p:cNvSpPr>
              <a:spLocks noChangeShapeType="1"/>
            </p:cNvSpPr>
            <p:nvPr/>
          </p:nvSpPr>
          <p:spPr bwMode="auto">
            <a:xfrm>
              <a:off x="844" y="644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61" name="文本框 80913"/>
            <p:cNvSpPr txBox="1">
              <a:spLocks noChangeArrowheads="1"/>
            </p:cNvSpPr>
            <p:nvPr/>
          </p:nvSpPr>
          <p:spPr bwMode="auto">
            <a:xfrm>
              <a:off x="1429" y="908"/>
              <a:ext cx="21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1762" name="椭圆 80914"/>
            <p:cNvSpPr>
              <a:spLocks noChangeArrowheads="1"/>
            </p:cNvSpPr>
            <p:nvPr/>
          </p:nvSpPr>
          <p:spPr bwMode="auto">
            <a:xfrm>
              <a:off x="1147" y="961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63" name="文本框 80915"/>
            <p:cNvSpPr txBox="1">
              <a:spLocks noChangeArrowheads="1"/>
            </p:cNvSpPr>
            <p:nvPr/>
          </p:nvSpPr>
          <p:spPr bwMode="auto">
            <a:xfrm>
              <a:off x="1142" y="960"/>
              <a:ext cx="275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zh-CN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1764" name="文本框 80916"/>
            <p:cNvSpPr txBox="1">
              <a:spLocks noChangeArrowheads="1"/>
            </p:cNvSpPr>
            <p:nvPr/>
          </p:nvSpPr>
          <p:spPr bwMode="auto">
            <a:xfrm>
              <a:off x="829" y="962"/>
              <a:ext cx="249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1765" name="文本框 80917"/>
            <p:cNvSpPr txBox="1">
              <a:spLocks noChangeArrowheads="1"/>
            </p:cNvSpPr>
            <p:nvPr/>
          </p:nvSpPr>
          <p:spPr bwMode="auto">
            <a:xfrm>
              <a:off x="829" y="458"/>
              <a:ext cx="214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1766" name="文本框 80918"/>
            <p:cNvSpPr txBox="1">
              <a:spLocks noChangeArrowheads="1"/>
            </p:cNvSpPr>
            <p:nvPr/>
          </p:nvSpPr>
          <p:spPr bwMode="auto">
            <a:xfrm>
              <a:off x="703" y="561"/>
              <a:ext cx="178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1767" name="组合 80919"/>
          <p:cNvGrpSpPr/>
          <p:nvPr/>
        </p:nvGrpSpPr>
        <p:grpSpPr bwMode="auto">
          <a:xfrm>
            <a:off x="2647420" y="3072246"/>
            <a:ext cx="1287175" cy="958843"/>
            <a:chOff x="485" y="1339"/>
            <a:chExt cx="1140" cy="849"/>
          </a:xfrm>
        </p:grpSpPr>
        <p:sp>
          <p:nvSpPr>
            <p:cNvPr id="31768" name="直接连接符 80920"/>
            <p:cNvSpPr>
              <a:spLocks noChangeShapeType="1"/>
            </p:cNvSpPr>
            <p:nvPr/>
          </p:nvSpPr>
          <p:spPr bwMode="auto">
            <a:xfrm>
              <a:off x="485" y="1857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69" name="直接连接符 80921"/>
            <p:cNvSpPr>
              <a:spLocks noChangeShapeType="1"/>
            </p:cNvSpPr>
            <p:nvPr/>
          </p:nvSpPr>
          <p:spPr bwMode="auto">
            <a:xfrm rot="-5400000">
              <a:off x="588" y="1808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0" name="任意多边形 80922"/>
            <p:cNvSpPr>
              <a:spLocks noChangeArrowheads="1"/>
            </p:cNvSpPr>
            <p:nvPr/>
          </p:nvSpPr>
          <p:spPr bwMode="auto">
            <a:xfrm flipH="1">
              <a:off x="594" y="1580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1" name="直接连接符 80923"/>
            <p:cNvSpPr>
              <a:spLocks noChangeShapeType="1"/>
            </p:cNvSpPr>
            <p:nvPr/>
          </p:nvSpPr>
          <p:spPr bwMode="auto">
            <a:xfrm>
              <a:off x="1127" y="1525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2" name="文本框 80924"/>
            <p:cNvSpPr txBox="1">
              <a:spLocks noChangeArrowheads="1"/>
            </p:cNvSpPr>
            <p:nvPr/>
          </p:nvSpPr>
          <p:spPr bwMode="auto">
            <a:xfrm>
              <a:off x="1393" y="1789"/>
              <a:ext cx="23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1773" name="椭圆 80925"/>
            <p:cNvSpPr>
              <a:spLocks noChangeArrowheads="1"/>
            </p:cNvSpPr>
            <p:nvPr/>
          </p:nvSpPr>
          <p:spPr bwMode="auto">
            <a:xfrm>
              <a:off x="736" y="1842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2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74" name="文本框 80926"/>
            <p:cNvSpPr txBox="1">
              <a:spLocks noChangeArrowheads="1"/>
            </p:cNvSpPr>
            <p:nvPr/>
          </p:nvSpPr>
          <p:spPr bwMode="auto">
            <a:xfrm>
              <a:off x="535" y="1843"/>
              <a:ext cx="247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1775" name="文本框 80927"/>
            <p:cNvSpPr txBox="1">
              <a:spLocks noChangeArrowheads="1"/>
            </p:cNvSpPr>
            <p:nvPr/>
          </p:nvSpPr>
          <p:spPr bwMode="auto">
            <a:xfrm>
              <a:off x="918" y="1843"/>
              <a:ext cx="270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1776" name="文本框 80928"/>
            <p:cNvSpPr txBox="1">
              <a:spLocks noChangeArrowheads="1"/>
            </p:cNvSpPr>
            <p:nvPr/>
          </p:nvSpPr>
          <p:spPr bwMode="auto">
            <a:xfrm>
              <a:off x="793" y="1339"/>
              <a:ext cx="232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1777" name="文本框 80929"/>
            <p:cNvSpPr txBox="1">
              <a:spLocks noChangeArrowheads="1"/>
            </p:cNvSpPr>
            <p:nvPr/>
          </p:nvSpPr>
          <p:spPr bwMode="auto">
            <a:xfrm>
              <a:off x="986" y="1442"/>
              <a:ext cx="19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2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1778" name="组合 80930"/>
          <p:cNvGrpSpPr/>
          <p:nvPr/>
        </p:nvGrpSpPr>
        <p:grpSpPr bwMode="auto">
          <a:xfrm>
            <a:off x="2589979" y="4040027"/>
            <a:ext cx="1378636" cy="1051865"/>
            <a:chOff x="417" y="2246"/>
            <a:chExt cx="1134" cy="865"/>
          </a:xfrm>
        </p:grpSpPr>
        <p:sp>
          <p:nvSpPr>
            <p:cNvPr id="31779" name="直接连接符 80931"/>
            <p:cNvSpPr>
              <a:spLocks noChangeShapeType="1"/>
            </p:cNvSpPr>
            <p:nvPr/>
          </p:nvSpPr>
          <p:spPr bwMode="auto">
            <a:xfrm>
              <a:off x="417" y="2764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80" name="直接连接符 80932"/>
            <p:cNvSpPr>
              <a:spLocks noChangeShapeType="1"/>
            </p:cNvSpPr>
            <p:nvPr/>
          </p:nvSpPr>
          <p:spPr bwMode="auto">
            <a:xfrm rot="-5400000">
              <a:off x="520" y="2715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81" name="任意多边形 80933"/>
            <p:cNvSpPr>
              <a:spLocks noChangeArrowheads="1"/>
            </p:cNvSpPr>
            <p:nvPr/>
          </p:nvSpPr>
          <p:spPr bwMode="auto">
            <a:xfrm rot="5400000" flipH="1" flipV="1">
              <a:off x="770" y="2297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82" name="文本框 80934"/>
            <p:cNvSpPr txBox="1">
              <a:spLocks noChangeArrowheads="1"/>
            </p:cNvSpPr>
            <p:nvPr/>
          </p:nvSpPr>
          <p:spPr bwMode="auto">
            <a:xfrm>
              <a:off x="1325" y="2696"/>
              <a:ext cx="22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1783" name="椭圆 80935"/>
            <p:cNvSpPr>
              <a:spLocks noChangeArrowheads="1"/>
            </p:cNvSpPr>
            <p:nvPr/>
          </p:nvSpPr>
          <p:spPr bwMode="auto">
            <a:xfrm>
              <a:off x="880" y="257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84" name="文本框 80936"/>
            <p:cNvSpPr txBox="1">
              <a:spLocks noChangeArrowheads="1"/>
            </p:cNvSpPr>
            <p:nvPr/>
          </p:nvSpPr>
          <p:spPr bwMode="auto">
            <a:xfrm>
              <a:off x="873" y="2490"/>
              <a:ext cx="244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1785" name="文本框 80937"/>
            <p:cNvSpPr txBox="1">
              <a:spLocks noChangeArrowheads="1"/>
            </p:cNvSpPr>
            <p:nvPr/>
          </p:nvSpPr>
          <p:spPr bwMode="auto">
            <a:xfrm>
              <a:off x="850" y="2750"/>
              <a:ext cx="26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1786" name="文本框 80938"/>
            <p:cNvSpPr txBox="1">
              <a:spLocks noChangeArrowheads="1"/>
            </p:cNvSpPr>
            <p:nvPr/>
          </p:nvSpPr>
          <p:spPr bwMode="auto">
            <a:xfrm>
              <a:off x="725" y="2246"/>
              <a:ext cx="226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1787" name="文本框 80939"/>
            <p:cNvSpPr txBox="1">
              <a:spLocks noChangeArrowheads="1"/>
            </p:cNvSpPr>
            <p:nvPr/>
          </p:nvSpPr>
          <p:spPr bwMode="auto">
            <a:xfrm>
              <a:off x="1270" y="2858"/>
              <a:ext cx="185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31788" name="直接连接符 80940"/>
            <p:cNvSpPr>
              <a:spLocks noChangeShapeType="1"/>
            </p:cNvSpPr>
            <p:nvPr/>
          </p:nvSpPr>
          <p:spPr bwMode="auto">
            <a:xfrm>
              <a:off x="453" y="2895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789" name="组合 80941"/>
          <p:cNvGrpSpPr/>
          <p:nvPr/>
        </p:nvGrpSpPr>
        <p:grpSpPr bwMode="auto">
          <a:xfrm>
            <a:off x="2581158" y="5149157"/>
            <a:ext cx="1351359" cy="1066877"/>
            <a:chOff x="417" y="3108"/>
            <a:chExt cx="1139" cy="899"/>
          </a:xfrm>
        </p:grpSpPr>
        <p:sp>
          <p:nvSpPr>
            <p:cNvPr id="31790" name="直接连接符 80942"/>
            <p:cNvSpPr>
              <a:spLocks noChangeShapeType="1"/>
            </p:cNvSpPr>
            <p:nvPr/>
          </p:nvSpPr>
          <p:spPr bwMode="auto">
            <a:xfrm>
              <a:off x="417" y="362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1" name="直接连接符 80943"/>
            <p:cNvSpPr>
              <a:spLocks noChangeShapeType="1"/>
            </p:cNvSpPr>
            <p:nvPr/>
          </p:nvSpPr>
          <p:spPr bwMode="auto">
            <a:xfrm rot="-5400000">
              <a:off x="520" y="357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2" name="文本框 80944"/>
            <p:cNvSpPr txBox="1">
              <a:spLocks noChangeArrowheads="1"/>
            </p:cNvSpPr>
            <p:nvPr/>
          </p:nvSpPr>
          <p:spPr bwMode="auto">
            <a:xfrm>
              <a:off x="1325" y="3558"/>
              <a:ext cx="2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1793" name="椭圆 80945"/>
            <p:cNvSpPr>
              <a:spLocks noChangeArrowheads="1"/>
            </p:cNvSpPr>
            <p:nvPr/>
          </p:nvSpPr>
          <p:spPr bwMode="auto">
            <a:xfrm>
              <a:off x="871" y="3744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4" name="文本框 80946"/>
            <p:cNvSpPr txBox="1">
              <a:spLocks noChangeArrowheads="1"/>
            </p:cNvSpPr>
            <p:nvPr/>
          </p:nvSpPr>
          <p:spPr bwMode="auto">
            <a:xfrm>
              <a:off x="871" y="3748"/>
              <a:ext cx="244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1795" name="文本框 80947"/>
            <p:cNvSpPr txBox="1">
              <a:spLocks noChangeArrowheads="1"/>
            </p:cNvSpPr>
            <p:nvPr/>
          </p:nvSpPr>
          <p:spPr bwMode="auto">
            <a:xfrm>
              <a:off x="850" y="3493"/>
              <a:ext cx="273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1796" name="文本框 80948"/>
            <p:cNvSpPr txBox="1">
              <a:spLocks noChangeArrowheads="1"/>
            </p:cNvSpPr>
            <p:nvPr/>
          </p:nvSpPr>
          <p:spPr bwMode="auto">
            <a:xfrm>
              <a:off x="725" y="3108"/>
              <a:ext cx="231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1797" name="文本框 80949"/>
            <p:cNvSpPr txBox="1">
              <a:spLocks noChangeArrowheads="1"/>
            </p:cNvSpPr>
            <p:nvPr/>
          </p:nvSpPr>
          <p:spPr bwMode="auto">
            <a:xfrm>
              <a:off x="1270" y="3339"/>
              <a:ext cx="189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31798" name="直接连接符 80950"/>
            <p:cNvSpPr>
              <a:spLocks noChangeShapeType="1"/>
            </p:cNvSpPr>
            <p:nvPr/>
          </p:nvSpPr>
          <p:spPr bwMode="auto">
            <a:xfrm>
              <a:off x="453" y="3503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799" name="任意多边形 80951"/>
            <p:cNvSpPr>
              <a:spLocks noChangeArrowheads="1"/>
            </p:cNvSpPr>
            <p:nvPr/>
          </p:nvSpPr>
          <p:spPr bwMode="auto">
            <a:xfrm rot="16200000" flipH="1">
              <a:off x="770" y="3403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4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953" name="文本框 80952"/>
          <p:cNvSpPr txBox="1"/>
          <p:nvPr/>
        </p:nvSpPr>
        <p:spPr>
          <a:xfrm>
            <a:off x="4786342" y="2286506"/>
            <a:ext cx="14382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=2px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graphicFrame>
        <p:nvGraphicFramePr>
          <p:cNvPr id="80954" name="对象 80953"/>
          <p:cNvGraphicFramePr/>
          <p:nvPr/>
        </p:nvGraphicFramePr>
        <p:xfrm>
          <a:off x="7169157" y="2327577"/>
          <a:ext cx="710723" cy="62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945" imgH="334645" progId="Equation.3">
                  <p:embed/>
                </p:oleObj>
              </mc:Choice>
              <mc:Fallback>
                <p:oleObj r:id="rId2" imgW="321945" imgH="334645" progId="Equation.3">
                  <p:embed/>
                  <p:pic>
                    <p:nvPicPr>
                      <p:cNvPr id="0" name="对象 80953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7" y="2327577"/>
                        <a:ext cx="710723" cy="621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55" name="对象 80954"/>
          <p:cNvGraphicFramePr/>
          <p:nvPr/>
        </p:nvGraphicFramePr>
        <p:xfrm>
          <a:off x="8758344" y="2281248"/>
          <a:ext cx="1055606" cy="83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465" imgH="334645" progId="Equation.3">
                  <p:embed/>
                </p:oleObj>
              </mc:Choice>
              <mc:Fallback>
                <p:oleObj r:id="rId4" imgW="418465" imgH="334645" progId="Equation.3">
                  <p:embed/>
                  <p:pic>
                    <p:nvPicPr>
                      <p:cNvPr id="0" name="对象 8095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8344" y="2281248"/>
                        <a:ext cx="1055606" cy="83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956" name="组合 80955"/>
          <p:cNvGrpSpPr/>
          <p:nvPr/>
        </p:nvGrpSpPr>
        <p:grpSpPr bwMode="auto">
          <a:xfrm>
            <a:off x="7047902" y="3416375"/>
            <a:ext cx="2571854" cy="662188"/>
            <a:chOff x="1120" y="612"/>
            <a:chExt cx="2686" cy="692"/>
          </a:xfrm>
        </p:grpSpPr>
        <p:graphicFrame>
          <p:nvGraphicFramePr>
            <p:cNvPr id="31804" name="对象 80956"/>
            <p:cNvGraphicFramePr/>
            <p:nvPr/>
          </p:nvGraphicFramePr>
          <p:xfrm>
            <a:off x="1120" y="612"/>
            <a:ext cx="89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18465" imgH="334645" progId="Equation.3">
                    <p:embed/>
                  </p:oleObj>
                </mc:Choice>
                <mc:Fallback>
                  <p:oleObj r:id="rId6" imgW="418465" imgH="334645" progId="Equation.3">
                    <p:embed/>
                    <p:pic>
                      <p:nvPicPr>
                        <p:cNvPr id="0" name="对象 809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20" y="612"/>
                          <a:ext cx="89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805" name="对象 80957"/>
            <p:cNvGraphicFramePr/>
            <p:nvPr/>
          </p:nvGraphicFramePr>
          <p:xfrm>
            <a:off x="3256" y="706"/>
            <a:ext cx="55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34645" imgH="334645" progId="Equation.3">
                    <p:embed/>
                  </p:oleObj>
                </mc:Choice>
                <mc:Fallback>
                  <p:oleObj r:id="rId8" imgW="334645" imgH="334645" progId="Equation.3">
                    <p:embed/>
                    <p:pic>
                      <p:nvPicPr>
                        <p:cNvPr id="0" name="对象 809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56" y="706"/>
                          <a:ext cx="55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959" name="组合 80958"/>
          <p:cNvGrpSpPr/>
          <p:nvPr/>
        </p:nvGrpSpPr>
        <p:grpSpPr bwMode="auto">
          <a:xfrm>
            <a:off x="6949546" y="4086248"/>
            <a:ext cx="2938461" cy="982663"/>
            <a:chOff x="2407" y="1694"/>
            <a:chExt cx="1851" cy="619"/>
          </a:xfrm>
        </p:grpSpPr>
        <p:graphicFrame>
          <p:nvGraphicFramePr>
            <p:cNvPr id="31807" name="对象 80959"/>
            <p:cNvGraphicFramePr/>
            <p:nvPr/>
          </p:nvGraphicFramePr>
          <p:xfrm>
            <a:off x="2407" y="1798"/>
            <a:ext cx="589" cy="5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21945" imgH="334645" progId="Equation.3">
                    <p:embed/>
                  </p:oleObj>
                </mc:Choice>
                <mc:Fallback>
                  <p:oleObj r:id="rId10" imgW="321945" imgH="334645" progId="Equation.3">
                    <p:embed/>
                    <p:pic>
                      <p:nvPicPr>
                        <p:cNvPr id="0" name="对象 8095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7" y="1798"/>
                          <a:ext cx="589" cy="5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808" name="对象 80960"/>
            <p:cNvGraphicFramePr/>
            <p:nvPr/>
          </p:nvGraphicFramePr>
          <p:xfrm>
            <a:off x="3566" y="1694"/>
            <a:ext cx="692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418465" imgH="334645" progId="Equation.3">
                    <p:embed/>
                  </p:oleObj>
                </mc:Choice>
                <mc:Fallback>
                  <p:oleObj r:id="rId12" imgW="418465" imgH="334645" progId="Equation.3">
                    <p:embed/>
                    <p:pic>
                      <p:nvPicPr>
                        <p:cNvPr id="0" name="对象 8096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6" y="1694"/>
                          <a:ext cx="692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0962" name="组合 80961"/>
          <p:cNvGrpSpPr/>
          <p:nvPr/>
        </p:nvGrpSpPr>
        <p:grpSpPr bwMode="auto">
          <a:xfrm>
            <a:off x="4938828" y="5315154"/>
            <a:ext cx="4810306" cy="839158"/>
            <a:chOff x="2047" y="3182"/>
            <a:chExt cx="4454" cy="777"/>
          </a:xfrm>
        </p:grpSpPr>
        <p:sp>
          <p:nvSpPr>
            <p:cNvPr id="80963" name="文本框 80962"/>
            <p:cNvSpPr txBox="1"/>
            <p:nvPr/>
          </p:nvSpPr>
          <p:spPr>
            <a:xfrm>
              <a:off x="2047" y="3182"/>
              <a:ext cx="1270" cy="65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=-2py</a:t>
              </a:r>
            </a:p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(p&gt;0)</a:t>
              </a:r>
            </a:p>
          </p:txBody>
        </p:sp>
        <p:grpSp>
          <p:nvGrpSpPr>
            <p:cNvPr id="31811" name="组合 80963"/>
            <p:cNvGrpSpPr/>
            <p:nvPr/>
          </p:nvGrpSpPr>
          <p:grpSpPr bwMode="auto">
            <a:xfrm>
              <a:off x="3993" y="3350"/>
              <a:ext cx="2508" cy="609"/>
              <a:chOff x="3993" y="3350"/>
              <a:chExt cx="2508" cy="609"/>
            </a:xfrm>
          </p:grpSpPr>
          <p:graphicFrame>
            <p:nvGraphicFramePr>
              <p:cNvPr id="31812" name="对象 80964"/>
              <p:cNvGraphicFramePr/>
              <p:nvPr/>
            </p:nvGraphicFramePr>
            <p:xfrm>
              <a:off x="3993" y="3350"/>
              <a:ext cx="891" cy="5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公式" r:id="rId14" imgW="418465" imgH="334645" progId="Equation.3">
                      <p:embed/>
                    </p:oleObj>
                  </mc:Choice>
                  <mc:Fallback>
                    <p:oleObj name="公式" r:id="rId14" imgW="418465" imgH="334645" progId="Equation.3">
                      <p:embed/>
                      <p:pic>
                        <p:nvPicPr>
                          <p:cNvPr id="0" name="对象 80964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93" y="3350"/>
                            <a:ext cx="891" cy="5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813" name="对象 80965"/>
              <p:cNvGraphicFramePr/>
              <p:nvPr/>
            </p:nvGraphicFramePr>
            <p:xfrm>
              <a:off x="5922" y="3361"/>
              <a:ext cx="579" cy="5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321945" imgH="334645" progId="Equation.3">
                      <p:embed/>
                    </p:oleObj>
                  </mc:Choice>
                  <mc:Fallback>
                    <p:oleObj r:id="rId16" imgW="321945" imgH="334645" progId="Equation.3">
                      <p:embed/>
                      <p:pic>
                        <p:nvPicPr>
                          <p:cNvPr id="0" name="对象 80965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922" y="3361"/>
                            <a:ext cx="579" cy="59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81000" name="文本框 80999"/>
          <p:cNvSpPr txBox="1"/>
          <p:nvPr/>
        </p:nvSpPr>
        <p:spPr>
          <a:xfrm>
            <a:off x="725608" y="1110700"/>
            <a:ext cx="51308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四．四种抛物线的对比</a:t>
            </a:r>
          </a:p>
        </p:txBody>
      </p:sp>
      <p:sp>
        <p:nvSpPr>
          <p:cNvPr id="7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0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09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09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  <p:bldP spid="80903" grpId="0"/>
      <p:bldP spid="809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标题 50177"/>
          <p:cNvSpPr>
            <a:spLocks noGrp="1" noRot="1"/>
          </p:cNvSpPr>
          <p:nvPr>
            <p:ph type="title" idx="4294967295"/>
          </p:nvPr>
        </p:nvSpPr>
        <p:spPr>
          <a:xfrm>
            <a:off x="803275" y="1082183"/>
            <a:ext cx="7772400" cy="1143000"/>
          </a:xfrm>
        </p:spPr>
        <p:txBody>
          <a:bodyPr/>
          <a:lstStyle/>
          <a:p>
            <a:r>
              <a:rPr lang="zh-CN" altLang="en-US" sz="200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32770" name="文本占位符 50178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243676" y="1486484"/>
            <a:ext cx="9756775" cy="10810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000" dirty="0"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二次函数                                      的图象为什么是抛物线？ </a:t>
            </a:r>
          </a:p>
        </p:txBody>
      </p:sp>
      <p:graphicFrame>
        <p:nvGraphicFramePr>
          <p:cNvPr id="32771" name="内容占位符 50179"/>
          <p:cNvGraphicFramePr>
            <a:graphicFrameLocks noGrp="1"/>
          </p:cNvGraphicFramePr>
          <p:nvPr>
            <p:ph sz="quarter" idx="4294967295"/>
          </p:nvPr>
        </p:nvGraphicFramePr>
        <p:xfrm>
          <a:off x="2979878" y="1423369"/>
          <a:ext cx="2009112" cy="446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72795" imgH="193040" progId="Equation.DSMT4">
                  <p:embed/>
                </p:oleObj>
              </mc:Choice>
              <mc:Fallback>
                <p:oleObj r:id="rId2" imgW="772795" imgH="193040" progId="Equation.DSMT4">
                  <p:embed/>
                  <p:pic>
                    <p:nvPicPr>
                      <p:cNvPr id="0" name="内容占位符 50179"/>
                      <p:cNvPicPr>
                        <a:picLocks noRo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878" y="1423369"/>
                        <a:ext cx="2009112" cy="446606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内容占位符 50181"/>
          <p:cNvGraphicFramePr>
            <a:graphicFrameLocks noGrp="1"/>
          </p:cNvGraphicFramePr>
          <p:nvPr>
            <p:ph sz="quarter" idx="4294967295"/>
          </p:nvPr>
        </p:nvGraphicFramePr>
        <p:xfrm>
          <a:off x="1015170" y="2128389"/>
          <a:ext cx="4088873" cy="843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384300" imgH="334645" progId="Equation.DSMT4">
                  <p:embed/>
                </p:oleObj>
              </mc:Choice>
              <mc:Fallback>
                <p:oleObj r:id="rId4" imgW="1384300" imgH="334645" progId="Equation.DSMT4">
                  <p:embed/>
                  <p:pic>
                    <p:nvPicPr>
                      <p:cNvPr id="0" name="内容占位符 50181"/>
                      <p:cNvPicPr>
                        <a:picLocks noRo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170" y="2128389"/>
                        <a:ext cx="4088873" cy="84348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2" name="矩形 50180"/>
          <p:cNvSpPr>
            <a:spLocks noChangeArrowheads="1"/>
          </p:cNvSpPr>
          <p:nvPr/>
        </p:nvSpPr>
        <p:spPr bwMode="auto">
          <a:xfrm>
            <a:off x="4235450" y="6548739"/>
            <a:ext cx="1098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zh-CN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50183" name="对象 50182"/>
          <p:cNvGraphicFramePr/>
          <p:nvPr/>
        </p:nvGraphicFramePr>
        <p:xfrm>
          <a:off x="1015170" y="3980507"/>
          <a:ext cx="3553892" cy="833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39215" imgH="334645" progId="Equation.DSMT4">
                  <p:embed/>
                </p:oleObj>
              </mc:Choice>
              <mc:Fallback>
                <p:oleObj r:id="rId6" imgW="1339215" imgH="334645" progId="Equation.DSMT4">
                  <p:embed/>
                  <p:pic>
                    <p:nvPicPr>
                      <p:cNvPr id="0" name="对象 5018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170" y="3980507"/>
                        <a:ext cx="3553892" cy="8336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4" name="矩形 50183"/>
          <p:cNvSpPr>
            <a:spLocks noChangeArrowheads="1"/>
          </p:cNvSpPr>
          <p:nvPr/>
        </p:nvSpPr>
        <p:spPr bwMode="auto">
          <a:xfrm>
            <a:off x="944101" y="3204407"/>
            <a:ext cx="48244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a&gt;0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时与当</a:t>
            </a:r>
            <a:r>
              <a:rPr lang="en-US" altLang="zh-CN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a&lt;0</a:t>
            </a:r>
            <a:r>
              <a:rPr lang="zh-CN" altLang="en-US" sz="2000" kern="0">
                <a:solidFill>
                  <a:srgbClr val="FF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时，结论都为：</a:t>
            </a:r>
          </a:p>
        </p:txBody>
      </p:sp>
      <p:graphicFrame>
        <p:nvGraphicFramePr>
          <p:cNvPr id="50185" name="对象 50184"/>
          <p:cNvGraphicFramePr/>
          <p:nvPr/>
        </p:nvGraphicFramePr>
        <p:xfrm>
          <a:off x="5296066" y="2225183"/>
          <a:ext cx="1333168" cy="765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579755" imgH="334645" progId="Equation.DSMT4">
                  <p:embed/>
                </p:oleObj>
              </mc:Choice>
              <mc:Fallback>
                <p:oleObj r:id="rId8" imgW="579755" imgH="334645" progId="Equation.DSMT4">
                  <p:embed/>
                  <p:pic>
                    <p:nvPicPr>
                      <p:cNvPr id="0" name="对象 50184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066" y="2225183"/>
                        <a:ext cx="1333168" cy="7651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grpSp>
        <p:nvGrpSpPr>
          <p:cNvPr id="11" name="组合 51201"/>
          <p:cNvGrpSpPr/>
          <p:nvPr/>
        </p:nvGrpSpPr>
        <p:grpSpPr bwMode="auto">
          <a:xfrm>
            <a:off x="6840245" y="1578980"/>
            <a:ext cx="4399545" cy="4554634"/>
            <a:chOff x="3408" y="529"/>
            <a:chExt cx="2015" cy="2403"/>
          </a:xfrm>
        </p:grpSpPr>
        <p:sp>
          <p:nvSpPr>
            <p:cNvPr id="12" name="直接连接符 51202"/>
            <p:cNvSpPr>
              <a:spLocks noChangeShapeType="1"/>
            </p:cNvSpPr>
            <p:nvPr/>
          </p:nvSpPr>
          <p:spPr bwMode="auto">
            <a:xfrm>
              <a:off x="3408" y="2016"/>
              <a:ext cx="1968" cy="0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直接连接符 51203"/>
            <p:cNvSpPr>
              <a:spLocks noChangeShapeType="1"/>
            </p:cNvSpPr>
            <p:nvPr/>
          </p:nvSpPr>
          <p:spPr bwMode="auto">
            <a:xfrm>
              <a:off x="4320" y="624"/>
              <a:ext cx="8" cy="2308"/>
            </a:xfrm>
            <a:prstGeom prst="line">
              <a:avLst/>
            </a:prstGeom>
            <a:noFill/>
            <a:ln w="38100">
              <a:solidFill>
                <a:srgbClr val="993366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文本框 51204"/>
            <p:cNvSpPr txBox="1">
              <a:spLocks noChangeArrowheads="1"/>
            </p:cNvSpPr>
            <p:nvPr/>
          </p:nvSpPr>
          <p:spPr bwMode="auto">
            <a:xfrm>
              <a:off x="4364" y="529"/>
              <a:ext cx="14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15" name="文本框 51205"/>
            <p:cNvSpPr txBox="1">
              <a:spLocks noChangeArrowheads="1"/>
            </p:cNvSpPr>
            <p:nvPr/>
          </p:nvSpPr>
          <p:spPr bwMode="auto">
            <a:xfrm>
              <a:off x="5280" y="1950"/>
              <a:ext cx="143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16" name="文本框 51206"/>
            <p:cNvSpPr txBox="1">
              <a:spLocks noChangeArrowheads="1"/>
            </p:cNvSpPr>
            <p:nvPr/>
          </p:nvSpPr>
          <p:spPr bwMode="auto">
            <a:xfrm>
              <a:off x="4124" y="1891"/>
              <a:ext cx="15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8321382" y="1937756"/>
            <a:ext cx="3408363" cy="3552825"/>
            <a:chOff x="2592" y="768"/>
            <a:chExt cx="2147" cy="2238"/>
          </a:xfrm>
        </p:grpSpPr>
        <p:sp>
          <p:nvSpPr>
            <p:cNvPr id="18" name="任意多边形 51208"/>
            <p:cNvSpPr>
              <a:spLocks noChangeArrowheads="1"/>
            </p:cNvSpPr>
            <p:nvPr/>
          </p:nvSpPr>
          <p:spPr bwMode="auto">
            <a:xfrm rot="16200000" flipH="1">
              <a:off x="2246" y="1114"/>
              <a:ext cx="2238" cy="1546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文本框 51209"/>
            <p:cNvSpPr txBox="1">
              <a:spLocks noChangeArrowheads="1"/>
            </p:cNvSpPr>
            <p:nvPr/>
          </p:nvSpPr>
          <p:spPr bwMode="auto">
            <a:xfrm>
              <a:off x="3779" y="2715"/>
              <a:ext cx="96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y=ax</a:t>
              </a:r>
              <a:r>
                <a:rPr lang="en-US" altLang="zh-CN" sz="2000" kern="0" baseline="3000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+bx+c</a:t>
              </a:r>
            </a:p>
          </p:txBody>
        </p:sp>
      </p:grpSp>
      <p:grpSp>
        <p:nvGrpSpPr>
          <p:cNvPr id="20" name="组合 19"/>
          <p:cNvGrpSpPr/>
          <p:nvPr/>
        </p:nvGrpSpPr>
        <p:grpSpPr bwMode="auto">
          <a:xfrm>
            <a:off x="7572081" y="1855206"/>
            <a:ext cx="3538537" cy="3609975"/>
            <a:chOff x="2045" y="702"/>
            <a:chExt cx="2229" cy="2274"/>
          </a:xfrm>
        </p:grpSpPr>
        <p:sp>
          <p:nvSpPr>
            <p:cNvPr id="21" name="任意多边形 51211"/>
            <p:cNvSpPr>
              <a:spLocks noChangeArrowheads="1"/>
            </p:cNvSpPr>
            <p:nvPr/>
          </p:nvSpPr>
          <p:spPr bwMode="auto">
            <a:xfrm rot="16200000" flipH="1">
              <a:off x="1681" y="1066"/>
              <a:ext cx="2274" cy="1546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文本框 51212"/>
            <p:cNvSpPr txBox="1">
              <a:spLocks noChangeArrowheads="1"/>
            </p:cNvSpPr>
            <p:nvPr/>
          </p:nvSpPr>
          <p:spPr bwMode="auto">
            <a:xfrm>
              <a:off x="3551" y="1247"/>
              <a:ext cx="7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y=ax</a:t>
              </a:r>
              <a:r>
                <a:rPr lang="en-US" altLang="zh-CN" sz="2000" kern="0" baseline="3000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+c</a:t>
              </a:r>
            </a:p>
          </p:txBody>
        </p:sp>
      </p:grpSp>
      <p:grpSp>
        <p:nvGrpSpPr>
          <p:cNvPr id="23" name="组合 22"/>
          <p:cNvGrpSpPr/>
          <p:nvPr/>
        </p:nvGrpSpPr>
        <p:grpSpPr bwMode="auto">
          <a:xfrm>
            <a:off x="7602243" y="740781"/>
            <a:ext cx="3319463" cy="3609975"/>
            <a:chOff x="2064" y="0"/>
            <a:chExt cx="2091" cy="2274"/>
          </a:xfrm>
        </p:grpSpPr>
        <p:sp>
          <p:nvSpPr>
            <p:cNvPr id="24" name="任意多边形 51214"/>
            <p:cNvSpPr>
              <a:spLocks noChangeArrowheads="1"/>
            </p:cNvSpPr>
            <p:nvPr/>
          </p:nvSpPr>
          <p:spPr bwMode="auto">
            <a:xfrm rot="16200000" flipH="1">
              <a:off x="1700" y="364"/>
              <a:ext cx="2274" cy="1546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文本框 51215"/>
            <p:cNvSpPr txBox="1">
              <a:spLocks noChangeArrowheads="1"/>
            </p:cNvSpPr>
            <p:nvPr/>
          </p:nvSpPr>
          <p:spPr bwMode="auto">
            <a:xfrm>
              <a:off x="3616" y="768"/>
              <a:ext cx="5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y=ax</a:t>
              </a:r>
              <a:r>
                <a:rPr lang="en-US" altLang="zh-CN" sz="2000" kern="0" baseline="3000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endParaRPr lang="en-US" altLang="zh-CN" sz="20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52225"/>
          <p:cNvSpPr>
            <a:spLocks noGrp="1" noRot="1"/>
          </p:cNvSpPr>
          <p:nvPr>
            <p:ph type="title" idx="4294967295"/>
          </p:nvPr>
        </p:nvSpPr>
        <p:spPr>
          <a:xfrm>
            <a:off x="803275" y="1170972"/>
            <a:ext cx="1295400" cy="609600"/>
          </a:xfrm>
        </p:spPr>
        <p:txBody>
          <a:bodyPr>
            <a:normAutofit/>
          </a:bodyPr>
          <a:lstStyle/>
          <a:p>
            <a:r>
              <a:rPr lang="zh-CN" altLang="en-US" sz="200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noProof="1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34818" name="文本框 52226"/>
          <p:cNvSpPr txBox="1">
            <a:spLocks noChangeArrowheads="1"/>
          </p:cNvSpPr>
          <p:nvPr/>
        </p:nvSpPr>
        <p:spPr bwMode="auto">
          <a:xfrm>
            <a:off x="1075642" y="1263721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）已知抛物线的标准方程是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</a:t>
            </a:r>
            <a:r>
              <a:rPr lang="en-US" altLang="zh-CN" sz="2000" kern="0" baseline="3000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6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，求它的焦点坐标及准线方程</a:t>
            </a:r>
          </a:p>
        </p:txBody>
      </p:sp>
      <p:sp>
        <p:nvSpPr>
          <p:cNvPr id="34819" name="文本框 52227"/>
          <p:cNvSpPr txBox="1">
            <a:spLocks noChangeArrowheads="1"/>
          </p:cNvSpPr>
          <p:nvPr/>
        </p:nvSpPr>
        <p:spPr bwMode="auto">
          <a:xfrm>
            <a:off x="574947" y="2684126"/>
            <a:ext cx="891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）已知抛物线的焦点坐标是 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，－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），求抛物线的标准方程</a:t>
            </a:r>
          </a:p>
        </p:txBody>
      </p:sp>
      <p:sp>
        <p:nvSpPr>
          <p:cNvPr id="34820" name="文本框 52228"/>
          <p:cNvSpPr txBox="1">
            <a:spLocks noChangeArrowheads="1"/>
          </p:cNvSpPr>
          <p:nvPr/>
        </p:nvSpPr>
        <p:spPr bwMode="auto">
          <a:xfrm>
            <a:off x="584200" y="3857994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）已知抛物线的准线方程为 </a:t>
            </a:r>
            <a:r>
              <a:rPr lang="en-US" altLang="zh-CN" sz="2000" i="1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1 </a:t>
            </a: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，求抛物线的标准方程</a:t>
            </a:r>
          </a:p>
        </p:txBody>
      </p:sp>
      <p:sp>
        <p:nvSpPr>
          <p:cNvPr id="34821" name="文本框 52229"/>
          <p:cNvSpPr txBox="1">
            <a:spLocks noChangeArrowheads="1"/>
          </p:cNvSpPr>
          <p:nvPr/>
        </p:nvSpPr>
        <p:spPr bwMode="auto">
          <a:xfrm>
            <a:off x="584200" y="5034549"/>
            <a:ext cx="8458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）求过点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）的抛物线的标准方程</a:t>
            </a:r>
          </a:p>
        </p:txBody>
      </p:sp>
      <p:grpSp>
        <p:nvGrpSpPr>
          <p:cNvPr id="52231" name="组合 52230"/>
          <p:cNvGrpSpPr/>
          <p:nvPr/>
        </p:nvGrpSpPr>
        <p:grpSpPr bwMode="auto">
          <a:xfrm>
            <a:off x="3208022" y="1780572"/>
            <a:ext cx="1955801" cy="708025"/>
            <a:chOff x="3047" y="864"/>
            <a:chExt cx="1232" cy="446"/>
          </a:xfrm>
        </p:grpSpPr>
        <p:sp>
          <p:nvSpPr>
            <p:cNvPr id="34823" name="文本框 52231"/>
            <p:cNvSpPr txBox="1">
              <a:spLocks noChangeArrowheads="1"/>
            </p:cNvSpPr>
            <p:nvPr/>
          </p:nvSpPr>
          <p:spPr bwMode="auto">
            <a:xfrm>
              <a:off x="3047" y="986"/>
              <a:ext cx="123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焦点</a:t>
              </a:r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 (       , 0 )</a:t>
              </a:r>
            </a:p>
          </p:txBody>
        </p:sp>
        <p:grpSp>
          <p:nvGrpSpPr>
            <p:cNvPr id="34824" name="组合 52232"/>
            <p:cNvGrpSpPr/>
            <p:nvPr/>
          </p:nvGrpSpPr>
          <p:grpSpPr bwMode="auto">
            <a:xfrm>
              <a:off x="3792" y="864"/>
              <a:ext cx="202" cy="446"/>
              <a:chOff x="4742" y="938"/>
              <a:chExt cx="202" cy="446"/>
            </a:xfrm>
          </p:grpSpPr>
          <p:sp>
            <p:nvSpPr>
              <p:cNvPr id="34825" name="文本框 52233"/>
              <p:cNvSpPr txBox="1">
                <a:spLocks noChangeArrowheads="1"/>
              </p:cNvSpPr>
              <p:nvPr/>
            </p:nvSpPr>
            <p:spPr bwMode="auto">
              <a:xfrm>
                <a:off x="4742" y="938"/>
                <a:ext cx="20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826" name="直接连接符 52234"/>
              <p:cNvSpPr>
                <a:spLocks noChangeShapeType="1"/>
              </p:cNvSpPr>
              <p:nvPr/>
            </p:nvSpPr>
            <p:spPr bwMode="auto">
              <a:xfrm>
                <a:off x="4752" y="1166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2236" name="组合 52235"/>
          <p:cNvGrpSpPr/>
          <p:nvPr/>
        </p:nvGrpSpPr>
        <p:grpSpPr bwMode="auto">
          <a:xfrm>
            <a:off x="5134769" y="1743316"/>
            <a:ext cx="2195512" cy="708025"/>
            <a:chOff x="4432" y="864"/>
            <a:chExt cx="1280" cy="446"/>
          </a:xfrm>
        </p:grpSpPr>
        <p:sp>
          <p:nvSpPr>
            <p:cNvPr id="34828" name="文本框 52236"/>
            <p:cNvSpPr txBox="1">
              <a:spLocks noChangeArrowheads="1"/>
            </p:cNvSpPr>
            <p:nvPr/>
          </p:nvSpPr>
          <p:spPr bwMode="auto">
            <a:xfrm>
              <a:off x="4432" y="986"/>
              <a:ext cx="11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准线：</a:t>
              </a:r>
              <a:r>
                <a:rPr lang="en-US" altLang="zh-CN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 =</a:t>
              </a:r>
              <a:r>
                <a:rPr lang="zh-CN" altLang="en-US" sz="2000" kern="0" dirty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－</a:t>
              </a:r>
            </a:p>
          </p:txBody>
        </p:sp>
        <p:grpSp>
          <p:nvGrpSpPr>
            <p:cNvPr id="34829" name="组合 52237"/>
            <p:cNvGrpSpPr/>
            <p:nvPr/>
          </p:nvGrpSpPr>
          <p:grpSpPr bwMode="auto">
            <a:xfrm>
              <a:off x="5510" y="864"/>
              <a:ext cx="202" cy="446"/>
              <a:chOff x="4742" y="938"/>
              <a:chExt cx="202" cy="446"/>
            </a:xfrm>
          </p:grpSpPr>
          <p:sp>
            <p:nvSpPr>
              <p:cNvPr id="34830" name="文本框 52238"/>
              <p:cNvSpPr txBox="1">
                <a:spLocks noChangeArrowheads="1"/>
              </p:cNvSpPr>
              <p:nvPr/>
            </p:nvSpPr>
            <p:spPr bwMode="auto">
              <a:xfrm>
                <a:off x="4742" y="938"/>
                <a:ext cx="202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  <a:p>
                <a:r>
                  <a:rPr lang="en-US" altLang="zh-CN" sz="2000" kern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831" name="直接连接符 52239"/>
              <p:cNvSpPr>
                <a:spLocks noChangeShapeType="1"/>
              </p:cNvSpPr>
              <p:nvPr/>
            </p:nvSpPr>
            <p:spPr bwMode="auto">
              <a:xfrm>
                <a:off x="4752" y="1200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2241" name="文本框 52240"/>
          <p:cNvSpPr txBox="1">
            <a:spLocks noChangeArrowheads="1"/>
          </p:cNvSpPr>
          <p:nvPr/>
        </p:nvSpPr>
        <p:spPr bwMode="auto">
          <a:xfrm>
            <a:off x="4469362" y="3308837"/>
            <a:ext cx="1330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 y</a:t>
            </a:r>
          </a:p>
        </p:txBody>
      </p:sp>
      <p:sp>
        <p:nvSpPr>
          <p:cNvPr id="52242" name="文本框 52241"/>
          <p:cNvSpPr txBox="1">
            <a:spLocks noChangeArrowheads="1"/>
          </p:cNvSpPr>
          <p:nvPr/>
        </p:nvSpPr>
        <p:spPr bwMode="auto">
          <a:xfrm>
            <a:off x="4484443" y="4471057"/>
            <a:ext cx="13308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</a:t>
            </a:r>
            <a:r>
              <a:rPr lang="en-US" altLang="zh-CN" sz="2000" kern="0" baseline="3000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 x</a:t>
            </a:r>
          </a:p>
        </p:txBody>
      </p:sp>
      <p:grpSp>
        <p:nvGrpSpPr>
          <p:cNvPr id="52243" name="组合 52242"/>
          <p:cNvGrpSpPr/>
          <p:nvPr/>
        </p:nvGrpSpPr>
        <p:grpSpPr bwMode="auto">
          <a:xfrm>
            <a:off x="4073041" y="5380683"/>
            <a:ext cx="4572000" cy="708025"/>
            <a:chOff x="864" y="3579"/>
            <a:chExt cx="2880" cy="446"/>
          </a:xfrm>
        </p:grpSpPr>
        <p:sp>
          <p:nvSpPr>
            <p:cNvPr id="34835" name="文本框 52243"/>
            <p:cNvSpPr txBox="1">
              <a:spLocks noChangeArrowheads="1"/>
            </p:cNvSpPr>
            <p:nvPr/>
          </p:nvSpPr>
          <p:spPr bwMode="auto">
            <a:xfrm>
              <a:off x="864" y="3676"/>
              <a:ext cx="28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 </a:t>
              </a:r>
              <a:r>
                <a:rPr lang="en-US" altLang="zh-CN" sz="2000" kern="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   x 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 </a:t>
              </a:r>
              <a:r>
                <a:rPr lang="en-US" altLang="zh-CN" sz="2000" kern="0" baseline="3000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    y</a:t>
              </a:r>
            </a:p>
          </p:txBody>
        </p:sp>
        <p:grpSp>
          <p:nvGrpSpPr>
            <p:cNvPr id="34836" name="组合 52244"/>
            <p:cNvGrpSpPr/>
            <p:nvPr/>
          </p:nvGrpSpPr>
          <p:grpSpPr bwMode="auto">
            <a:xfrm>
              <a:off x="1254" y="3579"/>
              <a:ext cx="214" cy="446"/>
              <a:chOff x="2140" y="3609"/>
              <a:chExt cx="214" cy="446"/>
            </a:xfrm>
          </p:grpSpPr>
          <p:sp>
            <p:nvSpPr>
              <p:cNvPr id="34837" name="文本框 52245"/>
              <p:cNvSpPr txBox="1">
                <a:spLocks noChangeArrowheads="1"/>
              </p:cNvSpPr>
              <p:nvPr/>
            </p:nvSpPr>
            <p:spPr bwMode="auto">
              <a:xfrm>
                <a:off x="2140" y="3609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4</a:t>
                </a:r>
              </a:p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34838" name="直接连接符 52246"/>
              <p:cNvSpPr>
                <a:spLocks noChangeShapeType="1"/>
              </p:cNvSpPr>
              <p:nvPr/>
            </p:nvSpPr>
            <p:spPr bwMode="auto">
              <a:xfrm>
                <a:off x="2162" y="3832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839" name="组合 52247"/>
            <p:cNvGrpSpPr/>
            <p:nvPr/>
          </p:nvGrpSpPr>
          <p:grpSpPr bwMode="auto">
            <a:xfrm>
              <a:off x="2057" y="3579"/>
              <a:ext cx="206" cy="446"/>
              <a:chOff x="1385" y="3617"/>
              <a:chExt cx="206" cy="446"/>
            </a:xfrm>
          </p:grpSpPr>
          <p:sp>
            <p:nvSpPr>
              <p:cNvPr id="34840" name="文本框 52248"/>
              <p:cNvSpPr txBox="1">
                <a:spLocks noChangeArrowheads="1"/>
              </p:cNvSpPr>
              <p:nvPr/>
            </p:nvSpPr>
            <p:spPr bwMode="auto">
              <a:xfrm>
                <a:off x="1385" y="3617"/>
                <a:ext cx="20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9</a:t>
                </a:r>
              </a:p>
              <a:p>
                <a:r>
                  <a:rPr lang="en-US" altLang="zh-CN" sz="2000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34841" name="直接连接符 52249"/>
              <p:cNvSpPr>
                <a:spLocks noChangeShapeType="1"/>
              </p:cNvSpPr>
              <p:nvPr/>
            </p:nvSpPr>
            <p:spPr bwMode="auto">
              <a:xfrm>
                <a:off x="1385" y="3840"/>
                <a:ext cx="19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1" grpId="0"/>
      <p:bldP spid="52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文本框 41990"/>
          <p:cNvSpPr txBox="1">
            <a:spLocks noChangeArrowheads="1"/>
          </p:cNvSpPr>
          <p:nvPr/>
        </p:nvSpPr>
        <p:spPr bwMode="auto">
          <a:xfrm>
            <a:off x="747776" y="1190355"/>
            <a:ext cx="53222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、根据下列条件，写出抛物线的标准方程：</a:t>
            </a:r>
          </a:p>
        </p:txBody>
      </p:sp>
      <p:sp>
        <p:nvSpPr>
          <p:cNvPr id="35843" name="文本框 41991"/>
          <p:cNvSpPr txBox="1">
            <a:spLocks noChangeArrowheads="1"/>
          </p:cNvSpPr>
          <p:nvPr/>
        </p:nvSpPr>
        <p:spPr bwMode="auto">
          <a:xfrm>
            <a:off x="525723" y="1708618"/>
            <a:ext cx="4464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）焦点是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）；</a:t>
            </a:r>
          </a:p>
        </p:txBody>
      </p:sp>
      <p:grpSp>
        <p:nvGrpSpPr>
          <p:cNvPr id="35844" name="组合 41992"/>
          <p:cNvGrpSpPr/>
          <p:nvPr/>
        </p:nvGrpSpPr>
        <p:grpSpPr bwMode="auto">
          <a:xfrm>
            <a:off x="525723" y="2134811"/>
            <a:ext cx="3568700" cy="595313"/>
            <a:chOff x="288" y="1767"/>
            <a:chExt cx="2248" cy="375"/>
          </a:xfrm>
        </p:grpSpPr>
        <p:sp>
          <p:nvSpPr>
            <p:cNvPr id="35845" name="文本框 41993"/>
            <p:cNvSpPr txBox="1">
              <a:spLocks noChangeArrowheads="1"/>
            </p:cNvSpPr>
            <p:nvPr/>
          </p:nvSpPr>
          <p:spPr bwMode="auto">
            <a:xfrm>
              <a:off x="288" y="1840"/>
              <a:ext cx="22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）准线方程 是</a:t>
              </a:r>
              <a:r>
                <a:rPr lang="en-US" altLang="zh-CN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=     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；</a:t>
              </a:r>
            </a:p>
          </p:txBody>
        </p:sp>
        <p:graphicFrame>
          <p:nvGraphicFramePr>
            <p:cNvPr id="35846" name="对象 41994"/>
            <p:cNvGraphicFramePr/>
            <p:nvPr/>
          </p:nvGraphicFramePr>
          <p:xfrm>
            <a:off x="1869" y="1767"/>
            <a:ext cx="235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254000" imgH="405765" progId="Equation.DSMT4">
                    <p:embed/>
                  </p:oleObj>
                </mc:Choice>
                <mc:Fallback>
                  <p:oleObj r:id="rId3" imgW="254000" imgH="405765" progId="Equation.DSMT4">
                    <p:embed/>
                    <p:pic>
                      <p:nvPicPr>
                        <p:cNvPr id="0" name="对象 419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9" y="1767"/>
                          <a:ext cx="235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5847" name="文本框 41995"/>
          <p:cNvSpPr txBox="1">
            <a:spLocks noChangeArrowheads="1"/>
          </p:cNvSpPr>
          <p:nvPr/>
        </p:nvSpPr>
        <p:spPr bwMode="auto">
          <a:xfrm>
            <a:off x="525723" y="2929323"/>
            <a:ext cx="36247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）焦点到准线的距离是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1997" name="文本框 41996"/>
          <p:cNvSpPr txBox="1">
            <a:spLocks noChangeArrowheads="1"/>
          </p:cNvSpPr>
          <p:nvPr/>
        </p:nvSpPr>
        <p:spPr bwMode="auto">
          <a:xfrm>
            <a:off x="4307374" y="1670313"/>
            <a:ext cx="1069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=12</a:t>
            </a:r>
            <a:r>
              <a:rPr lang="en-US" altLang="zh-CN" sz="2000" i="1" kern="0" dirty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41998" name="文本框 41997"/>
          <p:cNvSpPr txBox="1">
            <a:spLocks noChangeArrowheads="1"/>
          </p:cNvSpPr>
          <p:nvPr/>
        </p:nvSpPr>
        <p:spPr bwMode="auto">
          <a:xfrm>
            <a:off x="4307374" y="2269149"/>
            <a:ext cx="7841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</a:p>
        </p:txBody>
      </p:sp>
      <p:sp>
        <p:nvSpPr>
          <p:cNvPr id="41999" name="文本框 41998"/>
          <p:cNvSpPr txBox="1">
            <a:spLocks noChangeArrowheads="1"/>
          </p:cNvSpPr>
          <p:nvPr/>
        </p:nvSpPr>
        <p:spPr bwMode="auto">
          <a:xfrm>
            <a:off x="938747" y="3386582"/>
            <a:ext cx="7561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=4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  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-4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=4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或</a:t>
            </a:r>
            <a:r>
              <a:rPr lang="zh-CN" altLang="en-US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-4</a:t>
            </a:r>
            <a:r>
              <a:rPr lang="en-US" altLang="zh-CN" sz="2000" i="1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</a:p>
        </p:txBody>
      </p:sp>
      <p:sp>
        <p:nvSpPr>
          <p:cNvPr id="35851" name="文本框 41999"/>
          <p:cNvSpPr txBox="1">
            <a:spLocks noChangeArrowheads="1"/>
          </p:cNvSpPr>
          <p:nvPr/>
        </p:nvSpPr>
        <p:spPr bwMode="auto">
          <a:xfrm>
            <a:off x="747776" y="3756042"/>
            <a:ext cx="86407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、求下列抛物线的焦点坐标和准线方程：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20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(2)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    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(3)2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+5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=0     (4)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+8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=0</a:t>
            </a:r>
          </a:p>
        </p:txBody>
      </p:sp>
      <p:graphicFrame>
        <p:nvGraphicFramePr>
          <p:cNvPr id="35852" name="对象 42000"/>
          <p:cNvGraphicFramePr/>
          <p:nvPr/>
        </p:nvGraphicFramePr>
        <p:xfrm>
          <a:off x="3194220" y="4202970"/>
          <a:ext cx="214887" cy="602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152400" imgH="405765" progId="Equation.DSMT4">
                  <p:embed/>
                </p:oleObj>
              </mc:Choice>
              <mc:Fallback>
                <p:oleObj r:id="rId5" imgW="152400" imgH="405765" progId="Equation.DSMT4">
                  <p:embed/>
                  <p:pic>
                    <p:nvPicPr>
                      <p:cNvPr id="0" name="对象 42000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4220" y="4202970"/>
                        <a:ext cx="214887" cy="602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2" name="表格 42001"/>
          <p:cNvGraphicFramePr/>
          <p:nvPr/>
        </p:nvGraphicFramePr>
        <p:xfrm>
          <a:off x="7254240" y="3756041"/>
          <a:ext cx="4134271" cy="2303743"/>
        </p:xfrm>
        <a:graphic>
          <a:graphicData uri="http://schemas.openxmlformats.org/drawingml/2006/table">
            <a:tbl>
              <a:tblPr/>
              <a:tblGrid>
                <a:gridCol w="565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5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3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1951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18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焦点坐标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800" b="0" dirty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准线方程</a:t>
                      </a:r>
                      <a:endParaRPr lang="zh-CN" altLang="en-US" sz="18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94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(1)</a:t>
                      </a:r>
                      <a:endParaRPr lang="zh-CN" altLang="en-US" sz="16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94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(2)</a:t>
                      </a:r>
                      <a:endParaRPr lang="zh-CN" altLang="en-US" sz="16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94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(3)</a:t>
                      </a:r>
                      <a:endParaRPr lang="zh-CN" altLang="en-US" sz="16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94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600" b="0"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(4)</a:t>
                      </a:r>
                      <a:endParaRPr lang="zh-CN" altLang="en-US" sz="1600" b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endParaRPr lang="zh-CN" altLang="en-US" sz="2000" b="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15" marB="4571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028" name="文本框 42027"/>
          <p:cNvSpPr txBox="1">
            <a:spLocks noChangeArrowheads="1"/>
          </p:cNvSpPr>
          <p:nvPr/>
        </p:nvSpPr>
        <p:spPr bwMode="auto">
          <a:xfrm>
            <a:off x="8129860" y="4230676"/>
            <a:ext cx="12586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2029" name="文本框 42028"/>
          <p:cNvSpPr txBox="1">
            <a:spLocks noChangeArrowheads="1"/>
          </p:cNvSpPr>
          <p:nvPr/>
        </p:nvSpPr>
        <p:spPr bwMode="auto">
          <a:xfrm>
            <a:off x="10131427" y="4230676"/>
            <a:ext cx="1027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=-5</a:t>
            </a:r>
          </a:p>
        </p:txBody>
      </p:sp>
      <p:grpSp>
        <p:nvGrpSpPr>
          <p:cNvPr id="42030" name="组合 42029"/>
          <p:cNvGrpSpPr/>
          <p:nvPr/>
        </p:nvGrpSpPr>
        <p:grpSpPr bwMode="auto">
          <a:xfrm>
            <a:off x="8015351" y="4564814"/>
            <a:ext cx="1373187" cy="650875"/>
            <a:chOff x="1932" y="2701"/>
            <a:chExt cx="865" cy="410"/>
          </a:xfrm>
        </p:grpSpPr>
        <p:sp>
          <p:nvSpPr>
            <p:cNvPr id="35882" name="文本框 42030"/>
            <p:cNvSpPr txBox="1">
              <a:spLocks noChangeArrowheads="1"/>
            </p:cNvSpPr>
            <p:nvPr/>
          </p:nvSpPr>
          <p:spPr bwMode="auto">
            <a:xfrm>
              <a:off x="1932" y="2761"/>
              <a:ext cx="86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—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5883" name="文本框 42031"/>
            <p:cNvSpPr txBox="1">
              <a:spLocks noChangeArrowheads="1"/>
            </p:cNvSpPr>
            <p:nvPr/>
          </p:nvSpPr>
          <p:spPr bwMode="auto">
            <a:xfrm>
              <a:off x="2385" y="270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5884" name="文本框 42032"/>
            <p:cNvSpPr txBox="1">
              <a:spLocks noChangeArrowheads="1"/>
            </p:cNvSpPr>
            <p:nvPr/>
          </p:nvSpPr>
          <p:spPr bwMode="auto">
            <a:xfrm>
              <a:off x="2385" y="285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2034" name="组合 42033"/>
          <p:cNvGrpSpPr/>
          <p:nvPr/>
        </p:nvGrpSpPr>
        <p:grpSpPr bwMode="auto">
          <a:xfrm>
            <a:off x="10062336" y="4564814"/>
            <a:ext cx="958850" cy="650875"/>
            <a:chOff x="3491" y="2734"/>
            <a:chExt cx="604" cy="410"/>
          </a:xfrm>
        </p:grpSpPr>
        <p:sp>
          <p:nvSpPr>
            <p:cNvPr id="35886" name="文本框 42034"/>
            <p:cNvSpPr txBox="1">
              <a:spLocks noChangeArrowheads="1"/>
            </p:cNvSpPr>
            <p:nvPr/>
          </p:nvSpPr>
          <p:spPr bwMode="auto">
            <a:xfrm>
              <a:off x="3491" y="2796"/>
              <a:ext cx="60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- —</a:t>
              </a:r>
            </a:p>
          </p:txBody>
        </p:sp>
        <p:sp>
          <p:nvSpPr>
            <p:cNvPr id="35887" name="文本框 42035"/>
            <p:cNvSpPr txBox="1">
              <a:spLocks noChangeArrowheads="1"/>
            </p:cNvSpPr>
            <p:nvPr/>
          </p:nvSpPr>
          <p:spPr bwMode="auto">
            <a:xfrm>
              <a:off x="3838" y="2734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5888" name="文本框 42036"/>
            <p:cNvSpPr txBox="1">
              <a:spLocks noChangeArrowheads="1"/>
            </p:cNvSpPr>
            <p:nvPr/>
          </p:nvSpPr>
          <p:spPr bwMode="auto">
            <a:xfrm>
              <a:off x="3853" y="2892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2038" name="组合 42037"/>
          <p:cNvGrpSpPr/>
          <p:nvPr/>
        </p:nvGrpSpPr>
        <p:grpSpPr bwMode="auto">
          <a:xfrm>
            <a:off x="9971361" y="5029157"/>
            <a:ext cx="803275" cy="677863"/>
            <a:chOff x="3298" y="3200"/>
            <a:chExt cx="506" cy="427"/>
          </a:xfrm>
        </p:grpSpPr>
        <p:sp>
          <p:nvSpPr>
            <p:cNvPr id="35890" name="文本框 42038"/>
            <p:cNvSpPr txBox="1">
              <a:spLocks noChangeArrowheads="1"/>
            </p:cNvSpPr>
            <p:nvPr/>
          </p:nvSpPr>
          <p:spPr bwMode="auto">
            <a:xfrm>
              <a:off x="3564" y="3375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  <p:sp>
          <p:nvSpPr>
            <p:cNvPr id="35891" name="文本框 42039"/>
            <p:cNvSpPr txBox="1">
              <a:spLocks noChangeArrowheads="1"/>
            </p:cNvSpPr>
            <p:nvPr/>
          </p:nvSpPr>
          <p:spPr bwMode="auto">
            <a:xfrm>
              <a:off x="3298" y="3276"/>
              <a:ext cx="5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i="1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 —</a:t>
              </a:r>
            </a:p>
          </p:txBody>
        </p:sp>
        <p:sp>
          <p:nvSpPr>
            <p:cNvPr id="35892" name="文本框 42040"/>
            <p:cNvSpPr txBox="1">
              <a:spLocks noChangeArrowheads="1"/>
            </p:cNvSpPr>
            <p:nvPr/>
          </p:nvSpPr>
          <p:spPr bwMode="auto">
            <a:xfrm>
              <a:off x="3565" y="3200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2042" name="组合 42041"/>
          <p:cNvGrpSpPr/>
          <p:nvPr/>
        </p:nvGrpSpPr>
        <p:grpSpPr bwMode="auto">
          <a:xfrm>
            <a:off x="7909336" y="5060114"/>
            <a:ext cx="1528763" cy="630237"/>
            <a:chOff x="1757" y="3261"/>
            <a:chExt cx="963" cy="397"/>
          </a:xfrm>
        </p:grpSpPr>
        <p:sp>
          <p:nvSpPr>
            <p:cNvPr id="35894" name="文本框 42042"/>
            <p:cNvSpPr txBox="1">
              <a:spLocks noChangeArrowheads="1"/>
            </p:cNvSpPr>
            <p:nvPr/>
          </p:nvSpPr>
          <p:spPr bwMode="auto">
            <a:xfrm>
              <a:off x="1757" y="3324"/>
              <a:ext cx="96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（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- —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，</a:t>
              </a:r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）</a:t>
              </a:r>
            </a:p>
          </p:txBody>
        </p:sp>
        <p:sp>
          <p:nvSpPr>
            <p:cNvPr id="35895" name="文本框 42043"/>
            <p:cNvSpPr txBox="1">
              <a:spLocks noChangeArrowheads="1"/>
            </p:cNvSpPr>
            <p:nvPr/>
          </p:nvSpPr>
          <p:spPr bwMode="auto">
            <a:xfrm>
              <a:off x="2072" y="3261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5</a:t>
              </a:r>
            </a:p>
          </p:txBody>
        </p:sp>
        <p:sp>
          <p:nvSpPr>
            <p:cNvPr id="35896" name="文本框 42044"/>
            <p:cNvSpPr txBox="1">
              <a:spLocks noChangeArrowheads="1"/>
            </p:cNvSpPr>
            <p:nvPr/>
          </p:nvSpPr>
          <p:spPr bwMode="auto">
            <a:xfrm>
              <a:off x="2072" y="3406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 dirty="0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8</a:t>
              </a:r>
            </a:p>
          </p:txBody>
        </p:sp>
      </p:grpSp>
      <p:sp>
        <p:nvSpPr>
          <p:cNvPr id="42046" name="文本框 42045"/>
          <p:cNvSpPr txBox="1">
            <a:spLocks noChangeArrowheads="1"/>
          </p:cNvSpPr>
          <p:nvPr/>
        </p:nvSpPr>
        <p:spPr bwMode="auto">
          <a:xfrm>
            <a:off x="7977738" y="5612263"/>
            <a:ext cx="1343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-2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</a:p>
        </p:txBody>
      </p:sp>
      <p:sp>
        <p:nvSpPr>
          <p:cNvPr id="42047" name="文本框 42046"/>
          <p:cNvSpPr txBox="1">
            <a:spLocks noChangeArrowheads="1"/>
          </p:cNvSpPr>
          <p:nvPr/>
        </p:nvSpPr>
        <p:spPr bwMode="auto">
          <a:xfrm>
            <a:off x="10181443" y="5636001"/>
            <a:ext cx="6190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</a:t>
            </a:r>
          </a:p>
        </p:txBody>
      </p:sp>
      <p:sp>
        <p:nvSpPr>
          <p:cNvPr id="3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2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7" grpId="0"/>
      <p:bldP spid="41998" grpId="0"/>
      <p:bldP spid="41999" grpId="0"/>
      <p:bldP spid="42028" grpId="0"/>
      <p:bldP spid="42029" grpId="0"/>
      <p:bldP spid="42046" grpId="0"/>
      <p:bldP spid="420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文本框 65537"/>
          <p:cNvSpPr txBox="1">
            <a:spLocks noChangeArrowheads="1"/>
          </p:cNvSpPr>
          <p:nvPr/>
        </p:nvSpPr>
        <p:spPr bwMode="auto">
          <a:xfrm>
            <a:off x="803275" y="1106535"/>
            <a:ext cx="10715625" cy="142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：一种卫星接收天线的轴截面如下图所示。卫星波束呈近似平行状态射入轴截面为抛物线的接收天线，经反射聚集到焦点处。已知接收天线的径口（直径）为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4.8m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，深度为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0.5m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。建立适当的坐标系，求抛物线的标准方程和焦点坐标。</a:t>
            </a:r>
          </a:p>
        </p:txBody>
      </p:sp>
      <p:grpSp>
        <p:nvGrpSpPr>
          <p:cNvPr id="65556" name="组合 65555"/>
          <p:cNvGrpSpPr/>
          <p:nvPr/>
        </p:nvGrpSpPr>
        <p:grpSpPr bwMode="auto">
          <a:xfrm>
            <a:off x="8444865" y="3417889"/>
            <a:ext cx="647700" cy="1800225"/>
            <a:chOff x="4059" y="2115"/>
            <a:chExt cx="634" cy="907"/>
          </a:xfrm>
        </p:grpSpPr>
        <p:sp>
          <p:nvSpPr>
            <p:cNvPr id="38915" name="任意多边形 65542"/>
            <p:cNvSpPr>
              <a:spLocks noChangeArrowheads="1"/>
            </p:cNvSpPr>
            <p:nvPr/>
          </p:nvSpPr>
          <p:spPr bwMode="auto">
            <a:xfrm flipH="1">
              <a:off x="4059" y="211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16" name="任意多边形 65545"/>
            <p:cNvSpPr>
              <a:spLocks noChangeArrowheads="1"/>
            </p:cNvSpPr>
            <p:nvPr/>
          </p:nvSpPr>
          <p:spPr bwMode="auto">
            <a:xfrm flipH="1" flipV="1">
              <a:off x="4059" y="2614"/>
              <a:ext cx="634" cy="408"/>
            </a:xfrm>
            <a:custGeom>
              <a:avLst/>
              <a:gdLst>
                <a:gd name="T0" fmla="*/ 0 w 25179"/>
                <a:gd name="T1" fmla="*/ 298 h 21600"/>
                <a:gd name="T2" fmla="*/ 3579 w 25179"/>
                <a:gd name="T3" fmla="*/ -1 h 21600"/>
                <a:gd name="T4" fmla="*/ 25179 w 25179"/>
                <a:gd name="T5" fmla="*/ 21599 h 21600"/>
                <a:gd name="T6" fmla="*/ 0 w 25179"/>
                <a:gd name="T7" fmla="*/ 298 h 21600"/>
                <a:gd name="T8" fmla="*/ 3579 w 25179"/>
                <a:gd name="T9" fmla="*/ -1 h 21600"/>
                <a:gd name="T10" fmla="*/ 25179 w 25179"/>
                <a:gd name="T11" fmla="*/ 21599 h 21600"/>
                <a:gd name="T12" fmla="*/ 3579 w 25179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79" h="21600" fill="none">
                  <a:moveTo>
                    <a:pt x="0" y="298"/>
                  </a:moveTo>
                  <a:cubicBezTo>
                    <a:pt x="1162" y="100"/>
                    <a:pt x="2359" y="-1"/>
                    <a:pt x="3579" y="-1"/>
                  </a:cubicBezTo>
                  <a:cubicBezTo>
                    <a:pt x="15508" y="-1"/>
                    <a:pt x="25179" y="9670"/>
                    <a:pt x="25179" y="21599"/>
                  </a:cubicBezTo>
                </a:path>
                <a:path w="25179" h="21600" stroke="0">
                  <a:moveTo>
                    <a:pt x="0" y="298"/>
                  </a:moveTo>
                  <a:cubicBezTo>
                    <a:pt x="1162" y="100"/>
                    <a:pt x="2359" y="-1"/>
                    <a:pt x="3579" y="-1"/>
                  </a:cubicBezTo>
                  <a:cubicBezTo>
                    <a:pt x="15508" y="-1"/>
                    <a:pt x="25179" y="9670"/>
                    <a:pt x="25179" y="21599"/>
                  </a:cubicBezTo>
                  <a:lnTo>
                    <a:pt x="35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555" name="组合 65554"/>
          <p:cNvGrpSpPr/>
          <p:nvPr/>
        </p:nvGrpSpPr>
        <p:grpSpPr bwMode="auto">
          <a:xfrm>
            <a:off x="7149465" y="2841626"/>
            <a:ext cx="3068638" cy="2665412"/>
            <a:chOff x="3107" y="1752"/>
            <a:chExt cx="1933" cy="1679"/>
          </a:xfrm>
        </p:grpSpPr>
        <p:sp>
          <p:nvSpPr>
            <p:cNvPr id="38918" name="直接连接符 65540"/>
            <p:cNvSpPr>
              <a:spLocks noChangeShapeType="1"/>
            </p:cNvSpPr>
            <p:nvPr/>
          </p:nvSpPr>
          <p:spPr bwMode="auto">
            <a:xfrm>
              <a:off x="3107" y="2705"/>
              <a:ext cx="176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919" name="直接连接符 65541"/>
            <p:cNvSpPr>
              <a:spLocks noChangeShapeType="1"/>
            </p:cNvSpPr>
            <p:nvPr/>
          </p:nvSpPr>
          <p:spPr bwMode="auto">
            <a:xfrm flipV="1">
              <a:off x="3924" y="1933"/>
              <a:ext cx="0" cy="14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aphicFrame>
          <p:nvGraphicFramePr>
            <p:cNvPr id="38920" name="对象 65543"/>
            <p:cNvGraphicFramePr/>
            <p:nvPr/>
          </p:nvGraphicFramePr>
          <p:xfrm>
            <a:off x="3742" y="1752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9700" imgH="165100" progId="Equation.DSMT4">
                    <p:embed/>
                  </p:oleObj>
                </mc:Choice>
                <mc:Fallback>
                  <p:oleObj r:id="rId2" imgW="139700" imgH="165100" progId="Equation.DSMT4">
                    <p:embed/>
                    <p:pic>
                      <p:nvPicPr>
                        <p:cNvPr id="0" name="对象 6554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1752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1" name="对象 65544"/>
            <p:cNvGraphicFramePr/>
            <p:nvPr/>
          </p:nvGraphicFramePr>
          <p:xfrm>
            <a:off x="4876" y="2614"/>
            <a:ext cx="164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27000" imgH="139700" progId="Equation.DSMT4">
                    <p:embed/>
                  </p:oleObj>
                </mc:Choice>
                <mc:Fallback>
                  <p:oleObj r:id="rId4" imgW="127000" imgH="139700" progId="Equation.DSMT4">
                    <p:embed/>
                    <p:pic>
                      <p:nvPicPr>
                        <p:cNvPr id="0" name="对象 6554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6" y="2614"/>
                          <a:ext cx="164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2" name="对象 65546"/>
            <p:cNvGraphicFramePr/>
            <p:nvPr/>
          </p:nvGraphicFramePr>
          <p:xfrm>
            <a:off x="4249" y="3106"/>
            <a:ext cx="174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52400" imgH="165100" progId="Equation.DSMT4">
                    <p:embed/>
                  </p:oleObj>
                </mc:Choice>
                <mc:Fallback>
                  <p:oleObj r:id="rId6" imgW="152400" imgH="165100" progId="Equation.DSMT4">
                    <p:embed/>
                    <p:pic>
                      <p:nvPicPr>
                        <p:cNvPr id="0" name="对象 6554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49" y="3106"/>
                          <a:ext cx="174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3" name="对象 65547"/>
            <p:cNvGraphicFramePr/>
            <p:nvPr/>
          </p:nvGraphicFramePr>
          <p:xfrm>
            <a:off x="4377" y="2523"/>
            <a:ext cx="226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65100" imgH="165100" progId="Equation.DSMT4">
                    <p:embed/>
                  </p:oleObj>
                </mc:Choice>
                <mc:Fallback>
                  <p:oleObj r:id="rId8" imgW="165100" imgH="165100" progId="Equation.DSMT4">
                    <p:embed/>
                    <p:pic>
                      <p:nvPicPr>
                        <p:cNvPr id="0" name="对象 6554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7" y="2523"/>
                          <a:ext cx="226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4" name="对象 65548"/>
            <p:cNvGraphicFramePr/>
            <p:nvPr/>
          </p:nvGraphicFramePr>
          <p:xfrm>
            <a:off x="4060" y="2108"/>
            <a:ext cx="174" cy="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152400" imgH="165100" progId="Equation.DSMT4">
                    <p:embed/>
                  </p:oleObj>
                </mc:Choice>
                <mc:Fallback>
                  <p:oleObj r:id="rId10" imgW="152400" imgH="165100" progId="Equation.DSMT4">
                    <p:embed/>
                    <p:pic>
                      <p:nvPicPr>
                        <p:cNvPr id="0" name="对象 6554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0" y="2108"/>
                          <a:ext cx="174" cy="1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5" name="对象 65549"/>
            <p:cNvGraphicFramePr/>
            <p:nvPr/>
          </p:nvGraphicFramePr>
          <p:xfrm>
            <a:off x="3742" y="2705"/>
            <a:ext cx="164" cy="1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27000" imgH="139700" progId="Equation.DSMT4">
                    <p:embed/>
                  </p:oleObj>
                </mc:Choice>
                <mc:Fallback>
                  <p:oleObj r:id="rId12" imgW="127000" imgH="139700" progId="Equation.DSMT4">
                    <p:embed/>
                    <p:pic>
                      <p:nvPicPr>
                        <p:cNvPr id="0" name="对象 655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2705"/>
                          <a:ext cx="164" cy="1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26" name="对象 65550"/>
            <p:cNvGraphicFramePr/>
            <p:nvPr/>
          </p:nvGraphicFramePr>
          <p:xfrm>
            <a:off x="4314" y="2614"/>
            <a:ext cx="154" cy="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63500" imgH="76200" progId="Equation.DSMT4">
                    <p:embed/>
                  </p:oleObj>
                </mc:Choice>
                <mc:Fallback>
                  <p:oleObj r:id="rId14" imgW="63500" imgH="76200" progId="Equation.DSMT4">
                    <p:embed/>
                    <p:pic>
                      <p:nvPicPr>
                        <p:cNvPr id="0" name="对象 655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4" y="2614"/>
                          <a:ext cx="154" cy="1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27" name="直接连接符 65551"/>
            <p:cNvSpPr>
              <a:spLocks noChangeShapeType="1"/>
            </p:cNvSpPr>
            <p:nvPr/>
          </p:nvSpPr>
          <p:spPr bwMode="auto">
            <a:xfrm>
              <a:off x="4268" y="2070"/>
              <a:ext cx="0" cy="13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38928" name="图片 65556" descr="1088062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82" y="2979964"/>
            <a:ext cx="3323846" cy="25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5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82945"/>
          <p:cNvSpPr txBox="1">
            <a:spLocks noChangeArrowheads="1"/>
          </p:cNvSpPr>
          <p:nvPr/>
        </p:nvSpPr>
        <p:spPr bwMode="auto">
          <a:xfrm>
            <a:off x="803275" y="1635470"/>
            <a:ext cx="10001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4,0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）的距离比它到直线</a:t>
            </a:r>
            <a:r>
              <a:rPr lang="en-US" altLang="zh-CN" sz="2000" i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:x+5=0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的距离小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，求点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的轨迹方程。</a:t>
            </a:r>
            <a:endParaRPr lang="zh-CN" altLang="en-US" sz="2000" i="1" kern="0" dirty="0">
              <a:solidFill>
                <a:srgbClr val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38" name="直接连接符 82946"/>
          <p:cNvSpPr>
            <a:spLocks noChangeShapeType="1"/>
          </p:cNvSpPr>
          <p:nvPr/>
        </p:nvSpPr>
        <p:spPr bwMode="auto">
          <a:xfrm>
            <a:off x="3496628" y="4259202"/>
            <a:ext cx="401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39" name="直接连接符 82947"/>
          <p:cNvSpPr>
            <a:spLocks noChangeShapeType="1"/>
          </p:cNvSpPr>
          <p:nvPr/>
        </p:nvSpPr>
        <p:spPr bwMode="auto">
          <a:xfrm flipV="1">
            <a:off x="5352415" y="2387539"/>
            <a:ext cx="0" cy="3519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9940" name="对象 82948"/>
          <p:cNvGraphicFramePr/>
          <p:nvPr/>
        </p:nvGraphicFramePr>
        <p:xfrm>
          <a:off x="4939666" y="1949389"/>
          <a:ext cx="447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165100" progId="Equation.DSMT4">
                  <p:embed/>
                </p:oleObj>
              </mc:Choice>
              <mc:Fallback>
                <p:oleObj r:id="rId2" imgW="139700" imgH="165100" progId="Equation.DSMT4">
                  <p:embed/>
                  <p:pic>
                    <p:nvPicPr>
                      <p:cNvPr id="0" name="对象 82948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9666" y="1949389"/>
                        <a:ext cx="4476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1" name="对象 82949"/>
          <p:cNvGraphicFramePr/>
          <p:nvPr/>
        </p:nvGraphicFramePr>
        <p:xfrm>
          <a:off x="7516178" y="4038540"/>
          <a:ext cx="373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7000" imgH="139700" progId="Equation.DSMT4">
                  <p:embed/>
                </p:oleObj>
              </mc:Choice>
              <mc:Fallback>
                <p:oleObj r:id="rId4" imgW="127000" imgH="139700" progId="Equation.DSMT4">
                  <p:embed/>
                  <p:pic>
                    <p:nvPicPr>
                      <p:cNvPr id="0" name="对象 8294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6178" y="4038540"/>
                        <a:ext cx="3730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2" name="对象 82950"/>
          <p:cNvGraphicFramePr/>
          <p:nvPr/>
        </p:nvGraphicFramePr>
        <p:xfrm>
          <a:off x="6089016" y="4325878"/>
          <a:ext cx="512763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5100" imgH="165100" progId="Equation.DSMT4">
                  <p:embed/>
                </p:oleObj>
              </mc:Choice>
              <mc:Fallback>
                <p:oleObj r:id="rId6" imgW="165100" imgH="165100" progId="Equation.DSMT4">
                  <p:embed/>
                  <p:pic>
                    <p:nvPicPr>
                      <p:cNvPr id="0" name="对象 82950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9016" y="4325878"/>
                        <a:ext cx="512763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3" name="对象 82951"/>
          <p:cNvGraphicFramePr/>
          <p:nvPr/>
        </p:nvGraphicFramePr>
        <p:xfrm>
          <a:off x="5009516" y="4181415"/>
          <a:ext cx="3730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000" imgH="139700" progId="Equation.DSMT4">
                  <p:embed/>
                </p:oleObj>
              </mc:Choice>
              <mc:Fallback>
                <p:oleObj r:id="rId8" imgW="127000" imgH="139700" progId="Equation.DSMT4">
                  <p:embed/>
                  <p:pic>
                    <p:nvPicPr>
                      <p:cNvPr id="0" name="对象 82951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9516" y="4181415"/>
                        <a:ext cx="3730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4" name="对象 82952"/>
          <p:cNvGraphicFramePr/>
          <p:nvPr/>
        </p:nvGraphicFramePr>
        <p:xfrm>
          <a:off x="6162040" y="4036953"/>
          <a:ext cx="349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3500" imgH="76200" progId="Equation.DSMT4">
                  <p:embed/>
                </p:oleObj>
              </mc:Choice>
              <mc:Fallback>
                <p:oleObj r:id="rId10" imgW="63500" imgH="76200" progId="Equation.DSMT4">
                  <p:embed/>
                  <p:pic>
                    <p:nvPicPr>
                      <p:cNvPr id="0" name="对象 8295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2040" y="4036953"/>
                        <a:ext cx="3492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直接连接符 82953"/>
          <p:cNvSpPr>
            <a:spLocks noChangeShapeType="1"/>
          </p:cNvSpPr>
          <p:nvPr/>
        </p:nvSpPr>
        <p:spPr bwMode="auto">
          <a:xfrm>
            <a:off x="4433253" y="2597090"/>
            <a:ext cx="0" cy="329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6" name="直接连接符 82954"/>
          <p:cNvSpPr>
            <a:spLocks noChangeShapeType="1"/>
          </p:cNvSpPr>
          <p:nvPr/>
        </p:nvSpPr>
        <p:spPr bwMode="auto">
          <a:xfrm>
            <a:off x="4001453" y="2597090"/>
            <a:ext cx="0" cy="329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7" name="矩形 82955"/>
          <p:cNvSpPr>
            <a:spLocks noChangeArrowheads="1"/>
          </p:cNvSpPr>
          <p:nvPr/>
        </p:nvSpPr>
        <p:spPr bwMode="auto">
          <a:xfrm>
            <a:off x="3353753" y="5837178"/>
            <a:ext cx="704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x=-5</a:t>
            </a:r>
          </a:p>
        </p:txBody>
      </p:sp>
      <p:sp>
        <p:nvSpPr>
          <p:cNvPr id="82957" name="矩形 82956"/>
          <p:cNvSpPr>
            <a:spLocks noChangeArrowheads="1"/>
          </p:cNvSpPr>
          <p:nvPr/>
        </p:nvSpPr>
        <p:spPr bwMode="auto">
          <a:xfrm>
            <a:off x="4217353" y="5837178"/>
            <a:ext cx="7040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x=-4</a:t>
            </a:r>
          </a:p>
        </p:txBody>
      </p:sp>
      <p:graphicFrame>
        <p:nvGraphicFramePr>
          <p:cNvPr id="39949" name="对象 82957"/>
          <p:cNvGraphicFramePr/>
          <p:nvPr/>
        </p:nvGraphicFramePr>
        <p:xfrm>
          <a:off x="5730240" y="2670115"/>
          <a:ext cx="349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3500" imgH="76200" progId="Equation.DSMT4">
                  <p:embed/>
                </p:oleObj>
              </mc:Choice>
              <mc:Fallback>
                <p:oleObj r:id="rId12" imgW="63500" imgH="76200" progId="Equation.DSMT4">
                  <p:embed/>
                  <p:pic>
                    <p:nvPicPr>
                      <p:cNvPr id="0" name="对象 8295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240" y="2670115"/>
                        <a:ext cx="3492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50" name="矩形 82958"/>
          <p:cNvSpPr>
            <a:spLocks noChangeArrowheads="1"/>
          </p:cNvSpPr>
          <p:nvPr/>
        </p:nvSpPr>
        <p:spPr bwMode="auto">
          <a:xfrm>
            <a:off x="6017579" y="2309753"/>
            <a:ext cx="3978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</a:p>
        </p:txBody>
      </p:sp>
      <p:sp>
        <p:nvSpPr>
          <p:cNvPr id="39951" name="直接连接符 82959"/>
          <p:cNvSpPr>
            <a:spLocks noChangeShapeType="1"/>
          </p:cNvSpPr>
          <p:nvPr/>
        </p:nvSpPr>
        <p:spPr bwMode="auto">
          <a:xfrm>
            <a:off x="5946140" y="2886015"/>
            <a:ext cx="4318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52" name="直接连接符 82960"/>
          <p:cNvSpPr>
            <a:spLocks noChangeShapeType="1"/>
          </p:cNvSpPr>
          <p:nvPr/>
        </p:nvSpPr>
        <p:spPr bwMode="auto">
          <a:xfrm flipV="1">
            <a:off x="4001454" y="2886014"/>
            <a:ext cx="19446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53" name="矩形 82961"/>
          <p:cNvSpPr>
            <a:spLocks noChangeArrowheads="1"/>
          </p:cNvSpPr>
          <p:nvPr/>
        </p:nvSpPr>
        <p:spPr bwMode="auto">
          <a:xfrm>
            <a:off x="3425191" y="2597089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</a:p>
        </p:txBody>
      </p:sp>
      <p:sp>
        <p:nvSpPr>
          <p:cNvPr id="82963" name="矩形 82962"/>
          <p:cNvSpPr>
            <a:spLocks noChangeArrowheads="1"/>
          </p:cNvSpPr>
          <p:nvPr/>
        </p:nvSpPr>
        <p:spPr bwMode="auto">
          <a:xfrm>
            <a:off x="4361816" y="2309753"/>
            <a:ext cx="3834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G</a:t>
            </a:r>
          </a:p>
        </p:txBody>
      </p:sp>
      <p:sp>
        <p:nvSpPr>
          <p:cNvPr id="39955" name="矩形 82963"/>
          <p:cNvSpPr>
            <a:spLocks noChangeArrowheads="1"/>
          </p:cNvSpPr>
          <p:nvPr/>
        </p:nvSpPr>
        <p:spPr bwMode="auto">
          <a:xfrm>
            <a:off x="6522404" y="4325878"/>
            <a:ext cx="7104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(4,0)</a:t>
            </a:r>
          </a:p>
        </p:txBody>
      </p:sp>
      <p:sp>
        <p:nvSpPr>
          <p:cNvPr id="39956" name="矩形 82964"/>
          <p:cNvSpPr>
            <a:spLocks noChangeArrowheads="1"/>
          </p:cNvSpPr>
          <p:nvPr/>
        </p:nvSpPr>
        <p:spPr bwMode="auto">
          <a:xfrm>
            <a:off x="766517" y="1219516"/>
            <a:ext cx="51796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题型二：利用抛物线的定义求点的轨迹方程</a:t>
            </a:r>
          </a:p>
        </p:txBody>
      </p:sp>
      <p:sp>
        <p:nvSpPr>
          <p:cNvPr id="2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7" grpId="0"/>
      <p:bldP spid="8296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文本框 78849"/>
          <p:cNvSpPr txBox="1">
            <a:spLocks noChangeArrowheads="1"/>
          </p:cNvSpPr>
          <p:nvPr/>
        </p:nvSpPr>
        <p:spPr bwMode="auto">
          <a:xfrm>
            <a:off x="755585" y="1618414"/>
            <a:ext cx="10905320" cy="96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例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：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已知抛物线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=2x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的焦点是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是抛物线上的动点，又有点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），求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|PA|+|PF|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的最小值，并求出取最小值时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点的坐标</a:t>
            </a:r>
          </a:p>
        </p:txBody>
      </p:sp>
      <p:sp>
        <p:nvSpPr>
          <p:cNvPr id="40962" name="直接连接符 78850"/>
          <p:cNvSpPr>
            <a:spLocks noChangeShapeType="1"/>
          </p:cNvSpPr>
          <p:nvPr/>
        </p:nvSpPr>
        <p:spPr bwMode="auto">
          <a:xfrm>
            <a:off x="4334119" y="4725499"/>
            <a:ext cx="4019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63" name="直接连接符 78851"/>
          <p:cNvSpPr>
            <a:spLocks noChangeShapeType="1"/>
          </p:cNvSpPr>
          <p:nvPr/>
        </p:nvSpPr>
        <p:spPr bwMode="auto">
          <a:xfrm flipV="1">
            <a:off x="6189907" y="2853836"/>
            <a:ext cx="0" cy="3519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0964" name="对象 78852"/>
          <p:cNvGraphicFramePr/>
          <p:nvPr/>
        </p:nvGraphicFramePr>
        <p:xfrm>
          <a:off x="5777158" y="2415686"/>
          <a:ext cx="44767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39700" imgH="165100" progId="Equation.DSMT4">
                  <p:embed/>
                </p:oleObj>
              </mc:Choice>
              <mc:Fallback>
                <p:oleObj r:id="rId2" imgW="139700" imgH="165100" progId="Equation.DSMT4">
                  <p:embed/>
                  <p:pic>
                    <p:nvPicPr>
                      <p:cNvPr id="0" name="对象 7885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158" y="2415686"/>
                        <a:ext cx="447675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对象 78853"/>
          <p:cNvGraphicFramePr/>
          <p:nvPr/>
        </p:nvGraphicFramePr>
        <p:xfrm>
          <a:off x="8353670" y="4504837"/>
          <a:ext cx="3730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127000" imgH="139700" progId="Equation.DSMT4">
                  <p:embed/>
                </p:oleObj>
              </mc:Choice>
              <mc:Fallback>
                <p:oleObj r:id="rId4" imgW="127000" imgH="139700" progId="Equation.DSMT4">
                  <p:embed/>
                  <p:pic>
                    <p:nvPicPr>
                      <p:cNvPr id="0" name="对象 7885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53670" y="4504837"/>
                        <a:ext cx="3730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6" name="对象 78854"/>
          <p:cNvGraphicFramePr/>
          <p:nvPr/>
        </p:nvGraphicFramePr>
        <p:xfrm>
          <a:off x="6926507" y="4792175"/>
          <a:ext cx="512762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65100" imgH="165100" progId="Equation.DSMT4">
                  <p:embed/>
                </p:oleObj>
              </mc:Choice>
              <mc:Fallback>
                <p:oleObj r:id="rId6" imgW="165100" imgH="165100" progId="Equation.DSMT4">
                  <p:embed/>
                  <p:pic>
                    <p:nvPicPr>
                      <p:cNvPr id="0" name="对象 7885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6507" y="4792175"/>
                        <a:ext cx="512762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对象 78855"/>
          <p:cNvGraphicFramePr/>
          <p:nvPr/>
        </p:nvGraphicFramePr>
        <p:xfrm>
          <a:off x="5847007" y="4647712"/>
          <a:ext cx="3730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27000" imgH="139700" progId="Equation.DSMT4">
                  <p:embed/>
                </p:oleObj>
              </mc:Choice>
              <mc:Fallback>
                <p:oleObj r:id="rId8" imgW="127000" imgH="139700" progId="Equation.DSMT4">
                  <p:embed/>
                  <p:pic>
                    <p:nvPicPr>
                      <p:cNvPr id="0" name="对象 7885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7007" y="4647712"/>
                        <a:ext cx="3730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8" name="对象 78856"/>
          <p:cNvGraphicFramePr/>
          <p:nvPr/>
        </p:nvGraphicFramePr>
        <p:xfrm>
          <a:off x="7269407" y="4511187"/>
          <a:ext cx="349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63500" imgH="76200" progId="Equation.DSMT4">
                  <p:embed/>
                </p:oleObj>
              </mc:Choice>
              <mc:Fallback>
                <p:oleObj r:id="rId10" imgW="63500" imgH="76200" progId="Equation.DSMT4">
                  <p:embed/>
                  <p:pic>
                    <p:nvPicPr>
                      <p:cNvPr id="0" name="对象 78856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9407" y="4511187"/>
                        <a:ext cx="3492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58" name="直接连接符 78857"/>
          <p:cNvSpPr>
            <a:spLocks noChangeShapeType="1"/>
          </p:cNvSpPr>
          <p:nvPr/>
        </p:nvSpPr>
        <p:spPr bwMode="auto">
          <a:xfrm>
            <a:off x="5397744" y="3142762"/>
            <a:ext cx="0" cy="329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40970" name="对象 78861"/>
          <p:cNvGraphicFramePr/>
          <p:nvPr/>
        </p:nvGraphicFramePr>
        <p:xfrm>
          <a:off x="6550269" y="3861900"/>
          <a:ext cx="349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2" imgW="63500" imgH="76200" progId="Equation.DSMT4">
                  <p:embed/>
                </p:oleObj>
              </mc:Choice>
              <mc:Fallback>
                <p:oleObj r:id="rId12" imgW="63500" imgH="76200" progId="Equation.DSMT4">
                  <p:embed/>
                  <p:pic>
                    <p:nvPicPr>
                      <p:cNvPr id="0" name="对象 78861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0269" y="3861900"/>
                        <a:ext cx="3492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1" name="矩形 78862"/>
          <p:cNvSpPr>
            <a:spLocks noChangeArrowheads="1"/>
          </p:cNvSpPr>
          <p:nvPr/>
        </p:nvSpPr>
        <p:spPr bwMode="auto">
          <a:xfrm>
            <a:off x="6477244" y="3503125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</a:p>
        </p:txBody>
      </p:sp>
      <p:sp>
        <p:nvSpPr>
          <p:cNvPr id="40972" name="直接连接符 78863"/>
          <p:cNvSpPr>
            <a:spLocks noChangeShapeType="1"/>
          </p:cNvSpPr>
          <p:nvPr/>
        </p:nvSpPr>
        <p:spPr bwMode="auto">
          <a:xfrm>
            <a:off x="6766169" y="4077800"/>
            <a:ext cx="719138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0973" name="直接连接符 78864"/>
          <p:cNvSpPr>
            <a:spLocks noChangeShapeType="1"/>
          </p:cNvSpPr>
          <p:nvPr/>
        </p:nvSpPr>
        <p:spPr bwMode="auto">
          <a:xfrm>
            <a:off x="6766170" y="4077800"/>
            <a:ext cx="14398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0974" name="组合 78868"/>
          <p:cNvGrpSpPr/>
          <p:nvPr/>
        </p:nvGrpSpPr>
        <p:grpSpPr bwMode="auto">
          <a:xfrm>
            <a:off x="6189907" y="3719024"/>
            <a:ext cx="2087562" cy="1871662"/>
            <a:chOff x="4059" y="2115"/>
            <a:chExt cx="634" cy="907"/>
          </a:xfrm>
        </p:grpSpPr>
        <p:sp>
          <p:nvSpPr>
            <p:cNvPr id="40975" name="任意多边形 78869"/>
            <p:cNvSpPr>
              <a:spLocks noChangeArrowheads="1"/>
            </p:cNvSpPr>
            <p:nvPr/>
          </p:nvSpPr>
          <p:spPr bwMode="auto">
            <a:xfrm flipH="1">
              <a:off x="4059" y="2115"/>
              <a:ext cx="589" cy="499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0 h 21600"/>
                <a:gd name="T6" fmla="*/ 21600 w 21600"/>
                <a:gd name="T7" fmla="*/ 21600 h 21600"/>
                <a:gd name="T8" fmla="*/ 0 w 21600"/>
                <a:gd name="T9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1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6" name="任意多边形 78870"/>
            <p:cNvSpPr>
              <a:spLocks noChangeArrowheads="1"/>
            </p:cNvSpPr>
            <p:nvPr/>
          </p:nvSpPr>
          <p:spPr bwMode="auto">
            <a:xfrm flipH="1" flipV="1">
              <a:off x="4059" y="2614"/>
              <a:ext cx="634" cy="408"/>
            </a:xfrm>
            <a:custGeom>
              <a:avLst/>
              <a:gdLst>
                <a:gd name="T0" fmla="*/ 0 w 25179"/>
                <a:gd name="T1" fmla="*/ 298 h 21600"/>
                <a:gd name="T2" fmla="*/ 3579 w 25179"/>
                <a:gd name="T3" fmla="*/ -1 h 21600"/>
                <a:gd name="T4" fmla="*/ 25179 w 25179"/>
                <a:gd name="T5" fmla="*/ 21599 h 21600"/>
                <a:gd name="T6" fmla="*/ 0 w 25179"/>
                <a:gd name="T7" fmla="*/ 298 h 21600"/>
                <a:gd name="T8" fmla="*/ 3579 w 25179"/>
                <a:gd name="T9" fmla="*/ -1 h 21600"/>
                <a:gd name="T10" fmla="*/ 25179 w 25179"/>
                <a:gd name="T11" fmla="*/ 21599 h 21600"/>
                <a:gd name="T12" fmla="*/ 3579 w 25179"/>
                <a:gd name="T13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79" h="21600" fill="none">
                  <a:moveTo>
                    <a:pt x="0" y="298"/>
                  </a:moveTo>
                  <a:cubicBezTo>
                    <a:pt x="1162" y="100"/>
                    <a:pt x="2359" y="-1"/>
                    <a:pt x="3579" y="-1"/>
                  </a:cubicBezTo>
                  <a:cubicBezTo>
                    <a:pt x="15508" y="-1"/>
                    <a:pt x="25179" y="9670"/>
                    <a:pt x="25179" y="21599"/>
                  </a:cubicBezTo>
                </a:path>
                <a:path w="25179" h="21600" stroke="0">
                  <a:moveTo>
                    <a:pt x="0" y="298"/>
                  </a:moveTo>
                  <a:cubicBezTo>
                    <a:pt x="1162" y="100"/>
                    <a:pt x="2359" y="-1"/>
                    <a:pt x="3579" y="-1"/>
                  </a:cubicBezTo>
                  <a:cubicBezTo>
                    <a:pt x="15508" y="-1"/>
                    <a:pt x="25179" y="9670"/>
                    <a:pt x="25179" y="21599"/>
                  </a:cubicBezTo>
                  <a:lnTo>
                    <a:pt x="3579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77" name="矩形 78871"/>
          <p:cNvSpPr>
            <a:spLocks noChangeArrowheads="1"/>
          </p:cNvSpPr>
          <p:nvPr/>
        </p:nvSpPr>
        <p:spPr bwMode="auto">
          <a:xfrm>
            <a:off x="8206032" y="3934925"/>
            <a:ext cx="8963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A(3,2)</a:t>
            </a:r>
          </a:p>
        </p:txBody>
      </p:sp>
      <p:graphicFrame>
        <p:nvGraphicFramePr>
          <p:cNvPr id="40978" name="对象 78872"/>
          <p:cNvGraphicFramePr/>
          <p:nvPr/>
        </p:nvGraphicFramePr>
        <p:xfrm>
          <a:off x="7990132" y="4150825"/>
          <a:ext cx="34925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3" imgW="63500" imgH="76200" progId="Equation.DSMT4">
                  <p:embed/>
                </p:oleObj>
              </mc:Choice>
              <mc:Fallback>
                <p:oleObj r:id="rId13" imgW="63500" imgH="76200" progId="Equation.DSMT4">
                  <p:embed/>
                  <p:pic>
                    <p:nvPicPr>
                      <p:cNvPr id="0" name="对象 78872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0132" y="4150825"/>
                        <a:ext cx="34925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9" name="矩形 78874"/>
          <p:cNvSpPr>
            <a:spLocks noChangeArrowheads="1"/>
          </p:cNvSpPr>
          <p:nvPr/>
        </p:nvSpPr>
        <p:spPr bwMode="auto">
          <a:xfrm>
            <a:off x="755585" y="1239797"/>
            <a:ext cx="41280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题型三：抛物线应用于求最值问题</a:t>
            </a:r>
          </a:p>
        </p:txBody>
      </p:sp>
      <p:sp>
        <p:nvSpPr>
          <p:cNvPr id="78876" name="直接连接符 78875"/>
          <p:cNvSpPr>
            <a:spLocks noChangeShapeType="1"/>
          </p:cNvSpPr>
          <p:nvPr/>
        </p:nvSpPr>
        <p:spPr bwMode="auto">
          <a:xfrm>
            <a:off x="5397744" y="4079386"/>
            <a:ext cx="1366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977" name="内容占位符 79976"/>
          <p:cNvGraphicFramePr>
            <a:graphicFrameLocks noGrp="1"/>
          </p:cNvGraphicFramePr>
          <p:nvPr>
            <p:ph idx="4294967295"/>
          </p:nvPr>
        </p:nvGraphicFramePr>
        <p:xfrm>
          <a:off x="1291660" y="1280132"/>
          <a:ext cx="9608681" cy="5012798"/>
        </p:xfrm>
        <a:graphic>
          <a:graphicData uri="http://schemas.openxmlformats.org/drawingml/2006/table">
            <a:tbl>
              <a:tblPr/>
              <a:tblGrid>
                <a:gridCol w="2892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9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9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265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26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274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8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2685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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Char char="v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800" dirty="0">
                        <a:latin typeface="Arial" panose="020B0604020202020204" pitchFamily="34" charset="0"/>
                        <a:ea typeface="思源黑体 CN Medium" panose="020B0600000000000000" pitchFamily="34" charset="-122"/>
                        <a:sym typeface="Arial" panose="020B0604020202020204" pitchFamily="34" charset="0"/>
                      </a:endParaRPr>
                    </a:p>
                  </a:txBody>
                  <a:tcPr marT="45727" marB="45727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7889" name="矩形 79873"/>
          <p:cNvSpPr>
            <a:spLocks noChangeArrowheads="1"/>
          </p:cNvSpPr>
          <p:nvPr/>
        </p:nvSpPr>
        <p:spPr bwMode="auto">
          <a:xfrm>
            <a:off x="5310691" y="7091444"/>
            <a:ext cx="2055813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1" name="矩形 79875"/>
          <p:cNvSpPr>
            <a:spLocks noChangeArrowheads="1"/>
          </p:cNvSpPr>
          <p:nvPr/>
        </p:nvSpPr>
        <p:spPr bwMode="auto">
          <a:xfrm>
            <a:off x="3334254" y="4297444"/>
            <a:ext cx="197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892" name="矩形 79876"/>
          <p:cNvSpPr>
            <a:spLocks noChangeArrowheads="1"/>
          </p:cNvSpPr>
          <p:nvPr/>
        </p:nvSpPr>
        <p:spPr bwMode="auto">
          <a:xfrm>
            <a:off x="5293229" y="2892505"/>
            <a:ext cx="2054225" cy="139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878" name="文本框 79877"/>
          <p:cNvSpPr txBox="1"/>
          <p:nvPr/>
        </p:nvSpPr>
        <p:spPr>
          <a:xfrm>
            <a:off x="4811519" y="3120218"/>
            <a:ext cx="144462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=-2px</a:t>
            </a:r>
          </a:p>
          <a:p>
            <a:pPr algn="ctr"/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79879" name="文本框 79878"/>
          <p:cNvSpPr txBox="1"/>
          <p:nvPr/>
        </p:nvSpPr>
        <p:spPr>
          <a:xfrm>
            <a:off x="4884544" y="4292279"/>
            <a:ext cx="1371600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=2py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sp>
        <p:nvSpPr>
          <p:cNvPr id="37896" name="矩形 79880"/>
          <p:cNvSpPr>
            <a:spLocks noChangeArrowheads="1"/>
          </p:cNvSpPr>
          <p:nvPr/>
        </p:nvSpPr>
        <p:spPr bwMode="auto">
          <a:xfrm>
            <a:off x="9189976" y="1332013"/>
            <a:ext cx="13680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准线方程</a:t>
            </a:r>
          </a:p>
        </p:txBody>
      </p:sp>
      <p:sp>
        <p:nvSpPr>
          <p:cNvPr id="37897" name="矩形 79881"/>
          <p:cNvSpPr>
            <a:spLocks noChangeArrowheads="1"/>
          </p:cNvSpPr>
          <p:nvPr/>
        </p:nvSpPr>
        <p:spPr bwMode="auto">
          <a:xfrm>
            <a:off x="7204019" y="1332013"/>
            <a:ext cx="143950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焦点坐标</a:t>
            </a:r>
          </a:p>
        </p:txBody>
      </p:sp>
      <p:sp>
        <p:nvSpPr>
          <p:cNvPr id="37898" name="矩形 79882"/>
          <p:cNvSpPr>
            <a:spLocks noChangeArrowheads="1"/>
          </p:cNvSpPr>
          <p:nvPr/>
        </p:nvSpPr>
        <p:spPr bwMode="auto">
          <a:xfrm>
            <a:off x="4534555" y="1397213"/>
            <a:ext cx="170931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标准方程</a:t>
            </a:r>
          </a:p>
        </p:txBody>
      </p:sp>
      <p:sp>
        <p:nvSpPr>
          <p:cNvPr id="37899" name="矩形 79883"/>
          <p:cNvSpPr>
            <a:spLocks noChangeArrowheads="1"/>
          </p:cNvSpPr>
          <p:nvPr/>
        </p:nvSpPr>
        <p:spPr bwMode="auto">
          <a:xfrm>
            <a:off x="1927448" y="1283724"/>
            <a:ext cx="1975949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70000"/>
            </a:pPr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    形</a:t>
            </a:r>
          </a:p>
        </p:txBody>
      </p:sp>
      <p:grpSp>
        <p:nvGrpSpPr>
          <p:cNvPr id="37900" name="组合 79884"/>
          <p:cNvGrpSpPr/>
          <p:nvPr/>
        </p:nvGrpSpPr>
        <p:grpSpPr bwMode="auto">
          <a:xfrm>
            <a:off x="2287330" y="1722974"/>
            <a:ext cx="1355390" cy="1041638"/>
            <a:chOff x="521" y="458"/>
            <a:chExt cx="1105" cy="849"/>
          </a:xfrm>
        </p:grpSpPr>
        <p:sp>
          <p:nvSpPr>
            <p:cNvPr id="37901" name="直接连接符 79885"/>
            <p:cNvSpPr>
              <a:spLocks noChangeShapeType="1"/>
            </p:cNvSpPr>
            <p:nvPr/>
          </p:nvSpPr>
          <p:spPr bwMode="auto">
            <a:xfrm>
              <a:off x="521" y="97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2" name="直接连接符 79886"/>
            <p:cNvSpPr>
              <a:spLocks noChangeShapeType="1"/>
            </p:cNvSpPr>
            <p:nvPr/>
          </p:nvSpPr>
          <p:spPr bwMode="auto">
            <a:xfrm rot="-5400000">
              <a:off x="624" y="92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3" name="任意多边形 79887"/>
            <p:cNvSpPr>
              <a:spLocks noChangeArrowheads="1"/>
            </p:cNvSpPr>
            <p:nvPr/>
          </p:nvSpPr>
          <p:spPr bwMode="auto">
            <a:xfrm>
              <a:off x="1005" y="699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4" name="直接连接符 79888"/>
            <p:cNvSpPr>
              <a:spLocks noChangeShapeType="1"/>
            </p:cNvSpPr>
            <p:nvPr/>
          </p:nvSpPr>
          <p:spPr bwMode="auto">
            <a:xfrm>
              <a:off x="844" y="644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5" name="文本框 79889"/>
            <p:cNvSpPr txBox="1">
              <a:spLocks noChangeArrowheads="1"/>
            </p:cNvSpPr>
            <p:nvPr/>
          </p:nvSpPr>
          <p:spPr bwMode="auto">
            <a:xfrm>
              <a:off x="1429" y="90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7906" name="椭圆 79890"/>
            <p:cNvSpPr>
              <a:spLocks noChangeArrowheads="1"/>
            </p:cNvSpPr>
            <p:nvPr/>
          </p:nvSpPr>
          <p:spPr bwMode="auto">
            <a:xfrm>
              <a:off x="1147" y="961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07" name="文本框 79891"/>
            <p:cNvSpPr txBox="1">
              <a:spLocks noChangeArrowheads="1"/>
            </p:cNvSpPr>
            <p:nvPr/>
          </p:nvSpPr>
          <p:spPr bwMode="auto">
            <a:xfrm>
              <a:off x="1111" y="923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7908" name="文本框 79892"/>
            <p:cNvSpPr txBox="1">
              <a:spLocks noChangeArrowheads="1"/>
            </p:cNvSpPr>
            <p:nvPr/>
          </p:nvSpPr>
          <p:spPr bwMode="auto">
            <a:xfrm>
              <a:off x="829" y="962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7909" name="文本框 79893"/>
            <p:cNvSpPr txBox="1">
              <a:spLocks noChangeArrowheads="1"/>
            </p:cNvSpPr>
            <p:nvPr/>
          </p:nvSpPr>
          <p:spPr bwMode="auto">
            <a:xfrm>
              <a:off x="829" y="45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7910" name="文本框 79894"/>
            <p:cNvSpPr txBox="1">
              <a:spLocks noChangeArrowheads="1"/>
            </p:cNvSpPr>
            <p:nvPr/>
          </p:nvSpPr>
          <p:spPr bwMode="auto">
            <a:xfrm>
              <a:off x="703" y="561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7911" name="组合 79895"/>
          <p:cNvGrpSpPr/>
          <p:nvPr/>
        </p:nvGrpSpPr>
        <p:grpSpPr bwMode="auto">
          <a:xfrm>
            <a:off x="2227658" y="2896624"/>
            <a:ext cx="1407229" cy="1081477"/>
            <a:chOff x="485" y="1339"/>
            <a:chExt cx="1105" cy="849"/>
          </a:xfrm>
        </p:grpSpPr>
        <p:sp>
          <p:nvSpPr>
            <p:cNvPr id="37912" name="直接连接符 79896"/>
            <p:cNvSpPr>
              <a:spLocks noChangeShapeType="1"/>
            </p:cNvSpPr>
            <p:nvPr/>
          </p:nvSpPr>
          <p:spPr bwMode="auto">
            <a:xfrm>
              <a:off x="485" y="1857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3" name="直接连接符 79897"/>
            <p:cNvSpPr>
              <a:spLocks noChangeShapeType="1"/>
            </p:cNvSpPr>
            <p:nvPr/>
          </p:nvSpPr>
          <p:spPr bwMode="auto">
            <a:xfrm rot="-5400000">
              <a:off x="588" y="1808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4" name="任意多边形 79898"/>
            <p:cNvSpPr>
              <a:spLocks noChangeArrowheads="1"/>
            </p:cNvSpPr>
            <p:nvPr/>
          </p:nvSpPr>
          <p:spPr bwMode="auto">
            <a:xfrm flipH="1">
              <a:off x="594" y="1580"/>
              <a:ext cx="363" cy="545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5" name="直接连接符 79899"/>
            <p:cNvSpPr>
              <a:spLocks noChangeShapeType="1"/>
            </p:cNvSpPr>
            <p:nvPr/>
          </p:nvSpPr>
          <p:spPr bwMode="auto">
            <a:xfrm>
              <a:off x="1127" y="1525"/>
              <a:ext cx="0" cy="663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6" name="文本框 79900"/>
            <p:cNvSpPr txBox="1">
              <a:spLocks noChangeArrowheads="1"/>
            </p:cNvSpPr>
            <p:nvPr/>
          </p:nvSpPr>
          <p:spPr bwMode="auto">
            <a:xfrm>
              <a:off x="1393" y="1789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7917" name="椭圆 79901"/>
            <p:cNvSpPr>
              <a:spLocks noChangeArrowheads="1"/>
            </p:cNvSpPr>
            <p:nvPr/>
          </p:nvSpPr>
          <p:spPr bwMode="auto">
            <a:xfrm>
              <a:off x="736" y="1842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18" name="文本框 79902"/>
            <p:cNvSpPr txBox="1">
              <a:spLocks noChangeArrowheads="1"/>
            </p:cNvSpPr>
            <p:nvPr/>
          </p:nvSpPr>
          <p:spPr bwMode="auto">
            <a:xfrm>
              <a:off x="700" y="1804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7919" name="文本框 79903"/>
            <p:cNvSpPr txBox="1">
              <a:spLocks noChangeArrowheads="1"/>
            </p:cNvSpPr>
            <p:nvPr/>
          </p:nvSpPr>
          <p:spPr bwMode="auto">
            <a:xfrm>
              <a:off x="918" y="1843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7920" name="文本框 79904"/>
            <p:cNvSpPr txBox="1">
              <a:spLocks noChangeArrowheads="1"/>
            </p:cNvSpPr>
            <p:nvPr/>
          </p:nvSpPr>
          <p:spPr bwMode="auto">
            <a:xfrm>
              <a:off x="793" y="1339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7921" name="文本框 79905"/>
            <p:cNvSpPr txBox="1">
              <a:spLocks noChangeArrowheads="1"/>
            </p:cNvSpPr>
            <p:nvPr/>
          </p:nvSpPr>
          <p:spPr bwMode="auto">
            <a:xfrm>
              <a:off x="986" y="1442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</p:grpSp>
      <p:grpSp>
        <p:nvGrpSpPr>
          <p:cNvPr id="37922" name="组合 79906"/>
          <p:cNvGrpSpPr/>
          <p:nvPr/>
        </p:nvGrpSpPr>
        <p:grpSpPr bwMode="auto">
          <a:xfrm>
            <a:off x="2294632" y="4106945"/>
            <a:ext cx="1322068" cy="1033981"/>
            <a:chOff x="417" y="2246"/>
            <a:chExt cx="1105" cy="864"/>
          </a:xfrm>
        </p:grpSpPr>
        <p:sp>
          <p:nvSpPr>
            <p:cNvPr id="37923" name="直接连接符 79907"/>
            <p:cNvSpPr>
              <a:spLocks noChangeShapeType="1"/>
            </p:cNvSpPr>
            <p:nvPr/>
          </p:nvSpPr>
          <p:spPr bwMode="auto">
            <a:xfrm>
              <a:off x="417" y="2764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4" name="直接连接符 79908"/>
            <p:cNvSpPr>
              <a:spLocks noChangeShapeType="1"/>
            </p:cNvSpPr>
            <p:nvPr/>
          </p:nvSpPr>
          <p:spPr bwMode="auto">
            <a:xfrm rot="-5400000">
              <a:off x="520" y="2715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5" name="任意多边形 79909"/>
            <p:cNvSpPr>
              <a:spLocks noChangeArrowheads="1"/>
            </p:cNvSpPr>
            <p:nvPr/>
          </p:nvSpPr>
          <p:spPr bwMode="auto">
            <a:xfrm rot="5400000" flipH="1" flipV="1">
              <a:off x="770" y="2297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6" name="文本框 79910"/>
            <p:cNvSpPr txBox="1">
              <a:spLocks noChangeArrowheads="1"/>
            </p:cNvSpPr>
            <p:nvPr/>
          </p:nvSpPr>
          <p:spPr bwMode="auto">
            <a:xfrm>
              <a:off x="1325" y="269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7927" name="椭圆 79911"/>
            <p:cNvSpPr>
              <a:spLocks noChangeArrowheads="1"/>
            </p:cNvSpPr>
            <p:nvPr/>
          </p:nvSpPr>
          <p:spPr bwMode="auto">
            <a:xfrm>
              <a:off x="880" y="2573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28" name="文本框 79912"/>
            <p:cNvSpPr txBox="1">
              <a:spLocks noChangeArrowheads="1"/>
            </p:cNvSpPr>
            <p:nvPr/>
          </p:nvSpPr>
          <p:spPr bwMode="auto">
            <a:xfrm>
              <a:off x="853" y="2586"/>
              <a:ext cx="2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7929" name="文本框 79913"/>
            <p:cNvSpPr txBox="1">
              <a:spLocks noChangeArrowheads="1"/>
            </p:cNvSpPr>
            <p:nvPr/>
          </p:nvSpPr>
          <p:spPr bwMode="auto">
            <a:xfrm>
              <a:off x="850" y="2750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7930" name="文本框 79914"/>
            <p:cNvSpPr txBox="1">
              <a:spLocks noChangeArrowheads="1"/>
            </p:cNvSpPr>
            <p:nvPr/>
          </p:nvSpPr>
          <p:spPr bwMode="auto">
            <a:xfrm>
              <a:off x="725" y="2246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7931" name="文本框 79915"/>
            <p:cNvSpPr txBox="1">
              <a:spLocks noChangeArrowheads="1"/>
            </p:cNvSpPr>
            <p:nvPr/>
          </p:nvSpPr>
          <p:spPr bwMode="auto">
            <a:xfrm>
              <a:off x="1270" y="2858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37932" name="直接连接符 79916"/>
            <p:cNvSpPr>
              <a:spLocks noChangeShapeType="1"/>
            </p:cNvSpPr>
            <p:nvPr/>
          </p:nvSpPr>
          <p:spPr bwMode="auto">
            <a:xfrm>
              <a:off x="453" y="2895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933" name="组合 79917"/>
          <p:cNvGrpSpPr/>
          <p:nvPr/>
        </p:nvGrpSpPr>
        <p:grpSpPr bwMode="auto">
          <a:xfrm>
            <a:off x="2295377" y="5196192"/>
            <a:ext cx="1280554" cy="1033970"/>
            <a:chOff x="417" y="3108"/>
            <a:chExt cx="1105" cy="892"/>
          </a:xfrm>
        </p:grpSpPr>
        <p:sp>
          <p:nvSpPr>
            <p:cNvPr id="37934" name="直接连接符 79918"/>
            <p:cNvSpPr>
              <a:spLocks noChangeShapeType="1"/>
            </p:cNvSpPr>
            <p:nvPr/>
          </p:nvSpPr>
          <p:spPr bwMode="auto">
            <a:xfrm>
              <a:off x="417" y="3626"/>
              <a:ext cx="104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5" name="直接连接符 79919"/>
            <p:cNvSpPr>
              <a:spLocks noChangeShapeType="1"/>
            </p:cNvSpPr>
            <p:nvPr/>
          </p:nvSpPr>
          <p:spPr bwMode="auto">
            <a:xfrm rot="-5400000">
              <a:off x="520" y="3577"/>
              <a:ext cx="74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6" name="文本框 79920"/>
            <p:cNvSpPr txBox="1">
              <a:spLocks noChangeArrowheads="1"/>
            </p:cNvSpPr>
            <p:nvPr/>
          </p:nvSpPr>
          <p:spPr bwMode="auto">
            <a:xfrm>
              <a:off x="1325" y="355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37937" name="椭圆 79921"/>
            <p:cNvSpPr>
              <a:spLocks noChangeArrowheads="1"/>
            </p:cNvSpPr>
            <p:nvPr/>
          </p:nvSpPr>
          <p:spPr bwMode="auto">
            <a:xfrm>
              <a:off x="871" y="3744"/>
              <a:ext cx="46" cy="46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</a:ln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38" name="文本框 79922"/>
            <p:cNvSpPr txBox="1">
              <a:spLocks noChangeArrowheads="1"/>
            </p:cNvSpPr>
            <p:nvPr/>
          </p:nvSpPr>
          <p:spPr bwMode="auto">
            <a:xfrm>
              <a:off x="871" y="3748"/>
              <a:ext cx="2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37939" name="文本框 79923"/>
            <p:cNvSpPr txBox="1">
              <a:spLocks noChangeArrowheads="1"/>
            </p:cNvSpPr>
            <p:nvPr/>
          </p:nvSpPr>
          <p:spPr bwMode="auto">
            <a:xfrm>
              <a:off x="850" y="3493"/>
              <a:ext cx="24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37940" name="文本框 79924"/>
            <p:cNvSpPr txBox="1">
              <a:spLocks noChangeArrowheads="1"/>
            </p:cNvSpPr>
            <p:nvPr/>
          </p:nvSpPr>
          <p:spPr bwMode="auto">
            <a:xfrm>
              <a:off x="725" y="310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37941" name="文本框 79925"/>
            <p:cNvSpPr txBox="1">
              <a:spLocks noChangeArrowheads="1"/>
            </p:cNvSpPr>
            <p:nvPr/>
          </p:nvSpPr>
          <p:spPr bwMode="auto">
            <a:xfrm>
              <a:off x="1270" y="3339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37942" name="直接连接符 79926"/>
            <p:cNvSpPr>
              <a:spLocks noChangeShapeType="1"/>
            </p:cNvSpPr>
            <p:nvPr/>
          </p:nvSpPr>
          <p:spPr bwMode="auto">
            <a:xfrm>
              <a:off x="453" y="3503"/>
              <a:ext cx="908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943" name="任意多边形 79927"/>
            <p:cNvSpPr>
              <a:spLocks noChangeArrowheads="1"/>
            </p:cNvSpPr>
            <p:nvPr/>
          </p:nvSpPr>
          <p:spPr bwMode="auto">
            <a:xfrm rot="16200000" flipH="1">
              <a:off x="770" y="3403"/>
              <a:ext cx="236" cy="688"/>
            </a:xfrm>
            <a:custGeom>
              <a:avLst/>
              <a:gdLst>
                <a:gd name="T0" fmla="*/ 499 w 499"/>
                <a:gd name="T1" fmla="*/ 0 h 545"/>
                <a:gd name="T2" fmla="*/ 0 w 499"/>
                <a:gd name="T3" fmla="*/ 272 h 545"/>
                <a:gd name="T4" fmla="*/ 499 w 499"/>
                <a:gd name="T5" fmla="*/ 545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9" h="545">
                  <a:moveTo>
                    <a:pt x="499" y="0"/>
                  </a:moveTo>
                  <a:cubicBezTo>
                    <a:pt x="249" y="90"/>
                    <a:pt x="0" y="181"/>
                    <a:pt x="0" y="272"/>
                  </a:cubicBezTo>
                  <a:cubicBezTo>
                    <a:pt x="0" y="363"/>
                    <a:pt x="249" y="454"/>
                    <a:pt x="499" y="545"/>
                  </a:cubicBezTo>
                </a:path>
              </a:pathLst>
            </a:custGeom>
            <a:noFill/>
            <a:ln w="22225">
              <a:solidFill>
                <a:srgbClr val="00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9929" name="文本框 79928"/>
          <p:cNvSpPr txBox="1"/>
          <p:nvPr/>
        </p:nvSpPr>
        <p:spPr>
          <a:xfrm>
            <a:off x="4796527" y="2056726"/>
            <a:ext cx="14382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=2px</a:t>
            </a:r>
          </a:p>
          <a:p>
            <a:pPr algn="ctr"/>
            <a:r>
              <a:rPr lang="en-US" altLang="zh-CN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(p&gt;0)</a:t>
            </a:r>
          </a:p>
        </p:txBody>
      </p:sp>
      <p:graphicFrame>
        <p:nvGraphicFramePr>
          <p:cNvPr id="79930" name="对象 79929"/>
          <p:cNvGraphicFramePr/>
          <p:nvPr/>
        </p:nvGraphicFramePr>
        <p:xfrm>
          <a:off x="7563599" y="2018657"/>
          <a:ext cx="841311" cy="73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21945" imgH="334645" progId="Equation.3">
                  <p:embed/>
                </p:oleObj>
              </mc:Choice>
              <mc:Fallback>
                <p:oleObj r:id="rId2" imgW="321945" imgH="334645" progId="Equation.3">
                  <p:embed/>
                  <p:pic>
                    <p:nvPicPr>
                      <p:cNvPr id="0" name="对象 7992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3599" y="2018657"/>
                        <a:ext cx="841311" cy="735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931" name="对象 79930"/>
          <p:cNvGraphicFramePr/>
          <p:nvPr/>
        </p:nvGraphicFramePr>
        <p:xfrm>
          <a:off x="9258742" y="1997230"/>
          <a:ext cx="877914" cy="698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18465" imgH="334645" progId="Equation.3">
                  <p:embed/>
                </p:oleObj>
              </mc:Choice>
              <mc:Fallback>
                <p:oleObj r:id="rId4" imgW="418465" imgH="334645" progId="Equation.3">
                  <p:embed/>
                  <p:pic>
                    <p:nvPicPr>
                      <p:cNvPr id="0" name="对象 7993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8742" y="1997230"/>
                        <a:ext cx="877914" cy="698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932" name="组合 79931"/>
          <p:cNvGrpSpPr/>
          <p:nvPr/>
        </p:nvGrpSpPr>
        <p:grpSpPr bwMode="auto">
          <a:xfrm>
            <a:off x="7274045" y="3083492"/>
            <a:ext cx="2862797" cy="837193"/>
            <a:chOff x="2637" y="259"/>
            <a:chExt cx="2235" cy="654"/>
          </a:xfrm>
        </p:grpSpPr>
        <p:graphicFrame>
          <p:nvGraphicFramePr>
            <p:cNvPr id="37948" name="对象 79932"/>
            <p:cNvGraphicFramePr/>
            <p:nvPr/>
          </p:nvGraphicFramePr>
          <p:xfrm>
            <a:off x="2637" y="259"/>
            <a:ext cx="89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418465" imgH="334645" progId="Equation.3">
                    <p:embed/>
                  </p:oleObj>
                </mc:Choice>
                <mc:Fallback>
                  <p:oleObj r:id="rId6" imgW="418465" imgH="334645" progId="Equation.3">
                    <p:embed/>
                    <p:pic>
                      <p:nvPicPr>
                        <p:cNvPr id="0" name="对象 7993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7" y="259"/>
                          <a:ext cx="89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49" name="对象 79933"/>
            <p:cNvGraphicFramePr/>
            <p:nvPr/>
          </p:nvGraphicFramePr>
          <p:xfrm>
            <a:off x="4322" y="315"/>
            <a:ext cx="550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334645" imgH="334645" progId="Equation.3">
                    <p:embed/>
                  </p:oleObj>
                </mc:Choice>
                <mc:Fallback>
                  <p:oleObj r:id="rId8" imgW="334645" imgH="334645" progId="Equation.3">
                    <p:embed/>
                    <p:pic>
                      <p:nvPicPr>
                        <p:cNvPr id="0" name="对象 7993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2" y="315"/>
                          <a:ext cx="550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935" name="组合 79934"/>
          <p:cNvGrpSpPr/>
          <p:nvPr/>
        </p:nvGrpSpPr>
        <p:grpSpPr bwMode="auto">
          <a:xfrm>
            <a:off x="7243361" y="4202278"/>
            <a:ext cx="2926651" cy="809178"/>
            <a:chOff x="2699" y="2297"/>
            <a:chExt cx="2322" cy="642"/>
          </a:xfrm>
        </p:grpSpPr>
        <p:graphicFrame>
          <p:nvGraphicFramePr>
            <p:cNvPr id="37951" name="对象 79935"/>
            <p:cNvGraphicFramePr/>
            <p:nvPr/>
          </p:nvGraphicFramePr>
          <p:xfrm>
            <a:off x="2699" y="2341"/>
            <a:ext cx="684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0" imgW="321945" imgH="334645" progId="Equation.3">
                    <p:embed/>
                  </p:oleObj>
                </mc:Choice>
                <mc:Fallback>
                  <p:oleObj r:id="rId10" imgW="321945" imgH="334645" progId="Equation.3">
                    <p:embed/>
                    <p:pic>
                      <p:nvPicPr>
                        <p:cNvPr id="0" name="对象 7993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9" y="2341"/>
                          <a:ext cx="684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952" name="对象 79936"/>
            <p:cNvGraphicFramePr/>
            <p:nvPr/>
          </p:nvGraphicFramePr>
          <p:xfrm>
            <a:off x="4329" y="2297"/>
            <a:ext cx="692" cy="5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418465" imgH="334645" progId="Equation.3">
                    <p:embed/>
                  </p:oleObj>
                </mc:Choice>
                <mc:Fallback>
                  <p:oleObj r:id="rId12" imgW="418465" imgH="334645" progId="Equation.3">
                    <p:embed/>
                    <p:pic>
                      <p:nvPicPr>
                        <p:cNvPr id="0" name="对象 7993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29" y="2297"/>
                          <a:ext cx="692" cy="59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938" name="组合 79937"/>
          <p:cNvGrpSpPr/>
          <p:nvPr/>
        </p:nvGrpSpPr>
        <p:grpSpPr bwMode="auto">
          <a:xfrm>
            <a:off x="4824589" y="5305964"/>
            <a:ext cx="5311776" cy="742950"/>
            <a:chOff x="1565" y="3181"/>
            <a:chExt cx="3346" cy="468"/>
          </a:xfrm>
        </p:grpSpPr>
        <p:sp>
          <p:nvSpPr>
            <p:cNvPr id="79939" name="文本框 79938"/>
            <p:cNvSpPr txBox="1"/>
            <p:nvPr/>
          </p:nvSpPr>
          <p:spPr>
            <a:xfrm>
              <a:off x="1565" y="3203"/>
              <a:ext cx="956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  <a:r>
                <a:rPr lang="en-US" altLang="zh-CN" sz="2000" kern="0" baseline="3000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</a:t>
              </a:r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=-2py</a:t>
              </a:r>
            </a:p>
            <a:p>
              <a:pPr algn="ctr"/>
              <a:r>
                <a:rPr lang="en-US" altLang="zh-CN" sz="2000" kern="0" noProof="1">
                  <a:solidFill>
                    <a:srgbClr val="FF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(p&gt;0)</a:t>
              </a:r>
            </a:p>
          </p:txBody>
        </p:sp>
        <p:grpSp>
          <p:nvGrpSpPr>
            <p:cNvPr id="37955" name="组合 79939"/>
            <p:cNvGrpSpPr/>
            <p:nvPr/>
          </p:nvGrpSpPr>
          <p:grpSpPr bwMode="auto">
            <a:xfrm>
              <a:off x="3195" y="3181"/>
              <a:ext cx="1716" cy="429"/>
              <a:chOff x="3195" y="3181"/>
              <a:chExt cx="1716" cy="429"/>
            </a:xfrm>
          </p:grpSpPr>
          <p:graphicFrame>
            <p:nvGraphicFramePr>
              <p:cNvPr id="37956" name="对象 79940"/>
              <p:cNvGraphicFramePr/>
              <p:nvPr/>
            </p:nvGraphicFramePr>
            <p:xfrm>
              <a:off x="3195" y="3189"/>
              <a:ext cx="626" cy="4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4" imgW="418465" imgH="334645" progId="Equation.3">
                      <p:embed/>
                    </p:oleObj>
                  </mc:Choice>
                  <mc:Fallback>
                    <p:oleObj r:id="rId14" imgW="418465" imgH="334645" progId="Equation.3">
                      <p:embed/>
                      <p:pic>
                        <p:nvPicPr>
                          <p:cNvPr id="0" name="对象 7994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195" y="3189"/>
                            <a:ext cx="626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7957" name="对象 79941"/>
              <p:cNvGraphicFramePr/>
              <p:nvPr/>
            </p:nvGraphicFramePr>
            <p:xfrm>
              <a:off x="4504" y="3181"/>
              <a:ext cx="407" cy="42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16" imgW="321945" imgH="334645" progId="Equation.3">
                      <p:embed/>
                    </p:oleObj>
                  </mc:Choice>
                  <mc:Fallback>
                    <p:oleObj r:id="rId16" imgW="321945" imgH="334645" progId="Equation.3">
                      <p:embed/>
                      <p:pic>
                        <p:nvPicPr>
                          <p:cNvPr id="0" name="对象 7994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04" y="3181"/>
                            <a:ext cx="407" cy="42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四种抛物线的对比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9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9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9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/>
      <p:bldP spid="79879" grpId="0"/>
      <p:bldP spid="799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44142" y="2314916"/>
            <a:ext cx="5937982" cy="2641904"/>
            <a:chOff x="6147269" y="2844264"/>
            <a:chExt cx="5112385" cy="2076460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5DA6B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16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944353"/>
                <a:chOff x="-4714868" y="2110674"/>
                <a:chExt cx="5033250" cy="944353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24641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white">
                          <a:lumMod val="50000"/>
                        </a:prst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PEOPLE'S EDUCATION PRESS HIGH SCHOOL MATHEMATICS ELECTIVE 2-1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lang="zh-CN" altLang="en-US" sz="4400" b="1" dirty="0">
                      <a:solidFill>
                        <a:srgbClr val="5DA6BF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4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章   圆锥曲线与方程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-1797646" y="512415"/>
            <a:ext cx="4062342" cy="300975"/>
          </a:xfrm>
          <a:prstGeom prst="rect">
            <a:avLst/>
          </a:prstGeom>
          <a:solidFill>
            <a:srgbClr val="5DA6BF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algn="r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人教版高中数学选修</a:t>
            </a:r>
            <a:r>
              <a:rPr kumimoji="0" lang="en-US" altLang="zh-CN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2-1</a:t>
            </a:r>
            <a:endParaRPr kumimoji="0" lang="zh-CN" altLang="en-US" sz="1200" b="0" i="0" u="none" strike="noStrike" kern="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 rot="19037862">
            <a:off x="7234757" y="742043"/>
            <a:ext cx="5389160" cy="538916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4" name="圆角矩形 13"/>
          <p:cNvSpPr/>
          <p:nvPr/>
        </p:nvSpPr>
        <p:spPr>
          <a:xfrm rot="19037862">
            <a:off x="4009064" y="-3884749"/>
            <a:ext cx="5389160" cy="5389160"/>
          </a:xfrm>
          <a:prstGeom prst="roundRect">
            <a:avLst/>
          </a:prstGeom>
          <a:solidFill>
            <a:srgbClr val="B4E5EA">
              <a:alpha val="16000"/>
            </a:srgbClr>
          </a:solidFill>
          <a:ln>
            <a:solidFill>
              <a:srgbClr val="B4E5EA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5" name="圆角矩形 14"/>
          <p:cNvSpPr/>
          <p:nvPr/>
        </p:nvSpPr>
        <p:spPr>
          <a:xfrm rot="19037862">
            <a:off x="3941869" y="5141973"/>
            <a:ext cx="5059680" cy="5059680"/>
          </a:xfrm>
          <a:prstGeom prst="roundRect">
            <a:avLst/>
          </a:prstGeom>
          <a:solidFill>
            <a:srgbClr val="F8D1D9">
              <a:alpha val="37000"/>
            </a:srgbClr>
          </a:solidFill>
          <a:ln>
            <a:solidFill>
              <a:srgbClr val="F8D1D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7" t="1055" r="13482"/>
          <a:stretch>
            <a:fillRect/>
          </a:stretch>
        </p:blipFill>
        <p:spPr>
          <a:xfrm>
            <a:off x="6778272" y="0"/>
            <a:ext cx="6873245" cy="6827689"/>
          </a:xfrm>
          <a:custGeom>
            <a:avLst/>
            <a:gdLst>
              <a:gd name="connsiteX0" fmla="*/ 3574485 w 6873245"/>
              <a:gd name="connsiteY0" fmla="*/ 727 h 6827689"/>
              <a:gd name="connsiteX1" fmla="*/ 4198558 w 6873245"/>
              <a:gd name="connsiteY1" fmla="*/ 289059 h 6827689"/>
              <a:gd name="connsiteX2" fmla="*/ 6635114 w 6873245"/>
              <a:gd name="connsiteY2" fmla="*/ 2929317 h 6827689"/>
              <a:gd name="connsiteX3" fmla="*/ 6584187 w 6873245"/>
              <a:gd name="connsiteY3" fmla="*/ 4198558 h 6827689"/>
              <a:gd name="connsiteX4" fmla="*/ 3943929 w 6873245"/>
              <a:gd name="connsiteY4" fmla="*/ 6635114 h 6827689"/>
              <a:gd name="connsiteX5" fmla="*/ 3639124 w 6873245"/>
              <a:gd name="connsiteY5" fmla="*/ 6820353 h 6827689"/>
              <a:gd name="connsiteX6" fmla="*/ 3615099 w 6873245"/>
              <a:gd name="connsiteY6" fmla="*/ 6827689 h 6827689"/>
              <a:gd name="connsiteX7" fmla="*/ 3053038 w 6873245"/>
              <a:gd name="connsiteY7" fmla="*/ 6827689 h 6827689"/>
              <a:gd name="connsiteX8" fmla="*/ 3044717 w 6873245"/>
              <a:gd name="connsiteY8" fmla="*/ 6825300 h 6827689"/>
              <a:gd name="connsiteX9" fmla="*/ 2674688 w 6873245"/>
              <a:gd name="connsiteY9" fmla="*/ 6584187 h 6827689"/>
              <a:gd name="connsiteX10" fmla="*/ 238132 w 6873245"/>
              <a:gd name="connsiteY10" fmla="*/ 3943929 h 6827689"/>
              <a:gd name="connsiteX11" fmla="*/ 289059 w 6873245"/>
              <a:gd name="connsiteY11" fmla="*/ 2674688 h 6827689"/>
              <a:gd name="connsiteX12" fmla="*/ 2929317 w 6873245"/>
              <a:gd name="connsiteY12" fmla="*/ 238132 h 6827689"/>
              <a:gd name="connsiteX13" fmla="*/ 3574485 w 6873245"/>
              <a:gd name="connsiteY13" fmla="*/ 727 h 68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73245" h="6827689">
                <a:moveTo>
                  <a:pt x="3574485" y="727"/>
                </a:moveTo>
                <a:cubicBezTo>
                  <a:pt x="3804172" y="9943"/>
                  <a:pt x="4030344" y="106782"/>
                  <a:pt x="4198558" y="289059"/>
                </a:cubicBezTo>
                <a:lnTo>
                  <a:pt x="6635114" y="2929317"/>
                </a:lnTo>
                <a:cubicBezTo>
                  <a:pt x="6971542" y="3293871"/>
                  <a:pt x="6948741" y="3862130"/>
                  <a:pt x="6584187" y="4198558"/>
                </a:cubicBezTo>
                <a:lnTo>
                  <a:pt x="3943929" y="6635114"/>
                </a:lnTo>
                <a:cubicBezTo>
                  <a:pt x="3852791" y="6719221"/>
                  <a:pt x="3748920" y="6780876"/>
                  <a:pt x="3639124" y="6820353"/>
                </a:cubicBezTo>
                <a:lnTo>
                  <a:pt x="3615099" y="6827689"/>
                </a:lnTo>
                <a:lnTo>
                  <a:pt x="3053038" y="6827689"/>
                </a:lnTo>
                <a:lnTo>
                  <a:pt x="3044717" y="6825300"/>
                </a:lnTo>
                <a:cubicBezTo>
                  <a:pt x="2907595" y="6778659"/>
                  <a:pt x="2779822" y="6698110"/>
                  <a:pt x="2674688" y="6584187"/>
                </a:cubicBezTo>
                <a:lnTo>
                  <a:pt x="238132" y="3943929"/>
                </a:lnTo>
                <a:cubicBezTo>
                  <a:pt x="-98296" y="3579375"/>
                  <a:pt x="-75495" y="3011116"/>
                  <a:pt x="289059" y="2674688"/>
                </a:cubicBezTo>
                <a:lnTo>
                  <a:pt x="2929317" y="238132"/>
                </a:lnTo>
                <a:cubicBezTo>
                  <a:pt x="3111594" y="69918"/>
                  <a:pt x="3344797" y="-8488"/>
                  <a:pt x="3574485" y="727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22538"/>
          <p:cNvSpPr>
            <a:spLocks noChangeArrowheads="1"/>
          </p:cNvSpPr>
          <p:nvPr/>
        </p:nvSpPr>
        <p:spPr bwMode="auto">
          <a:xfrm>
            <a:off x="660400" y="1624106"/>
            <a:ext cx="10858500" cy="150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我们知道，二次函数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y=ax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+bx+c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a≠0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）的图象是一条抛物线，而且还研究过它的顶点坐标、对称轴等问题。那么，抛物线到底有怎样的几何特征？它还有哪些几何性质？</a:t>
            </a:r>
          </a:p>
        </p:txBody>
      </p:sp>
      <p:sp>
        <p:nvSpPr>
          <p:cNvPr id="19458" name="矩形 22540"/>
          <p:cNvSpPr>
            <a:spLocks noChangeArrowheads="1"/>
          </p:cNvSpPr>
          <p:nvPr/>
        </p:nvSpPr>
        <p:spPr bwMode="auto">
          <a:xfrm>
            <a:off x="660400" y="1223996"/>
            <a:ext cx="97334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思考：</a:t>
            </a: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课前导入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25605"/>
          <p:cNvSpPr txBox="1">
            <a:spLocks noChangeArrowheads="1"/>
          </p:cNvSpPr>
          <p:nvPr/>
        </p:nvSpPr>
        <p:spPr bwMode="auto">
          <a:xfrm>
            <a:off x="740805" y="1218306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我们知道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椭圆、双曲线有共同的几何特征：</a:t>
            </a:r>
          </a:p>
        </p:txBody>
      </p:sp>
      <p:sp>
        <p:nvSpPr>
          <p:cNvPr id="25607" name="文本框 25606"/>
          <p:cNvSpPr txBox="1">
            <a:spLocks noChangeArrowheads="1"/>
          </p:cNvSpPr>
          <p:nvPr/>
        </p:nvSpPr>
        <p:spPr bwMode="auto">
          <a:xfrm>
            <a:off x="797957" y="1766768"/>
            <a:ext cx="1072094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都可以看作是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在平面内与一个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定点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的距离和一条</a:t>
            </a:r>
            <a:r>
              <a:rPr lang="zh-CN" altLang="en-US" sz="2000" kern="0">
                <a:solidFill>
                  <a:srgbClr val="FF33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定直线</a:t>
            </a:r>
            <a:r>
              <a:rPr lang="en-US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其中定点不在定直线上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的距离的比是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常数</a:t>
            </a:r>
            <a:r>
              <a:rPr lang="en-US" altLang="zh-CN" sz="2000" i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pSp>
        <p:nvGrpSpPr>
          <p:cNvPr id="25608" name="组合 25607"/>
          <p:cNvGrpSpPr/>
          <p:nvPr/>
        </p:nvGrpSpPr>
        <p:grpSpPr bwMode="auto">
          <a:xfrm>
            <a:off x="2407176" y="3456772"/>
            <a:ext cx="1826361" cy="2138365"/>
            <a:chOff x="144" y="2208"/>
            <a:chExt cx="1440" cy="1686"/>
          </a:xfrm>
        </p:grpSpPr>
        <p:grpSp>
          <p:nvGrpSpPr>
            <p:cNvPr id="21508" name="组合 25608"/>
            <p:cNvGrpSpPr/>
            <p:nvPr/>
          </p:nvGrpSpPr>
          <p:grpSpPr bwMode="auto">
            <a:xfrm>
              <a:off x="144" y="2208"/>
              <a:ext cx="1440" cy="1440"/>
              <a:chOff x="144" y="2208"/>
              <a:chExt cx="1440" cy="1440"/>
            </a:xfrm>
          </p:grpSpPr>
          <p:sp>
            <p:nvSpPr>
              <p:cNvPr id="21509" name="椭圆 25609"/>
              <p:cNvSpPr>
                <a:spLocks noChangeArrowheads="1"/>
              </p:cNvSpPr>
              <p:nvPr/>
            </p:nvSpPr>
            <p:spPr bwMode="auto">
              <a:xfrm>
                <a:off x="384" y="2544"/>
                <a:ext cx="1200" cy="816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endParaRPr lang="zh-CN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0" name="直接连接符 25610"/>
              <p:cNvSpPr>
                <a:spLocks noChangeShapeType="1"/>
              </p:cNvSpPr>
              <p:nvPr/>
            </p:nvSpPr>
            <p:spPr bwMode="auto">
              <a:xfrm>
                <a:off x="144" y="2352"/>
                <a:ext cx="0" cy="129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1" name="文本框 25611"/>
              <p:cNvSpPr txBox="1">
                <a:spLocks noChangeArrowheads="1"/>
              </p:cNvSpPr>
              <p:nvPr/>
            </p:nvSpPr>
            <p:spPr bwMode="auto">
              <a:xfrm>
                <a:off x="480" y="2640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rgbClr val="C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·</a:t>
                </a:r>
                <a:endParaRPr lang="en-US" altLang="zh-CN" sz="2000" kern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2" name="直接连接符 25612"/>
              <p:cNvSpPr>
                <a:spLocks noChangeShapeType="1"/>
              </p:cNvSpPr>
              <p:nvPr/>
            </p:nvSpPr>
            <p:spPr bwMode="auto">
              <a:xfrm flipH="1">
                <a:off x="144" y="2592"/>
                <a:ext cx="52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3" name="直接连接符 25613"/>
              <p:cNvSpPr>
                <a:spLocks noChangeShapeType="1"/>
              </p:cNvSpPr>
              <p:nvPr/>
            </p:nvSpPr>
            <p:spPr bwMode="auto">
              <a:xfrm flipH="1">
                <a:off x="582" y="2592"/>
                <a:ext cx="9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14" name="文本框 25614"/>
              <p:cNvSpPr txBox="1">
                <a:spLocks noChangeArrowheads="1"/>
              </p:cNvSpPr>
              <p:nvPr/>
            </p:nvSpPr>
            <p:spPr bwMode="auto">
              <a:xfrm>
                <a:off x="528" y="2352"/>
                <a:ext cx="2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1515" name="文本框 25615"/>
              <p:cNvSpPr txBox="1">
                <a:spLocks noChangeArrowheads="1"/>
              </p:cNvSpPr>
              <p:nvPr/>
            </p:nvSpPr>
            <p:spPr bwMode="auto">
              <a:xfrm>
                <a:off x="576" y="2832"/>
                <a:ext cx="21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21516" name="文本框 25616"/>
              <p:cNvSpPr txBox="1">
                <a:spLocks noChangeArrowheads="1"/>
              </p:cNvSpPr>
              <p:nvPr/>
            </p:nvSpPr>
            <p:spPr bwMode="auto">
              <a:xfrm>
                <a:off x="144" y="2208"/>
                <a:ext cx="1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  <p:sp>
          <p:nvSpPr>
            <p:cNvPr id="21517" name="文本框 25617"/>
            <p:cNvSpPr txBox="1">
              <a:spLocks noChangeArrowheads="1"/>
            </p:cNvSpPr>
            <p:nvPr/>
          </p:nvSpPr>
          <p:spPr bwMode="auto">
            <a:xfrm>
              <a:off x="493" y="3642"/>
              <a:ext cx="7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0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＜</a:t>
              </a: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＜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5619" name="文本框 25618"/>
          <p:cNvSpPr txBox="1">
            <a:spLocks noChangeArrowheads="1"/>
          </p:cNvSpPr>
          <p:nvPr/>
        </p:nvSpPr>
        <p:spPr bwMode="auto">
          <a:xfrm>
            <a:off x="3955091" y="2801481"/>
            <a:ext cx="4191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时，是双曲线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sp>
        <p:nvSpPr>
          <p:cNvPr id="25620" name="文本框 25619"/>
          <p:cNvSpPr txBox="1">
            <a:spLocks noChangeArrowheads="1"/>
          </p:cNvSpPr>
          <p:nvPr/>
        </p:nvSpPr>
        <p:spPr bwMode="auto">
          <a:xfrm>
            <a:off x="221291" y="2820531"/>
            <a:ext cx="3657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0&lt;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&lt;1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是椭圆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;</a:t>
            </a:r>
          </a:p>
        </p:txBody>
      </p:sp>
      <p:grpSp>
        <p:nvGrpSpPr>
          <p:cNvPr id="25622" name="组合 25621"/>
          <p:cNvGrpSpPr/>
          <p:nvPr/>
        </p:nvGrpSpPr>
        <p:grpSpPr bwMode="auto">
          <a:xfrm>
            <a:off x="5314182" y="3312083"/>
            <a:ext cx="1568895" cy="2206854"/>
            <a:chOff x="2774" y="1776"/>
            <a:chExt cx="1237" cy="1740"/>
          </a:xfrm>
        </p:grpSpPr>
        <p:sp>
          <p:nvSpPr>
            <p:cNvPr id="21521" name="文本框 25622"/>
            <p:cNvSpPr txBox="1">
              <a:spLocks noChangeArrowheads="1"/>
            </p:cNvSpPr>
            <p:nvPr/>
          </p:nvSpPr>
          <p:spPr bwMode="auto">
            <a:xfrm>
              <a:off x="3648" y="1776"/>
              <a:ext cx="1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1522" name="文本框 25623"/>
            <p:cNvSpPr txBox="1">
              <a:spLocks noChangeArrowheads="1"/>
            </p:cNvSpPr>
            <p:nvPr/>
          </p:nvSpPr>
          <p:spPr bwMode="auto">
            <a:xfrm>
              <a:off x="2928" y="2487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1523" name="直接连接符 25624"/>
            <p:cNvSpPr>
              <a:spLocks noChangeShapeType="1"/>
            </p:cNvSpPr>
            <p:nvPr/>
          </p:nvSpPr>
          <p:spPr bwMode="auto">
            <a:xfrm>
              <a:off x="3600" y="2016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4" name="文本框 25625"/>
            <p:cNvSpPr txBox="1">
              <a:spLocks noChangeArrowheads="1"/>
            </p:cNvSpPr>
            <p:nvPr/>
          </p:nvSpPr>
          <p:spPr bwMode="auto">
            <a:xfrm>
              <a:off x="3072" y="2304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·</a:t>
              </a:r>
              <a:endParaRPr lang="en-US" altLang="zh-CN" sz="20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5" name="直接连接符 25626"/>
            <p:cNvSpPr>
              <a:spLocks noChangeShapeType="1"/>
            </p:cNvSpPr>
            <p:nvPr/>
          </p:nvSpPr>
          <p:spPr bwMode="auto">
            <a:xfrm>
              <a:off x="3360" y="2304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6" name="直接连接符 25627"/>
            <p:cNvSpPr>
              <a:spLocks noChangeShapeType="1"/>
            </p:cNvSpPr>
            <p:nvPr/>
          </p:nvSpPr>
          <p:spPr bwMode="auto">
            <a:xfrm flipH="1">
              <a:off x="3168" y="2304"/>
              <a:ext cx="192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27" name="文本框 25628"/>
            <p:cNvSpPr txBox="1">
              <a:spLocks noChangeArrowheads="1"/>
            </p:cNvSpPr>
            <p:nvPr/>
          </p:nvSpPr>
          <p:spPr bwMode="auto">
            <a:xfrm>
              <a:off x="3255" y="2064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21528" name="文本框 25629"/>
            <p:cNvSpPr txBox="1">
              <a:spLocks noChangeArrowheads="1"/>
            </p:cNvSpPr>
            <p:nvPr/>
          </p:nvSpPr>
          <p:spPr bwMode="auto">
            <a:xfrm>
              <a:off x="3479" y="3264"/>
              <a:ext cx="46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</a:t>
              </a: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＞</a:t>
              </a: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21529" name="矩形 25630"/>
            <p:cNvSpPr>
              <a:spLocks noChangeArrowheads="1"/>
            </p:cNvSpPr>
            <p:nvPr/>
          </p:nvSpPr>
          <p:spPr bwMode="auto">
            <a:xfrm>
              <a:off x="2774" y="2058"/>
              <a:ext cx="11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zh-CN" altLang="zh-CN" sz="2000" kern="0">
                <a:solidFill>
                  <a:schemeClr val="tx2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1530" name="组合 25631"/>
            <p:cNvGrpSpPr/>
            <p:nvPr/>
          </p:nvGrpSpPr>
          <p:grpSpPr bwMode="auto">
            <a:xfrm>
              <a:off x="3210" y="2088"/>
              <a:ext cx="801" cy="1056"/>
              <a:chOff x="2290" y="1434"/>
              <a:chExt cx="1295" cy="1861"/>
            </a:xfrm>
          </p:grpSpPr>
          <p:sp>
            <p:nvSpPr>
              <p:cNvPr id="21531" name="任意多边形 25632"/>
              <p:cNvSpPr>
                <a:spLocks noChangeArrowheads="1"/>
              </p:cNvSpPr>
              <p:nvPr/>
            </p:nvSpPr>
            <p:spPr bwMode="auto">
              <a:xfrm>
                <a:off x="3198" y="1453"/>
                <a:ext cx="387" cy="1842"/>
              </a:xfrm>
              <a:custGeom>
                <a:avLst/>
                <a:gdLst>
                  <a:gd name="T0" fmla="*/ 40 w 40"/>
                  <a:gd name="T1" fmla="*/ 0 h 178"/>
                  <a:gd name="T2" fmla="*/ 32 w 40"/>
                  <a:gd name="T3" fmla="*/ 13 h 178"/>
                  <a:gd name="T4" fmla="*/ 26 w 40"/>
                  <a:gd name="T5" fmla="*/ 23 h 178"/>
                  <a:gd name="T6" fmla="*/ 22 w 40"/>
                  <a:gd name="T7" fmla="*/ 31 h 178"/>
                  <a:gd name="T8" fmla="*/ 18 w 40"/>
                  <a:gd name="T9" fmla="*/ 38 h 178"/>
                  <a:gd name="T10" fmla="*/ 15 w 40"/>
                  <a:gd name="T11" fmla="*/ 44 h 178"/>
                  <a:gd name="T12" fmla="*/ 12 w 40"/>
                  <a:gd name="T13" fmla="*/ 49 h 178"/>
                  <a:gd name="T14" fmla="*/ 10 w 40"/>
                  <a:gd name="T15" fmla="*/ 54 h 178"/>
                  <a:gd name="T16" fmla="*/ 8 w 40"/>
                  <a:gd name="T17" fmla="*/ 58 h 178"/>
                  <a:gd name="T18" fmla="*/ 7 w 40"/>
                  <a:gd name="T19" fmla="*/ 61 h 178"/>
                  <a:gd name="T20" fmla="*/ 5 w 40"/>
                  <a:gd name="T21" fmla="*/ 65 h 178"/>
                  <a:gd name="T22" fmla="*/ 4 w 40"/>
                  <a:gd name="T23" fmla="*/ 68 h 178"/>
                  <a:gd name="T24" fmla="*/ 3 w 40"/>
                  <a:gd name="T25" fmla="*/ 71 h 178"/>
                  <a:gd name="T26" fmla="*/ 2 w 40"/>
                  <a:gd name="T27" fmla="*/ 73 h 178"/>
                  <a:gd name="T28" fmla="*/ 2 w 40"/>
                  <a:gd name="T29" fmla="*/ 76 h 178"/>
                  <a:gd name="T30" fmla="*/ 1 w 40"/>
                  <a:gd name="T31" fmla="*/ 78 h 178"/>
                  <a:gd name="T32" fmla="*/ 1 w 40"/>
                  <a:gd name="T33" fmla="*/ 80 h 178"/>
                  <a:gd name="T34" fmla="*/ 0 w 40"/>
                  <a:gd name="T35" fmla="*/ 83 h 178"/>
                  <a:gd name="T36" fmla="*/ 0 w 40"/>
                  <a:gd name="T37" fmla="*/ 85 h 178"/>
                  <a:gd name="T38" fmla="*/ 0 w 40"/>
                  <a:gd name="T39" fmla="*/ 87 h 178"/>
                  <a:gd name="T40" fmla="*/ 0 w 40"/>
                  <a:gd name="T41" fmla="*/ 89 h 178"/>
                  <a:gd name="T42" fmla="*/ 0 w 40"/>
                  <a:gd name="T43" fmla="*/ 91 h 178"/>
                  <a:gd name="T44" fmla="*/ 0 w 40"/>
                  <a:gd name="T45" fmla="*/ 93 h 178"/>
                  <a:gd name="T46" fmla="*/ 0 w 40"/>
                  <a:gd name="T47" fmla="*/ 95 h 178"/>
                  <a:gd name="T48" fmla="*/ 1 w 40"/>
                  <a:gd name="T49" fmla="*/ 98 h 178"/>
                  <a:gd name="T50" fmla="*/ 1 w 40"/>
                  <a:gd name="T51" fmla="*/ 100 h 178"/>
                  <a:gd name="T52" fmla="*/ 2 w 40"/>
                  <a:gd name="T53" fmla="*/ 102 h 178"/>
                  <a:gd name="T54" fmla="*/ 2 w 40"/>
                  <a:gd name="T55" fmla="*/ 105 h 178"/>
                  <a:gd name="T56" fmla="*/ 3 w 40"/>
                  <a:gd name="T57" fmla="*/ 107 h 178"/>
                  <a:gd name="T58" fmla="*/ 4 w 40"/>
                  <a:gd name="T59" fmla="*/ 110 h 178"/>
                  <a:gd name="T60" fmla="*/ 5 w 40"/>
                  <a:gd name="T61" fmla="*/ 113 h 178"/>
                  <a:gd name="T62" fmla="*/ 7 w 40"/>
                  <a:gd name="T63" fmla="*/ 117 h 178"/>
                  <a:gd name="T64" fmla="*/ 8 w 40"/>
                  <a:gd name="T65" fmla="*/ 120 h 178"/>
                  <a:gd name="T66" fmla="*/ 10 w 40"/>
                  <a:gd name="T67" fmla="*/ 124 h 178"/>
                  <a:gd name="T68" fmla="*/ 12 w 40"/>
                  <a:gd name="T69" fmla="*/ 129 h 178"/>
                  <a:gd name="T70" fmla="*/ 15 w 40"/>
                  <a:gd name="T71" fmla="*/ 134 h 178"/>
                  <a:gd name="T72" fmla="*/ 18 w 40"/>
                  <a:gd name="T73" fmla="*/ 140 h 178"/>
                  <a:gd name="T74" fmla="*/ 22 w 40"/>
                  <a:gd name="T75" fmla="*/ 147 h 178"/>
                  <a:gd name="T76" fmla="*/ 26 w 40"/>
                  <a:gd name="T77" fmla="*/ 155 h 178"/>
                  <a:gd name="T78" fmla="*/ 32 w 40"/>
                  <a:gd name="T79" fmla="*/ 165 h 178"/>
                  <a:gd name="T80" fmla="*/ 40 w 40"/>
                  <a:gd name="T8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178">
                    <a:moveTo>
                      <a:pt x="40" y="0"/>
                    </a:moveTo>
                    <a:lnTo>
                      <a:pt x="32" y="13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18" y="38"/>
                    </a:lnTo>
                    <a:lnTo>
                      <a:pt x="15" y="44"/>
                    </a:lnTo>
                    <a:lnTo>
                      <a:pt x="12" y="49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2" y="73"/>
                    </a:lnTo>
                    <a:lnTo>
                      <a:pt x="2" y="76"/>
                    </a:lnTo>
                    <a:lnTo>
                      <a:pt x="1" y="78"/>
                    </a:lnTo>
                    <a:lnTo>
                      <a:pt x="1" y="8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2" y="105"/>
                    </a:lnTo>
                    <a:lnTo>
                      <a:pt x="3" y="107"/>
                    </a:lnTo>
                    <a:lnTo>
                      <a:pt x="4" y="110"/>
                    </a:lnTo>
                    <a:lnTo>
                      <a:pt x="5" y="113"/>
                    </a:lnTo>
                    <a:lnTo>
                      <a:pt x="7" y="117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2" y="129"/>
                    </a:lnTo>
                    <a:lnTo>
                      <a:pt x="15" y="134"/>
                    </a:lnTo>
                    <a:lnTo>
                      <a:pt x="18" y="140"/>
                    </a:lnTo>
                    <a:lnTo>
                      <a:pt x="22" y="147"/>
                    </a:lnTo>
                    <a:lnTo>
                      <a:pt x="26" y="155"/>
                    </a:lnTo>
                    <a:lnTo>
                      <a:pt x="32" y="165"/>
                    </a:lnTo>
                    <a:lnTo>
                      <a:pt x="40" y="178"/>
                    </a:lnTo>
                  </a:path>
                </a:pathLst>
              </a:custGeom>
              <a:noFill/>
              <a:ln w="57150">
                <a:solidFill>
                  <a:srgbClr val="01010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532" name="任意多边形 25633"/>
              <p:cNvSpPr>
                <a:spLocks noChangeArrowheads="1"/>
              </p:cNvSpPr>
              <p:nvPr/>
            </p:nvSpPr>
            <p:spPr bwMode="auto">
              <a:xfrm flipH="1">
                <a:off x="2290" y="1434"/>
                <a:ext cx="387" cy="1842"/>
              </a:xfrm>
              <a:custGeom>
                <a:avLst/>
                <a:gdLst>
                  <a:gd name="T0" fmla="*/ 40 w 40"/>
                  <a:gd name="T1" fmla="*/ 0 h 178"/>
                  <a:gd name="T2" fmla="*/ 32 w 40"/>
                  <a:gd name="T3" fmla="*/ 13 h 178"/>
                  <a:gd name="T4" fmla="*/ 26 w 40"/>
                  <a:gd name="T5" fmla="*/ 23 h 178"/>
                  <a:gd name="T6" fmla="*/ 22 w 40"/>
                  <a:gd name="T7" fmla="*/ 31 h 178"/>
                  <a:gd name="T8" fmla="*/ 18 w 40"/>
                  <a:gd name="T9" fmla="*/ 38 h 178"/>
                  <a:gd name="T10" fmla="*/ 15 w 40"/>
                  <a:gd name="T11" fmla="*/ 44 h 178"/>
                  <a:gd name="T12" fmla="*/ 12 w 40"/>
                  <a:gd name="T13" fmla="*/ 49 h 178"/>
                  <a:gd name="T14" fmla="*/ 10 w 40"/>
                  <a:gd name="T15" fmla="*/ 54 h 178"/>
                  <a:gd name="T16" fmla="*/ 8 w 40"/>
                  <a:gd name="T17" fmla="*/ 58 h 178"/>
                  <a:gd name="T18" fmla="*/ 7 w 40"/>
                  <a:gd name="T19" fmla="*/ 61 h 178"/>
                  <a:gd name="T20" fmla="*/ 5 w 40"/>
                  <a:gd name="T21" fmla="*/ 65 h 178"/>
                  <a:gd name="T22" fmla="*/ 4 w 40"/>
                  <a:gd name="T23" fmla="*/ 68 h 178"/>
                  <a:gd name="T24" fmla="*/ 3 w 40"/>
                  <a:gd name="T25" fmla="*/ 71 h 178"/>
                  <a:gd name="T26" fmla="*/ 2 w 40"/>
                  <a:gd name="T27" fmla="*/ 73 h 178"/>
                  <a:gd name="T28" fmla="*/ 2 w 40"/>
                  <a:gd name="T29" fmla="*/ 76 h 178"/>
                  <a:gd name="T30" fmla="*/ 1 w 40"/>
                  <a:gd name="T31" fmla="*/ 78 h 178"/>
                  <a:gd name="T32" fmla="*/ 1 w 40"/>
                  <a:gd name="T33" fmla="*/ 80 h 178"/>
                  <a:gd name="T34" fmla="*/ 0 w 40"/>
                  <a:gd name="T35" fmla="*/ 83 h 178"/>
                  <a:gd name="T36" fmla="*/ 0 w 40"/>
                  <a:gd name="T37" fmla="*/ 85 h 178"/>
                  <a:gd name="T38" fmla="*/ 0 w 40"/>
                  <a:gd name="T39" fmla="*/ 87 h 178"/>
                  <a:gd name="T40" fmla="*/ 0 w 40"/>
                  <a:gd name="T41" fmla="*/ 89 h 178"/>
                  <a:gd name="T42" fmla="*/ 0 w 40"/>
                  <a:gd name="T43" fmla="*/ 91 h 178"/>
                  <a:gd name="T44" fmla="*/ 0 w 40"/>
                  <a:gd name="T45" fmla="*/ 93 h 178"/>
                  <a:gd name="T46" fmla="*/ 0 w 40"/>
                  <a:gd name="T47" fmla="*/ 95 h 178"/>
                  <a:gd name="T48" fmla="*/ 1 w 40"/>
                  <a:gd name="T49" fmla="*/ 98 h 178"/>
                  <a:gd name="T50" fmla="*/ 1 w 40"/>
                  <a:gd name="T51" fmla="*/ 100 h 178"/>
                  <a:gd name="T52" fmla="*/ 2 w 40"/>
                  <a:gd name="T53" fmla="*/ 102 h 178"/>
                  <a:gd name="T54" fmla="*/ 2 w 40"/>
                  <a:gd name="T55" fmla="*/ 105 h 178"/>
                  <a:gd name="T56" fmla="*/ 3 w 40"/>
                  <a:gd name="T57" fmla="*/ 107 h 178"/>
                  <a:gd name="T58" fmla="*/ 4 w 40"/>
                  <a:gd name="T59" fmla="*/ 110 h 178"/>
                  <a:gd name="T60" fmla="*/ 5 w 40"/>
                  <a:gd name="T61" fmla="*/ 113 h 178"/>
                  <a:gd name="T62" fmla="*/ 7 w 40"/>
                  <a:gd name="T63" fmla="*/ 117 h 178"/>
                  <a:gd name="T64" fmla="*/ 8 w 40"/>
                  <a:gd name="T65" fmla="*/ 120 h 178"/>
                  <a:gd name="T66" fmla="*/ 10 w 40"/>
                  <a:gd name="T67" fmla="*/ 124 h 178"/>
                  <a:gd name="T68" fmla="*/ 12 w 40"/>
                  <a:gd name="T69" fmla="*/ 129 h 178"/>
                  <a:gd name="T70" fmla="*/ 15 w 40"/>
                  <a:gd name="T71" fmla="*/ 134 h 178"/>
                  <a:gd name="T72" fmla="*/ 18 w 40"/>
                  <a:gd name="T73" fmla="*/ 140 h 178"/>
                  <a:gd name="T74" fmla="*/ 22 w 40"/>
                  <a:gd name="T75" fmla="*/ 147 h 178"/>
                  <a:gd name="T76" fmla="*/ 26 w 40"/>
                  <a:gd name="T77" fmla="*/ 155 h 178"/>
                  <a:gd name="T78" fmla="*/ 32 w 40"/>
                  <a:gd name="T79" fmla="*/ 165 h 178"/>
                  <a:gd name="T80" fmla="*/ 40 w 40"/>
                  <a:gd name="T81" fmla="*/ 17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" h="178">
                    <a:moveTo>
                      <a:pt x="40" y="0"/>
                    </a:moveTo>
                    <a:lnTo>
                      <a:pt x="32" y="13"/>
                    </a:lnTo>
                    <a:lnTo>
                      <a:pt x="26" y="23"/>
                    </a:lnTo>
                    <a:lnTo>
                      <a:pt x="22" y="31"/>
                    </a:lnTo>
                    <a:lnTo>
                      <a:pt x="18" y="38"/>
                    </a:lnTo>
                    <a:lnTo>
                      <a:pt x="15" y="44"/>
                    </a:lnTo>
                    <a:lnTo>
                      <a:pt x="12" y="49"/>
                    </a:lnTo>
                    <a:lnTo>
                      <a:pt x="10" y="54"/>
                    </a:lnTo>
                    <a:lnTo>
                      <a:pt x="8" y="58"/>
                    </a:lnTo>
                    <a:lnTo>
                      <a:pt x="7" y="61"/>
                    </a:lnTo>
                    <a:lnTo>
                      <a:pt x="5" y="65"/>
                    </a:lnTo>
                    <a:lnTo>
                      <a:pt x="4" y="68"/>
                    </a:lnTo>
                    <a:lnTo>
                      <a:pt x="3" y="71"/>
                    </a:lnTo>
                    <a:lnTo>
                      <a:pt x="2" y="73"/>
                    </a:lnTo>
                    <a:lnTo>
                      <a:pt x="2" y="76"/>
                    </a:lnTo>
                    <a:lnTo>
                      <a:pt x="1" y="78"/>
                    </a:lnTo>
                    <a:lnTo>
                      <a:pt x="1" y="80"/>
                    </a:lnTo>
                    <a:lnTo>
                      <a:pt x="0" y="83"/>
                    </a:lnTo>
                    <a:lnTo>
                      <a:pt x="0" y="85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93"/>
                    </a:lnTo>
                    <a:lnTo>
                      <a:pt x="0" y="95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2" y="102"/>
                    </a:lnTo>
                    <a:lnTo>
                      <a:pt x="2" y="105"/>
                    </a:lnTo>
                    <a:lnTo>
                      <a:pt x="3" y="107"/>
                    </a:lnTo>
                    <a:lnTo>
                      <a:pt x="4" y="110"/>
                    </a:lnTo>
                    <a:lnTo>
                      <a:pt x="5" y="113"/>
                    </a:lnTo>
                    <a:lnTo>
                      <a:pt x="7" y="117"/>
                    </a:lnTo>
                    <a:lnTo>
                      <a:pt x="8" y="120"/>
                    </a:lnTo>
                    <a:lnTo>
                      <a:pt x="10" y="124"/>
                    </a:lnTo>
                    <a:lnTo>
                      <a:pt x="12" y="129"/>
                    </a:lnTo>
                    <a:lnTo>
                      <a:pt x="15" y="134"/>
                    </a:lnTo>
                    <a:lnTo>
                      <a:pt x="18" y="140"/>
                    </a:lnTo>
                    <a:lnTo>
                      <a:pt x="22" y="147"/>
                    </a:lnTo>
                    <a:lnTo>
                      <a:pt x="26" y="155"/>
                    </a:lnTo>
                    <a:lnTo>
                      <a:pt x="32" y="165"/>
                    </a:lnTo>
                    <a:lnTo>
                      <a:pt x="40" y="178"/>
                    </a:lnTo>
                  </a:path>
                </a:pathLst>
              </a:custGeom>
              <a:noFill/>
              <a:ln w="57150">
                <a:solidFill>
                  <a:srgbClr val="01010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1533" name="直接连接符 25634"/>
          <p:cNvSpPr>
            <a:spLocks noChangeShapeType="1"/>
          </p:cNvSpPr>
          <p:nvPr/>
        </p:nvSpPr>
        <p:spPr bwMode="auto">
          <a:xfrm>
            <a:off x="3715378" y="1640186"/>
            <a:ext cx="1828800" cy="725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534" name="直接连接符 25635"/>
          <p:cNvSpPr>
            <a:spLocks noChangeShapeType="1"/>
          </p:cNvSpPr>
          <p:nvPr/>
        </p:nvSpPr>
        <p:spPr bwMode="auto">
          <a:xfrm>
            <a:off x="3715378" y="1716387"/>
            <a:ext cx="1828800" cy="3537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637" name="文本框 25636">
            <a:hlinkClick r:id="rId4" action="ppaction://hlinksldjump"/>
          </p:cNvPr>
          <p:cNvSpPr txBox="1"/>
          <p:nvPr/>
        </p:nvSpPr>
        <p:spPr>
          <a:xfrm>
            <a:off x="877544" y="5835590"/>
            <a:ext cx="554513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那么</a:t>
            </a:r>
            <a:r>
              <a:rPr lang="en-US" altLang="zh-CN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当</a:t>
            </a:r>
            <a:r>
              <a:rPr lang="en-US" altLang="zh-CN" sz="2000" i="1" kern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e</a:t>
            </a:r>
            <a:r>
              <a:rPr lang="en-US" altLang="zh-CN" sz="2000" kern="0" noProof="1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=1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时，它又是什么曲线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  <a:hlinkClick r:id="rId5" action="ppaction://hlinkfile"/>
              </a:rPr>
              <a:t> </a:t>
            </a:r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grpSp>
        <p:nvGrpSpPr>
          <p:cNvPr id="25638" name="组合 25637"/>
          <p:cNvGrpSpPr/>
          <p:nvPr/>
        </p:nvGrpSpPr>
        <p:grpSpPr bwMode="auto">
          <a:xfrm>
            <a:off x="8923176" y="3437672"/>
            <a:ext cx="1072987" cy="2100316"/>
            <a:chOff x="4080" y="2208"/>
            <a:chExt cx="846" cy="1656"/>
          </a:xfrm>
        </p:grpSpPr>
        <p:sp>
          <p:nvSpPr>
            <p:cNvPr id="21537" name="直接连接符 25638"/>
            <p:cNvSpPr>
              <a:spLocks noChangeShapeType="1"/>
            </p:cNvSpPr>
            <p:nvPr/>
          </p:nvSpPr>
          <p:spPr bwMode="auto">
            <a:xfrm>
              <a:off x="4080" y="2400"/>
              <a:ext cx="0" cy="12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8" name="文本框 25639"/>
            <p:cNvSpPr txBox="1">
              <a:spLocks noChangeArrowheads="1"/>
            </p:cNvSpPr>
            <p:nvPr/>
          </p:nvSpPr>
          <p:spPr bwMode="auto">
            <a:xfrm>
              <a:off x="4576" y="2640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·</a:t>
              </a:r>
              <a:endParaRPr lang="en-US" altLang="zh-CN" sz="20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39" name="文本框 25640"/>
            <p:cNvSpPr txBox="1">
              <a:spLocks noChangeArrowheads="1"/>
            </p:cNvSpPr>
            <p:nvPr/>
          </p:nvSpPr>
          <p:spPr bwMode="auto">
            <a:xfrm>
              <a:off x="4711" y="2880"/>
              <a:ext cx="2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F</a:t>
              </a:r>
            </a:p>
          </p:txBody>
        </p:sp>
        <p:sp>
          <p:nvSpPr>
            <p:cNvPr id="21540" name="文本框 25641"/>
            <p:cNvSpPr txBox="1">
              <a:spLocks noChangeArrowheads="1"/>
            </p:cNvSpPr>
            <p:nvPr/>
          </p:nvSpPr>
          <p:spPr bwMode="auto">
            <a:xfrm>
              <a:off x="4455" y="2448"/>
              <a:ext cx="25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M</a:t>
              </a:r>
            </a:p>
          </p:txBody>
        </p:sp>
        <p:sp>
          <p:nvSpPr>
            <p:cNvPr id="21541" name="文本框 25642"/>
            <p:cNvSpPr txBox="1">
              <a:spLocks noChangeArrowheads="1"/>
            </p:cNvSpPr>
            <p:nvPr/>
          </p:nvSpPr>
          <p:spPr bwMode="auto">
            <a:xfrm>
              <a:off x="4080" y="2208"/>
              <a:ext cx="15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l</a:t>
              </a:r>
            </a:p>
          </p:txBody>
        </p:sp>
        <p:sp>
          <p:nvSpPr>
            <p:cNvPr id="21542" name="文本框 25643"/>
            <p:cNvSpPr txBox="1">
              <a:spLocks noChangeArrowheads="1"/>
            </p:cNvSpPr>
            <p:nvPr/>
          </p:nvSpPr>
          <p:spPr bwMode="auto">
            <a:xfrm>
              <a:off x="4368" y="2294"/>
              <a:ext cx="17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chemeClr val="accent2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·</a:t>
              </a:r>
            </a:p>
          </p:txBody>
        </p:sp>
        <p:sp>
          <p:nvSpPr>
            <p:cNvPr id="21543" name="直接连接符 25644"/>
            <p:cNvSpPr>
              <a:spLocks noChangeShapeType="1"/>
            </p:cNvSpPr>
            <p:nvPr/>
          </p:nvSpPr>
          <p:spPr bwMode="auto">
            <a:xfrm flipH="1">
              <a:off x="4080" y="2640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4" name="直接连接符 25645"/>
            <p:cNvSpPr>
              <a:spLocks noChangeShapeType="1"/>
            </p:cNvSpPr>
            <p:nvPr/>
          </p:nvSpPr>
          <p:spPr bwMode="auto">
            <a:xfrm>
              <a:off x="4464" y="2640"/>
              <a:ext cx="24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545" name="文本框 25646"/>
            <p:cNvSpPr txBox="1">
              <a:spLocks noChangeArrowheads="1"/>
            </p:cNvSpPr>
            <p:nvPr/>
          </p:nvSpPr>
          <p:spPr bwMode="auto">
            <a:xfrm>
              <a:off x="4392" y="3612"/>
              <a:ext cx="3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e=1</a:t>
              </a:r>
            </a:p>
          </p:txBody>
        </p:sp>
      </p:grpSp>
      <p:sp>
        <p:nvSpPr>
          <p:cNvPr id="4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复习回顾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菜单命令时发金属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菜单命令时发金属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菜单命令时发金属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  <p:bldP spid="25619" grpId="0"/>
      <p:bldP spid="25620" grpId="0"/>
      <p:bldP spid="25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63492"/>
          <p:cNvSpPr txBox="1">
            <a:spLocks noChangeArrowheads="1"/>
          </p:cNvSpPr>
          <p:nvPr/>
        </p:nvSpPr>
        <p:spPr bwMode="auto">
          <a:xfrm>
            <a:off x="660400" y="1410335"/>
            <a:ext cx="110642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如图，点           是定点，  是不经过点         的定直线。   是       上任意一点，过点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作                ，线段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的垂直平分线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交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于点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，拖动点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H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，观察点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的轨迹，你能发现点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满足的几何条件吗？  </a:t>
            </a:r>
          </a:p>
        </p:txBody>
      </p:sp>
      <p:graphicFrame>
        <p:nvGraphicFramePr>
          <p:cNvPr id="23553" name="对象 63490"/>
          <p:cNvGraphicFramePr/>
          <p:nvPr/>
        </p:nvGraphicFramePr>
        <p:xfrm>
          <a:off x="5240331" y="1519081"/>
          <a:ext cx="3698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65100" imgH="165100" progId="Equation.DSMT4">
                  <p:embed/>
                </p:oleObj>
              </mc:Choice>
              <mc:Fallback>
                <p:oleObj r:id="rId2" imgW="165100" imgH="165100" progId="Equation.DSMT4">
                  <p:embed/>
                  <p:pic>
                    <p:nvPicPr>
                      <p:cNvPr id="0" name="对象 63490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0331" y="1519081"/>
                        <a:ext cx="3698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对象 63493"/>
          <p:cNvGraphicFramePr/>
          <p:nvPr/>
        </p:nvGraphicFramePr>
        <p:xfrm>
          <a:off x="10489365" y="1539172"/>
          <a:ext cx="1029534" cy="297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570865" imgH="165100" progId="Equation.DSMT4">
                  <p:embed/>
                </p:oleObj>
              </mc:Choice>
              <mc:Fallback>
                <p:oleObj r:id="rId4" imgW="570865" imgH="165100" progId="Equation.DSMT4">
                  <p:embed/>
                  <p:pic>
                    <p:nvPicPr>
                      <p:cNvPr id="0" name="对象 6349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89365" y="1539172"/>
                        <a:ext cx="1029534" cy="2977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对象 63494"/>
          <p:cNvGraphicFramePr/>
          <p:nvPr/>
        </p:nvGraphicFramePr>
        <p:xfrm>
          <a:off x="3551390" y="1522890"/>
          <a:ext cx="304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139700" imgH="165100" progId="Equation.DSMT4">
                  <p:embed/>
                </p:oleObj>
              </mc:Choice>
              <mc:Fallback>
                <p:oleObj r:id="rId6" imgW="139700" imgH="165100" progId="Equation.DSMT4">
                  <p:embed/>
                  <p:pic>
                    <p:nvPicPr>
                      <p:cNvPr id="0" name="对象 6349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390" y="1522890"/>
                        <a:ext cx="304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对象 63495"/>
          <p:cNvGraphicFramePr/>
          <p:nvPr/>
        </p:nvGraphicFramePr>
        <p:xfrm>
          <a:off x="7596023" y="1539172"/>
          <a:ext cx="3048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139700" imgH="165100" progId="Equation.DSMT4">
                  <p:embed/>
                </p:oleObj>
              </mc:Choice>
              <mc:Fallback>
                <p:oleObj r:id="rId8" imgW="139700" imgH="165100" progId="Equation.DSMT4">
                  <p:embed/>
                  <p:pic>
                    <p:nvPicPr>
                      <p:cNvPr id="0" name="对象 63495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023" y="1539172"/>
                        <a:ext cx="30480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对象 63496"/>
          <p:cNvGraphicFramePr/>
          <p:nvPr/>
        </p:nvGraphicFramePr>
        <p:xfrm>
          <a:off x="6810692" y="1549401"/>
          <a:ext cx="43180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177800" imgH="165100" progId="Equation.DSMT4">
                  <p:embed/>
                </p:oleObj>
              </mc:Choice>
              <mc:Fallback>
                <p:oleObj r:id="rId9" imgW="177800" imgH="165100" progId="Equation.DSMT4">
                  <p:embed/>
                  <p:pic>
                    <p:nvPicPr>
                      <p:cNvPr id="0" name="对象 63496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92" y="1549401"/>
                        <a:ext cx="431800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9" name="对象 63497"/>
          <p:cNvGraphicFramePr/>
          <p:nvPr/>
        </p:nvGraphicFramePr>
        <p:xfrm>
          <a:off x="2091373" y="1539172"/>
          <a:ext cx="44291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1" imgW="165100" imgH="165100" progId="Equation.DSMT4">
                  <p:embed/>
                </p:oleObj>
              </mc:Choice>
              <mc:Fallback>
                <p:oleObj r:id="rId11" imgW="165100" imgH="165100" progId="Equation.DSMT4">
                  <p:embed/>
                  <p:pic>
                    <p:nvPicPr>
                      <p:cNvPr id="0" name="对象 63497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373" y="1539172"/>
                        <a:ext cx="44291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文本框 63499"/>
          <p:cNvSpPr txBox="1">
            <a:spLocks noChangeArrowheads="1"/>
          </p:cNvSpPr>
          <p:nvPr/>
        </p:nvSpPr>
        <p:spPr bwMode="auto">
          <a:xfrm>
            <a:off x="719773" y="1113772"/>
            <a:ext cx="2743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提出问题：</a:t>
            </a:r>
          </a:p>
        </p:txBody>
      </p:sp>
      <p:sp>
        <p:nvSpPr>
          <p:cNvPr id="23561" name="文本框 63500"/>
          <p:cNvSpPr txBox="1">
            <a:spLocks noChangeArrowheads="1"/>
          </p:cNvSpPr>
          <p:nvPr/>
        </p:nvSpPr>
        <p:spPr bwMode="auto">
          <a:xfrm>
            <a:off x="3396298" y="3987483"/>
            <a:ext cx="2551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grpSp>
        <p:nvGrpSpPr>
          <p:cNvPr id="23562" name="组合 63501"/>
          <p:cNvGrpSpPr/>
          <p:nvPr/>
        </p:nvGrpSpPr>
        <p:grpSpPr bwMode="auto">
          <a:xfrm>
            <a:off x="3512618" y="2434827"/>
            <a:ext cx="2129976" cy="3505422"/>
            <a:chOff x="1338" y="1525"/>
            <a:chExt cx="1626" cy="2676"/>
          </a:xfrm>
        </p:grpSpPr>
        <p:graphicFrame>
          <p:nvGraphicFramePr>
            <p:cNvPr id="23563" name="对象 63502"/>
            <p:cNvGraphicFramePr/>
            <p:nvPr/>
          </p:nvGraphicFramePr>
          <p:xfrm>
            <a:off x="1594" y="1661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139700" imgH="165100" progId="Equation.DSMT4">
                    <p:embed/>
                  </p:oleObj>
                </mc:Choice>
                <mc:Fallback>
                  <p:oleObj r:id="rId12" imgW="139700" imgH="165100" progId="Equation.DSMT4">
                    <p:embed/>
                    <p:pic>
                      <p:nvPicPr>
                        <p:cNvPr id="0" name="对象 6350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4" y="1661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3564" name="组合 63503"/>
            <p:cNvGrpSpPr/>
            <p:nvPr/>
          </p:nvGrpSpPr>
          <p:grpSpPr bwMode="auto">
            <a:xfrm>
              <a:off x="1338" y="1525"/>
              <a:ext cx="1626" cy="2676"/>
              <a:chOff x="1338" y="1525"/>
              <a:chExt cx="1626" cy="2676"/>
            </a:xfrm>
          </p:grpSpPr>
          <p:sp>
            <p:nvSpPr>
              <p:cNvPr id="23565" name="文本框 63504"/>
              <p:cNvSpPr txBox="1">
                <a:spLocks noChangeArrowheads="1"/>
              </p:cNvSpPr>
              <p:nvPr/>
            </p:nvSpPr>
            <p:spPr bwMode="auto">
              <a:xfrm>
                <a:off x="2656" y="1843"/>
                <a:ext cx="2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3566" name="文本框 63505"/>
              <p:cNvSpPr txBox="1">
                <a:spLocks noChangeArrowheads="1"/>
              </p:cNvSpPr>
              <p:nvPr/>
            </p:nvSpPr>
            <p:spPr bwMode="auto">
              <a:xfrm>
                <a:off x="2611" y="2659"/>
                <a:ext cx="3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  <p:grpSp>
            <p:nvGrpSpPr>
              <p:cNvPr id="23567" name="组合 63506"/>
              <p:cNvGrpSpPr/>
              <p:nvPr/>
            </p:nvGrpSpPr>
            <p:grpSpPr bwMode="auto">
              <a:xfrm>
                <a:off x="1338" y="1525"/>
                <a:ext cx="1545" cy="2676"/>
                <a:chOff x="1338" y="1525"/>
                <a:chExt cx="1545" cy="2676"/>
              </a:xfrm>
            </p:grpSpPr>
            <p:grpSp>
              <p:nvGrpSpPr>
                <p:cNvPr id="23568" name="组合 63507"/>
                <p:cNvGrpSpPr/>
                <p:nvPr/>
              </p:nvGrpSpPr>
              <p:grpSpPr bwMode="auto">
                <a:xfrm>
                  <a:off x="1338" y="1525"/>
                  <a:ext cx="1545" cy="2676"/>
                  <a:chOff x="1471" y="1389"/>
                  <a:chExt cx="1545" cy="2676"/>
                </a:xfrm>
              </p:grpSpPr>
              <p:sp>
                <p:nvSpPr>
                  <p:cNvPr id="23569" name="直接连接符 6350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82" y="1570"/>
                    <a:ext cx="0" cy="240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0" name="直接连接符 63509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024"/>
                    <a:ext cx="771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1" name="直接连接符 635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71" y="1389"/>
                    <a:ext cx="1545" cy="267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2" name="直接连接符 63511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024"/>
                    <a:ext cx="1043" cy="60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573" name="直接连接符 63512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2024"/>
                    <a:ext cx="272" cy="59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 sz="2000" kern="0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ea typeface="思源黑体 CN Medium" panose="020B0600000000000000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graphicFrame>
              <p:nvGraphicFramePr>
                <p:cNvPr id="23574" name="对象 63513"/>
                <p:cNvGraphicFramePr/>
                <p:nvPr/>
              </p:nvGraphicFramePr>
              <p:xfrm>
                <a:off x="1519" y="2024"/>
                <a:ext cx="192" cy="17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r:id="rId14" imgW="177800" imgH="165100" progId="Equation.DSMT4">
                        <p:embed/>
                      </p:oleObj>
                    </mc:Choice>
                    <mc:Fallback>
                      <p:oleObj r:id="rId14" imgW="177800" imgH="165100" progId="Equation.DSMT4">
                        <p:embed/>
                        <p:pic>
                          <p:nvPicPr>
                            <p:cNvPr id="0" name="对象 63513"/>
                            <p:cNvPicPr>
                              <a:picLocks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519" y="2024"/>
                              <a:ext cx="192" cy="17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38100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  <p:sp>
        <p:nvSpPr>
          <p:cNvPr id="23575" name="文本框 63514">
            <a:hlinkClick r:id="rId16" action="ppaction://hlinkfile"/>
          </p:cNvPr>
          <p:cNvSpPr txBox="1">
            <a:spLocks noChangeArrowheads="1"/>
          </p:cNvSpPr>
          <p:nvPr/>
        </p:nvSpPr>
        <p:spPr bwMode="auto">
          <a:xfrm>
            <a:off x="7198398" y="3321662"/>
            <a:ext cx="2057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几何画板观察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组合 28677"/>
          <p:cNvGrpSpPr/>
          <p:nvPr/>
        </p:nvGrpSpPr>
        <p:grpSpPr bwMode="auto">
          <a:xfrm>
            <a:off x="7200997" y="1538773"/>
            <a:ext cx="4017963" cy="3455988"/>
            <a:chOff x="1020" y="981"/>
            <a:chExt cx="2531" cy="2177"/>
          </a:xfrm>
        </p:grpSpPr>
        <p:grpSp>
          <p:nvGrpSpPr>
            <p:cNvPr id="24578" name="组合 28678"/>
            <p:cNvGrpSpPr/>
            <p:nvPr/>
          </p:nvGrpSpPr>
          <p:grpSpPr bwMode="auto">
            <a:xfrm>
              <a:off x="1474" y="1026"/>
              <a:ext cx="2077" cy="2103"/>
              <a:chOff x="2928" y="741"/>
              <a:chExt cx="2077" cy="2103"/>
            </a:xfrm>
          </p:grpSpPr>
          <p:pic>
            <p:nvPicPr>
              <p:cNvPr id="24579" name="图片 28679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741"/>
                <a:ext cx="2077" cy="21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4580" name="对象 28680"/>
              <p:cNvGraphicFramePr/>
              <p:nvPr/>
            </p:nvGraphicFramePr>
            <p:xfrm>
              <a:off x="4368" y="816"/>
              <a:ext cx="357" cy="3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4" imgW="165100" imgH="177800" progId="Equation.DSMT4">
                      <p:embed/>
                    </p:oleObj>
                  </mc:Choice>
                  <mc:Fallback>
                    <p:oleObj r:id="rId4" imgW="165100" imgH="177800" progId="Equation.DSMT4">
                      <p:embed/>
                      <p:pic>
                        <p:nvPicPr>
                          <p:cNvPr id="0" name="对象 28680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68" y="816"/>
                            <a:ext cx="357" cy="3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4581" name="组合 28681"/>
            <p:cNvGrpSpPr/>
            <p:nvPr/>
          </p:nvGrpSpPr>
          <p:grpSpPr bwMode="auto">
            <a:xfrm>
              <a:off x="1020" y="981"/>
              <a:ext cx="1249" cy="2177"/>
              <a:chOff x="2472" y="714"/>
              <a:chExt cx="1249" cy="2177"/>
            </a:xfrm>
          </p:grpSpPr>
          <p:sp>
            <p:nvSpPr>
              <p:cNvPr id="24582" name="文本框 28682"/>
              <p:cNvSpPr txBox="1">
                <a:spLocks noChangeArrowheads="1"/>
              </p:cNvSpPr>
              <p:nvPr/>
            </p:nvSpPr>
            <p:spPr bwMode="auto">
              <a:xfrm>
                <a:off x="3470" y="850"/>
                <a:ext cx="25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24583" name="直接连接符 28683"/>
              <p:cNvSpPr>
                <a:spLocks noChangeShapeType="1"/>
              </p:cNvSpPr>
              <p:nvPr/>
            </p:nvSpPr>
            <p:spPr bwMode="auto">
              <a:xfrm flipH="1">
                <a:off x="2789" y="714"/>
                <a:ext cx="0" cy="217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4" name="文本框 28684"/>
              <p:cNvSpPr txBox="1">
                <a:spLocks noChangeArrowheads="1"/>
              </p:cNvSpPr>
              <p:nvPr/>
            </p:nvSpPr>
            <p:spPr bwMode="auto">
              <a:xfrm>
                <a:off x="3093" y="1515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rgbClr val="CC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cs typeface="Times New Roman" panose="02020603050405020304" pitchFamily="18" charset="0"/>
                    <a:sym typeface="Arial" panose="020B0604020202020204" pitchFamily="34" charset="0"/>
                  </a:rPr>
                  <a:t>·</a:t>
                </a:r>
                <a:endParaRPr lang="en-US" altLang="zh-CN" sz="2000" kern="0">
                  <a:solidFill>
                    <a:srgbClr val="CC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5" name="文本框 28685"/>
              <p:cNvSpPr txBox="1">
                <a:spLocks noChangeArrowheads="1"/>
              </p:cNvSpPr>
              <p:nvPr/>
            </p:nvSpPr>
            <p:spPr bwMode="auto">
              <a:xfrm>
                <a:off x="3243" y="1621"/>
                <a:ext cx="21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24586" name="文本框 28686"/>
              <p:cNvSpPr txBox="1">
                <a:spLocks noChangeArrowheads="1"/>
              </p:cNvSpPr>
              <p:nvPr/>
            </p:nvSpPr>
            <p:spPr bwMode="auto">
              <a:xfrm>
                <a:off x="2544" y="2208"/>
                <a:ext cx="27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  <p:sp>
            <p:nvSpPr>
              <p:cNvPr id="24587" name="文本框 28687"/>
              <p:cNvSpPr txBox="1">
                <a:spLocks noChangeArrowheads="1"/>
              </p:cNvSpPr>
              <p:nvPr/>
            </p:nvSpPr>
            <p:spPr bwMode="auto">
              <a:xfrm>
                <a:off x="3515" y="833"/>
                <a:ext cx="17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chemeClr val="accent2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·</a:t>
                </a:r>
              </a:p>
            </p:txBody>
          </p:sp>
          <p:sp>
            <p:nvSpPr>
              <p:cNvPr id="24588" name="直接连接符 28688"/>
              <p:cNvSpPr>
                <a:spLocks noChangeShapeType="1"/>
              </p:cNvSpPr>
              <p:nvPr/>
            </p:nvSpPr>
            <p:spPr bwMode="auto">
              <a:xfrm flipH="1">
                <a:off x="2789" y="1167"/>
                <a:ext cx="86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89" name="直接连接符 28689"/>
              <p:cNvSpPr>
                <a:spLocks noChangeShapeType="1"/>
              </p:cNvSpPr>
              <p:nvPr/>
            </p:nvSpPr>
            <p:spPr bwMode="auto">
              <a:xfrm flipH="1">
                <a:off x="3216" y="1167"/>
                <a:ext cx="408" cy="65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590" name="文本框 28690"/>
              <p:cNvSpPr txBox="1">
                <a:spLocks noChangeArrowheads="1"/>
              </p:cNvSpPr>
              <p:nvPr/>
            </p:nvSpPr>
            <p:spPr bwMode="auto">
              <a:xfrm>
                <a:off x="3024" y="2448"/>
                <a:ext cx="39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e</a:t>
                </a:r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=1</a:t>
                </a:r>
              </a:p>
            </p:txBody>
          </p:sp>
          <p:graphicFrame>
            <p:nvGraphicFramePr>
              <p:cNvPr id="24591" name="对象 28691"/>
              <p:cNvGraphicFramePr/>
              <p:nvPr/>
            </p:nvGraphicFramePr>
            <p:xfrm>
              <a:off x="2472" y="1077"/>
              <a:ext cx="288" cy="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r:id="rId6" imgW="190500" imgH="165100" progId="Equation.DSMT4">
                      <p:embed/>
                    </p:oleObj>
                  </mc:Choice>
                  <mc:Fallback>
                    <p:oleObj r:id="rId6" imgW="190500" imgH="165100" progId="Equation.DSMT4">
                      <p:embed/>
                      <p:pic>
                        <p:nvPicPr>
                          <p:cNvPr id="0" name="对象 28691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72" y="1077"/>
                            <a:ext cx="288" cy="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8693" name="文本框 28692"/>
          <p:cNvSpPr txBox="1">
            <a:spLocks noChangeArrowheads="1"/>
          </p:cNvSpPr>
          <p:nvPr/>
        </p:nvSpPr>
        <p:spPr bwMode="auto">
          <a:xfrm>
            <a:off x="748032" y="1538773"/>
            <a:ext cx="5508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在平面内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与一个定点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和一条定直线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不经过点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距离相等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的点的轨迹叫</a:t>
            </a: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抛物线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8694" name="文本框 28693"/>
          <p:cNvSpPr txBox="1">
            <a:spLocks noChangeArrowheads="1"/>
          </p:cNvSpPr>
          <p:nvPr/>
        </p:nvSpPr>
        <p:spPr bwMode="auto">
          <a:xfrm>
            <a:off x="740093" y="2611527"/>
            <a:ext cx="46799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点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叫抛物线的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直线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叫抛物线的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准线</a:t>
            </a:r>
          </a:p>
        </p:txBody>
      </p:sp>
      <p:sp>
        <p:nvSpPr>
          <p:cNvPr id="28696" name="文本框 28695"/>
          <p:cNvSpPr txBox="1">
            <a:spLocks noChangeArrowheads="1"/>
          </p:cNvSpPr>
          <p:nvPr/>
        </p:nvSpPr>
        <p:spPr bwMode="auto">
          <a:xfrm>
            <a:off x="7069235" y="5124937"/>
            <a:ext cx="4006850" cy="400110"/>
          </a:xfrm>
          <a:prstGeom prst="rect">
            <a:avLst/>
          </a:prstGeom>
          <a:solidFill>
            <a:srgbClr val="ACF2BE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到 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的距离</a:t>
            </a:r>
          </a:p>
        </p:txBody>
      </p:sp>
      <p:sp>
        <p:nvSpPr>
          <p:cNvPr id="28697" name="椭圆形标注 28696"/>
          <p:cNvSpPr>
            <a:spLocks noChangeArrowheads="1"/>
          </p:cNvSpPr>
          <p:nvPr/>
        </p:nvSpPr>
        <p:spPr bwMode="auto">
          <a:xfrm>
            <a:off x="5996084" y="4148623"/>
            <a:ext cx="1371600" cy="685800"/>
          </a:xfrm>
          <a:prstGeom prst="wedgeEllipseCallout">
            <a:avLst>
              <a:gd name="adj1" fmla="val 69792"/>
              <a:gd name="adj2" fmla="val -110185"/>
            </a:avLst>
          </a:prstGeom>
          <a:noFill/>
          <a:ln w="25400">
            <a:solidFill>
              <a:srgbClr val="0066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准线</a:t>
            </a:r>
          </a:p>
        </p:txBody>
      </p:sp>
      <p:sp>
        <p:nvSpPr>
          <p:cNvPr id="28698" name="云形标注 28697"/>
          <p:cNvSpPr>
            <a:spLocks noChangeArrowheads="1"/>
          </p:cNvSpPr>
          <p:nvPr/>
        </p:nvSpPr>
        <p:spPr bwMode="auto">
          <a:xfrm>
            <a:off x="8877396" y="2453173"/>
            <a:ext cx="1295400" cy="685800"/>
          </a:xfrm>
          <a:prstGeom prst="cloudCallout">
            <a:avLst>
              <a:gd name="adj1" fmla="val -86644"/>
              <a:gd name="adj2" fmla="val 75231"/>
            </a:avLst>
          </a:prstGeom>
          <a:noFill/>
          <a:ln w="9525">
            <a:solidFill>
              <a:srgbClr val="0066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</a:t>
            </a:r>
          </a:p>
        </p:txBody>
      </p:sp>
      <p:sp>
        <p:nvSpPr>
          <p:cNvPr id="28699" name="文本框 28698"/>
          <p:cNvSpPr txBox="1">
            <a:spLocks noChangeArrowheads="1"/>
          </p:cNvSpPr>
          <p:nvPr/>
        </p:nvSpPr>
        <p:spPr bwMode="auto">
          <a:xfrm>
            <a:off x="8023321" y="1786424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d</a:t>
            </a:r>
          </a:p>
        </p:txBody>
      </p:sp>
      <p:sp>
        <p:nvSpPr>
          <p:cNvPr id="24598" name="文本框 28699"/>
          <p:cNvSpPr txBox="1">
            <a:spLocks noChangeArrowheads="1"/>
          </p:cNvSpPr>
          <p:nvPr/>
        </p:nvSpPr>
        <p:spPr bwMode="auto">
          <a:xfrm>
            <a:off x="766763" y="1176489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一、抛物线的定义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</a:p>
        </p:txBody>
      </p:sp>
      <p:graphicFrame>
        <p:nvGraphicFramePr>
          <p:cNvPr id="28701" name="对象 28700"/>
          <p:cNvGraphicFramePr/>
          <p:nvPr/>
        </p:nvGraphicFramePr>
        <p:xfrm>
          <a:off x="883762" y="3558027"/>
          <a:ext cx="5551488" cy="731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166745" imgH="420370" progId="Word.Document.8">
                  <p:embed/>
                </p:oleObj>
              </mc:Choice>
              <mc:Fallback>
                <p:oleObj r:id="rId8" imgW="3166745" imgH="420370" progId="Word.Document.8">
                  <p:embed/>
                  <p:pic>
                    <p:nvPicPr>
                      <p:cNvPr id="0" name="对象 28700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2" y="3558027"/>
                        <a:ext cx="5551488" cy="7310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02" name="对象 28701"/>
          <p:cNvGraphicFramePr/>
          <p:nvPr/>
        </p:nvGraphicFramePr>
        <p:xfrm>
          <a:off x="3794760" y="6977782"/>
          <a:ext cx="6265546" cy="8250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3139440" imgH="190500" progId="Word.Document.8">
                  <p:embed/>
                </p:oleObj>
              </mc:Choice>
              <mc:Fallback>
                <p:oleObj name="Document" r:id="rId10" imgW="3139440" imgH="190500" progId="Word.Document.8">
                  <p:embed/>
                  <p:pic>
                    <p:nvPicPr>
                      <p:cNvPr id="0" name="对象 28701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4760" y="6977782"/>
                        <a:ext cx="6265546" cy="8250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" name="矩形 1"/>
          <p:cNvSpPr/>
          <p:nvPr/>
        </p:nvSpPr>
        <p:spPr>
          <a:xfrm>
            <a:off x="698501" y="4271728"/>
            <a:ext cx="417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那么如何建立坐标系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使抛物线的方程更简单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,</a:t>
            </a:r>
            <a:r>
              <a:rPr lang="zh-CN" altLang="en-US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其标准方程形式怎样</a:t>
            </a:r>
            <a:r>
              <a:rPr lang="en-US" altLang="zh-CN" sz="2000" kern="100" dirty="0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?</a:t>
            </a:r>
            <a:endParaRPr lang="zh-CN" altLang="en-US" sz="2000" kern="100" dirty="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75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75"/>
                            </p:stCondLst>
                            <p:childTnLst>
                              <p:par>
                                <p:cTn id="1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75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8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/>
      <p:bldP spid="28694" grpId="0"/>
      <p:bldP spid="28696" grpId="0" animBg="1"/>
      <p:bldP spid="28697" grpId="0" animBg="1"/>
      <p:bldP spid="28698" grpId="0" animBg="1"/>
      <p:bldP spid="28699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组合 68609"/>
          <p:cNvGrpSpPr/>
          <p:nvPr/>
        </p:nvGrpSpPr>
        <p:grpSpPr bwMode="auto">
          <a:xfrm>
            <a:off x="660400" y="1580190"/>
            <a:ext cx="10858500" cy="1016001"/>
            <a:chOff x="295" y="157"/>
            <a:chExt cx="5307" cy="640"/>
          </a:xfrm>
        </p:grpSpPr>
        <p:sp>
          <p:nvSpPr>
            <p:cNvPr id="26626" name="文本框 68610"/>
            <p:cNvSpPr txBox="1">
              <a:spLocks noChangeArrowheads="1"/>
            </p:cNvSpPr>
            <p:nvPr/>
          </p:nvSpPr>
          <p:spPr bwMode="auto">
            <a:xfrm>
              <a:off x="295" y="157"/>
              <a:ext cx="53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解法一：以 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轴，过点     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垂直于     的直线为      轴建立直角坐标系（如下图所示）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,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则定点                  设动点点               ，由抛物线定义得：</a:t>
              </a:r>
            </a:p>
          </p:txBody>
        </p:sp>
        <p:graphicFrame>
          <p:nvGraphicFramePr>
            <p:cNvPr id="26627" name="对象 68611"/>
            <p:cNvGraphicFramePr/>
            <p:nvPr/>
          </p:nvGraphicFramePr>
          <p:xfrm>
            <a:off x="955" y="203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39700" imgH="165100" progId="Equation.DSMT4">
                    <p:embed/>
                  </p:oleObj>
                </mc:Choice>
                <mc:Fallback>
                  <p:oleObj r:id="rId2" imgW="139700" imgH="165100" progId="Equation.DSMT4">
                    <p:embed/>
                    <p:pic>
                      <p:nvPicPr>
                        <p:cNvPr id="0" name="对象 6861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5" y="203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8" name="对象 68612"/>
            <p:cNvGraphicFramePr/>
            <p:nvPr/>
          </p:nvGraphicFramePr>
          <p:xfrm>
            <a:off x="1232" y="216"/>
            <a:ext cx="212" cy="2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39700" imgH="165100" progId="Equation.DSMT4">
                    <p:embed/>
                  </p:oleObj>
                </mc:Choice>
                <mc:Fallback>
                  <p:oleObj r:id="rId4" imgW="139700" imgH="165100" progId="Equation.DSMT4">
                    <p:embed/>
                    <p:pic>
                      <p:nvPicPr>
                        <p:cNvPr id="0" name="对象 686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2" y="216"/>
                          <a:ext cx="212" cy="2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29" name="对象 68613"/>
            <p:cNvGraphicFramePr/>
            <p:nvPr/>
          </p:nvGraphicFramePr>
          <p:xfrm>
            <a:off x="1930" y="207"/>
            <a:ext cx="23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6" imgW="165100" imgH="165100" progId="Equation.DSMT4">
                    <p:embed/>
                  </p:oleObj>
                </mc:Choice>
                <mc:Fallback>
                  <p:oleObj r:id="rId6" imgW="165100" imgH="165100" progId="Equation.DSMT4">
                    <p:embed/>
                    <p:pic>
                      <p:nvPicPr>
                        <p:cNvPr id="0" name="对象 6861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0" y="207"/>
                          <a:ext cx="23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0" name="对象 68614"/>
            <p:cNvGraphicFramePr/>
            <p:nvPr/>
          </p:nvGraphicFramePr>
          <p:xfrm>
            <a:off x="2450" y="198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8" imgW="139700" imgH="165100" progId="Equation.DSMT4">
                    <p:embed/>
                  </p:oleObj>
                </mc:Choice>
                <mc:Fallback>
                  <p:oleObj r:id="rId8" imgW="139700" imgH="165100" progId="Equation.DSMT4">
                    <p:embed/>
                    <p:pic>
                      <p:nvPicPr>
                        <p:cNvPr id="0" name="对象 6861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0" y="198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1" name="对象 68615"/>
            <p:cNvGraphicFramePr/>
            <p:nvPr/>
          </p:nvGraphicFramePr>
          <p:xfrm>
            <a:off x="3115" y="203"/>
            <a:ext cx="246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127000" imgH="139700" progId="Equation.DSMT4">
                    <p:embed/>
                  </p:oleObj>
                </mc:Choice>
                <mc:Fallback>
                  <p:oleObj r:id="rId9" imgW="127000" imgH="139700" progId="Equation.DSMT4">
                    <p:embed/>
                    <p:pic>
                      <p:nvPicPr>
                        <p:cNvPr id="0" name="对象 68615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5" y="203"/>
                          <a:ext cx="246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2" name="对象 68616"/>
            <p:cNvGraphicFramePr/>
            <p:nvPr/>
          </p:nvGraphicFramePr>
          <p:xfrm>
            <a:off x="538" y="529"/>
            <a:ext cx="515" cy="2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494665" imgH="203200" progId="Equation.DSMT4">
                    <p:embed/>
                  </p:oleObj>
                </mc:Choice>
                <mc:Fallback>
                  <p:oleObj r:id="rId11" imgW="494665" imgH="203200" progId="Equation.DSMT4">
                    <p:embed/>
                    <p:pic>
                      <p:nvPicPr>
                        <p:cNvPr id="0" name="对象 6861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" y="529"/>
                          <a:ext cx="515" cy="2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对象 68617"/>
            <p:cNvGraphicFramePr/>
            <p:nvPr/>
          </p:nvGraphicFramePr>
          <p:xfrm>
            <a:off x="1568" y="529"/>
            <a:ext cx="561" cy="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3" imgW="532765" imgH="203200" progId="Equation.DSMT4">
                    <p:embed/>
                  </p:oleObj>
                </mc:Choice>
                <mc:Fallback>
                  <p:oleObj r:id="rId13" imgW="532765" imgH="203200" progId="Equation.DSMT4">
                    <p:embed/>
                    <p:pic>
                      <p:nvPicPr>
                        <p:cNvPr id="0" name="对象 6861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68" y="529"/>
                          <a:ext cx="561" cy="2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4" name="矩形 68618"/>
          <p:cNvSpPr>
            <a:spLocks noChangeArrowheads="1"/>
          </p:cNvSpPr>
          <p:nvPr/>
        </p:nvSpPr>
        <p:spPr bwMode="auto">
          <a:xfrm>
            <a:off x="1373529" y="476800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68620" name="对象 68619"/>
          <p:cNvGraphicFramePr/>
          <p:nvPr/>
        </p:nvGraphicFramePr>
        <p:xfrm>
          <a:off x="3070421" y="2921627"/>
          <a:ext cx="291623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5" imgW="1269365" imgH="292100" progId="Equation.DSMT4">
                  <p:embed/>
                </p:oleObj>
              </mc:Choice>
              <mc:Fallback>
                <p:oleObj r:id="rId15" imgW="1269365" imgH="292100" progId="Equation.DSMT4">
                  <p:embed/>
                  <p:pic>
                    <p:nvPicPr>
                      <p:cNvPr id="0" name="对象 68619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421" y="2921627"/>
                        <a:ext cx="2916238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21" name="组合 68620"/>
          <p:cNvGrpSpPr/>
          <p:nvPr/>
        </p:nvGrpSpPr>
        <p:grpSpPr bwMode="auto">
          <a:xfrm>
            <a:off x="1962492" y="3763118"/>
            <a:ext cx="4824413" cy="671513"/>
            <a:chOff x="410" y="573"/>
            <a:chExt cx="3039" cy="423"/>
          </a:xfrm>
        </p:grpSpPr>
        <p:sp>
          <p:nvSpPr>
            <p:cNvPr id="26637" name="文本框 68621"/>
            <p:cNvSpPr txBox="1">
              <a:spLocks noChangeArrowheads="1"/>
            </p:cNvSpPr>
            <p:nvPr/>
          </p:nvSpPr>
          <p:spPr bwMode="auto">
            <a:xfrm>
              <a:off x="410" y="703"/>
              <a:ext cx="3039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化简得：</a:t>
              </a:r>
            </a:p>
          </p:txBody>
        </p:sp>
        <p:graphicFrame>
          <p:nvGraphicFramePr>
            <p:cNvPr id="26638" name="对象 68622"/>
            <p:cNvGraphicFramePr/>
            <p:nvPr/>
          </p:nvGraphicFramePr>
          <p:xfrm>
            <a:off x="1141" y="573"/>
            <a:ext cx="1860" cy="4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7" imgW="1395730" imgH="317500" progId="Equation.DSMT4">
                    <p:embed/>
                  </p:oleObj>
                </mc:Choice>
                <mc:Fallback>
                  <p:oleObj r:id="rId17" imgW="1395730" imgH="317500" progId="Equation.DSMT4">
                    <p:embed/>
                    <p:pic>
                      <p:nvPicPr>
                        <p:cNvPr id="0" name="对象 6862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1" y="573"/>
                          <a:ext cx="1860" cy="4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639" name="文本框 68623"/>
          <p:cNvSpPr txBox="1">
            <a:spLocks noChangeArrowheads="1"/>
          </p:cNvSpPr>
          <p:nvPr/>
        </p:nvSpPr>
        <p:spPr bwMode="auto">
          <a:xfrm>
            <a:off x="6809129" y="3524994"/>
            <a:ext cx="32400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6640" name="组合 68624"/>
          <p:cNvGrpSpPr/>
          <p:nvPr/>
        </p:nvGrpSpPr>
        <p:grpSpPr bwMode="auto">
          <a:xfrm>
            <a:off x="7550492" y="2837605"/>
            <a:ext cx="2498725" cy="2663825"/>
            <a:chOff x="3787" y="1026"/>
            <a:chExt cx="1574" cy="1678"/>
          </a:xfrm>
        </p:grpSpPr>
        <p:sp>
          <p:nvSpPr>
            <p:cNvPr id="26641" name="文本框 68625"/>
            <p:cNvSpPr txBox="1">
              <a:spLocks noChangeArrowheads="1"/>
            </p:cNvSpPr>
            <p:nvPr/>
          </p:nvSpPr>
          <p:spPr bwMode="auto">
            <a:xfrm>
              <a:off x="4557" y="1582"/>
              <a:ext cx="16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.</a:t>
              </a:r>
            </a:p>
          </p:txBody>
        </p:sp>
        <p:grpSp>
          <p:nvGrpSpPr>
            <p:cNvPr id="26642" name="组合 68626"/>
            <p:cNvGrpSpPr/>
            <p:nvPr/>
          </p:nvGrpSpPr>
          <p:grpSpPr bwMode="auto">
            <a:xfrm>
              <a:off x="3787" y="1026"/>
              <a:ext cx="1574" cy="1678"/>
              <a:chOff x="1837" y="2523"/>
              <a:chExt cx="1574" cy="1678"/>
            </a:xfrm>
          </p:grpSpPr>
          <p:sp>
            <p:nvSpPr>
              <p:cNvPr id="26643" name="直接连接符 68627"/>
              <p:cNvSpPr>
                <a:spLocks noChangeShapeType="1"/>
              </p:cNvSpPr>
              <p:nvPr/>
            </p:nvSpPr>
            <p:spPr bwMode="auto">
              <a:xfrm flipV="1">
                <a:off x="2109" y="2614"/>
                <a:ext cx="0" cy="14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44" name="直接连接符 68628"/>
              <p:cNvSpPr>
                <a:spLocks noChangeShapeType="1"/>
              </p:cNvSpPr>
              <p:nvPr/>
            </p:nvSpPr>
            <p:spPr bwMode="auto">
              <a:xfrm>
                <a:off x="1837" y="3385"/>
                <a:ext cx="12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45" name="任意多边形 68629"/>
              <p:cNvSpPr>
                <a:spLocks noChangeArrowheads="1"/>
              </p:cNvSpPr>
              <p:nvPr/>
            </p:nvSpPr>
            <p:spPr bwMode="auto">
              <a:xfrm>
                <a:off x="2434" y="2568"/>
                <a:ext cx="673" cy="1633"/>
              </a:xfrm>
              <a:custGeom>
                <a:avLst/>
                <a:gdLst>
                  <a:gd name="T0" fmla="*/ 447 w 673"/>
                  <a:gd name="T1" fmla="*/ 0 h 1633"/>
                  <a:gd name="T2" fmla="*/ 38 w 673"/>
                  <a:gd name="T3" fmla="*/ 862 h 1633"/>
                  <a:gd name="T4" fmla="*/ 673 w 673"/>
                  <a:gd name="T5" fmla="*/ 1633 h 1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73" h="1633">
                    <a:moveTo>
                      <a:pt x="447" y="0"/>
                    </a:moveTo>
                    <a:cubicBezTo>
                      <a:pt x="223" y="295"/>
                      <a:pt x="0" y="590"/>
                      <a:pt x="38" y="862"/>
                    </a:cubicBezTo>
                    <a:cubicBezTo>
                      <a:pt x="76" y="1134"/>
                      <a:pt x="567" y="1512"/>
                      <a:pt x="673" y="1633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646" name="文本框 68630"/>
              <p:cNvSpPr txBox="1">
                <a:spLocks noChangeArrowheads="1"/>
              </p:cNvSpPr>
              <p:nvPr/>
            </p:nvSpPr>
            <p:spPr bwMode="auto">
              <a:xfrm>
                <a:off x="2811" y="2750"/>
                <a:ext cx="600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M(X,y)</a:t>
                </a:r>
              </a:p>
            </p:txBody>
          </p:sp>
          <p:sp>
            <p:nvSpPr>
              <p:cNvPr id="26647" name="文本框 68631"/>
              <p:cNvSpPr txBox="1">
                <a:spLocks noChangeArrowheads="1"/>
              </p:cNvSpPr>
              <p:nvPr/>
            </p:nvSpPr>
            <p:spPr bwMode="auto">
              <a:xfrm>
                <a:off x="2606" y="2523"/>
                <a:ext cx="16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26648" name="文本框 68632"/>
              <p:cNvSpPr txBox="1">
                <a:spLocks noChangeArrowheads="1"/>
              </p:cNvSpPr>
              <p:nvPr/>
            </p:nvSpPr>
            <p:spPr bwMode="auto">
              <a:xfrm>
                <a:off x="3128" y="3249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6649" name="文本框 68633"/>
              <p:cNvSpPr txBox="1">
                <a:spLocks noChangeArrowheads="1"/>
              </p:cNvSpPr>
              <p:nvPr/>
            </p:nvSpPr>
            <p:spPr bwMode="auto">
              <a:xfrm>
                <a:off x="1903" y="2568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6650" name="文本框 68634"/>
              <p:cNvSpPr txBox="1">
                <a:spLocks noChangeArrowheads="1"/>
              </p:cNvSpPr>
              <p:nvPr/>
            </p:nvSpPr>
            <p:spPr bwMode="auto">
              <a:xfrm>
                <a:off x="1862" y="3371"/>
                <a:ext cx="24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  <p:sp>
            <p:nvSpPr>
              <p:cNvPr id="26651" name="文本框 68635"/>
              <p:cNvSpPr txBox="1">
                <a:spLocks noChangeArrowheads="1"/>
              </p:cNvSpPr>
              <p:nvPr/>
            </p:nvSpPr>
            <p:spPr bwMode="auto">
              <a:xfrm>
                <a:off x="2661" y="3385"/>
                <a:ext cx="215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F</a:t>
                </a:r>
              </a:p>
            </p:txBody>
          </p:sp>
          <p:sp>
            <p:nvSpPr>
              <p:cNvPr id="26652" name="文本框 68636"/>
              <p:cNvSpPr txBox="1">
                <a:spLocks noChangeArrowheads="1"/>
              </p:cNvSpPr>
              <p:nvPr/>
            </p:nvSpPr>
            <p:spPr bwMode="auto">
              <a:xfrm>
                <a:off x="2167" y="3657"/>
                <a:ext cx="1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l</a:t>
                </a:r>
              </a:p>
            </p:txBody>
          </p:sp>
        </p:grpSp>
      </p:grpSp>
      <p:sp>
        <p:nvSpPr>
          <p:cNvPr id="68657" name="文本框 68656"/>
          <p:cNvSpPr txBox="1"/>
          <p:nvPr/>
        </p:nvSpPr>
        <p:spPr>
          <a:xfrm>
            <a:off x="714717" y="1169918"/>
            <a:ext cx="6948488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二、抛物线标准方程的推导</a:t>
            </a:r>
          </a:p>
        </p:txBody>
      </p:sp>
      <p:sp>
        <p:nvSpPr>
          <p:cNvPr id="3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69633"/>
          <p:cNvSpPr>
            <a:spLocks noChangeArrowheads="1"/>
          </p:cNvSpPr>
          <p:nvPr/>
        </p:nvSpPr>
        <p:spPr bwMode="auto">
          <a:xfrm>
            <a:off x="1827848" y="417480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7650" name="矩形 69634"/>
          <p:cNvSpPr>
            <a:spLocks noChangeArrowheads="1"/>
          </p:cNvSpPr>
          <p:nvPr/>
        </p:nvSpPr>
        <p:spPr bwMode="auto">
          <a:xfrm>
            <a:off x="1827848" y="438912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9636" name="组合 69635"/>
          <p:cNvGrpSpPr/>
          <p:nvPr/>
        </p:nvGrpSpPr>
        <p:grpSpPr bwMode="auto">
          <a:xfrm>
            <a:off x="703899" y="1541145"/>
            <a:ext cx="10717213" cy="1042988"/>
            <a:chOff x="-555" y="-343"/>
            <a:chExt cx="6751" cy="657"/>
          </a:xfrm>
        </p:grpSpPr>
        <p:sp>
          <p:nvSpPr>
            <p:cNvPr id="27652" name="矩形 69636"/>
            <p:cNvSpPr>
              <a:spLocks noChangeArrowheads="1"/>
            </p:cNvSpPr>
            <p:nvPr/>
          </p:nvSpPr>
          <p:spPr bwMode="auto">
            <a:xfrm>
              <a:off x="-555" y="-343"/>
              <a:ext cx="6751" cy="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解法二：以定点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为原点，过点    垂直于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的直线为</a:t>
              </a:r>
              <a:r>
                <a:rPr lang="zh-CN" altLang="en-US" sz="2000" i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     </a:t>
              </a: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轴建立直角坐标系（如下图所示），则定点                   ，        的方程为</a:t>
              </a:r>
            </a:p>
          </p:txBody>
        </p:sp>
        <p:graphicFrame>
          <p:nvGraphicFramePr>
            <p:cNvPr id="27653" name="对象 69637"/>
            <p:cNvGraphicFramePr/>
            <p:nvPr/>
          </p:nvGraphicFramePr>
          <p:xfrm>
            <a:off x="1785" y="-294"/>
            <a:ext cx="23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" imgW="165100" imgH="165100" progId="Equation.DSMT4">
                    <p:embed/>
                  </p:oleObj>
                </mc:Choice>
                <mc:Fallback>
                  <p:oleObj r:id="rId2" imgW="165100" imgH="165100" progId="Equation.DSMT4">
                    <p:embed/>
                    <p:pic>
                      <p:nvPicPr>
                        <p:cNvPr id="0" name="对象 6963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5" y="-294"/>
                          <a:ext cx="23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4" name="对象 69638"/>
            <p:cNvGraphicFramePr/>
            <p:nvPr/>
          </p:nvGraphicFramePr>
          <p:xfrm>
            <a:off x="651" y="-287"/>
            <a:ext cx="233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4" imgW="165100" imgH="165100" progId="Equation.DSMT4">
                    <p:embed/>
                  </p:oleObj>
                </mc:Choice>
                <mc:Fallback>
                  <p:oleObj r:id="rId4" imgW="165100" imgH="165100" progId="Equation.DSMT4">
                    <p:embed/>
                    <p:pic>
                      <p:nvPicPr>
                        <p:cNvPr id="0" name="对象 6963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" y="-287"/>
                          <a:ext cx="233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对象 69639"/>
            <p:cNvGraphicFramePr/>
            <p:nvPr/>
          </p:nvGraphicFramePr>
          <p:xfrm>
            <a:off x="2472" y="-294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139700" imgH="165100" progId="Equation.DSMT4">
                    <p:embed/>
                  </p:oleObj>
                </mc:Choice>
                <mc:Fallback>
                  <p:oleObj r:id="rId5" imgW="139700" imgH="165100" progId="Equation.DSMT4">
                    <p:embed/>
                    <p:pic>
                      <p:nvPicPr>
                        <p:cNvPr id="0" name="对象 6963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2" y="-294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6" name="对象 69640"/>
            <p:cNvGraphicFramePr/>
            <p:nvPr/>
          </p:nvGraphicFramePr>
          <p:xfrm>
            <a:off x="3237" y="-277"/>
            <a:ext cx="246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127000" imgH="139700" progId="Equation.DSMT4">
                    <p:embed/>
                  </p:oleObj>
                </mc:Choice>
                <mc:Fallback>
                  <p:oleObj r:id="rId7" imgW="127000" imgH="139700" progId="Equation.DSMT4">
                    <p:embed/>
                    <p:pic>
                      <p:nvPicPr>
                        <p:cNvPr id="0" name="对象 6964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7" y="-277"/>
                          <a:ext cx="246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7" name="对象 69641"/>
            <p:cNvGraphicFramePr/>
            <p:nvPr/>
          </p:nvGraphicFramePr>
          <p:xfrm>
            <a:off x="138" y="-3"/>
            <a:ext cx="630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9" imgW="469265" imgH="203200" progId="Equation.DSMT4">
                    <p:embed/>
                  </p:oleObj>
                </mc:Choice>
                <mc:Fallback>
                  <p:oleObj r:id="rId9" imgW="469265" imgH="203200" progId="Equation.DSMT4">
                    <p:embed/>
                    <p:pic>
                      <p:nvPicPr>
                        <p:cNvPr id="0" name="对象 6964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" y="-3"/>
                          <a:ext cx="630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8" name="对象 69642"/>
            <p:cNvGraphicFramePr/>
            <p:nvPr/>
          </p:nvGraphicFramePr>
          <p:xfrm>
            <a:off x="1043" y="-14"/>
            <a:ext cx="197" cy="2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1" imgW="139700" imgH="165100" progId="Equation.DSMT4">
                    <p:embed/>
                  </p:oleObj>
                </mc:Choice>
                <mc:Fallback>
                  <p:oleObj r:id="rId11" imgW="139700" imgH="165100" progId="Equation.DSMT4">
                    <p:embed/>
                    <p:pic>
                      <p:nvPicPr>
                        <p:cNvPr id="0" name="对象 6964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43" y="-14"/>
                          <a:ext cx="197" cy="2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9" name="对象 69643"/>
            <p:cNvGraphicFramePr/>
            <p:nvPr/>
          </p:nvGraphicFramePr>
          <p:xfrm>
            <a:off x="1953" y="11"/>
            <a:ext cx="862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2" imgW="469265" imgH="165100" progId="Equation.DSMT4">
                    <p:embed/>
                  </p:oleObj>
                </mc:Choice>
                <mc:Fallback>
                  <p:oleObj r:id="rId12" imgW="469265" imgH="165100" progId="Equation.DSMT4">
                    <p:embed/>
                    <p:pic>
                      <p:nvPicPr>
                        <p:cNvPr id="0" name="对象 6964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3" y="11"/>
                          <a:ext cx="862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45" name="组合 69644"/>
          <p:cNvGrpSpPr/>
          <p:nvPr/>
        </p:nvGrpSpPr>
        <p:grpSpPr bwMode="auto">
          <a:xfrm>
            <a:off x="2042160" y="2755583"/>
            <a:ext cx="4627565" cy="454026"/>
            <a:chOff x="302" y="411"/>
            <a:chExt cx="2915" cy="286"/>
          </a:xfrm>
        </p:grpSpPr>
        <p:sp>
          <p:nvSpPr>
            <p:cNvPr id="27661" name="矩形 69645"/>
            <p:cNvSpPr>
              <a:spLocks noChangeArrowheads="1"/>
            </p:cNvSpPr>
            <p:nvPr/>
          </p:nvSpPr>
          <p:spPr bwMode="auto">
            <a:xfrm>
              <a:off x="302" y="411"/>
              <a:ext cx="291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设动点                      ，由抛物线定义得 </a:t>
              </a:r>
            </a:p>
          </p:txBody>
        </p:sp>
        <p:graphicFrame>
          <p:nvGraphicFramePr>
            <p:cNvPr id="27662" name="对象 69646"/>
            <p:cNvGraphicFramePr/>
            <p:nvPr/>
          </p:nvGraphicFramePr>
          <p:xfrm>
            <a:off x="990" y="426"/>
            <a:ext cx="712" cy="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4" imgW="532765" imgH="203200" progId="Equation.DSMT4">
                    <p:embed/>
                  </p:oleObj>
                </mc:Choice>
                <mc:Fallback>
                  <p:oleObj r:id="rId14" imgW="532765" imgH="203200" progId="Equation.DSMT4">
                    <p:embed/>
                    <p:pic>
                      <p:nvPicPr>
                        <p:cNvPr id="0" name="对象 6964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" y="426"/>
                          <a:ext cx="712" cy="2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7663" name="矩形 69647"/>
          <p:cNvSpPr>
            <a:spLocks noChangeArrowheads="1"/>
          </p:cNvSpPr>
          <p:nvPr/>
        </p:nvSpPr>
        <p:spPr bwMode="auto">
          <a:xfrm>
            <a:off x="1584960" y="466217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9649" name="组合 69648"/>
          <p:cNvGrpSpPr/>
          <p:nvPr/>
        </p:nvGrpSpPr>
        <p:grpSpPr bwMode="auto">
          <a:xfrm>
            <a:off x="2272348" y="3442176"/>
            <a:ext cx="3097213" cy="722313"/>
            <a:chOff x="385" y="1842"/>
            <a:chExt cx="1951" cy="455"/>
          </a:xfrm>
        </p:grpSpPr>
        <p:graphicFrame>
          <p:nvGraphicFramePr>
            <p:cNvPr id="27665" name="对象 69649"/>
            <p:cNvGraphicFramePr/>
            <p:nvPr/>
          </p:nvGraphicFramePr>
          <p:xfrm>
            <a:off x="385" y="1842"/>
            <a:ext cx="1020" cy="4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6" imgW="622300" imgH="279400" progId="Equation.DSMT4">
                    <p:embed/>
                  </p:oleObj>
                </mc:Choice>
                <mc:Fallback>
                  <p:oleObj r:id="rId16" imgW="622300" imgH="279400" progId="Equation.DSMT4">
                    <p:embed/>
                    <p:pic>
                      <p:nvPicPr>
                        <p:cNvPr id="0" name="对象 69649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" y="1842"/>
                          <a:ext cx="1020" cy="4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66" name="对象 69650"/>
            <p:cNvGraphicFramePr/>
            <p:nvPr/>
          </p:nvGraphicFramePr>
          <p:xfrm>
            <a:off x="1429" y="1842"/>
            <a:ext cx="907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18" imgW="532765" imgH="254000" progId="Equation.DSMT4">
                    <p:embed/>
                  </p:oleObj>
                </mc:Choice>
                <mc:Fallback>
                  <p:oleObj r:id="rId18" imgW="532765" imgH="254000" progId="Equation.DSMT4">
                    <p:embed/>
                    <p:pic>
                      <p:nvPicPr>
                        <p:cNvPr id="0" name="对象 6965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29" y="1842"/>
                          <a:ext cx="907" cy="4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9652" name="组合 69651"/>
          <p:cNvGrpSpPr/>
          <p:nvPr/>
        </p:nvGrpSpPr>
        <p:grpSpPr bwMode="auto">
          <a:xfrm>
            <a:off x="1965733" y="4389120"/>
            <a:ext cx="4387850" cy="727075"/>
            <a:chOff x="249" y="2328"/>
            <a:chExt cx="2764" cy="458"/>
          </a:xfrm>
        </p:grpSpPr>
        <p:sp>
          <p:nvSpPr>
            <p:cNvPr id="27668" name="矩形 69652"/>
            <p:cNvSpPr>
              <a:spLocks noChangeArrowheads="1"/>
            </p:cNvSpPr>
            <p:nvPr/>
          </p:nvSpPr>
          <p:spPr bwMode="auto">
            <a:xfrm>
              <a:off x="249" y="2461"/>
              <a:ext cx="2241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化简得：                                 </a:t>
              </a:r>
            </a:p>
          </p:txBody>
        </p:sp>
        <p:graphicFrame>
          <p:nvGraphicFramePr>
            <p:cNvPr id="27669" name="对象 69653"/>
            <p:cNvGraphicFramePr/>
            <p:nvPr/>
          </p:nvGraphicFramePr>
          <p:xfrm>
            <a:off x="1000" y="2328"/>
            <a:ext cx="2013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20" imgW="1395730" imgH="317500" progId="Equation.DSMT4">
                    <p:embed/>
                  </p:oleObj>
                </mc:Choice>
                <mc:Fallback>
                  <p:oleObj r:id="rId20" imgW="1395730" imgH="317500" progId="Equation.DSMT4">
                    <p:embed/>
                    <p:pic>
                      <p:nvPicPr>
                        <p:cNvPr id="0" name="对象 696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0" y="2328"/>
                          <a:ext cx="2013" cy="4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9655" name="对象 69654"/>
          <p:cNvGraphicFramePr/>
          <p:nvPr/>
        </p:nvGraphicFramePr>
        <p:xfrm>
          <a:off x="7485471" y="2356894"/>
          <a:ext cx="3600450" cy="301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2" imgW="1135380" imgH="1066800" progId="">
                  <p:embed/>
                </p:oleObj>
              </mc:Choice>
              <mc:Fallback>
                <p:oleObj r:id="rId22" imgW="1135380" imgH="1066800" progId="">
                  <p:embed/>
                  <p:pic>
                    <p:nvPicPr>
                      <p:cNvPr id="0" name="对象 69654"/>
                      <p:cNvPicPr>
                        <a:picLocks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5471" y="2356894"/>
                        <a:ext cx="3600450" cy="301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6" name="文本框 69655"/>
          <p:cNvSpPr txBox="1"/>
          <p:nvPr/>
        </p:nvSpPr>
        <p:spPr>
          <a:xfrm>
            <a:off x="660400" y="1159431"/>
            <a:ext cx="43434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二、标准方程的推导</a:t>
            </a:r>
          </a:p>
        </p:txBody>
      </p:sp>
      <p:sp>
        <p:nvSpPr>
          <p:cNvPr id="2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9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文本框 32777"/>
          <p:cNvSpPr txBox="1">
            <a:spLocks noChangeArrowheads="1"/>
          </p:cNvSpPr>
          <p:nvPr/>
        </p:nvSpPr>
        <p:spPr bwMode="auto">
          <a:xfrm>
            <a:off x="7492916" y="4237792"/>
            <a:ext cx="6477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</a:t>
            </a:r>
          </a:p>
        </p:txBody>
      </p:sp>
      <p:sp>
        <p:nvSpPr>
          <p:cNvPr id="32779" name="文本框 32778"/>
          <p:cNvSpPr txBox="1">
            <a:spLocks noChangeArrowheads="1"/>
          </p:cNvSpPr>
          <p:nvPr/>
        </p:nvSpPr>
        <p:spPr bwMode="auto">
          <a:xfrm>
            <a:off x="766763" y="1301266"/>
            <a:ext cx="5334000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解法三：以过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且垂直于 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l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的直线为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垂足为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以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K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的中点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O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为坐标原点建立直角坐标系</a:t>
            </a:r>
            <a:r>
              <a:rPr lang="en-US" altLang="zh-CN" sz="2000" i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xoy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graphicFrame>
        <p:nvGraphicFramePr>
          <p:cNvPr id="32780" name="对象 32779"/>
          <p:cNvGraphicFramePr/>
          <p:nvPr/>
        </p:nvGraphicFramePr>
        <p:xfrm>
          <a:off x="2008188" y="3938463"/>
          <a:ext cx="3124200" cy="83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574165" imgH="444500" progId="Equation.DSMT4">
                  <p:embed/>
                </p:oleObj>
              </mc:Choice>
              <mc:Fallback>
                <p:oleObj r:id="rId2" imgW="1574165" imgH="444500" progId="Equation.DSMT4">
                  <p:embed/>
                  <p:pic>
                    <p:nvPicPr>
                      <p:cNvPr id="0" name="对象 32779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8188" y="3938463"/>
                        <a:ext cx="3124200" cy="8352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文本框 32780"/>
          <p:cNvSpPr txBox="1">
            <a:spLocks noChangeArrowheads="1"/>
          </p:cNvSpPr>
          <p:nvPr/>
        </p:nvSpPr>
        <p:spPr bwMode="auto">
          <a:xfrm>
            <a:off x="660400" y="4884998"/>
            <a:ext cx="431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两边平方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整理得</a:t>
            </a:r>
          </a:p>
        </p:txBody>
      </p:sp>
      <p:pic>
        <p:nvPicPr>
          <p:cNvPr id="28677" name="图片 327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42" y="1929566"/>
            <a:ext cx="345598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3" name="组合 32782"/>
          <p:cNvGrpSpPr/>
          <p:nvPr/>
        </p:nvGrpSpPr>
        <p:grpSpPr bwMode="auto">
          <a:xfrm>
            <a:off x="7338928" y="3291639"/>
            <a:ext cx="2895600" cy="400050"/>
            <a:chOff x="288" y="1248"/>
            <a:chExt cx="1824" cy="252"/>
          </a:xfrm>
        </p:grpSpPr>
        <p:sp>
          <p:nvSpPr>
            <p:cNvPr id="28679" name="直接连接符 32783"/>
            <p:cNvSpPr>
              <a:spLocks noChangeShapeType="1"/>
            </p:cNvSpPr>
            <p:nvPr/>
          </p:nvSpPr>
          <p:spPr bwMode="auto">
            <a:xfrm flipV="1">
              <a:off x="288" y="1296"/>
              <a:ext cx="1824" cy="1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0" name="文本框 32784"/>
            <p:cNvSpPr txBox="1">
              <a:spLocks noChangeArrowheads="1"/>
            </p:cNvSpPr>
            <p:nvPr/>
          </p:nvSpPr>
          <p:spPr bwMode="auto">
            <a:xfrm>
              <a:off x="1872" y="1248"/>
              <a:ext cx="18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8681" name="文本框 32785"/>
            <p:cNvSpPr txBox="1">
              <a:spLocks noChangeArrowheads="1"/>
            </p:cNvSpPr>
            <p:nvPr/>
          </p:nvSpPr>
          <p:spPr bwMode="auto">
            <a:xfrm>
              <a:off x="462" y="1248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K</a:t>
              </a:r>
            </a:p>
          </p:txBody>
        </p:sp>
      </p:grpSp>
      <p:grpSp>
        <p:nvGrpSpPr>
          <p:cNvPr id="32787" name="组合 32786"/>
          <p:cNvGrpSpPr/>
          <p:nvPr/>
        </p:nvGrpSpPr>
        <p:grpSpPr bwMode="auto">
          <a:xfrm>
            <a:off x="8110453" y="1777167"/>
            <a:ext cx="800100" cy="2887663"/>
            <a:chOff x="720" y="528"/>
            <a:chExt cx="504" cy="1819"/>
          </a:xfrm>
        </p:grpSpPr>
        <p:sp>
          <p:nvSpPr>
            <p:cNvPr id="28683" name="直接连接符 32787"/>
            <p:cNvSpPr>
              <a:spLocks noChangeShapeType="1"/>
            </p:cNvSpPr>
            <p:nvPr/>
          </p:nvSpPr>
          <p:spPr bwMode="auto">
            <a:xfrm flipV="1">
              <a:off x="907" y="669"/>
              <a:ext cx="0" cy="16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684" name="文本框 32788"/>
            <p:cNvSpPr txBox="1">
              <a:spLocks noChangeArrowheads="1"/>
            </p:cNvSpPr>
            <p:nvPr/>
          </p:nvSpPr>
          <p:spPr bwMode="auto">
            <a:xfrm>
              <a:off x="907" y="528"/>
              <a:ext cx="31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8685" name="文本框 32789"/>
            <p:cNvSpPr txBox="1">
              <a:spLocks noChangeArrowheads="1"/>
            </p:cNvSpPr>
            <p:nvPr/>
          </p:nvSpPr>
          <p:spPr bwMode="auto">
            <a:xfrm>
              <a:off x="720" y="1422"/>
              <a:ext cx="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</p:grpSp>
      <p:sp>
        <p:nvSpPr>
          <p:cNvPr id="32791" name="文本框 32790"/>
          <p:cNvSpPr txBox="1">
            <a:spLocks noChangeArrowheads="1"/>
          </p:cNvSpPr>
          <p:nvPr/>
        </p:nvSpPr>
        <p:spPr bwMode="auto">
          <a:xfrm>
            <a:off x="8861341" y="2221667"/>
            <a:ext cx="1223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M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28687" name="文本框 32791"/>
          <p:cNvSpPr txBox="1">
            <a:spLocks noChangeArrowheads="1"/>
          </p:cNvSpPr>
          <p:nvPr/>
        </p:nvSpPr>
        <p:spPr bwMode="auto">
          <a:xfrm>
            <a:off x="8786728" y="3315454"/>
            <a:ext cx="431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i="1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F</a:t>
            </a:r>
          </a:p>
        </p:txBody>
      </p:sp>
      <p:graphicFrame>
        <p:nvGraphicFramePr>
          <p:cNvPr id="32794" name="对象 32793"/>
          <p:cNvGraphicFramePr/>
          <p:nvPr/>
        </p:nvGraphicFramePr>
        <p:xfrm>
          <a:off x="880158" y="2703688"/>
          <a:ext cx="4056444" cy="1237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2130425" imgH="648970" progId="Word.Document.8">
                  <p:embed/>
                </p:oleObj>
              </mc:Choice>
              <mc:Fallback>
                <p:oleObj r:id="rId5" imgW="2130425" imgH="648970" progId="Word.Document.8">
                  <p:embed/>
                  <p:pic>
                    <p:nvPicPr>
                      <p:cNvPr id="0" name="对象 32793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158" y="2703688"/>
                        <a:ext cx="4056444" cy="12373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5" name="文本框 32794"/>
          <p:cNvSpPr txBox="1">
            <a:spLocks noChangeArrowheads="1"/>
          </p:cNvSpPr>
          <p:nvPr/>
        </p:nvSpPr>
        <p:spPr bwMode="auto">
          <a:xfrm>
            <a:off x="660400" y="4184745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依题意得</a:t>
            </a:r>
          </a:p>
        </p:txBody>
      </p:sp>
      <p:graphicFrame>
        <p:nvGraphicFramePr>
          <p:cNvPr id="32796" name="对象 32795"/>
          <p:cNvGraphicFramePr/>
          <p:nvPr/>
        </p:nvGraphicFramePr>
        <p:xfrm>
          <a:off x="2641600" y="4828545"/>
          <a:ext cx="2212693" cy="454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1054100" imgH="228600" progId="Equation.DSMT4">
                  <p:embed/>
                </p:oleObj>
              </mc:Choice>
              <mc:Fallback>
                <p:oleObj r:id="rId7" imgW="1054100" imgH="228600" progId="Equation.DSMT4">
                  <p:embed/>
                  <p:pic>
                    <p:nvPicPr>
                      <p:cNvPr id="0" name="对象 3279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1600" y="4828545"/>
                        <a:ext cx="2212693" cy="4548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8" name="文本框 32797"/>
          <p:cNvSpPr txBox="1">
            <a:spLocks noChangeArrowheads="1"/>
          </p:cNvSpPr>
          <p:nvPr/>
        </p:nvSpPr>
        <p:spPr bwMode="auto">
          <a:xfrm>
            <a:off x="617014" y="5394621"/>
            <a:ext cx="4319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这就是所求的轨迹方程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75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9" grpId="0"/>
      <p:bldP spid="32781" grpId="0"/>
      <p:bldP spid="32791" grpId="0"/>
      <p:bldP spid="32795" grpId="0"/>
      <p:bldP spid="32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文本框 33801"/>
          <p:cNvSpPr txBox="1"/>
          <p:nvPr/>
        </p:nvSpPr>
        <p:spPr>
          <a:xfrm>
            <a:off x="672465" y="1202967"/>
            <a:ext cx="9144000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000" kern="0" noProof="1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三、抛物线的标准方程</a:t>
            </a:r>
          </a:p>
        </p:txBody>
      </p:sp>
      <p:sp>
        <p:nvSpPr>
          <p:cNvPr id="33803" name="矩形 33802"/>
          <p:cNvSpPr>
            <a:spLocks noChangeArrowheads="1"/>
          </p:cNvSpPr>
          <p:nvPr/>
        </p:nvSpPr>
        <p:spPr bwMode="auto">
          <a:xfrm>
            <a:off x="719614" y="1726811"/>
            <a:ext cx="108137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把方程 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2000" kern="0" baseline="3000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= 2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px 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0)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叫做抛物线的标准方程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其中 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为正常数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表示焦点在 </a:t>
            </a:r>
            <a:r>
              <a:rPr lang="en-US" altLang="zh-CN" sz="2000" i="1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x </a:t>
            </a:r>
            <a:r>
              <a:rPr lang="zh-CN" altLang="en-US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轴正半轴上</a:t>
            </a:r>
            <a:r>
              <a:rPr lang="en-US" altLang="zh-CN" sz="2000" kern="0" dirty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.</a:t>
            </a:r>
          </a:p>
        </p:txBody>
      </p:sp>
      <p:sp>
        <p:nvSpPr>
          <p:cNvPr id="33804" name="文本框 33803"/>
          <p:cNvSpPr txBox="1">
            <a:spLocks noChangeArrowheads="1"/>
          </p:cNvSpPr>
          <p:nvPr/>
        </p:nvSpPr>
        <p:spPr bwMode="auto">
          <a:xfrm>
            <a:off x="716279" y="2329480"/>
            <a:ext cx="320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000" i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p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的几何意义是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endParaRPr lang="en-US" altLang="zh-CN" sz="2000" kern="0" dirty="0">
              <a:solidFill>
                <a:schemeClr val="accent2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3805" name="组合 33804"/>
          <p:cNvGrpSpPr/>
          <p:nvPr/>
        </p:nvGrpSpPr>
        <p:grpSpPr bwMode="auto">
          <a:xfrm>
            <a:off x="2609372" y="2745166"/>
            <a:ext cx="2614613" cy="849313"/>
            <a:chOff x="528" y="1997"/>
            <a:chExt cx="1647" cy="535"/>
          </a:xfrm>
        </p:grpSpPr>
        <p:sp>
          <p:nvSpPr>
            <p:cNvPr id="29701" name="文本框 33805"/>
            <p:cNvSpPr txBox="1">
              <a:spLocks noChangeArrowheads="1"/>
            </p:cNvSpPr>
            <p:nvPr/>
          </p:nvSpPr>
          <p:spPr bwMode="auto">
            <a:xfrm>
              <a:off x="528" y="2160"/>
              <a:ext cx="14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焦点坐标是</a:t>
              </a:r>
            </a:p>
          </p:txBody>
        </p:sp>
        <p:graphicFrame>
          <p:nvGraphicFramePr>
            <p:cNvPr id="29702" name="对象 33806"/>
            <p:cNvGraphicFramePr/>
            <p:nvPr/>
          </p:nvGraphicFramePr>
          <p:xfrm>
            <a:off x="1296" y="1997"/>
            <a:ext cx="879" cy="5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3" imgW="583565" imgH="405765" progId="Equation.DSMT4">
                    <p:embed/>
                  </p:oleObj>
                </mc:Choice>
                <mc:Fallback>
                  <p:oleObj r:id="rId3" imgW="583565" imgH="405765" progId="Equation.DSMT4">
                    <p:embed/>
                    <p:pic>
                      <p:nvPicPr>
                        <p:cNvPr id="0" name="对象 3380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6" y="1997"/>
                          <a:ext cx="879" cy="5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3808" name="组合 33807"/>
          <p:cNvGrpSpPr/>
          <p:nvPr/>
        </p:nvGrpSpPr>
        <p:grpSpPr bwMode="auto">
          <a:xfrm>
            <a:off x="5287485" y="2783265"/>
            <a:ext cx="2771775" cy="827088"/>
            <a:chOff x="2215" y="2021"/>
            <a:chExt cx="1746" cy="521"/>
          </a:xfrm>
        </p:grpSpPr>
        <p:graphicFrame>
          <p:nvGraphicFramePr>
            <p:cNvPr id="29704" name="对象 33808"/>
            <p:cNvGraphicFramePr/>
            <p:nvPr/>
          </p:nvGraphicFramePr>
          <p:xfrm>
            <a:off x="3176" y="2021"/>
            <a:ext cx="785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5" imgW="532765" imgH="405765" progId="Equation.DSMT4">
                    <p:embed/>
                  </p:oleObj>
                </mc:Choice>
                <mc:Fallback>
                  <p:oleObj r:id="rId5" imgW="532765" imgH="405765" progId="Equation.DSMT4">
                    <p:embed/>
                    <p:pic>
                      <p:nvPicPr>
                        <p:cNvPr id="0" name="对象 3380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6" y="2021"/>
                          <a:ext cx="785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705" name="文本框 33809"/>
            <p:cNvSpPr txBox="1">
              <a:spLocks noChangeArrowheads="1"/>
            </p:cNvSpPr>
            <p:nvPr/>
          </p:nvSpPr>
          <p:spPr bwMode="auto">
            <a:xfrm>
              <a:off x="2215" y="2176"/>
              <a:ext cx="134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准线方程为</a:t>
              </a:r>
              <a:r>
                <a:rPr lang="en-US" altLang="zh-CN" sz="2000" kern="0" dirty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:</a:t>
              </a:r>
            </a:p>
          </p:txBody>
        </p:sp>
      </p:grpSp>
      <p:sp>
        <p:nvSpPr>
          <p:cNvPr id="33811" name="文本框 33810"/>
          <p:cNvSpPr txBox="1">
            <a:spLocks noChangeArrowheads="1"/>
          </p:cNvSpPr>
          <p:nvPr/>
        </p:nvSpPr>
        <p:spPr bwMode="auto">
          <a:xfrm>
            <a:off x="732949" y="3714394"/>
            <a:ext cx="838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想一想</a:t>
            </a: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:</a:t>
            </a:r>
            <a:r>
              <a:rPr lang="en-US" altLang="zh-CN" sz="2000" kern="0">
                <a:solidFill>
                  <a:srgbClr val="CC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>
                <a:solidFill>
                  <a:srgbClr val="0000FF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坐标系的建立还有没有其它方案也会使抛物线方程的形式简单 ？</a:t>
            </a:r>
          </a:p>
        </p:txBody>
      </p:sp>
      <p:grpSp>
        <p:nvGrpSpPr>
          <p:cNvPr id="33812" name="组合 33811"/>
          <p:cNvGrpSpPr/>
          <p:nvPr/>
        </p:nvGrpSpPr>
        <p:grpSpPr bwMode="auto">
          <a:xfrm>
            <a:off x="2069553" y="3840542"/>
            <a:ext cx="1614488" cy="1752600"/>
            <a:chOff x="192" y="384"/>
            <a:chExt cx="1017" cy="1104"/>
          </a:xfrm>
        </p:grpSpPr>
        <p:grpSp>
          <p:nvGrpSpPr>
            <p:cNvPr id="29708" name="组合 33812"/>
            <p:cNvGrpSpPr/>
            <p:nvPr/>
          </p:nvGrpSpPr>
          <p:grpSpPr bwMode="auto">
            <a:xfrm>
              <a:off x="302" y="384"/>
              <a:ext cx="278" cy="1056"/>
              <a:chOff x="598" y="240"/>
              <a:chExt cx="278" cy="1056"/>
            </a:xfrm>
          </p:grpSpPr>
          <p:sp>
            <p:nvSpPr>
              <p:cNvPr id="29709" name="矩形 33813"/>
              <p:cNvSpPr>
                <a:spLocks noChangeArrowheads="1"/>
              </p:cNvSpPr>
              <p:nvPr/>
            </p:nvSpPr>
            <p:spPr bwMode="auto">
              <a:xfrm>
                <a:off x="598" y="240"/>
                <a:ext cx="27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zh-CN" altLang="en-US" sz="2000" kern="0">
                    <a:solidFill>
                      <a:srgbClr val="FF33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﹒</a:t>
                </a:r>
              </a:p>
            </p:txBody>
          </p:sp>
          <p:sp>
            <p:nvSpPr>
              <p:cNvPr id="29710" name="直接连接符 33814"/>
              <p:cNvSpPr>
                <a:spLocks noChangeShapeType="1"/>
              </p:cNvSpPr>
              <p:nvPr/>
            </p:nvSpPr>
            <p:spPr bwMode="auto">
              <a:xfrm>
                <a:off x="790" y="624"/>
                <a:ext cx="0" cy="67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9711" name="组合 33815"/>
            <p:cNvGrpSpPr/>
            <p:nvPr/>
          </p:nvGrpSpPr>
          <p:grpSpPr bwMode="auto">
            <a:xfrm>
              <a:off x="192" y="576"/>
              <a:ext cx="1017" cy="912"/>
              <a:chOff x="192" y="576"/>
              <a:chExt cx="1017" cy="912"/>
            </a:xfrm>
          </p:grpSpPr>
          <p:sp>
            <p:nvSpPr>
              <p:cNvPr id="29712" name="任意多边形 33816"/>
              <p:cNvSpPr>
                <a:spLocks noChangeArrowheads="1"/>
              </p:cNvSpPr>
              <p:nvPr/>
            </p:nvSpPr>
            <p:spPr bwMode="auto">
              <a:xfrm flipH="1">
                <a:off x="616" y="816"/>
                <a:ext cx="528" cy="528"/>
              </a:xfrm>
              <a:custGeom>
                <a:avLst/>
                <a:gdLst>
                  <a:gd name="T0" fmla="*/ 7455 w 21600"/>
                  <a:gd name="T1" fmla="*/ 0 h 40465"/>
                  <a:gd name="T2" fmla="*/ 21600 w 21600"/>
                  <a:gd name="T3" fmla="*/ 20273 h 40465"/>
                  <a:gd name="T4" fmla="*/ 7676 w 21600"/>
                  <a:gd name="T5" fmla="*/ 40469 h 40465"/>
                  <a:gd name="T6" fmla="*/ 7455 w 21600"/>
                  <a:gd name="T7" fmla="*/ 0 h 40465"/>
                  <a:gd name="T8" fmla="*/ 21600 w 21600"/>
                  <a:gd name="T9" fmla="*/ 20273 h 40465"/>
                  <a:gd name="T10" fmla="*/ 7676 w 21600"/>
                  <a:gd name="T11" fmla="*/ 40469 h 40465"/>
                  <a:gd name="T12" fmla="*/ 0 w 21600"/>
                  <a:gd name="T13" fmla="*/ 20272 h 40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600" h="40465" fill="none">
                    <a:moveTo>
                      <a:pt x="7455" y="0"/>
                    </a:moveTo>
                    <a:cubicBezTo>
                      <a:pt x="15715" y="3036"/>
                      <a:pt x="21600" y="10967"/>
                      <a:pt x="21600" y="20273"/>
                    </a:cubicBezTo>
                    <a:cubicBezTo>
                      <a:pt x="21600" y="29500"/>
                      <a:pt x="15814" y="37376"/>
                      <a:pt x="7676" y="40469"/>
                    </a:cubicBezTo>
                  </a:path>
                  <a:path w="21600" h="40465" stroke="0">
                    <a:moveTo>
                      <a:pt x="7455" y="0"/>
                    </a:moveTo>
                    <a:cubicBezTo>
                      <a:pt x="15715" y="3036"/>
                      <a:pt x="21600" y="10967"/>
                      <a:pt x="21600" y="20273"/>
                    </a:cubicBezTo>
                    <a:cubicBezTo>
                      <a:pt x="21600" y="29500"/>
                      <a:pt x="15814" y="37376"/>
                      <a:pt x="7676" y="40469"/>
                    </a:cubicBezTo>
                    <a:lnTo>
                      <a:pt x="0" y="20272"/>
                    </a:lnTo>
                    <a:close/>
                  </a:path>
                </a:pathLst>
              </a:custGeom>
              <a:noFill/>
              <a:ln w="57150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3" name="直接连接符 33817"/>
              <p:cNvSpPr>
                <a:spLocks noChangeShapeType="1"/>
              </p:cNvSpPr>
              <p:nvPr/>
            </p:nvSpPr>
            <p:spPr bwMode="auto">
              <a:xfrm flipH="1">
                <a:off x="192" y="1079"/>
                <a:ext cx="89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4" name="直接连接符 33818"/>
              <p:cNvSpPr>
                <a:spLocks noChangeShapeType="1"/>
              </p:cNvSpPr>
              <p:nvPr/>
            </p:nvSpPr>
            <p:spPr bwMode="auto">
              <a:xfrm flipV="1">
                <a:off x="622" y="702"/>
                <a:ext cx="0" cy="7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15" name="文本框 33819"/>
              <p:cNvSpPr txBox="1">
                <a:spLocks noChangeArrowheads="1"/>
              </p:cNvSpPr>
              <p:nvPr/>
            </p:nvSpPr>
            <p:spPr bwMode="auto">
              <a:xfrm>
                <a:off x="624" y="576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9716" name="文本框 33820"/>
              <p:cNvSpPr txBox="1">
                <a:spLocks noChangeArrowheads="1"/>
              </p:cNvSpPr>
              <p:nvPr/>
            </p:nvSpPr>
            <p:spPr bwMode="auto">
              <a:xfrm>
                <a:off x="1012" y="1023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9717" name="文本框 33821"/>
              <p:cNvSpPr txBox="1">
                <a:spLocks noChangeArrowheads="1"/>
              </p:cNvSpPr>
              <p:nvPr/>
            </p:nvSpPr>
            <p:spPr bwMode="auto">
              <a:xfrm>
                <a:off x="426" y="962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</p:grpSp>
      <p:sp>
        <p:nvSpPr>
          <p:cNvPr id="33823" name="文本框 33822"/>
          <p:cNvSpPr txBox="1">
            <a:spLocks noChangeArrowheads="1"/>
          </p:cNvSpPr>
          <p:nvPr/>
        </p:nvSpPr>
        <p:spPr bwMode="auto">
          <a:xfrm>
            <a:off x="2366416" y="5743895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</a:p>
        </p:txBody>
      </p:sp>
      <p:grpSp>
        <p:nvGrpSpPr>
          <p:cNvPr id="33824" name="组合 33823"/>
          <p:cNvGrpSpPr/>
          <p:nvPr/>
        </p:nvGrpSpPr>
        <p:grpSpPr bwMode="auto">
          <a:xfrm>
            <a:off x="3898353" y="3840542"/>
            <a:ext cx="1855788" cy="1752600"/>
            <a:chOff x="144" y="1200"/>
            <a:chExt cx="1169" cy="1104"/>
          </a:xfrm>
        </p:grpSpPr>
        <p:sp>
          <p:nvSpPr>
            <p:cNvPr id="29720" name="矩形 33824"/>
            <p:cNvSpPr>
              <a:spLocks noChangeArrowheads="1"/>
            </p:cNvSpPr>
            <p:nvPr/>
          </p:nvSpPr>
          <p:spPr bwMode="auto">
            <a:xfrm>
              <a:off x="144" y="1200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﹒</a:t>
              </a:r>
            </a:p>
          </p:txBody>
        </p:sp>
        <p:sp>
          <p:nvSpPr>
            <p:cNvPr id="29721" name="任意多边形 33825"/>
            <p:cNvSpPr>
              <a:spLocks noChangeArrowheads="1"/>
            </p:cNvSpPr>
            <p:nvPr/>
          </p:nvSpPr>
          <p:spPr bwMode="auto">
            <a:xfrm rot="10800000" flipH="1">
              <a:off x="192" y="1632"/>
              <a:ext cx="528" cy="528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9722" name="组合 33826"/>
            <p:cNvGrpSpPr/>
            <p:nvPr/>
          </p:nvGrpSpPr>
          <p:grpSpPr bwMode="auto">
            <a:xfrm>
              <a:off x="296" y="1392"/>
              <a:ext cx="1017" cy="912"/>
              <a:chOff x="488" y="1248"/>
              <a:chExt cx="1017" cy="912"/>
            </a:xfrm>
          </p:grpSpPr>
          <p:sp>
            <p:nvSpPr>
              <p:cNvPr id="29723" name="直接连接符 33827"/>
              <p:cNvSpPr>
                <a:spLocks noChangeShapeType="1"/>
              </p:cNvSpPr>
              <p:nvPr/>
            </p:nvSpPr>
            <p:spPr bwMode="auto">
              <a:xfrm flipH="1">
                <a:off x="488" y="1751"/>
                <a:ext cx="899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4" name="直接连接符 33828"/>
              <p:cNvSpPr>
                <a:spLocks noChangeShapeType="1"/>
              </p:cNvSpPr>
              <p:nvPr/>
            </p:nvSpPr>
            <p:spPr bwMode="auto">
              <a:xfrm flipV="1">
                <a:off x="918" y="1374"/>
                <a:ext cx="0" cy="78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9725" name="文本框 33829"/>
              <p:cNvSpPr txBox="1">
                <a:spLocks noChangeArrowheads="1"/>
              </p:cNvSpPr>
              <p:nvPr/>
            </p:nvSpPr>
            <p:spPr bwMode="auto">
              <a:xfrm>
                <a:off x="920" y="1248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y</a:t>
                </a:r>
              </a:p>
            </p:txBody>
          </p:sp>
          <p:sp>
            <p:nvSpPr>
              <p:cNvPr id="29726" name="文本框 33830"/>
              <p:cNvSpPr txBox="1">
                <a:spLocks noChangeArrowheads="1"/>
              </p:cNvSpPr>
              <p:nvPr/>
            </p:nvSpPr>
            <p:spPr bwMode="auto">
              <a:xfrm>
                <a:off x="1308" y="1695"/>
                <a:ext cx="19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i="1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x</a:t>
                </a:r>
              </a:p>
            </p:txBody>
          </p:sp>
          <p:sp>
            <p:nvSpPr>
              <p:cNvPr id="29727" name="文本框 33831"/>
              <p:cNvSpPr txBox="1">
                <a:spLocks noChangeArrowheads="1"/>
              </p:cNvSpPr>
              <p:nvPr/>
            </p:nvSpPr>
            <p:spPr bwMode="auto">
              <a:xfrm>
                <a:off x="864" y="1632"/>
                <a:ext cx="2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000" kern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思源黑体 CN Medium" panose="020B0600000000000000" pitchFamily="34" charset="-122"/>
                    <a:sym typeface="Arial" panose="020B0604020202020204" pitchFamily="34" charset="0"/>
                  </a:rPr>
                  <a:t>o</a:t>
                </a:r>
              </a:p>
            </p:txBody>
          </p:sp>
        </p:grpSp>
        <p:sp>
          <p:nvSpPr>
            <p:cNvPr id="29728" name="直接连接符 33832"/>
            <p:cNvSpPr>
              <a:spLocks noChangeShapeType="1"/>
            </p:cNvSpPr>
            <p:nvPr/>
          </p:nvSpPr>
          <p:spPr bwMode="auto">
            <a:xfrm>
              <a:off x="864" y="1584"/>
              <a:ext cx="0" cy="67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34" name="文本框 33833"/>
          <p:cNvSpPr txBox="1">
            <a:spLocks noChangeArrowheads="1"/>
          </p:cNvSpPr>
          <p:nvPr/>
        </p:nvSpPr>
        <p:spPr bwMode="auto">
          <a:xfrm>
            <a:off x="4271416" y="5743895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</a:p>
        </p:txBody>
      </p:sp>
      <p:grpSp>
        <p:nvGrpSpPr>
          <p:cNvPr id="33835" name="组合 33834"/>
          <p:cNvGrpSpPr/>
          <p:nvPr/>
        </p:nvGrpSpPr>
        <p:grpSpPr bwMode="auto">
          <a:xfrm>
            <a:off x="6031953" y="3535742"/>
            <a:ext cx="1627188" cy="2103438"/>
            <a:chOff x="302" y="1958"/>
            <a:chExt cx="1025" cy="1325"/>
          </a:xfrm>
        </p:grpSpPr>
        <p:sp>
          <p:nvSpPr>
            <p:cNvPr id="29731" name="矩形 33835"/>
            <p:cNvSpPr>
              <a:spLocks noChangeArrowheads="1"/>
            </p:cNvSpPr>
            <p:nvPr/>
          </p:nvSpPr>
          <p:spPr bwMode="auto">
            <a:xfrm>
              <a:off x="302" y="1958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﹒</a:t>
              </a:r>
            </a:p>
          </p:txBody>
        </p:sp>
        <p:sp>
          <p:nvSpPr>
            <p:cNvPr id="29732" name="任意多边形 33836"/>
            <p:cNvSpPr>
              <a:spLocks noChangeArrowheads="1"/>
            </p:cNvSpPr>
            <p:nvPr/>
          </p:nvSpPr>
          <p:spPr bwMode="auto">
            <a:xfrm rot="16200000" flipH="1">
              <a:off x="494" y="2275"/>
              <a:ext cx="528" cy="528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33" name="直接连接符 33837"/>
            <p:cNvSpPr>
              <a:spLocks noChangeShapeType="1"/>
            </p:cNvSpPr>
            <p:nvPr/>
          </p:nvSpPr>
          <p:spPr bwMode="auto">
            <a:xfrm flipH="1">
              <a:off x="310" y="2831"/>
              <a:ext cx="8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34" name="直接连接符 33838"/>
            <p:cNvSpPr>
              <a:spLocks noChangeShapeType="1"/>
            </p:cNvSpPr>
            <p:nvPr/>
          </p:nvSpPr>
          <p:spPr bwMode="auto">
            <a:xfrm flipV="1">
              <a:off x="740" y="2414"/>
              <a:ext cx="0" cy="86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35" name="文本框 33839"/>
            <p:cNvSpPr txBox="1">
              <a:spLocks noChangeArrowheads="1"/>
            </p:cNvSpPr>
            <p:nvPr/>
          </p:nvSpPr>
          <p:spPr bwMode="auto">
            <a:xfrm>
              <a:off x="742" y="227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9736" name="文本框 33840"/>
            <p:cNvSpPr txBox="1">
              <a:spLocks noChangeArrowheads="1"/>
            </p:cNvSpPr>
            <p:nvPr/>
          </p:nvSpPr>
          <p:spPr bwMode="auto">
            <a:xfrm>
              <a:off x="1130" y="2769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9737" name="文本框 33841"/>
            <p:cNvSpPr txBox="1">
              <a:spLocks noChangeArrowheads="1"/>
            </p:cNvSpPr>
            <p:nvPr/>
          </p:nvSpPr>
          <p:spPr bwMode="auto">
            <a:xfrm>
              <a:off x="544" y="2699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9738" name="直接连接符 33842"/>
            <p:cNvSpPr>
              <a:spLocks noChangeShapeType="1"/>
            </p:cNvSpPr>
            <p:nvPr/>
          </p:nvSpPr>
          <p:spPr bwMode="auto">
            <a:xfrm rot="-5400000">
              <a:off x="734" y="2563"/>
              <a:ext cx="0" cy="8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44" name="文本框 33843"/>
          <p:cNvSpPr txBox="1">
            <a:spLocks noChangeArrowheads="1"/>
          </p:cNvSpPr>
          <p:nvPr/>
        </p:nvSpPr>
        <p:spPr bwMode="auto">
          <a:xfrm>
            <a:off x="6252616" y="5743895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(3)</a:t>
            </a:r>
          </a:p>
        </p:txBody>
      </p:sp>
      <p:grpSp>
        <p:nvGrpSpPr>
          <p:cNvPr id="33845" name="组合 33844"/>
          <p:cNvGrpSpPr/>
          <p:nvPr/>
        </p:nvGrpSpPr>
        <p:grpSpPr bwMode="auto">
          <a:xfrm>
            <a:off x="7936953" y="4069142"/>
            <a:ext cx="1703388" cy="1676400"/>
            <a:chOff x="256" y="3198"/>
            <a:chExt cx="1073" cy="1056"/>
          </a:xfrm>
        </p:grpSpPr>
        <p:sp>
          <p:nvSpPr>
            <p:cNvPr id="29741" name="矩形 33845"/>
            <p:cNvSpPr>
              <a:spLocks noChangeArrowheads="1"/>
            </p:cNvSpPr>
            <p:nvPr/>
          </p:nvSpPr>
          <p:spPr bwMode="auto">
            <a:xfrm>
              <a:off x="304" y="3198"/>
              <a:ext cx="27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kern="0">
                  <a:solidFill>
                    <a:srgbClr val="FF33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﹒</a:t>
              </a:r>
            </a:p>
          </p:txBody>
        </p:sp>
        <p:sp>
          <p:nvSpPr>
            <p:cNvPr id="29742" name="任意多边形 33846"/>
            <p:cNvSpPr>
              <a:spLocks noChangeArrowheads="1"/>
            </p:cNvSpPr>
            <p:nvPr/>
          </p:nvSpPr>
          <p:spPr bwMode="auto">
            <a:xfrm rot="5400000" flipH="1">
              <a:off x="496" y="3726"/>
              <a:ext cx="528" cy="528"/>
            </a:xfrm>
            <a:custGeom>
              <a:avLst/>
              <a:gdLst>
                <a:gd name="T0" fmla="*/ 7455 w 21600"/>
                <a:gd name="T1" fmla="*/ 0 h 40465"/>
                <a:gd name="T2" fmla="*/ 21600 w 21600"/>
                <a:gd name="T3" fmla="*/ 20273 h 40465"/>
                <a:gd name="T4" fmla="*/ 7676 w 21600"/>
                <a:gd name="T5" fmla="*/ 40469 h 40465"/>
                <a:gd name="T6" fmla="*/ 7455 w 21600"/>
                <a:gd name="T7" fmla="*/ 0 h 40465"/>
                <a:gd name="T8" fmla="*/ 21600 w 21600"/>
                <a:gd name="T9" fmla="*/ 20273 h 40465"/>
                <a:gd name="T10" fmla="*/ 7676 w 21600"/>
                <a:gd name="T11" fmla="*/ 40469 h 40465"/>
                <a:gd name="T12" fmla="*/ 0 w 21600"/>
                <a:gd name="T13" fmla="*/ 20272 h 40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40465" fill="none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</a:path>
                <a:path w="21600" h="40465" stroke="0">
                  <a:moveTo>
                    <a:pt x="7455" y="0"/>
                  </a:moveTo>
                  <a:cubicBezTo>
                    <a:pt x="15715" y="3036"/>
                    <a:pt x="21600" y="10967"/>
                    <a:pt x="21600" y="20273"/>
                  </a:cubicBezTo>
                  <a:cubicBezTo>
                    <a:pt x="21600" y="29500"/>
                    <a:pt x="15814" y="37376"/>
                    <a:pt x="7676" y="40469"/>
                  </a:cubicBezTo>
                  <a:lnTo>
                    <a:pt x="0" y="20272"/>
                  </a:lnTo>
                  <a:close/>
                </a:path>
              </a:pathLst>
            </a:custGeom>
            <a:noFill/>
            <a:ln w="5715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43" name="直接连接符 33847"/>
            <p:cNvSpPr>
              <a:spLocks noChangeShapeType="1"/>
            </p:cNvSpPr>
            <p:nvPr/>
          </p:nvSpPr>
          <p:spPr bwMode="auto">
            <a:xfrm flipH="1">
              <a:off x="312" y="3701"/>
              <a:ext cx="89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44" name="直接连接符 33848"/>
            <p:cNvSpPr>
              <a:spLocks noChangeShapeType="1"/>
            </p:cNvSpPr>
            <p:nvPr/>
          </p:nvSpPr>
          <p:spPr bwMode="auto">
            <a:xfrm flipV="1">
              <a:off x="742" y="3324"/>
              <a:ext cx="0" cy="78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745" name="文本框 33849"/>
            <p:cNvSpPr txBox="1">
              <a:spLocks noChangeArrowheads="1"/>
            </p:cNvSpPr>
            <p:nvPr/>
          </p:nvSpPr>
          <p:spPr bwMode="auto">
            <a:xfrm>
              <a:off x="744" y="3198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y</a:t>
              </a:r>
            </a:p>
          </p:txBody>
        </p:sp>
        <p:sp>
          <p:nvSpPr>
            <p:cNvPr id="29746" name="文本框 33850"/>
            <p:cNvSpPr txBox="1">
              <a:spLocks noChangeArrowheads="1"/>
            </p:cNvSpPr>
            <p:nvPr/>
          </p:nvSpPr>
          <p:spPr bwMode="auto">
            <a:xfrm>
              <a:off x="1132" y="3645"/>
              <a:ext cx="1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i="1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x</a:t>
              </a:r>
            </a:p>
          </p:txBody>
        </p:sp>
        <p:sp>
          <p:nvSpPr>
            <p:cNvPr id="29747" name="文本框 33851"/>
            <p:cNvSpPr txBox="1">
              <a:spLocks noChangeArrowheads="1"/>
            </p:cNvSpPr>
            <p:nvPr/>
          </p:nvSpPr>
          <p:spPr bwMode="auto">
            <a:xfrm>
              <a:off x="705" y="3417"/>
              <a:ext cx="2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o</a:t>
              </a:r>
            </a:p>
          </p:txBody>
        </p:sp>
        <p:sp>
          <p:nvSpPr>
            <p:cNvPr id="29748" name="直接连接符 33852"/>
            <p:cNvSpPr>
              <a:spLocks noChangeShapeType="1"/>
            </p:cNvSpPr>
            <p:nvPr/>
          </p:nvSpPr>
          <p:spPr bwMode="auto">
            <a:xfrm rot="-5400000">
              <a:off x="688" y="3102"/>
              <a:ext cx="0" cy="8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3854" name="文本框 33853"/>
          <p:cNvSpPr txBox="1">
            <a:spLocks noChangeArrowheads="1"/>
          </p:cNvSpPr>
          <p:nvPr/>
        </p:nvSpPr>
        <p:spPr bwMode="auto">
          <a:xfrm>
            <a:off x="8233816" y="5743895"/>
            <a:ext cx="1219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方案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(4)</a:t>
            </a:r>
          </a:p>
        </p:txBody>
      </p:sp>
      <p:sp>
        <p:nvSpPr>
          <p:cNvPr id="33855" name="矩形 33854"/>
          <p:cNvSpPr>
            <a:spLocks noChangeArrowheads="1"/>
          </p:cNvSpPr>
          <p:nvPr/>
        </p:nvSpPr>
        <p:spPr bwMode="auto">
          <a:xfrm>
            <a:off x="2569371" y="2333073"/>
            <a:ext cx="79216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焦点到准线的距离，简称</a:t>
            </a: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焦准距</a:t>
            </a:r>
          </a:p>
        </p:txBody>
      </p:sp>
      <p:sp>
        <p:nvSpPr>
          <p:cNvPr id="5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3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3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3" grpId="0"/>
      <p:bldP spid="33804" grpId="0"/>
      <p:bldP spid="33811" grpId="0"/>
      <p:bldP spid="33823" grpId="0"/>
      <p:bldP spid="33834" grpId="0"/>
      <p:bldP spid="33844" grpId="0"/>
      <p:bldP spid="33854" grpId="0"/>
      <p:bldP spid="338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4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1522</Words>
  <Application>Microsoft Office PowerPoint</Application>
  <PresentationFormat>宽屏</PresentationFormat>
  <Paragraphs>275</Paragraphs>
  <Slides>19</Slides>
  <Notes>6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Calibri</vt:lpstr>
      <vt:lpstr>Wingdings</vt:lpstr>
      <vt:lpstr>思源黑体 CN Medium</vt:lpstr>
      <vt:lpstr>Arial</vt:lpstr>
      <vt:lpstr>思源黑体 CN Light</vt:lpstr>
      <vt:lpstr>FandolFang R</vt:lpstr>
      <vt:lpstr>办公资源网：www.bangongziyuan.com</vt:lpstr>
      <vt:lpstr>Equation.DSMT4</vt:lpstr>
      <vt:lpstr>Microsoft Word 97 - 2003 Document</vt:lpstr>
      <vt:lpstr>Document</vt:lpstr>
      <vt:lpstr>Microsoft 公式 3.0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思考：</vt:lpstr>
      <vt:lpstr>例1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2020-09-21T02:06:51Z</dcterms:created>
  <dcterms:modified xsi:type="dcterms:W3CDTF">2021-01-09T10:10:51Z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