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6" r:id="rId17"/>
    <p:sldId id="287" r:id="rId18"/>
    <p:sldId id="272" r:id="rId19"/>
    <p:sldId id="278" r:id="rId20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Light" panose="02010600030101010101" charset="-122"/>
      <p:regular r:id="rId23"/>
    </p:embeddedFont>
    <p:embeddedFont>
      <p:font typeface="思源黑体 CN Medium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52" y="90"/>
      </p:cViewPr>
      <p:guideLst>
        <p:guide pos="415"/>
        <p:guide pos="7256"/>
        <p:guide orient="horz" pos="600"/>
        <p:guide orient="horz" pos="664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F7F7FB3-1713-4E82-AD31-C56862BBE81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0DC5167-824F-4C90-B053-52DBB1467AA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3B0446-BE1B-436E-82B5-239DDC745252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698" name="幻灯片图像占位符 54988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9699" name="文本占位符 54989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例</a:t>
            </a:r>
            <a:r>
              <a:rPr lang="en-US" altLang="zh-CN"/>
              <a:t>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90B0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90B0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39.wmf"/><Relationship Id="rId3" Type="http://schemas.openxmlformats.org/officeDocument/2006/relationships/image" Target="../media/image20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58.bin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5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46.wmf"/><Relationship Id="rId3" Type="http://schemas.openxmlformats.org/officeDocument/2006/relationships/image" Target="../media/image41.e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65.bin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6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56.wmf"/><Relationship Id="rId26" Type="http://schemas.openxmlformats.org/officeDocument/2006/relationships/image" Target="../media/image60.wmf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7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79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emf"/><Relationship Id="rId11" Type="http://schemas.openxmlformats.org/officeDocument/2006/relationships/image" Target="../media/image52.wmf"/><Relationship Id="rId24" Type="http://schemas.openxmlformats.org/officeDocument/2006/relationships/image" Target="../media/image59.wmf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8.bin"/><Relationship Id="rId28" Type="http://schemas.openxmlformats.org/officeDocument/2006/relationships/image" Target="../media/image61.wmf"/><Relationship Id="rId10" Type="http://schemas.openxmlformats.org/officeDocument/2006/relationships/oleObject" Target="../embeddings/oleObject72.bin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49.emf"/><Relationship Id="rId9" Type="http://schemas.openxmlformats.org/officeDocument/2006/relationships/image" Target="../media/image51.wmf"/><Relationship Id="rId14" Type="http://schemas.openxmlformats.org/officeDocument/2006/relationships/image" Target="../media/image54.wmf"/><Relationship Id="rId22" Type="http://schemas.openxmlformats.org/officeDocument/2006/relationships/image" Target="../media/image58.wmf"/><Relationship Id="rId27" Type="http://schemas.openxmlformats.org/officeDocument/2006/relationships/oleObject" Target="../embeddings/oleObject8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6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6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10.png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7.wmf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0.wmf"/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2.wmf"/><Relationship Id="rId2" Type="http://schemas.openxmlformats.org/officeDocument/2006/relationships/oleObject" Target="../embeddings/oleObject19.bin"/><Relationship Id="rId16" Type="http://schemas.openxmlformats.org/officeDocument/2006/relationships/oleObject" Target="../embeddings/oleObject2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2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23.wmf"/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32.bin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14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32.wmf"/><Relationship Id="rId2" Type="http://schemas.openxmlformats.org/officeDocument/2006/relationships/oleObject" Target="../embeddings/oleObject38.bin"/><Relationship Id="rId16" Type="http://schemas.openxmlformats.org/officeDocument/2006/relationships/oleObject" Target="../embeddings/oleObject4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4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33.emf"/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14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/>
          <a:stretch>
            <a:fillRect/>
          </a:stretch>
        </p:blipFill>
        <p:spPr>
          <a:xfrm>
            <a:off x="6072010" y="0"/>
            <a:ext cx="8209170" cy="6858000"/>
          </a:xfrm>
          <a:custGeom>
            <a:avLst/>
            <a:gdLst>
              <a:gd name="connsiteX0" fmla="*/ 0 w 8209170"/>
              <a:gd name="connsiteY0" fmla="*/ 0 h 6858000"/>
              <a:gd name="connsiteX1" fmla="*/ 8209170 w 8209170"/>
              <a:gd name="connsiteY1" fmla="*/ 0 h 6858000"/>
              <a:gd name="connsiteX2" fmla="*/ 8209170 w 8209170"/>
              <a:gd name="connsiteY2" fmla="*/ 6858000 h 6858000"/>
              <a:gd name="connsiteX3" fmla="*/ 0 w 8209170"/>
              <a:gd name="connsiteY3" fmla="*/ 6858000 h 6858000"/>
              <a:gd name="connsiteX4" fmla="*/ 1706310 w 8209170"/>
              <a:gd name="connsiteY4" fmla="*/ 3429000 h 6858000"/>
              <a:gd name="connsiteX5" fmla="*/ 0 w 820917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9170" h="6858000">
                <a:moveTo>
                  <a:pt x="0" y="0"/>
                </a:moveTo>
                <a:lnTo>
                  <a:pt x="8209170" y="0"/>
                </a:lnTo>
                <a:lnTo>
                  <a:pt x="8209170" y="6858000"/>
                </a:lnTo>
                <a:lnTo>
                  <a:pt x="0" y="6858000"/>
                </a:lnTo>
                <a:cubicBezTo>
                  <a:pt x="942718" y="6858000"/>
                  <a:pt x="1706310" y="5322494"/>
                  <a:pt x="1706310" y="3429000"/>
                </a:cubicBezTo>
                <a:cubicBezTo>
                  <a:pt x="1706310" y="1535506"/>
                  <a:pt x="942718" y="0"/>
                  <a:pt x="0" y="0"/>
                </a:cubicBez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636430" y="2410599"/>
            <a:ext cx="6265176" cy="2546221"/>
            <a:chOff x="6140629" y="2919468"/>
            <a:chExt cx="5394087" cy="2001256"/>
          </a:xfrm>
        </p:grpSpPr>
        <p:grpSp>
          <p:nvGrpSpPr>
            <p:cNvPr id="5" name="组合 4"/>
            <p:cNvGrpSpPr/>
            <p:nvPr/>
          </p:nvGrpSpPr>
          <p:grpSpPr>
            <a:xfrm>
              <a:off x="6140629" y="3430677"/>
              <a:ext cx="5394087" cy="1490047"/>
              <a:chOff x="-4721508" y="2209742"/>
              <a:chExt cx="5394087" cy="1490047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0B0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21508" y="2209742"/>
                <a:ext cx="5394087" cy="845285"/>
                <a:chOff x="-4721508" y="2209742"/>
                <a:chExt cx="5394087" cy="845285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21508" y="2209742"/>
                  <a:ext cx="5394087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b="1" dirty="0">
                      <a:solidFill>
                        <a:srgbClr val="90B06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2.4.2 </a:t>
                  </a:r>
                  <a:r>
                    <a:rPr lang="zh-CN" altLang="en-US" b="1" dirty="0">
                      <a:solidFill>
                        <a:srgbClr val="90B06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抛物线的简单几何性质</a:t>
                  </a:r>
                  <a:r>
                    <a:rPr lang="zh-CN" altLang="en-US" sz="1600" b="1" dirty="0">
                      <a:solidFill>
                        <a:srgbClr val="90B06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第一课时</a:t>
                  </a: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0B06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919468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圆锥曲线与方程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90B06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流程图: 存储数据 1"/>
          <p:cNvSpPr/>
          <p:nvPr/>
        </p:nvSpPr>
        <p:spPr>
          <a:xfrm flipH="1">
            <a:off x="5259036" y="0"/>
            <a:ext cx="10235820" cy="6858000"/>
          </a:xfrm>
          <a:prstGeom prst="flowChartOnlineStorage">
            <a:avLst/>
          </a:prstGeom>
          <a:solidFill>
            <a:srgbClr val="B4E5EA">
              <a:alpha val="2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流程图: 存储数据 13"/>
          <p:cNvSpPr/>
          <p:nvPr/>
        </p:nvSpPr>
        <p:spPr>
          <a:xfrm flipH="1">
            <a:off x="6909318" y="0"/>
            <a:ext cx="10235820" cy="6858000"/>
          </a:xfrm>
          <a:prstGeom prst="flowChartOnlineStorage">
            <a:avLst/>
          </a:prstGeom>
          <a:solidFill>
            <a:srgbClr val="F8D1D9">
              <a:alpha val="2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内容占位符 534529"/>
          <p:cNvGraphicFramePr>
            <a:graphicFrameLocks noGrp="1"/>
          </p:cNvGraphicFramePr>
          <p:nvPr>
            <p:ph sz="half" idx="4294967295"/>
          </p:nvPr>
        </p:nvGraphicFramePr>
        <p:xfrm>
          <a:off x="-381000" y="5211445"/>
          <a:ext cx="1158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635" imgH="198755" progId="Equation.DSMT4">
                  <p:embed/>
                </p:oleObj>
              </mc:Choice>
              <mc:Fallback>
                <p:oleObj r:id="rId2" imgW="127635" imgH="198755" progId="Equation.DSMT4">
                  <p:embed/>
                  <p:pic>
                    <p:nvPicPr>
                      <p:cNvPr id="0" name="内容占位符 534529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0" y="5211445"/>
                        <a:ext cx="115888" cy="179388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4531" name="组合 534530"/>
          <p:cNvGrpSpPr/>
          <p:nvPr/>
        </p:nvGrpSpPr>
        <p:grpSpPr bwMode="auto">
          <a:xfrm>
            <a:off x="486569" y="2015293"/>
            <a:ext cx="10042524" cy="990600"/>
            <a:chOff x="-813" y="1367"/>
            <a:chExt cx="5216" cy="624"/>
          </a:xfrm>
        </p:grpSpPr>
        <p:sp>
          <p:nvSpPr>
            <p:cNvPr id="25603" name="矩形 534531"/>
            <p:cNvSpPr>
              <a:spLocks noChangeArrowheads="1"/>
            </p:cNvSpPr>
            <p:nvPr/>
          </p:nvSpPr>
          <p:spPr bwMode="auto">
            <a:xfrm>
              <a:off x="-813" y="1367"/>
              <a:ext cx="521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20000"/>
                </a:spcBef>
              </a:pPr>
              <a:r>
                <a:rPr lang="zh-CN" altLang="en-US" sz="2000" kern="0" dirty="0">
                  <a:solidFill>
                    <a:schemeClr val="tx2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　　　</a:t>
              </a:r>
              <a:r>
                <a:rPr lang="zh-CN" altLang="ar-SA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因为抛物线关于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轴对称，它的顶点在坐标原点，并且经过点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（２，　　），</a:t>
              </a:r>
            </a:p>
          </p:txBody>
        </p:sp>
        <p:graphicFrame>
          <p:nvGraphicFramePr>
            <p:cNvPr id="25604" name="内容占位符 534532"/>
            <p:cNvGraphicFramePr/>
            <p:nvPr/>
          </p:nvGraphicFramePr>
          <p:xfrm>
            <a:off x="3542" y="1407"/>
            <a:ext cx="349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405765" imgH="215900" progId="Equation.DSMT4">
                    <p:embed/>
                  </p:oleObj>
                </mc:Choice>
                <mc:Fallback>
                  <p:oleObj r:id="rId4" imgW="405765" imgH="215900" progId="Equation.DSMT4">
                    <p:embed/>
                    <p:pic>
                      <p:nvPicPr>
                        <p:cNvPr id="0" name="内容占位符 53453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2" y="1407"/>
                          <a:ext cx="349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4534" name="矩形 534533"/>
          <p:cNvSpPr>
            <a:spLocks noChangeArrowheads="1"/>
          </p:cNvSpPr>
          <p:nvPr/>
        </p:nvSpPr>
        <p:spPr bwMode="auto">
          <a:xfrm>
            <a:off x="840582" y="2024817"/>
            <a:ext cx="10398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ar-SA" sz="2000" kern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解</a:t>
            </a:r>
            <a:r>
              <a:rPr lang="en-US" altLang="zh-CN" sz="2000" kern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grpSp>
        <p:nvGrpSpPr>
          <p:cNvPr id="534535" name="组合 534534"/>
          <p:cNvGrpSpPr/>
          <p:nvPr/>
        </p:nvGrpSpPr>
        <p:grpSpPr bwMode="auto">
          <a:xfrm>
            <a:off x="1215390" y="2464240"/>
            <a:ext cx="4841875" cy="754063"/>
            <a:chOff x="340" y="2146"/>
            <a:chExt cx="3050" cy="475"/>
          </a:xfrm>
        </p:grpSpPr>
        <p:sp>
          <p:nvSpPr>
            <p:cNvPr id="25607" name="矩形 534535"/>
            <p:cNvSpPr>
              <a:spLocks noChangeArrowheads="1"/>
            </p:cNvSpPr>
            <p:nvPr/>
          </p:nvSpPr>
          <p:spPr bwMode="auto">
            <a:xfrm>
              <a:off x="340" y="2237"/>
              <a:ext cx="203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ar-SA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所以设方程为：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5608" name="对象 534536"/>
            <p:cNvGraphicFramePr/>
            <p:nvPr/>
          </p:nvGraphicFramePr>
          <p:xfrm>
            <a:off x="1586" y="2146"/>
            <a:ext cx="1804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168400" imgH="228600" progId="Equation.3">
                    <p:embed/>
                  </p:oleObj>
                </mc:Choice>
                <mc:Fallback>
                  <p:oleObj r:id="rId6" imgW="1168400" imgH="228600" progId="Equation.3">
                    <p:embed/>
                    <p:pic>
                      <p:nvPicPr>
                        <p:cNvPr id="0" name="对象 53453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6" y="2146"/>
                          <a:ext cx="1804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4538" name="组合 534537"/>
          <p:cNvGrpSpPr/>
          <p:nvPr/>
        </p:nvGrpSpPr>
        <p:grpSpPr bwMode="auto">
          <a:xfrm>
            <a:off x="1215390" y="3158293"/>
            <a:ext cx="5486400" cy="1219200"/>
            <a:chOff x="398" y="2621"/>
            <a:chExt cx="3456" cy="768"/>
          </a:xfrm>
        </p:grpSpPr>
        <p:sp>
          <p:nvSpPr>
            <p:cNvPr id="25610" name="矩形 534538"/>
            <p:cNvSpPr>
              <a:spLocks noChangeArrowheads="1"/>
            </p:cNvSpPr>
            <p:nvPr/>
          </p:nvSpPr>
          <p:spPr bwMode="auto">
            <a:xfrm>
              <a:off x="398" y="2621"/>
              <a:ext cx="34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ar-SA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又因为点</a:t>
              </a:r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  <a:r>
                <a:rPr lang="zh-CN" altLang="en-US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在抛物线上</a:t>
              </a:r>
              <a:r>
                <a:rPr lang="zh-CN" altLang="ar-SA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：</a:t>
              </a:r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11" name="矩形 534539"/>
            <p:cNvSpPr>
              <a:spLocks noChangeArrowheads="1"/>
            </p:cNvSpPr>
            <p:nvPr/>
          </p:nvSpPr>
          <p:spPr bwMode="auto">
            <a:xfrm>
              <a:off x="576" y="3005"/>
              <a:ext cx="103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ar-SA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所以：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5612" name="对象 534540"/>
            <p:cNvGraphicFramePr/>
            <p:nvPr/>
          </p:nvGraphicFramePr>
          <p:xfrm>
            <a:off x="1104" y="2914"/>
            <a:ext cx="1505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091565" imgH="241300" progId="Equation.DSMT4">
                    <p:embed/>
                  </p:oleObj>
                </mc:Choice>
                <mc:Fallback>
                  <p:oleObj r:id="rId8" imgW="1091565" imgH="241300" progId="Equation.DSMT4">
                    <p:embed/>
                    <p:pic>
                      <p:nvPicPr>
                        <p:cNvPr id="0" name="对象 53454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914"/>
                          <a:ext cx="1505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3" name="对象 534541"/>
            <p:cNvGraphicFramePr/>
            <p:nvPr/>
          </p:nvGraphicFramePr>
          <p:xfrm>
            <a:off x="2669" y="2929"/>
            <a:ext cx="779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494665" imgH="203200" progId="Equation.DSMT4">
                    <p:embed/>
                  </p:oleObj>
                </mc:Choice>
                <mc:Fallback>
                  <p:oleObj r:id="rId10" imgW="494665" imgH="203200" progId="Equation.DSMT4">
                    <p:embed/>
                    <p:pic>
                      <p:nvPicPr>
                        <p:cNvPr id="0" name="对象 53454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9" y="2929"/>
                          <a:ext cx="779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4543" name="组合 534542"/>
          <p:cNvGrpSpPr/>
          <p:nvPr/>
        </p:nvGrpSpPr>
        <p:grpSpPr bwMode="auto">
          <a:xfrm>
            <a:off x="614521" y="4211068"/>
            <a:ext cx="5529263" cy="723900"/>
            <a:chOff x="576" y="3480"/>
            <a:chExt cx="3483" cy="456"/>
          </a:xfrm>
        </p:grpSpPr>
        <p:sp>
          <p:nvSpPr>
            <p:cNvPr id="25615" name="矩形 534543"/>
            <p:cNvSpPr>
              <a:spLocks noChangeArrowheads="1"/>
            </p:cNvSpPr>
            <p:nvPr/>
          </p:nvSpPr>
          <p:spPr bwMode="auto">
            <a:xfrm>
              <a:off x="576" y="3552"/>
              <a:ext cx="348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ar-SA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因此所求抛物线标准方程为：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5616" name="对象 534544"/>
            <p:cNvGraphicFramePr/>
            <p:nvPr/>
          </p:nvGraphicFramePr>
          <p:xfrm>
            <a:off x="2723" y="3480"/>
            <a:ext cx="695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508000" imgH="228600" progId="Equation.DSMT4">
                    <p:embed/>
                  </p:oleObj>
                </mc:Choice>
                <mc:Fallback>
                  <p:oleObj r:id="rId12" imgW="508000" imgH="228600" progId="Equation.DSMT4">
                    <p:embed/>
                    <p:pic>
                      <p:nvPicPr>
                        <p:cNvPr id="0" name="对象 53454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3" y="3480"/>
                          <a:ext cx="695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17" name="组合 534545"/>
          <p:cNvGrpSpPr/>
          <p:nvPr/>
        </p:nvGrpSpPr>
        <p:grpSpPr bwMode="auto">
          <a:xfrm>
            <a:off x="642143" y="996912"/>
            <a:ext cx="10958513" cy="1143000"/>
            <a:chOff x="-233" y="-633"/>
            <a:chExt cx="6903" cy="720"/>
          </a:xfrm>
        </p:grpSpPr>
        <p:sp>
          <p:nvSpPr>
            <p:cNvPr id="25618" name="标题 534546"/>
            <p:cNvSpPr>
              <a:spLocks noGrp="1" noChangeArrowheads="1"/>
            </p:cNvSpPr>
            <p:nvPr/>
          </p:nvSpPr>
          <p:spPr bwMode="auto">
            <a:xfrm>
              <a:off x="-233" y="-633"/>
              <a:ext cx="690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zh-CN" altLang="ar-SA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例１：已知抛物线关于</a:t>
              </a:r>
              <a:r>
                <a:rPr lang="en-US" altLang="zh-CN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轴对称，它的顶点在坐标原点，并且经过点</a:t>
              </a:r>
              <a:r>
                <a:rPr lang="en-US" altLang="zh-CN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  <a:r>
                <a:rPr lang="zh-CN" altLang="en-US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（２，　　），求它的标准    方程</a:t>
              </a:r>
              <a:r>
                <a:rPr lang="en-US" altLang="zh-CN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25619" name="内容占位符 534547"/>
            <p:cNvGraphicFramePr/>
            <p:nvPr/>
          </p:nvGraphicFramePr>
          <p:xfrm>
            <a:off x="5041" y="-507"/>
            <a:ext cx="454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340995" imgH="180340" progId="Equation.DSMT4">
                    <p:embed/>
                  </p:oleObj>
                </mc:Choice>
                <mc:Fallback>
                  <p:oleObj r:id="rId14" imgW="340995" imgH="180340" progId="Equation.DSMT4">
                    <p:embed/>
                    <p:pic>
                      <p:nvPicPr>
                        <p:cNvPr id="0" name="内容占位符 53454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1" y="-507"/>
                          <a:ext cx="454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4551" name="云形标注 534550"/>
          <p:cNvSpPr>
            <a:spLocks noChangeArrowheads="1"/>
          </p:cNvSpPr>
          <p:nvPr/>
        </p:nvSpPr>
        <p:spPr bwMode="auto">
          <a:xfrm>
            <a:off x="10036176" y="1702831"/>
            <a:ext cx="1482724" cy="971550"/>
          </a:xfrm>
          <a:prstGeom prst="cloudCallout">
            <a:avLst>
              <a:gd name="adj1" fmla="val -50288"/>
              <a:gd name="adj2" fmla="val -5470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/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坐标轴</a:t>
            </a:r>
          </a:p>
        </p:txBody>
      </p:sp>
      <p:sp>
        <p:nvSpPr>
          <p:cNvPr id="534552" name="文本框 534551"/>
          <p:cNvSpPr txBox="1">
            <a:spLocks noChangeArrowheads="1"/>
          </p:cNvSpPr>
          <p:nvPr/>
        </p:nvSpPr>
        <p:spPr bwMode="auto">
          <a:xfrm>
            <a:off x="642143" y="4882843"/>
            <a:ext cx="6413978" cy="10156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当焦点在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x(y)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轴上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开口方向不定时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设为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=2mx(m ≠0)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(x</a:t>
            </a:r>
            <a:r>
              <a:rPr lang="en-US" altLang="zh-CN" sz="2000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=2my (m≠0)),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可避免讨论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4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3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3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51" grpId="0" animBg="1"/>
      <p:bldP spid="5345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536577"/>
          <p:cNvSpPr txBox="1">
            <a:spLocks noChangeArrowheads="1"/>
          </p:cNvSpPr>
          <p:nvPr/>
        </p:nvSpPr>
        <p:spPr bwMode="auto">
          <a:xfrm>
            <a:off x="1462405" y="2970531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6" name="文本框 536578"/>
          <p:cNvSpPr txBox="1">
            <a:spLocks noChangeArrowheads="1"/>
          </p:cNvSpPr>
          <p:nvPr/>
        </p:nvSpPr>
        <p:spPr bwMode="auto">
          <a:xfrm>
            <a:off x="593163" y="1037988"/>
            <a:ext cx="109257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：探照灯反射镜的轴截面是抛物线的一部分，光源位于抛物线的焦点处。已知灯口圆的直径为</a:t>
            </a:r>
            <a:r>
              <a:rPr lang="en-US" altLang="zh-CN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</a:t>
            </a:r>
            <a:r>
              <a:rPr lang="en-US" altLang="zh-CN" sz="2000" i="1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，灯深</a:t>
            </a:r>
            <a:r>
              <a:rPr lang="en-US" altLang="zh-CN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  <a:r>
              <a:rPr lang="en-US" altLang="zh-CN" sz="2000" i="1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，求抛物线的标准方程和焦点位置。</a:t>
            </a:r>
          </a:p>
        </p:txBody>
      </p:sp>
      <p:grpSp>
        <p:nvGrpSpPr>
          <p:cNvPr id="536580" name="组合 536579"/>
          <p:cNvGrpSpPr/>
          <p:nvPr/>
        </p:nvGrpSpPr>
        <p:grpSpPr bwMode="auto">
          <a:xfrm>
            <a:off x="8391379" y="3593993"/>
            <a:ext cx="2365375" cy="400049"/>
            <a:chOff x="3975" y="1933"/>
            <a:chExt cx="1490" cy="252"/>
          </a:xfrm>
        </p:grpSpPr>
        <p:sp>
          <p:nvSpPr>
            <p:cNvPr id="26628" name="直接连接符 536580"/>
            <p:cNvSpPr>
              <a:spLocks noChangeShapeType="1"/>
            </p:cNvSpPr>
            <p:nvPr/>
          </p:nvSpPr>
          <p:spPr bwMode="auto">
            <a:xfrm>
              <a:off x="3975" y="1979"/>
              <a:ext cx="14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29" name="矩形 536581"/>
            <p:cNvSpPr>
              <a:spLocks noChangeArrowheads="1"/>
            </p:cNvSpPr>
            <p:nvPr/>
          </p:nvSpPr>
          <p:spPr bwMode="auto">
            <a:xfrm>
              <a:off x="5239" y="1933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536583" name="组合 536582"/>
          <p:cNvGrpSpPr/>
          <p:nvPr/>
        </p:nvGrpSpPr>
        <p:grpSpPr bwMode="auto">
          <a:xfrm>
            <a:off x="8237391" y="2225572"/>
            <a:ext cx="844550" cy="2952750"/>
            <a:chOff x="3878" y="1071"/>
            <a:chExt cx="532" cy="1860"/>
          </a:xfrm>
        </p:grpSpPr>
        <p:sp>
          <p:nvSpPr>
            <p:cNvPr id="26631" name="直接连接符 536583"/>
            <p:cNvSpPr>
              <a:spLocks noChangeShapeType="1"/>
            </p:cNvSpPr>
            <p:nvPr/>
          </p:nvSpPr>
          <p:spPr bwMode="auto">
            <a:xfrm flipV="1">
              <a:off x="4150" y="1162"/>
              <a:ext cx="0" cy="17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2" name="矩形 536584"/>
            <p:cNvSpPr>
              <a:spLocks noChangeArrowheads="1"/>
            </p:cNvSpPr>
            <p:nvPr/>
          </p:nvSpPr>
          <p:spPr bwMode="auto">
            <a:xfrm>
              <a:off x="4195" y="1071"/>
              <a:ext cx="2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6633" name="矩形 536585"/>
            <p:cNvSpPr>
              <a:spLocks noChangeArrowheads="1"/>
            </p:cNvSpPr>
            <p:nvPr/>
          </p:nvSpPr>
          <p:spPr bwMode="auto">
            <a:xfrm>
              <a:off x="3878" y="1979"/>
              <a:ext cx="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26634" name="组合 536586"/>
          <p:cNvGrpSpPr/>
          <p:nvPr/>
        </p:nvGrpSpPr>
        <p:grpSpPr bwMode="auto">
          <a:xfrm>
            <a:off x="5789467" y="2801834"/>
            <a:ext cx="2519363" cy="1728788"/>
            <a:chOff x="576" y="1728"/>
            <a:chExt cx="1587" cy="1089"/>
          </a:xfrm>
        </p:grpSpPr>
        <p:sp>
          <p:nvSpPr>
            <p:cNvPr id="26635" name="任意多边形 536587"/>
            <p:cNvSpPr>
              <a:spLocks noChangeArrowheads="1"/>
            </p:cNvSpPr>
            <p:nvPr/>
          </p:nvSpPr>
          <p:spPr bwMode="auto">
            <a:xfrm flipH="1">
              <a:off x="576" y="1728"/>
              <a:ext cx="1013" cy="1088"/>
            </a:xfrm>
            <a:custGeom>
              <a:avLst/>
              <a:gdLst>
                <a:gd name="T0" fmla="*/ 328 w 21928"/>
                <a:gd name="T1" fmla="*/ 0 h 43200"/>
                <a:gd name="T2" fmla="*/ 21928 w 21928"/>
                <a:gd name="T3" fmla="*/ 21600 h 43200"/>
                <a:gd name="T4" fmla="*/ 328 w 21928"/>
                <a:gd name="T5" fmla="*/ 43200 h 43200"/>
                <a:gd name="T6" fmla="*/ 0 w 21928"/>
                <a:gd name="T7" fmla="*/ 43198 h 43200"/>
                <a:gd name="T8" fmla="*/ 328 w 21928"/>
                <a:gd name="T9" fmla="*/ 0 h 43200"/>
                <a:gd name="T10" fmla="*/ 21928 w 21928"/>
                <a:gd name="T11" fmla="*/ 21600 h 43200"/>
                <a:gd name="T12" fmla="*/ 328 w 21928"/>
                <a:gd name="T13" fmla="*/ 43200 h 43200"/>
                <a:gd name="T14" fmla="*/ 0 w 21928"/>
                <a:gd name="T15" fmla="*/ 43198 h 43200"/>
                <a:gd name="T16" fmla="*/ 328 w 21928"/>
                <a:gd name="T17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28" h="43200" fill="none">
                  <a:moveTo>
                    <a:pt x="328" y="0"/>
                  </a:moveTo>
                  <a:cubicBezTo>
                    <a:pt x="12257" y="0"/>
                    <a:pt x="21928" y="9671"/>
                    <a:pt x="21928" y="21600"/>
                  </a:cubicBezTo>
                  <a:cubicBezTo>
                    <a:pt x="21928" y="33529"/>
                    <a:pt x="12257" y="43200"/>
                    <a:pt x="328" y="43200"/>
                  </a:cubicBezTo>
                  <a:cubicBezTo>
                    <a:pt x="218" y="43200"/>
                    <a:pt x="108" y="43199"/>
                    <a:pt x="0" y="43198"/>
                  </a:cubicBezTo>
                </a:path>
                <a:path w="21928" h="43200" stroke="0">
                  <a:moveTo>
                    <a:pt x="328" y="0"/>
                  </a:moveTo>
                  <a:cubicBezTo>
                    <a:pt x="12257" y="0"/>
                    <a:pt x="21928" y="9671"/>
                    <a:pt x="21928" y="21600"/>
                  </a:cubicBezTo>
                  <a:cubicBezTo>
                    <a:pt x="21928" y="33529"/>
                    <a:pt x="12257" y="43200"/>
                    <a:pt x="328" y="43200"/>
                  </a:cubicBezTo>
                  <a:cubicBezTo>
                    <a:pt x="218" y="43200"/>
                    <a:pt x="108" y="43199"/>
                    <a:pt x="0" y="43198"/>
                  </a:cubicBezTo>
                  <a:lnTo>
                    <a:pt x="328" y="2160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6" name="椭圆 536588"/>
            <p:cNvSpPr>
              <a:spLocks noChangeArrowheads="1"/>
            </p:cNvSpPr>
            <p:nvPr/>
          </p:nvSpPr>
          <p:spPr bwMode="auto">
            <a:xfrm>
              <a:off x="1347" y="1728"/>
              <a:ext cx="454" cy="10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7" name="直接连接符 536589"/>
            <p:cNvSpPr>
              <a:spLocks noChangeShapeType="1"/>
            </p:cNvSpPr>
            <p:nvPr/>
          </p:nvSpPr>
          <p:spPr bwMode="auto">
            <a:xfrm>
              <a:off x="576" y="2272"/>
              <a:ext cx="154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6638" name="对象 536590"/>
            <p:cNvGraphicFramePr/>
            <p:nvPr/>
          </p:nvGraphicFramePr>
          <p:xfrm>
            <a:off x="757" y="2227"/>
            <a:ext cx="91" cy="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96520" imgH="96520" progId="Equation.3">
                    <p:embed/>
                  </p:oleObj>
                </mc:Choice>
                <mc:Fallback>
                  <p:oleObj r:id="rId2" imgW="96520" imgH="96520" progId="Equation.3">
                    <p:embed/>
                    <p:pic>
                      <p:nvPicPr>
                        <p:cNvPr id="0" name="对象 53659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" y="2227"/>
                          <a:ext cx="91" cy="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9" name="直接连接符 536591"/>
            <p:cNvSpPr>
              <a:spLocks noChangeShapeType="1"/>
            </p:cNvSpPr>
            <p:nvPr/>
          </p:nvSpPr>
          <p:spPr bwMode="auto">
            <a:xfrm flipV="1">
              <a:off x="621" y="1728"/>
              <a:ext cx="817" cy="6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0" name="直接连接符 536592"/>
            <p:cNvSpPr>
              <a:spLocks noChangeShapeType="1"/>
            </p:cNvSpPr>
            <p:nvPr/>
          </p:nvSpPr>
          <p:spPr bwMode="auto">
            <a:xfrm>
              <a:off x="1438" y="1728"/>
              <a:ext cx="72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1" name="直接连接符 536593"/>
            <p:cNvSpPr>
              <a:spLocks noChangeShapeType="1"/>
            </p:cNvSpPr>
            <p:nvPr/>
          </p:nvSpPr>
          <p:spPr bwMode="auto">
            <a:xfrm>
              <a:off x="621" y="2136"/>
              <a:ext cx="817" cy="6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2" name="直接连接符 536594"/>
            <p:cNvSpPr>
              <a:spLocks noChangeShapeType="1"/>
            </p:cNvSpPr>
            <p:nvPr/>
          </p:nvSpPr>
          <p:spPr bwMode="auto">
            <a:xfrm>
              <a:off x="1438" y="2817"/>
              <a:ext cx="68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3" name="直接连接符 536595"/>
            <p:cNvSpPr>
              <a:spLocks noChangeShapeType="1"/>
            </p:cNvSpPr>
            <p:nvPr/>
          </p:nvSpPr>
          <p:spPr bwMode="auto">
            <a:xfrm flipH="1" flipV="1">
              <a:off x="667" y="2046"/>
              <a:ext cx="362" cy="6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4" name="直接连接符 536596"/>
            <p:cNvSpPr>
              <a:spLocks noChangeShapeType="1"/>
            </p:cNvSpPr>
            <p:nvPr/>
          </p:nvSpPr>
          <p:spPr bwMode="auto">
            <a:xfrm>
              <a:off x="667" y="2046"/>
              <a:ext cx="149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5" name="直接连接符 536597"/>
            <p:cNvSpPr>
              <a:spLocks noChangeShapeType="1"/>
            </p:cNvSpPr>
            <p:nvPr/>
          </p:nvSpPr>
          <p:spPr bwMode="auto">
            <a:xfrm flipH="1">
              <a:off x="712" y="1864"/>
              <a:ext cx="227" cy="6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6" name="直接连接符 536598"/>
            <p:cNvSpPr>
              <a:spLocks noChangeShapeType="1"/>
            </p:cNvSpPr>
            <p:nvPr/>
          </p:nvSpPr>
          <p:spPr bwMode="auto">
            <a:xfrm>
              <a:off x="712" y="2545"/>
              <a:ext cx="136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647" name="组合 536599"/>
          <p:cNvGrpSpPr/>
          <p:nvPr/>
        </p:nvGrpSpPr>
        <p:grpSpPr bwMode="auto">
          <a:xfrm>
            <a:off x="5789467" y="2801834"/>
            <a:ext cx="1584325" cy="1728788"/>
            <a:chOff x="3888" y="1842"/>
            <a:chExt cx="1008" cy="1125"/>
          </a:xfrm>
        </p:grpSpPr>
        <p:sp>
          <p:nvSpPr>
            <p:cNvPr id="26648" name="任意多边形 536600"/>
            <p:cNvSpPr>
              <a:spLocks noChangeArrowheads="1"/>
            </p:cNvSpPr>
            <p:nvPr/>
          </p:nvSpPr>
          <p:spPr bwMode="auto">
            <a:xfrm flipH="1">
              <a:off x="3888" y="1842"/>
              <a:ext cx="1008" cy="1113"/>
            </a:xfrm>
            <a:custGeom>
              <a:avLst/>
              <a:gdLst>
                <a:gd name="T0" fmla="*/ 328 w 21928"/>
                <a:gd name="T1" fmla="*/ 0 h 43200"/>
                <a:gd name="T2" fmla="*/ 21928 w 21928"/>
                <a:gd name="T3" fmla="*/ 21600 h 43200"/>
                <a:gd name="T4" fmla="*/ 328 w 21928"/>
                <a:gd name="T5" fmla="*/ 43200 h 43200"/>
                <a:gd name="T6" fmla="*/ 0 w 21928"/>
                <a:gd name="T7" fmla="*/ 43198 h 43200"/>
                <a:gd name="T8" fmla="*/ 328 w 21928"/>
                <a:gd name="T9" fmla="*/ 0 h 43200"/>
                <a:gd name="T10" fmla="*/ 21928 w 21928"/>
                <a:gd name="T11" fmla="*/ 21600 h 43200"/>
                <a:gd name="T12" fmla="*/ 328 w 21928"/>
                <a:gd name="T13" fmla="*/ 43200 h 43200"/>
                <a:gd name="T14" fmla="*/ 0 w 21928"/>
                <a:gd name="T15" fmla="*/ 43198 h 43200"/>
                <a:gd name="T16" fmla="*/ 328 w 21928"/>
                <a:gd name="T17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28" h="43200" fill="none">
                  <a:moveTo>
                    <a:pt x="328" y="0"/>
                  </a:moveTo>
                  <a:cubicBezTo>
                    <a:pt x="12257" y="0"/>
                    <a:pt x="21928" y="9671"/>
                    <a:pt x="21928" y="21600"/>
                  </a:cubicBezTo>
                  <a:cubicBezTo>
                    <a:pt x="21928" y="33529"/>
                    <a:pt x="12257" y="43200"/>
                    <a:pt x="328" y="43200"/>
                  </a:cubicBezTo>
                  <a:cubicBezTo>
                    <a:pt x="218" y="43200"/>
                    <a:pt x="108" y="43199"/>
                    <a:pt x="0" y="43198"/>
                  </a:cubicBezTo>
                </a:path>
                <a:path w="21928" h="43200" stroke="0">
                  <a:moveTo>
                    <a:pt x="328" y="0"/>
                  </a:moveTo>
                  <a:cubicBezTo>
                    <a:pt x="12257" y="0"/>
                    <a:pt x="21928" y="9671"/>
                    <a:pt x="21928" y="21600"/>
                  </a:cubicBezTo>
                  <a:cubicBezTo>
                    <a:pt x="21928" y="33529"/>
                    <a:pt x="12257" y="43200"/>
                    <a:pt x="328" y="43200"/>
                  </a:cubicBezTo>
                  <a:cubicBezTo>
                    <a:pt x="218" y="43200"/>
                    <a:pt x="108" y="43199"/>
                    <a:pt x="0" y="43198"/>
                  </a:cubicBezTo>
                  <a:lnTo>
                    <a:pt x="328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9" name="直接连接符 536601"/>
            <p:cNvSpPr>
              <a:spLocks noChangeShapeType="1"/>
            </p:cNvSpPr>
            <p:nvPr/>
          </p:nvSpPr>
          <p:spPr bwMode="auto">
            <a:xfrm>
              <a:off x="4891" y="1842"/>
              <a:ext cx="5" cy="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6603" name="组合 536602"/>
          <p:cNvGrpSpPr/>
          <p:nvPr/>
        </p:nvGrpSpPr>
        <p:grpSpPr bwMode="auto">
          <a:xfrm>
            <a:off x="9893151" y="2441472"/>
            <a:ext cx="1282699" cy="2449512"/>
            <a:chOff x="4921" y="1207"/>
            <a:chExt cx="808" cy="1543"/>
          </a:xfrm>
        </p:grpSpPr>
        <p:graphicFrame>
          <p:nvGraphicFramePr>
            <p:cNvPr id="26651" name="对象 536603"/>
            <p:cNvGraphicFramePr/>
            <p:nvPr/>
          </p:nvGraphicFramePr>
          <p:xfrm>
            <a:off x="5103" y="2523"/>
            <a:ext cx="210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52400" imgH="165100" progId="Equation.3">
                    <p:embed/>
                  </p:oleObj>
                </mc:Choice>
                <mc:Fallback>
                  <p:oleObj r:id="rId4" imgW="152400" imgH="165100" progId="Equation.3">
                    <p:embed/>
                    <p:pic>
                      <p:nvPicPr>
                        <p:cNvPr id="0" name="对象 53660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" y="2523"/>
                          <a:ext cx="210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6652" name="组合 536604"/>
            <p:cNvGrpSpPr/>
            <p:nvPr/>
          </p:nvGrpSpPr>
          <p:grpSpPr bwMode="auto">
            <a:xfrm>
              <a:off x="4921" y="1207"/>
              <a:ext cx="808" cy="252"/>
              <a:chOff x="4740" y="1207"/>
              <a:chExt cx="808" cy="252"/>
            </a:xfrm>
          </p:grpSpPr>
          <p:graphicFrame>
            <p:nvGraphicFramePr>
              <p:cNvPr id="26653" name="对象 536605"/>
              <p:cNvGraphicFramePr/>
              <p:nvPr/>
            </p:nvGraphicFramePr>
            <p:xfrm>
              <a:off x="4740" y="1207"/>
              <a:ext cx="209" cy="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152400" imgH="165100" progId="Equation.3">
                      <p:embed/>
                    </p:oleObj>
                  </mc:Choice>
                  <mc:Fallback>
                    <p:oleObj r:id="rId6" imgW="152400" imgH="165100" progId="Equation.3">
                      <p:embed/>
                      <p:pic>
                        <p:nvPicPr>
                          <p:cNvPr id="0" name="对象 53660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0" y="1207"/>
                            <a:ext cx="209" cy="2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54" name="文本框 536606"/>
              <p:cNvSpPr txBox="1">
                <a:spLocks noChangeArrowheads="1"/>
              </p:cNvSpPr>
              <p:nvPr/>
            </p:nvSpPr>
            <p:spPr bwMode="auto">
              <a:xfrm>
                <a:off x="4921" y="1207"/>
                <a:ext cx="62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(40,30)</a:t>
                </a:r>
              </a:p>
            </p:txBody>
          </p:sp>
        </p:grpSp>
      </p:grpSp>
      <p:sp>
        <p:nvSpPr>
          <p:cNvPr id="536608" name="文本框 536607"/>
          <p:cNvSpPr txBox="1">
            <a:spLocks noChangeArrowheads="1"/>
          </p:cNvSpPr>
          <p:nvPr/>
        </p:nvSpPr>
        <p:spPr bwMode="auto">
          <a:xfrm>
            <a:off x="609600" y="2070735"/>
            <a:ext cx="511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</a:t>
            </a:r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grpSp>
        <p:nvGrpSpPr>
          <p:cNvPr id="536609" name="组合 536608"/>
          <p:cNvGrpSpPr/>
          <p:nvPr/>
        </p:nvGrpSpPr>
        <p:grpSpPr bwMode="auto">
          <a:xfrm>
            <a:off x="1088816" y="2044460"/>
            <a:ext cx="2500313" cy="1647825"/>
            <a:chOff x="379" y="1412"/>
            <a:chExt cx="1575" cy="1038"/>
          </a:xfrm>
        </p:grpSpPr>
        <p:sp>
          <p:nvSpPr>
            <p:cNvPr id="26657" name="文本框 536609"/>
            <p:cNvSpPr txBox="1">
              <a:spLocks noChangeArrowheads="1"/>
            </p:cNvSpPr>
            <p:nvPr/>
          </p:nvSpPr>
          <p:spPr bwMode="auto">
            <a:xfrm>
              <a:off x="379" y="1616"/>
              <a:ext cx="1575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所在平面内建立直</a:t>
              </a:r>
            </a:p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角坐标系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使反射镜</a:t>
              </a:r>
            </a:p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的顶点与原点重合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 </a:t>
              </a:r>
            </a:p>
            <a:p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轴垂直于灯口直径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26658" name="文本框 536610"/>
            <p:cNvSpPr txBox="1">
              <a:spLocks noChangeArrowheads="1"/>
            </p:cNvSpPr>
            <p:nvPr/>
          </p:nvSpPr>
          <p:spPr bwMode="auto">
            <a:xfrm>
              <a:off x="407" y="1412"/>
              <a:ext cx="14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在探照灯的轴截面</a:t>
              </a:r>
            </a:p>
          </p:txBody>
        </p:sp>
      </p:grpSp>
      <p:sp>
        <p:nvSpPr>
          <p:cNvPr id="536612" name="文本框 536611"/>
          <p:cNvSpPr txBox="1">
            <a:spLocks noChangeArrowheads="1"/>
          </p:cNvSpPr>
          <p:nvPr/>
        </p:nvSpPr>
        <p:spPr bwMode="auto">
          <a:xfrm>
            <a:off x="600356" y="3674261"/>
            <a:ext cx="5502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设抛物线的标准方程为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px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6613" name="文本框 536612"/>
          <p:cNvSpPr txBox="1">
            <a:spLocks noChangeArrowheads="1"/>
          </p:cNvSpPr>
          <p:nvPr/>
        </p:nvSpPr>
        <p:spPr bwMode="auto">
          <a:xfrm>
            <a:off x="570276" y="4130512"/>
            <a:ext cx="2637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由条件可得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(40,30),</a:t>
            </a:r>
          </a:p>
        </p:txBody>
      </p:sp>
      <p:sp>
        <p:nvSpPr>
          <p:cNvPr id="536614" name="文本框 536613"/>
          <p:cNvSpPr txBox="1">
            <a:spLocks noChangeArrowheads="1"/>
          </p:cNvSpPr>
          <p:nvPr/>
        </p:nvSpPr>
        <p:spPr bwMode="auto">
          <a:xfrm>
            <a:off x="570276" y="4565269"/>
            <a:ext cx="1584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代入方程得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536615" name="矩形 536614"/>
          <p:cNvSpPr>
            <a:spLocks noChangeArrowheads="1"/>
          </p:cNvSpPr>
          <p:nvPr/>
        </p:nvSpPr>
        <p:spPr bwMode="auto">
          <a:xfrm>
            <a:off x="2010183" y="4555354"/>
            <a:ext cx="1383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p·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</a:p>
        </p:txBody>
      </p:sp>
      <p:grpSp>
        <p:nvGrpSpPr>
          <p:cNvPr id="536616" name="组合 536615"/>
          <p:cNvGrpSpPr/>
          <p:nvPr/>
        </p:nvGrpSpPr>
        <p:grpSpPr bwMode="auto">
          <a:xfrm>
            <a:off x="615453" y="4879970"/>
            <a:ext cx="1874383" cy="757238"/>
            <a:chOff x="1831" y="3363"/>
            <a:chExt cx="881" cy="432"/>
          </a:xfrm>
        </p:grpSpPr>
        <p:sp>
          <p:nvSpPr>
            <p:cNvPr id="26664" name="文本框 536616"/>
            <p:cNvSpPr txBox="1">
              <a:spLocks noChangeArrowheads="1"/>
            </p:cNvSpPr>
            <p:nvPr/>
          </p:nvSpPr>
          <p:spPr bwMode="auto">
            <a:xfrm>
              <a:off x="1831" y="3446"/>
              <a:ext cx="88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    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p=</a:t>
              </a:r>
            </a:p>
          </p:txBody>
        </p:sp>
        <p:graphicFrame>
          <p:nvGraphicFramePr>
            <p:cNvPr id="26665" name="对象 536617"/>
            <p:cNvGraphicFramePr/>
            <p:nvPr/>
          </p:nvGraphicFramePr>
          <p:xfrm>
            <a:off x="2429" y="3363"/>
            <a:ext cx="243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28600" imgH="405765" progId="Equation.3">
                    <p:embed/>
                  </p:oleObj>
                </mc:Choice>
                <mc:Fallback>
                  <p:oleObj r:id="rId8" imgW="228600" imgH="405765" progId="Equation.3">
                    <p:embed/>
                    <p:pic>
                      <p:nvPicPr>
                        <p:cNvPr id="0" name="对象 5366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9" y="3363"/>
                          <a:ext cx="243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6619" name="组合 536618"/>
          <p:cNvGrpSpPr/>
          <p:nvPr/>
        </p:nvGrpSpPr>
        <p:grpSpPr bwMode="auto">
          <a:xfrm>
            <a:off x="536081" y="5619151"/>
            <a:ext cx="4587876" cy="547688"/>
            <a:chOff x="249" y="3715"/>
            <a:chExt cx="2890" cy="345"/>
          </a:xfrm>
        </p:grpSpPr>
        <p:sp>
          <p:nvSpPr>
            <p:cNvPr id="26667" name="文本框 536619"/>
            <p:cNvSpPr txBox="1">
              <a:spLocks noChangeArrowheads="1"/>
            </p:cNvSpPr>
            <p:nvPr/>
          </p:nvSpPr>
          <p:spPr bwMode="auto">
            <a:xfrm>
              <a:off x="249" y="3762"/>
              <a:ext cx="28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故所求抛物线的标准方程为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 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en-US" altLang="zh-CN" sz="20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       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x,</a:t>
              </a:r>
            </a:p>
          </p:txBody>
        </p:sp>
        <p:graphicFrame>
          <p:nvGraphicFramePr>
            <p:cNvPr id="26668" name="对象 536620"/>
            <p:cNvGraphicFramePr/>
            <p:nvPr/>
          </p:nvGraphicFramePr>
          <p:xfrm>
            <a:off x="2636" y="3715"/>
            <a:ext cx="194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228600" imgH="405765" progId="Equation.3">
                    <p:embed/>
                  </p:oleObj>
                </mc:Choice>
                <mc:Fallback>
                  <p:oleObj r:id="rId10" imgW="228600" imgH="405765" progId="Equation.3">
                    <p:embed/>
                    <p:pic>
                      <p:nvPicPr>
                        <p:cNvPr id="0" name="对象 53662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6" y="3715"/>
                          <a:ext cx="194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6622" name="组合 536621"/>
          <p:cNvGrpSpPr/>
          <p:nvPr/>
        </p:nvGrpSpPr>
        <p:grpSpPr bwMode="auto">
          <a:xfrm>
            <a:off x="4918190" y="5561070"/>
            <a:ext cx="1709738" cy="685800"/>
            <a:chOff x="3878" y="3600"/>
            <a:chExt cx="1077" cy="432"/>
          </a:xfrm>
        </p:grpSpPr>
        <p:sp>
          <p:nvSpPr>
            <p:cNvPr id="26670" name="文本框 536622"/>
            <p:cNvSpPr txBox="1">
              <a:spLocks noChangeArrowheads="1"/>
            </p:cNvSpPr>
            <p:nvPr/>
          </p:nvSpPr>
          <p:spPr bwMode="auto">
            <a:xfrm>
              <a:off x="3878" y="3690"/>
              <a:ext cx="107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焦点为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     ,0)</a:t>
              </a:r>
            </a:p>
          </p:txBody>
        </p:sp>
        <p:graphicFrame>
          <p:nvGraphicFramePr>
            <p:cNvPr id="26671" name="对象 536623"/>
            <p:cNvGraphicFramePr/>
            <p:nvPr/>
          </p:nvGraphicFramePr>
          <p:xfrm>
            <a:off x="4486" y="3600"/>
            <a:ext cx="243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2" imgW="228600" imgH="405765" progId="Equation.3">
                    <p:embed/>
                  </p:oleObj>
                </mc:Choice>
                <mc:Fallback>
                  <p:oleObj name="公式" r:id="rId12" imgW="228600" imgH="405765" progId="Equation.3">
                    <p:embed/>
                    <p:pic>
                      <p:nvPicPr>
                        <p:cNvPr id="0" name="对象 53662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6" y="3600"/>
                          <a:ext cx="243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6625" name="组合 536624"/>
          <p:cNvGrpSpPr/>
          <p:nvPr/>
        </p:nvGrpSpPr>
        <p:grpSpPr bwMode="auto">
          <a:xfrm>
            <a:off x="8710467" y="2811359"/>
            <a:ext cx="1584325" cy="1728788"/>
            <a:chOff x="3888" y="1842"/>
            <a:chExt cx="1008" cy="1125"/>
          </a:xfrm>
        </p:grpSpPr>
        <p:sp>
          <p:nvSpPr>
            <p:cNvPr id="26673" name="任意多边形 536625"/>
            <p:cNvSpPr>
              <a:spLocks noChangeArrowheads="1"/>
            </p:cNvSpPr>
            <p:nvPr/>
          </p:nvSpPr>
          <p:spPr bwMode="auto">
            <a:xfrm flipH="1">
              <a:off x="3888" y="1842"/>
              <a:ext cx="1008" cy="1113"/>
            </a:xfrm>
            <a:custGeom>
              <a:avLst/>
              <a:gdLst>
                <a:gd name="T0" fmla="*/ 328 w 21928"/>
                <a:gd name="T1" fmla="*/ 0 h 43200"/>
                <a:gd name="T2" fmla="*/ 21928 w 21928"/>
                <a:gd name="T3" fmla="*/ 21600 h 43200"/>
                <a:gd name="T4" fmla="*/ 328 w 21928"/>
                <a:gd name="T5" fmla="*/ 43200 h 43200"/>
                <a:gd name="T6" fmla="*/ 0 w 21928"/>
                <a:gd name="T7" fmla="*/ 43198 h 43200"/>
                <a:gd name="T8" fmla="*/ 328 w 21928"/>
                <a:gd name="T9" fmla="*/ 0 h 43200"/>
                <a:gd name="T10" fmla="*/ 21928 w 21928"/>
                <a:gd name="T11" fmla="*/ 21600 h 43200"/>
                <a:gd name="T12" fmla="*/ 328 w 21928"/>
                <a:gd name="T13" fmla="*/ 43200 h 43200"/>
                <a:gd name="T14" fmla="*/ 0 w 21928"/>
                <a:gd name="T15" fmla="*/ 43198 h 43200"/>
                <a:gd name="T16" fmla="*/ 328 w 21928"/>
                <a:gd name="T17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28" h="43200" fill="none">
                  <a:moveTo>
                    <a:pt x="328" y="0"/>
                  </a:moveTo>
                  <a:cubicBezTo>
                    <a:pt x="12257" y="0"/>
                    <a:pt x="21928" y="9671"/>
                    <a:pt x="21928" y="21600"/>
                  </a:cubicBezTo>
                  <a:cubicBezTo>
                    <a:pt x="21928" y="33529"/>
                    <a:pt x="12257" y="43200"/>
                    <a:pt x="328" y="43200"/>
                  </a:cubicBezTo>
                  <a:cubicBezTo>
                    <a:pt x="218" y="43200"/>
                    <a:pt x="108" y="43199"/>
                    <a:pt x="0" y="43198"/>
                  </a:cubicBezTo>
                </a:path>
                <a:path w="21928" h="43200" stroke="0">
                  <a:moveTo>
                    <a:pt x="328" y="0"/>
                  </a:moveTo>
                  <a:cubicBezTo>
                    <a:pt x="12257" y="0"/>
                    <a:pt x="21928" y="9671"/>
                    <a:pt x="21928" y="21600"/>
                  </a:cubicBezTo>
                  <a:cubicBezTo>
                    <a:pt x="21928" y="33529"/>
                    <a:pt x="12257" y="43200"/>
                    <a:pt x="328" y="43200"/>
                  </a:cubicBezTo>
                  <a:cubicBezTo>
                    <a:pt x="218" y="43200"/>
                    <a:pt x="108" y="43199"/>
                    <a:pt x="0" y="43198"/>
                  </a:cubicBezTo>
                  <a:lnTo>
                    <a:pt x="328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74" name="直接连接符 536626"/>
            <p:cNvSpPr>
              <a:spLocks noChangeShapeType="1"/>
            </p:cNvSpPr>
            <p:nvPr/>
          </p:nvSpPr>
          <p:spPr bwMode="auto">
            <a:xfrm>
              <a:off x="4891" y="1842"/>
              <a:ext cx="5" cy="1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608" grpId="0"/>
      <p:bldP spid="536612" grpId="0"/>
      <p:bldP spid="536613" grpId="0"/>
      <p:bldP spid="536614" grpId="0"/>
      <p:bldP spid="5366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546817"/>
          <p:cNvSpPr txBox="1">
            <a:spLocks noChangeArrowheads="1"/>
          </p:cNvSpPr>
          <p:nvPr/>
        </p:nvSpPr>
        <p:spPr bwMode="auto">
          <a:xfrm>
            <a:off x="658813" y="1195169"/>
            <a:ext cx="2951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练习：</a:t>
            </a:r>
          </a:p>
        </p:txBody>
      </p:sp>
      <p:sp>
        <p:nvSpPr>
          <p:cNvPr id="27650" name="文本框 546818"/>
          <p:cNvSpPr txBox="1">
            <a:spLocks noChangeArrowheads="1"/>
          </p:cNvSpPr>
          <p:nvPr/>
        </p:nvSpPr>
        <p:spPr bwMode="auto">
          <a:xfrm>
            <a:off x="660400" y="1593272"/>
            <a:ext cx="10972979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、已知抛物线的顶点在原点，对称轴为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轴，焦点在直线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3x-4y-12=0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上，那么抛物线通径长是</a:t>
            </a:r>
            <a:r>
              <a:rPr lang="zh-CN" altLang="en-US" sz="2000" u="sng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546820" name="对象 546819"/>
          <p:cNvGraphicFramePr/>
          <p:nvPr/>
        </p:nvGraphicFramePr>
        <p:xfrm>
          <a:off x="1436392" y="2083074"/>
          <a:ext cx="382837" cy="38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7800" imgH="177800" progId="Equation.DSMT4">
                  <p:embed/>
                </p:oleObj>
              </mc:Choice>
              <mc:Fallback>
                <p:oleObj r:id="rId2" imgW="177800" imgH="177800" progId="Equation.DSMT4">
                  <p:embed/>
                  <p:pic>
                    <p:nvPicPr>
                      <p:cNvPr id="0" name="对象 546819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392" y="2083074"/>
                        <a:ext cx="382837" cy="38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文本框 546820"/>
          <p:cNvSpPr txBox="1">
            <a:spLocks noChangeArrowheads="1"/>
          </p:cNvSpPr>
          <p:nvPr/>
        </p:nvSpPr>
        <p:spPr bwMode="auto">
          <a:xfrm>
            <a:off x="658813" y="2716644"/>
            <a:ext cx="10695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、已知点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）与抛物线                                   的焦点的距离是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P=</a:t>
            </a:r>
            <a:r>
              <a:rPr lang="en-US" altLang="zh-CN" sz="20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                    </a:t>
            </a:r>
          </a:p>
        </p:txBody>
      </p:sp>
      <p:graphicFrame>
        <p:nvGraphicFramePr>
          <p:cNvPr id="27653" name="对象 546821"/>
          <p:cNvGraphicFramePr/>
          <p:nvPr/>
        </p:nvGraphicFramePr>
        <p:xfrm>
          <a:off x="4231957" y="2629453"/>
          <a:ext cx="2450699" cy="48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28700" imgH="228600" progId="Equation.DSMT4">
                  <p:embed/>
                </p:oleObj>
              </mc:Choice>
              <mc:Fallback>
                <p:oleObj r:id="rId4" imgW="1028700" imgH="228600" progId="Equation.DSMT4">
                  <p:embed/>
                  <p:pic>
                    <p:nvPicPr>
                      <p:cNvPr id="0" name="对象 5468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1957" y="2629453"/>
                        <a:ext cx="2450699" cy="484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23" name="文本框 546822"/>
          <p:cNvSpPr txBox="1">
            <a:spLocks noChangeArrowheads="1"/>
          </p:cNvSpPr>
          <p:nvPr/>
        </p:nvSpPr>
        <p:spPr bwMode="auto">
          <a:xfrm>
            <a:off x="9319175" y="2713613"/>
            <a:ext cx="93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8867" name="对象 548866"/>
          <p:cNvGraphicFramePr/>
          <p:nvPr/>
        </p:nvGraphicFramePr>
        <p:xfrm>
          <a:off x="40572" y="4411845"/>
          <a:ext cx="84582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566160" imgH="190500" progId="Word.Document.8">
                  <p:embed/>
                </p:oleObj>
              </mc:Choice>
              <mc:Fallback>
                <p:oleObj name="Document" r:id="rId3" imgW="3566160" imgH="190500" progId="Word.Document.8">
                  <p:embed/>
                  <p:pic>
                    <p:nvPicPr>
                      <p:cNvPr id="0" name="对象 54886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2" y="4411845"/>
                        <a:ext cx="84582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68" name="对象 548867"/>
          <p:cNvGraphicFramePr/>
          <p:nvPr/>
        </p:nvGraphicFramePr>
        <p:xfrm>
          <a:off x="1362165" y="5891395"/>
          <a:ext cx="85725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3642360" imgH="190500" progId="Word.Document.8">
                  <p:embed/>
                </p:oleObj>
              </mc:Choice>
              <mc:Fallback>
                <p:oleObj name="Document" r:id="rId5" imgW="3642360" imgH="190500" progId="Word.Document.8">
                  <p:embed/>
                  <p:pic>
                    <p:nvPicPr>
                      <p:cNvPr id="0" name="对象 54886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165" y="5891395"/>
                        <a:ext cx="85725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69" name="对象 548868"/>
          <p:cNvGraphicFramePr/>
          <p:nvPr/>
        </p:nvGraphicFramePr>
        <p:xfrm>
          <a:off x="1362165" y="6614249"/>
          <a:ext cx="8432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3642360" imgH="190500" progId="Word.Document.8">
                  <p:embed/>
                </p:oleObj>
              </mc:Choice>
              <mc:Fallback>
                <p:oleObj name="Document" r:id="rId7" imgW="3642360" imgH="190500" progId="Word.Document.8">
                  <p:embed/>
                  <p:pic>
                    <p:nvPicPr>
                      <p:cNvPr id="0" name="对象 54886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165" y="6614249"/>
                        <a:ext cx="84328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7" name="组合 548869"/>
          <p:cNvGrpSpPr/>
          <p:nvPr/>
        </p:nvGrpSpPr>
        <p:grpSpPr bwMode="auto">
          <a:xfrm>
            <a:off x="681178" y="1079139"/>
            <a:ext cx="10837722" cy="1027113"/>
            <a:chOff x="192" y="137"/>
            <a:chExt cx="5232" cy="647"/>
          </a:xfrm>
        </p:grpSpPr>
        <p:sp>
          <p:nvSpPr>
            <p:cNvPr id="28678" name="文本框 548870"/>
            <p:cNvSpPr txBox="1">
              <a:spLocks noChangeArrowheads="1"/>
            </p:cNvSpPr>
            <p:nvPr/>
          </p:nvSpPr>
          <p:spPr bwMode="auto">
            <a:xfrm>
              <a:off x="192" y="144"/>
              <a:ext cx="523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、斜率为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的直线      经过抛物线                           的焦点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，且与抛物线相交于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两点，求线段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的长。</a:t>
              </a:r>
            </a:p>
          </p:txBody>
        </p:sp>
        <p:graphicFrame>
          <p:nvGraphicFramePr>
            <p:cNvPr id="28679" name="对象 548871"/>
            <p:cNvGraphicFramePr/>
            <p:nvPr/>
          </p:nvGraphicFramePr>
          <p:xfrm>
            <a:off x="1376" y="137"/>
            <a:ext cx="172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88265" imgH="177165" progId="Equation.DSMT4">
                    <p:embed/>
                  </p:oleObj>
                </mc:Choice>
                <mc:Fallback>
                  <p:oleObj r:id="rId8" imgW="88265" imgH="177165" progId="Equation.DSMT4">
                    <p:embed/>
                    <p:pic>
                      <p:nvPicPr>
                        <p:cNvPr id="0" name="对象 54887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6" y="137"/>
                          <a:ext cx="172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0" name="对象 548872"/>
            <p:cNvGraphicFramePr/>
            <p:nvPr/>
          </p:nvGraphicFramePr>
          <p:xfrm>
            <a:off x="2318" y="165"/>
            <a:ext cx="729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508000" imgH="228600" progId="Equation.DSMT4">
                    <p:embed/>
                  </p:oleObj>
                </mc:Choice>
                <mc:Fallback>
                  <p:oleObj r:id="rId10" imgW="508000" imgH="228600" progId="Equation.DSMT4">
                    <p:embed/>
                    <p:pic>
                      <p:nvPicPr>
                        <p:cNvPr id="0" name="对象 54887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8" y="165"/>
                          <a:ext cx="729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81" name="组合 548924"/>
          <p:cNvGrpSpPr/>
          <p:nvPr/>
        </p:nvGrpSpPr>
        <p:grpSpPr bwMode="auto">
          <a:xfrm>
            <a:off x="8284982" y="2106252"/>
            <a:ext cx="2503488" cy="2976562"/>
            <a:chOff x="3696" y="194"/>
            <a:chExt cx="1577" cy="1875"/>
          </a:xfrm>
        </p:grpSpPr>
        <p:pic>
          <p:nvPicPr>
            <p:cNvPr id="28682" name="图片 54892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10"/>
              <a:ext cx="1119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直接连接符 548926"/>
            <p:cNvSpPr>
              <a:spLocks noChangeShapeType="1"/>
            </p:cNvSpPr>
            <p:nvPr/>
          </p:nvSpPr>
          <p:spPr bwMode="auto">
            <a:xfrm>
              <a:off x="3696" y="1207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4" name="直接连接符 548927"/>
            <p:cNvSpPr>
              <a:spLocks noChangeShapeType="1"/>
            </p:cNvSpPr>
            <p:nvPr/>
          </p:nvSpPr>
          <p:spPr bwMode="auto">
            <a:xfrm flipV="1">
              <a:off x="4059" y="255"/>
              <a:ext cx="0" cy="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8685" name="对象 548928"/>
            <p:cNvGraphicFramePr/>
            <p:nvPr/>
          </p:nvGraphicFramePr>
          <p:xfrm>
            <a:off x="4468" y="572"/>
            <a:ext cx="143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65100" imgH="165100" progId="Equation.3">
                    <p:embed/>
                  </p:oleObj>
                </mc:Choice>
                <mc:Fallback>
                  <p:oleObj r:id="rId13" imgW="165100" imgH="165100" progId="Equation.3">
                    <p:embed/>
                    <p:pic>
                      <p:nvPicPr>
                        <p:cNvPr id="0" name="对象 54892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" y="572"/>
                          <a:ext cx="143" cy="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6" name="对象 548929"/>
            <p:cNvGraphicFramePr/>
            <p:nvPr/>
          </p:nvGraphicFramePr>
          <p:xfrm>
            <a:off x="3771" y="663"/>
            <a:ext cx="176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203200" imgH="165100" progId="Equation.3">
                    <p:embed/>
                  </p:oleObj>
                </mc:Choice>
                <mc:Fallback>
                  <p:oleObj r:id="rId15" imgW="203200" imgH="165100" progId="Equation.3">
                    <p:embed/>
                    <p:pic>
                      <p:nvPicPr>
                        <p:cNvPr id="0" name="对象 54892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1" y="663"/>
                          <a:ext cx="176" cy="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7" name="对象 548930"/>
            <p:cNvGraphicFramePr/>
            <p:nvPr/>
          </p:nvGraphicFramePr>
          <p:xfrm>
            <a:off x="3747" y="1253"/>
            <a:ext cx="165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190500" imgH="165100" progId="Equation.3">
                    <p:embed/>
                  </p:oleObj>
                </mc:Choice>
                <mc:Fallback>
                  <p:oleObj r:id="rId17" imgW="190500" imgH="165100" progId="Equation.3">
                    <p:embed/>
                    <p:pic>
                      <p:nvPicPr>
                        <p:cNvPr id="0" name="对象 54893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7" y="1253"/>
                          <a:ext cx="165" cy="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8" name="对象 548931"/>
            <p:cNvGraphicFramePr/>
            <p:nvPr/>
          </p:nvGraphicFramePr>
          <p:xfrm>
            <a:off x="4166" y="1253"/>
            <a:ext cx="132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9" imgW="152400" imgH="165100" progId="Equation.3">
                    <p:embed/>
                  </p:oleObj>
                </mc:Choice>
                <mc:Fallback>
                  <p:oleObj r:id="rId19" imgW="152400" imgH="165100" progId="Equation.3">
                    <p:embed/>
                    <p:pic>
                      <p:nvPicPr>
                        <p:cNvPr id="0" name="对象 54893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6" y="1253"/>
                          <a:ext cx="132" cy="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9" name="对象 548932"/>
            <p:cNvGraphicFramePr/>
            <p:nvPr/>
          </p:nvGraphicFramePr>
          <p:xfrm>
            <a:off x="4252" y="1071"/>
            <a:ext cx="110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1" imgW="127000" imgH="164465" progId="Equation.3">
                    <p:embed/>
                  </p:oleObj>
                </mc:Choice>
                <mc:Fallback>
                  <p:oleObj r:id="rId21" imgW="127000" imgH="164465" progId="Equation.3">
                    <p:embed/>
                    <p:pic>
                      <p:nvPicPr>
                        <p:cNvPr id="0" name="对象 54893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" y="1071"/>
                          <a:ext cx="110" cy="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0" name="对象 548933"/>
            <p:cNvGraphicFramePr/>
            <p:nvPr/>
          </p:nvGraphicFramePr>
          <p:xfrm>
            <a:off x="3923" y="1066"/>
            <a:ext cx="14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3" imgW="165100" imgH="177800" progId="Equation.3">
                    <p:embed/>
                  </p:oleObj>
                </mc:Choice>
                <mc:Fallback>
                  <p:oleObj r:id="rId23" imgW="165100" imgH="177800" progId="Equation.3">
                    <p:embed/>
                    <p:pic>
                      <p:nvPicPr>
                        <p:cNvPr id="0" name="对象 54893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1066"/>
                          <a:ext cx="14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1" name="对象 548934"/>
            <p:cNvGraphicFramePr/>
            <p:nvPr/>
          </p:nvGraphicFramePr>
          <p:xfrm>
            <a:off x="5152" y="1251"/>
            <a:ext cx="121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5" imgW="139700" imgH="139700" progId="Equation.3">
                    <p:embed/>
                  </p:oleObj>
                </mc:Choice>
                <mc:Fallback>
                  <p:oleObj r:id="rId25" imgW="139700" imgH="139700" progId="Equation.3">
                    <p:embed/>
                    <p:pic>
                      <p:nvPicPr>
                        <p:cNvPr id="0" name="对象 54893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2" y="1251"/>
                          <a:ext cx="121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2" name="对象 548935"/>
            <p:cNvGraphicFramePr/>
            <p:nvPr/>
          </p:nvGraphicFramePr>
          <p:xfrm>
            <a:off x="4105" y="194"/>
            <a:ext cx="121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7" imgW="139700" imgH="177800" progId="Equation.3">
                    <p:embed/>
                  </p:oleObj>
                </mc:Choice>
                <mc:Fallback>
                  <p:oleObj r:id="rId27" imgW="139700" imgH="177800" progId="Equation.3">
                    <p:embed/>
                    <p:pic>
                      <p:nvPicPr>
                        <p:cNvPr id="0" name="对象 54893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5" y="194"/>
                          <a:ext cx="121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" name="矩形 1"/>
          <p:cNvSpPr/>
          <p:nvPr/>
        </p:nvSpPr>
        <p:spPr>
          <a:xfrm>
            <a:off x="658813" y="2222735"/>
            <a:ext cx="272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解这题</a:t>
            </a:r>
            <a:r>
              <a:rPr lang="en-US" altLang="zh-CN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你有什么方法呢</a:t>
            </a:r>
            <a:r>
              <a:rPr lang="en-US" altLang="zh-CN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?</a:t>
            </a:r>
            <a:endParaRPr lang="zh-CN" altLang="en-US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8813" y="2856432"/>
            <a:ext cx="5727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法一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: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直接求两点坐标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计算弦长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运算量一般较大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);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8813" y="3671670"/>
            <a:ext cx="6061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法二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: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设而不求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运用韦达定理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计算弦长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运算量一般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);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8813" y="4486907"/>
            <a:ext cx="700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法三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: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设而不求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数形结合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活用定义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运用韦达定理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计算弦长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.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542721"/>
          <p:cNvSpPr txBox="1">
            <a:spLocks noChangeArrowheads="1"/>
          </p:cNvSpPr>
          <p:nvPr/>
        </p:nvSpPr>
        <p:spPr bwMode="auto">
          <a:xfrm>
            <a:off x="660400" y="1082889"/>
            <a:ext cx="108739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为抛物线                   上一动点，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为抛物线的焦点，定点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P(3,1),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                 的最小值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为（      ）    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(A)3         (B)4      (C)5      (D)6 </a:t>
            </a:r>
          </a:p>
        </p:txBody>
      </p:sp>
      <p:graphicFrame>
        <p:nvGraphicFramePr>
          <p:cNvPr id="34818" name="对象 542722"/>
          <p:cNvGraphicFramePr/>
          <p:nvPr/>
        </p:nvGraphicFramePr>
        <p:xfrm>
          <a:off x="8825349" y="1325976"/>
          <a:ext cx="1138524" cy="34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53465" imgH="317500" progId="Equation.3">
                  <p:embed/>
                </p:oleObj>
              </mc:Choice>
              <mc:Fallback>
                <p:oleObj r:id="rId2" imgW="1053465" imgH="317500" progId="Equation.3">
                  <p:embed/>
                  <p:pic>
                    <p:nvPicPr>
                      <p:cNvPr id="0" name="对象 54272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5349" y="1325976"/>
                        <a:ext cx="1138524" cy="342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对象 542723"/>
          <p:cNvGraphicFramePr/>
          <p:nvPr/>
        </p:nvGraphicFramePr>
        <p:xfrm>
          <a:off x="2740749" y="1325976"/>
          <a:ext cx="124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11200" imgH="292100" progId="Equation.3">
                  <p:embed/>
                </p:oleObj>
              </mc:Choice>
              <mc:Fallback>
                <p:oleObj r:id="rId4" imgW="711200" imgH="292100" progId="Equation.3">
                  <p:embed/>
                  <p:pic>
                    <p:nvPicPr>
                      <p:cNvPr id="0" name="对象 54272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749" y="1325976"/>
                        <a:ext cx="1244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27" name="文本框 542726"/>
          <p:cNvSpPr txBox="1">
            <a:spLocks noChangeArrowheads="1"/>
          </p:cNvSpPr>
          <p:nvPr/>
        </p:nvSpPr>
        <p:spPr bwMode="auto">
          <a:xfrm>
            <a:off x="1212049" y="1759997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kern="0">
                <a:solidFill>
                  <a:srgbClr val="BE003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34821" name="任意多边形 542728"/>
          <p:cNvSpPr>
            <a:spLocks noChangeArrowheads="1"/>
          </p:cNvSpPr>
          <p:nvPr/>
        </p:nvSpPr>
        <p:spPr bwMode="auto">
          <a:xfrm rot="21546288" flipH="1" flipV="1">
            <a:off x="7632153" y="3222161"/>
            <a:ext cx="1524000" cy="1449387"/>
          </a:xfrm>
          <a:custGeom>
            <a:avLst/>
            <a:gdLst>
              <a:gd name="T0" fmla="*/ 1483 w 21600"/>
              <a:gd name="T1" fmla="*/ 0 h 43136"/>
              <a:gd name="T2" fmla="*/ 21600 w 21600"/>
              <a:gd name="T3" fmla="*/ 21549 h 43136"/>
              <a:gd name="T4" fmla="*/ 745 w 21600"/>
              <a:gd name="T5" fmla="*/ 43136 h 43136"/>
              <a:gd name="T6" fmla="*/ 1483 w 21600"/>
              <a:gd name="T7" fmla="*/ 0 h 43136"/>
              <a:gd name="T8" fmla="*/ 21600 w 21600"/>
              <a:gd name="T9" fmla="*/ 21549 h 43136"/>
              <a:gd name="T10" fmla="*/ 745 w 21600"/>
              <a:gd name="T11" fmla="*/ 43136 h 43136"/>
              <a:gd name="T12" fmla="*/ 0 w 21600"/>
              <a:gd name="T13" fmla="*/ 21549 h 4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43136" fill="none">
                <a:moveTo>
                  <a:pt x="1483" y="0"/>
                </a:moveTo>
                <a:cubicBezTo>
                  <a:pt x="12724" y="765"/>
                  <a:pt x="21600" y="10120"/>
                  <a:pt x="21600" y="21549"/>
                </a:cubicBezTo>
                <a:cubicBezTo>
                  <a:pt x="21600" y="33230"/>
                  <a:pt x="12327" y="42746"/>
                  <a:pt x="745" y="43136"/>
                </a:cubicBezTo>
              </a:path>
              <a:path w="21600" h="43136" stroke="0">
                <a:moveTo>
                  <a:pt x="1483" y="0"/>
                </a:moveTo>
                <a:cubicBezTo>
                  <a:pt x="12724" y="765"/>
                  <a:pt x="21600" y="10120"/>
                  <a:pt x="21600" y="21549"/>
                </a:cubicBezTo>
                <a:cubicBezTo>
                  <a:pt x="21600" y="33230"/>
                  <a:pt x="12327" y="42746"/>
                  <a:pt x="745" y="43136"/>
                </a:cubicBezTo>
                <a:lnTo>
                  <a:pt x="0" y="21549"/>
                </a:lnTo>
                <a:close/>
              </a:path>
            </a:pathLst>
          </a:custGeom>
          <a:noFill/>
          <a:ln w="28575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22" name="直接连接符 542729"/>
          <p:cNvSpPr>
            <a:spLocks noChangeShapeType="1"/>
          </p:cNvSpPr>
          <p:nvPr/>
        </p:nvSpPr>
        <p:spPr bwMode="auto">
          <a:xfrm>
            <a:off x="7098753" y="3909547"/>
            <a:ext cx="2286000" cy="0"/>
          </a:xfrm>
          <a:prstGeom prst="line">
            <a:avLst/>
          </a:prstGeom>
          <a:noFill/>
          <a:ln w="19050">
            <a:solidFill>
              <a:srgbClr val="2B2B83"/>
            </a:solidFill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23" name="直接连接符 542730"/>
          <p:cNvSpPr>
            <a:spLocks noChangeShapeType="1"/>
          </p:cNvSpPr>
          <p:nvPr/>
        </p:nvSpPr>
        <p:spPr bwMode="auto">
          <a:xfrm flipV="1">
            <a:off x="7632153" y="2995147"/>
            <a:ext cx="0" cy="1981200"/>
          </a:xfrm>
          <a:prstGeom prst="line">
            <a:avLst/>
          </a:prstGeom>
          <a:noFill/>
          <a:ln w="19050">
            <a:solidFill>
              <a:srgbClr val="2B2B83"/>
            </a:solidFill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24" name="文本框 542731"/>
          <p:cNvSpPr txBox="1">
            <a:spLocks noChangeArrowheads="1"/>
          </p:cNvSpPr>
          <p:nvPr/>
        </p:nvSpPr>
        <p:spPr bwMode="auto">
          <a:xfrm>
            <a:off x="7949337" y="3833347"/>
            <a:ext cx="49244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en-US" altLang="zh-CN" sz="2000" kern="0">
                <a:solidFill>
                  <a:srgbClr val="8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4825" name="直接连接符 542732"/>
          <p:cNvSpPr>
            <a:spLocks noChangeShapeType="1"/>
          </p:cNvSpPr>
          <p:nvPr/>
        </p:nvSpPr>
        <p:spPr bwMode="auto">
          <a:xfrm>
            <a:off x="7403553" y="3147547"/>
            <a:ext cx="0" cy="18288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4826" name="对象 542733"/>
          <p:cNvGraphicFramePr/>
          <p:nvPr/>
        </p:nvGraphicFramePr>
        <p:xfrm>
          <a:off x="7860753" y="3985747"/>
          <a:ext cx="495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95300" imgH="228600" progId="Equation.3">
                  <p:embed/>
                </p:oleObj>
              </mc:Choice>
              <mc:Fallback>
                <p:oleObj r:id="rId6" imgW="495300" imgH="228600" progId="Equation.3">
                  <p:embed/>
                  <p:pic>
                    <p:nvPicPr>
                      <p:cNvPr id="0" name="对象 54273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0753" y="3985747"/>
                        <a:ext cx="495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2735" name="组合 542734"/>
          <p:cNvGrpSpPr/>
          <p:nvPr/>
        </p:nvGrpSpPr>
        <p:grpSpPr bwMode="auto">
          <a:xfrm>
            <a:off x="8927553" y="3071347"/>
            <a:ext cx="577850" cy="1981200"/>
            <a:chOff x="2112" y="1104"/>
            <a:chExt cx="364" cy="1248"/>
          </a:xfrm>
        </p:grpSpPr>
        <p:sp>
          <p:nvSpPr>
            <p:cNvPr id="34828" name="直接连接符 542735"/>
            <p:cNvSpPr>
              <a:spLocks noChangeShapeType="1"/>
            </p:cNvSpPr>
            <p:nvPr/>
          </p:nvSpPr>
          <p:spPr bwMode="auto">
            <a:xfrm>
              <a:off x="2112" y="1104"/>
              <a:ext cx="0" cy="1248"/>
            </a:xfrm>
            <a:prstGeom prst="line">
              <a:avLst/>
            </a:prstGeom>
            <a:noFill/>
            <a:ln w="28575">
              <a:solidFill>
                <a:srgbClr val="1975D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4829" name="对象 542736"/>
            <p:cNvGraphicFramePr/>
            <p:nvPr/>
          </p:nvGraphicFramePr>
          <p:xfrm>
            <a:off x="2112" y="2160"/>
            <a:ext cx="36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393700" imgH="190500" progId="Equation.3">
                    <p:embed/>
                  </p:oleObj>
                </mc:Choice>
                <mc:Fallback>
                  <p:oleObj r:id="rId8" imgW="393700" imgH="190500" progId="Equation.3">
                    <p:embed/>
                    <p:pic>
                      <p:nvPicPr>
                        <p:cNvPr id="0" name="对象 54273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2160"/>
                          <a:ext cx="364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2738" name="组合 542737"/>
          <p:cNvGrpSpPr/>
          <p:nvPr/>
        </p:nvGrpSpPr>
        <p:grpSpPr bwMode="auto">
          <a:xfrm>
            <a:off x="7936953" y="3299947"/>
            <a:ext cx="990600" cy="609600"/>
            <a:chOff x="1488" y="1248"/>
            <a:chExt cx="624" cy="384"/>
          </a:xfrm>
        </p:grpSpPr>
        <p:sp>
          <p:nvSpPr>
            <p:cNvPr id="34831" name="直接连接符 542738"/>
            <p:cNvSpPr>
              <a:spLocks noChangeShapeType="1"/>
            </p:cNvSpPr>
            <p:nvPr/>
          </p:nvSpPr>
          <p:spPr bwMode="auto">
            <a:xfrm>
              <a:off x="1728" y="1248"/>
              <a:ext cx="384" cy="288"/>
            </a:xfrm>
            <a:prstGeom prst="line">
              <a:avLst/>
            </a:prstGeom>
            <a:noFill/>
            <a:ln w="28575">
              <a:solidFill>
                <a:srgbClr val="FF595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32" name="直接连接符 542739"/>
            <p:cNvSpPr>
              <a:spLocks noChangeShapeType="1"/>
            </p:cNvSpPr>
            <p:nvPr/>
          </p:nvSpPr>
          <p:spPr bwMode="auto">
            <a:xfrm flipH="1">
              <a:off x="1488" y="1248"/>
              <a:ext cx="240" cy="384"/>
            </a:xfrm>
            <a:prstGeom prst="line">
              <a:avLst/>
            </a:prstGeom>
            <a:noFill/>
            <a:ln w="28575">
              <a:solidFill>
                <a:srgbClr val="FF595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2741" name="组合 542740"/>
          <p:cNvGrpSpPr/>
          <p:nvPr/>
        </p:nvGrpSpPr>
        <p:grpSpPr bwMode="auto">
          <a:xfrm>
            <a:off x="8089353" y="2995147"/>
            <a:ext cx="762000" cy="914400"/>
            <a:chOff x="1584" y="1056"/>
            <a:chExt cx="480" cy="576"/>
          </a:xfrm>
        </p:grpSpPr>
        <p:sp>
          <p:nvSpPr>
            <p:cNvPr id="34834" name="文本框 542741"/>
            <p:cNvSpPr txBox="1">
              <a:spLocks noChangeArrowheads="1"/>
            </p:cNvSpPr>
            <p:nvPr/>
          </p:nvSpPr>
          <p:spPr bwMode="auto">
            <a:xfrm>
              <a:off x="1584" y="1056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2B2B8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34835" name="文本框 542742"/>
            <p:cNvSpPr txBox="1">
              <a:spLocks noChangeArrowheads="1"/>
            </p:cNvSpPr>
            <p:nvPr/>
          </p:nvSpPr>
          <p:spPr bwMode="auto">
            <a:xfrm>
              <a:off x="1754" y="1200"/>
              <a:ext cx="31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en-US" altLang="zh-CN" sz="2000" kern="0">
                  <a:solidFill>
                    <a:srgbClr val="8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542744" name="组合 542743"/>
          <p:cNvGrpSpPr/>
          <p:nvPr/>
        </p:nvGrpSpPr>
        <p:grpSpPr bwMode="auto">
          <a:xfrm>
            <a:off x="7060653" y="3074522"/>
            <a:ext cx="1257300" cy="400050"/>
            <a:chOff x="936" y="1106"/>
            <a:chExt cx="792" cy="252"/>
          </a:xfrm>
        </p:grpSpPr>
        <p:sp>
          <p:nvSpPr>
            <p:cNvPr id="34837" name="直接连接符 542744"/>
            <p:cNvSpPr>
              <a:spLocks noChangeShapeType="1"/>
            </p:cNvSpPr>
            <p:nvPr/>
          </p:nvSpPr>
          <p:spPr bwMode="auto">
            <a:xfrm flipH="1">
              <a:off x="1152" y="1248"/>
              <a:ext cx="576" cy="0"/>
            </a:xfrm>
            <a:prstGeom prst="line">
              <a:avLst/>
            </a:prstGeom>
            <a:noFill/>
            <a:ln w="28575">
              <a:solidFill>
                <a:srgbClr val="FF595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38" name="文本框 542745"/>
            <p:cNvSpPr txBox="1">
              <a:spLocks noChangeArrowheads="1"/>
            </p:cNvSpPr>
            <p:nvPr/>
          </p:nvSpPr>
          <p:spPr bwMode="auto">
            <a:xfrm>
              <a:off x="936" y="1106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 dirty="0">
                  <a:solidFill>
                    <a:srgbClr val="2B2B8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542747" name="直接连接符 542746"/>
          <p:cNvSpPr>
            <a:spLocks noChangeShapeType="1"/>
          </p:cNvSpPr>
          <p:nvPr/>
        </p:nvSpPr>
        <p:spPr bwMode="auto">
          <a:xfrm flipH="1">
            <a:off x="7403553" y="3757147"/>
            <a:ext cx="1524000" cy="0"/>
          </a:xfrm>
          <a:prstGeom prst="line">
            <a:avLst/>
          </a:prstGeom>
          <a:noFill/>
          <a:ln w="38100">
            <a:solidFill>
              <a:srgbClr val="FF59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42748" name="组合 542747"/>
          <p:cNvGrpSpPr/>
          <p:nvPr/>
        </p:nvGrpSpPr>
        <p:grpSpPr bwMode="auto">
          <a:xfrm>
            <a:off x="7355929" y="3528547"/>
            <a:ext cx="809625" cy="838200"/>
            <a:chOff x="624" y="1392"/>
            <a:chExt cx="510" cy="528"/>
          </a:xfrm>
        </p:grpSpPr>
        <p:sp>
          <p:nvSpPr>
            <p:cNvPr id="34841" name="文本框 542748"/>
            <p:cNvSpPr txBox="1">
              <a:spLocks noChangeArrowheads="1"/>
            </p:cNvSpPr>
            <p:nvPr/>
          </p:nvSpPr>
          <p:spPr bwMode="auto">
            <a:xfrm>
              <a:off x="824" y="1488"/>
              <a:ext cx="31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en-US" altLang="zh-CN" sz="2000" kern="0">
                  <a:solidFill>
                    <a:srgbClr val="1560B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34842" name="文本框 542749"/>
            <p:cNvSpPr txBox="1">
              <a:spLocks noChangeArrowheads="1"/>
            </p:cNvSpPr>
            <p:nvPr/>
          </p:nvSpPr>
          <p:spPr bwMode="auto">
            <a:xfrm>
              <a:off x="624" y="1392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2B2B8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542751" name="组合 542750"/>
          <p:cNvGrpSpPr/>
          <p:nvPr/>
        </p:nvGrpSpPr>
        <p:grpSpPr bwMode="auto">
          <a:xfrm>
            <a:off x="8895803" y="3680947"/>
            <a:ext cx="536575" cy="685800"/>
            <a:chOff x="3070" y="1488"/>
            <a:chExt cx="338" cy="432"/>
          </a:xfrm>
        </p:grpSpPr>
        <p:sp>
          <p:nvSpPr>
            <p:cNvPr id="34844" name="文本框 542751"/>
            <p:cNvSpPr txBox="1">
              <a:spLocks noChangeArrowheads="1"/>
            </p:cNvSpPr>
            <p:nvPr/>
          </p:nvSpPr>
          <p:spPr bwMode="auto">
            <a:xfrm>
              <a:off x="3098" y="1488"/>
              <a:ext cx="31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en-US" altLang="zh-CN" sz="2000" kern="0">
                  <a:solidFill>
                    <a:srgbClr val="8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34845" name="文本框 542752"/>
            <p:cNvSpPr txBox="1">
              <a:spLocks noChangeArrowheads="1"/>
            </p:cNvSpPr>
            <p:nvPr/>
          </p:nvSpPr>
          <p:spPr bwMode="auto">
            <a:xfrm>
              <a:off x="3070" y="1488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2B2B8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</a:p>
          </p:txBody>
        </p:sp>
      </p:grp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54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602" name="组合 537601"/>
          <p:cNvGrpSpPr/>
          <p:nvPr/>
        </p:nvGrpSpPr>
        <p:grpSpPr bwMode="auto">
          <a:xfrm>
            <a:off x="7345364" y="2797176"/>
            <a:ext cx="3962400" cy="3733800"/>
            <a:chOff x="3120" y="2160"/>
            <a:chExt cx="2496" cy="2352"/>
          </a:xfrm>
        </p:grpSpPr>
        <p:grpSp>
          <p:nvGrpSpPr>
            <p:cNvPr id="35842" name="组合 537602"/>
            <p:cNvGrpSpPr/>
            <p:nvPr/>
          </p:nvGrpSpPr>
          <p:grpSpPr bwMode="auto">
            <a:xfrm>
              <a:off x="3120" y="2160"/>
              <a:ext cx="2496" cy="2352"/>
              <a:chOff x="3264" y="2064"/>
              <a:chExt cx="2496" cy="2352"/>
            </a:xfrm>
          </p:grpSpPr>
          <p:sp>
            <p:nvSpPr>
              <p:cNvPr id="35843" name="矩形 537603"/>
              <p:cNvSpPr>
                <a:spLocks noChangeArrowheads="1"/>
              </p:cNvSpPr>
              <p:nvPr/>
            </p:nvSpPr>
            <p:spPr bwMode="auto">
              <a:xfrm>
                <a:off x="3264" y="2064"/>
                <a:ext cx="2352" cy="1344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44" name="椭圆 537604" descr="羊皮纸"/>
              <p:cNvSpPr>
                <a:spLocks noChangeArrowheads="1"/>
              </p:cNvSpPr>
              <p:nvPr/>
            </p:nvSpPr>
            <p:spPr bwMode="auto">
              <a:xfrm>
                <a:off x="3744" y="2592"/>
                <a:ext cx="1440" cy="1824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45" name="矩形 537605" descr="羊皮纸"/>
              <p:cNvSpPr>
                <a:spLocks noChangeArrowheads="1"/>
              </p:cNvSpPr>
              <p:nvPr/>
            </p:nvSpPr>
            <p:spPr bwMode="auto">
              <a:xfrm>
                <a:off x="3264" y="3408"/>
                <a:ext cx="2496" cy="912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46" name="直接连接符 537606"/>
              <p:cNvSpPr>
                <a:spLocks noChangeShapeType="1"/>
              </p:cNvSpPr>
              <p:nvPr/>
            </p:nvSpPr>
            <p:spPr bwMode="auto">
              <a:xfrm>
                <a:off x="3264" y="2064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47" name="直接连接符 537607"/>
              <p:cNvSpPr>
                <a:spLocks noChangeShapeType="1"/>
              </p:cNvSpPr>
              <p:nvPr/>
            </p:nvSpPr>
            <p:spPr bwMode="auto">
              <a:xfrm>
                <a:off x="3264" y="2256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48" name="直接连接符 537608"/>
              <p:cNvSpPr>
                <a:spLocks noChangeShapeType="1"/>
              </p:cNvSpPr>
              <p:nvPr/>
            </p:nvSpPr>
            <p:spPr bwMode="auto">
              <a:xfrm>
                <a:off x="3264" y="2448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49" name="直接连接符 537609"/>
              <p:cNvSpPr>
                <a:spLocks noChangeShapeType="1"/>
              </p:cNvSpPr>
              <p:nvPr/>
            </p:nvSpPr>
            <p:spPr bwMode="auto">
              <a:xfrm>
                <a:off x="3264" y="264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0" name="直接连接符 537610"/>
              <p:cNvSpPr>
                <a:spLocks noChangeShapeType="1"/>
              </p:cNvSpPr>
              <p:nvPr/>
            </p:nvSpPr>
            <p:spPr bwMode="auto">
              <a:xfrm>
                <a:off x="4704" y="264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1" name="直接连接符 537611"/>
              <p:cNvSpPr>
                <a:spLocks noChangeShapeType="1"/>
              </p:cNvSpPr>
              <p:nvPr/>
            </p:nvSpPr>
            <p:spPr bwMode="auto">
              <a:xfrm>
                <a:off x="3264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2" name="直接连接符 537612"/>
              <p:cNvSpPr>
                <a:spLocks noChangeShapeType="1"/>
              </p:cNvSpPr>
              <p:nvPr/>
            </p:nvSpPr>
            <p:spPr bwMode="auto">
              <a:xfrm>
                <a:off x="4944" y="283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3" name="直接连接符 537613"/>
              <p:cNvSpPr>
                <a:spLocks noChangeShapeType="1"/>
              </p:cNvSpPr>
              <p:nvPr/>
            </p:nvSpPr>
            <p:spPr bwMode="auto">
              <a:xfrm>
                <a:off x="3264" y="302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4" name="直接连接符 537614"/>
              <p:cNvSpPr>
                <a:spLocks noChangeShapeType="1"/>
              </p:cNvSpPr>
              <p:nvPr/>
            </p:nvSpPr>
            <p:spPr bwMode="auto">
              <a:xfrm>
                <a:off x="5088" y="3024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5" name="直接连接符 537615"/>
              <p:cNvSpPr>
                <a:spLocks noChangeShapeType="1"/>
              </p:cNvSpPr>
              <p:nvPr/>
            </p:nvSpPr>
            <p:spPr bwMode="auto">
              <a:xfrm>
                <a:off x="3264" y="3216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6" name="直接连接符 537616"/>
              <p:cNvSpPr>
                <a:spLocks noChangeShapeType="1"/>
              </p:cNvSpPr>
              <p:nvPr/>
            </p:nvSpPr>
            <p:spPr bwMode="auto">
              <a:xfrm>
                <a:off x="5136" y="321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7" name="直接连接符 537617"/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8" name="直接连接符 537618"/>
              <p:cNvSpPr>
                <a:spLocks noChangeShapeType="1"/>
              </p:cNvSpPr>
              <p:nvPr/>
            </p:nvSpPr>
            <p:spPr bwMode="auto">
              <a:xfrm>
                <a:off x="3744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9" name="直接连接符 537619"/>
              <p:cNvSpPr>
                <a:spLocks noChangeShapeType="1"/>
              </p:cNvSpPr>
              <p:nvPr/>
            </p:nvSpPr>
            <p:spPr bwMode="auto">
              <a:xfrm>
                <a:off x="3744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0" name="直接连接符 537620"/>
              <p:cNvSpPr>
                <a:spLocks noChangeShapeType="1"/>
              </p:cNvSpPr>
              <p:nvPr/>
            </p:nvSpPr>
            <p:spPr bwMode="auto">
              <a:xfrm>
                <a:off x="3744" y="32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1" name="直接连接符 537621"/>
              <p:cNvSpPr>
                <a:spLocks noChangeShapeType="1"/>
              </p:cNvSpPr>
              <p:nvPr/>
            </p:nvSpPr>
            <p:spPr bwMode="auto">
              <a:xfrm>
                <a:off x="4272" y="206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2" name="直接连接符 537622"/>
              <p:cNvSpPr>
                <a:spLocks noChangeShapeType="1"/>
              </p:cNvSpPr>
              <p:nvPr/>
            </p:nvSpPr>
            <p:spPr bwMode="auto">
              <a:xfrm>
                <a:off x="4752" y="206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3" name="直接连接符 537623"/>
              <p:cNvSpPr>
                <a:spLocks noChangeShapeType="1"/>
              </p:cNvSpPr>
              <p:nvPr/>
            </p:nvSpPr>
            <p:spPr bwMode="auto">
              <a:xfrm>
                <a:off x="5232" y="206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4" name="直接连接符 537624"/>
              <p:cNvSpPr>
                <a:spLocks noChangeShapeType="1"/>
              </p:cNvSpPr>
              <p:nvPr/>
            </p:nvSpPr>
            <p:spPr bwMode="auto">
              <a:xfrm>
                <a:off x="3456" y="22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5" name="直接连接符 537625"/>
              <p:cNvSpPr>
                <a:spLocks noChangeShapeType="1"/>
              </p:cNvSpPr>
              <p:nvPr/>
            </p:nvSpPr>
            <p:spPr bwMode="auto">
              <a:xfrm>
                <a:off x="4032" y="22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6" name="直接连接符 537626"/>
              <p:cNvSpPr>
                <a:spLocks noChangeShapeType="1"/>
              </p:cNvSpPr>
              <p:nvPr/>
            </p:nvSpPr>
            <p:spPr bwMode="auto">
              <a:xfrm>
                <a:off x="4560" y="22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7" name="直接连接符 537627"/>
              <p:cNvSpPr>
                <a:spLocks noChangeShapeType="1"/>
              </p:cNvSpPr>
              <p:nvPr/>
            </p:nvSpPr>
            <p:spPr bwMode="auto">
              <a:xfrm>
                <a:off x="5040" y="22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8" name="直接连接符 537628"/>
              <p:cNvSpPr>
                <a:spLocks noChangeShapeType="1"/>
              </p:cNvSpPr>
              <p:nvPr/>
            </p:nvSpPr>
            <p:spPr bwMode="auto">
              <a:xfrm>
                <a:off x="5424" y="22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69" name="直接连接符 537629"/>
              <p:cNvSpPr>
                <a:spLocks noChangeShapeType="1"/>
              </p:cNvSpPr>
              <p:nvPr/>
            </p:nvSpPr>
            <p:spPr bwMode="auto">
              <a:xfrm>
                <a:off x="4272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70" name="直接连接符 537630"/>
              <p:cNvSpPr>
                <a:spLocks noChangeShapeType="1"/>
              </p:cNvSpPr>
              <p:nvPr/>
            </p:nvSpPr>
            <p:spPr bwMode="auto">
              <a:xfrm>
                <a:off x="4752" y="24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71" name="直接连接符 537631"/>
              <p:cNvSpPr>
                <a:spLocks noChangeShapeType="1"/>
              </p:cNvSpPr>
              <p:nvPr/>
            </p:nvSpPr>
            <p:spPr bwMode="auto">
              <a:xfrm>
                <a:off x="5232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72" name="直接连接符 537632"/>
              <p:cNvSpPr>
                <a:spLocks noChangeShapeType="1"/>
              </p:cNvSpPr>
              <p:nvPr/>
            </p:nvSpPr>
            <p:spPr bwMode="auto">
              <a:xfrm>
                <a:off x="3456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73" name="直接连接符 537633"/>
              <p:cNvSpPr>
                <a:spLocks noChangeShapeType="1"/>
              </p:cNvSpPr>
              <p:nvPr/>
            </p:nvSpPr>
            <p:spPr bwMode="auto">
              <a:xfrm>
                <a:off x="4032" y="26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74" name="直接连接符 537634"/>
              <p:cNvSpPr>
                <a:spLocks noChangeShapeType="1"/>
              </p:cNvSpPr>
              <p:nvPr/>
            </p:nvSpPr>
            <p:spPr bwMode="auto">
              <a:xfrm>
                <a:off x="5040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75" name="直接连接符 537635"/>
              <p:cNvSpPr>
                <a:spLocks noChangeShapeType="1"/>
              </p:cNvSpPr>
              <p:nvPr/>
            </p:nvSpPr>
            <p:spPr bwMode="auto">
              <a:xfrm>
                <a:off x="5472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76" name="直接连接符 537636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77" name="直接连接符 537637"/>
              <p:cNvSpPr>
                <a:spLocks noChangeShapeType="1"/>
              </p:cNvSpPr>
              <p:nvPr/>
            </p:nvSpPr>
            <p:spPr bwMode="auto">
              <a:xfrm>
                <a:off x="5328" y="302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78" name="直接连接符 537638"/>
              <p:cNvSpPr>
                <a:spLocks noChangeShapeType="1"/>
              </p:cNvSpPr>
              <p:nvPr/>
            </p:nvSpPr>
            <p:spPr bwMode="auto">
              <a:xfrm>
                <a:off x="5520" y="32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79" name="直接连接符 537639"/>
              <p:cNvSpPr>
                <a:spLocks noChangeShapeType="1"/>
              </p:cNvSpPr>
              <p:nvPr/>
            </p:nvSpPr>
            <p:spPr bwMode="auto">
              <a:xfrm>
                <a:off x="3840" y="3072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80" name="直接连接符 537640"/>
              <p:cNvSpPr>
                <a:spLocks noChangeShapeType="1"/>
              </p:cNvSpPr>
              <p:nvPr/>
            </p:nvSpPr>
            <p:spPr bwMode="auto">
              <a:xfrm>
                <a:off x="3888" y="3216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81" name="直接连接符 537641"/>
              <p:cNvSpPr>
                <a:spLocks noChangeShapeType="1"/>
              </p:cNvSpPr>
              <p:nvPr/>
            </p:nvSpPr>
            <p:spPr bwMode="auto">
              <a:xfrm>
                <a:off x="4608" y="3168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82" name="直接连接符 537642"/>
              <p:cNvSpPr>
                <a:spLocks noChangeShapeType="1"/>
              </p:cNvSpPr>
              <p:nvPr/>
            </p:nvSpPr>
            <p:spPr bwMode="auto">
              <a:xfrm>
                <a:off x="4320" y="326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83" name="直接连接符 537643"/>
              <p:cNvSpPr>
                <a:spLocks noChangeShapeType="1"/>
              </p:cNvSpPr>
              <p:nvPr/>
            </p:nvSpPr>
            <p:spPr bwMode="auto">
              <a:xfrm>
                <a:off x="3888" y="336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84" name="直接连接符 537644"/>
              <p:cNvSpPr>
                <a:spLocks noChangeShapeType="1"/>
              </p:cNvSpPr>
              <p:nvPr/>
            </p:nvSpPr>
            <p:spPr bwMode="auto">
              <a:xfrm>
                <a:off x="3936" y="312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85" name="直接连接符 537645"/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86" name="直接连接符 537646"/>
              <p:cNvSpPr>
                <a:spLocks noChangeShapeType="1"/>
              </p:cNvSpPr>
              <p:nvPr/>
            </p:nvSpPr>
            <p:spPr bwMode="auto">
              <a:xfrm flipV="1">
                <a:off x="3828" y="330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87" name="直接连接符 537647"/>
              <p:cNvSpPr>
                <a:spLocks noChangeShapeType="1"/>
              </p:cNvSpPr>
              <p:nvPr/>
            </p:nvSpPr>
            <p:spPr bwMode="auto">
              <a:xfrm>
                <a:off x="4368" y="336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88" name="直接连接符 537648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89" name="直接连接符 537649"/>
              <p:cNvSpPr>
                <a:spLocks noChangeShapeType="1"/>
              </p:cNvSpPr>
              <p:nvPr/>
            </p:nvSpPr>
            <p:spPr bwMode="auto">
              <a:xfrm>
                <a:off x="3840" y="307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90" name="直接连接符 537650"/>
              <p:cNvSpPr>
                <a:spLocks noChangeShapeType="1"/>
              </p:cNvSpPr>
              <p:nvPr/>
            </p:nvSpPr>
            <p:spPr bwMode="auto">
              <a:xfrm>
                <a:off x="5088" y="307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91" name="直接连接符 537651"/>
              <p:cNvSpPr>
                <a:spLocks noChangeShapeType="1"/>
              </p:cNvSpPr>
              <p:nvPr/>
            </p:nvSpPr>
            <p:spPr bwMode="auto">
              <a:xfrm>
                <a:off x="3840" y="3504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92" name="文本框 537652"/>
              <p:cNvSpPr txBox="1">
                <a:spLocks noChangeArrowheads="1"/>
              </p:cNvSpPr>
              <p:nvPr/>
            </p:nvSpPr>
            <p:spPr bwMode="auto">
              <a:xfrm>
                <a:off x="4394" y="2736"/>
                <a:ext cx="31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5893" name="文本框 537653"/>
              <p:cNvSpPr txBox="1">
                <a:spLocks noChangeArrowheads="1"/>
              </p:cNvSpPr>
              <p:nvPr/>
            </p:nvSpPr>
            <p:spPr bwMode="auto">
              <a:xfrm>
                <a:off x="4368" y="3504"/>
                <a:ext cx="4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35894" name="文本框 537654"/>
            <p:cNvSpPr txBox="1">
              <a:spLocks noChangeArrowheads="1"/>
            </p:cNvSpPr>
            <p:nvPr/>
          </p:nvSpPr>
          <p:spPr bwMode="auto">
            <a:xfrm>
              <a:off x="3792" y="2928"/>
              <a:ext cx="1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7656" name="文本框 537655"/>
          <p:cNvSpPr txBox="1">
            <a:spLocks noChangeArrowheads="1"/>
          </p:cNvSpPr>
          <p:nvPr/>
        </p:nvSpPr>
        <p:spPr bwMode="auto">
          <a:xfrm>
            <a:off x="599627" y="1128169"/>
            <a:ext cx="108454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3: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图中是抛物线形拱桥，当水面在 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时，拱顶离水面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米，水面宽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水下降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米后，水面宽多少？</a:t>
            </a:r>
          </a:p>
        </p:txBody>
      </p:sp>
      <p:grpSp>
        <p:nvGrpSpPr>
          <p:cNvPr id="537657" name="组合 537656"/>
          <p:cNvGrpSpPr/>
          <p:nvPr/>
        </p:nvGrpSpPr>
        <p:grpSpPr bwMode="auto">
          <a:xfrm>
            <a:off x="6840539" y="3589339"/>
            <a:ext cx="5029200" cy="400050"/>
            <a:chOff x="2784" y="2640"/>
            <a:chExt cx="3168" cy="252"/>
          </a:xfrm>
        </p:grpSpPr>
        <p:sp>
          <p:nvSpPr>
            <p:cNvPr id="35897" name="直接连接符 537657"/>
            <p:cNvSpPr>
              <a:spLocks noChangeShapeType="1"/>
            </p:cNvSpPr>
            <p:nvPr/>
          </p:nvSpPr>
          <p:spPr bwMode="auto">
            <a:xfrm>
              <a:off x="2784" y="2688"/>
              <a:ext cx="297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98" name="文本框 537658"/>
            <p:cNvSpPr txBox="1">
              <a:spLocks noChangeArrowheads="1"/>
            </p:cNvSpPr>
            <p:nvPr/>
          </p:nvSpPr>
          <p:spPr bwMode="auto">
            <a:xfrm>
              <a:off x="5568" y="2640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537660" name="文本框 537659"/>
          <p:cNvSpPr txBox="1">
            <a:spLocks noChangeArrowheads="1"/>
          </p:cNvSpPr>
          <p:nvPr/>
        </p:nvSpPr>
        <p:spPr bwMode="auto">
          <a:xfrm>
            <a:off x="9194801" y="3254376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537661" name="文本框 537660"/>
          <p:cNvSpPr txBox="1"/>
          <p:nvPr/>
        </p:nvSpPr>
        <p:spPr>
          <a:xfrm>
            <a:off x="10261601" y="4092576"/>
            <a:ext cx="4572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grpSp>
        <p:nvGrpSpPr>
          <p:cNvPr id="537663" name="组合 537662"/>
          <p:cNvGrpSpPr/>
          <p:nvPr/>
        </p:nvGrpSpPr>
        <p:grpSpPr bwMode="auto">
          <a:xfrm>
            <a:off x="9271001" y="2263776"/>
            <a:ext cx="381000" cy="3352800"/>
            <a:chOff x="4320" y="1872"/>
            <a:chExt cx="240" cy="2112"/>
          </a:xfrm>
        </p:grpSpPr>
        <p:sp>
          <p:nvSpPr>
            <p:cNvPr id="35903" name="直接连接符 537663"/>
            <p:cNvSpPr>
              <a:spLocks noChangeShapeType="1"/>
            </p:cNvSpPr>
            <p:nvPr/>
          </p:nvSpPr>
          <p:spPr bwMode="auto">
            <a:xfrm flipV="1">
              <a:off x="4320" y="1968"/>
              <a:ext cx="0" cy="20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904" name="文本框 537664"/>
            <p:cNvSpPr txBox="1">
              <a:spLocks noChangeArrowheads="1"/>
            </p:cNvSpPr>
            <p:nvPr/>
          </p:nvSpPr>
          <p:spPr bwMode="auto">
            <a:xfrm>
              <a:off x="4320" y="1872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537666" name="矩形 537665"/>
          <p:cNvSpPr>
            <a:spLocks noChangeArrowheads="1"/>
          </p:cNvSpPr>
          <p:nvPr/>
        </p:nvSpPr>
        <p:spPr bwMode="auto">
          <a:xfrm>
            <a:off x="8574090" y="3949701"/>
            <a:ext cx="1366837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37667" name="组合 537666"/>
          <p:cNvGrpSpPr/>
          <p:nvPr/>
        </p:nvGrpSpPr>
        <p:grpSpPr bwMode="auto">
          <a:xfrm>
            <a:off x="658813" y="2246098"/>
            <a:ext cx="9613901" cy="428625"/>
            <a:chOff x="496" y="1388"/>
            <a:chExt cx="6056" cy="270"/>
          </a:xfrm>
        </p:grpSpPr>
        <p:sp>
          <p:nvSpPr>
            <p:cNvPr id="35907" name="文本框 537667" descr="羊皮纸"/>
            <p:cNvSpPr txBox="1">
              <a:spLocks noChangeArrowheads="1"/>
            </p:cNvSpPr>
            <p:nvPr/>
          </p:nvSpPr>
          <p:spPr bwMode="auto">
            <a:xfrm>
              <a:off x="496" y="1388"/>
              <a:ext cx="4735" cy="25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若在水面上有一宽为</a:t>
              </a:r>
              <a:r>
                <a:rPr lang="en-US" altLang="zh-CN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米</a:t>
              </a:r>
              <a:r>
                <a:rPr lang="en-US" altLang="zh-CN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</a:p>
          </p:txBody>
        </p:sp>
        <p:sp>
          <p:nvSpPr>
            <p:cNvPr id="35908" name="文本框 537668"/>
            <p:cNvSpPr txBox="1">
              <a:spLocks noChangeArrowheads="1"/>
            </p:cNvSpPr>
            <p:nvPr/>
          </p:nvSpPr>
          <p:spPr bwMode="auto">
            <a:xfrm>
              <a:off x="2469" y="1406"/>
              <a:ext cx="408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</a:t>
              </a:r>
              <a:r>
                <a:rPr lang="en-US" altLang="zh-CN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1.6</a:t>
              </a:r>
              <a:r>
                <a:rPr lang="zh-CN" altLang="en-US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米的船只，能否安全通过拱桥？</a:t>
              </a:r>
            </a:p>
          </p:txBody>
        </p:sp>
      </p:grpSp>
      <p:sp>
        <p:nvSpPr>
          <p:cNvPr id="537671" name="直接连接符 537670"/>
          <p:cNvSpPr>
            <a:spLocks noChangeShapeType="1"/>
          </p:cNvSpPr>
          <p:nvPr/>
        </p:nvSpPr>
        <p:spPr bwMode="auto">
          <a:xfrm flipV="1">
            <a:off x="9236076" y="3641727"/>
            <a:ext cx="0" cy="739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7672" name="文本框 537671"/>
          <p:cNvSpPr txBox="1">
            <a:spLocks noChangeArrowheads="1"/>
          </p:cNvSpPr>
          <p:nvPr/>
        </p:nvSpPr>
        <p:spPr bwMode="auto">
          <a:xfrm>
            <a:off x="9183689" y="383857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37673" name="文本框 537672"/>
          <p:cNvSpPr txBox="1">
            <a:spLocks noChangeArrowheads="1"/>
          </p:cNvSpPr>
          <p:nvPr/>
        </p:nvSpPr>
        <p:spPr bwMode="auto">
          <a:xfrm>
            <a:off x="9921876" y="3657601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537674" name="文本框 537673"/>
          <p:cNvSpPr txBox="1">
            <a:spLocks noChangeArrowheads="1"/>
          </p:cNvSpPr>
          <p:nvPr/>
        </p:nvSpPr>
        <p:spPr bwMode="auto">
          <a:xfrm>
            <a:off x="1753641" y="2839703"/>
            <a:ext cx="15151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37675" name="文本框 537674"/>
          <p:cNvSpPr txBox="1">
            <a:spLocks noChangeArrowheads="1"/>
          </p:cNvSpPr>
          <p:nvPr/>
        </p:nvSpPr>
        <p:spPr bwMode="auto">
          <a:xfrm>
            <a:off x="3116399" y="2808013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2y</a:t>
            </a:r>
          </a:p>
        </p:txBody>
      </p:sp>
      <p:graphicFrame>
        <p:nvGraphicFramePr>
          <p:cNvPr id="537676" name="对象 537675"/>
          <p:cNvGraphicFramePr/>
          <p:nvPr/>
        </p:nvGraphicFramePr>
        <p:xfrm>
          <a:off x="3322091" y="3301667"/>
          <a:ext cx="13446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9900" imgH="228600" progId="Equation.DSMT4">
                  <p:embed/>
                </p:oleObj>
              </mc:Choice>
              <mc:Fallback>
                <p:oleObj r:id="rId3" imgW="469900" imgH="228600" progId="Equation.DSMT4">
                  <p:embed/>
                  <p:pic>
                    <p:nvPicPr>
                      <p:cNvPr id="0" name="对象 53767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91" y="3301667"/>
                        <a:ext cx="13446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77" name="文本框 537676"/>
          <p:cNvSpPr txBox="1">
            <a:spLocks noChangeArrowheads="1"/>
          </p:cNvSpPr>
          <p:nvPr/>
        </p:nvSpPr>
        <p:spPr bwMode="auto">
          <a:xfrm>
            <a:off x="1677990" y="4554087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37678" name="文本框 537677"/>
          <p:cNvSpPr txBox="1">
            <a:spLocks noChangeArrowheads="1"/>
          </p:cNvSpPr>
          <p:nvPr/>
        </p:nvSpPr>
        <p:spPr bwMode="auto">
          <a:xfrm>
            <a:off x="2918598" y="4568516"/>
            <a:ext cx="2087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0.5</a:t>
            </a:r>
          </a:p>
        </p:txBody>
      </p:sp>
      <p:sp>
        <p:nvSpPr>
          <p:cNvPr id="537679" name="文本框 537678"/>
          <p:cNvSpPr txBox="1">
            <a:spLocks noChangeArrowheads="1"/>
          </p:cNvSpPr>
          <p:nvPr/>
        </p:nvSpPr>
        <p:spPr bwMode="auto">
          <a:xfrm>
            <a:off x="1677989" y="5057324"/>
            <a:ext cx="4248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到水面的距离为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1.5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</a:p>
        </p:txBody>
      </p:sp>
      <p:sp>
        <p:nvSpPr>
          <p:cNvPr id="537680" name="文本框 537679"/>
          <p:cNvSpPr txBox="1">
            <a:spLocks noChangeArrowheads="1"/>
          </p:cNvSpPr>
          <p:nvPr/>
        </p:nvSpPr>
        <p:spPr bwMode="auto">
          <a:xfrm>
            <a:off x="1712914" y="5627236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不能安全通过</a:t>
            </a:r>
          </a:p>
        </p:txBody>
      </p:sp>
      <p:sp>
        <p:nvSpPr>
          <p:cNvPr id="537681" name="文本框 537680"/>
          <p:cNvSpPr txBox="1">
            <a:spLocks noChangeArrowheads="1"/>
          </p:cNvSpPr>
          <p:nvPr/>
        </p:nvSpPr>
        <p:spPr bwMode="auto">
          <a:xfrm>
            <a:off x="1682203" y="3446129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代入得</a:t>
            </a:r>
          </a:p>
        </p:txBody>
      </p:sp>
      <p:graphicFrame>
        <p:nvGraphicFramePr>
          <p:cNvPr id="537682" name="对象 537681"/>
          <p:cNvGraphicFramePr/>
          <p:nvPr/>
        </p:nvGraphicFramePr>
        <p:xfrm>
          <a:off x="1651953" y="3969694"/>
          <a:ext cx="2009485" cy="455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89000" imgH="228600" progId="Equation.DSMT4">
                  <p:embed/>
                </p:oleObj>
              </mc:Choice>
              <mc:Fallback>
                <p:oleObj r:id="rId5" imgW="889000" imgH="228600" progId="Equation.DSMT4">
                  <p:embed/>
                  <p:pic>
                    <p:nvPicPr>
                      <p:cNvPr id="0" name="对象 53768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953" y="3969694"/>
                        <a:ext cx="2009485" cy="455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53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3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3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53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53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53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53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53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53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53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56" grpId="0"/>
      <p:bldP spid="537660" grpId="0"/>
      <p:bldP spid="537661" grpId="0"/>
      <p:bldP spid="537672" grpId="0"/>
      <p:bldP spid="537673" grpId="0"/>
      <p:bldP spid="537674" grpId="0"/>
      <p:bldP spid="537675" grpId="0"/>
      <p:bldP spid="537677" grpId="0"/>
      <p:bldP spid="537678" grpId="0"/>
      <p:bldP spid="537679" grpId="0"/>
      <p:bldP spid="537680" grpId="0"/>
      <p:bldP spid="5376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535553"/>
          <p:cNvSpPr txBox="1">
            <a:spLocks noChangeArrowheads="1"/>
          </p:cNvSpPr>
          <p:nvPr/>
        </p:nvSpPr>
        <p:spPr bwMode="auto">
          <a:xfrm>
            <a:off x="2013553" y="230344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5555" name="文本框 535554"/>
          <p:cNvSpPr txBox="1">
            <a:spLocks noChangeArrowheads="1"/>
          </p:cNvSpPr>
          <p:nvPr/>
        </p:nvSpPr>
        <p:spPr bwMode="auto">
          <a:xfrm>
            <a:off x="660400" y="1263572"/>
            <a:ext cx="106943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探照灯、汽车前灯的反光曲面，手电筒的反光镜面、太阳灶的镜面都是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抛物镜面。</a:t>
            </a:r>
          </a:p>
        </p:txBody>
      </p:sp>
      <p:sp>
        <p:nvSpPr>
          <p:cNvPr id="535556" name="文本框 535555"/>
          <p:cNvSpPr txBox="1">
            <a:spLocks noChangeArrowheads="1"/>
          </p:cNvSpPr>
          <p:nvPr/>
        </p:nvSpPr>
        <p:spPr bwMode="auto">
          <a:xfrm>
            <a:off x="660400" y="1746506"/>
            <a:ext cx="5705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抛物镜面：抛物线绕其对称轴旋转而成的曲面。</a:t>
            </a:r>
          </a:p>
        </p:txBody>
      </p:sp>
      <p:sp>
        <p:nvSpPr>
          <p:cNvPr id="535557" name="文本框 535556"/>
          <p:cNvSpPr txBox="1">
            <a:spLocks noChangeArrowheads="1"/>
          </p:cNvSpPr>
          <p:nvPr/>
        </p:nvSpPr>
        <p:spPr bwMode="auto">
          <a:xfrm>
            <a:off x="675036" y="2149241"/>
            <a:ext cx="108438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灯泡放在抛物线的焦点位置上，通过镜面反射就变成了平行光束，这就是探照灯、汽车前灯、手电筒的设计原理。</a:t>
            </a:r>
          </a:p>
        </p:txBody>
      </p:sp>
      <p:sp>
        <p:nvSpPr>
          <p:cNvPr id="535558" name="矩形 535557"/>
          <p:cNvSpPr>
            <a:spLocks noChangeArrowheads="1"/>
          </p:cNvSpPr>
          <p:nvPr/>
        </p:nvSpPr>
        <p:spPr bwMode="auto">
          <a:xfrm>
            <a:off x="623886" y="5241372"/>
            <a:ext cx="108950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平行光线射到抛物镜面上，经镜面反射后，反射光线都经过抛物线的焦点，这就是太阳灶能把光能转化为热能的理论依据。</a:t>
            </a:r>
          </a:p>
        </p:txBody>
      </p:sp>
      <p:grpSp>
        <p:nvGrpSpPr>
          <p:cNvPr id="535559" name="组合 535558"/>
          <p:cNvGrpSpPr/>
          <p:nvPr/>
        </p:nvGrpSpPr>
        <p:grpSpPr bwMode="auto">
          <a:xfrm>
            <a:off x="2400782" y="3051022"/>
            <a:ext cx="1479813" cy="2207646"/>
            <a:chOff x="336" y="1824"/>
            <a:chExt cx="1287" cy="1920"/>
          </a:xfrm>
        </p:grpSpPr>
        <p:grpSp>
          <p:nvGrpSpPr>
            <p:cNvPr id="36871" name="组合 535559"/>
            <p:cNvGrpSpPr/>
            <p:nvPr/>
          </p:nvGrpSpPr>
          <p:grpSpPr bwMode="auto">
            <a:xfrm>
              <a:off x="336" y="1824"/>
              <a:ext cx="1287" cy="1920"/>
              <a:chOff x="336" y="1824"/>
              <a:chExt cx="1287" cy="1920"/>
            </a:xfrm>
          </p:grpSpPr>
          <p:sp>
            <p:nvSpPr>
              <p:cNvPr id="36872" name="椭圆 535560"/>
              <p:cNvSpPr>
                <a:spLocks noChangeArrowheads="1"/>
              </p:cNvSpPr>
              <p:nvPr/>
            </p:nvSpPr>
            <p:spPr bwMode="auto">
              <a:xfrm>
                <a:off x="444" y="272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3" name="任意多边形 535561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232" cy="1920"/>
              </a:xfrm>
              <a:custGeom>
                <a:avLst/>
                <a:gdLst>
                  <a:gd name="T0" fmla="*/ 480 w 480"/>
                  <a:gd name="T1" fmla="*/ 0 h 1248"/>
                  <a:gd name="T2" fmla="*/ 0 w 480"/>
                  <a:gd name="T3" fmla="*/ 624 h 1248"/>
                  <a:gd name="T4" fmla="*/ 480 w 480"/>
                  <a:gd name="T5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1248">
                    <a:moveTo>
                      <a:pt x="480" y="0"/>
                    </a:moveTo>
                    <a:cubicBezTo>
                      <a:pt x="240" y="208"/>
                      <a:pt x="0" y="416"/>
                      <a:pt x="0" y="624"/>
                    </a:cubicBezTo>
                    <a:cubicBezTo>
                      <a:pt x="0" y="832"/>
                      <a:pt x="400" y="1144"/>
                      <a:pt x="480" y="1248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4" name="直接连接符 535562"/>
              <p:cNvSpPr>
                <a:spLocks noChangeShapeType="1"/>
              </p:cNvSpPr>
              <p:nvPr/>
            </p:nvSpPr>
            <p:spPr bwMode="auto">
              <a:xfrm flipH="1" flipV="1">
                <a:off x="384" y="264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5" name="直接连接符 535563"/>
              <p:cNvSpPr>
                <a:spLocks noChangeShapeType="1"/>
              </p:cNvSpPr>
              <p:nvPr/>
            </p:nvSpPr>
            <p:spPr bwMode="auto">
              <a:xfrm flipH="1">
                <a:off x="384" y="2784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6" name="直接连接符 535564"/>
              <p:cNvSpPr>
                <a:spLocks noChangeShapeType="1"/>
              </p:cNvSpPr>
              <p:nvPr/>
            </p:nvSpPr>
            <p:spPr bwMode="auto">
              <a:xfrm>
                <a:off x="480" y="2784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7" name="直接连接符 535565"/>
              <p:cNvSpPr>
                <a:spLocks noChangeShapeType="1"/>
              </p:cNvSpPr>
              <p:nvPr/>
            </p:nvSpPr>
            <p:spPr bwMode="auto">
              <a:xfrm flipV="1">
                <a:off x="480" y="2256"/>
                <a:ext cx="288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8" name="直接连接符 535566"/>
              <p:cNvSpPr>
                <a:spLocks noChangeShapeType="1"/>
              </p:cNvSpPr>
              <p:nvPr/>
            </p:nvSpPr>
            <p:spPr bwMode="auto">
              <a:xfrm flipV="1">
                <a:off x="480" y="2448"/>
                <a:ext cx="48" cy="3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9" name="直接连接符 535567"/>
              <p:cNvSpPr>
                <a:spLocks noChangeShapeType="1"/>
              </p:cNvSpPr>
              <p:nvPr/>
            </p:nvSpPr>
            <p:spPr bwMode="auto">
              <a:xfrm>
                <a:off x="480" y="2784"/>
                <a:ext cx="240" cy="43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80" name="直接连接符 535568"/>
              <p:cNvSpPr>
                <a:spLocks noChangeShapeType="1"/>
              </p:cNvSpPr>
              <p:nvPr/>
            </p:nvSpPr>
            <p:spPr bwMode="auto">
              <a:xfrm>
                <a:off x="768" y="2295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81" name="直接连接符 535569"/>
              <p:cNvSpPr>
                <a:spLocks noChangeShapeType="1"/>
              </p:cNvSpPr>
              <p:nvPr/>
            </p:nvSpPr>
            <p:spPr bwMode="auto">
              <a:xfrm>
                <a:off x="510" y="2466"/>
                <a:ext cx="93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82" name="直接连接符 535570"/>
              <p:cNvSpPr>
                <a:spLocks noChangeShapeType="1"/>
              </p:cNvSpPr>
              <p:nvPr/>
            </p:nvSpPr>
            <p:spPr bwMode="auto">
              <a:xfrm>
                <a:off x="387" y="2640"/>
                <a:ext cx="93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83" name="直接连接符 535571"/>
              <p:cNvSpPr>
                <a:spLocks noChangeShapeType="1"/>
              </p:cNvSpPr>
              <p:nvPr/>
            </p:nvSpPr>
            <p:spPr bwMode="auto">
              <a:xfrm>
                <a:off x="396" y="2898"/>
                <a:ext cx="93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84" name="直接连接符 535572"/>
              <p:cNvSpPr>
                <a:spLocks noChangeShapeType="1"/>
              </p:cNvSpPr>
              <p:nvPr/>
            </p:nvSpPr>
            <p:spPr bwMode="auto">
              <a:xfrm>
                <a:off x="522" y="3054"/>
                <a:ext cx="93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85" name="直接连接符 535573"/>
              <p:cNvSpPr>
                <a:spLocks noChangeShapeType="1"/>
              </p:cNvSpPr>
              <p:nvPr/>
            </p:nvSpPr>
            <p:spPr bwMode="auto">
              <a:xfrm>
                <a:off x="693" y="3186"/>
                <a:ext cx="93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886" name="直接连接符 535574"/>
            <p:cNvSpPr>
              <a:spLocks noChangeShapeType="1"/>
            </p:cNvSpPr>
            <p:nvPr/>
          </p:nvSpPr>
          <p:spPr bwMode="auto">
            <a:xfrm flipH="1">
              <a:off x="336" y="2784"/>
              <a:ext cx="1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87" name="直接连接符 535575"/>
            <p:cNvSpPr>
              <a:spLocks noChangeShapeType="1"/>
            </p:cNvSpPr>
            <p:nvPr/>
          </p:nvSpPr>
          <p:spPr bwMode="auto">
            <a:xfrm>
              <a:off x="480" y="2784"/>
              <a:ext cx="81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5577" name="组合 535576"/>
          <p:cNvGrpSpPr/>
          <p:nvPr/>
        </p:nvGrpSpPr>
        <p:grpSpPr bwMode="auto">
          <a:xfrm>
            <a:off x="7048982" y="3051022"/>
            <a:ext cx="1479813" cy="2207646"/>
            <a:chOff x="3264" y="1824"/>
            <a:chExt cx="1287" cy="1920"/>
          </a:xfrm>
        </p:grpSpPr>
        <p:sp>
          <p:nvSpPr>
            <p:cNvPr id="36889" name="任意多边形 535577"/>
            <p:cNvSpPr>
              <a:spLocks noChangeArrowheads="1"/>
            </p:cNvSpPr>
            <p:nvPr/>
          </p:nvSpPr>
          <p:spPr bwMode="auto">
            <a:xfrm>
              <a:off x="3264" y="1824"/>
              <a:ext cx="1232" cy="1920"/>
            </a:xfrm>
            <a:custGeom>
              <a:avLst/>
              <a:gdLst>
                <a:gd name="T0" fmla="*/ 480 w 480"/>
                <a:gd name="T1" fmla="*/ 0 h 1248"/>
                <a:gd name="T2" fmla="*/ 0 w 480"/>
                <a:gd name="T3" fmla="*/ 624 h 1248"/>
                <a:gd name="T4" fmla="*/ 480 w 480"/>
                <a:gd name="T5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1248">
                  <a:moveTo>
                    <a:pt x="480" y="0"/>
                  </a:moveTo>
                  <a:cubicBezTo>
                    <a:pt x="240" y="208"/>
                    <a:pt x="0" y="416"/>
                    <a:pt x="0" y="624"/>
                  </a:cubicBezTo>
                  <a:cubicBezTo>
                    <a:pt x="0" y="832"/>
                    <a:pt x="400" y="1144"/>
                    <a:pt x="480" y="124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0" name="直接连接符 535578"/>
            <p:cNvSpPr>
              <a:spLocks noChangeShapeType="1"/>
            </p:cNvSpPr>
            <p:nvPr/>
          </p:nvSpPr>
          <p:spPr bwMode="auto">
            <a:xfrm flipH="1" flipV="1">
              <a:off x="3312" y="2640"/>
              <a:ext cx="96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1" name="直接连接符 535579"/>
            <p:cNvSpPr>
              <a:spLocks noChangeShapeType="1"/>
            </p:cNvSpPr>
            <p:nvPr/>
          </p:nvSpPr>
          <p:spPr bwMode="auto">
            <a:xfrm flipH="1">
              <a:off x="3312" y="2784"/>
              <a:ext cx="96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2" name="直接连接符 535580"/>
            <p:cNvSpPr>
              <a:spLocks noChangeShapeType="1"/>
            </p:cNvSpPr>
            <p:nvPr/>
          </p:nvSpPr>
          <p:spPr bwMode="auto">
            <a:xfrm>
              <a:off x="3408" y="2784"/>
              <a:ext cx="48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3" name="直接连接符 535581"/>
            <p:cNvSpPr>
              <a:spLocks noChangeShapeType="1"/>
            </p:cNvSpPr>
            <p:nvPr/>
          </p:nvSpPr>
          <p:spPr bwMode="auto">
            <a:xfrm flipV="1">
              <a:off x="3408" y="2256"/>
              <a:ext cx="288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4" name="直接连接符 535582"/>
            <p:cNvSpPr>
              <a:spLocks noChangeShapeType="1"/>
            </p:cNvSpPr>
            <p:nvPr/>
          </p:nvSpPr>
          <p:spPr bwMode="auto">
            <a:xfrm flipV="1">
              <a:off x="3408" y="2448"/>
              <a:ext cx="48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5" name="直接连接符 535583"/>
            <p:cNvSpPr>
              <a:spLocks noChangeShapeType="1"/>
            </p:cNvSpPr>
            <p:nvPr/>
          </p:nvSpPr>
          <p:spPr bwMode="auto">
            <a:xfrm>
              <a:off x="3408" y="2784"/>
              <a:ext cx="240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6" name="直接连接符 535584"/>
            <p:cNvSpPr>
              <a:spLocks noChangeShapeType="1"/>
            </p:cNvSpPr>
            <p:nvPr/>
          </p:nvSpPr>
          <p:spPr bwMode="auto">
            <a:xfrm>
              <a:off x="3696" y="2295"/>
              <a:ext cx="72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7" name="直接连接符 535585"/>
            <p:cNvSpPr>
              <a:spLocks noChangeShapeType="1"/>
            </p:cNvSpPr>
            <p:nvPr/>
          </p:nvSpPr>
          <p:spPr bwMode="auto">
            <a:xfrm>
              <a:off x="3438" y="2466"/>
              <a:ext cx="93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8" name="直接连接符 535586"/>
            <p:cNvSpPr>
              <a:spLocks noChangeShapeType="1"/>
            </p:cNvSpPr>
            <p:nvPr/>
          </p:nvSpPr>
          <p:spPr bwMode="auto">
            <a:xfrm>
              <a:off x="3315" y="2640"/>
              <a:ext cx="93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9" name="直接连接符 535587"/>
            <p:cNvSpPr>
              <a:spLocks noChangeShapeType="1"/>
            </p:cNvSpPr>
            <p:nvPr/>
          </p:nvSpPr>
          <p:spPr bwMode="auto">
            <a:xfrm>
              <a:off x="3324" y="2898"/>
              <a:ext cx="93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00" name="直接连接符 535588"/>
            <p:cNvSpPr>
              <a:spLocks noChangeShapeType="1"/>
            </p:cNvSpPr>
            <p:nvPr/>
          </p:nvSpPr>
          <p:spPr bwMode="auto">
            <a:xfrm>
              <a:off x="3450" y="3054"/>
              <a:ext cx="93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01" name="直接连接符 535589"/>
            <p:cNvSpPr>
              <a:spLocks noChangeShapeType="1"/>
            </p:cNvSpPr>
            <p:nvPr/>
          </p:nvSpPr>
          <p:spPr bwMode="auto">
            <a:xfrm>
              <a:off x="3621" y="3186"/>
              <a:ext cx="93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02" name="直接连接符 535590"/>
            <p:cNvSpPr>
              <a:spLocks noChangeShapeType="1"/>
            </p:cNvSpPr>
            <p:nvPr/>
          </p:nvSpPr>
          <p:spPr bwMode="auto">
            <a:xfrm>
              <a:off x="3408" y="2784"/>
              <a:ext cx="81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03" name="椭圆 535591"/>
            <p:cNvSpPr>
              <a:spLocks noChangeArrowheads="1"/>
            </p:cNvSpPr>
            <p:nvPr/>
          </p:nvSpPr>
          <p:spPr bwMode="auto">
            <a:xfrm>
              <a:off x="3372" y="272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04" name="直接连接符 535592"/>
            <p:cNvSpPr>
              <a:spLocks noChangeShapeType="1"/>
            </p:cNvSpPr>
            <p:nvPr/>
          </p:nvSpPr>
          <p:spPr bwMode="auto">
            <a:xfrm flipH="1">
              <a:off x="3264" y="2784"/>
              <a:ext cx="14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5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5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5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5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5" grpId="0"/>
      <p:bldP spid="535556" grpId="0"/>
      <p:bldP spid="535557" grpId="0"/>
      <p:bldP spid="5355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文本框 540674"/>
          <p:cNvSpPr txBox="1">
            <a:spLocks noChangeArrowheads="1"/>
          </p:cNvSpPr>
          <p:nvPr/>
        </p:nvSpPr>
        <p:spPr bwMode="auto">
          <a:xfrm>
            <a:off x="1833694" y="1363371"/>
            <a:ext cx="991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抛物线只位于半个坐标平面内，虽然它也可以无限延伸，但没有渐近线；</a:t>
            </a:r>
          </a:p>
        </p:txBody>
      </p:sp>
      <p:sp>
        <p:nvSpPr>
          <p:cNvPr id="540676" name="文本框 540675"/>
          <p:cNvSpPr txBox="1">
            <a:spLocks noChangeArrowheads="1"/>
          </p:cNvSpPr>
          <p:nvPr/>
        </p:nvSpPr>
        <p:spPr bwMode="auto">
          <a:xfrm>
            <a:off x="2101048" y="2035370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抛物线只有一条对称轴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没有对称中心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</p:txBody>
      </p:sp>
      <p:sp>
        <p:nvSpPr>
          <p:cNvPr id="540677" name="文本框 540676"/>
          <p:cNvSpPr txBox="1">
            <a:spLocks noChangeArrowheads="1"/>
          </p:cNvSpPr>
          <p:nvPr/>
        </p:nvSpPr>
        <p:spPr bwMode="auto">
          <a:xfrm>
            <a:off x="2018036" y="3408101"/>
            <a:ext cx="6192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抛物线的离心率是确定的，等于１；</a:t>
            </a:r>
          </a:p>
        </p:txBody>
      </p:sp>
      <p:sp>
        <p:nvSpPr>
          <p:cNvPr id="540678" name="文本框 540677"/>
          <p:cNvSpPr txBox="1">
            <a:spLocks noChangeArrowheads="1"/>
          </p:cNvSpPr>
          <p:nvPr/>
        </p:nvSpPr>
        <p:spPr bwMode="auto">
          <a:xfrm>
            <a:off x="1833694" y="2707369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抛物线只有一个顶点，一个焦点，一条准线；</a:t>
            </a:r>
          </a:p>
        </p:txBody>
      </p:sp>
      <p:sp>
        <p:nvSpPr>
          <p:cNvPr id="540679" name="文本框 540678"/>
          <p:cNvSpPr txBox="1">
            <a:spLocks noChangeArrowheads="1"/>
          </p:cNvSpPr>
          <p:nvPr/>
        </p:nvSpPr>
        <p:spPr bwMode="auto">
          <a:xfrm>
            <a:off x="1833694" y="4080277"/>
            <a:ext cx="6911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抛物线的通径为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2P, 2p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越大，抛物线的张口越大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2775" name="文本框 540679"/>
          <p:cNvSpPr txBox="1">
            <a:spLocks noChangeArrowheads="1"/>
          </p:cNvSpPr>
          <p:nvPr/>
        </p:nvSpPr>
        <p:spPr bwMode="auto">
          <a:xfrm>
            <a:off x="357872" y="1380189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kern="0" dirty="0">
                <a:solidFill>
                  <a:srgbClr val="0039A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39A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、范围：</a:t>
            </a:r>
          </a:p>
        </p:txBody>
      </p:sp>
      <p:sp>
        <p:nvSpPr>
          <p:cNvPr id="32776" name="文本框 540680"/>
          <p:cNvSpPr txBox="1">
            <a:spLocks noChangeArrowheads="1"/>
          </p:cNvSpPr>
          <p:nvPr/>
        </p:nvSpPr>
        <p:spPr bwMode="auto">
          <a:xfrm>
            <a:off x="681963" y="2064278"/>
            <a:ext cx="2303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39A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rgbClr val="0039A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、对称性：</a:t>
            </a:r>
          </a:p>
        </p:txBody>
      </p:sp>
      <p:sp>
        <p:nvSpPr>
          <p:cNvPr id="32777" name="文本框 540681"/>
          <p:cNvSpPr txBox="1">
            <a:spLocks noChangeArrowheads="1"/>
          </p:cNvSpPr>
          <p:nvPr/>
        </p:nvSpPr>
        <p:spPr bwMode="auto">
          <a:xfrm>
            <a:off x="681963" y="2736278"/>
            <a:ext cx="201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39A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rgbClr val="0039A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、顶点：</a:t>
            </a:r>
          </a:p>
        </p:txBody>
      </p:sp>
      <p:sp>
        <p:nvSpPr>
          <p:cNvPr id="32778" name="文本框 540682"/>
          <p:cNvSpPr txBox="1">
            <a:spLocks noChangeArrowheads="1"/>
          </p:cNvSpPr>
          <p:nvPr/>
        </p:nvSpPr>
        <p:spPr bwMode="auto">
          <a:xfrm>
            <a:off x="681963" y="3408278"/>
            <a:ext cx="2449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39A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>
                <a:solidFill>
                  <a:srgbClr val="0039A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、离心率：</a:t>
            </a:r>
          </a:p>
        </p:txBody>
      </p:sp>
      <p:sp>
        <p:nvSpPr>
          <p:cNvPr id="32779" name="文本框 540683"/>
          <p:cNvSpPr txBox="1">
            <a:spLocks noChangeArrowheads="1"/>
          </p:cNvSpPr>
          <p:nvPr/>
        </p:nvSpPr>
        <p:spPr bwMode="auto">
          <a:xfrm>
            <a:off x="681963" y="4080277"/>
            <a:ext cx="216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39A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>
                <a:solidFill>
                  <a:srgbClr val="0039A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、通径：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归纳总结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0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0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/>
          <a:stretch>
            <a:fillRect/>
          </a:stretch>
        </p:blipFill>
        <p:spPr>
          <a:xfrm>
            <a:off x="6072010" y="0"/>
            <a:ext cx="8209170" cy="6858000"/>
          </a:xfrm>
          <a:custGeom>
            <a:avLst/>
            <a:gdLst>
              <a:gd name="connsiteX0" fmla="*/ 0 w 8209170"/>
              <a:gd name="connsiteY0" fmla="*/ 0 h 6858000"/>
              <a:gd name="connsiteX1" fmla="*/ 8209170 w 8209170"/>
              <a:gd name="connsiteY1" fmla="*/ 0 h 6858000"/>
              <a:gd name="connsiteX2" fmla="*/ 8209170 w 8209170"/>
              <a:gd name="connsiteY2" fmla="*/ 6858000 h 6858000"/>
              <a:gd name="connsiteX3" fmla="*/ 0 w 8209170"/>
              <a:gd name="connsiteY3" fmla="*/ 6858000 h 6858000"/>
              <a:gd name="connsiteX4" fmla="*/ 1706310 w 8209170"/>
              <a:gd name="connsiteY4" fmla="*/ 3429000 h 6858000"/>
              <a:gd name="connsiteX5" fmla="*/ 0 w 820917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9170" h="6858000">
                <a:moveTo>
                  <a:pt x="0" y="0"/>
                </a:moveTo>
                <a:lnTo>
                  <a:pt x="8209170" y="0"/>
                </a:lnTo>
                <a:lnTo>
                  <a:pt x="8209170" y="6858000"/>
                </a:lnTo>
                <a:lnTo>
                  <a:pt x="0" y="6858000"/>
                </a:lnTo>
                <a:cubicBezTo>
                  <a:pt x="942718" y="6858000"/>
                  <a:pt x="1706310" y="5322494"/>
                  <a:pt x="1706310" y="3429000"/>
                </a:cubicBezTo>
                <a:cubicBezTo>
                  <a:pt x="1706310" y="1535506"/>
                  <a:pt x="942718" y="0"/>
                  <a:pt x="0" y="0"/>
                </a:cubicBez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0B0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90B06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圆锥曲线与方程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90B06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流程图: 存储数据 1"/>
          <p:cNvSpPr/>
          <p:nvPr/>
        </p:nvSpPr>
        <p:spPr>
          <a:xfrm flipH="1">
            <a:off x="5259036" y="0"/>
            <a:ext cx="10235820" cy="6858000"/>
          </a:xfrm>
          <a:prstGeom prst="flowChartOnlineStorage">
            <a:avLst/>
          </a:prstGeom>
          <a:solidFill>
            <a:srgbClr val="B4E5EA">
              <a:alpha val="2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流程图: 存储数据 13"/>
          <p:cNvSpPr/>
          <p:nvPr/>
        </p:nvSpPr>
        <p:spPr>
          <a:xfrm flipH="1">
            <a:off x="6909318" y="0"/>
            <a:ext cx="10235820" cy="6858000"/>
          </a:xfrm>
          <a:prstGeom prst="flowChartOnlineStorage">
            <a:avLst/>
          </a:prstGeom>
          <a:solidFill>
            <a:srgbClr val="F8D1D9">
              <a:alpha val="2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988" name="内容占位符 506987"/>
          <p:cNvGraphicFramePr>
            <a:graphicFrameLocks noGrp="1"/>
          </p:cNvGraphicFramePr>
          <p:nvPr>
            <p:ph idx="4294967295"/>
          </p:nvPr>
        </p:nvGraphicFramePr>
        <p:xfrm>
          <a:off x="666751" y="2241649"/>
          <a:ext cx="10858499" cy="3826128"/>
        </p:xfrm>
        <a:graphic>
          <a:graphicData uri="http://schemas.openxmlformats.org/drawingml/2006/table">
            <a:tbl>
              <a:tblPr/>
              <a:tblGrid>
                <a:gridCol w="326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70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27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179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22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27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6986" name="文本框 506985"/>
          <p:cNvSpPr txBox="1">
            <a:spLocks noChangeArrowheads="1"/>
          </p:cNvSpPr>
          <p:nvPr/>
        </p:nvSpPr>
        <p:spPr bwMode="auto">
          <a:xfrm>
            <a:off x="566421" y="1109563"/>
            <a:ext cx="16574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定义：在平面内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与一个定点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和一条定直线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不经过点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距离相等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的点的轨迹叫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7443" name="文本框 506986"/>
          <p:cNvSpPr txBox="1">
            <a:spLocks noChangeArrowheads="1"/>
          </p:cNvSpPr>
          <p:nvPr/>
        </p:nvSpPr>
        <p:spPr bwMode="auto">
          <a:xfrm>
            <a:off x="580709" y="1644986"/>
            <a:ext cx="4198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抛物线的定义及标准方程</a:t>
            </a:r>
          </a:p>
        </p:txBody>
      </p:sp>
      <p:sp>
        <p:nvSpPr>
          <p:cNvPr id="17445" name="矩形 506888"/>
          <p:cNvSpPr>
            <a:spLocks noChangeArrowheads="1"/>
          </p:cNvSpPr>
          <p:nvPr/>
        </p:nvSpPr>
        <p:spPr bwMode="auto">
          <a:xfrm>
            <a:off x="9747066" y="2291397"/>
            <a:ext cx="1368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准线方程</a:t>
            </a:r>
          </a:p>
        </p:txBody>
      </p:sp>
      <p:sp>
        <p:nvSpPr>
          <p:cNvPr id="17446" name="矩形 506889"/>
          <p:cNvSpPr>
            <a:spLocks noChangeArrowheads="1"/>
          </p:cNvSpPr>
          <p:nvPr/>
        </p:nvSpPr>
        <p:spPr bwMode="auto">
          <a:xfrm>
            <a:off x="7258482" y="2318385"/>
            <a:ext cx="143950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焦点坐标</a:t>
            </a:r>
          </a:p>
        </p:txBody>
      </p:sp>
      <p:sp>
        <p:nvSpPr>
          <p:cNvPr id="17447" name="矩形 506890"/>
          <p:cNvSpPr>
            <a:spLocks noChangeArrowheads="1"/>
          </p:cNvSpPr>
          <p:nvPr/>
        </p:nvSpPr>
        <p:spPr bwMode="auto">
          <a:xfrm>
            <a:off x="4500089" y="2326322"/>
            <a:ext cx="170931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标准方程</a:t>
            </a:r>
          </a:p>
        </p:txBody>
      </p:sp>
      <p:sp>
        <p:nvSpPr>
          <p:cNvPr id="17448" name="矩形 506891"/>
          <p:cNvSpPr>
            <a:spLocks noChangeArrowheads="1"/>
          </p:cNvSpPr>
          <p:nvPr/>
        </p:nvSpPr>
        <p:spPr bwMode="auto">
          <a:xfrm>
            <a:off x="1271912" y="2308860"/>
            <a:ext cx="197594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    形</a:t>
            </a:r>
          </a:p>
        </p:txBody>
      </p:sp>
      <p:grpSp>
        <p:nvGrpSpPr>
          <p:cNvPr id="17449" name="组合 506892"/>
          <p:cNvGrpSpPr/>
          <p:nvPr/>
        </p:nvGrpSpPr>
        <p:grpSpPr bwMode="auto">
          <a:xfrm>
            <a:off x="1803962" y="2659688"/>
            <a:ext cx="1253446" cy="930420"/>
            <a:chOff x="521" y="461"/>
            <a:chExt cx="1140" cy="846"/>
          </a:xfrm>
        </p:grpSpPr>
        <p:sp>
          <p:nvSpPr>
            <p:cNvPr id="17450" name="直接连接符 506893"/>
            <p:cNvSpPr>
              <a:spLocks noChangeShapeType="1"/>
            </p:cNvSpPr>
            <p:nvPr/>
          </p:nvSpPr>
          <p:spPr bwMode="auto">
            <a:xfrm>
              <a:off x="521" y="976"/>
              <a:ext cx="10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1" name="直接连接符 506894"/>
            <p:cNvSpPr>
              <a:spLocks noChangeShapeType="1"/>
            </p:cNvSpPr>
            <p:nvPr/>
          </p:nvSpPr>
          <p:spPr bwMode="auto">
            <a:xfrm rot="-5400000">
              <a:off x="624" y="927"/>
              <a:ext cx="7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2" name="任意多边形 506895"/>
            <p:cNvSpPr>
              <a:spLocks noChangeArrowheads="1"/>
            </p:cNvSpPr>
            <p:nvPr/>
          </p:nvSpPr>
          <p:spPr bwMode="auto">
            <a:xfrm>
              <a:off x="1005" y="699"/>
              <a:ext cx="363" cy="545"/>
            </a:xfrm>
            <a:custGeom>
              <a:avLst/>
              <a:gdLst>
                <a:gd name="T0" fmla="*/ 499 w 499"/>
                <a:gd name="T1" fmla="*/ 0 h 545"/>
                <a:gd name="T2" fmla="*/ 0 w 499"/>
                <a:gd name="T3" fmla="*/ 272 h 545"/>
                <a:gd name="T4" fmla="*/ 499 w 499"/>
                <a:gd name="T5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545">
                  <a:moveTo>
                    <a:pt x="499" y="0"/>
                  </a:moveTo>
                  <a:cubicBezTo>
                    <a:pt x="249" y="90"/>
                    <a:pt x="0" y="181"/>
                    <a:pt x="0" y="272"/>
                  </a:cubicBezTo>
                  <a:cubicBezTo>
                    <a:pt x="0" y="363"/>
                    <a:pt x="249" y="454"/>
                    <a:pt x="499" y="545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3" name="直接连接符 506896"/>
            <p:cNvSpPr>
              <a:spLocks noChangeShapeType="1"/>
            </p:cNvSpPr>
            <p:nvPr/>
          </p:nvSpPr>
          <p:spPr bwMode="auto">
            <a:xfrm>
              <a:off x="844" y="644"/>
              <a:ext cx="0" cy="6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4" name="文本框 506897"/>
            <p:cNvSpPr txBox="1">
              <a:spLocks noChangeArrowheads="1"/>
            </p:cNvSpPr>
            <p:nvPr/>
          </p:nvSpPr>
          <p:spPr bwMode="auto">
            <a:xfrm>
              <a:off x="1429" y="908"/>
              <a:ext cx="23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7455" name="椭圆 506898"/>
            <p:cNvSpPr>
              <a:spLocks noChangeArrowheads="1"/>
            </p:cNvSpPr>
            <p:nvPr/>
          </p:nvSpPr>
          <p:spPr bwMode="auto">
            <a:xfrm>
              <a:off x="1147" y="961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6" name="文本框 506899"/>
            <p:cNvSpPr txBox="1">
              <a:spLocks noChangeArrowheads="1"/>
            </p:cNvSpPr>
            <p:nvPr/>
          </p:nvSpPr>
          <p:spPr bwMode="auto">
            <a:xfrm>
              <a:off x="1111" y="923"/>
              <a:ext cx="248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17457" name="文本框 506900"/>
            <p:cNvSpPr txBox="1">
              <a:spLocks noChangeArrowheads="1"/>
            </p:cNvSpPr>
            <p:nvPr/>
          </p:nvSpPr>
          <p:spPr bwMode="auto">
            <a:xfrm>
              <a:off x="829" y="962"/>
              <a:ext cx="27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7458" name="文本框 506901"/>
            <p:cNvSpPr txBox="1">
              <a:spLocks noChangeArrowheads="1"/>
            </p:cNvSpPr>
            <p:nvPr/>
          </p:nvSpPr>
          <p:spPr bwMode="auto">
            <a:xfrm>
              <a:off x="795" y="461"/>
              <a:ext cx="23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7459" name="文本框 506902"/>
            <p:cNvSpPr txBox="1">
              <a:spLocks noChangeArrowheads="1"/>
            </p:cNvSpPr>
            <p:nvPr/>
          </p:nvSpPr>
          <p:spPr bwMode="auto">
            <a:xfrm>
              <a:off x="703" y="561"/>
              <a:ext cx="19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</p:grpSp>
      <p:grpSp>
        <p:nvGrpSpPr>
          <p:cNvPr id="17460" name="组合 506903"/>
          <p:cNvGrpSpPr/>
          <p:nvPr/>
        </p:nvGrpSpPr>
        <p:grpSpPr bwMode="auto">
          <a:xfrm>
            <a:off x="1782745" y="3544210"/>
            <a:ext cx="1256492" cy="911649"/>
            <a:chOff x="485" y="1356"/>
            <a:chExt cx="1147" cy="832"/>
          </a:xfrm>
        </p:grpSpPr>
        <p:sp>
          <p:nvSpPr>
            <p:cNvPr id="17461" name="直接连接符 506904"/>
            <p:cNvSpPr>
              <a:spLocks noChangeShapeType="1"/>
            </p:cNvSpPr>
            <p:nvPr/>
          </p:nvSpPr>
          <p:spPr bwMode="auto">
            <a:xfrm>
              <a:off x="485" y="1857"/>
              <a:ext cx="10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2" name="直接连接符 506905"/>
            <p:cNvSpPr>
              <a:spLocks noChangeShapeType="1"/>
            </p:cNvSpPr>
            <p:nvPr/>
          </p:nvSpPr>
          <p:spPr bwMode="auto">
            <a:xfrm rot="-5400000">
              <a:off x="588" y="1808"/>
              <a:ext cx="7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3" name="任意多边形 506906"/>
            <p:cNvSpPr>
              <a:spLocks noChangeArrowheads="1"/>
            </p:cNvSpPr>
            <p:nvPr/>
          </p:nvSpPr>
          <p:spPr bwMode="auto">
            <a:xfrm flipH="1">
              <a:off x="594" y="1580"/>
              <a:ext cx="363" cy="545"/>
            </a:xfrm>
            <a:custGeom>
              <a:avLst/>
              <a:gdLst>
                <a:gd name="T0" fmla="*/ 499 w 499"/>
                <a:gd name="T1" fmla="*/ 0 h 545"/>
                <a:gd name="T2" fmla="*/ 0 w 499"/>
                <a:gd name="T3" fmla="*/ 272 h 545"/>
                <a:gd name="T4" fmla="*/ 499 w 499"/>
                <a:gd name="T5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545">
                  <a:moveTo>
                    <a:pt x="499" y="0"/>
                  </a:moveTo>
                  <a:cubicBezTo>
                    <a:pt x="249" y="90"/>
                    <a:pt x="0" y="181"/>
                    <a:pt x="0" y="272"/>
                  </a:cubicBezTo>
                  <a:cubicBezTo>
                    <a:pt x="0" y="363"/>
                    <a:pt x="249" y="454"/>
                    <a:pt x="499" y="545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4" name="直接连接符 506907"/>
            <p:cNvSpPr>
              <a:spLocks noChangeShapeType="1"/>
            </p:cNvSpPr>
            <p:nvPr/>
          </p:nvSpPr>
          <p:spPr bwMode="auto">
            <a:xfrm>
              <a:off x="1127" y="1525"/>
              <a:ext cx="0" cy="6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5" name="文本框 506908"/>
            <p:cNvSpPr txBox="1">
              <a:spLocks noChangeArrowheads="1"/>
            </p:cNvSpPr>
            <p:nvPr/>
          </p:nvSpPr>
          <p:spPr bwMode="auto">
            <a:xfrm>
              <a:off x="1393" y="1789"/>
              <a:ext cx="23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7466" name="椭圆 506909"/>
            <p:cNvSpPr>
              <a:spLocks noChangeArrowheads="1"/>
            </p:cNvSpPr>
            <p:nvPr/>
          </p:nvSpPr>
          <p:spPr bwMode="auto">
            <a:xfrm>
              <a:off x="736" y="1842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7" name="文本框 506910"/>
            <p:cNvSpPr txBox="1">
              <a:spLocks noChangeArrowheads="1"/>
            </p:cNvSpPr>
            <p:nvPr/>
          </p:nvSpPr>
          <p:spPr bwMode="auto">
            <a:xfrm>
              <a:off x="700" y="1804"/>
              <a:ext cx="25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17468" name="文本框 506911"/>
            <p:cNvSpPr txBox="1">
              <a:spLocks noChangeArrowheads="1"/>
            </p:cNvSpPr>
            <p:nvPr/>
          </p:nvSpPr>
          <p:spPr bwMode="auto">
            <a:xfrm>
              <a:off x="918" y="1843"/>
              <a:ext cx="27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7469" name="文本框 506912"/>
            <p:cNvSpPr txBox="1">
              <a:spLocks noChangeArrowheads="1"/>
            </p:cNvSpPr>
            <p:nvPr/>
          </p:nvSpPr>
          <p:spPr bwMode="auto">
            <a:xfrm>
              <a:off x="737" y="1356"/>
              <a:ext cx="23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7470" name="文本框 506913"/>
            <p:cNvSpPr txBox="1">
              <a:spLocks noChangeArrowheads="1"/>
            </p:cNvSpPr>
            <p:nvPr/>
          </p:nvSpPr>
          <p:spPr bwMode="auto">
            <a:xfrm>
              <a:off x="986" y="1442"/>
              <a:ext cx="19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</p:grpSp>
      <p:grpSp>
        <p:nvGrpSpPr>
          <p:cNvPr id="17471" name="组合 506914"/>
          <p:cNvGrpSpPr/>
          <p:nvPr/>
        </p:nvGrpSpPr>
        <p:grpSpPr bwMode="auto">
          <a:xfrm>
            <a:off x="1737783" y="4404789"/>
            <a:ext cx="1173098" cy="892097"/>
            <a:chOff x="417" y="2246"/>
            <a:chExt cx="1168" cy="888"/>
          </a:xfrm>
        </p:grpSpPr>
        <p:sp>
          <p:nvSpPr>
            <p:cNvPr id="17472" name="直接连接符 506915"/>
            <p:cNvSpPr>
              <a:spLocks noChangeShapeType="1"/>
            </p:cNvSpPr>
            <p:nvPr/>
          </p:nvSpPr>
          <p:spPr bwMode="auto">
            <a:xfrm>
              <a:off x="417" y="2764"/>
              <a:ext cx="10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3" name="直接连接符 506916"/>
            <p:cNvSpPr>
              <a:spLocks noChangeShapeType="1"/>
            </p:cNvSpPr>
            <p:nvPr/>
          </p:nvSpPr>
          <p:spPr bwMode="auto">
            <a:xfrm rot="-5400000">
              <a:off x="520" y="2715"/>
              <a:ext cx="7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4" name="任意多边形 506917"/>
            <p:cNvSpPr>
              <a:spLocks noChangeArrowheads="1"/>
            </p:cNvSpPr>
            <p:nvPr/>
          </p:nvSpPr>
          <p:spPr bwMode="auto">
            <a:xfrm rot="5400000" flipH="1" flipV="1">
              <a:off x="770" y="2297"/>
              <a:ext cx="236" cy="688"/>
            </a:xfrm>
            <a:custGeom>
              <a:avLst/>
              <a:gdLst>
                <a:gd name="T0" fmla="*/ 499 w 499"/>
                <a:gd name="T1" fmla="*/ 0 h 545"/>
                <a:gd name="T2" fmla="*/ 0 w 499"/>
                <a:gd name="T3" fmla="*/ 272 h 545"/>
                <a:gd name="T4" fmla="*/ 499 w 499"/>
                <a:gd name="T5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545">
                  <a:moveTo>
                    <a:pt x="499" y="0"/>
                  </a:moveTo>
                  <a:cubicBezTo>
                    <a:pt x="249" y="90"/>
                    <a:pt x="0" y="181"/>
                    <a:pt x="0" y="272"/>
                  </a:cubicBezTo>
                  <a:cubicBezTo>
                    <a:pt x="0" y="363"/>
                    <a:pt x="249" y="454"/>
                    <a:pt x="499" y="545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5" name="文本框 506918"/>
            <p:cNvSpPr txBox="1">
              <a:spLocks noChangeArrowheads="1"/>
            </p:cNvSpPr>
            <p:nvPr/>
          </p:nvSpPr>
          <p:spPr bwMode="auto">
            <a:xfrm>
              <a:off x="1325" y="2696"/>
              <a:ext cx="26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7476" name="椭圆 506919"/>
            <p:cNvSpPr>
              <a:spLocks noChangeArrowheads="1"/>
            </p:cNvSpPr>
            <p:nvPr/>
          </p:nvSpPr>
          <p:spPr bwMode="auto">
            <a:xfrm>
              <a:off x="880" y="257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7" name="文本框 506920"/>
            <p:cNvSpPr txBox="1">
              <a:spLocks noChangeArrowheads="1"/>
            </p:cNvSpPr>
            <p:nvPr/>
          </p:nvSpPr>
          <p:spPr bwMode="auto">
            <a:xfrm>
              <a:off x="854" y="2491"/>
              <a:ext cx="24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17478" name="文本框 506921"/>
            <p:cNvSpPr txBox="1">
              <a:spLocks noChangeArrowheads="1"/>
            </p:cNvSpPr>
            <p:nvPr/>
          </p:nvSpPr>
          <p:spPr bwMode="auto">
            <a:xfrm>
              <a:off x="850" y="2750"/>
              <a:ext cx="30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7479" name="文本框 506922"/>
            <p:cNvSpPr txBox="1">
              <a:spLocks noChangeArrowheads="1"/>
            </p:cNvSpPr>
            <p:nvPr/>
          </p:nvSpPr>
          <p:spPr bwMode="auto">
            <a:xfrm>
              <a:off x="674" y="2246"/>
              <a:ext cx="26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7480" name="文本框 506923"/>
            <p:cNvSpPr txBox="1">
              <a:spLocks noChangeArrowheads="1"/>
            </p:cNvSpPr>
            <p:nvPr/>
          </p:nvSpPr>
          <p:spPr bwMode="auto">
            <a:xfrm>
              <a:off x="1270" y="2858"/>
              <a:ext cx="21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17481" name="直接连接符 506924"/>
            <p:cNvSpPr>
              <a:spLocks noChangeShapeType="1"/>
            </p:cNvSpPr>
            <p:nvPr/>
          </p:nvSpPr>
          <p:spPr bwMode="auto">
            <a:xfrm>
              <a:off x="453" y="2895"/>
              <a:ext cx="9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82" name="组合 506925"/>
          <p:cNvGrpSpPr/>
          <p:nvPr/>
        </p:nvGrpSpPr>
        <p:grpSpPr bwMode="auto">
          <a:xfrm>
            <a:off x="1811398" y="5240880"/>
            <a:ext cx="1085257" cy="842266"/>
            <a:chOff x="417" y="3113"/>
            <a:chExt cx="1187" cy="921"/>
          </a:xfrm>
        </p:grpSpPr>
        <p:sp>
          <p:nvSpPr>
            <p:cNvPr id="17483" name="直接连接符 506926"/>
            <p:cNvSpPr>
              <a:spLocks noChangeShapeType="1"/>
            </p:cNvSpPr>
            <p:nvPr/>
          </p:nvSpPr>
          <p:spPr bwMode="auto">
            <a:xfrm>
              <a:off x="417" y="3626"/>
              <a:ext cx="10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4" name="直接连接符 506927"/>
            <p:cNvSpPr>
              <a:spLocks noChangeShapeType="1"/>
            </p:cNvSpPr>
            <p:nvPr/>
          </p:nvSpPr>
          <p:spPr bwMode="auto">
            <a:xfrm rot="-5400000">
              <a:off x="520" y="3577"/>
              <a:ext cx="7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5" name="文本框 506928"/>
            <p:cNvSpPr txBox="1">
              <a:spLocks noChangeArrowheads="1"/>
            </p:cNvSpPr>
            <p:nvPr/>
          </p:nvSpPr>
          <p:spPr bwMode="auto">
            <a:xfrm>
              <a:off x="1325" y="3558"/>
              <a:ext cx="27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1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7486" name="椭圆 506929"/>
            <p:cNvSpPr>
              <a:spLocks noChangeArrowheads="1"/>
            </p:cNvSpPr>
            <p:nvPr/>
          </p:nvSpPr>
          <p:spPr bwMode="auto">
            <a:xfrm>
              <a:off x="871" y="3744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7" name="文本框 506930"/>
            <p:cNvSpPr txBox="1">
              <a:spLocks noChangeArrowheads="1"/>
            </p:cNvSpPr>
            <p:nvPr/>
          </p:nvSpPr>
          <p:spPr bwMode="auto">
            <a:xfrm>
              <a:off x="871" y="3748"/>
              <a:ext cx="24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1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17488" name="文本框 506931"/>
            <p:cNvSpPr txBox="1">
              <a:spLocks noChangeArrowheads="1"/>
            </p:cNvSpPr>
            <p:nvPr/>
          </p:nvSpPr>
          <p:spPr bwMode="auto">
            <a:xfrm>
              <a:off x="850" y="3493"/>
              <a:ext cx="32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1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7489" name="文本框 506932"/>
            <p:cNvSpPr txBox="1">
              <a:spLocks noChangeArrowheads="1"/>
            </p:cNvSpPr>
            <p:nvPr/>
          </p:nvSpPr>
          <p:spPr bwMode="auto">
            <a:xfrm>
              <a:off x="659" y="3113"/>
              <a:ext cx="27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1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7490" name="文本框 506933"/>
            <p:cNvSpPr txBox="1">
              <a:spLocks noChangeArrowheads="1"/>
            </p:cNvSpPr>
            <p:nvPr/>
          </p:nvSpPr>
          <p:spPr bwMode="auto">
            <a:xfrm>
              <a:off x="1270" y="3339"/>
              <a:ext cx="23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1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17491" name="直接连接符 506934"/>
            <p:cNvSpPr>
              <a:spLocks noChangeShapeType="1"/>
            </p:cNvSpPr>
            <p:nvPr/>
          </p:nvSpPr>
          <p:spPr bwMode="auto">
            <a:xfrm>
              <a:off x="453" y="3503"/>
              <a:ext cx="9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2" name="任意多边形 506935"/>
            <p:cNvSpPr>
              <a:spLocks noChangeArrowheads="1"/>
            </p:cNvSpPr>
            <p:nvPr/>
          </p:nvSpPr>
          <p:spPr bwMode="auto">
            <a:xfrm rot="16200000" flipH="1">
              <a:off x="770" y="3403"/>
              <a:ext cx="236" cy="688"/>
            </a:xfrm>
            <a:custGeom>
              <a:avLst/>
              <a:gdLst>
                <a:gd name="T0" fmla="*/ 499 w 499"/>
                <a:gd name="T1" fmla="*/ 0 h 545"/>
                <a:gd name="T2" fmla="*/ 0 w 499"/>
                <a:gd name="T3" fmla="*/ 272 h 545"/>
                <a:gd name="T4" fmla="*/ 499 w 499"/>
                <a:gd name="T5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545">
                  <a:moveTo>
                    <a:pt x="499" y="0"/>
                  </a:moveTo>
                  <a:cubicBezTo>
                    <a:pt x="249" y="90"/>
                    <a:pt x="0" y="181"/>
                    <a:pt x="0" y="272"/>
                  </a:cubicBezTo>
                  <a:cubicBezTo>
                    <a:pt x="0" y="363"/>
                    <a:pt x="249" y="454"/>
                    <a:pt x="499" y="545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493" name="矩形 506882"/>
          <p:cNvSpPr>
            <a:spLocks noChangeArrowheads="1"/>
          </p:cNvSpPr>
          <p:nvPr/>
        </p:nvSpPr>
        <p:spPr bwMode="auto">
          <a:xfrm>
            <a:off x="4811714" y="5626736"/>
            <a:ext cx="20542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6886" name="文本框 506885"/>
          <p:cNvSpPr txBox="1"/>
          <p:nvPr/>
        </p:nvSpPr>
        <p:spPr>
          <a:xfrm>
            <a:off x="4595814" y="3647165"/>
            <a:ext cx="144462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kern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=-2px</a:t>
            </a:r>
          </a:p>
          <a:p>
            <a:pPr algn="ctr"/>
            <a:r>
              <a:rPr lang="en-US" altLang="zh-CN" sz="2000" kern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(p&gt;0)</a:t>
            </a:r>
          </a:p>
        </p:txBody>
      </p:sp>
      <p:sp>
        <p:nvSpPr>
          <p:cNvPr id="506887" name="文本框 506886"/>
          <p:cNvSpPr txBox="1"/>
          <p:nvPr/>
        </p:nvSpPr>
        <p:spPr>
          <a:xfrm>
            <a:off x="4548003" y="4536423"/>
            <a:ext cx="13716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kern="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=2py</a:t>
            </a:r>
          </a:p>
          <a:p>
            <a:pPr algn="ctr"/>
            <a:r>
              <a:rPr lang="en-US" altLang="zh-CN" sz="2000" kern="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(p&gt;0)</a:t>
            </a:r>
          </a:p>
        </p:txBody>
      </p:sp>
      <p:sp>
        <p:nvSpPr>
          <p:cNvPr id="506937" name="文本框 506936"/>
          <p:cNvSpPr txBox="1"/>
          <p:nvPr/>
        </p:nvSpPr>
        <p:spPr>
          <a:xfrm>
            <a:off x="4635500" y="2834856"/>
            <a:ext cx="143827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kern="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=2px</a:t>
            </a:r>
          </a:p>
          <a:p>
            <a:pPr algn="ctr"/>
            <a:r>
              <a:rPr lang="en-US" altLang="zh-CN" sz="2000" kern="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(p&gt;0)</a:t>
            </a:r>
          </a:p>
        </p:txBody>
      </p:sp>
      <p:graphicFrame>
        <p:nvGraphicFramePr>
          <p:cNvPr id="506938" name="对象 506937"/>
          <p:cNvGraphicFramePr/>
          <p:nvPr/>
        </p:nvGraphicFramePr>
        <p:xfrm>
          <a:off x="7648537" y="2774473"/>
          <a:ext cx="826008" cy="72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21945" imgH="334645" progId="Equation.3">
                  <p:embed/>
                </p:oleObj>
              </mc:Choice>
              <mc:Fallback>
                <p:oleObj r:id="rId2" imgW="321945" imgH="334645" progId="Equation.3">
                  <p:embed/>
                  <p:pic>
                    <p:nvPicPr>
                      <p:cNvPr id="0" name="对象 50693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37" y="2774473"/>
                        <a:ext cx="826008" cy="722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6939" name="对象 506938"/>
          <p:cNvGraphicFramePr/>
          <p:nvPr/>
        </p:nvGraphicFramePr>
        <p:xfrm>
          <a:off x="9818688" y="2750185"/>
          <a:ext cx="908126" cy="72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8465" imgH="334645" progId="Equation.3">
                  <p:embed/>
                </p:oleObj>
              </mc:Choice>
              <mc:Fallback>
                <p:oleObj r:id="rId4" imgW="418465" imgH="334645" progId="Equation.3">
                  <p:embed/>
                  <p:pic>
                    <p:nvPicPr>
                      <p:cNvPr id="0" name="对象 5069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8688" y="2750185"/>
                        <a:ext cx="908126" cy="722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6940" name="组合 506939"/>
          <p:cNvGrpSpPr/>
          <p:nvPr/>
        </p:nvGrpSpPr>
        <p:grpSpPr bwMode="auto">
          <a:xfrm>
            <a:off x="7568822" y="3644964"/>
            <a:ext cx="3157709" cy="710619"/>
            <a:chOff x="3115" y="-613"/>
            <a:chExt cx="2780" cy="626"/>
          </a:xfrm>
        </p:grpSpPr>
        <p:graphicFrame>
          <p:nvGraphicFramePr>
            <p:cNvPr id="17501" name="对象 506940"/>
            <p:cNvGraphicFramePr/>
            <p:nvPr/>
          </p:nvGraphicFramePr>
          <p:xfrm>
            <a:off x="3115" y="-585"/>
            <a:ext cx="890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18465" imgH="334645" progId="Equation.3">
                    <p:embed/>
                  </p:oleObj>
                </mc:Choice>
                <mc:Fallback>
                  <p:oleObj r:id="rId6" imgW="418465" imgH="334645" progId="Equation.3">
                    <p:embed/>
                    <p:pic>
                      <p:nvPicPr>
                        <p:cNvPr id="0" name="对象 50694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" y="-585"/>
                          <a:ext cx="890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02" name="对象 506941"/>
            <p:cNvGraphicFramePr/>
            <p:nvPr/>
          </p:nvGraphicFramePr>
          <p:xfrm>
            <a:off x="5345" y="-613"/>
            <a:ext cx="550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334645" imgH="334645" progId="Equation.3">
                    <p:embed/>
                  </p:oleObj>
                </mc:Choice>
                <mc:Fallback>
                  <p:oleObj r:id="rId8" imgW="334645" imgH="334645" progId="Equation.3">
                    <p:embed/>
                    <p:pic>
                      <p:nvPicPr>
                        <p:cNvPr id="0" name="对象 50694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5" y="-613"/>
                          <a:ext cx="550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6943" name="组合 506942"/>
          <p:cNvGrpSpPr/>
          <p:nvPr/>
        </p:nvGrpSpPr>
        <p:grpSpPr bwMode="auto">
          <a:xfrm>
            <a:off x="7648452" y="4500389"/>
            <a:ext cx="3078540" cy="619229"/>
            <a:chOff x="3979" y="-525"/>
            <a:chExt cx="2973" cy="598"/>
          </a:xfrm>
        </p:grpSpPr>
        <p:graphicFrame>
          <p:nvGraphicFramePr>
            <p:cNvPr id="17504" name="对象 506943"/>
            <p:cNvGraphicFramePr/>
            <p:nvPr/>
          </p:nvGraphicFramePr>
          <p:xfrm>
            <a:off x="3979" y="-525"/>
            <a:ext cx="684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321945" imgH="334645" progId="Equation.3">
                    <p:embed/>
                  </p:oleObj>
                </mc:Choice>
                <mc:Fallback>
                  <p:oleObj r:id="rId10" imgW="321945" imgH="334645" progId="Equation.3">
                    <p:embed/>
                    <p:pic>
                      <p:nvPicPr>
                        <p:cNvPr id="0" name="对象 50694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9" y="-525"/>
                          <a:ext cx="684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05" name="对象 506944"/>
            <p:cNvGraphicFramePr/>
            <p:nvPr/>
          </p:nvGraphicFramePr>
          <p:xfrm>
            <a:off x="6260" y="-525"/>
            <a:ext cx="692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418465" imgH="334645" progId="Equation.3">
                    <p:embed/>
                  </p:oleObj>
                </mc:Choice>
                <mc:Fallback>
                  <p:oleObj r:id="rId12" imgW="418465" imgH="334645" progId="Equation.3">
                    <p:embed/>
                    <p:pic>
                      <p:nvPicPr>
                        <p:cNvPr id="0" name="对象 50694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0" y="-525"/>
                          <a:ext cx="692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6946" name="组合 506945"/>
          <p:cNvGrpSpPr/>
          <p:nvPr/>
        </p:nvGrpSpPr>
        <p:grpSpPr bwMode="auto">
          <a:xfrm>
            <a:off x="4543063" y="5328442"/>
            <a:ext cx="6183313" cy="708025"/>
            <a:chOff x="1492" y="1231"/>
            <a:chExt cx="3895" cy="446"/>
          </a:xfrm>
        </p:grpSpPr>
        <p:sp>
          <p:nvSpPr>
            <p:cNvPr id="506947" name="文本框 506946"/>
            <p:cNvSpPr txBox="1"/>
            <p:nvPr/>
          </p:nvSpPr>
          <p:spPr>
            <a:xfrm>
              <a:off x="1492" y="1231"/>
              <a:ext cx="956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kern="0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baseline="30000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=-2py</a:t>
              </a:r>
            </a:p>
            <a:p>
              <a:pPr algn="ctr"/>
              <a:r>
                <a:rPr lang="en-US" altLang="zh-CN" sz="2000" kern="0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(p&gt;0)</a:t>
              </a:r>
            </a:p>
          </p:txBody>
        </p:sp>
        <p:grpSp>
          <p:nvGrpSpPr>
            <p:cNvPr id="17508" name="组合 506947"/>
            <p:cNvGrpSpPr/>
            <p:nvPr/>
          </p:nvGrpSpPr>
          <p:grpSpPr bwMode="auto">
            <a:xfrm>
              <a:off x="3445" y="1234"/>
              <a:ext cx="1942" cy="345"/>
              <a:chOff x="3445" y="1234"/>
              <a:chExt cx="1942" cy="345"/>
            </a:xfrm>
          </p:grpSpPr>
          <p:graphicFrame>
            <p:nvGraphicFramePr>
              <p:cNvPr id="17509" name="对象 506948"/>
              <p:cNvGraphicFramePr/>
              <p:nvPr/>
            </p:nvGraphicFramePr>
            <p:xfrm>
              <a:off x="3445" y="1234"/>
              <a:ext cx="513" cy="3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4" imgW="418465" imgH="334645" progId="Equation.3">
                      <p:embed/>
                    </p:oleObj>
                  </mc:Choice>
                  <mc:Fallback>
                    <p:oleObj r:id="rId14" imgW="418465" imgH="334645" progId="Equation.3">
                      <p:embed/>
                      <p:pic>
                        <p:nvPicPr>
                          <p:cNvPr id="0" name="对象 50694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45" y="1234"/>
                            <a:ext cx="513" cy="3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510" name="对象 506949"/>
              <p:cNvGraphicFramePr/>
              <p:nvPr/>
            </p:nvGraphicFramePr>
            <p:xfrm>
              <a:off x="5053" y="1234"/>
              <a:ext cx="334" cy="3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6" imgW="321945" imgH="334645" progId="Equation.3">
                      <p:embed/>
                    </p:oleObj>
                  </mc:Choice>
                  <mc:Fallback>
                    <p:oleObj r:id="rId16" imgW="321945" imgH="334645" progId="Equation.3">
                      <p:embed/>
                      <p:pic>
                        <p:nvPicPr>
                          <p:cNvPr id="0" name="对象 506949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53" y="1234"/>
                            <a:ext cx="334" cy="3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50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0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0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6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6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0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6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6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0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986" grpId="0"/>
      <p:bldP spid="17443" grpId="0"/>
      <p:bldP spid="17445" grpId="0"/>
      <p:bldP spid="17446" grpId="0"/>
      <p:bldP spid="17447" grpId="0"/>
      <p:bldP spid="17448" grpId="0"/>
      <p:bldP spid="506886" grpId="0"/>
      <p:bldP spid="506887" grpId="0"/>
      <p:bldP spid="5069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526337"/>
          <p:cNvSpPr txBox="1">
            <a:spLocks noChangeArrowheads="1"/>
          </p:cNvSpPr>
          <p:nvPr/>
        </p:nvSpPr>
        <p:spPr bwMode="auto">
          <a:xfrm>
            <a:off x="2445069" y="1944054"/>
            <a:ext cx="4681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26339" name="组合 526338"/>
          <p:cNvGrpSpPr/>
          <p:nvPr/>
        </p:nvGrpSpPr>
        <p:grpSpPr bwMode="auto">
          <a:xfrm>
            <a:off x="243841" y="1632318"/>
            <a:ext cx="2967038" cy="1111250"/>
            <a:chOff x="657" y="695"/>
            <a:chExt cx="1869" cy="700"/>
          </a:xfrm>
        </p:grpSpPr>
        <p:grpSp>
          <p:nvGrpSpPr>
            <p:cNvPr id="18435" name="组合 526339"/>
            <p:cNvGrpSpPr/>
            <p:nvPr/>
          </p:nvGrpSpPr>
          <p:grpSpPr bwMode="auto">
            <a:xfrm>
              <a:off x="1335" y="695"/>
              <a:ext cx="1191" cy="700"/>
              <a:chOff x="1335" y="695"/>
              <a:chExt cx="1191" cy="700"/>
            </a:xfrm>
          </p:grpSpPr>
          <p:sp>
            <p:nvSpPr>
              <p:cNvPr id="18436" name="爆炸形 2 526340"/>
              <p:cNvSpPr>
                <a:spLocks noChangeArrowheads="1"/>
              </p:cNvSpPr>
              <p:nvPr/>
            </p:nvSpPr>
            <p:spPr bwMode="auto">
              <a:xfrm rot="-6047058">
                <a:off x="1581" y="449"/>
                <a:ext cx="700" cy="1191"/>
              </a:xfrm>
              <a:prstGeom prst="irregularSeal2">
                <a:avLst/>
              </a:prstGeom>
              <a:solidFill>
                <a:schemeClr val="accent1"/>
              </a:solidFill>
              <a:ln w="38100">
                <a:solidFill>
                  <a:schemeClr val="tx2"/>
                </a:solidFill>
                <a:miter lim="800000"/>
              </a:ln>
            </p:spPr>
            <p:txBody>
              <a:bodyPr vert="eaVert" wrap="none" anchor="ctr"/>
              <a:lstStyle/>
              <a:p>
                <a:pPr algn="ctr" eaLnBrk="0" hangingPunct="0"/>
                <a:endParaRPr lang="zh-CN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37" name="文本框 526341"/>
              <p:cNvSpPr txBox="1">
                <a:spLocks noChangeArrowheads="1"/>
              </p:cNvSpPr>
              <p:nvPr/>
            </p:nvSpPr>
            <p:spPr bwMode="auto">
              <a:xfrm>
                <a:off x="1610" y="906"/>
                <a:ext cx="61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zh-CN" altLang="en-US" sz="2000" kern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范围</a:t>
                </a:r>
              </a:p>
            </p:txBody>
          </p:sp>
        </p:grpSp>
        <p:sp>
          <p:nvSpPr>
            <p:cNvPr id="18438" name="文本框 526342"/>
            <p:cNvSpPr txBox="1">
              <a:spLocks noChangeArrowheads="1"/>
            </p:cNvSpPr>
            <p:nvPr/>
          </p:nvSpPr>
          <p:spPr bwMode="auto">
            <a:xfrm>
              <a:off x="657" y="829"/>
              <a:ext cx="8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</a:p>
          </p:txBody>
        </p:sp>
      </p:grpSp>
      <p:grpSp>
        <p:nvGrpSpPr>
          <p:cNvPr id="18439" name="组合 526343"/>
          <p:cNvGrpSpPr/>
          <p:nvPr/>
        </p:nvGrpSpPr>
        <p:grpSpPr bwMode="auto">
          <a:xfrm>
            <a:off x="6786823" y="1528938"/>
            <a:ext cx="3476625" cy="3527425"/>
            <a:chOff x="3101" y="1253"/>
            <a:chExt cx="2190" cy="2222"/>
          </a:xfrm>
        </p:grpSpPr>
        <p:graphicFrame>
          <p:nvGraphicFramePr>
            <p:cNvPr id="18440" name="内容占位符 526344"/>
            <p:cNvGraphicFramePr/>
            <p:nvPr/>
          </p:nvGraphicFramePr>
          <p:xfrm>
            <a:off x="3696" y="1518"/>
            <a:ext cx="1306" cy="1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162175" imgH="3562350" progId="Paint.Picture">
                    <p:embed/>
                  </p:oleObj>
                </mc:Choice>
                <mc:Fallback>
                  <p:oleObj r:id="rId2" imgW="2162175" imgH="3562350" progId="Paint.Picture">
                    <p:embed/>
                    <p:pic>
                      <p:nvPicPr>
                        <p:cNvPr id="0" name="内容占位符 52634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518"/>
                          <a:ext cx="1306" cy="18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1" name="对象 526345"/>
            <p:cNvGraphicFramePr/>
            <p:nvPr/>
          </p:nvGraphicFramePr>
          <p:xfrm>
            <a:off x="3969" y="1273"/>
            <a:ext cx="239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39700" imgH="165100" progId="Equation.3">
                    <p:embed/>
                  </p:oleObj>
                </mc:Choice>
                <mc:Fallback>
                  <p:oleObj r:id="rId4" imgW="139700" imgH="165100" progId="Equation.3">
                    <p:embed/>
                    <p:pic>
                      <p:nvPicPr>
                        <p:cNvPr id="0" name="对象 52634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1273"/>
                          <a:ext cx="239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2" name="对象 526346"/>
            <p:cNvGraphicFramePr/>
            <p:nvPr/>
          </p:nvGraphicFramePr>
          <p:xfrm>
            <a:off x="3914" y="2408"/>
            <a:ext cx="198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27000" imgH="139700" progId="Equation.3">
                    <p:embed/>
                  </p:oleObj>
                </mc:Choice>
                <mc:Fallback>
                  <p:oleObj r:id="rId6" imgW="127000" imgH="139700" progId="Equation.3">
                    <p:embed/>
                    <p:pic>
                      <p:nvPicPr>
                        <p:cNvPr id="0" name="对象 52634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4" y="2408"/>
                          <a:ext cx="198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3" name="对象 526347"/>
            <p:cNvGraphicFramePr/>
            <p:nvPr/>
          </p:nvGraphicFramePr>
          <p:xfrm>
            <a:off x="5039" y="2502"/>
            <a:ext cx="252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27000" imgH="139700" progId="Equation.3">
                    <p:embed/>
                  </p:oleObj>
                </mc:Choice>
                <mc:Fallback>
                  <p:oleObj r:id="rId8" imgW="127000" imgH="139700" progId="Equation.3">
                    <p:embed/>
                    <p:pic>
                      <p:nvPicPr>
                        <p:cNvPr id="0" name="对象 52634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9" y="2502"/>
                          <a:ext cx="252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4" name="对象 526348"/>
            <p:cNvGraphicFramePr/>
            <p:nvPr/>
          </p:nvGraphicFramePr>
          <p:xfrm>
            <a:off x="4135" y="2364"/>
            <a:ext cx="674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520700" imgH="393700" progId="Equation.3">
                    <p:embed/>
                  </p:oleObj>
                </mc:Choice>
                <mc:Fallback>
                  <p:oleObj r:id="rId10" imgW="520700" imgH="393700" progId="Equation.3">
                    <p:embed/>
                    <p:pic>
                      <p:nvPicPr>
                        <p:cNvPr id="0" name="对象 52634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5" y="2364"/>
                          <a:ext cx="674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5" name="直接连接符 526349"/>
            <p:cNvSpPr>
              <a:spLocks noChangeShapeType="1"/>
            </p:cNvSpPr>
            <p:nvPr/>
          </p:nvSpPr>
          <p:spPr bwMode="auto">
            <a:xfrm flipV="1">
              <a:off x="3925" y="1253"/>
              <a:ext cx="0" cy="2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6" name="直接连接符 526350"/>
            <p:cNvSpPr>
              <a:spLocks noChangeShapeType="1"/>
            </p:cNvSpPr>
            <p:nvPr/>
          </p:nvSpPr>
          <p:spPr bwMode="auto">
            <a:xfrm>
              <a:off x="3101" y="2419"/>
              <a:ext cx="20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6352" name="文本框 526351"/>
          <p:cNvSpPr txBox="1">
            <a:spLocks noChangeArrowheads="1"/>
          </p:cNvSpPr>
          <p:nvPr/>
        </p:nvSpPr>
        <p:spPr bwMode="auto">
          <a:xfrm>
            <a:off x="660400" y="2883050"/>
            <a:ext cx="4968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由抛物线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px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grpSp>
        <p:nvGrpSpPr>
          <p:cNvPr id="526353" name="组合 526352"/>
          <p:cNvGrpSpPr/>
          <p:nvPr/>
        </p:nvGrpSpPr>
        <p:grpSpPr bwMode="auto">
          <a:xfrm>
            <a:off x="678052" y="3292651"/>
            <a:ext cx="2830456" cy="1388972"/>
            <a:chOff x="476" y="1906"/>
            <a:chExt cx="2156" cy="1058"/>
          </a:xfrm>
        </p:grpSpPr>
        <p:graphicFrame>
          <p:nvGraphicFramePr>
            <p:cNvPr id="18449" name="对象 526353"/>
            <p:cNvGraphicFramePr/>
            <p:nvPr/>
          </p:nvGraphicFramePr>
          <p:xfrm>
            <a:off x="1031" y="1906"/>
            <a:ext cx="1433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825500" imgH="228600" progId="Equation.DSMT4">
                    <p:embed/>
                  </p:oleObj>
                </mc:Choice>
                <mc:Fallback>
                  <p:oleObj r:id="rId12" imgW="825500" imgH="228600" progId="Equation.DSMT4">
                    <p:embed/>
                    <p:pic>
                      <p:nvPicPr>
                        <p:cNvPr id="0" name="对象 52635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1" y="1906"/>
                          <a:ext cx="1433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0" name="文本框 526354"/>
            <p:cNvSpPr txBox="1">
              <a:spLocks noChangeArrowheads="1"/>
            </p:cNvSpPr>
            <p:nvPr/>
          </p:nvSpPr>
          <p:spPr bwMode="auto">
            <a:xfrm>
              <a:off x="476" y="1938"/>
              <a:ext cx="3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有 </a:t>
              </a:r>
            </a:p>
          </p:txBody>
        </p:sp>
        <p:graphicFrame>
          <p:nvGraphicFramePr>
            <p:cNvPr id="18451" name="对象 526355"/>
            <p:cNvGraphicFramePr/>
            <p:nvPr/>
          </p:nvGraphicFramePr>
          <p:xfrm>
            <a:off x="1513" y="2364"/>
            <a:ext cx="646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367665" imgH="203200" progId="Equation.DSMT4">
                    <p:embed/>
                  </p:oleObj>
                </mc:Choice>
                <mc:Fallback>
                  <p:oleObj r:id="rId14" imgW="367665" imgH="203200" progId="Equation.DSMT4">
                    <p:embed/>
                    <p:pic>
                      <p:nvPicPr>
                        <p:cNvPr id="0" name="对象 52635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3" y="2364"/>
                          <a:ext cx="646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2" name="右大括号 526356"/>
            <p:cNvSpPr/>
            <p:nvPr/>
          </p:nvSpPr>
          <p:spPr bwMode="auto">
            <a:xfrm>
              <a:off x="2472" y="2054"/>
              <a:ext cx="160" cy="910"/>
            </a:xfrm>
            <a:prstGeom prst="rightBrace">
              <a:avLst>
                <a:gd name="adj1" fmla="val 5182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6358" name="组合 526357"/>
          <p:cNvGrpSpPr/>
          <p:nvPr/>
        </p:nvGrpSpPr>
        <p:grpSpPr bwMode="auto">
          <a:xfrm>
            <a:off x="1484829" y="4415032"/>
            <a:ext cx="1507239" cy="509850"/>
            <a:chOff x="1041" y="2700"/>
            <a:chExt cx="1351" cy="457"/>
          </a:xfrm>
        </p:grpSpPr>
        <p:graphicFrame>
          <p:nvGraphicFramePr>
            <p:cNvPr id="18454" name="对象 526358"/>
            <p:cNvGraphicFramePr/>
            <p:nvPr/>
          </p:nvGraphicFramePr>
          <p:xfrm>
            <a:off x="1041" y="2759"/>
            <a:ext cx="788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190500" imgH="152400" progId="Equation.DSMT4">
                    <p:embed/>
                  </p:oleObj>
                </mc:Choice>
                <mc:Fallback>
                  <p:oleObj r:id="rId16" imgW="190500" imgH="152400" progId="Equation.DSMT4">
                    <p:embed/>
                    <p:pic>
                      <p:nvPicPr>
                        <p:cNvPr id="0" name="对象 52635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1" y="2759"/>
                          <a:ext cx="788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5" name="对象 526359"/>
            <p:cNvGraphicFramePr/>
            <p:nvPr/>
          </p:nvGraphicFramePr>
          <p:xfrm>
            <a:off x="1532" y="2700"/>
            <a:ext cx="860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354965" imgH="177800" progId="Equation.DSMT4">
                    <p:embed/>
                  </p:oleObj>
                </mc:Choice>
                <mc:Fallback>
                  <p:oleObj r:id="rId18" imgW="354965" imgH="177800" progId="Equation.DSMT4">
                    <p:embed/>
                    <p:pic>
                      <p:nvPicPr>
                        <p:cNvPr id="0" name="对象 52635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2" y="2700"/>
                          <a:ext cx="860" cy="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6361" name="组合 526360"/>
          <p:cNvGrpSpPr/>
          <p:nvPr/>
        </p:nvGrpSpPr>
        <p:grpSpPr bwMode="auto">
          <a:xfrm>
            <a:off x="562293" y="4892044"/>
            <a:ext cx="4860925" cy="557213"/>
            <a:chOff x="-8" y="2304"/>
            <a:chExt cx="3062" cy="351"/>
          </a:xfrm>
        </p:grpSpPr>
        <p:sp>
          <p:nvSpPr>
            <p:cNvPr id="18457" name="文本框 526361"/>
            <p:cNvSpPr txBox="1">
              <a:spLocks noChangeArrowheads="1"/>
            </p:cNvSpPr>
            <p:nvPr/>
          </p:nvSpPr>
          <p:spPr bwMode="auto">
            <a:xfrm>
              <a:off x="-8" y="2369"/>
              <a:ext cx="30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所以抛物线的范围为</a:t>
              </a:r>
            </a:p>
          </p:txBody>
        </p:sp>
        <p:graphicFrame>
          <p:nvGraphicFramePr>
            <p:cNvPr id="18458" name="对象 526362"/>
            <p:cNvGraphicFramePr/>
            <p:nvPr/>
          </p:nvGraphicFramePr>
          <p:xfrm>
            <a:off x="1534" y="2304"/>
            <a:ext cx="702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354965" imgH="177800" progId="Equation.DSMT4">
                    <p:embed/>
                  </p:oleObj>
                </mc:Choice>
                <mc:Fallback>
                  <p:oleObj r:id="rId20" imgW="354965" imgH="177800" progId="Equation.DSMT4">
                    <p:embed/>
                    <p:pic>
                      <p:nvPicPr>
                        <p:cNvPr id="0" name="对象 52636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4" y="2304"/>
                          <a:ext cx="702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6365" name="文本框 526364"/>
          <p:cNvSpPr txBox="1">
            <a:spLocks noChangeArrowheads="1"/>
          </p:cNvSpPr>
          <p:nvPr/>
        </p:nvSpPr>
        <p:spPr bwMode="auto">
          <a:xfrm>
            <a:off x="536893" y="1245926"/>
            <a:ext cx="8497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如何研究抛物线</a:t>
            </a:r>
            <a:r>
              <a:rPr lang="en-US" altLang="zh-CN" sz="2000" i="1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=2</a:t>
            </a:r>
            <a:r>
              <a:rPr lang="en-US" altLang="zh-CN" sz="2000" i="1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px</a:t>
            </a:r>
            <a:r>
              <a:rPr lang="zh-CN" altLang="en-US" sz="2000" i="1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i="1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&gt;0</a:t>
            </a: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）的几何性质</a:t>
            </a:r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526366" name="文本框 526365"/>
          <p:cNvSpPr txBox="1">
            <a:spLocks noChangeArrowheads="1"/>
          </p:cNvSpPr>
          <p:nvPr/>
        </p:nvSpPr>
        <p:spPr bwMode="auto">
          <a:xfrm>
            <a:off x="562293" y="5580474"/>
            <a:ext cx="10858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抛物线在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轴的右侧，当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的值增大时，</a:t>
            </a:r>
            <a:r>
              <a:rPr lang="en-US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︱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︱也增大，这说明抛物线向右上方和右下方无限延伸。</a:t>
            </a:r>
          </a:p>
        </p:txBody>
      </p: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26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26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26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52" grpId="0"/>
      <p:bldP spid="526365" grpId="0"/>
      <p:bldP spid="5263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527361"/>
          <p:cNvSpPr txBox="1">
            <a:spLocks noChangeArrowheads="1"/>
          </p:cNvSpPr>
          <p:nvPr/>
        </p:nvSpPr>
        <p:spPr bwMode="auto">
          <a:xfrm>
            <a:off x="2516189" y="1458914"/>
            <a:ext cx="468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27363" name="组合 527362"/>
          <p:cNvGrpSpPr/>
          <p:nvPr/>
        </p:nvGrpSpPr>
        <p:grpSpPr bwMode="auto">
          <a:xfrm>
            <a:off x="201612" y="1101726"/>
            <a:ext cx="3457575" cy="1111250"/>
            <a:chOff x="657" y="665"/>
            <a:chExt cx="2178" cy="700"/>
          </a:xfrm>
        </p:grpSpPr>
        <p:grpSp>
          <p:nvGrpSpPr>
            <p:cNvPr id="19459" name="组合 527363"/>
            <p:cNvGrpSpPr/>
            <p:nvPr/>
          </p:nvGrpSpPr>
          <p:grpSpPr bwMode="auto">
            <a:xfrm>
              <a:off x="1332" y="665"/>
              <a:ext cx="1503" cy="700"/>
              <a:chOff x="1332" y="665"/>
              <a:chExt cx="1503" cy="700"/>
            </a:xfrm>
          </p:grpSpPr>
          <p:sp>
            <p:nvSpPr>
              <p:cNvPr id="19460" name="爆炸形 2 527364"/>
              <p:cNvSpPr>
                <a:spLocks noChangeArrowheads="1"/>
              </p:cNvSpPr>
              <p:nvPr/>
            </p:nvSpPr>
            <p:spPr bwMode="auto">
              <a:xfrm rot="-6047058">
                <a:off x="1734" y="263"/>
                <a:ext cx="700" cy="1503"/>
              </a:xfrm>
              <a:prstGeom prst="irregularSeal2">
                <a:avLst/>
              </a:prstGeom>
              <a:solidFill>
                <a:schemeClr val="accent1"/>
              </a:solidFill>
              <a:ln w="38100">
                <a:solidFill>
                  <a:schemeClr val="tx2"/>
                </a:solidFill>
                <a:miter lim="800000"/>
              </a:ln>
            </p:spPr>
            <p:txBody>
              <a:bodyPr vert="eaVert" wrap="none" anchor="ctr"/>
              <a:lstStyle/>
              <a:p>
                <a:pPr algn="ctr" eaLnBrk="0" hangingPunct="0"/>
                <a:endParaRPr lang="zh-CN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61" name="文本框 527365"/>
              <p:cNvSpPr txBox="1">
                <a:spLocks noChangeArrowheads="1"/>
              </p:cNvSpPr>
              <p:nvPr/>
            </p:nvSpPr>
            <p:spPr bwMode="auto">
              <a:xfrm>
                <a:off x="1610" y="906"/>
                <a:ext cx="91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zh-CN" altLang="en-US" sz="2000" kern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对称性</a:t>
                </a:r>
              </a:p>
            </p:txBody>
          </p:sp>
        </p:grpSp>
        <p:sp>
          <p:nvSpPr>
            <p:cNvPr id="19462" name="文本框 527366"/>
            <p:cNvSpPr txBox="1">
              <a:spLocks noChangeArrowheads="1"/>
            </p:cNvSpPr>
            <p:nvPr/>
          </p:nvSpPr>
          <p:spPr bwMode="auto">
            <a:xfrm>
              <a:off x="657" y="829"/>
              <a:ext cx="8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</a:p>
          </p:txBody>
        </p:sp>
      </p:grpSp>
      <p:grpSp>
        <p:nvGrpSpPr>
          <p:cNvPr id="19463" name="组合 527367"/>
          <p:cNvGrpSpPr/>
          <p:nvPr/>
        </p:nvGrpSpPr>
        <p:grpSpPr bwMode="auto">
          <a:xfrm>
            <a:off x="6615114" y="1770224"/>
            <a:ext cx="3476625" cy="3527425"/>
            <a:chOff x="3447" y="906"/>
            <a:chExt cx="2190" cy="2222"/>
          </a:xfrm>
        </p:grpSpPr>
        <p:graphicFrame>
          <p:nvGraphicFramePr>
            <p:cNvPr id="19464" name="内容占位符 527368"/>
            <p:cNvGraphicFramePr/>
            <p:nvPr/>
          </p:nvGraphicFramePr>
          <p:xfrm>
            <a:off x="4022" y="1171"/>
            <a:ext cx="1307" cy="1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162175" imgH="3562350" progId="Paint.Picture">
                    <p:embed/>
                  </p:oleObj>
                </mc:Choice>
                <mc:Fallback>
                  <p:oleObj r:id="rId2" imgW="2162175" imgH="3562350" progId="Paint.Picture">
                    <p:embed/>
                    <p:pic>
                      <p:nvPicPr>
                        <p:cNvPr id="0" name="内容占位符 52736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2" y="1171"/>
                          <a:ext cx="1307" cy="18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5" name="对象 527369"/>
            <p:cNvGraphicFramePr/>
            <p:nvPr/>
          </p:nvGraphicFramePr>
          <p:xfrm>
            <a:off x="4315" y="926"/>
            <a:ext cx="239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39700" imgH="165100" progId="Equation.3">
                    <p:embed/>
                  </p:oleObj>
                </mc:Choice>
                <mc:Fallback>
                  <p:oleObj r:id="rId4" imgW="139700" imgH="165100" progId="Equation.3">
                    <p:embed/>
                    <p:pic>
                      <p:nvPicPr>
                        <p:cNvPr id="0" name="对象 52736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5" y="926"/>
                          <a:ext cx="239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6" name="对象 527370"/>
            <p:cNvGraphicFramePr/>
            <p:nvPr/>
          </p:nvGraphicFramePr>
          <p:xfrm>
            <a:off x="4260" y="2061"/>
            <a:ext cx="198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27000" imgH="139700" progId="Equation.3">
                    <p:embed/>
                  </p:oleObj>
                </mc:Choice>
                <mc:Fallback>
                  <p:oleObj r:id="rId6" imgW="127000" imgH="139700" progId="Equation.3">
                    <p:embed/>
                    <p:pic>
                      <p:nvPicPr>
                        <p:cNvPr id="0" name="对象 52737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0" y="2061"/>
                          <a:ext cx="198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7" name="对象 527371"/>
            <p:cNvGraphicFramePr/>
            <p:nvPr/>
          </p:nvGraphicFramePr>
          <p:xfrm>
            <a:off x="5385" y="2155"/>
            <a:ext cx="252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27000" imgH="139700" progId="Equation.3">
                    <p:embed/>
                  </p:oleObj>
                </mc:Choice>
                <mc:Fallback>
                  <p:oleObj r:id="rId8" imgW="127000" imgH="139700" progId="Equation.3">
                    <p:embed/>
                    <p:pic>
                      <p:nvPicPr>
                        <p:cNvPr id="0" name="对象 52737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5" y="2155"/>
                          <a:ext cx="252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8" name="对象 527372"/>
            <p:cNvGraphicFramePr/>
            <p:nvPr/>
          </p:nvGraphicFramePr>
          <p:xfrm>
            <a:off x="4481" y="2017"/>
            <a:ext cx="674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520700" imgH="393700" progId="Equation.3">
                    <p:embed/>
                  </p:oleObj>
                </mc:Choice>
                <mc:Fallback>
                  <p:oleObj r:id="rId10" imgW="520700" imgH="393700" progId="Equation.3">
                    <p:embed/>
                    <p:pic>
                      <p:nvPicPr>
                        <p:cNvPr id="0" name="对象 52737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1" y="2017"/>
                          <a:ext cx="674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直接连接符 527373"/>
            <p:cNvSpPr>
              <a:spLocks noChangeShapeType="1"/>
            </p:cNvSpPr>
            <p:nvPr/>
          </p:nvSpPr>
          <p:spPr bwMode="auto">
            <a:xfrm flipV="1">
              <a:off x="4271" y="906"/>
              <a:ext cx="0" cy="2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0" name="直接连接符 527374"/>
            <p:cNvSpPr>
              <a:spLocks noChangeShapeType="1"/>
            </p:cNvSpPr>
            <p:nvPr/>
          </p:nvSpPr>
          <p:spPr bwMode="auto">
            <a:xfrm>
              <a:off x="3447" y="2072"/>
              <a:ext cx="20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9471" name="对象 527375"/>
          <p:cNvGraphicFramePr/>
          <p:nvPr/>
        </p:nvGraphicFramePr>
        <p:xfrm>
          <a:off x="1473200" y="1054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27635" imgH="198755" progId="Equation.DSMT4">
                  <p:embed/>
                </p:oleObj>
              </mc:Choice>
              <mc:Fallback>
                <p:oleObj r:id="rId12" imgW="127635" imgH="198755" progId="Equation.DSMT4">
                  <p:embed/>
                  <p:pic>
                    <p:nvPicPr>
                      <p:cNvPr id="0" name="对象 52737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0541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7377" name="组合 527376"/>
          <p:cNvGrpSpPr/>
          <p:nvPr/>
        </p:nvGrpSpPr>
        <p:grpSpPr bwMode="auto">
          <a:xfrm>
            <a:off x="788988" y="2279846"/>
            <a:ext cx="4175126" cy="702382"/>
            <a:chOff x="501" y="1281"/>
            <a:chExt cx="3198" cy="538"/>
          </a:xfrm>
        </p:grpSpPr>
        <p:graphicFrame>
          <p:nvGraphicFramePr>
            <p:cNvPr id="19473" name="对象 527377"/>
            <p:cNvGraphicFramePr/>
            <p:nvPr/>
          </p:nvGraphicFramePr>
          <p:xfrm>
            <a:off x="501" y="1366"/>
            <a:ext cx="1018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494665" imgH="203200" progId="Equation.DSMT4">
                    <p:embed/>
                  </p:oleObj>
                </mc:Choice>
                <mc:Fallback>
                  <p:oleObj r:id="rId14" imgW="494665" imgH="203200" progId="Equation.DSMT4">
                    <p:embed/>
                    <p:pic>
                      <p:nvPicPr>
                        <p:cNvPr id="0" name="对象 52737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" y="1366"/>
                          <a:ext cx="1018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4" name="文本框 527378"/>
            <p:cNvSpPr txBox="1">
              <a:spLocks noChangeArrowheads="1"/>
            </p:cNvSpPr>
            <p:nvPr/>
          </p:nvSpPr>
          <p:spPr bwMode="auto">
            <a:xfrm>
              <a:off x="1526" y="1281"/>
              <a:ext cx="1226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关于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轴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对称</a:t>
              </a:r>
            </a:p>
          </p:txBody>
        </p:sp>
        <p:sp>
          <p:nvSpPr>
            <p:cNvPr id="19475" name="直接连接符 527379"/>
            <p:cNvSpPr>
              <a:spLocks noChangeShapeType="1"/>
            </p:cNvSpPr>
            <p:nvPr/>
          </p:nvSpPr>
          <p:spPr bwMode="auto">
            <a:xfrm>
              <a:off x="1533" y="1616"/>
              <a:ext cx="1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9476" name="对象 527380"/>
            <p:cNvGraphicFramePr/>
            <p:nvPr/>
          </p:nvGraphicFramePr>
          <p:xfrm>
            <a:off x="2759" y="1366"/>
            <a:ext cx="940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456565" imgH="203200" progId="Equation.DSMT4">
                    <p:embed/>
                  </p:oleObj>
                </mc:Choice>
                <mc:Fallback>
                  <p:oleObj r:id="rId16" imgW="456565" imgH="203200" progId="Equation.DSMT4">
                    <p:embed/>
                    <p:pic>
                      <p:nvPicPr>
                        <p:cNvPr id="0" name="对象 52738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9" y="1366"/>
                          <a:ext cx="940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7382" name="文本框 527381"/>
          <p:cNvSpPr txBox="1">
            <a:spLocks noChangeArrowheads="1"/>
          </p:cNvSpPr>
          <p:nvPr/>
        </p:nvSpPr>
        <p:spPr bwMode="auto">
          <a:xfrm>
            <a:off x="917575" y="4455308"/>
            <a:ext cx="489585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即点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(x,-y)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也在抛物线上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</a:p>
        </p:txBody>
      </p:sp>
      <p:sp>
        <p:nvSpPr>
          <p:cNvPr id="527383" name="文本框 527382"/>
          <p:cNvSpPr txBox="1">
            <a:spLocks noChangeArrowheads="1"/>
          </p:cNvSpPr>
          <p:nvPr/>
        </p:nvSpPr>
        <p:spPr bwMode="auto">
          <a:xfrm>
            <a:off x="900906" y="5064972"/>
            <a:ext cx="6264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故   抛物线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px(p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&gt;0)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轴对称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27384" name="矩形 527383"/>
          <p:cNvSpPr>
            <a:spLocks noChangeArrowheads="1"/>
          </p:cNvSpPr>
          <p:nvPr/>
        </p:nvSpPr>
        <p:spPr bwMode="auto">
          <a:xfrm>
            <a:off x="1420814" y="3879046"/>
            <a:ext cx="18838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 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(-y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2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px</a:t>
            </a:r>
          </a:p>
        </p:txBody>
      </p:sp>
      <p:sp>
        <p:nvSpPr>
          <p:cNvPr id="527385" name="矩形 527384"/>
          <p:cNvSpPr>
            <a:spLocks noChangeArrowheads="1"/>
          </p:cNvSpPr>
          <p:nvPr/>
        </p:nvSpPr>
        <p:spPr bwMode="auto">
          <a:xfrm>
            <a:off x="701675" y="3231346"/>
            <a:ext cx="666273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若点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kern="0" dirty="0" err="1">
                <a:ea typeface="思源黑体 CN Medium" panose="020B0600000000000000" pitchFamily="34" charset="-122"/>
                <a:sym typeface="Arial" panose="020B0604020202020204" pitchFamily="34" charset="0"/>
              </a:rPr>
              <a:t>x,y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在抛物线上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即满足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= 2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82" grpId="0"/>
      <p:bldP spid="527383" grpId="0"/>
      <p:bldP spid="527384" grpId="0"/>
      <p:bldP spid="527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528385"/>
          <p:cNvSpPr txBox="1">
            <a:spLocks noChangeArrowheads="1"/>
          </p:cNvSpPr>
          <p:nvPr/>
        </p:nvSpPr>
        <p:spPr bwMode="auto">
          <a:xfrm>
            <a:off x="2079303" y="2010359"/>
            <a:ext cx="4681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28387" name="组合 528386"/>
          <p:cNvGrpSpPr/>
          <p:nvPr/>
        </p:nvGrpSpPr>
        <p:grpSpPr bwMode="auto">
          <a:xfrm>
            <a:off x="237009" y="1139194"/>
            <a:ext cx="2967038" cy="1111250"/>
            <a:chOff x="657" y="695"/>
            <a:chExt cx="1869" cy="700"/>
          </a:xfrm>
        </p:grpSpPr>
        <p:grpSp>
          <p:nvGrpSpPr>
            <p:cNvPr id="20483" name="组合 528387"/>
            <p:cNvGrpSpPr/>
            <p:nvPr/>
          </p:nvGrpSpPr>
          <p:grpSpPr bwMode="auto">
            <a:xfrm>
              <a:off x="1335" y="695"/>
              <a:ext cx="1191" cy="700"/>
              <a:chOff x="1335" y="695"/>
              <a:chExt cx="1191" cy="700"/>
            </a:xfrm>
          </p:grpSpPr>
          <p:sp>
            <p:nvSpPr>
              <p:cNvPr id="20484" name="爆炸形 2 528388"/>
              <p:cNvSpPr>
                <a:spLocks noChangeArrowheads="1"/>
              </p:cNvSpPr>
              <p:nvPr/>
            </p:nvSpPr>
            <p:spPr bwMode="auto">
              <a:xfrm rot="-6047058">
                <a:off x="1581" y="449"/>
                <a:ext cx="700" cy="1191"/>
              </a:xfrm>
              <a:prstGeom prst="irregularSeal2">
                <a:avLst/>
              </a:prstGeom>
              <a:solidFill>
                <a:schemeClr val="accent1"/>
              </a:solidFill>
              <a:ln w="38100">
                <a:solidFill>
                  <a:schemeClr val="tx2"/>
                </a:solidFill>
                <a:miter lim="800000"/>
              </a:ln>
            </p:spPr>
            <p:txBody>
              <a:bodyPr vert="eaVert" wrap="none" anchor="ctr"/>
              <a:lstStyle/>
              <a:p>
                <a:pPr algn="ctr" eaLnBrk="0" hangingPunct="0"/>
                <a:endParaRPr lang="zh-CN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85" name="文本框 528389"/>
              <p:cNvSpPr txBox="1">
                <a:spLocks noChangeArrowheads="1"/>
              </p:cNvSpPr>
              <p:nvPr/>
            </p:nvSpPr>
            <p:spPr bwMode="auto">
              <a:xfrm>
                <a:off x="1610" y="906"/>
                <a:ext cx="61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zh-CN" altLang="en-US" sz="2000" kern="0" dirty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顶点</a:t>
                </a:r>
              </a:p>
            </p:txBody>
          </p:sp>
        </p:grpSp>
        <p:sp>
          <p:nvSpPr>
            <p:cNvPr id="20486" name="文本框 528390"/>
            <p:cNvSpPr txBox="1">
              <a:spLocks noChangeArrowheads="1"/>
            </p:cNvSpPr>
            <p:nvPr/>
          </p:nvSpPr>
          <p:spPr bwMode="auto">
            <a:xfrm>
              <a:off x="657" y="829"/>
              <a:ext cx="8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</a:p>
          </p:txBody>
        </p:sp>
      </p:grpSp>
      <p:grpSp>
        <p:nvGrpSpPr>
          <p:cNvPr id="20487" name="组合 528391"/>
          <p:cNvGrpSpPr/>
          <p:nvPr/>
        </p:nvGrpSpPr>
        <p:grpSpPr bwMode="auto">
          <a:xfrm>
            <a:off x="7016917" y="1874207"/>
            <a:ext cx="3671888" cy="3527425"/>
            <a:chOff x="3101" y="991"/>
            <a:chExt cx="2313" cy="2222"/>
          </a:xfrm>
        </p:grpSpPr>
        <p:graphicFrame>
          <p:nvGraphicFramePr>
            <p:cNvPr id="20488" name="内容占位符 528392"/>
            <p:cNvGraphicFramePr/>
            <p:nvPr/>
          </p:nvGraphicFramePr>
          <p:xfrm>
            <a:off x="3696" y="1256"/>
            <a:ext cx="1306" cy="1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162175" imgH="3562350" progId="Paint.Picture">
                    <p:embed/>
                  </p:oleObj>
                </mc:Choice>
                <mc:Fallback>
                  <p:oleObj r:id="rId2" imgW="2162175" imgH="3562350" progId="Paint.Picture">
                    <p:embed/>
                    <p:pic>
                      <p:nvPicPr>
                        <p:cNvPr id="0" name="内容占位符 52839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256"/>
                          <a:ext cx="1306" cy="18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9" name="对象 528393"/>
            <p:cNvGraphicFramePr/>
            <p:nvPr/>
          </p:nvGraphicFramePr>
          <p:xfrm>
            <a:off x="3969" y="1011"/>
            <a:ext cx="239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39700" imgH="165100" progId="Equation.3">
                    <p:embed/>
                  </p:oleObj>
                </mc:Choice>
                <mc:Fallback>
                  <p:oleObj r:id="rId4" imgW="139700" imgH="165100" progId="Equation.3">
                    <p:embed/>
                    <p:pic>
                      <p:nvPicPr>
                        <p:cNvPr id="0" name="对象 52839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1011"/>
                          <a:ext cx="239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0" name="对象 528394"/>
            <p:cNvGraphicFramePr/>
            <p:nvPr/>
          </p:nvGraphicFramePr>
          <p:xfrm>
            <a:off x="3914" y="2146"/>
            <a:ext cx="198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27000" imgH="139700" progId="Equation.3">
                    <p:embed/>
                  </p:oleObj>
                </mc:Choice>
                <mc:Fallback>
                  <p:oleObj r:id="rId6" imgW="127000" imgH="139700" progId="Equation.3">
                    <p:embed/>
                    <p:pic>
                      <p:nvPicPr>
                        <p:cNvPr id="0" name="对象 52839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4" y="2146"/>
                          <a:ext cx="198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1" name="对象 528395"/>
            <p:cNvGraphicFramePr/>
            <p:nvPr/>
          </p:nvGraphicFramePr>
          <p:xfrm>
            <a:off x="5039" y="2240"/>
            <a:ext cx="252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27000" imgH="139700" progId="Equation.3">
                    <p:embed/>
                  </p:oleObj>
                </mc:Choice>
                <mc:Fallback>
                  <p:oleObj r:id="rId8" imgW="127000" imgH="139700" progId="Equation.3">
                    <p:embed/>
                    <p:pic>
                      <p:nvPicPr>
                        <p:cNvPr id="0" name="对象 52839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9" y="2240"/>
                          <a:ext cx="252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2" name="对象 528396"/>
            <p:cNvGraphicFramePr/>
            <p:nvPr/>
          </p:nvGraphicFramePr>
          <p:xfrm>
            <a:off x="4135" y="2102"/>
            <a:ext cx="674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520700" imgH="393700" progId="Equation.3">
                    <p:embed/>
                  </p:oleObj>
                </mc:Choice>
                <mc:Fallback>
                  <p:oleObj r:id="rId10" imgW="520700" imgH="393700" progId="Equation.3">
                    <p:embed/>
                    <p:pic>
                      <p:nvPicPr>
                        <p:cNvPr id="0" name="对象 52839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5" y="2102"/>
                          <a:ext cx="674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3" name="文本框 528397"/>
            <p:cNvSpPr txBox="1">
              <a:spLocks noChangeArrowheads="1"/>
            </p:cNvSpPr>
            <p:nvPr/>
          </p:nvSpPr>
          <p:spPr bwMode="auto">
            <a:xfrm>
              <a:off x="4307" y="1022"/>
              <a:ext cx="11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4" name="直接连接符 528398"/>
            <p:cNvSpPr>
              <a:spLocks noChangeShapeType="1"/>
            </p:cNvSpPr>
            <p:nvPr/>
          </p:nvSpPr>
          <p:spPr bwMode="auto">
            <a:xfrm flipV="1">
              <a:off x="3925" y="991"/>
              <a:ext cx="0" cy="2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5" name="直接连接符 528399"/>
            <p:cNvSpPr>
              <a:spLocks noChangeShapeType="1"/>
            </p:cNvSpPr>
            <p:nvPr/>
          </p:nvSpPr>
          <p:spPr bwMode="auto">
            <a:xfrm>
              <a:off x="3101" y="2157"/>
              <a:ext cx="20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8401" name="文本框 528400"/>
          <p:cNvSpPr txBox="1">
            <a:spLocks noChangeArrowheads="1"/>
          </p:cNvSpPr>
          <p:nvPr/>
        </p:nvSpPr>
        <p:spPr bwMode="auto">
          <a:xfrm>
            <a:off x="139378" y="2228098"/>
            <a:ext cx="1063665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hangingPunct="0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定义：抛物线与它的轴的交点叫做抛物线的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顶点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528402" name="组合 528401"/>
          <p:cNvGrpSpPr/>
          <p:nvPr/>
        </p:nvGrpSpPr>
        <p:grpSpPr bwMode="auto">
          <a:xfrm>
            <a:off x="1521314" y="2557828"/>
            <a:ext cx="4070350" cy="1477964"/>
            <a:chOff x="873" y="2259"/>
            <a:chExt cx="2564" cy="931"/>
          </a:xfrm>
        </p:grpSpPr>
        <p:sp>
          <p:nvSpPr>
            <p:cNvPr id="20498" name="文本框 528402"/>
            <p:cNvSpPr txBox="1">
              <a:spLocks noChangeArrowheads="1"/>
            </p:cNvSpPr>
            <p:nvPr/>
          </p:nvSpPr>
          <p:spPr bwMode="auto">
            <a:xfrm>
              <a:off x="1120" y="2259"/>
              <a:ext cx="2317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en-US" altLang="zh-CN" sz="20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2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px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&gt;0)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中，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令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y=0,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则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x=0.</a:t>
              </a:r>
            </a:p>
          </p:txBody>
        </p:sp>
        <p:graphicFrame>
          <p:nvGraphicFramePr>
            <p:cNvPr id="20499" name="对象 528403"/>
            <p:cNvGraphicFramePr/>
            <p:nvPr/>
          </p:nvGraphicFramePr>
          <p:xfrm>
            <a:off x="873" y="2434"/>
            <a:ext cx="253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39700" imgH="127000" progId="Equation.DSMT4">
                    <p:embed/>
                  </p:oleObj>
                </mc:Choice>
                <mc:Fallback>
                  <p:oleObj r:id="rId12" imgW="139700" imgH="127000" progId="Equation.DSMT4">
                    <p:embed/>
                    <p:pic>
                      <p:nvPicPr>
                        <p:cNvPr id="0" name="对象 52840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3" y="2434"/>
                          <a:ext cx="253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8405" name="文本框 528404"/>
          <p:cNvSpPr txBox="1">
            <a:spLocks noChangeArrowheads="1"/>
          </p:cNvSpPr>
          <p:nvPr/>
        </p:nvSpPr>
        <p:spPr bwMode="auto">
          <a:xfrm>
            <a:off x="660400" y="4017399"/>
            <a:ext cx="8532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即：抛物线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2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px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&gt;0)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顶点（</a:t>
            </a:r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28406" name="文本框 528405"/>
          <p:cNvSpPr txBox="1">
            <a:spLocks noChangeArrowheads="1"/>
          </p:cNvSpPr>
          <p:nvPr/>
        </p:nvSpPr>
        <p:spPr bwMode="auto">
          <a:xfrm>
            <a:off x="615628" y="4663012"/>
            <a:ext cx="882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这与椭圆有四个顶点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双曲线有两个顶点不同。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"/>
                                        <p:tgtEl>
                                          <p:spTgt spid="52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401" grpId="0"/>
      <p:bldP spid="528405" grpId="0"/>
      <p:bldP spid="5284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529409"/>
          <p:cNvSpPr txBox="1">
            <a:spLocks noChangeArrowheads="1"/>
          </p:cNvSpPr>
          <p:nvPr/>
        </p:nvSpPr>
        <p:spPr bwMode="auto">
          <a:xfrm>
            <a:off x="1826209" y="1735902"/>
            <a:ext cx="468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29411" name="组合 529410"/>
          <p:cNvGrpSpPr/>
          <p:nvPr/>
        </p:nvGrpSpPr>
        <p:grpSpPr bwMode="auto">
          <a:xfrm>
            <a:off x="309352" y="1036665"/>
            <a:ext cx="3397251" cy="1111250"/>
            <a:chOff x="763" y="659"/>
            <a:chExt cx="2140" cy="700"/>
          </a:xfrm>
        </p:grpSpPr>
        <p:sp>
          <p:nvSpPr>
            <p:cNvPr id="21507" name="爆炸形 2 529411"/>
            <p:cNvSpPr>
              <a:spLocks noChangeArrowheads="1"/>
            </p:cNvSpPr>
            <p:nvPr/>
          </p:nvSpPr>
          <p:spPr bwMode="auto">
            <a:xfrm rot="15552942">
              <a:off x="1827" y="282"/>
              <a:ext cx="700" cy="1453"/>
            </a:xfrm>
            <a:prstGeom prst="irregularSeal2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miter lim="800000"/>
            </a:ln>
          </p:spPr>
          <p:txBody>
            <a:bodyPr vert="eaVert" wrap="none" anchor="ctr"/>
            <a:lstStyle/>
            <a:p>
              <a:pPr algn="ctr" eaLnBrk="0" hangingPunct="0"/>
              <a:endParaRPr lang="zh-CN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08" name="文本框 529412"/>
            <p:cNvSpPr txBox="1">
              <a:spLocks noChangeArrowheads="1"/>
            </p:cNvSpPr>
            <p:nvPr/>
          </p:nvSpPr>
          <p:spPr bwMode="auto">
            <a:xfrm>
              <a:off x="1610" y="906"/>
              <a:ext cx="9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离心率</a:t>
              </a:r>
            </a:p>
          </p:txBody>
        </p:sp>
        <p:sp>
          <p:nvSpPr>
            <p:cNvPr id="21509" name="文本框 529413"/>
            <p:cNvSpPr txBox="1">
              <a:spLocks noChangeArrowheads="1"/>
            </p:cNvSpPr>
            <p:nvPr/>
          </p:nvSpPr>
          <p:spPr bwMode="auto">
            <a:xfrm>
              <a:off x="763" y="862"/>
              <a:ext cx="8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</a:p>
          </p:txBody>
        </p:sp>
      </p:grpSp>
      <p:grpSp>
        <p:nvGrpSpPr>
          <p:cNvPr id="21510" name="组合 529414"/>
          <p:cNvGrpSpPr/>
          <p:nvPr/>
        </p:nvGrpSpPr>
        <p:grpSpPr bwMode="auto">
          <a:xfrm>
            <a:off x="7016791" y="2132777"/>
            <a:ext cx="3630613" cy="3527425"/>
            <a:chOff x="3288" y="809"/>
            <a:chExt cx="2287" cy="2222"/>
          </a:xfrm>
        </p:grpSpPr>
        <p:graphicFrame>
          <p:nvGraphicFramePr>
            <p:cNvPr id="21511" name="内容占位符 529415"/>
            <p:cNvGraphicFramePr/>
            <p:nvPr/>
          </p:nvGraphicFramePr>
          <p:xfrm>
            <a:off x="3878" y="1072"/>
            <a:ext cx="1306" cy="1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162175" imgH="3562350" progId="Paint.Picture">
                    <p:embed/>
                  </p:oleObj>
                </mc:Choice>
                <mc:Fallback>
                  <p:oleObj r:id="rId2" imgW="2162175" imgH="3562350" progId="Paint.Picture">
                    <p:embed/>
                    <p:pic>
                      <p:nvPicPr>
                        <p:cNvPr id="0" name="内容占位符 5294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1072"/>
                          <a:ext cx="1306" cy="18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2" name="对象 529416"/>
            <p:cNvGraphicFramePr/>
            <p:nvPr/>
          </p:nvGraphicFramePr>
          <p:xfrm>
            <a:off x="4177" y="838"/>
            <a:ext cx="196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14300" imgH="152400" progId="Equation.3">
                    <p:embed/>
                  </p:oleObj>
                </mc:Choice>
                <mc:Fallback>
                  <p:oleObj r:id="rId4" imgW="114300" imgH="152400" progId="Equation.3">
                    <p:embed/>
                    <p:pic>
                      <p:nvPicPr>
                        <p:cNvPr id="0" name="对象 52941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7" y="838"/>
                          <a:ext cx="196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3" name="对象 529417"/>
            <p:cNvGraphicFramePr/>
            <p:nvPr/>
          </p:nvGraphicFramePr>
          <p:xfrm>
            <a:off x="4101" y="1964"/>
            <a:ext cx="198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27000" imgH="139700" progId="Equation.3">
                    <p:embed/>
                  </p:oleObj>
                </mc:Choice>
                <mc:Fallback>
                  <p:oleObj r:id="rId6" imgW="127000" imgH="139700" progId="Equation.3">
                    <p:embed/>
                    <p:pic>
                      <p:nvPicPr>
                        <p:cNvPr id="0" name="对象 5294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1" y="1964"/>
                          <a:ext cx="198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4" name="对象 529418"/>
            <p:cNvGraphicFramePr/>
            <p:nvPr/>
          </p:nvGraphicFramePr>
          <p:xfrm>
            <a:off x="5226" y="2058"/>
            <a:ext cx="252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27000" imgH="139700" progId="Equation.3">
                    <p:embed/>
                  </p:oleObj>
                </mc:Choice>
                <mc:Fallback>
                  <p:oleObj r:id="rId8" imgW="127000" imgH="139700" progId="Equation.3">
                    <p:embed/>
                    <p:pic>
                      <p:nvPicPr>
                        <p:cNvPr id="0" name="对象 52941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6" y="2058"/>
                          <a:ext cx="252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5" name="对象 529419"/>
            <p:cNvGraphicFramePr/>
            <p:nvPr/>
          </p:nvGraphicFramePr>
          <p:xfrm>
            <a:off x="4322" y="1920"/>
            <a:ext cx="674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520700" imgH="393700" progId="Equation.3">
                    <p:embed/>
                  </p:oleObj>
                </mc:Choice>
                <mc:Fallback>
                  <p:oleObj r:id="rId10" imgW="520700" imgH="393700" progId="Equation.3">
                    <p:embed/>
                    <p:pic>
                      <p:nvPicPr>
                        <p:cNvPr id="0" name="对象 52941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" y="1920"/>
                          <a:ext cx="674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6" name="文本框 529420"/>
            <p:cNvSpPr txBox="1">
              <a:spLocks noChangeArrowheads="1"/>
            </p:cNvSpPr>
            <p:nvPr/>
          </p:nvSpPr>
          <p:spPr bwMode="auto">
            <a:xfrm>
              <a:off x="5012" y="1207"/>
              <a:ext cx="5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P(x,y)</a:t>
              </a:r>
            </a:p>
          </p:txBody>
        </p:sp>
        <p:sp>
          <p:nvSpPr>
            <p:cNvPr id="21517" name="直接连接符 529421"/>
            <p:cNvSpPr>
              <a:spLocks noChangeShapeType="1"/>
            </p:cNvSpPr>
            <p:nvPr/>
          </p:nvSpPr>
          <p:spPr bwMode="auto">
            <a:xfrm flipV="1">
              <a:off x="4112" y="809"/>
              <a:ext cx="0" cy="2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8" name="直接连接符 529422"/>
            <p:cNvSpPr>
              <a:spLocks noChangeShapeType="1"/>
            </p:cNvSpPr>
            <p:nvPr/>
          </p:nvSpPr>
          <p:spPr bwMode="auto">
            <a:xfrm>
              <a:off x="3288" y="1975"/>
              <a:ext cx="20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9424" name="文本框 529423"/>
          <p:cNvSpPr txBox="1">
            <a:spLocks noChangeArrowheads="1"/>
          </p:cNvSpPr>
          <p:nvPr/>
        </p:nvSpPr>
        <p:spPr bwMode="auto">
          <a:xfrm>
            <a:off x="660400" y="2124238"/>
            <a:ext cx="57530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抛物线上的点与焦点的距离和它到准线的距离之比，叫做</a:t>
            </a:r>
            <a:r>
              <a:rPr lang="zh-CN" altLang="en-US" sz="2000" kern="0" dirty="0">
                <a:solidFill>
                  <a:srgbClr val="CC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抛物线的离心率。</a:t>
            </a:r>
          </a:p>
        </p:txBody>
      </p:sp>
      <p:sp>
        <p:nvSpPr>
          <p:cNvPr id="529425" name="文本框 529424"/>
          <p:cNvSpPr txBox="1">
            <a:spLocks noChangeArrowheads="1"/>
          </p:cNvSpPr>
          <p:nvPr/>
        </p:nvSpPr>
        <p:spPr bwMode="auto">
          <a:xfrm>
            <a:off x="154635" y="3456662"/>
            <a:ext cx="67645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由定义知， 抛物线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px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&gt;0)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的离心率为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e=1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29426" name="文本框 529425"/>
          <p:cNvSpPr txBox="1">
            <a:spLocks noChangeArrowheads="1"/>
          </p:cNvSpPr>
          <p:nvPr/>
        </p:nvSpPr>
        <p:spPr bwMode="auto">
          <a:xfrm>
            <a:off x="164096" y="4047242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下面请大家得出其余三种标准方程抛物线的几何性质。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9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9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25" grpId="0"/>
      <p:bldP spid="5294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543745"/>
          <p:cNvSpPr txBox="1">
            <a:spLocks noChangeArrowheads="1"/>
          </p:cNvSpPr>
          <p:nvPr/>
        </p:nvSpPr>
        <p:spPr bwMode="auto">
          <a:xfrm>
            <a:off x="678499" y="1093688"/>
            <a:ext cx="38036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（二）归纳：抛物线</a:t>
            </a:r>
            <a:r>
              <a:rPr lang="zh-CN" altLang="zh-CN" sz="2000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  <a:r>
              <a:rPr lang="zh-CN" altLang="en-US" sz="2000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几何性质</a:t>
            </a:r>
          </a:p>
        </p:txBody>
      </p:sp>
      <p:graphicFrame>
        <p:nvGraphicFramePr>
          <p:cNvPr id="543747" name="表格 543746"/>
          <p:cNvGraphicFramePr/>
          <p:nvPr/>
        </p:nvGraphicFramePr>
        <p:xfrm>
          <a:off x="1140460" y="1688993"/>
          <a:ext cx="10121900" cy="4267366"/>
        </p:xfrm>
        <a:graphic>
          <a:graphicData uri="http://schemas.openxmlformats.org/drawingml/2006/table">
            <a:tbl>
              <a:tblPr/>
              <a:tblGrid>
                <a:gridCol w="1833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4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96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392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图   形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方程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焦点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准线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范围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顶点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对称轴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e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94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0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91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256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2579" name="组合 543796"/>
          <p:cNvGrpSpPr/>
          <p:nvPr/>
        </p:nvGrpSpPr>
        <p:grpSpPr bwMode="auto">
          <a:xfrm>
            <a:off x="1546560" y="1969780"/>
            <a:ext cx="1212110" cy="1028214"/>
            <a:chOff x="256" y="371"/>
            <a:chExt cx="1244" cy="1023"/>
          </a:xfrm>
        </p:grpSpPr>
        <p:sp>
          <p:nvSpPr>
            <p:cNvPr id="22580" name="直接连接符 543797"/>
            <p:cNvSpPr>
              <a:spLocks noChangeShapeType="1"/>
            </p:cNvSpPr>
            <p:nvPr/>
          </p:nvSpPr>
          <p:spPr bwMode="auto">
            <a:xfrm>
              <a:off x="672" y="558"/>
              <a:ext cx="0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81" name="任意多边形 543798"/>
            <p:cNvSpPr>
              <a:spLocks noChangeArrowheads="1"/>
            </p:cNvSpPr>
            <p:nvPr/>
          </p:nvSpPr>
          <p:spPr bwMode="auto">
            <a:xfrm flipH="1">
              <a:off x="784" y="626"/>
              <a:ext cx="592" cy="670"/>
            </a:xfrm>
            <a:custGeom>
              <a:avLst/>
              <a:gdLst>
                <a:gd name="T0" fmla="*/ 11152 w 21600"/>
                <a:gd name="T1" fmla="*/ 0 h 37374"/>
                <a:gd name="T2" fmla="*/ 21600 w 21600"/>
                <a:gd name="T3" fmla="*/ 18498 h 37374"/>
                <a:gd name="T4" fmla="*/ 10504 w 21600"/>
                <a:gd name="T5" fmla="*/ 37376 h 37374"/>
                <a:gd name="T6" fmla="*/ 11152 w 21600"/>
                <a:gd name="T7" fmla="*/ 0 h 37374"/>
                <a:gd name="T8" fmla="*/ 21600 w 21600"/>
                <a:gd name="T9" fmla="*/ 18498 h 37374"/>
                <a:gd name="T10" fmla="*/ 10504 w 21600"/>
                <a:gd name="T11" fmla="*/ 37376 h 37374"/>
                <a:gd name="T12" fmla="*/ 0 w 21600"/>
                <a:gd name="T13" fmla="*/ 18498 h 37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37374" fill="none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</a:path>
                <a:path w="21600" h="37374" stroke="0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  <a:lnTo>
                    <a:pt x="0" y="18498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82" name="直接连接符 543799"/>
            <p:cNvSpPr>
              <a:spLocks noChangeShapeType="1"/>
            </p:cNvSpPr>
            <p:nvPr/>
          </p:nvSpPr>
          <p:spPr bwMode="auto">
            <a:xfrm>
              <a:off x="256" y="962"/>
              <a:ext cx="1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83" name="直接连接符 543800"/>
            <p:cNvSpPr>
              <a:spLocks noChangeShapeType="1"/>
            </p:cNvSpPr>
            <p:nvPr/>
          </p:nvSpPr>
          <p:spPr bwMode="auto">
            <a:xfrm flipV="1">
              <a:off x="784" y="467"/>
              <a:ext cx="0" cy="9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84" name="椭圆 543801"/>
            <p:cNvSpPr>
              <a:spLocks noChangeArrowheads="1"/>
            </p:cNvSpPr>
            <p:nvPr/>
          </p:nvSpPr>
          <p:spPr bwMode="auto">
            <a:xfrm>
              <a:off x="880" y="943"/>
              <a:ext cx="32" cy="3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1200" kern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85" name="文本框 543802"/>
            <p:cNvSpPr txBox="1">
              <a:spLocks noChangeArrowheads="1"/>
            </p:cNvSpPr>
            <p:nvPr/>
          </p:nvSpPr>
          <p:spPr bwMode="auto">
            <a:xfrm>
              <a:off x="385" y="626"/>
              <a:ext cx="16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22586" name="文本框 543803"/>
            <p:cNvSpPr txBox="1">
              <a:spLocks noChangeArrowheads="1"/>
            </p:cNvSpPr>
            <p:nvPr/>
          </p:nvSpPr>
          <p:spPr bwMode="auto">
            <a:xfrm>
              <a:off x="849" y="943"/>
              <a:ext cx="19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22587" name="文本框 543804"/>
            <p:cNvSpPr txBox="1">
              <a:spLocks noChangeArrowheads="1"/>
            </p:cNvSpPr>
            <p:nvPr/>
          </p:nvSpPr>
          <p:spPr bwMode="auto">
            <a:xfrm>
              <a:off x="592" y="371"/>
              <a:ext cx="16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2588" name="文本框 543805"/>
            <p:cNvSpPr txBox="1">
              <a:spLocks noChangeArrowheads="1"/>
            </p:cNvSpPr>
            <p:nvPr/>
          </p:nvSpPr>
          <p:spPr bwMode="auto">
            <a:xfrm>
              <a:off x="1244" y="943"/>
              <a:ext cx="25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2589" name="文本框 543806"/>
            <p:cNvSpPr txBox="1">
              <a:spLocks noChangeArrowheads="1"/>
            </p:cNvSpPr>
            <p:nvPr/>
          </p:nvSpPr>
          <p:spPr bwMode="auto">
            <a:xfrm>
              <a:off x="592" y="962"/>
              <a:ext cx="22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22590" name="组合 543807"/>
          <p:cNvGrpSpPr/>
          <p:nvPr/>
        </p:nvGrpSpPr>
        <p:grpSpPr bwMode="auto">
          <a:xfrm>
            <a:off x="1602740" y="2968459"/>
            <a:ext cx="1058639" cy="958327"/>
            <a:chOff x="184" y="1245"/>
            <a:chExt cx="1280" cy="1074"/>
          </a:xfrm>
        </p:grpSpPr>
        <p:sp>
          <p:nvSpPr>
            <p:cNvPr id="22591" name="直接连接符 543808"/>
            <p:cNvSpPr>
              <a:spLocks noChangeShapeType="1"/>
            </p:cNvSpPr>
            <p:nvPr/>
          </p:nvSpPr>
          <p:spPr bwMode="auto">
            <a:xfrm>
              <a:off x="912" y="1440"/>
              <a:ext cx="0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92" name="任意多边形 543809"/>
            <p:cNvSpPr>
              <a:spLocks noChangeArrowheads="1"/>
            </p:cNvSpPr>
            <p:nvPr/>
          </p:nvSpPr>
          <p:spPr bwMode="auto">
            <a:xfrm rot="10773581" flipH="1">
              <a:off x="184" y="1536"/>
              <a:ext cx="592" cy="670"/>
            </a:xfrm>
            <a:custGeom>
              <a:avLst/>
              <a:gdLst>
                <a:gd name="T0" fmla="*/ 11152 w 21600"/>
                <a:gd name="T1" fmla="*/ 0 h 37374"/>
                <a:gd name="T2" fmla="*/ 21600 w 21600"/>
                <a:gd name="T3" fmla="*/ 18498 h 37374"/>
                <a:gd name="T4" fmla="*/ 10504 w 21600"/>
                <a:gd name="T5" fmla="*/ 37376 h 37374"/>
                <a:gd name="T6" fmla="*/ 11152 w 21600"/>
                <a:gd name="T7" fmla="*/ 0 h 37374"/>
                <a:gd name="T8" fmla="*/ 21600 w 21600"/>
                <a:gd name="T9" fmla="*/ 18498 h 37374"/>
                <a:gd name="T10" fmla="*/ 10504 w 21600"/>
                <a:gd name="T11" fmla="*/ 37376 h 37374"/>
                <a:gd name="T12" fmla="*/ 0 w 21600"/>
                <a:gd name="T13" fmla="*/ 18498 h 37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37374" fill="none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</a:path>
                <a:path w="21600" h="37374" stroke="0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  <a:lnTo>
                    <a:pt x="0" y="18498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93" name="直接连接符 543810"/>
            <p:cNvSpPr>
              <a:spLocks noChangeShapeType="1"/>
            </p:cNvSpPr>
            <p:nvPr/>
          </p:nvSpPr>
          <p:spPr bwMode="auto">
            <a:xfrm>
              <a:off x="248" y="1872"/>
              <a:ext cx="1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94" name="直接连接符 543811"/>
            <p:cNvSpPr>
              <a:spLocks noChangeShapeType="1"/>
            </p:cNvSpPr>
            <p:nvPr/>
          </p:nvSpPr>
          <p:spPr bwMode="auto">
            <a:xfrm flipV="1">
              <a:off x="776" y="1392"/>
              <a:ext cx="0" cy="9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95" name="椭圆 543812"/>
            <p:cNvSpPr>
              <a:spLocks noChangeArrowheads="1"/>
            </p:cNvSpPr>
            <p:nvPr/>
          </p:nvSpPr>
          <p:spPr bwMode="auto">
            <a:xfrm>
              <a:off x="624" y="1853"/>
              <a:ext cx="32" cy="3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1400" kern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96" name="文本框 543813"/>
            <p:cNvSpPr txBox="1">
              <a:spLocks noChangeArrowheads="1"/>
            </p:cNvSpPr>
            <p:nvPr/>
          </p:nvSpPr>
          <p:spPr bwMode="auto">
            <a:xfrm>
              <a:off x="1016" y="1411"/>
              <a:ext cx="159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22597" name="文本框 543814"/>
            <p:cNvSpPr txBox="1">
              <a:spLocks noChangeArrowheads="1"/>
            </p:cNvSpPr>
            <p:nvPr/>
          </p:nvSpPr>
          <p:spPr bwMode="auto">
            <a:xfrm>
              <a:off x="353" y="1872"/>
              <a:ext cx="191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22598" name="文本框 543815"/>
            <p:cNvSpPr txBox="1">
              <a:spLocks noChangeArrowheads="1"/>
            </p:cNvSpPr>
            <p:nvPr/>
          </p:nvSpPr>
          <p:spPr bwMode="auto">
            <a:xfrm>
              <a:off x="504" y="1245"/>
              <a:ext cx="161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2599" name="文本框 543816"/>
            <p:cNvSpPr txBox="1">
              <a:spLocks noChangeArrowheads="1"/>
            </p:cNvSpPr>
            <p:nvPr/>
          </p:nvSpPr>
          <p:spPr bwMode="auto">
            <a:xfrm>
              <a:off x="1208" y="1886"/>
              <a:ext cx="256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2600" name="文本框 543817"/>
            <p:cNvSpPr txBox="1">
              <a:spLocks noChangeArrowheads="1"/>
            </p:cNvSpPr>
            <p:nvPr/>
          </p:nvSpPr>
          <p:spPr bwMode="auto">
            <a:xfrm>
              <a:off x="711" y="1843"/>
              <a:ext cx="22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22601" name="组合 543818"/>
          <p:cNvGrpSpPr/>
          <p:nvPr/>
        </p:nvGrpSpPr>
        <p:grpSpPr bwMode="auto">
          <a:xfrm>
            <a:off x="1660762" y="3980477"/>
            <a:ext cx="1024705" cy="861012"/>
            <a:chOff x="248" y="2206"/>
            <a:chExt cx="1259" cy="1039"/>
          </a:xfrm>
        </p:grpSpPr>
        <p:sp>
          <p:nvSpPr>
            <p:cNvPr id="22602" name="直接连接符 543819"/>
            <p:cNvSpPr>
              <a:spLocks noChangeShapeType="1"/>
            </p:cNvSpPr>
            <p:nvPr/>
          </p:nvSpPr>
          <p:spPr bwMode="auto">
            <a:xfrm rot="-5400000">
              <a:off x="807" y="2510"/>
              <a:ext cx="1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03" name="任意多边形 543820"/>
            <p:cNvSpPr>
              <a:spLocks noChangeArrowheads="1"/>
            </p:cNvSpPr>
            <p:nvPr/>
          </p:nvSpPr>
          <p:spPr bwMode="auto">
            <a:xfrm rot="16238232" flipH="1">
              <a:off x="512" y="2167"/>
              <a:ext cx="592" cy="670"/>
            </a:xfrm>
            <a:custGeom>
              <a:avLst/>
              <a:gdLst>
                <a:gd name="T0" fmla="*/ 11152 w 21600"/>
                <a:gd name="T1" fmla="*/ 0 h 37374"/>
                <a:gd name="T2" fmla="*/ 21600 w 21600"/>
                <a:gd name="T3" fmla="*/ 18498 h 37374"/>
                <a:gd name="T4" fmla="*/ 10504 w 21600"/>
                <a:gd name="T5" fmla="*/ 37376 h 37374"/>
                <a:gd name="T6" fmla="*/ 11152 w 21600"/>
                <a:gd name="T7" fmla="*/ 0 h 37374"/>
                <a:gd name="T8" fmla="*/ 21600 w 21600"/>
                <a:gd name="T9" fmla="*/ 18498 h 37374"/>
                <a:gd name="T10" fmla="*/ 10504 w 21600"/>
                <a:gd name="T11" fmla="*/ 37376 h 37374"/>
                <a:gd name="T12" fmla="*/ 0 w 21600"/>
                <a:gd name="T13" fmla="*/ 18498 h 37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37374" fill="none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</a:path>
                <a:path w="21600" h="37374" stroke="0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  <a:lnTo>
                    <a:pt x="0" y="18498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04" name="直接连接符 543821"/>
            <p:cNvSpPr>
              <a:spLocks noChangeShapeType="1"/>
            </p:cNvSpPr>
            <p:nvPr/>
          </p:nvSpPr>
          <p:spPr bwMode="auto">
            <a:xfrm>
              <a:off x="248" y="2798"/>
              <a:ext cx="1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05" name="直接连接符 543822"/>
            <p:cNvSpPr>
              <a:spLocks noChangeShapeType="1"/>
            </p:cNvSpPr>
            <p:nvPr/>
          </p:nvSpPr>
          <p:spPr bwMode="auto">
            <a:xfrm flipV="1">
              <a:off x="791" y="2318"/>
              <a:ext cx="0" cy="9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06" name="椭圆 543823"/>
            <p:cNvSpPr>
              <a:spLocks noChangeArrowheads="1"/>
            </p:cNvSpPr>
            <p:nvPr/>
          </p:nvSpPr>
          <p:spPr bwMode="auto">
            <a:xfrm>
              <a:off x="775" y="2640"/>
              <a:ext cx="32" cy="3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1100" kern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07" name="文本框 543824"/>
            <p:cNvSpPr txBox="1">
              <a:spLocks noChangeArrowheads="1"/>
            </p:cNvSpPr>
            <p:nvPr/>
          </p:nvSpPr>
          <p:spPr bwMode="auto">
            <a:xfrm>
              <a:off x="1197" y="2798"/>
              <a:ext cx="158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1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22608" name="文本框 543825"/>
            <p:cNvSpPr txBox="1">
              <a:spLocks noChangeArrowheads="1"/>
            </p:cNvSpPr>
            <p:nvPr/>
          </p:nvSpPr>
          <p:spPr bwMode="auto">
            <a:xfrm>
              <a:off x="840" y="2385"/>
              <a:ext cx="191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1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22609" name="文本框 543826"/>
            <p:cNvSpPr txBox="1">
              <a:spLocks noChangeArrowheads="1"/>
            </p:cNvSpPr>
            <p:nvPr/>
          </p:nvSpPr>
          <p:spPr bwMode="auto">
            <a:xfrm>
              <a:off x="543" y="2228"/>
              <a:ext cx="161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1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2610" name="文本框 543827"/>
            <p:cNvSpPr txBox="1">
              <a:spLocks noChangeArrowheads="1"/>
            </p:cNvSpPr>
            <p:nvPr/>
          </p:nvSpPr>
          <p:spPr bwMode="auto">
            <a:xfrm>
              <a:off x="1251" y="2630"/>
              <a:ext cx="25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1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2611" name="文本框 543828"/>
            <p:cNvSpPr txBox="1">
              <a:spLocks noChangeArrowheads="1"/>
            </p:cNvSpPr>
            <p:nvPr/>
          </p:nvSpPr>
          <p:spPr bwMode="auto">
            <a:xfrm>
              <a:off x="531" y="2715"/>
              <a:ext cx="225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1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22612" name="组合 543829"/>
          <p:cNvGrpSpPr/>
          <p:nvPr/>
        </p:nvGrpSpPr>
        <p:grpSpPr bwMode="auto">
          <a:xfrm>
            <a:off x="1542452" y="4948295"/>
            <a:ext cx="1243676" cy="1008064"/>
            <a:chOff x="281" y="3176"/>
            <a:chExt cx="1280" cy="1168"/>
          </a:xfrm>
        </p:grpSpPr>
        <p:sp>
          <p:nvSpPr>
            <p:cNvPr id="22613" name="直接连接符 543830"/>
            <p:cNvSpPr>
              <a:spLocks noChangeShapeType="1"/>
            </p:cNvSpPr>
            <p:nvPr/>
          </p:nvSpPr>
          <p:spPr bwMode="auto">
            <a:xfrm rot="-5400000">
              <a:off x="839" y="3230"/>
              <a:ext cx="1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14" name="任意多边形 543831"/>
            <p:cNvSpPr>
              <a:spLocks noChangeArrowheads="1"/>
            </p:cNvSpPr>
            <p:nvPr/>
          </p:nvSpPr>
          <p:spPr bwMode="auto">
            <a:xfrm rot="5422354" flipH="1">
              <a:off x="528" y="3713"/>
              <a:ext cx="592" cy="670"/>
            </a:xfrm>
            <a:custGeom>
              <a:avLst/>
              <a:gdLst>
                <a:gd name="T0" fmla="*/ 11152 w 21600"/>
                <a:gd name="T1" fmla="*/ 0 h 37374"/>
                <a:gd name="T2" fmla="*/ 21600 w 21600"/>
                <a:gd name="T3" fmla="*/ 18498 h 37374"/>
                <a:gd name="T4" fmla="*/ 10504 w 21600"/>
                <a:gd name="T5" fmla="*/ 37376 h 37374"/>
                <a:gd name="T6" fmla="*/ 11152 w 21600"/>
                <a:gd name="T7" fmla="*/ 0 h 37374"/>
                <a:gd name="T8" fmla="*/ 21600 w 21600"/>
                <a:gd name="T9" fmla="*/ 18498 h 37374"/>
                <a:gd name="T10" fmla="*/ 10504 w 21600"/>
                <a:gd name="T11" fmla="*/ 37376 h 37374"/>
                <a:gd name="T12" fmla="*/ 0 w 21600"/>
                <a:gd name="T13" fmla="*/ 18498 h 37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37374" fill="none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</a:path>
                <a:path w="21600" h="37374" stroke="0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  <a:lnTo>
                    <a:pt x="0" y="18498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15" name="直接连接符 543832"/>
            <p:cNvSpPr>
              <a:spLocks noChangeShapeType="1"/>
            </p:cNvSpPr>
            <p:nvPr/>
          </p:nvSpPr>
          <p:spPr bwMode="auto">
            <a:xfrm>
              <a:off x="281" y="3752"/>
              <a:ext cx="1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16" name="直接连接符 543833"/>
            <p:cNvSpPr>
              <a:spLocks noChangeShapeType="1"/>
            </p:cNvSpPr>
            <p:nvPr/>
          </p:nvSpPr>
          <p:spPr bwMode="auto">
            <a:xfrm flipV="1">
              <a:off x="824" y="3272"/>
              <a:ext cx="0" cy="9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17" name="椭圆 543834"/>
            <p:cNvSpPr>
              <a:spLocks noChangeArrowheads="1"/>
            </p:cNvSpPr>
            <p:nvPr/>
          </p:nvSpPr>
          <p:spPr bwMode="auto">
            <a:xfrm>
              <a:off x="817" y="3851"/>
              <a:ext cx="32" cy="3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1100" kern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18" name="文本框 543835"/>
            <p:cNvSpPr txBox="1">
              <a:spLocks noChangeArrowheads="1"/>
            </p:cNvSpPr>
            <p:nvPr/>
          </p:nvSpPr>
          <p:spPr bwMode="auto">
            <a:xfrm>
              <a:off x="1242" y="3451"/>
              <a:ext cx="159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1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22619" name="文本框 543836"/>
            <p:cNvSpPr txBox="1">
              <a:spLocks noChangeArrowheads="1"/>
            </p:cNvSpPr>
            <p:nvPr/>
          </p:nvSpPr>
          <p:spPr bwMode="auto">
            <a:xfrm>
              <a:off x="873" y="3848"/>
              <a:ext cx="191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1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22620" name="文本框 543837"/>
            <p:cNvSpPr txBox="1">
              <a:spLocks noChangeArrowheads="1"/>
            </p:cNvSpPr>
            <p:nvPr/>
          </p:nvSpPr>
          <p:spPr bwMode="auto">
            <a:xfrm>
              <a:off x="632" y="3176"/>
              <a:ext cx="161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1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2621" name="文本框 543838"/>
            <p:cNvSpPr txBox="1">
              <a:spLocks noChangeArrowheads="1"/>
            </p:cNvSpPr>
            <p:nvPr/>
          </p:nvSpPr>
          <p:spPr bwMode="auto">
            <a:xfrm>
              <a:off x="1305" y="3609"/>
              <a:ext cx="25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1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2622" name="文本框 543839"/>
            <p:cNvSpPr txBox="1">
              <a:spLocks noChangeArrowheads="1"/>
            </p:cNvSpPr>
            <p:nvPr/>
          </p:nvSpPr>
          <p:spPr bwMode="auto">
            <a:xfrm>
              <a:off x="575" y="3570"/>
              <a:ext cx="22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1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22623" name="文本框 543840"/>
          <p:cNvSpPr txBox="1">
            <a:spLocks noChangeArrowheads="1"/>
          </p:cNvSpPr>
          <p:nvPr/>
        </p:nvSpPr>
        <p:spPr bwMode="auto">
          <a:xfrm>
            <a:off x="3043185" y="2364783"/>
            <a:ext cx="1500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px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2624" name="文本框 543841"/>
          <p:cNvSpPr txBox="1">
            <a:spLocks noChangeArrowheads="1"/>
          </p:cNvSpPr>
          <p:nvPr/>
        </p:nvSpPr>
        <p:spPr bwMode="auto">
          <a:xfrm>
            <a:off x="3073892" y="3352115"/>
            <a:ext cx="15001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-2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px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2625" name="文本框 543842"/>
          <p:cNvSpPr txBox="1">
            <a:spLocks noChangeArrowheads="1"/>
          </p:cNvSpPr>
          <p:nvPr/>
        </p:nvSpPr>
        <p:spPr bwMode="auto">
          <a:xfrm>
            <a:off x="3053512" y="4243171"/>
            <a:ext cx="1500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2626" name="文本框 543843"/>
          <p:cNvSpPr txBox="1">
            <a:spLocks noChangeArrowheads="1"/>
          </p:cNvSpPr>
          <p:nvPr/>
        </p:nvSpPr>
        <p:spPr bwMode="auto">
          <a:xfrm>
            <a:off x="3032661" y="5184311"/>
            <a:ext cx="15001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-2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graphicFrame>
        <p:nvGraphicFramePr>
          <p:cNvPr id="22627" name="对象 543844"/>
          <p:cNvGraphicFramePr/>
          <p:nvPr/>
        </p:nvGraphicFramePr>
        <p:xfrm>
          <a:off x="4387057" y="2189252"/>
          <a:ext cx="10334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58800" imgH="393700" progId="Equation.3">
                  <p:embed/>
                </p:oleObj>
              </mc:Choice>
              <mc:Fallback>
                <p:oleObj r:id="rId2" imgW="558800" imgH="393700" progId="Equation.3">
                  <p:embed/>
                  <p:pic>
                    <p:nvPicPr>
                      <p:cNvPr id="0" name="对象 54384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057" y="2189252"/>
                        <a:ext cx="103346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28" name="对象 543845"/>
          <p:cNvGraphicFramePr/>
          <p:nvPr/>
        </p:nvGraphicFramePr>
        <p:xfrm>
          <a:off x="4293394" y="3160386"/>
          <a:ext cx="12207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60400" imgH="393700" progId="Equation.3">
                  <p:embed/>
                </p:oleObj>
              </mc:Choice>
              <mc:Fallback>
                <p:oleObj r:id="rId4" imgW="660400" imgH="393700" progId="Equation.3">
                  <p:embed/>
                  <p:pic>
                    <p:nvPicPr>
                      <p:cNvPr id="0" name="对象 5438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394" y="3160386"/>
                        <a:ext cx="12207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29" name="对象 543846"/>
          <p:cNvGraphicFramePr/>
          <p:nvPr/>
        </p:nvGraphicFramePr>
        <p:xfrm>
          <a:off x="4471037" y="4143971"/>
          <a:ext cx="10334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558800" imgH="393700" progId="Equation.3">
                  <p:embed/>
                </p:oleObj>
              </mc:Choice>
              <mc:Fallback>
                <p:oleObj name="公式" r:id="rId6" imgW="558800" imgH="393700" progId="Equation.3">
                  <p:embed/>
                  <p:pic>
                    <p:nvPicPr>
                      <p:cNvPr id="0" name="对象 54384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037" y="4143971"/>
                        <a:ext cx="103346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" name="对象 543847"/>
          <p:cNvGraphicFramePr/>
          <p:nvPr/>
        </p:nvGraphicFramePr>
        <p:xfrm>
          <a:off x="4335558" y="5132487"/>
          <a:ext cx="11985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47700" imgH="393700" progId="Equation.3">
                  <p:embed/>
                </p:oleObj>
              </mc:Choice>
              <mc:Fallback>
                <p:oleObj r:id="rId8" imgW="647700" imgH="393700" progId="Equation.3">
                  <p:embed/>
                  <p:pic>
                    <p:nvPicPr>
                      <p:cNvPr id="0" name="对象 54384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558" y="5132487"/>
                        <a:ext cx="119856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" name="对象 543848"/>
          <p:cNvGraphicFramePr/>
          <p:nvPr/>
        </p:nvGraphicFramePr>
        <p:xfrm>
          <a:off x="5793581" y="3160386"/>
          <a:ext cx="766763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05765" imgH="393065" progId="Equation.3">
                  <p:embed/>
                </p:oleObj>
              </mc:Choice>
              <mc:Fallback>
                <p:oleObj r:id="rId10" imgW="405765" imgH="393065" progId="Equation.3">
                  <p:embed/>
                  <p:pic>
                    <p:nvPicPr>
                      <p:cNvPr id="0" name="对象 54384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3581" y="3160386"/>
                        <a:ext cx="766763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2" name="对象 543849"/>
          <p:cNvGraphicFramePr/>
          <p:nvPr/>
        </p:nvGraphicFramePr>
        <p:xfrm>
          <a:off x="5733988" y="2159068"/>
          <a:ext cx="7683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508000" imgH="393700" progId="Equation.3">
                  <p:embed/>
                </p:oleObj>
              </mc:Choice>
              <mc:Fallback>
                <p:oleObj r:id="rId12" imgW="508000" imgH="393700" progId="Equation.3">
                  <p:embed/>
                  <p:pic>
                    <p:nvPicPr>
                      <p:cNvPr id="0" name="对象 543849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988" y="2159068"/>
                        <a:ext cx="76835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" name="对象 543850"/>
          <p:cNvGraphicFramePr/>
          <p:nvPr/>
        </p:nvGraphicFramePr>
        <p:xfrm>
          <a:off x="5722495" y="4163926"/>
          <a:ext cx="78898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520700" imgH="393700" progId="Equation.3">
                  <p:embed/>
                </p:oleObj>
              </mc:Choice>
              <mc:Fallback>
                <p:oleObj r:id="rId14" imgW="520700" imgH="393700" progId="Equation.3">
                  <p:embed/>
                  <p:pic>
                    <p:nvPicPr>
                      <p:cNvPr id="0" name="对象 543850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495" y="4163926"/>
                        <a:ext cx="788988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4" name="对象 543851"/>
          <p:cNvGraphicFramePr/>
          <p:nvPr/>
        </p:nvGraphicFramePr>
        <p:xfrm>
          <a:off x="5822970" y="5038096"/>
          <a:ext cx="6334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419100" imgH="393700" progId="Equation.3">
                  <p:embed/>
                </p:oleObj>
              </mc:Choice>
              <mc:Fallback>
                <p:oleObj r:id="rId16" imgW="419100" imgH="393700" progId="Equation.3">
                  <p:embed/>
                  <p:pic>
                    <p:nvPicPr>
                      <p:cNvPr id="0" name="对象 543851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70" y="5038096"/>
                        <a:ext cx="6334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853" name="文本框 543852"/>
          <p:cNvSpPr txBox="1">
            <a:spLocks noChangeArrowheads="1"/>
          </p:cNvSpPr>
          <p:nvPr/>
        </p:nvSpPr>
        <p:spPr bwMode="auto">
          <a:xfrm>
            <a:off x="7020560" y="2101243"/>
            <a:ext cx="863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x≥0</a:t>
            </a:r>
          </a:p>
          <a:p>
            <a:pPr>
              <a:spcBef>
                <a:spcPct val="50000"/>
              </a:spcBef>
            </a:pPr>
            <a:r>
              <a:rPr lang="en-US" altLang="zh-CN" sz="2000" kern="0" dirty="0" err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y∈R</a:t>
            </a:r>
            <a:endParaRPr lang="en-US" altLang="zh-CN" sz="2000" kern="0" dirty="0">
              <a:solidFill>
                <a:schemeClr val="tx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3854" name="文本框 543853"/>
          <p:cNvSpPr txBox="1">
            <a:spLocks noChangeArrowheads="1"/>
          </p:cNvSpPr>
          <p:nvPr/>
        </p:nvSpPr>
        <p:spPr bwMode="auto">
          <a:xfrm>
            <a:off x="7001589" y="3046120"/>
            <a:ext cx="863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x≤0</a:t>
            </a:r>
          </a:p>
          <a:p>
            <a:pPr>
              <a:spcBef>
                <a:spcPct val="50000"/>
              </a:spcBef>
            </a:pPr>
            <a:r>
              <a:rPr lang="en-US" altLang="zh-CN" sz="2000" kern="0" dirty="0" err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y∈R</a:t>
            </a:r>
            <a:endParaRPr lang="en-US" altLang="zh-CN" sz="2000" kern="0" dirty="0">
              <a:solidFill>
                <a:schemeClr val="tx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3855" name="文本框 543854"/>
          <p:cNvSpPr txBox="1">
            <a:spLocks noChangeArrowheads="1"/>
          </p:cNvSpPr>
          <p:nvPr/>
        </p:nvSpPr>
        <p:spPr bwMode="auto">
          <a:xfrm>
            <a:off x="7088029" y="4049864"/>
            <a:ext cx="863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y≥0</a:t>
            </a:r>
          </a:p>
          <a:p>
            <a:pPr>
              <a:spcBef>
                <a:spcPct val="50000"/>
              </a:spcBef>
            </a:pPr>
            <a:r>
              <a:rPr lang="en-US" altLang="zh-CN" sz="2000" kern="0" dirty="0" err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x∈R</a:t>
            </a:r>
            <a:endParaRPr lang="en-US" altLang="zh-CN" sz="2000" kern="0" dirty="0">
              <a:solidFill>
                <a:schemeClr val="tx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3856" name="文本框 543855"/>
          <p:cNvSpPr txBox="1">
            <a:spLocks noChangeArrowheads="1"/>
          </p:cNvSpPr>
          <p:nvPr/>
        </p:nvSpPr>
        <p:spPr bwMode="auto">
          <a:xfrm>
            <a:off x="7040688" y="5094585"/>
            <a:ext cx="863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 ≤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US" altLang="zh-CN" sz="2000" kern="0" dirty="0" err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x∈R</a:t>
            </a:r>
            <a:endParaRPr lang="en-US" altLang="zh-CN" sz="2000" kern="0" dirty="0">
              <a:solidFill>
                <a:schemeClr val="tx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3857" name="文本框 543856"/>
          <p:cNvSpPr txBox="1">
            <a:spLocks noChangeArrowheads="1"/>
          </p:cNvSpPr>
          <p:nvPr/>
        </p:nvSpPr>
        <p:spPr bwMode="auto">
          <a:xfrm>
            <a:off x="8175448" y="3809895"/>
            <a:ext cx="79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(0,0)</a:t>
            </a:r>
          </a:p>
        </p:txBody>
      </p:sp>
      <p:sp>
        <p:nvSpPr>
          <p:cNvPr id="543858" name="文本框 543857"/>
          <p:cNvSpPr txBox="1">
            <a:spLocks noChangeArrowheads="1"/>
          </p:cNvSpPr>
          <p:nvPr/>
        </p:nvSpPr>
        <p:spPr bwMode="auto">
          <a:xfrm>
            <a:off x="9578588" y="2858122"/>
            <a:ext cx="93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</a:t>
            </a:r>
          </a:p>
        </p:txBody>
      </p:sp>
      <p:sp>
        <p:nvSpPr>
          <p:cNvPr id="543859" name="文本框 543858"/>
          <p:cNvSpPr txBox="1">
            <a:spLocks noChangeArrowheads="1"/>
          </p:cNvSpPr>
          <p:nvPr/>
        </p:nvSpPr>
        <p:spPr bwMode="auto">
          <a:xfrm>
            <a:off x="9578588" y="4809695"/>
            <a:ext cx="93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</a:t>
            </a:r>
          </a:p>
        </p:txBody>
      </p:sp>
      <p:sp>
        <p:nvSpPr>
          <p:cNvPr id="543860" name="文本框 543859"/>
          <p:cNvSpPr txBox="1">
            <a:spLocks noChangeArrowheads="1"/>
          </p:cNvSpPr>
          <p:nvPr/>
        </p:nvSpPr>
        <p:spPr bwMode="auto">
          <a:xfrm>
            <a:off x="10775753" y="3743861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3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3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3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3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38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3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38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3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38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3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38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38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38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38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38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38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38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38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38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38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38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38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38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38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38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38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38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38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43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43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853" grpId="0"/>
      <p:bldP spid="543854" grpId="0"/>
      <p:bldP spid="543855" grpId="0"/>
      <p:bldP spid="543856" grpId="0"/>
      <p:bldP spid="543857" grpId="0"/>
      <p:bldP spid="543858" grpId="0"/>
      <p:bldP spid="543859" grpId="0"/>
      <p:bldP spid="5438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544769"/>
          <p:cNvSpPr txBox="1">
            <a:spLocks noChangeArrowheads="1"/>
          </p:cNvSpPr>
          <p:nvPr/>
        </p:nvSpPr>
        <p:spPr bwMode="auto">
          <a:xfrm>
            <a:off x="690563" y="1260339"/>
            <a:ext cx="212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特点：</a:t>
            </a:r>
          </a:p>
        </p:txBody>
      </p:sp>
      <p:sp>
        <p:nvSpPr>
          <p:cNvPr id="544771" name="文本框 544770"/>
          <p:cNvSpPr txBox="1">
            <a:spLocks noChangeArrowheads="1"/>
          </p:cNvSpPr>
          <p:nvPr/>
        </p:nvSpPr>
        <p:spPr bwMode="auto">
          <a:xfrm>
            <a:off x="598487" y="1716467"/>
            <a:ext cx="99470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抛物线只位于半个坐标平面内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虽然它可以无限延伸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但它没有渐近线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</p:txBody>
      </p:sp>
      <p:sp>
        <p:nvSpPr>
          <p:cNvPr id="544772" name="文本框 544771"/>
          <p:cNvSpPr txBox="1">
            <a:spLocks noChangeArrowheads="1"/>
          </p:cNvSpPr>
          <p:nvPr/>
        </p:nvSpPr>
        <p:spPr bwMode="auto">
          <a:xfrm>
            <a:off x="598487" y="2213570"/>
            <a:ext cx="7345363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抛物线只有一条对称轴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没有对称中心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</p:txBody>
      </p:sp>
      <p:sp>
        <p:nvSpPr>
          <p:cNvPr id="544773" name="文本框 544772"/>
          <p:cNvSpPr txBox="1">
            <a:spLocks noChangeArrowheads="1"/>
          </p:cNvSpPr>
          <p:nvPr/>
        </p:nvSpPr>
        <p:spPr bwMode="auto">
          <a:xfrm>
            <a:off x="598487" y="2725658"/>
            <a:ext cx="7345363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抛物线只有一个顶点、一个焦点、一条准线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</p:txBody>
      </p:sp>
      <p:sp>
        <p:nvSpPr>
          <p:cNvPr id="544774" name="文本框 544773"/>
          <p:cNvSpPr txBox="1">
            <a:spLocks noChangeArrowheads="1"/>
          </p:cNvSpPr>
          <p:nvPr/>
        </p:nvSpPr>
        <p:spPr bwMode="auto">
          <a:xfrm>
            <a:off x="598487" y="3281643"/>
            <a:ext cx="73453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抛物线的离心率是确定的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1;</a:t>
            </a:r>
          </a:p>
        </p:txBody>
      </p:sp>
      <p:sp>
        <p:nvSpPr>
          <p:cNvPr id="544775" name="文本框 544774"/>
          <p:cNvSpPr txBox="1">
            <a:spLocks noChangeArrowheads="1"/>
          </p:cNvSpPr>
          <p:nvPr/>
        </p:nvSpPr>
        <p:spPr bwMode="auto">
          <a:xfrm>
            <a:off x="660400" y="3830280"/>
            <a:ext cx="8077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：抛物线标准方程中的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对抛物线开口的影响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23559" name="组合 544786"/>
          <p:cNvGrpSpPr/>
          <p:nvPr/>
        </p:nvGrpSpPr>
        <p:grpSpPr bwMode="auto">
          <a:xfrm>
            <a:off x="6821488" y="2505075"/>
            <a:ext cx="3630612" cy="3527425"/>
            <a:chOff x="3288" y="809"/>
            <a:chExt cx="2287" cy="2222"/>
          </a:xfrm>
        </p:grpSpPr>
        <p:graphicFrame>
          <p:nvGraphicFramePr>
            <p:cNvPr id="23560" name="内容占位符 544787"/>
            <p:cNvGraphicFramePr/>
            <p:nvPr/>
          </p:nvGraphicFramePr>
          <p:xfrm>
            <a:off x="3878" y="1072"/>
            <a:ext cx="1306" cy="1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162175" imgH="3562350" progId="Paint.Picture">
                    <p:embed/>
                  </p:oleObj>
                </mc:Choice>
                <mc:Fallback>
                  <p:oleObj r:id="rId2" imgW="2162175" imgH="3562350" progId="Paint.Picture">
                    <p:embed/>
                    <p:pic>
                      <p:nvPicPr>
                        <p:cNvPr id="0" name="内容占位符 54478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1072"/>
                          <a:ext cx="1306" cy="18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1" name="对象 544788"/>
            <p:cNvGraphicFramePr/>
            <p:nvPr/>
          </p:nvGraphicFramePr>
          <p:xfrm>
            <a:off x="4177" y="838"/>
            <a:ext cx="196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14300" imgH="152400" progId="Equation.3">
                    <p:embed/>
                  </p:oleObj>
                </mc:Choice>
                <mc:Fallback>
                  <p:oleObj r:id="rId4" imgW="114300" imgH="152400" progId="Equation.3">
                    <p:embed/>
                    <p:pic>
                      <p:nvPicPr>
                        <p:cNvPr id="0" name="对象 54478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7" y="838"/>
                          <a:ext cx="196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2" name="对象 544789"/>
            <p:cNvGraphicFramePr/>
            <p:nvPr/>
          </p:nvGraphicFramePr>
          <p:xfrm>
            <a:off x="4101" y="1964"/>
            <a:ext cx="198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27000" imgH="139700" progId="Equation.3">
                    <p:embed/>
                  </p:oleObj>
                </mc:Choice>
                <mc:Fallback>
                  <p:oleObj r:id="rId6" imgW="127000" imgH="139700" progId="Equation.3">
                    <p:embed/>
                    <p:pic>
                      <p:nvPicPr>
                        <p:cNvPr id="0" name="对象 54478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1" y="1964"/>
                          <a:ext cx="198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3" name="对象 544790"/>
            <p:cNvGraphicFramePr/>
            <p:nvPr/>
          </p:nvGraphicFramePr>
          <p:xfrm>
            <a:off x="5226" y="2058"/>
            <a:ext cx="252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27000" imgH="139700" progId="Equation.3">
                    <p:embed/>
                  </p:oleObj>
                </mc:Choice>
                <mc:Fallback>
                  <p:oleObj r:id="rId8" imgW="127000" imgH="139700" progId="Equation.3">
                    <p:embed/>
                    <p:pic>
                      <p:nvPicPr>
                        <p:cNvPr id="0" name="对象 54479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6" y="2058"/>
                          <a:ext cx="252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4" name="对象 544791"/>
            <p:cNvGraphicFramePr/>
            <p:nvPr/>
          </p:nvGraphicFramePr>
          <p:xfrm>
            <a:off x="4322" y="1920"/>
            <a:ext cx="674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520700" imgH="393700" progId="Equation.3">
                    <p:embed/>
                  </p:oleObj>
                </mc:Choice>
                <mc:Fallback>
                  <p:oleObj r:id="rId10" imgW="520700" imgH="393700" progId="Equation.3">
                    <p:embed/>
                    <p:pic>
                      <p:nvPicPr>
                        <p:cNvPr id="0" name="对象 54479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" y="1920"/>
                          <a:ext cx="674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5" name="文本框 544792"/>
            <p:cNvSpPr txBox="1">
              <a:spLocks noChangeArrowheads="1"/>
            </p:cNvSpPr>
            <p:nvPr/>
          </p:nvSpPr>
          <p:spPr bwMode="auto">
            <a:xfrm>
              <a:off x="5012" y="1207"/>
              <a:ext cx="5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P(x,y)</a:t>
              </a:r>
            </a:p>
          </p:txBody>
        </p:sp>
        <p:sp>
          <p:nvSpPr>
            <p:cNvPr id="23566" name="直接连接符 544793"/>
            <p:cNvSpPr>
              <a:spLocks noChangeShapeType="1"/>
            </p:cNvSpPr>
            <p:nvPr/>
          </p:nvSpPr>
          <p:spPr bwMode="auto">
            <a:xfrm flipV="1">
              <a:off x="4112" y="809"/>
              <a:ext cx="0" cy="2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7" name="直接连接符 544794"/>
            <p:cNvSpPr>
              <a:spLocks noChangeShapeType="1"/>
            </p:cNvSpPr>
            <p:nvPr/>
          </p:nvSpPr>
          <p:spPr bwMode="auto">
            <a:xfrm>
              <a:off x="3288" y="1975"/>
              <a:ext cx="20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4796" name="文本框 544795"/>
          <p:cNvSpPr txBox="1">
            <a:spLocks noChangeArrowheads="1"/>
          </p:cNvSpPr>
          <p:nvPr/>
        </p:nvSpPr>
        <p:spPr bwMode="auto">
          <a:xfrm>
            <a:off x="728504" y="4489925"/>
            <a:ext cx="3276600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越大</a:t>
            </a:r>
            <a:r>
              <a:rPr lang="en-US" altLang="zh-CN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开口越开阔</a:t>
            </a:r>
          </a:p>
        </p:txBody>
      </p:sp>
      <p:graphicFrame>
        <p:nvGraphicFramePr>
          <p:cNvPr id="544786" name="对象 544785"/>
          <p:cNvGraphicFramePr/>
          <p:nvPr/>
        </p:nvGraphicFramePr>
        <p:xfrm>
          <a:off x="2346325" y="1389063"/>
          <a:ext cx="7499350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12" imgW="2313305" imgH="1736090" progId="PowerPoint.Slide.8">
                  <p:embed/>
                </p:oleObj>
              </mc:Choice>
              <mc:Fallback>
                <p:oleObj name="Slide" r:id="rId12" imgW="2313305" imgH="1736090" progId="PowerPoint.Slide.8">
                  <p:embed/>
                  <p:pic>
                    <p:nvPicPr>
                      <p:cNvPr id="0" name="对象 54478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1389063"/>
                        <a:ext cx="7499350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4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44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44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1" grpId="0"/>
      <p:bldP spid="544772" grpId="0"/>
      <p:bldP spid="544773" grpId="0"/>
      <p:bldP spid="544774" grpId="0"/>
      <p:bldP spid="544775" grpId="0"/>
      <p:bldP spid="5447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矩形 545793"/>
          <p:cNvSpPr>
            <a:spLocks noChangeArrowheads="1"/>
          </p:cNvSpPr>
          <p:nvPr/>
        </p:nvSpPr>
        <p:spPr bwMode="auto">
          <a:xfrm>
            <a:off x="579120" y="1263781"/>
            <a:ext cx="502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补充</a:t>
            </a:r>
            <a:r>
              <a:rPr lang="zh-CN" altLang="en-US" sz="20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）通径：</a:t>
            </a:r>
          </a:p>
        </p:txBody>
      </p:sp>
      <p:sp>
        <p:nvSpPr>
          <p:cNvPr id="545795" name="文本框 545794"/>
          <p:cNvSpPr txBox="1">
            <a:spLocks noChangeArrowheads="1"/>
          </p:cNvSpPr>
          <p:nvPr/>
        </p:nvSpPr>
        <p:spPr bwMode="auto">
          <a:xfrm>
            <a:off x="609600" y="1725277"/>
            <a:ext cx="8001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通过焦点且垂直对称轴的直线，</a:t>
            </a:r>
          </a:p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与抛物线相交于两点，连接这</a:t>
            </a:r>
          </a:p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两点的线段叫做抛物线的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通径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45796" name="文本框 545795"/>
          <p:cNvSpPr txBox="1">
            <a:spLocks noChangeArrowheads="1"/>
          </p:cNvSpPr>
          <p:nvPr/>
        </p:nvSpPr>
        <p:spPr bwMode="auto">
          <a:xfrm>
            <a:off x="2291080" y="5135727"/>
            <a:ext cx="1686560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|PF|=</a:t>
            </a:r>
            <a:r>
              <a:rPr lang="en-US" altLang="zh-CN" sz="2000" i="1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+p/2</a:t>
            </a:r>
          </a:p>
        </p:txBody>
      </p:sp>
      <p:grpSp>
        <p:nvGrpSpPr>
          <p:cNvPr id="24580" name="组合 545796"/>
          <p:cNvGrpSpPr/>
          <p:nvPr/>
        </p:nvGrpSpPr>
        <p:grpSpPr bwMode="auto">
          <a:xfrm>
            <a:off x="7335838" y="1263781"/>
            <a:ext cx="4033838" cy="2665413"/>
            <a:chOff x="3061" y="935"/>
            <a:chExt cx="2541" cy="1679"/>
          </a:xfrm>
        </p:grpSpPr>
        <p:sp>
          <p:nvSpPr>
            <p:cNvPr id="24581" name="任意多边形 545797"/>
            <p:cNvSpPr>
              <a:spLocks noChangeArrowheads="1"/>
            </p:cNvSpPr>
            <p:nvPr/>
          </p:nvSpPr>
          <p:spPr bwMode="auto">
            <a:xfrm flipH="1">
              <a:off x="3651" y="1088"/>
              <a:ext cx="1951" cy="1480"/>
            </a:xfrm>
            <a:custGeom>
              <a:avLst/>
              <a:gdLst>
                <a:gd name="T0" fmla="*/ 10766 w 21600"/>
                <a:gd name="T1" fmla="*/ 0 h 37343"/>
                <a:gd name="T2" fmla="*/ 21600 w 21600"/>
                <a:gd name="T3" fmla="*/ 18726 h 37343"/>
                <a:gd name="T4" fmla="*/ 10957 w 21600"/>
                <a:gd name="T5" fmla="*/ 37345 h 37343"/>
                <a:gd name="T6" fmla="*/ 10766 w 21600"/>
                <a:gd name="T7" fmla="*/ 0 h 37343"/>
                <a:gd name="T8" fmla="*/ 21600 w 21600"/>
                <a:gd name="T9" fmla="*/ 18726 h 37343"/>
                <a:gd name="T10" fmla="*/ 10957 w 21600"/>
                <a:gd name="T11" fmla="*/ 37345 h 37343"/>
                <a:gd name="T12" fmla="*/ 0 w 21600"/>
                <a:gd name="T13" fmla="*/ 18726 h 37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37343" fill="none">
                  <a:moveTo>
                    <a:pt x="10766" y="0"/>
                  </a:moveTo>
                  <a:cubicBezTo>
                    <a:pt x="17243" y="3729"/>
                    <a:pt x="21600" y="10718"/>
                    <a:pt x="21600" y="18726"/>
                  </a:cubicBezTo>
                  <a:cubicBezTo>
                    <a:pt x="21600" y="26657"/>
                    <a:pt x="17326" y="33589"/>
                    <a:pt x="10957" y="37345"/>
                  </a:cubicBezTo>
                </a:path>
                <a:path w="21600" h="37343" stroke="0">
                  <a:moveTo>
                    <a:pt x="10766" y="0"/>
                  </a:moveTo>
                  <a:cubicBezTo>
                    <a:pt x="17243" y="3729"/>
                    <a:pt x="21600" y="10718"/>
                    <a:pt x="21600" y="18726"/>
                  </a:cubicBezTo>
                  <a:cubicBezTo>
                    <a:pt x="21600" y="26657"/>
                    <a:pt x="17326" y="33589"/>
                    <a:pt x="10957" y="37345"/>
                  </a:cubicBezTo>
                  <a:lnTo>
                    <a:pt x="0" y="1872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2" name="直接连接符 545798"/>
            <p:cNvSpPr>
              <a:spLocks noChangeShapeType="1"/>
            </p:cNvSpPr>
            <p:nvPr/>
          </p:nvSpPr>
          <p:spPr bwMode="auto">
            <a:xfrm>
              <a:off x="3061" y="1842"/>
              <a:ext cx="20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3" name="直接连接符 545799"/>
            <p:cNvSpPr>
              <a:spLocks noChangeShapeType="1"/>
            </p:cNvSpPr>
            <p:nvPr/>
          </p:nvSpPr>
          <p:spPr bwMode="auto">
            <a:xfrm flipV="1">
              <a:off x="3651" y="981"/>
              <a:ext cx="0" cy="16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4" name="文本框 545800"/>
            <p:cNvSpPr txBox="1">
              <a:spLocks noChangeArrowheads="1"/>
            </p:cNvSpPr>
            <p:nvPr/>
          </p:nvSpPr>
          <p:spPr bwMode="auto">
            <a:xfrm>
              <a:off x="4967" y="1797"/>
              <a:ext cx="2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4585" name="文本框 545801"/>
            <p:cNvSpPr txBox="1">
              <a:spLocks noChangeArrowheads="1"/>
            </p:cNvSpPr>
            <p:nvPr/>
          </p:nvSpPr>
          <p:spPr bwMode="auto">
            <a:xfrm>
              <a:off x="3424" y="1842"/>
              <a:ext cx="2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4586" name="文本框 545802"/>
            <p:cNvSpPr txBox="1">
              <a:spLocks noChangeArrowheads="1"/>
            </p:cNvSpPr>
            <p:nvPr/>
          </p:nvSpPr>
          <p:spPr bwMode="auto">
            <a:xfrm>
              <a:off x="3424" y="935"/>
              <a:ext cx="2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545804" name="直接连接符 545803"/>
          <p:cNvSpPr>
            <a:spLocks noChangeShapeType="1"/>
          </p:cNvSpPr>
          <p:nvPr/>
        </p:nvSpPr>
        <p:spPr bwMode="auto">
          <a:xfrm flipH="1">
            <a:off x="8478839" y="1797181"/>
            <a:ext cx="574675" cy="9366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88" name="文本框 545804"/>
          <p:cNvSpPr txBox="1">
            <a:spLocks noChangeArrowheads="1"/>
          </p:cNvSpPr>
          <p:nvPr/>
        </p:nvSpPr>
        <p:spPr bwMode="auto">
          <a:xfrm>
            <a:off x="8478838" y="2711581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545806" name="文本框 545805"/>
          <p:cNvSpPr txBox="1">
            <a:spLocks noChangeArrowheads="1"/>
          </p:cNvSpPr>
          <p:nvPr/>
        </p:nvSpPr>
        <p:spPr bwMode="auto">
          <a:xfrm>
            <a:off x="8936038" y="1720981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545807" name="直接连接符 545806"/>
          <p:cNvSpPr>
            <a:spLocks noChangeShapeType="1"/>
          </p:cNvSpPr>
          <p:nvPr/>
        </p:nvSpPr>
        <p:spPr bwMode="auto">
          <a:xfrm>
            <a:off x="8478838" y="2178181"/>
            <a:ext cx="0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91" name="直接连接符 545807"/>
          <p:cNvSpPr>
            <a:spLocks noChangeShapeType="1"/>
          </p:cNvSpPr>
          <p:nvPr/>
        </p:nvSpPr>
        <p:spPr bwMode="auto">
          <a:xfrm>
            <a:off x="7945438" y="1492381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5809" name="直接连接符 545808"/>
          <p:cNvSpPr>
            <a:spLocks noChangeShapeType="1"/>
          </p:cNvSpPr>
          <p:nvPr/>
        </p:nvSpPr>
        <p:spPr bwMode="auto">
          <a:xfrm flipH="1">
            <a:off x="7945438" y="1797180"/>
            <a:ext cx="1079500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5810" name="矩形 545809"/>
          <p:cNvSpPr>
            <a:spLocks noChangeArrowheads="1"/>
          </p:cNvSpPr>
          <p:nvPr/>
        </p:nvSpPr>
        <p:spPr bwMode="auto">
          <a:xfrm>
            <a:off x="609600" y="3151168"/>
            <a:ext cx="20762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i="1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通径的长度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2P</a:t>
            </a:r>
          </a:p>
        </p:txBody>
      </p:sp>
      <p:sp>
        <p:nvSpPr>
          <p:cNvPr id="545811" name="文本框 545810"/>
          <p:cNvSpPr txBox="1">
            <a:spLocks noChangeArrowheads="1"/>
          </p:cNvSpPr>
          <p:nvPr/>
        </p:nvSpPr>
        <p:spPr bwMode="auto">
          <a:xfrm>
            <a:off x="2719146" y="3152727"/>
            <a:ext cx="3276600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越大</a:t>
            </a:r>
            <a:r>
              <a:rPr lang="en-US" altLang="zh-CN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开口越开阔</a:t>
            </a:r>
          </a:p>
        </p:txBody>
      </p:sp>
      <p:sp>
        <p:nvSpPr>
          <p:cNvPr id="545812" name="矩形 545811"/>
          <p:cNvSpPr>
            <a:spLocks noChangeArrowheads="1"/>
          </p:cNvSpPr>
          <p:nvPr/>
        </p:nvSpPr>
        <p:spPr bwMode="auto">
          <a:xfrm>
            <a:off x="477520" y="4579614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）焦半径：</a:t>
            </a:r>
          </a:p>
        </p:txBody>
      </p:sp>
      <p:sp>
        <p:nvSpPr>
          <p:cNvPr id="545813" name="文本框 545812"/>
          <p:cNvSpPr txBox="1">
            <a:spLocks noChangeArrowheads="1"/>
          </p:cNvSpPr>
          <p:nvPr/>
        </p:nvSpPr>
        <p:spPr bwMode="auto">
          <a:xfrm>
            <a:off x="986866" y="4556753"/>
            <a:ext cx="883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连接抛物线任意一点与焦点的线段叫做抛物线的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焦半径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45814" name="矩形 545813"/>
          <p:cNvSpPr>
            <a:spLocks noChangeArrowheads="1"/>
          </p:cNvSpPr>
          <p:nvPr/>
        </p:nvSpPr>
        <p:spPr bwMode="auto">
          <a:xfrm>
            <a:off x="594360" y="5146093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焦半径公式：</a:t>
            </a:r>
          </a:p>
        </p:txBody>
      </p:sp>
      <p:graphicFrame>
        <p:nvGraphicFramePr>
          <p:cNvPr id="545815" name="对象 545814"/>
          <p:cNvGraphicFramePr/>
          <p:nvPr/>
        </p:nvGraphicFramePr>
        <p:xfrm>
          <a:off x="9240838" y="1720981"/>
          <a:ext cx="9144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8000" imgH="228600" progId="Equation.3">
                  <p:embed/>
                </p:oleObj>
              </mc:Choice>
              <mc:Fallback>
                <p:oleObj r:id="rId2" imgW="508000" imgH="228600" progId="Equation.3">
                  <p:embed/>
                  <p:pic>
                    <p:nvPicPr>
                      <p:cNvPr id="0" name="对象 54581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0838" y="1720981"/>
                        <a:ext cx="9144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816" name="文本框 545815"/>
          <p:cNvSpPr txBox="1">
            <a:spLocks noChangeArrowheads="1"/>
          </p:cNvSpPr>
          <p:nvPr/>
        </p:nvSpPr>
        <p:spPr bwMode="auto">
          <a:xfrm>
            <a:off x="2306638" y="1257720"/>
            <a:ext cx="548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（标准方程中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的几何意义）</a:t>
            </a:r>
          </a:p>
        </p:txBody>
      </p:sp>
      <p:sp>
        <p:nvSpPr>
          <p:cNvPr id="545817" name="文本框 545816"/>
          <p:cNvSpPr txBox="1">
            <a:spLocks noChangeArrowheads="1"/>
          </p:cNvSpPr>
          <p:nvPr/>
        </p:nvSpPr>
        <p:spPr bwMode="auto">
          <a:xfrm>
            <a:off x="609600" y="4149410"/>
            <a:ext cx="9113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利用抛物线的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顶点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、通径的两个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端点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可较准确画出反映抛物线基本特征的草图。</a:t>
            </a: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5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5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4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45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45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45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54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79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4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54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54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54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4" grpId="0"/>
      <p:bldP spid="545795" grpId="0"/>
      <p:bldP spid="545796" grpId="0" animBg="1"/>
      <p:bldP spid="545806" grpId="0"/>
      <p:bldP spid="545810" grpId="0"/>
      <p:bldP spid="545811" grpId="0" animBg="1"/>
      <p:bldP spid="545812" grpId="0"/>
      <p:bldP spid="545813" grpId="0"/>
      <p:bldP spid="545814" grpId="0"/>
      <p:bldP spid="545816" grpId="0"/>
      <p:bldP spid="5458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1674</Words>
  <Application>Microsoft Office PowerPoint</Application>
  <PresentationFormat>宽屏</PresentationFormat>
  <Paragraphs>252</Paragraphs>
  <Slides>19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Calibri</vt:lpstr>
      <vt:lpstr>思源黑体 CN Medium</vt:lpstr>
      <vt:lpstr>Arial</vt:lpstr>
      <vt:lpstr>思源黑体 CN Light</vt:lpstr>
      <vt:lpstr>FandolFang R</vt:lpstr>
      <vt:lpstr>办公资源网：www.bangongziyuan.com</vt:lpstr>
      <vt:lpstr>Microsoft 公式 3.0</vt:lpstr>
      <vt:lpstr>Bitmap Image</vt:lpstr>
      <vt:lpstr>Equation.DSMT4</vt:lpstr>
      <vt:lpstr>公式</vt:lpstr>
      <vt:lpstr>Slide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2020-09-21T02:07:43Z</dcterms:created>
  <dcterms:modified xsi:type="dcterms:W3CDTF">2021-01-09T10:11:00Z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