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7" r:id="rId22"/>
    <p:sldId id="281" r:id="rId23"/>
    <p:sldId id="283" r:id="rId24"/>
  </p:sldIdLst>
  <p:sldSz cx="12192000" cy="6858000"/>
  <p:notesSz cx="6858000" cy="9144000"/>
  <p:embeddedFontLst>
    <p:embeddedFont>
      <p:font typeface="思源黑体 CN Light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24" y="90"/>
      </p:cViewPr>
      <p:guideLst>
        <p:guide pos="393"/>
        <p:guide pos="7242"/>
        <p:guide orient="horz" pos="600"/>
        <p:guide orient="horz" pos="663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C092B35-3BB5-4332-8969-2CB7E7A3F7B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335EC04-3ECE-49E2-8857-9CAA5D364B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F99F8A-7F10-4D43-957E-A9520833E813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070968-4FA7-41D5-867C-A296644D7072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95F0C2-B335-4716-B804-4ACBDC868A1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AAECA7-4E78-4DAA-B699-B28CAC79674E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12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27FB8B-F2FB-4E0C-BF41-3AE0627148E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3EA34E-491C-4110-99ED-B3893B8A8042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15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8931BE-40CB-4200-8B79-43F3C8361E0D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58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A4404D-B320-496F-BBBA-8EE68A9AADD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16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D4F8DA-ABAB-4C69-A39F-0E6C50BC1305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97087F-8A29-460D-8F86-AB3FEF2F373B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FandolFang R" panose="00000500000000000000" pitchFamily="50" charset="-122"/>
              </a:rPr>
              <a:t>19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FandolFang R" panose="00000500000000000000" pitchFamily="50" charset="-122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4A6F9E-CF3F-4C48-B7BE-20293D660939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19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99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9F5AEE-0F45-48EF-8FD6-CBD72BCC350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51B8AF-D58F-4D8D-BC4A-B6B110C10B84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FandolFang R" panose="00000500000000000000" pitchFamily="50" charset="-122"/>
              </a:rPr>
              <a:t>20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FandolFang R" panose="00000500000000000000" pitchFamily="50" charset="-122"/>
            </a:endParaRPr>
          </a:p>
        </p:txBody>
      </p:sp>
      <p:sp>
        <p:nvSpPr>
          <p:cNvPr id="4198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198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198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6F555F-B7A1-4BA9-AB93-541D98B94EF4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t>20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0B0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0B0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8.bin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2.wmf"/><Relationship Id="rId9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52.wmf"/><Relationship Id="rId3" Type="http://schemas.openxmlformats.org/officeDocument/2006/relationships/image" Target="../media/image41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5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9.wmf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25.bin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/>
          <a:stretch>
            <a:fillRect/>
          </a:stretch>
        </p:blipFill>
        <p:spPr>
          <a:xfrm>
            <a:off x="6072010" y="0"/>
            <a:ext cx="8209170" cy="6858000"/>
          </a:xfrm>
          <a:custGeom>
            <a:avLst/>
            <a:gdLst>
              <a:gd name="connsiteX0" fmla="*/ 0 w 8209170"/>
              <a:gd name="connsiteY0" fmla="*/ 0 h 6858000"/>
              <a:gd name="connsiteX1" fmla="*/ 8209170 w 8209170"/>
              <a:gd name="connsiteY1" fmla="*/ 0 h 6858000"/>
              <a:gd name="connsiteX2" fmla="*/ 8209170 w 8209170"/>
              <a:gd name="connsiteY2" fmla="*/ 6858000 h 6858000"/>
              <a:gd name="connsiteX3" fmla="*/ 0 w 8209170"/>
              <a:gd name="connsiteY3" fmla="*/ 6858000 h 6858000"/>
              <a:gd name="connsiteX4" fmla="*/ 1706310 w 8209170"/>
              <a:gd name="connsiteY4" fmla="*/ 3429000 h 6858000"/>
              <a:gd name="connsiteX5" fmla="*/ 0 w 820917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9170" h="6858000">
                <a:moveTo>
                  <a:pt x="0" y="0"/>
                </a:moveTo>
                <a:lnTo>
                  <a:pt x="8209170" y="0"/>
                </a:lnTo>
                <a:lnTo>
                  <a:pt x="8209170" y="6858000"/>
                </a:lnTo>
                <a:lnTo>
                  <a:pt x="0" y="6858000"/>
                </a:lnTo>
                <a:cubicBezTo>
                  <a:pt x="942718" y="6858000"/>
                  <a:pt x="1706310" y="5322494"/>
                  <a:pt x="1706310" y="3429000"/>
                </a:cubicBezTo>
                <a:cubicBezTo>
                  <a:pt x="1706310" y="1535506"/>
                  <a:pt x="942718" y="0"/>
                  <a:pt x="0" y="0"/>
                </a:cubicBez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32828" y="2314916"/>
            <a:ext cx="6258077" cy="2641904"/>
            <a:chOff x="6137528" y="2844264"/>
            <a:chExt cx="538797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37528" y="3430677"/>
              <a:ext cx="5387975" cy="1490047"/>
              <a:chOff x="-4724609" y="2209742"/>
              <a:chExt cx="5387975" cy="1490047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0B0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24609" y="2209742"/>
                <a:ext cx="5387975" cy="845285"/>
                <a:chOff x="-4724609" y="2209742"/>
                <a:chExt cx="5387975" cy="845285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24609" y="2209742"/>
                  <a:ext cx="5387975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2.4.2 </a:t>
                  </a:r>
                  <a:r>
                    <a:rPr lang="zh-CN" altLang="en-US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抛物线的简单几何性质</a:t>
                  </a:r>
                  <a:r>
                    <a:rPr lang="zh-CN" altLang="en-US" sz="1600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第一课时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90B06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流程图: 存储数据 1"/>
          <p:cNvSpPr/>
          <p:nvPr/>
        </p:nvSpPr>
        <p:spPr>
          <a:xfrm flipH="1">
            <a:off x="5259036" y="0"/>
            <a:ext cx="10235820" cy="6858000"/>
          </a:xfrm>
          <a:prstGeom prst="flowChartOnlineStorage">
            <a:avLst/>
          </a:prstGeom>
          <a:solidFill>
            <a:srgbClr val="B4E5EA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流程图: 存储数据 13"/>
          <p:cNvSpPr/>
          <p:nvPr/>
        </p:nvSpPr>
        <p:spPr>
          <a:xfrm flipH="1">
            <a:off x="6909318" y="0"/>
            <a:ext cx="10235820" cy="6858000"/>
          </a:xfrm>
          <a:prstGeom prst="flowChartOnlineStorage">
            <a:avLst/>
          </a:prstGeom>
          <a:solidFill>
            <a:srgbClr val="F8D1D9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2"/>
          <p:cNvGraphicFramePr>
            <a:graphicFrameLocks noGrp="1"/>
          </p:cNvGraphicFramePr>
          <p:nvPr>
            <p:ph sz="half" idx="4294967295"/>
          </p:nvPr>
        </p:nvGraphicFramePr>
        <p:xfrm>
          <a:off x="-259080" y="523652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635" imgH="198755" progId="Equation.DSMT4">
                  <p:embed/>
                </p:oleObj>
              </mc:Choice>
              <mc:Fallback>
                <p:oleObj r:id="rId2" imgW="127635" imgH="198755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9080" y="5236528"/>
                        <a:ext cx="114300" cy="1778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27701" y="2719309"/>
            <a:ext cx="10398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ar-SA" sz="2000" b="0" kern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解</a:t>
            </a:r>
            <a:r>
              <a:rPr lang="en-US" altLang="zh-CN" sz="2000" b="0" kern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pSp>
        <p:nvGrpSpPr>
          <p:cNvPr id="24579" name="Group 23"/>
          <p:cNvGrpSpPr/>
          <p:nvPr/>
        </p:nvGrpSpPr>
        <p:grpSpPr bwMode="auto">
          <a:xfrm>
            <a:off x="446563" y="2005807"/>
            <a:ext cx="10591801" cy="1339850"/>
            <a:chOff x="-371" y="694"/>
            <a:chExt cx="6672" cy="844"/>
          </a:xfrm>
        </p:grpSpPr>
        <p:sp>
          <p:nvSpPr>
            <p:cNvPr id="24580" name="Rectangle 5"/>
            <p:cNvSpPr>
              <a:spLocks noChangeArrowheads="1"/>
            </p:cNvSpPr>
            <p:nvPr/>
          </p:nvSpPr>
          <p:spPr bwMode="auto">
            <a:xfrm>
              <a:off x="-371" y="738"/>
              <a:ext cx="66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20000"/>
                </a:spcBef>
              </a:pPr>
              <a:r>
                <a:rPr lang="zh-CN" altLang="en-US" sz="2000" b="0" kern="0" dirty="0">
                  <a:solidFill>
                    <a:schemeClr val="tx2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　　　</a:t>
              </a:r>
              <a:r>
                <a:rPr lang="zh-CN" altLang="ar-SA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因为抛物线关于</a:t>
              </a:r>
              <a:r>
                <a:rPr lang="en-US" altLang="zh-CN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轴对称，它的顶点在坐标原点，并且经过点</a:t>
              </a:r>
              <a:r>
                <a:rPr lang="en-US" altLang="zh-CN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zh-CN" altLang="en-US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（２，  　    　），</a:t>
              </a:r>
            </a:p>
          </p:txBody>
        </p:sp>
        <p:graphicFrame>
          <p:nvGraphicFramePr>
            <p:cNvPr id="24581" name="Object 6"/>
            <p:cNvGraphicFramePr/>
            <p:nvPr/>
          </p:nvGraphicFramePr>
          <p:xfrm>
            <a:off x="4996" y="694"/>
            <a:ext cx="564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05765" imgH="215900" progId="Equation.DSMT4">
                    <p:embed/>
                  </p:oleObj>
                </mc:Choice>
                <mc:Fallback>
                  <p:oleObj r:id="rId4" imgW="405765" imgH="215900" progId="Equation.DSMT4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6" y="694"/>
                          <a:ext cx="564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582" name="Group 7"/>
            <p:cNvGrpSpPr/>
            <p:nvPr/>
          </p:nvGrpSpPr>
          <p:grpSpPr bwMode="auto">
            <a:xfrm>
              <a:off x="839" y="1077"/>
              <a:ext cx="2789" cy="461"/>
              <a:chOff x="906" y="893"/>
              <a:chExt cx="2789" cy="461"/>
            </a:xfrm>
          </p:grpSpPr>
          <p:sp>
            <p:nvSpPr>
              <p:cNvPr id="24583" name="Rectangle 8"/>
              <p:cNvSpPr>
                <a:spLocks noChangeArrowheads="1"/>
              </p:cNvSpPr>
              <p:nvPr/>
            </p:nvSpPr>
            <p:spPr bwMode="auto">
              <a:xfrm>
                <a:off x="906" y="970"/>
                <a:ext cx="203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zh-CN" altLang="ar-SA" sz="2000" b="0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所以设方程为：</a:t>
                </a:r>
                <a:endParaRPr lang="en-US" altLang="zh-CN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24584" name="Object 9"/>
              <p:cNvGraphicFramePr/>
              <p:nvPr/>
            </p:nvGraphicFramePr>
            <p:xfrm>
              <a:off x="2040" y="893"/>
              <a:ext cx="1655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1168400" imgH="228600" progId="Equation.3">
                      <p:embed/>
                    </p:oleObj>
                  </mc:Choice>
                  <mc:Fallback>
                    <p:oleObj r:id="rId6" imgW="1168400" imgH="228600" progId="Equation.3">
                      <p:embed/>
                      <p:pic>
                        <p:nvPicPr>
                          <p:cNvPr id="0" name="Object 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0" y="893"/>
                            <a:ext cx="1655" cy="3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10"/>
          <p:cNvGrpSpPr/>
          <p:nvPr/>
        </p:nvGrpSpPr>
        <p:grpSpPr bwMode="auto">
          <a:xfrm>
            <a:off x="1927701" y="3345658"/>
            <a:ext cx="5486400" cy="1219200"/>
            <a:chOff x="398" y="2621"/>
            <a:chExt cx="3456" cy="768"/>
          </a:xfrm>
        </p:grpSpPr>
        <p:sp>
          <p:nvSpPr>
            <p:cNvPr id="24586" name="Rectangle 11"/>
            <p:cNvSpPr>
              <a:spLocks noChangeArrowheads="1"/>
            </p:cNvSpPr>
            <p:nvPr/>
          </p:nvSpPr>
          <p:spPr bwMode="auto">
            <a:xfrm>
              <a:off x="398" y="2621"/>
              <a:ext cx="34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ar-SA" sz="20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又因为点</a:t>
              </a:r>
              <a:r>
                <a:rPr lang="en-US" altLang="zh-CN" sz="20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  <a:r>
                <a:rPr lang="zh-CN" altLang="en-US" sz="20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在抛物线上</a:t>
              </a:r>
              <a:r>
                <a:rPr lang="zh-CN" altLang="ar-SA" sz="20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：</a:t>
              </a:r>
              <a:endPara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7" name="Rectangle 12"/>
            <p:cNvSpPr>
              <a:spLocks noChangeArrowheads="1"/>
            </p:cNvSpPr>
            <p:nvPr/>
          </p:nvSpPr>
          <p:spPr bwMode="auto">
            <a:xfrm>
              <a:off x="429" y="3005"/>
              <a:ext cx="103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ar-SA" sz="20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所以：</a:t>
              </a:r>
              <a:endParaRPr lang="en-US" altLang="zh-CN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4588" name="Object 13"/>
            <p:cNvGraphicFramePr/>
            <p:nvPr/>
          </p:nvGraphicFramePr>
          <p:xfrm>
            <a:off x="1039" y="2935"/>
            <a:ext cx="1443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091565" imgH="241300" progId="Equation.DSMT4">
                    <p:embed/>
                  </p:oleObj>
                </mc:Choice>
                <mc:Fallback>
                  <p:oleObj r:id="rId8" imgW="1091565" imgH="241300" progId="Equation.DSMT4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9" y="2935"/>
                          <a:ext cx="1443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9" name="Object 14"/>
            <p:cNvGraphicFramePr/>
            <p:nvPr/>
          </p:nvGraphicFramePr>
          <p:xfrm>
            <a:off x="2915" y="2918"/>
            <a:ext cx="727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494665" imgH="203200" progId="Equation.DSMT4">
                    <p:embed/>
                  </p:oleObj>
                </mc:Choice>
                <mc:Fallback>
                  <p:oleObj r:id="rId10" imgW="494665" imgH="203200" progId="Equation.DSMT4">
                    <p:embed/>
                    <p:pic>
                      <p:nvPicPr>
                        <p:cNvPr id="0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" y="2918"/>
                          <a:ext cx="727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5"/>
          <p:cNvGrpSpPr/>
          <p:nvPr/>
        </p:nvGrpSpPr>
        <p:grpSpPr bwMode="auto">
          <a:xfrm>
            <a:off x="1976914" y="4587877"/>
            <a:ext cx="5529263" cy="623888"/>
            <a:chOff x="185" y="2088"/>
            <a:chExt cx="3483" cy="393"/>
          </a:xfrm>
        </p:grpSpPr>
        <p:sp>
          <p:nvSpPr>
            <p:cNvPr id="24591" name="Rectangle 16"/>
            <p:cNvSpPr>
              <a:spLocks noChangeArrowheads="1"/>
            </p:cNvSpPr>
            <p:nvPr/>
          </p:nvSpPr>
          <p:spPr bwMode="auto">
            <a:xfrm>
              <a:off x="185" y="2097"/>
              <a:ext cx="348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ar-SA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因此所求抛物线标准方程为：</a:t>
              </a:r>
              <a:endPara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4592" name="Object 17"/>
            <p:cNvGraphicFramePr/>
            <p:nvPr/>
          </p:nvGraphicFramePr>
          <p:xfrm>
            <a:off x="2393" y="2088"/>
            <a:ext cx="643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508000" imgH="228600" progId="Equation.DSMT4">
                    <p:embed/>
                  </p:oleObj>
                </mc:Choice>
                <mc:Fallback>
                  <p:oleObj r:id="rId12" imgW="508000" imgH="228600" progId="Equation.DSMT4">
                    <p:embed/>
                    <p:pic>
                      <p:nvPicPr>
                        <p:cNvPr id="0" name="Object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" y="2088"/>
                          <a:ext cx="643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  <p:grpSp>
        <p:nvGrpSpPr>
          <p:cNvPr id="22" name="组合 10252"/>
          <p:cNvGrpSpPr/>
          <p:nvPr/>
        </p:nvGrpSpPr>
        <p:grpSpPr bwMode="auto">
          <a:xfrm>
            <a:off x="176848" y="1200786"/>
            <a:ext cx="11131232" cy="554038"/>
            <a:chOff x="385" y="732"/>
            <a:chExt cx="4990" cy="349"/>
          </a:xfrm>
        </p:grpSpPr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385" y="732"/>
              <a:ext cx="499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1.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已知抛物线关于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轴对称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顶点在坐标原点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并且过点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M(2,                   ),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求它的 标准方程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3755" y="761"/>
            <a:ext cx="472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405765" imgH="215900" progId="Equation.DSMT4">
                    <p:embed/>
                  </p:oleObj>
                </mc:Choice>
                <mc:Fallback>
                  <p:oleObj r:id="rId14" imgW="405765" imgH="2159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5" y="761"/>
                          <a:ext cx="472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/>
          <p:nvPr/>
        </p:nvGrpSpPr>
        <p:grpSpPr bwMode="auto">
          <a:xfrm>
            <a:off x="628335" y="1273044"/>
            <a:ext cx="10932158" cy="730250"/>
            <a:chOff x="340" y="785"/>
            <a:chExt cx="4990" cy="460"/>
          </a:xfrm>
        </p:grpSpPr>
        <p:sp>
          <p:nvSpPr>
            <p:cNvPr id="25602" name="Text Box 3"/>
            <p:cNvSpPr txBox="1">
              <a:spLocks noChangeArrowheads="1"/>
            </p:cNvSpPr>
            <p:nvPr/>
          </p:nvSpPr>
          <p:spPr bwMode="auto">
            <a:xfrm>
              <a:off x="340" y="799"/>
              <a:ext cx="499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练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1.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已知抛物线顶点在坐标原点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对称轴是坐标轴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并且过点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M(2,          ),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求它的标准方程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pic>
          <p:nvPicPr>
            <p:cNvPr id="2560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" y="785"/>
              <a:ext cx="36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/>
          <p:nvPr/>
        </p:nvGrpSpPr>
        <p:grpSpPr bwMode="auto">
          <a:xfrm>
            <a:off x="4175127" y="1861821"/>
            <a:ext cx="4157663" cy="3795713"/>
            <a:chOff x="2996" y="1574"/>
            <a:chExt cx="2619" cy="2391"/>
          </a:xfrm>
        </p:grpSpPr>
        <p:sp>
          <p:nvSpPr>
            <p:cNvPr id="25605" name="Line 6"/>
            <p:cNvSpPr>
              <a:spLocks noChangeShapeType="1"/>
            </p:cNvSpPr>
            <p:nvPr/>
          </p:nvSpPr>
          <p:spPr bwMode="auto">
            <a:xfrm>
              <a:off x="2996" y="2765"/>
              <a:ext cx="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6" name="Line 7"/>
            <p:cNvSpPr>
              <a:spLocks noChangeShapeType="1"/>
            </p:cNvSpPr>
            <p:nvPr/>
          </p:nvSpPr>
          <p:spPr bwMode="auto">
            <a:xfrm>
              <a:off x="4196" y="1709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607" name="Group 8"/>
            <p:cNvGrpSpPr/>
            <p:nvPr/>
          </p:nvGrpSpPr>
          <p:grpSpPr bwMode="auto">
            <a:xfrm>
              <a:off x="4558" y="2478"/>
              <a:ext cx="820" cy="903"/>
              <a:chOff x="432" y="2352"/>
              <a:chExt cx="820" cy="903"/>
            </a:xfrm>
          </p:grpSpPr>
          <p:sp>
            <p:nvSpPr>
              <p:cNvPr id="25608" name="Rectangle 9"/>
              <p:cNvSpPr>
                <a:spLocks noChangeArrowheads="1"/>
              </p:cNvSpPr>
              <p:nvPr/>
            </p:nvSpPr>
            <p:spPr bwMode="auto">
              <a:xfrm>
                <a:off x="432" y="2352"/>
                <a:ext cx="820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8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．</a:t>
                </a:r>
                <a:endParaRPr lang="zh-CN" altLang="en-US" sz="5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09" name="Text Box 10"/>
              <p:cNvSpPr txBox="1">
                <a:spLocks noChangeArrowheads="1"/>
              </p:cNvSpPr>
              <p:nvPr/>
            </p:nvSpPr>
            <p:spPr bwMode="auto">
              <a:xfrm>
                <a:off x="614" y="2730"/>
                <a:ext cx="3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25610" name="Text Box 11"/>
            <p:cNvSpPr txBox="1">
              <a:spLocks noChangeArrowheads="1"/>
            </p:cNvSpPr>
            <p:nvPr/>
          </p:nvSpPr>
          <p:spPr bwMode="auto">
            <a:xfrm>
              <a:off x="4196" y="2711"/>
              <a:ext cx="2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5611" name="Text Box 12"/>
            <p:cNvSpPr txBox="1">
              <a:spLocks noChangeArrowheads="1"/>
            </p:cNvSpPr>
            <p:nvPr/>
          </p:nvSpPr>
          <p:spPr bwMode="auto">
            <a:xfrm>
              <a:off x="4208" y="1574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5386" y="2573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5613" name="Arc 14"/>
            <p:cNvSpPr>
              <a:spLocks noChangeArrowheads="1"/>
            </p:cNvSpPr>
            <p:nvPr/>
          </p:nvSpPr>
          <p:spPr bwMode="auto">
            <a:xfrm rot="5400000" flipH="1" flipV="1">
              <a:off x="3698" y="2656"/>
              <a:ext cx="1037" cy="1224"/>
            </a:xfrm>
            <a:custGeom>
              <a:avLst/>
              <a:gdLst>
                <a:gd name="T0" fmla="*/ -1 w 23655"/>
                <a:gd name="T1" fmla="*/ 97 h 43200"/>
                <a:gd name="T2" fmla="*/ 2055 w 23655"/>
                <a:gd name="T3" fmla="*/ 0 h 43200"/>
                <a:gd name="T4" fmla="*/ 23655 w 23655"/>
                <a:gd name="T5" fmla="*/ 21600 h 43200"/>
                <a:gd name="T6" fmla="*/ 2055 w 23655"/>
                <a:gd name="T7" fmla="*/ 43200 h 43200"/>
                <a:gd name="T8" fmla="*/ 424 w 23655"/>
                <a:gd name="T9" fmla="*/ 43138 h 43200"/>
                <a:gd name="T10" fmla="*/ -1 w 23655"/>
                <a:gd name="T11" fmla="*/ 97 h 43200"/>
                <a:gd name="T12" fmla="*/ 2055 w 23655"/>
                <a:gd name="T13" fmla="*/ 0 h 43200"/>
                <a:gd name="T14" fmla="*/ 23655 w 23655"/>
                <a:gd name="T15" fmla="*/ 21600 h 43200"/>
                <a:gd name="T16" fmla="*/ 2055 w 23655"/>
                <a:gd name="T17" fmla="*/ 43200 h 43200"/>
                <a:gd name="T18" fmla="*/ 424 w 23655"/>
                <a:gd name="T19" fmla="*/ 43138 h 43200"/>
                <a:gd name="T20" fmla="*/ 2055 w 23655"/>
                <a:gd name="T21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55" h="43200" fill="none">
                  <a:moveTo>
                    <a:pt x="-1" y="97"/>
                  </a:moveTo>
                  <a:cubicBezTo>
                    <a:pt x="683" y="32"/>
                    <a:pt x="1368" y="-1"/>
                    <a:pt x="2055" y="0"/>
                  </a:cubicBezTo>
                  <a:cubicBezTo>
                    <a:pt x="13984" y="0"/>
                    <a:pt x="23655" y="9670"/>
                    <a:pt x="23655" y="21600"/>
                  </a:cubicBezTo>
                  <a:cubicBezTo>
                    <a:pt x="23655" y="33529"/>
                    <a:pt x="13984" y="43200"/>
                    <a:pt x="2055" y="43200"/>
                  </a:cubicBezTo>
                  <a:cubicBezTo>
                    <a:pt x="1511" y="43200"/>
                    <a:pt x="967" y="43179"/>
                    <a:pt x="424" y="43138"/>
                  </a:cubicBezTo>
                </a:path>
                <a:path w="23655" h="43200" stroke="0">
                  <a:moveTo>
                    <a:pt x="-1" y="97"/>
                  </a:moveTo>
                  <a:cubicBezTo>
                    <a:pt x="683" y="32"/>
                    <a:pt x="1368" y="-1"/>
                    <a:pt x="2055" y="0"/>
                  </a:cubicBezTo>
                  <a:cubicBezTo>
                    <a:pt x="13984" y="0"/>
                    <a:pt x="23655" y="9670"/>
                    <a:pt x="23655" y="21600"/>
                  </a:cubicBezTo>
                  <a:cubicBezTo>
                    <a:pt x="23655" y="33529"/>
                    <a:pt x="13984" y="43200"/>
                    <a:pt x="2055" y="43200"/>
                  </a:cubicBezTo>
                  <a:cubicBezTo>
                    <a:pt x="1511" y="43200"/>
                    <a:pt x="967" y="43179"/>
                    <a:pt x="424" y="43138"/>
                  </a:cubicBezTo>
                  <a:lnTo>
                    <a:pt x="2055" y="21600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4" name="Arc 15"/>
            <p:cNvSpPr>
              <a:spLocks noChangeArrowheads="1"/>
            </p:cNvSpPr>
            <p:nvPr/>
          </p:nvSpPr>
          <p:spPr bwMode="auto">
            <a:xfrm rot="-10588499">
              <a:off x="4195" y="2295"/>
              <a:ext cx="1210" cy="959"/>
            </a:xfrm>
            <a:custGeom>
              <a:avLst/>
              <a:gdLst>
                <a:gd name="T0" fmla="*/ 3714 w 21600"/>
                <a:gd name="T1" fmla="*/ -1 h 42563"/>
                <a:gd name="T2" fmla="*/ 21600 w 21600"/>
                <a:gd name="T3" fmla="*/ 21278 h 42563"/>
                <a:gd name="T4" fmla="*/ 3676 w 21600"/>
                <a:gd name="T5" fmla="*/ 42562 h 42563"/>
                <a:gd name="T6" fmla="*/ 3714 w 21600"/>
                <a:gd name="T7" fmla="*/ -1 h 42563"/>
                <a:gd name="T8" fmla="*/ 21600 w 21600"/>
                <a:gd name="T9" fmla="*/ 21278 h 42563"/>
                <a:gd name="T10" fmla="*/ 3676 w 21600"/>
                <a:gd name="T11" fmla="*/ 42562 h 42563"/>
                <a:gd name="T12" fmla="*/ 0 w 21600"/>
                <a:gd name="T13" fmla="*/ 21278 h 4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42563" fill="none">
                  <a:moveTo>
                    <a:pt x="3714" y="-1"/>
                  </a:moveTo>
                  <a:cubicBezTo>
                    <a:pt x="14054" y="1804"/>
                    <a:pt x="21600" y="10781"/>
                    <a:pt x="21600" y="21278"/>
                  </a:cubicBezTo>
                  <a:cubicBezTo>
                    <a:pt x="21600" y="31788"/>
                    <a:pt x="14034" y="40773"/>
                    <a:pt x="3676" y="42562"/>
                  </a:cubicBezTo>
                </a:path>
                <a:path w="21600" h="42563" stroke="0">
                  <a:moveTo>
                    <a:pt x="3714" y="-1"/>
                  </a:moveTo>
                  <a:cubicBezTo>
                    <a:pt x="14054" y="1804"/>
                    <a:pt x="21600" y="10781"/>
                    <a:pt x="21600" y="21278"/>
                  </a:cubicBezTo>
                  <a:cubicBezTo>
                    <a:pt x="21600" y="31788"/>
                    <a:pt x="14034" y="40773"/>
                    <a:pt x="3676" y="42562"/>
                  </a:cubicBezTo>
                  <a:lnTo>
                    <a:pt x="0" y="21278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  <p:sp>
        <p:nvSpPr>
          <p:cNvPr id="2" name="Rectangle 104"/>
          <p:cNvSpPr>
            <a:spLocks noChangeArrowheads="1"/>
          </p:cNvSpPr>
          <p:nvPr/>
        </p:nvSpPr>
        <p:spPr bwMode="auto">
          <a:xfrm>
            <a:off x="355600" y="1240921"/>
            <a:ext cx="113963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67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例2：斜率为1的直线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经过抛物线 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的焦点 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,且与抛物线相交于A,B两点,求线段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的长.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321" name="Picture 105" descr="C:\Users\ADMINI~1\AppData\Local\Temp\ksohtml13952\wp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22" y="1199477"/>
            <a:ext cx="277096" cy="4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" name="Picture 106" descr="C:\Users\ADMINI~1\AppData\Local\Temp\ksohtml13952\wp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90" y="1207453"/>
            <a:ext cx="955673" cy="4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" name="Picture 107" descr="C:\Users\ADMINI~1\AppData\Local\Temp\ksohtml13952\wps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45" y="1233754"/>
            <a:ext cx="380977" cy="3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4" name="Picture 108" descr="C:\Users\ADMINI~1\AppData\Local\Temp\ksohtml13952\wps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60" y="1322041"/>
            <a:ext cx="356071" cy="2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23888" y="182961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解这题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你有什么方法呢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?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algn="ctr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639225" y="3040748"/>
            <a:ext cx="6234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法二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: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设而不求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运用韦达定理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计算弦长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运算量一般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);</a:t>
            </a:r>
            <a:endParaRPr lang="zh-CN" altLang="en-US" sz="2000" kern="100" dirty="0"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9225" y="3623434"/>
            <a:ext cx="4724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法三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: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活用定义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运用韦达定理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计算弦长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9225" y="4206119"/>
            <a:ext cx="4903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法四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: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纯几何计算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这也是一种较好的思维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225" y="2458062"/>
            <a:ext cx="5727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法一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: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直接求两点坐标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计算弦长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运算量一般较大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);</a:t>
            </a:r>
            <a:endParaRPr lang="zh-CN" altLang="en-US" sz="20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19" name="组合 8"/>
          <p:cNvGrpSpPr/>
          <p:nvPr/>
        </p:nvGrpSpPr>
        <p:grpSpPr bwMode="auto">
          <a:xfrm>
            <a:off x="6976805" y="2254099"/>
            <a:ext cx="4673278" cy="3570594"/>
            <a:chOff x="4860032" y="2122962"/>
            <a:chExt cx="4054307" cy="3911084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122962"/>
              <a:ext cx="4054307" cy="39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7642623" y="2807162"/>
              <a:ext cx="253186" cy="39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5473113" y="4993966"/>
              <a:ext cx="253186" cy="39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3" name="TextBox 7"/>
            <p:cNvSpPr txBox="1">
              <a:spLocks noChangeArrowheads="1"/>
            </p:cNvSpPr>
            <p:nvPr/>
          </p:nvSpPr>
          <p:spPr bwMode="auto">
            <a:xfrm>
              <a:off x="5584151" y="4316956"/>
              <a:ext cx="241686" cy="39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03345" y="1314531"/>
          <a:ext cx="2744787" cy="44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20165" imgH="215900" progId="Equation.DSMT4">
                  <p:embed/>
                </p:oleObj>
              </mc:Choice>
              <mc:Fallback>
                <p:oleObj r:id="rId2" imgW="1320165" imgH="21590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345" y="1314531"/>
                        <a:ext cx="2744787" cy="44864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00538" y="1831322"/>
          <a:ext cx="442436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76400" imgH="457200" progId="Equation.DSMT4">
                  <p:embed/>
                </p:oleObj>
              </mc:Choice>
              <mc:Fallback>
                <p:oleObj r:id="rId4" imgW="1676400" imgH="457200" progId="Equation.DSMT4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538" y="1831322"/>
                        <a:ext cx="4424363" cy="12065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584121" y="1314531"/>
            <a:ext cx="211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解法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 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 , 0), </a:t>
            </a:r>
          </a:p>
        </p:txBody>
      </p:sp>
      <p:graphicFrame>
        <p:nvGraphicFramePr>
          <p:cNvPr id="15365" name="对象 3"/>
          <p:cNvGraphicFramePr>
            <a:graphicFrameLocks noChangeAspect="1"/>
          </p:cNvGraphicFramePr>
          <p:nvPr/>
        </p:nvGraphicFramePr>
        <p:xfrm>
          <a:off x="1175286" y="3180913"/>
          <a:ext cx="5453948" cy="12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24100" imgH="533400" progId="Equation.DSMT4">
                  <p:embed/>
                </p:oleObj>
              </mc:Choice>
              <mc:Fallback>
                <p:oleObj r:id="rId6" imgW="2324100" imgH="533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286" y="3180913"/>
                        <a:ext cx="5453948" cy="125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对象 7"/>
          <p:cNvGraphicFramePr>
            <a:graphicFrameLocks noChangeAspect="1"/>
          </p:cNvGraphicFramePr>
          <p:nvPr/>
        </p:nvGraphicFramePr>
        <p:xfrm>
          <a:off x="1323615" y="4774305"/>
          <a:ext cx="4192628" cy="61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993900" imgH="292100" progId="Equation.DSMT4">
                  <p:embed/>
                </p:oleObj>
              </mc:Choice>
              <mc:Fallback>
                <p:oleObj r:id="rId8" imgW="1993900" imgH="2921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615" y="4774305"/>
                        <a:ext cx="4192628" cy="614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974694" y="1401495"/>
          <a:ext cx="2897529" cy="47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20165" imgH="215900" progId="Equation.DSMT4">
                  <p:embed/>
                </p:oleObj>
              </mc:Choice>
              <mc:Fallback>
                <p:oleObj r:id="rId2" imgW="1320165" imgH="21590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694" y="1401495"/>
                        <a:ext cx="2897529" cy="47360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802526" y="1996769"/>
          <a:ext cx="4424363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76400" imgH="457200" progId="Equation.DSMT4">
                  <p:embed/>
                </p:oleObj>
              </mc:Choice>
              <mc:Fallback>
                <p:oleObj r:id="rId4" imgW="1676400" imgH="457200" progId="Equation.DSMT4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526" y="1996769"/>
                        <a:ext cx="4424363" cy="1204913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66675" y="4263795"/>
          <a:ext cx="4739589" cy="13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74900" imgH="685800" progId="Equation.DSMT4">
                  <p:embed/>
                </p:oleObj>
              </mc:Choice>
              <mc:Fallback>
                <p:oleObj r:id="rId6" imgW="2374900" imgH="685800" progId="Equation.DSMT4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675" y="4263795"/>
                        <a:ext cx="4739589" cy="13672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746789" y="1418351"/>
            <a:ext cx="211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解法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F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 , 0), </a:t>
            </a:r>
          </a:p>
        </p:txBody>
      </p:sp>
      <p:graphicFrame>
        <p:nvGraphicFramePr>
          <p:cNvPr id="16390" name="对象 1"/>
          <p:cNvGraphicFramePr>
            <a:graphicFrameLocks noChangeAspect="1"/>
          </p:cNvGraphicFramePr>
          <p:nvPr/>
        </p:nvGraphicFramePr>
        <p:xfrm>
          <a:off x="1802526" y="3379990"/>
          <a:ext cx="3309858" cy="59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371600" imgH="228600" progId="Equation.DSMT4">
                  <p:embed/>
                </p:oleObj>
              </mc:Choice>
              <mc:Fallback>
                <p:oleObj r:id="rId8" imgW="1371600" imgH="228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526" y="3379990"/>
                        <a:ext cx="3309858" cy="598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698318" y="1229637"/>
          <a:ext cx="2909886" cy="47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20165" imgH="215900" progId="Equation.DSMT4">
                  <p:embed/>
                </p:oleObj>
              </mc:Choice>
              <mc:Fallback>
                <p:oleObj r:id="rId3" imgW="1320165" imgH="21590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318" y="1229637"/>
                        <a:ext cx="2909886" cy="47562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80618" y="1780785"/>
          <a:ext cx="4053973" cy="110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76400" imgH="457200" progId="Equation.DSMT4">
                  <p:embed/>
                </p:oleObj>
              </mc:Choice>
              <mc:Fallback>
                <p:oleObj r:id="rId5" imgW="1676400" imgH="457200" progId="Equation.DSMT4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618" y="1780785"/>
                        <a:ext cx="4053973" cy="110549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86843" y="1305156"/>
            <a:ext cx="211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解法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F</a:t>
            </a:r>
            <a:r>
              <a:rPr lang="en-US" altLang="zh-CN" sz="2000" kern="0" baseline="-25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 , 0), </a:t>
            </a:r>
          </a:p>
        </p:txBody>
      </p:sp>
      <p:graphicFrame>
        <p:nvGraphicFramePr>
          <p:cNvPr id="17413" name="对象 1"/>
          <p:cNvGraphicFramePr>
            <a:graphicFrameLocks noChangeAspect="1"/>
          </p:cNvGraphicFramePr>
          <p:nvPr/>
        </p:nvGraphicFramePr>
        <p:xfrm>
          <a:off x="1116312" y="2961801"/>
          <a:ext cx="3036949" cy="54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371600" imgH="228600" progId="Equation.DSMT4">
                  <p:embed/>
                </p:oleObj>
              </mc:Choice>
              <mc:Fallback>
                <p:oleObj r:id="rId7" imgW="1371600" imgH="228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12" y="2961801"/>
                        <a:ext cx="3036949" cy="548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2225" y="3586069"/>
            <a:ext cx="25378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|AB |= |AF|+ |BF |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|AA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|+ |BB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|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=(x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+1)+(x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+1)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=x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+x</a:t>
            </a:r>
            <a:r>
              <a:rPr lang="en-US" altLang="zh-CN" sz="2000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+2=8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2774" name="组合 8"/>
          <p:cNvGrpSpPr/>
          <p:nvPr/>
        </p:nvGrpSpPr>
        <p:grpSpPr bwMode="auto">
          <a:xfrm>
            <a:off x="6629234" y="1904639"/>
            <a:ext cx="4054475" cy="3910013"/>
            <a:chOff x="4860032" y="2122962"/>
            <a:chExt cx="4054307" cy="3911084"/>
          </a:xfrm>
        </p:grpSpPr>
        <p:pic>
          <p:nvPicPr>
            <p:cNvPr id="3277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122962"/>
              <a:ext cx="4054307" cy="39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TextBox 5"/>
            <p:cNvSpPr txBox="1">
              <a:spLocks noChangeArrowheads="1"/>
            </p:cNvSpPr>
            <p:nvPr/>
          </p:nvSpPr>
          <p:spPr bwMode="auto">
            <a:xfrm>
              <a:off x="7642990" y="2807350"/>
              <a:ext cx="356173" cy="4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2777" name="TextBox 6"/>
            <p:cNvSpPr txBox="1">
              <a:spLocks noChangeArrowheads="1"/>
            </p:cNvSpPr>
            <p:nvPr/>
          </p:nvSpPr>
          <p:spPr bwMode="auto">
            <a:xfrm>
              <a:off x="5473066" y="4993923"/>
              <a:ext cx="356173" cy="4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2778" name="TextBox 7"/>
            <p:cNvSpPr txBox="1">
              <a:spLocks noChangeArrowheads="1"/>
            </p:cNvSpPr>
            <p:nvPr/>
          </p:nvSpPr>
          <p:spPr bwMode="auto">
            <a:xfrm>
              <a:off x="5583168" y="4317521"/>
              <a:ext cx="341746" cy="4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6235534" y="2353900"/>
            <a:ext cx="3273425" cy="400110"/>
            <a:chOff x="4484914" y="2840702"/>
            <a:chExt cx="3273640" cy="399610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4935794" y="3102312"/>
              <a:ext cx="28227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1" name="TextBox 15"/>
            <p:cNvSpPr txBox="1">
              <a:spLocks noChangeArrowheads="1"/>
            </p:cNvSpPr>
            <p:nvPr/>
          </p:nvSpPr>
          <p:spPr bwMode="auto">
            <a:xfrm>
              <a:off x="4484914" y="2840702"/>
              <a:ext cx="465223" cy="39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129170" y="4806585"/>
            <a:ext cx="1112838" cy="400110"/>
            <a:chOff x="4378745" y="5293435"/>
            <a:chExt cx="1112759" cy="399610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4915282" y="5491625"/>
              <a:ext cx="5762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4" name="TextBox 22"/>
            <p:cNvSpPr txBox="1">
              <a:spLocks noChangeArrowheads="1"/>
            </p:cNvSpPr>
            <p:nvPr/>
          </p:nvSpPr>
          <p:spPr bwMode="auto">
            <a:xfrm>
              <a:off x="4378745" y="5293435"/>
              <a:ext cx="465159" cy="39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660400" y="1307264"/>
            <a:ext cx="1811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解法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34818" name="组合 8"/>
          <p:cNvGrpSpPr/>
          <p:nvPr/>
        </p:nvGrpSpPr>
        <p:grpSpPr bwMode="auto">
          <a:xfrm>
            <a:off x="6925809" y="1784482"/>
            <a:ext cx="4054475" cy="3911600"/>
            <a:chOff x="4860032" y="2122962"/>
            <a:chExt cx="4054307" cy="3911084"/>
          </a:xfrm>
        </p:grpSpPr>
        <p:pic>
          <p:nvPicPr>
            <p:cNvPr id="3481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122962"/>
              <a:ext cx="4054307" cy="391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TextBox 5"/>
            <p:cNvSpPr txBox="1">
              <a:spLocks noChangeArrowheads="1"/>
            </p:cNvSpPr>
            <p:nvPr/>
          </p:nvSpPr>
          <p:spPr bwMode="auto">
            <a:xfrm>
              <a:off x="7642990" y="2807350"/>
              <a:ext cx="356173" cy="4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5473066" y="4993923"/>
              <a:ext cx="356173" cy="4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5583168" y="4317521"/>
              <a:ext cx="341746" cy="4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34823" name="组合 16"/>
          <p:cNvGrpSpPr/>
          <p:nvPr/>
        </p:nvGrpSpPr>
        <p:grpSpPr bwMode="auto">
          <a:xfrm>
            <a:off x="6532108" y="2235331"/>
            <a:ext cx="3275012" cy="400110"/>
            <a:chOff x="4484914" y="2840702"/>
            <a:chExt cx="3273640" cy="399610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4935575" y="3102312"/>
              <a:ext cx="282297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5" name="TextBox 15"/>
            <p:cNvSpPr txBox="1">
              <a:spLocks noChangeArrowheads="1"/>
            </p:cNvSpPr>
            <p:nvPr/>
          </p:nvSpPr>
          <p:spPr bwMode="auto">
            <a:xfrm>
              <a:off x="4484914" y="2840702"/>
              <a:ext cx="464997" cy="39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4826" name="组合 17"/>
          <p:cNvGrpSpPr/>
          <p:nvPr/>
        </p:nvGrpSpPr>
        <p:grpSpPr bwMode="auto">
          <a:xfrm>
            <a:off x="6427334" y="4688016"/>
            <a:ext cx="1112837" cy="400110"/>
            <a:chOff x="4378745" y="5293435"/>
            <a:chExt cx="1112759" cy="399610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4915282" y="5491625"/>
              <a:ext cx="5762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8" name="TextBox 22"/>
            <p:cNvSpPr txBox="1">
              <a:spLocks noChangeArrowheads="1"/>
            </p:cNvSpPr>
            <p:nvPr/>
          </p:nvSpPr>
          <p:spPr bwMode="auto">
            <a:xfrm>
              <a:off x="4378745" y="5293435"/>
              <a:ext cx="465159" cy="39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kern="0" baseline="-25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34829" name="对象 11"/>
          <p:cNvGraphicFramePr>
            <a:graphicFrameLocks noChangeAspect="1"/>
          </p:cNvGraphicFramePr>
          <p:nvPr/>
        </p:nvGraphicFramePr>
        <p:xfrm>
          <a:off x="6511470" y="3979994"/>
          <a:ext cx="4953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7800" imgH="165100" progId="Equation.DSMT4">
                  <p:embed/>
                </p:oleObj>
              </mc:Choice>
              <mc:Fallback>
                <p:oleObj r:id="rId4" imgW="177800" imgH="1651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470" y="3979994"/>
                        <a:ext cx="4953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对象 12"/>
          <p:cNvGraphicFramePr>
            <a:graphicFrameLocks noChangeAspect="1"/>
          </p:cNvGraphicFramePr>
          <p:nvPr/>
        </p:nvGraphicFramePr>
        <p:xfrm>
          <a:off x="1332269" y="1774509"/>
          <a:ext cx="4814869" cy="58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81885" imgH="290830" progId="Word.Document.8">
                  <p:embed/>
                </p:oleObj>
              </mc:Choice>
              <mc:Fallback>
                <p:oleObj r:id="rId6" imgW="2381885" imgH="290830" progId="Word.Document.8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269" y="1774509"/>
                        <a:ext cx="4814869" cy="588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9807120" y="2497270"/>
            <a:ext cx="0" cy="2005013"/>
          </a:xfrm>
          <a:prstGeom prst="line">
            <a:avLst/>
          </a:prstGeom>
          <a:ln w="508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9845220" y="3979994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grpSp>
        <p:nvGrpSpPr>
          <p:cNvPr id="39936" name="组合 39935"/>
          <p:cNvGrpSpPr/>
          <p:nvPr/>
        </p:nvGrpSpPr>
        <p:grpSpPr bwMode="auto">
          <a:xfrm>
            <a:off x="1442246" y="3309673"/>
            <a:ext cx="2857380" cy="835260"/>
            <a:chOff x="275290" y="2526879"/>
            <a:chExt cx="3274773" cy="957396"/>
          </a:xfrm>
        </p:grpSpPr>
        <p:sp>
          <p:nvSpPr>
            <p:cNvPr id="34835" name="Rectangle 12"/>
            <p:cNvSpPr>
              <a:spLocks noChangeArrowheads="1"/>
            </p:cNvSpPr>
            <p:nvPr/>
          </p:nvSpPr>
          <p:spPr bwMode="auto">
            <a:xfrm>
              <a:off x="275290" y="2805494"/>
              <a:ext cx="1460514" cy="400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同理</a:t>
              </a:r>
            </a:p>
          </p:txBody>
        </p:sp>
        <p:graphicFrame>
          <p:nvGraphicFramePr>
            <p:cNvPr id="34836" name="对象 27"/>
            <p:cNvGraphicFramePr>
              <a:graphicFrameLocks noChangeAspect="1"/>
            </p:cNvGraphicFramePr>
            <p:nvPr/>
          </p:nvGraphicFramePr>
          <p:xfrm>
            <a:off x="1167706" y="2526879"/>
            <a:ext cx="2382357" cy="957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015365" imgH="406400" progId="Equation.DSMT4">
                    <p:embed/>
                  </p:oleObj>
                </mc:Choice>
                <mc:Fallback>
                  <p:oleObj r:id="rId8" imgW="1015365" imgH="406400" progId="Equation.DSMT4">
                    <p:embed/>
                    <p:pic>
                      <p:nvPicPr>
                        <p:cNvPr id="0" name="对象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7706" y="2526879"/>
                          <a:ext cx="2382357" cy="957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37" name="Rectangle 15"/>
          <p:cNvSpPr>
            <a:spLocks noChangeArrowheads="1"/>
          </p:cNvSpPr>
          <p:nvPr/>
        </p:nvSpPr>
        <p:spPr bwMode="auto">
          <a:xfrm>
            <a:off x="1558725" y="1038711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9481" name="对象 30"/>
          <p:cNvGraphicFramePr>
            <a:graphicFrameLocks noChangeAspect="1"/>
          </p:cNvGraphicFramePr>
          <p:nvPr/>
        </p:nvGraphicFramePr>
        <p:xfrm>
          <a:off x="1483205" y="4286012"/>
          <a:ext cx="3061147" cy="145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726565" imgH="812165" progId="Equation.DSMT4">
                  <p:embed/>
                </p:oleObj>
              </mc:Choice>
              <mc:Fallback>
                <p:oleObj r:id="rId10" imgW="1726565" imgH="812165" progId="Equation.DSMT4">
                  <p:embed/>
                  <p:pic>
                    <p:nvPicPr>
                      <p:cNvPr id="0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205" y="4286012"/>
                        <a:ext cx="3061147" cy="1453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3" name="对象 39937"/>
          <p:cNvGraphicFramePr>
            <a:graphicFrameLocks noChangeAspect="1"/>
          </p:cNvGraphicFramePr>
          <p:nvPr/>
        </p:nvGraphicFramePr>
        <p:xfrm>
          <a:off x="1395987" y="2249531"/>
          <a:ext cx="2343716" cy="95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002665" imgH="406400" progId="Equation.DSMT4">
                  <p:embed/>
                </p:oleObj>
              </mc:Choice>
              <mc:Fallback>
                <p:oleObj r:id="rId12" imgW="1002665" imgH="406400" progId="Equation.DSMT4">
                  <p:embed/>
                  <p:pic>
                    <p:nvPicPr>
                      <p:cNvPr id="0" name="对象 399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987" y="2249531"/>
                        <a:ext cx="2343716" cy="95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0" name="Rectangle 18"/>
          <p:cNvSpPr>
            <a:spLocks noChangeArrowheads="1"/>
          </p:cNvSpPr>
          <p:nvPr/>
        </p:nvSpPr>
        <p:spPr bwMode="auto">
          <a:xfrm>
            <a:off x="1863524" y="1981686"/>
            <a:ext cx="255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51090" y="1230283"/>
            <a:ext cx="3489646" cy="483687"/>
            <a:chOff x="5816400" y="1611827"/>
            <a:chExt cx="3489646" cy="483687"/>
          </a:xfrm>
        </p:grpSpPr>
        <p:sp>
          <p:nvSpPr>
            <p:cNvPr id="29" name="TextBox 2"/>
            <p:cNvSpPr txBox="1">
              <a:spLocks noChangeArrowheads="1"/>
            </p:cNvSpPr>
            <p:nvPr/>
          </p:nvSpPr>
          <p:spPr bwMode="auto">
            <a:xfrm>
              <a:off x="5816400" y="1695404"/>
              <a:ext cx="26485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kern="0" dirty="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P=2,a=45</a:t>
              </a:r>
            </a:p>
          </p:txBody>
        </p:sp>
        <p:sp>
          <p:nvSpPr>
            <p:cNvPr id="30" name="TextBox 2"/>
            <p:cNvSpPr txBox="1">
              <a:spLocks noChangeArrowheads="1"/>
            </p:cNvSpPr>
            <p:nvPr/>
          </p:nvSpPr>
          <p:spPr bwMode="auto">
            <a:xfrm>
              <a:off x="6928644" y="1611827"/>
              <a:ext cx="2377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kern="0" dirty="0">
                  <a:solidFill>
                    <a:srgbClr val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  <p:sp>
        <p:nvSpPr>
          <p:cNvPr id="3" name="矩形 2"/>
          <p:cNvSpPr/>
          <p:nvPr/>
        </p:nvSpPr>
        <p:spPr>
          <a:xfrm>
            <a:off x="8174440" y="3979528"/>
            <a:ext cx="594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0" dirty="0">
                <a:solidFill>
                  <a:srgbClr val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8"/>
          <p:cNvSpPr txBox="1">
            <a:spLocks noChangeArrowheads="1"/>
          </p:cNvSpPr>
          <p:nvPr/>
        </p:nvSpPr>
        <p:spPr bwMode="auto">
          <a:xfrm>
            <a:off x="660400" y="1118642"/>
            <a:ext cx="10858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、过抛物线                       的焦点作直线交抛物线于                              两点，若                                ，那么               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u="sng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36866" name="内容占位符 58374"/>
          <p:cNvGraphicFramePr>
            <a:graphicFrameLocks noGrp="1"/>
          </p:cNvGraphicFramePr>
          <p:nvPr>
            <p:ph sz="quarter" idx="4294967295"/>
          </p:nvPr>
        </p:nvGraphicFramePr>
        <p:xfrm>
          <a:off x="2476499" y="1336099"/>
          <a:ext cx="1110655" cy="44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1500" imgH="228600" progId="Equation.3">
                  <p:embed/>
                </p:oleObj>
              </mc:Choice>
              <mc:Fallback>
                <p:oleObj r:id="rId2" imgW="571500" imgH="228600" progId="Equation.3">
                  <p:embed/>
                  <p:pic>
                    <p:nvPicPr>
                      <p:cNvPr id="0" name="内容占位符 5837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499" y="1336099"/>
                        <a:ext cx="1110655" cy="4442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内容占位符 58376"/>
          <p:cNvGraphicFramePr>
            <a:graphicFrameLocks noGrp="1"/>
          </p:cNvGraphicFramePr>
          <p:nvPr>
            <p:ph sz="quarter" idx="4294967295"/>
          </p:nvPr>
        </p:nvGraphicFramePr>
        <p:xfrm>
          <a:off x="6724892" y="1382514"/>
          <a:ext cx="1839408" cy="35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29030" imgH="215900" progId="Equation.3">
                  <p:embed/>
                </p:oleObj>
              </mc:Choice>
              <mc:Fallback>
                <p:oleObj r:id="rId4" imgW="1129030" imgH="215900" progId="Equation.3">
                  <p:embed/>
                  <p:pic>
                    <p:nvPicPr>
                      <p:cNvPr id="0" name="内容占位符 5837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892" y="1382514"/>
                        <a:ext cx="1839408" cy="35143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内容占位符 58379"/>
          <p:cNvGraphicFramePr>
            <a:graphicFrameLocks noGrp="1"/>
          </p:cNvGraphicFramePr>
          <p:nvPr>
            <p:ph sz="quarter" idx="4294967295"/>
          </p:nvPr>
        </p:nvGraphicFramePr>
        <p:xfrm>
          <a:off x="1037123" y="1780361"/>
          <a:ext cx="1994703" cy="594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23265" imgH="215900" progId="Equation.3">
                  <p:embed/>
                </p:oleObj>
              </mc:Choice>
              <mc:Fallback>
                <p:oleObj r:id="rId6" imgW="723265" imgH="215900" progId="Equation.3">
                  <p:embed/>
                  <p:pic>
                    <p:nvPicPr>
                      <p:cNvPr id="0" name="内容占位符 5837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123" y="1780361"/>
                        <a:ext cx="1994703" cy="59438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内容占位符 58382"/>
          <p:cNvGraphicFramePr>
            <a:graphicFrameLocks noGrp="1"/>
          </p:cNvGraphicFramePr>
          <p:nvPr>
            <p:ph sz="quarter" idx="4294967295"/>
          </p:nvPr>
        </p:nvGraphicFramePr>
        <p:xfrm>
          <a:off x="4165698" y="1787789"/>
          <a:ext cx="812379" cy="70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92100" imgH="254000" progId="Equation.3">
                  <p:embed/>
                </p:oleObj>
              </mc:Choice>
              <mc:Fallback>
                <p:oleObj r:id="rId8" imgW="292100" imgH="254000" progId="Equation.3">
                  <p:embed/>
                  <p:pic>
                    <p:nvPicPr>
                      <p:cNvPr id="0" name="内容占位符 5838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98" y="1787789"/>
                        <a:ext cx="812379" cy="70637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6" name="文本框 58385"/>
          <p:cNvSpPr txBox="1">
            <a:spLocks noChangeArrowheads="1"/>
          </p:cNvSpPr>
          <p:nvPr/>
        </p:nvSpPr>
        <p:spPr bwMode="auto">
          <a:xfrm>
            <a:off x="5403253" y="1779879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9"/>
          <p:cNvSpPr>
            <a:spLocks noChangeArrowheads="1"/>
          </p:cNvSpPr>
          <p:nvPr/>
        </p:nvSpPr>
        <p:spPr bwMode="auto">
          <a:xfrm>
            <a:off x="660400" y="1052513"/>
            <a:ext cx="1075494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250000"/>
              </a:lnSpc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．过抛物线</a:t>
            </a:r>
            <a:r>
              <a:rPr lang="en-US" altLang="zh-CN" sz="2000" b="0" i="1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b="0" kern="0" baseline="3000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b="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en-US" altLang="zh-CN" sz="2000" b="0" i="1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的焦点，作倾斜角为</a:t>
            </a:r>
            <a:r>
              <a:rPr lang="en-US" altLang="zh-CN" sz="2000" b="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45°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的直线，则被抛物线截得的弦长为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 algn="just" eaLnBrk="0" hangingPunct="0">
              <a:lnSpc>
                <a:spcPct val="250000"/>
              </a:lnSpc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  			B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  <a:p>
            <a:pPr algn="just" eaLnBrk="0" hangingPunct="0">
              <a:lnSpc>
                <a:spcPct val="250000"/>
              </a:lnSpc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32  			D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61</a:t>
            </a:r>
            <a:endParaRPr lang="en-US" altLang="zh-CN" sz="2000" b="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3060" name="Rectangle 20"/>
          <p:cNvSpPr>
            <a:spLocks noChangeArrowheads="1"/>
          </p:cNvSpPr>
          <p:nvPr/>
        </p:nvSpPr>
        <p:spPr bwMode="auto">
          <a:xfrm>
            <a:off x="9330521" y="952500"/>
            <a:ext cx="755650" cy="9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altLang="zh-CN" sz="32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en-US" altLang="zh-CN" sz="32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3"/>
          <p:cNvGrpSpPr/>
          <p:nvPr/>
        </p:nvGrpSpPr>
        <p:grpSpPr bwMode="auto">
          <a:xfrm>
            <a:off x="5220845" y="2208033"/>
            <a:ext cx="6477000" cy="3917950"/>
            <a:chOff x="1104" y="796"/>
            <a:chExt cx="4080" cy="2468"/>
          </a:xfrm>
        </p:grpSpPr>
        <p:sp>
          <p:nvSpPr>
            <p:cNvPr id="38914" name="Line 4"/>
            <p:cNvSpPr>
              <a:spLocks noChangeShapeType="1"/>
            </p:cNvSpPr>
            <p:nvPr/>
          </p:nvSpPr>
          <p:spPr bwMode="auto">
            <a:xfrm>
              <a:off x="1104" y="2160"/>
              <a:ext cx="39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15" name="Line 5"/>
            <p:cNvSpPr>
              <a:spLocks noChangeShapeType="1"/>
            </p:cNvSpPr>
            <p:nvPr/>
          </p:nvSpPr>
          <p:spPr bwMode="auto">
            <a:xfrm flipV="1">
              <a:off x="2640" y="960"/>
              <a:ext cx="0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8916" name="Group 6"/>
            <p:cNvGrpSpPr/>
            <p:nvPr/>
          </p:nvGrpSpPr>
          <p:grpSpPr bwMode="auto">
            <a:xfrm flipH="1">
              <a:off x="2640" y="1584"/>
              <a:ext cx="1488" cy="1104"/>
              <a:chOff x="3216" y="2160"/>
              <a:chExt cx="1488" cy="1104"/>
            </a:xfrm>
          </p:grpSpPr>
          <p:sp>
            <p:nvSpPr>
              <p:cNvPr id="38917" name="Arc 7"/>
              <p:cNvSpPr>
                <a:spLocks noChangeArrowheads="1"/>
              </p:cNvSpPr>
              <p:nvPr/>
            </p:nvSpPr>
            <p:spPr bwMode="auto">
              <a:xfrm>
                <a:off x="3216" y="2160"/>
                <a:ext cx="1488" cy="576"/>
              </a:xfrm>
              <a:custGeom>
                <a:avLst/>
                <a:gdLst>
                  <a:gd name="T0" fmla="*/ -1 w 21600"/>
                  <a:gd name="T1" fmla="*/ 0 h 21600"/>
                  <a:gd name="T2" fmla="*/ 21600 w 21600"/>
                  <a:gd name="T3" fmla="*/ 21600 h 21600"/>
                  <a:gd name="T4" fmla="*/ -1 w 21600"/>
                  <a:gd name="T5" fmla="*/ 0 h 21600"/>
                  <a:gd name="T6" fmla="*/ 21600 w 21600"/>
                  <a:gd name="T7" fmla="*/ 21600 h 21600"/>
                  <a:gd name="T8" fmla="*/ 0 w 21600"/>
                  <a:gd name="T9" fmla="*/ 21600 h 21600"/>
                  <a:gd name="T10" fmla="*/ -1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918" name="Arc 8"/>
              <p:cNvSpPr>
                <a:spLocks noChangeArrowheads="1"/>
              </p:cNvSpPr>
              <p:nvPr/>
            </p:nvSpPr>
            <p:spPr bwMode="auto">
              <a:xfrm flipV="1">
                <a:off x="3216" y="2688"/>
                <a:ext cx="1488" cy="576"/>
              </a:xfrm>
              <a:custGeom>
                <a:avLst/>
                <a:gdLst>
                  <a:gd name="T0" fmla="*/ -1 w 21600"/>
                  <a:gd name="T1" fmla="*/ 0 h 21600"/>
                  <a:gd name="T2" fmla="*/ 21600 w 21600"/>
                  <a:gd name="T3" fmla="*/ 21600 h 21600"/>
                  <a:gd name="T4" fmla="*/ -1 w 21600"/>
                  <a:gd name="T5" fmla="*/ 0 h 21600"/>
                  <a:gd name="T6" fmla="*/ 21600 w 21600"/>
                  <a:gd name="T7" fmla="*/ 21600 h 21600"/>
                  <a:gd name="T8" fmla="*/ 0 w 21600"/>
                  <a:gd name="T9" fmla="*/ 21600 h 21600"/>
                  <a:gd name="T10" fmla="*/ -1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919" name="Line 9"/>
            <p:cNvSpPr>
              <a:spLocks noChangeShapeType="1"/>
            </p:cNvSpPr>
            <p:nvPr/>
          </p:nvSpPr>
          <p:spPr bwMode="auto">
            <a:xfrm>
              <a:off x="2400" y="1152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20" name="Text Box 10"/>
            <p:cNvSpPr txBox="1">
              <a:spLocks noChangeArrowheads="1"/>
            </p:cNvSpPr>
            <p:nvPr/>
          </p:nvSpPr>
          <p:spPr bwMode="auto">
            <a:xfrm>
              <a:off x="4800" y="2150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8921" name="Text Box 11"/>
            <p:cNvSpPr txBox="1">
              <a:spLocks noChangeArrowheads="1"/>
            </p:cNvSpPr>
            <p:nvPr/>
          </p:nvSpPr>
          <p:spPr bwMode="auto">
            <a:xfrm>
              <a:off x="2784" y="796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8922" name="Text Box 12"/>
            <p:cNvSpPr txBox="1">
              <a:spLocks noChangeArrowheads="1"/>
            </p:cNvSpPr>
            <p:nvPr/>
          </p:nvSpPr>
          <p:spPr bwMode="auto">
            <a:xfrm>
              <a:off x="2400" y="2160"/>
              <a:ext cx="5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553997" name="Line 13"/>
          <p:cNvSpPr>
            <a:spLocks noChangeShapeType="1"/>
          </p:cNvSpPr>
          <p:nvPr/>
        </p:nvSpPr>
        <p:spPr bwMode="auto">
          <a:xfrm rot="12464290" flipH="1">
            <a:off x="7133783" y="2285820"/>
            <a:ext cx="1219200" cy="2590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3336484" y="2595552"/>
            <a:ext cx="5630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相交（一个交点，两个交点）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53999" name="Line 15"/>
          <p:cNvSpPr>
            <a:spLocks noChangeShapeType="1"/>
          </p:cNvSpPr>
          <p:nvPr/>
        </p:nvSpPr>
        <p:spPr bwMode="auto">
          <a:xfrm rot="12464290" flipH="1">
            <a:off x="7519545" y="2512833"/>
            <a:ext cx="1219200" cy="2590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4000" name="Line 16"/>
          <p:cNvSpPr>
            <a:spLocks noChangeShapeType="1"/>
          </p:cNvSpPr>
          <p:nvPr/>
        </p:nvSpPr>
        <p:spPr bwMode="auto">
          <a:xfrm rot="12464290" flipH="1">
            <a:off x="7900545" y="2741433"/>
            <a:ext cx="1219200" cy="2590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4001" name="Line 17"/>
          <p:cNvSpPr>
            <a:spLocks noChangeShapeType="1"/>
          </p:cNvSpPr>
          <p:nvPr/>
        </p:nvSpPr>
        <p:spPr bwMode="auto">
          <a:xfrm rot="14678871" flipH="1">
            <a:off x="8357745" y="3579633"/>
            <a:ext cx="1219200" cy="2590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28" name="Text Box 37"/>
          <p:cNvSpPr txBox="1">
            <a:spLocks noChangeArrowheads="1"/>
          </p:cNvSpPr>
          <p:nvPr/>
        </p:nvSpPr>
        <p:spPr bwMode="auto">
          <a:xfrm>
            <a:off x="660400" y="1181993"/>
            <a:ext cx="472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直线与抛物线的位置关系</a:t>
            </a:r>
          </a:p>
        </p:txBody>
      </p:sp>
      <p:sp>
        <p:nvSpPr>
          <p:cNvPr id="38929" name="Text Box 3"/>
          <p:cNvSpPr txBox="1">
            <a:spLocks noChangeArrowheads="1"/>
          </p:cNvSpPr>
          <p:nvPr/>
        </p:nvSpPr>
        <p:spPr bwMode="auto">
          <a:xfrm>
            <a:off x="671070" y="1827857"/>
            <a:ext cx="7788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问题：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直线与抛物线有怎样的位置关系？</a:t>
            </a:r>
          </a:p>
        </p:txBody>
      </p:sp>
      <p:sp>
        <p:nvSpPr>
          <p:cNvPr id="430119" name="Text Box 39"/>
          <p:cNvSpPr txBox="1">
            <a:spLocks noChangeArrowheads="1"/>
          </p:cNvSpPr>
          <p:nvPr/>
        </p:nvSpPr>
        <p:spPr bwMode="auto">
          <a:xfrm>
            <a:off x="163334" y="2489431"/>
            <a:ext cx="2009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相离；</a:t>
            </a:r>
          </a:p>
        </p:txBody>
      </p:sp>
      <p:sp>
        <p:nvSpPr>
          <p:cNvPr id="430120" name="Text Box 40"/>
          <p:cNvSpPr txBox="1">
            <a:spLocks noChangeArrowheads="1"/>
          </p:cNvSpPr>
          <p:nvPr/>
        </p:nvSpPr>
        <p:spPr bwMode="auto">
          <a:xfrm>
            <a:off x="1619070" y="2492389"/>
            <a:ext cx="2009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相切；</a:t>
            </a:r>
          </a:p>
        </p:txBody>
      </p:sp>
      <p:sp>
        <p:nvSpPr>
          <p:cNvPr id="430121" name="AutoShape 41"/>
          <p:cNvSpPr>
            <a:spLocks noChangeArrowheads="1"/>
          </p:cNvSpPr>
          <p:nvPr/>
        </p:nvSpPr>
        <p:spPr bwMode="auto">
          <a:xfrm>
            <a:off x="1739900" y="3348651"/>
            <a:ext cx="2565400" cy="1897063"/>
          </a:xfrm>
          <a:prstGeom prst="cloudCallout">
            <a:avLst>
              <a:gd name="adj1" fmla="val 110197"/>
              <a:gd name="adj2" fmla="val 34050"/>
            </a:avLst>
          </a:prstGeom>
          <a:noFill/>
          <a:ln w="9525">
            <a:solidFill>
              <a:srgbClr val="CC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与双曲线的情况一致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8" grpId="0"/>
      <p:bldP spid="430119" grpId="0"/>
      <p:bldP spid="430120" grpId="0"/>
      <p:bldP spid="4301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14"/>
          <p:cNvGraphicFramePr>
            <a:graphicFrameLocks noChangeAspect="1"/>
          </p:cNvGraphicFramePr>
          <p:nvPr/>
        </p:nvGraphicFramePr>
        <p:xfrm>
          <a:off x="689866" y="2361681"/>
          <a:ext cx="3244067" cy="78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90700" imgH="431800" progId="Equation.DSMT4">
                  <p:embed/>
                </p:oleObj>
              </mc:Choice>
              <mc:Fallback>
                <p:oleObj r:id="rId2" imgW="1790700" imgH="431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66" y="2361681"/>
                        <a:ext cx="3244067" cy="78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7" name="组合 2"/>
          <p:cNvGrpSpPr/>
          <p:nvPr/>
        </p:nvGrpSpPr>
        <p:grpSpPr bwMode="auto">
          <a:xfrm>
            <a:off x="7504602" y="2640345"/>
            <a:ext cx="2852737" cy="2879725"/>
            <a:chOff x="5910263" y="3213100"/>
            <a:chExt cx="2852737" cy="2879725"/>
          </a:xfrm>
        </p:grpSpPr>
        <p:sp>
          <p:nvSpPr>
            <p:cNvPr id="16388" name="Line 18"/>
            <p:cNvSpPr>
              <a:spLocks noChangeShapeType="1"/>
            </p:cNvSpPr>
            <p:nvPr/>
          </p:nvSpPr>
          <p:spPr bwMode="auto">
            <a:xfrm>
              <a:off x="5910263" y="4868863"/>
              <a:ext cx="2663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389" name="组合 1"/>
            <p:cNvGrpSpPr/>
            <p:nvPr/>
          </p:nvGrpSpPr>
          <p:grpSpPr bwMode="auto">
            <a:xfrm>
              <a:off x="6659563" y="3213100"/>
              <a:ext cx="2103437" cy="2879725"/>
              <a:chOff x="6659563" y="3213100"/>
              <a:chExt cx="2103437" cy="2879725"/>
            </a:xfrm>
          </p:grpSpPr>
          <p:grpSp>
            <p:nvGrpSpPr>
              <p:cNvPr id="16390" name="Group 4"/>
              <p:cNvGrpSpPr/>
              <p:nvPr/>
            </p:nvGrpSpPr>
            <p:grpSpPr bwMode="auto">
              <a:xfrm>
                <a:off x="6702425" y="3429000"/>
                <a:ext cx="1492250" cy="2552700"/>
                <a:chOff x="4468" y="2496"/>
                <a:chExt cx="940" cy="1608"/>
              </a:xfrm>
            </p:grpSpPr>
            <p:sp>
              <p:nvSpPr>
                <p:cNvPr id="16391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604" y="2568"/>
                  <a:ext cx="0" cy="15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6392" name="Object 6"/>
                <p:cNvGraphicFramePr>
                  <a:graphicFrameLocks noChangeAspect="1"/>
                </p:cNvGraphicFramePr>
                <p:nvPr/>
              </p:nvGraphicFramePr>
              <p:xfrm>
                <a:off x="4468" y="2496"/>
                <a:ext cx="142" cy="2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4" imgW="101600" imgH="177800" progId="Equation.3">
                        <p:embed/>
                      </p:oleObj>
                    </mc:Choice>
                    <mc:Fallback>
                      <p:oleObj r:id="rId4" imgW="101600" imgH="17780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8" y="2496"/>
                              <a:ext cx="142" cy="2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3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38" y="3088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163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958" y="3362"/>
                  <a:ext cx="3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</a:p>
              </p:txBody>
            </p:sp>
            <p:sp>
              <p:nvSpPr>
                <p:cNvPr id="163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067" y="2736"/>
                  <a:ext cx="3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1639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5043" y="2881"/>
                  <a:ext cx="60" cy="50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9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604" y="2881"/>
                  <a:ext cx="499" cy="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6398" name="Object 12"/>
                <p:cNvGraphicFramePr>
                  <a:graphicFrameLocks noChangeAspect="1"/>
                </p:cNvGraphicFramePr>
                <p:nvPr/>
              </p:nvGraphicFramePr>
              <p:xfrm>
                <a:off x="4767" y="2632"/>
                <a:ext cx="195" cy="2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6" imgW="139700" imgH="177800" progId="Equation.3">
                        <p:embed/>
                      </p:oleObj>
                    </mc:Choice>
                    <mc:Fallback>
                      <p:oleObj r:id="rId6" imgW="139700" imgH="177800" progId="Equation.3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67" y="2632"/>
                              <a:ext cx="195" cy="2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39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976" y="2586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.</a:t>
                  </a:r>
                </a:p>
              </p:txBody>
            </p:sp>
          </p:grpSp>
          <p:sp>
            <p:nvSpPr>
              <p:cNvPr id="16400" name="Freeform 15"/>
              <p:cNvSpPr>
                <a:spLocks noChangeArrowheads="1"/>
              </p:cNvSpPr>
              <p:nvPr/>
            </p:nvSpPr>
            <p:spPr bwMode="auto">
              <a:xfrm>
                <a:off x="7251700" y="3544888"/>
                <a:ext cx="1020763" cy="2547937"/>
              </a:xfrm>
              <a:custGeom>
                <a:avLst/>
                <a:gdLst>
                  <a:gd name="T0" fmla="*/ 635 w 635"/>
                  <a:gd name="T1" fmla="*/ 0 h 1089"/>
                  <a:gd name="T2" fmla="*/ 0 w 635"/>
                  <a:gd name="T3" fmla="*/ 544 h 1089"/>
                  <a:gd name="T4" fmla="*/ 635 w 635"/>
                  <a:gd name="T5" fmla="*/ 1089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5" h="1089">
                    <a:moveTo>
                      <a:pt x="635" y="0"/>
                    </a:moveTo>
                    <a:cubicBezTo>
                      <a:pt x="317" y="181"/>
                      <a:pt x="0" y="363"/>
                      <a:pt x="0" y="544"/>
                    </a:cubicBezTo>
                    <a:cubicBezTo>
                      <a:pt x="0" y="725"/>
                      <a:pt x="317" y="907"/>
                      <a:pt x="635" y="1089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01" name="Line 16"/>
              <p:cNvSpPr>
                <a:spLocks noChangeShapeType="1"/>
              </p:cNvSpPr>
              <p:nvPr/>
            </p:nvSpPr>
            <p:spPr bwMode="auto">
              <a:xfrm flipH="1">
                <a:off x="6918325" y="4868863"/>
                <a:ext cx="72072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02" name="Line 19"/>
              <p:cNvSpPr>
                <a:spLocks noChangeShapeType="1"/>
              </p:cNvSpPr>
              <p:nvPr/>
            </p:nvSpPr>
            <p:spPr bwMode="auto">
              <a:xfrm flipV="1">
                <a:off x="7250113" y="3413125"/>
                <a:ext cx="0" cy="2665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16403" name="Object 20"/>
              <p:cNvGraphicFramePr>
                <a:graphicFrameLocks noChangeAspect="1"/>
              </p:cNvGraphicFramePr>
              <p:nvPr/>
            </p:nvGraphicFramePr>
            <p:xfrm>
              <a:off x="8502650" y="4868863"/>
              <a:ext cx="2603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8" imgW="127000" imgH="139700" progId="Equation.3">
                      <p:embed/>
                    </p:oleObj>
                  </mc:Choice>
                  <mc:Fallback>
                    <p:oleObj r:id="rId8" imgW="127000" imgH="139700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02650" y="4868863"/>
                            <a:ext cx="2603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04" name="Object 21"/>
              <p:cNvGraphicFramePr>
                <a:graphicFrameLocks noChangeAspect="1"/>
              </p:cNvGraphicFramePr>
              <p:nvPr/>
            </p:nvGraphicFramePr>
            <p:xfrm>
              <a:off x="6977063" y="4840288"/>
              <a:ext cx="312737" cy="363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0" imgW="152400" imgH="177800" progId="Equation.3">
                      <p:embed/>
                    </p:oleObj>
                  </mc:Choice>
                  <mc:Fallback>
                    <p:oleObj r:id="rId10" imgW="152400" imgH="1778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77063" y="4840288"/>
                            <a:ext cx="312737" cy="3635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05" name="Object 22"/>
              <p:cNvGraphicFramePr>
                <a:graphicFrameLocks noChangeAspect="1"/>
              </p:cNvGraphicFramePr>
              <p:nvPr/>
            </p:nvGraphicFramePr>
            <p:xfrm>
              <a:off x="7062788" y="3213100"/>
              <a:ext cx="285750" cy="336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2" imgW="139700" imgH="165100" progId="Equation.3">
                      <p:embed/>
                    </p:oleObj>
                  </mc:Choice>
                  <mc:Fallback>
                    <p:oleObj r:id="rId12" imgW="139700" imgH="16510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62788" y="3213100"/>
                            <a:ext cx="285750" cy="3365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06" name="Object 23"/>
              <p:cNvGraphicFramePr>
                <a:graphicFrameLocks noChangeAspect="1"/>
              </p:cNvGraphicFramePr>
              <p:nvPr/>
            </p:nvGraphicFramePr>
            <p:xfrm>
              <a:off x="6659563" y="4581525"/>
              <a:ext cx="298450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4" imgW="165100" imgH="165100" progId="Equation.3">
                      <p:embed/>
                    </p:oleObj>
                  </mc:Choice>
                  <mc:Fallback>
                    <p:oleObj r:id="rId14" imgW="165100" imgH="16510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59563" y="4581525"/>
                            <a:ext cx="298450" cy="298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6407" name="Rectangle 37"/>
          <p:cNvSpPr>
            <a:spLocks noChangeArrowheads="1"/>
          </p:cNvSpPr>
          <p:nvPr/>
        </p:nvSpPr>
        <p:spPr bwMode="auto">
          <a:xfrm>
            <a:off x="660400" y="1269421"/>
            <a:ext cx="4559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、抛物线的定义：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620346" y="1719654"/>
            <a:ext cx="95067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在平面内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与一个定点</a:t>
            </a:r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和一条定直线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不经过点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的距离相等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的点的轨迹叫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4244340" y="1817450"/>
            <a:ext cx="40386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把直线方程代入抛物线方程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3863340" y="2217560"/>
            <a:ext cx="4800600" cy="626274"/>
            <a:chOff x="1344" y="1104"/>
            <a:chExt cx="3024" cy="576"/>
          </a:xfrm>
        </p:grpSpPr>
        <p:sp>
          <p:nvSpPr>
            <p:cNvPr id="40963" name="Line 5"/>
            <p:cNvSpPr>
              <a:spLocks noChangeShapeType="1"/>
            </p:cNvSpPr>
            <p:nvPr/>
          </p:nvSpPr>
          <p:spPr bwMode="auto">
            <a:xfrm>
              <a:off x="2832" y="1104"/>
              <a:ext cx="0" cy="2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64" name="Line 6"/>
            <p:cNvSpPr>
              <a:spLocks noChangeShapeType="1"/>
            </p:cNvSpPr>
            <p:nvPr/>
          </p:nvSpPr>
          <p:spPr bwMode="auto">
            <a:xfrm>
              <a:off x="1344" y="1392"/>
              <a:ext cx="302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65" name="Line 7"/>
            <p:cNvSpPr>
              <a:spLocks noChangeShapeType="1"/>
            </p:cNvSpPr>
            <p:nvPr/>
          </p:nvSpPr>
          <p:spPr bwMode="auto">
            <a:xfrm>
              <a:off x="1355" y="1392"/>
              <a:ext cx="0" cy="2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66" name="Line 8"/>
            <p:cNvSpPr>
              <a:spLocks noChangeShapeType="1"/>
            </p:cNvSpPr>
            <p:nvPr/>
          </p:nvSpPr>
          <p:spPr bwMode="auto">
            <a:xfrm>
              <a:off x="4346" y="1392"/>
              <a:ext cx="0" cy="2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0137" name="Rectangle 9"/>
          <p:cNvSpPr>
            <a:spLocks noChangeArrowheads="1"/>
          </p:cNvSpPr>
          <p:nvPr/>
        </p:nvSpPr>
        <p:spPr bwMode="auto">
          <a:xfrm>
            <a:off x="2204866" y="2869234"/>
            <a:ext cx="3598863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得到一元一次方程</a:t>
            </a:r>
          </a:p>
        </p:txBody>
      </p:sp>
      <p:sp>
        <p:nvSpPr>
          <p:cNvPr id="560138" name="Rectangle 10"/>
          <p:cNvSpPr>
            <a:spLocks noChangeArrowheads="1"/>
          </p:cNvSpPr>
          <p:nvPr/>
        </p:nvSpPr>
        <p:spPr bwMode="auto">
          <a:xfrm>
            <a:off x="6964190" y="2843834"/>
            <a:ext cx="365125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得到一元二次方程</a:t>
            </a:r>
          </a:p>
        </p:txBody>
      </p:sp>
      <p:sp>
        <p:nvSpPr>
          <p:cNvPr id="560139" name="Line 11"/>
          <p:cNvSpPr>
            <a:spLocks noChangeShapeType="1"/>
          </p:cNvSpPr>
          <p:nvPr/>
        </p:nvSpPr>
        <p:spPr bwMode="auto">
          <a:xfrm>
            <a:off x="3892061" y="3397554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0140" name="Rectangle 12"/>
          <p:cNvSpPr>
            <a:spLocks noChangeArrowheads="1"/>
          </p:cNvSpPr>
          <p:nvPr/>
        </p:nvSpPr>
        <p:spPr bwMode="auto">
          <a:xfrm>
            <a:off x="2180738" y="4007154"/>
            <a:ext cx="3622992" cy="701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直线与抛物线的</a:t>
            </a:r>
          </a:p>
          <a:p>
            <a:pPr algn="ctr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对称轴平行（重合）</a:t>
            </a:r>
          </a:p>
        </p:txBody>
      </p:sp>
      <p:sp>
        <p:nvSpPr>
          <p:cNvPr id="560141" name="Line 13"/>
          <p:cNvSpPr>
            <a:spLocks noChangeShapeType="1"/>
          </p:cNvSpPr>
          <p:nvPr/>
        </p:nvSpPr>
        <p:spPr bwMode="auto">
          <a:xfrm>
            <a:off x="3892061" y="4708195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0142" name="Text Box 14"/>
          <p:cNvSpPr txBox="1">
            <a:spLocks noChangeArrowheads="1"/>
          </p:cNvSpPr>
          <p:nvPr/>
        </p:nvSpPr>
        <p:spPr bwMode="auto">
          <a:xfrm>
            <a:off x="2180737" y="5334469"/>
            <a:ext cx="362299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相交（一个交点）</a:t>
            </a:r>
          </a:p>
        </p:txBody>
      </p:sp>
      <p:sp>
        <p:nvSpPr>
          <p:cNvPr id="560143" name="Line 15"/>
          <p:cNvSpPr>
            <a:spLocks noChangeShapeType="1"/>
          </p:cNvSpPr>
          <p:nvPr/>
        </p:nvSpPr>
        <p:spPr bwMode="auto">
          <a:xfrm>
            <a:off x="8673875" y="3397554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0144" name="Text Box 16"/>
          <p:cNvSpPr txBox="1">
            <a:spLocks noChangeArrowheads="1"/>
          </p:cNvSpPr>
          <p:nvPr/>
        </p:nvSpPr>
        <p:spPr bwMode="auto">
          <a:xfrm>
            <a:off x="6964191" y="4004903"/>
            <a:ext cx="36512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 算 判 别 式</a:t>
            </a:r>
          </a:p>
        </p:txBody>
      </p:sp>
      <p:grpSp>
        <p:nvGrpSpPr>
          <p:cNvPr id="3" name="Group 17"/>
          <p:cNvGrpSpPr/>
          <p:nvPr/>
        </p:nvGrpSpPr>
        <p:grpSpPr bwMode="auto">
          <a:xfrm>
            <a:off x="6576840" y="4405013"/>
            <a:ext cx="4038600" cy="1924050"/>
            <a:chOff x="2976" y="2736"/>
            <a:chExt cx="2544" cy="1212"/>
          </a:xfrm>
        </p:grpSpPr>
        <p:grpSp>
          <p:nvGrpSpPr>
            <p:cNvPr id="40976" name="Group 18"/>
            <p:cNvGrpSpPr/>
            <p:nvPr/>
          </p:nvGrpSpPr>
          <p:grpSpPr bwMode="auto">
            <a:xfrm>
              <a:off x="3360" y="2736"/>
              <a:ext cx="1824" cy="336"/>
              <a:chOff x="3360" y="2736"/>
              <a:chExt cx="1824" cy="336"/>
            </a:xfrm>
          </p:grpSpPr>
          <p:sp>
            <p:nvSpPr>
              <p:cNvPr id="40977" name="Line 19"/>
              <p:cNvSpPr>
                <a:spLocks noChangeShapeType="1"/>
              </p:cNvSpPr>
              <p:nvPr/>
            </p:nvSpPr>
            <p:spPr bwMode="auto">
              <a:xfrm>
                <a:off x="4272" y="2736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978" name="Line 20"/>
              <p:cNvSpPr>
                <a:spLocks noChangeShapeType="1"/>
              </p:cNvSpPr>
              <p:nvPr/>
            </p:nvSpPr>
            <p:spPr bwMode="auto">
              <a:xfrm>
                <a:off x="3360" y="2880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979" name="Line 21"/>
              <p:cNvSpPr>
                <a:spLocks noChangeShapeType="1"/>
              </p:cNvSpPr>
              <p:nvPr/>
            </p:nvSpPr>
            <p:spPr bwMode="auto">
              <a:xfrm>
                <a:off x="3371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980" name="Line 22"/>
              <p:cNvSpPr>
                <a:spLocks noChangeShapeType="1"/>
              </p:cNvSpPr>
              <p:nvPr/>
            </p:nvSpPr>
            <p:spPr bwMode="auto">
              <a:xfrm>
                <a:off x="4272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981" name="Line 23"/>
              <p:cNvSpPr>
                <a:spLocks noChangeShapeType="1"/>
              </p:cNvSpPr>
              <p:nvPr/>
            </p:nvSpPr>
            <p:spPr bwMode="auto">
              <a:xfrm>
                <a:off x="5169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982" name="AutoShape 24"/>
            <p:cNvSpPr>
              <a:spLocks noChangeArrowheads="1"/>
            </p:cNvSpPr>
            <p:nvPr/>
          </p:nvSpPr>
          <p:spPr bwMode="auto">
            <a:xfrm>
              <a:off x="3120" y="31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3" name="AutoShape 25"/>
            <p:cNvSpPr>
              <a:spLocks noChangeArrowheads="1"/>
            </p:cNvSpPr>
            <p:nvPr/>
          </p:nvSpPr>
          <p:spPr bwMode="auto">
            <a:xfrm>
              <a:off x="4032" y="31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4" name="AutoShape 26"/>
            <p:cNvSpPr>
              <a:spLocks noChangeArrowheads="1"/>
            </p:cNvSpPr>
            <p:nvPr/>
          </p:nvSpPr>
          <p:spPr bwMode="auto">
            <a:xfrm>
              <a:off x="4896" y="31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5" name="Text Box 27"/>
            <p:cNvSpPr txBox="1">
              <a:spLocks noChangeArrowheads="1"/>
            </p:cNvSpPr>
            <p:nvPr/>
          </p:nvSpPr>
          <p:spPr bwMode="auto">
            <a:xfrm>
              <a:off x="3288" y="3120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&gt;0</a:t>
              </a:r>
            </a:p>
          </p:txBody>
        </p:sp>
        <p:sp>
          <p:nvSpPr>
            <p:cNvPr id="40986" name="Text Box 28"/>
            <p:cNvSpPr txBox="1">
              <a:spLocks noChangeArrowheads="1"/>
            </p:cNvSpPr>
            <p:nvPr/>
          </p:nvSpPr>
          <p:spPr bwMode="auto">
            <a:xfrm>
              <a:off x="4188" y="3108"/>
              <a:ext cx="5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=0</a:t>
              </a:r>
            </a:p>
          </p:txBody>
        </p:sp>
        <p:sp>
          <p:nvSpPr>
            <p:cNvPr id="40987" name="Text Box 29"/>
            <p:cNvSpPr txBox="1">
              <a:spLocks noChangeArrowheads="1"/>
            </p:cNvSpPr>
            <p:nvPr/>
          </p:nvSpPr>
          <p:spPr bwMode="auto">
            <a:xfrm>
              <a:off x="5052" y="3090"/>
              <a:ext cx="4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&lt;0</a:t>
              </a:r>
            </a:p>
          </p:txBody>
        </p:sp>
        <p:sp>
          <p:nvSpPr>
            <p:cNvPr id="40988" name="Text Box 30"/>
            <p:cNvSpPr txBox="1">
              <a:spLocks noChangeArrowheads="1"/>
            </p:cNvSpPr>
            <p:nvPr/>
          </p:nvSpPr>
          <p:spPr bwMode="auto">
            <a:xfrm>
              <a:off x="2976" y="3696"/>
              <a:ext cx="72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相交</a:t>
              </a:r>
            </a:p>
          </p:txBody>
        </p:sp>
        <p:sp>
          <p:nvSpPr>
            <p:cNvPr id="40989" name="Text Box 31"/>
            <p:cNvSpPr txBox="1">
              <a:spLocks noChangeArrowheads="1"/>
            </p:cNvSpPr>
            <p:nvPr/>
          </p:nvSpPr>
          <p:spPr bwMode="auto">
            <a:xfrm>
              <a:off x="3888" y="3696"/>
              <a:ext cx="72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相切</a:t>
              </a:r>
            </a:p>
          </p:txBody>
        </p:sp>
        <p:sp>
          <p:nvSpPr>
            <p:cNvPr id="40990" name="Text Box 32"/>
            <p:cNvSpPr txBox="1">
              <a:spLocks noChangeArrowheads="1"/>
            </p:cNvSpPr>
            <p:nvPr/>
          </p:nvSpPr>
          <p:spPr bwMode="auto">
            <a:xfrm>
              <a:off x="4800" y="3696"/>
              <a:ext cx="720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相离</a:t>
              </a:r>
            </a:p>
          </p:txBody>
        </p:sp>
        <p:sp>
          <p:nvSpPr>
            <p:cNvPr id="40991" name="Line 33"/>
            <p:cNvSpPr>
              <a:spLocks noChangeShapeType="1"/>
            </p:cNvSpPr>
            <p:nvPr/>
          </p:nvSpPr>
          <p:spPr bwMode="auto">
            <a:xfrm>
              <a:off x="3360" y="33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92" name="Line 34"/>
            <p:cNvSpPr>
              <a:spLocks noChangeShapeType="1"/>
            </p:cNvSpPr>
            <p:nvPr/>
          </p:nvSpPr>
          <p:spPr bwMode="auto">
            <a:xfrm>
              <a:off x="4272" y="33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93" name="Line 35"/>
            <p:cNvSpPr>
              <a:spLocks noChangeShapeType="1"/>
            </p:cNvSpPr>
            <p:nvPr/>
          </p:nvSpPr>
          <p:spPr bwMode="auto">
            <a:xfrm>
              <a:off x="5136" y="33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994" name="Text Box 3"/>
          <p:cNvSpPr txBox="1">
            <a:spLocks noChangeArrowheads="1"/>
          </p:cNvSpPr>
          <p:nvPr/>
        </p:nvSpPr>
        <p:spPr bwMode="auto">
          <a:xfrm>
            <a:off x="570865" y="1130162"/>
            <a:ext cx="7788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：如何判断直线与抛物线的位置关系？</a:t>
            </a: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animBg="1"/>
      <p:bldP spid="560137" grpId="0" animBg="1"/>
      <p:bldP spid="560138" grpId="0" animBg="1"/>
      <p:bldP spid="560140" grpId="0" animBg="1"/>
      <p:bldP spid="560142" grpId="0" animBg="1"/>
      <p:bldP spid="5601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60400" y="1249680"/>
            <a:ext cx="10872787" cy="38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（一）本节课我们学习了抛物线的几个简单几何性质：范围、对称性、顶点坐标、离心率等概念及其几何意义。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（二）了解了研究抛物线的焦半径，焦点弦和通径这对我们解决抛物线中的相关问题有很大的帮助，。（三）在对曲线的问题的处理过程中，我们更多的是从方程的角度来挖掘题目中的条件，认识并熟练掌握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数与形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的联系。在本节课中，我们运用了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数形结合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待定系数法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来求解抛物线方程，在解题过程中，准确体现了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函数与方程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以及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分类讨论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的数学思想。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归纳总结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/>
          <a:stretch>
            <a:fillRect/>
          </a:stretch>
        </p:blipFill>
        <p:spPr>
          <a:xfrm>
            <a:off x="6072010" y="0"/>
            <a:ext cx="8209170" cy="6858000"/>
          </a:xfrm>
          <a:custGeom>
            <a:avLst/>
            <a:gdLst>
              <a:gd name="connsiteX0" fmla="*/ 0 w 8209170"/>
              <a:gd name="connsiteY0" fmla="*/ 0 h 6858000"/>
              <a:gd name="connsiteX1" fmla="*/ 8209170 w 8209170"/>
              <a:gd name="connsiteY1" fmla="*/ 0 h 6858000"/>
              <a:gd name="connsiteX2" fmla="*/ 8209170 w 8209170"/>
              <a:gd name="connsiteY2" fmla="*/ 6858000 h 6858000"/>
              <a:gd name="connsiteX3" fmla="*/ 0 w 8209170"/>
              <a:gd name="connsiteY3" fmla="*/ 6858000 h 6858000"/>
              <a:gd name="connsiteX4" fmla="*/ 1706310 w 8209170"/>
              <a:gd name="connsiteY4" fmla="*/ 3429000 h 6858000"/>
              <a:gd name="connsiteX5" fmla="*/ 0 w 820917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9170" h="6858000">
                <a:moveTo>
                  <a:pt x="0" y="0"/>
                </a:moveTo>
                <a:lnTo>
                  <a:pt x="8209170" y="0"/>
                </a:lnTo>
                <a:lnTo>
                  <a:pt x="8209170" y="6858000"/>
                </a:lnTo>
                <a:lnTo>
                  <a:pt x="0" y="6858000"/>
                </a:lnTo>
                <a:cubicBezTo>
                  <a:pt x="942718" y="6858000"/>
                  <a:pt x="1706310" y="5322494"/>
                  <a:pt x="1706310" y="3429000"/>
                </a:cubicBezTo>
                <a:cubicBezTo>
                  <a:pt x="1706310" y="1535506"/>
                  <a:pt x="942718" y="0"/>
                  <a:pt x="0" y="0"/>
                </a:cubicBez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0B0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90B06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流程图: 存储数据 1"/>
          <p:cNvSpPr/>
          <p:nvPr/>
        </p:nvSpPr>
        <p:spPr>
          <a:xfrm flipH="1">
            <a:off x="5259036" y="0"/>
            <a:ext cx="10235820" cy="6858000"/>
          </a:xfrm>
          <a:prstGeom prst="flowChartOnlineStorage">
            <a:avLst/>
          </a:prstGeom>
          <a:solidFill>
            <a:srgbClr val="B4E5EA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流程图: 存储数据 13"/>
          <p:cNvSpPr/>
          <p:nvPr/>
        </p:nvSpPr>
        <p:spPr>
          <a:xfrm flipH="1">
            <a:off x="6909318" y="0"/>
            <a:ext cx="10235820" cy="6858000"/>
          </a:xfrm>
          <a:prstGeom prst="flowChartOnlineStorage">
            <a:avLst/>
          </a:prstGeom>
          <a:solidFill>
            <a:srgbClr val="F8D1D9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9" name="Group 123"/>
          <p:cNvGraphicFramePr>
            <a:graphicFrameLocks noGrp="1"/>
          </p:cNvGraphicFramePr>
          <p:nvPr/>
        </p:nvGraphicFramePr>
        <p:xfrm>
          <a:off x="1449493" y="1531898"/>
          <a:ext cx="9293014" cy="4643982"/>
        </p:xfrm>
        <a:graphic>
          <a:graphicData uri="http://schemas.openxmlformats.org/drawingml/2006/table">
            <a:tbl>
              <a:tblPr/>
              <a:tblGrid>
                <a:gridCol w="125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8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标准方程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0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  形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焦    点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准    线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258" name="Object 155"/>
          <p:cNvGraphicFramePr>
            <a:graphicFrameLocks noChangeAspect="1"/>
          </p:cNvGraphicFramePr>
          <p:nvPr/>
        </p:nvGraphicFramePr>
        <p:xfrm>
          <a:off x="2958211" y="1856919"/>
          <a:ext cx="15240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97965" imgH="292100" progId="Equation.3">
                  <p:embed/>
                </p:oleObj>
              </mc:Choice>
              <mc:Fallback>
                <p:oleObj r:id="rId2" imgW="1497965" imgH="292100" progId="Equation.3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211" y="1856919"/>
                        <a:ext cx="1524000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9" name="Object 156"/>
          <p:cNvGraphicFramePr>
            <a:graphicFrameLocks noChangeAspect="1"/>
          </p:cNvGraphicFramePr>
          <p:nvPr/>
        </p:nvGraphicFramePr>
        <p:xfrm>
          <a:off x="7096029" y="1836451"/>
          <a:ext cx="14398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16000" imgH="228600" progId="Equation.3">
                  <p:embed/>
                </p:oleObj>
              </mc:Choice>
              <mc:Fallback>
                <p:oleObj r:id="rId4" imgW="1016000" imgH="228600" progId="Equation.3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029" y="1836451"/>
                        <a:ext cx="14398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0"/>
          <p:cNvGrpSpPr/>
          <p:nvPr/>
        </p:nvGrpSpPr>
        <p:grpSpPr bwMode="auto">
          <a:xfrm>
            <a:off x="8916323" y="2838480"/>
            <a:ext cx="1600200" cy="1676400"/>
            <a:chOff x="4512" y="1248"/>
            <a:chExt cx="1008" cy="1056"/>
          </a:xfrm>
        </p:grpSpPr>
        <p:sp>
          <p:nvSpPr>
            <p:cNvPr id="17444" name="Line 171"/>
            <p:cNvSpPr>
              <a:spLocks noChangeShapeType="1"/>
            </p:cNvSpPr>
            <p:nvPr/>
          </p:nvSpPr>
          <p:spPr bwMode="auto">
            <a:xfrm flipV="1">
              <a:off x="4992" y="1296"/>
              <a:ext cx="0" cy="912"/>
            </a:xfrm>
            <a:prstGeom prst="line">
              <a:avLst/>
            </a:prstGeom>
            <a:noFill/>
            <a:ln w="12700">
              <a:solidFill>
                <a:srgbClr val="2B2B83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445" name="Group 172"/>
            <p:cNvGrpSpPr/>
            <p:nvPr/>
          </p:nvGrpSpPr>
          <p:grpSpPr bwMode="auto">
            <a:xfrm>
              <a:off x="4512" y="1248"/>
              <a:ext cx="1008" cy="1056"/>
              <a:chOff x="4512" y="1248"/>
              <a:chExt cx="1008" cy="1056"/>
            </a:xfrm>
          </p:grpSpPr>
          <p:sp>
            <p:nvSpPr>
              <p:cNvPr id="17446" name="Line 173"/>
              <p:cNvSpPr>
                <a:spLocks noChangeShapeType="1"/>
              </p:cNvSpPr>
              <p:nvPr/>
            </p:nvSpPr>
            <p:spPr bwMode="auto">
              <a:xfrm>
                <a:off x="4512" y="1584"/>
                <a:ext cx="1008" cy="0"/>
              </a:xfrm>
              <a:prstGeom prst="line">
                <a:avLst/>
              </a:prstGeom>
              <a:noFill/>
              <a:ln w="12700">
                <a:solidFill>
                  <a:srgbClr val="2B2B83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7447" name="Group 174"/>
              <p:cNvGrpSpPr/>
              <p:nvPr/>
            </p:nvGrpSpPr>
            <p:grpSpPr bwMode="auto">
              <a:xfrm>
                <a:off x="4560" y="1248"/>
                <a:ext cx="960" cy="1056"/>
                <a:chOff x="4560" y="1248"/>
                <a:chExt cx="960" cy="1056"/>
              </a:xfrm>
            </p:grpSpPr>
            <p:sp>
              <p:nvSpPr>
                <p:cNvPr id="17448" name="Text Box 175"/>
                <p:cNvSpPr txBox="1">
                  <a:spLocks noChangeArrowheads="1"/>
                </p:cNvSpPr>
                <p:nvPr/>
              </p:nvSpPr>
              <p:spPr bwMode="auto">
                <a:xfrm rot="16179979">
                  <a:off x="4838" y="1639"/>
                  <a:ext cx="310" cy="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92001C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.</a:t>
                  </a:r>
                </a:p>
              </p:txBody>
            </p:sp>
            <p:grpSp>
              <p:nvGrpSpPr>
                <p:cNvPr id="17449" name="Group 176"/>
                <p:cNvGrpSpPr/>
                <p:nvPr/>
              </p:nvGrpSpPr>
              <p:grpSpPr bwMode="auto">
                <a:xfrm>
                  <a:off x="4560" y="1248"/>
                  <a:ext cx="960" cy="1056"/>
                  <a:chOff x="4560" y="1248"/>
                  <a:chExt cx="960" cy="1056"/>
                </a:xfrm>
              </p:grpSpPr>
              <p:grpSp>
                <p:nvGrpSpPr>
                  <p:cNvPr id="17450" name="Group 177"/>
                  <p:cNvGrpSpPr/>
                  <p:nvPr/>
                </p:nvGrpSpPr>
                <p:grpSpPr bwMode="auto">
                  <a:xfrm rot="5400000">
                    <a:off x="4560" y="1440"/>
                    <a:ext cx="864" cy="864"/>
                    <a:chOff x="1248" y="1344"/>
                    <a:chExt cx="912" cy="864"/>
                  </a:xfrm>
                </p:grpSpPr>
                <p:sp>
                  <p:nvSpPr>
                    <p:cNvPr id="17451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1344"/>
                      <a:ext cx="0" cy="8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9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452" name="Arc 17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1392" y="1477"/>
                      <a:ext cx="768" cy="569"/>
                    </a:xfrm>
                    <a:custGeom>
                      <a:avLst/>
                      <a:gdLst>
                        <a:gd name="T0" fmla="*/ 1483 w 21600"/>
                        <a:gd name="T1" fmla="*/ 0 h 43136"/>
                        <a:gd name="T2" fmla="*/ 21600 w 21600"/>
                        <a:gd name="T3" fmla="*/ 21549 h 43136"/>
                        <a:gd name="T4" fmla="*/ 742 w 21600"/>
                        <a:gd name="T5" fmla="*/ 43136 h 43136"/>
                        <a:gd name="T6" fmla="*/ 1483 w 21600"/>
                        <a:gd name="T7" fmla="*/ 0 h 43136"/>
                        <a:gd name="T8" fmla="*/ 21600 w 21600"/>
                        <a:gd name="T9" fmla="*/ 21549 h 43136"/>
                        <a:gd name="T10" fmla="*/ 742 w 21600"/>
                        <a:gd name="T11" fmla="*/ 43136 h 43136"/>
                        <a:gd name="T12" fmla="*/ 0 w 21600"/>
                        <a:gd name="T13" fmla="*/ 21549 h 43136"/>
                        <a:gd name="T14" fmla="*/ 1483 w 21600"/>
                        <a:gd name="T15" fmla="*/ 0 h 43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600" h="43136" fill="none">
                          <a:moveTo>
                            <a:pt x="1483" y="0"/>
                          </a:moveTo>
                          <a:cubicBezTo>
                            <a:pt x="12810" y="780"/>
                            <a:pt x="21600" y="10195"/>
                            <a:pt x="21600" y="21549"/>
                          </a:cubicBezTo>
                          <a:cubicBezTo>
                            <a:pt x="21600" y="33189"/>
                            <a:pt x="12375" y="42736"/>
                            <a:pt x="742" y="43136"/>
                          </a:cubicBezTo>
                        </a:path>
                        <a:path w="21600" h="43136" stroke="0">
                          <a:moveTo>
                            <a:pt x="1483" y="0"/>
                          </a:moveTo>
                          <a:cubicBezTo>
                            <a:pt x="12810" y="780"/>
                            <a:pt x="21600" y="10195"/>
                            <a:pt x="21600" y="21549"/>
                          </a:cubicBezTo>
                          <a:cubicBezTo>
                            <a:pt x="21600" y="33189"/>
                            <a:pt x="12375" y="42736"/>
                            <a:pt x="742" y="43136"/>
                          </a:cubicBezTo>
                          <a:lnTo>
                            <a:pt x="0" y="21549"/>
                          </a:lnTo>
                          <a:lnTo>
                            <a:pt x="1483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99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zh-CN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7453" name="Text Box 1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28" y="1536"/>
                    <a:ext cx="19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rgbClr val="2B2B83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17454" name="Text Box 1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4" y="1248"/>
                    <a:ext cx="19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000" kern="0">
                        <a:solidFill>
                          <a:srgbClr val="2B2B83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y</a:t>
                    </a:r>
                  </a:p>
                </p:txBody>
              </p:sp>
              <p:sp>
                <p:nvSpPr>
                  <p:cNvPr id="17455" name="Text Box 1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4" y="1680"/>
                    <a:ext cx="21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rgbClr val="2B2B83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17456" name="Text Box 1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4" y="1488"/>
                    <a:ext cx="19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altLang="zh-CN" sz="2000" kern="0">
                        <a:solidFill>
                          <a:srgbClr val="2B2B83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o</a:t>
                    </a:r>
                  </a:p>
                </p:txBody>
              </p:sp>
            </p:grpSp>
          </p:grpSp>
        </p:grpSp>
      </p:grpSp>
      <p:graphicFrame>
        <p:nvGraphicFramePr>
          <p:cNvPr id="52274" name="Object 185"/>
          <p:cNvGraphicFramePr>
            <a:graphicFrameLocks noChangeAspect="1"/>
          </p:cNvGraphicFramePr>
          <p:nvPr/>
        </p:nvGraphicFramePr>
        <p:xfrm>
          <a:off x="3224911" y="4674189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35965" imgH="546100" progId="Equation.3">
                  <p:embed/>
                </p:oleObj>
              </mc:Choice>
              <mc:Fallback>
                <p:oleObj r:id="rId6" imgW="735965" imgH="546100" progId="Equation.3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911" y="4674189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86"/>
          <p:cNvGrpSpPr/>
          <p:nvPr/>
        </p:nvGrpSpPr>
        <p:grpSpPr bwMode="auto">
          <a:xfrm>
            <a:off x="2875756" y="2602737"/>
            <a:ext cx="1676400" cy="1952625"/>
            <a:chOff x="1152" y="1248"/>
            <a:chExt cx="1056" cy="960"/>
          </a:xfrm>
        </p:grpSpPr>
        <p:sp>
          <p:nvSpPr>
            <p:cNvPr id="17459" name="Line 187"/>
            <p:cNvSpPr>
              <a:spLocks noChangeShapeType="1"/>
            </p:cNvSpPr>
            <p:nvPr/>
          </p:nvSpPr>
          <p:spPr bwMode="auto">
            <a:xfrm>
              <a:off x="1152" y="1776"/>
              <a:ext cx="1008" cy="0"/>
            </a:xfrm>
            <a:prstGeom prst="line">
              <a:avLst/>
            </a:prstGeom>
            <a:noFill/>
            <a:ln w="12700">
              <a:solidFill>
                <a:srgbClr val="2B2B83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460" name="Group 188"/>
            <p:cNvGrpSpPr/>
            <p:nvPr/>
          </p:nvGrpSpPr>
          <p:grpSpPr bwMode="auto">
            <a:xfrm>
              <a:off x="1248" y="1248"/>
              <a:ext cx="960" cy="960"/>
              <a:chOff x="1248" y="1248"/>
              <a:chExt cx="960" cy="960"/>
            </a:xfrm>
          </p:grpSpPr>
          <p:sp>
            <p:nvSpPr>
              <p:cNvPr id="17461" name="Text Box 189"/>
              <p:cNvSpPr txBox="1">
                <a:spLocks noChangeArrowheads="1"/>
              </p:cNvSpPr>
              <p:nvPr/>
            </p:nvSpPr>
            <p:spPr bwMode="auto">
              <a:xfrm>
                <a:off x="1438" y="1728"/>
                <a:ext cx="31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r>
                  <a:rPr lang="en-US" altLang="zh-CN" sz="2000" kern="0">
                    <a:solidFill>
                      <a:srgbClr val="9200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grpSp>
            <p:nvGrpSpPr>
              <p:cNvPr id="17462" name="Group 190"/>
              <p:cNvGrpSpPr/>
              <p:nvPr/>
            </p:nvGrpSpPr>
            <p:grpSpPr bwMode="auto">
              <a:xfrm>
                <a:off x="1248" y="1248"/>
                <a:ext cx="960" cy="960"/>
                <a:chOff x="1248" y="1248"/>
                <a:chExt cx="960" cy="960"/>
              </a:xfrm>
            </p:grpSpPr>
            <p:grpSp>
              <p:nvGrpSpPr>
                <p:cNvPr id="17463" name="Group 191"/>
                <p:cNvGrpSpPr/>
                <p:nvPr/>
              </p:nvGrpSpPr>
              <p:grpSpPr bwMode="auto">
                <a:xfrm>
                  <a:off x="1248" y="1296"/>
                  <a:ext cx="912" cy="912"/>
                  <a:chOff x="1248" y="1296"/>
                  <a:chExt cx="912" cy="912"/>
                </a:xfrm>
              </p:grpSpPr>
              <p:sp>
                <p:nvSpPr>
                  <p:cNvPr id="17464" name="Line 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1296"/>
                    <a:ext cx="0" cy="912"/>
                  </a:xfrm>
                  <a:prstGeom prst="line">
                    <a:avLst/>
                  </a:prstGeom>
                  <a:noFill/>
                  <a:ln w="12700">
                    <a:solidFill>
                      <a:srgbClr val="2B2B83"/>
                    </a:solidFill>
                    <a:rou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17465" name="Group 193"/>
                  <p:cNvGrpSpPr/>
                  <p:nvPr/>
                </p:nvGrpSpPr>
                <p:grpSpPr bwMode="auto">
                  <a:xfrm>
                    <a:off x="1248" y="1344"/>
                    <a:ext cx="912" cy="864"/>
                    <a:chOff x="1248" y="1344"/>
                    <a:chExt cx="912" cy="864"/>
                  </a:xfrm>
                </p:grpSpPr>
                <p:sp>
                  <p:nvSpPr>
                    <p:cNvPr id="17466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1344"/>
                      <a:ext cx="0" cy="8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9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467" name="Arc 19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1392" y="1477"/>
                      <a:ext cx="768" cy="569"/>
                    </a:xfrm>
                    <a:custGeom>
                      <a:avLst/>
                      <a:gdLst>
                        <a:gd name="T0" fmla="*/ 1483 w 21600"/>
                        <a:gd name="T1" fmla="*/ 0 h 43136"/>
                        <a:gd name="T2" fmla="*/ 21600 w 21600"/>
                        <a:gd name="T3" fmla="*/ 21549 h 43136"/>
                        <a:gd name="T4" fmla="*/ 742 w 21600"/>
                        <a:gd name="T5" fmla="*/ 43136 h 43136"/>
                        <a:gd name="T6" fmla="*/ 1483 w 21600"/>
                        <a:gd name="T7" fmla="*/ 0 h 43136"/>
                        <a:gd name="T8" fmla="*/ 21600 w 21600"/>
                        <a:gd name="T9" fmla="*/ 21549 h 43136"/>
                        <a:gd name="T10" fmla="*/ 742 w 21600"/>
                        <a:gd name="T11" fmla="*/ 43136 h 43136"/>
                        <a:gd name="T12" fmla="*/ 0 w 21600"/>
                        <a:gd name="T13" fmla="*/ 21549 h 43136"/>
                        <a:gd name="T14" fmla="*/ 1483 w 21600"/>
                        <a:gd name="T15" fmla="*/ 0 h 43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600" h="43136" fill="none">
                          <a:moveTo>
                            <a:pt x="1483" y="0"/>
                          </a:moveTo>
                          <a:cubicBezTo>
                            <a:pt x="12810" y="780"/>
                            <a:pt x="21600" y="10195"/>
                            <a:pt x="21600" y="21549"/>
                          </a:cubicBezTo>
                          <a:cubicBezTo>
                            <a:pt x="21600" y="33189"/>
                            <a:pt x="12375" y="42736"/>
                            <a:pt x="742" y="43136"/>
                          </a:cubicBezTo>
                        </a:path>
                        <a:path w="21600" h="43136" stroke="0">
                          <a:moveTo>
                            <a:pt x="1483" y="0"/>
                          </a:moveTo>
                          <a:cubicBezTo>
                            <a:pt x="12810" y="780"/>
                            <a:pt x="21600" y="10195"/>
                            <a:pt x="21600" y="21549"/>
                          </a:cubicBezTo>
                          <a:cubicBezTo>
                            <a:pt x="21600" y="33189"/>
                            <a:pt x="12375" y="42736"/>
                            <a:pt x="742" y="43136"/>
                          </a:cubicBezTo>
                          <a:lnTo>
                            <a:pt x="0" y="21549"/>
                          </a:lnTo>
                          <a:lnTo>
                            <a:pt x="1483" y="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99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/>
                    <a:p>
                      <a:endParaRPr lang="zh-CN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7468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1344" y="1248"/>
                  <a:ext cx="192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000" kern="0" dirty="0">
                      <a:solidFill>
                        <a:srgbClr val="2B2B83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17469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2016" y="1728"/>
                  <a:ext cx="192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2B2B83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17470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1248" y="1728"/>
                  <a:ext cx="192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2B2B83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17471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1536" y="1632"/>
                  <a:ext cx="215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000" kern="0">
                      <a:solidFill>
                        <a:srgbClr val="2B2B83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</a:p>
              </p:txBody>
            </p:sp>
          </p:grpSp>
        </p:grpSp>
      </p:grpSp>
      <p:graphicFrame>
        <p:nvGraphicFramePr>
          <p:cNvPr id="52289" name="Object 200"/>
          <p:cNvGraphicFramePr>
            <a:graphicFrameLocks noChangeAspect="1"/>
          </p:cNvGraphicFramePr>
          <p:nvPr/>
        </p:nvGraphicFramePr>
        <p:xfrm>
          <a:off x="3148711" y="5419174"/>
          <a:ext cx="990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11200" imgH="546100" progId="Equation.3">
                  <p:embed/>
                </p:oleObj>
              </mc:Choice>
              <mc:Fallback>
                <p:oleObj r:id="rId8" imgW="711200" imgH="546100" progId="Equation.3">
                  <p:embed/>
                  <p:pic>
                    <p:nvPicPr>
                      <p:cNvPr id="0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711" y="5419174"/>
                        <a:ext cx="99060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0" name="Object 202"/>
          <p:cNvGraphicFramePr>
            <a:graphicFrameLocks noChangeAspect="1"/>
          </p:cNvGraphicFramePr>
          <p:nvPr/>
        </p:nvGraphicFramePr>
        <p:xfrm>
          <a:off x="7269424" y="4651399"/>
          <a:ext cx="838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735965" imgH="546100" progId="Equation.3">
                  <p:embed/>
                </p:oleObj>
              </mc:Choice>
              <mc:Fallback>
                <p:oleObj r:id="rId10" imgW="735965" imgH="546100" progId="Equation.3">
                  <p:embed/>
                  <p:pic>
                    <p:nvPicPr>
                      <p:cNvPr id="0" name="Object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424" y="4651399"/>
                        <a:ext cx="8382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203"/>
          <p:cNvGrpSpPr/>
          <p:nvPr/>
        </p:nvGrpSpPr>
        <p:grpSpPr bwMode="auto">
          <a:xfrm>
            <a:off x="6933546" y="2580368"/>
            <a:ext cx="1600200" cy="2003425"/>
            <a:chOff x="3408" y="1248"/>
            <a:chExt cx="1008" cy="960"/>
          </a:xfrm>
        </p:grpSpPr>
        <p:sp>
          <p:nvSpPr>
            <p:cNvPr id="17475" name="Text Box 204"/>
            <p:cNvSpPr txBox="1">
              <a:spLocks noChangeArrowheads="1"/>
            </p:cNvSpPr>
            <p:nvPr/>
          </p:nvSpPr>
          <p:spPr bwMode="auto">
            <a:xfrm rot="16179979">
              <a:off x="3770" y="1745"/>
              <a:ext cx="236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 altLang="zh-CN" sz="2000" kern="0">
                  <a:solidFill>
                    <a:srgbClr val="9200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pSp>
          <p:nvGrpSpPr>
            <p:cNvPr id="17476" name="Group 205"/>
            <p:cNvGrpSpPr/>
            <p:nvPr/>
          </p:nvGrpSpPr>
          <p:grpSpPr bwMode="auto">
            <a:xfrm>
              <a:off x="3408" y="1248"/>
              <a:ext cx="1008" cy="960"/>
              <a:chOff x="3408" y="1248"/>
              <a:chExt cx="1008" cy="960"/>
            </a:xfrm>
          </p:grpSpPr>
          <p:grpSp>
            <p:nvGrpSpPr>
              <p:cNvPr id="17477" name="Group 206"/>
              <p:cNvGrpSpPr/>
              <p:nvPr/>
            </p:nvGrpSpPr>
            <p:grpSpPr bwMode="auto">
              <a:xfrm rot="-5384875">
                <a:off x="3432" y="1272"/>
                <a:ext cx="912" cy="864"/>
                <a:chOff x="1248" y="1344"/>
                <a:chExt cx="912" cy="864"/>
              </a:xfrm>
            </p:grpSpPr>
            <p:sp>
              <p:nvSpPr>
                <p:cNvPr id="17478" name="Line 207"/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99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79" name="Arc 208"/>
                <p:cNvSpPr>
                  <a:spLocks noChangeArrowheads="1"/>
                </p:cNvSpPr>
                <p:nvPr/>
              </p:nvSpPr>
              <p:spPr bwMode="auto">
                <a:xfrm flipH="1" flipV="1">
                  <a:off x="1392" y="1477"/>
                  <a:ext cx="768" cy="569"/>
                </a:xfrm>
                <a:custGeom>
                  <a:avLst/>
                  <a:gdLst>
                    <a:gd name="T0" fmla="*/ 1483 w 21600"/>
                    <a:gd name="T1" fmla="*/ 0 h 43136"/>
                    <a:gd name="T2" fmla="*/ 21600 w 21600"/>
                    <a:gd name="T3" fmla="*/ 21549 h 43136"/>
                    <a:gd name="T4" fmla="*/ 742 w 21600"/>
                    <a:gd name="T5" fmla="*/ 43136 h 43136"/>
                    <a:gd name="T6" fmla="*/ 1483 w 21600"/>
                    <a:gd name="T7" fmla="*/ 0 h 43136"/>
                    <a:gd name="T8" fmla="*/ 21600 w 21600"/>
                    <a:gd name="T9" fmla="*/ 21549 h 43136"/>
                    <a:gd name="T10" fmla="*/ 742 w 21600"/>
                    <a:gd name="T11" fmla="*/ 43136 h 43136"/>
                    <a:gd name="T12" fmla="*/ 0 w 21600"/>
                    <a:gd name="T13" fmla="*/ 21549 h 43136"/>
                    <a:gd name="T14" fmla="*/ 1483 w 21600"/>
                    <a:gd name="T15" fmla="*/ 0 h 43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600" h="43136" fill="none">
                      <a:moveTo>
                        <a:pt x="1483" y="0"/>
                      </a:moveTo>
                      <a:cubicBezTo>
                        <a:pt x="12810" y="780"/>
                        <a:pt x="21600" y="10195"/>
                        <a:pt x="21600" y="21549"/>
                      </a:cubicBezTo>
                      <a:cubicBezTo>
                        <a:pt x="21600" y="33189"/>
                        <a:pt x="12375" y="42736"/>
                        <a:pt x="742" y="43136"/>
                      </a:cubicBezTo>
                    </a:path>
                    <a:path w="21600" h="43136" stroke="0">
                      <a:moveTo>
                        <a:pt x="1483" y="0"/>
                      </a:moveTo>
                      <a:cubicBezTo>
                        <a:pt x="12810" y="780"/>
                        <a:pt x="21600" y="10195"/>
                        <a:pt x="21600" y="21549"/>
                      </a:cubicBezTo>
                      <a:cubicBezTo>
                        <a:pt x="21600" y="33189"/>
                        <a:pt x="12375" y="42736"/>
                        <a:pt x="742" y="43136"/>
                      </a:cubicBezTo>
                      <a:lnTo>
                        <a:pt x="0" y="21549"/>
                      </a:lnTo>
                      <a:lnTo>
                        <a:pt x="1483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99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480" name="Line 209"/>
              <p:cNvSpPr>
                <a:spLocks noChangeShapeType="1"/>
              </p:cNvSpPr>
              <p:nvPr/>
            </p:nvSpPr>
            <p:spPr bwMode="auto">
              <a:xfrm>
                <a:off x="3408" y="2016"/>
                <a:ext cx="1008" cy="0"/>
              </a:xfrm>
              <a:prstGeom prst="line">
                <a:avLst/>
              </a:prstGeom>
              <a:noFill/>
              <a:ln w="12700">
                <a:solidFill>
                  <a:srgbClr val="2B2B83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81" name="Line 210"/>
              <p:cNvSpPr>
                <a:spLocks noChangeShapeType="1"/>
              </p:cNvSpPr>
              <p:nvPr/>
            </p:nvSpPr>
            <p:spPr bwMode="auto">
              <a:xfrm flipV="1">
                <a:off x="3888" y="1296"/>
                <a:ext cx="0" cy="912"/>
              </a:xfrm>
              <a:prstGeom prst="line">
                <a:avLst/>
              </a:prstGeom>
              <a:noFill/>
              <a:ln w="12700">
                <a:solidFill>
                  <a:srgbClr val="2B2B83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82" name="Text Box 211"/>
              <p:cNvSpPr txBox="1">
                <a:spLocks noChangeArrowheads="1"/>
              </p:cNvSpPr>
              <p:nvPr/>
            </p:nvSpPr>
            <p:spPr bwMode="auto">
              <a:xfrm>
                <a:off x="4224" y="182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000" kern="0">
                    <a:solidFill>
                      <a:srgbClr val="2B2B83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17483" name="Text Box 212"/>
              <p:cNvSpPr txBox="1">
                <a:spLocks noChangeArrowheads="1"/>
              </p:cNvSpPr>
              <p:nvPr/>
            </p:nvSpPr>
            <p:spPr bwMode="auto">
              <a:xfrm>
                <a:off x="3840" y="192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000" kern="0">
                    <a:solidFill>
                      <a:srgbClr val="2B2B83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7484" name="Text Box 213"/>
              <p:cNvSpPr txBox="1">
                <a:spLocks noChangeArrowheads="1"/>
              </p:cNvSpPr>
              <p:nvPr/>
            </p:nvSpPr>
            <p:spPr bwMode="auto">
              <a:xfrm>
                <a:off x="3840" y="124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000" kern="0">
                    <a:solidFill>
                      <a:srgbClr val="2B2B83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17485" name="Text Box 214"/>
              <p:cNvSpPr txBox="1">
                <a:spLocks noChangeArrowheads="1"/>
              </p:cNvSpPr>
              <p:nvPr/>
            </p:nvSpPr>
            <p:spPr bwMode="auto">
              <a:xfrm>
                <a:off x="3744" y="1728"/>
                <a:ext cx="21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rgbClr val="2B2B83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</a:p>
            </p:txBody>
          </p:sp>
        </p:grpSp>
      </p:grpSp>
      <p:graphicFrame>
        <p:nvGraphicFramePr>
          <p:cNvPr id="52303" name="Object 215"/>
          <p:cNvGraphicFramePr>
            <a:graphicFrameLocks noChangeAspect="1"/>
          </p:cNvGraphicFramePr>
          <p:nvPr/>
        </p:nvGraphicFramePr>
        <p:xfrm>
          <a:off x="7203551" y="5427073"/>
          <a:ext cx="10096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723900" imgH="546100" progId="Equation.3">
                  <p:embed/>
                </p:oleObj>
              </mc:Choice>
              <mc:Fallback>
                <p:oleObj r:id="rId12" imgW="723900" imgH="546100" progId="Equation.3">
                  <p:embed/>
                  <p:pic>
                    <p:nvPicPr>
                      <p:cNvPr id="0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551" y="5427073"/>
                        <a:ext cx="10096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4" name="Object 217"/>
          <p:cNvGraphicFramePr>
            <a:graphicFrameLocks noChangeAspect="1"/>
          </p:cNvGraphicFramePr>
          <p:nvPr/>
        </p:nvGraphicFramePr>
        <p:xfrm>
          <a:off x="4826977" y="1841408"/>
          <a:ext cx="18573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422400" imgH="228600" progId="Equation.3">
                  <p:embed/>
                </p:oleObj>
              </mc:Choice>
              <mc:Fallback>
                <p:oleObj r:id="rId14" imgW="1422400" imgH="228600" progId="Equation.3">
                  <p:embed/>
                  <p:pic>
                    <p:nvPicPr>
                      <p:cNvPr id="0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977" y="1841408"/>
                        <a:ext cx="18573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57"/>
          <p:cNvGrpSpPr/>
          <p:nvPr/>
        </p:nvGrpSpPr>
        <p:grpSpPr bwMode="auto">
          <a:xfrm>
            <a:off x="4877280" y="2677282"/>
            <a:ext cx="1752600" cy="1906587"/>
            <a:chOff x="2208" y="1296"/>
            <a:chExt cx="1104" cy="912"/>
          </a:xfrm>
        </p:grpSpPr>
        <p:sp>
          <p:nvSpPr>
            <p:cNvPr id="17489" name="Text Box 158"/>
            <p:cNvSpPr txBox="1">
              <a:spLocks noChangeArrowheads="1"/>
            </p:cNvSpPr>
            <p:nvPr/>
          </p:nvSpPr>
          <p:spPr bwMode="auto">
            <a:xfrm>
              <a:off x="3120" y="1728"/>
              <a:ext cx="1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rgbClr val="2B2B8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7490" name="Text Box 159"/>
            <p:cNvSpPr txBox="1">
              <a:spLocks noChangeArrowheads="1"/>
            </p:cNvSpPr>
            <p:nvPr/>
          </p:nvSpPr>
          <p:spPr bwMode="auto">
            <a:xfrm>
              <a:off x="2928" y="1296"/>
              <a:ext cx="1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rgbClr val="2B2B8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7491" name="Text Box 160"/>
            <p:cNvSpPr txBox="1">
              <a:spLocks noChangeArrowheads="1"/>
            </p:cNvSpPr>
            <p:nvPr/>
          </p:nvSpPr>
          <p:spPr bwMode="auto">
            <a:xfrm>
              <a:off x="2928" y="1728"/>
              <a:ext cx="19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rgbClr val="2B2B8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7492" name="Text Box 161"/>
            <p:cNvSpPr txBox="1">
              <a:spLocks noChangeArrowheads="1"/>
            </p:cNvSpPr>
            <p:nvPr/>
          </p:nvSpPr>
          <p:spPr bwMode="auto">
            <a:xfrm>
              <a:off x="2688" y="1728"/>
              <a:ext cx="2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2B2B83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grpSp>
          <p:nvGrpSpPr>
            <p:cNvPr id="17493" name="Group 162"/>
            <p:cNvGrpSpPr/>
            <p:nvPr/>
          </p:nvGrpSpPr>
          <p:grpSpPr bwMode="auto">
            <a:xfrm>
              <a:off x="2208" y="1296"/>
              <a:ext cx="1104" cy="912"/>
              <a:chOff x="2208" y="1296"/>
              <a:chExt cx="1104" cy="912"/>
            </a:xfrm>
          </p:grpSpPr>
          <p:sp>
            <p:nvSpPr>
              <p:cNvPr id="17494" name="Line 163"/>
              <p:cNvSpPr>
                <a:spLocks noChangeShapeType="1"/>
              </p:cNvSpPr>
              <p:nvPr/>
            </p:nvSpPr>
            <p:spPr bwMode="auto">
              <a:xfrm flipV="1">
                <a:off x="2976" y="1296"/>
                <a:ext cx="0" cy="912"/>
              </a:xfrm>
              <a:prstGeom prst="line">
                <a:avLst/>
              </a:prstGeom>
              <a:noFill/>
              <a:ln w="12700">
                <a:solidFill>
                  <a:srgbClr val="2B2B83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7495" name="Group 164"/>
              <p:cNvGrpSpPr/>
              <p:nvPr/>
            </p:nvGrpSpPr>
            <p:grpSpPr bwMode="auto">
              <a:xfrm>
                <a:off x="2208" y="1344"/>
                <a:ext cx="1104" cy="864"/>
                <a:chOff x="2208" y="1344"/>
                <a:chExt cx="1104" cy="864"/>
              </a:xfrm>
            </p:grpSpPr>
            <p:sp>
              <p:nvSpPr>
                <p:cNvPr id="17496" name="Line 165"/>
                <p:cNvSpPr>
                  <a:spLocks noChangeShapeType="1"/>
                </p:cNvSpPr>
                <p:nvPr/>
              </p:nvSpPr>
              <p:spPr bwMode="auto">
                <a:xfrm>
                  <a:off x="2304" y="1776"/>
                  <a:ext cx="1008" cy="0"/>
                </a:xfrm>
                <a:prstGeom prst="line">
                  <a:avLst/>
                </a:prstGeom>
                <a:noFill/>
                <a:ln w="12700">
                  <a:solidFill>
                    <a:srgbClr val="2B2B83"/>
                  </a:solidFill>
                  <a:rou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7497" name="Group 166"/>
                <p:cNvGrpSpPr/>
                <p:nvPr/>
              </p:nvGrpSpPr>
              <p:grpSpPr bwMode="auto">
                <a:xfrm rot="10799641" flipV="1">
                  <a:off x="2208" y="1344"/>
                  <a:ext cx="912" cy="864"/>
                  <a:chOff x="1248" y="1344"/>
                  <a:chExt cx="912" cy="864"/>
                </a:xfrm>
              </p:grpSpPr>
              <p:sp>
                <p:nvSpPr>
                  <p:cNvPr id="17498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344"/>
                    <a:ext cx="0" cy="864"/>
                  </a:xfrm>
                  <a:prstGeom prst="line">
                    <a:avLst/>
                  </a:prstGeom>
                  <a:noFill/>
                  <a:ln w="19050">
                    <a:solidFill>
                      <a:srgbClr val="99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99" name="Arc 16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392" y="1477"/>
                    <a:ext cx="768" cy="569"/>
                  </a:xfrm>
                  <a:custGeom>
                    <a:avLst/>
                    <a:gdLst>
                      <a:gd name="T0" fmla="*/ 1483 w 21600"/>
                      <a:gd name="T1" fmla="*/ 0 h 43136"/>
                      <a:gd name="T2" fmla="*/ 21600 w 21600"/>
                      <a:gd name="T3" fmla="*/ 21549 h 43136"/>
                      <a:gd name="T4" fmla="*/ 742 w 21600"/>
                      <a:gd name="T5" fmla="*/ 43136 h 43136"/>
                      <a:gd name="T6" fmla="*/ 1483 w 21600"/>
                      <a:gd name="T7" fmla="*/ 0 h 43136"/>
                      <a:gd name="T8" fmla="*/ 21600 w 21600"/>
                      <a:gd name="T9" fmla="*/ 21549 h 43136"/>
                      <a:gd name="T10" fmla="*/ 742 w 21600"/>
                      <a:gd name="T11" fmla="*/ 43136 h 43136"/>
                      <a:gd name="T12" fmla="*/ 0 w 21600"/>
                      <a:gd name="T13" fmla="*/ 21549 h 43136"/>
                      <a:gd name="T14" fmla="*/ 1483 w 21600"/>
                      <a:gd name="T15" fmla="*/ 0 h 43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1600" h="43136" fill="none">
                        <a:moveTo>
                          <a:pt x="1483" y="0"/>
                        </a:moveTo>
                        <a:cubicBezTo>
                          <a:pt x="12810" y="780"/>
                          <a:pt x="21600" y="10195"/>
                          <a:pt x="21600" y="21549"/>
                        </a:cubicBezTo>
                        <a:cubicBezTo>
                          <a:pt x="21600" y="33189"/>
                          <a:pt x="12375" y="42736"/>
                          <a:pt x="742" y="43136"/>
                        </a:cubicBezTo>
                      </a:path>
                      <a:path w="21600" h="43136" stroke="0">
                        <a:moveTo>
                          <a:pt x="1483" y="0"/>
                        </a:moveTo>
                        <a:cubicBezTo>
                          <a:pt x="12810" y="780"/>
                          <a:pt x="21600" y="10195"/>
                          <a:pt x="21600" y="21549"/>
                        </a:cubicBezTo>
                        <a:cubicBezTo>
                          <a:pt x="21600" y="33189"/>
                          <a:pt x="12375" y="42736"/>
                          <a:pt x="742" y="43136"/>
                        </a:cubicBezTo>
                        <a:lnTo>
                          <a:pt x="0" y="21549"/>
                        </a:lnTo>
                        <a:lnTo>
                          <a:pt x="1483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99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/>
                  <a:p>
                    <a:endParaRPr lang="zh-CN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7500" name="Text Box 169"/>
              <p:cNvSpPr txBox="1">
                <a:spLocks noChangeArrowheads="1"/>
              </p:cNvSpPr>
              <p:nvPr/>
            </p:nvSpPr>
            <p:spPr bwMode="auto">
              <a:xfrm>
                <a:off x="2686" y="1728"/>
                <a:ext cx="31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/>
              <a:p>
                <a:r>
                  <a:rPr lang="en-US" altLang="zh-CN" sz="2000" kern="0">
                    <a:solidFill>
                      <a:srgbClr val="92001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</p:grpSp>
      </p:grpSp>
      <p:graphicFrame>
        <p:nvGraphicFramePr>
          <p:cNvPr id="52318" name="Object 218"/>
          <p:cNvGraphicFramePr>
            <a:graphicFrameLocks noChangeAspect="1"/>
          </p:cNvGraphicFramePr>
          <p:nvPr/>
        </p:nvGraphicFramePr>
        <p:xfrm>
          <a:off x="5159855" y="4661432"/>
          <a:ext cx="1012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888365" imgH="546100" progId="Equation.3">
                  <p:embed/>
                </p:oleObj>
              </mc:Choice>
              <mc:Fallback>
                <p:oleObj r:id="rId16" imgW="888365" imgH="546100" progId="Equation.3">
                  <p:embed/>
                  <p:pic>
                    <p:nvPicPr>
                      <p:cNvPr id="0" name="Object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855" y="4661432"/>
                        <a:ext cx="101282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9" name="Object 219"/>
          <p:cNvGraphicFramePr>
            <a:graphicFrameLocks noChangeAspect="1"/>
          </p:cNvGraphicFramePr>
          <p:nvPr/>
        </p:nvGraphicFramePr>
        <p:xfrm>
          <a:off x="5247167" y="5400675"/>
          <a:ext cx="7778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58800" imgH="546100" progId="Equation.3">
                  <p:embed/>
                </p:oleObj>
              </mc:Choice>
              <mc:Fallback>
                <p:oleObj r:id="rId18" imgW="558800" imgH="546100" progId="Equation.3">
                  <p:embed/>
                  <p:pic>
                    <p:nvPicPr>
                      <p:cNvPr id="0" name="Object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167" y="5400675"/>
                        <a:ext cx="7778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20" name="Object 221"/>
          <p:cNvGraphicFramePr>
            <a:graphicFrameLocks noChangeAspect="1"/>
          </p:cNvGraphicFramePr>
          <p:nvPr/>
        </p:nvGraphicFramePr>
        <p:xfrm>
          <a:off x="8947569" y="1872420"/>
          <a:ext cx="1470464" cy="32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1409700" imgH="228600" progId="Equation.3">
                  <p:embed/>
                </p:oleObj>
              </mc:Choice>
              <mc:Fallback>
                <p:oleObj r:id="rId20" imgW="1409700" imgH="228600" progId="Equation.3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569" y="1872420"/>
                        <a:ext cx="1470464" cy="321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21" name="Object 222"/>
          <p:cNvGraphicFramePr>
            <a:graphicFrameLocks noChangeAspect="1"/>
          </p:cNvGraphicFramePr>
          <p:nvPr/>
        </p:nvGraphicFramePr>
        <p:xfrm>
          <a:off x="9214773" y="4698001"/>
          <a:ext cx="9969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875665" imgH="546100" progId="Equation.3">
                  <p:embed/>
                </p:oleObj>
              </mc:Choice>
              <mc:Fallback>
                <p:oleObj r:id="rId22" imgW="875665" imgH="546100" progId="Equation.3">
                  <p:embed/>
                  <p:pic>
                    <p:nvPicPr>
                      <p:cNvPr id="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4773" y="4698001"/>
                        <a:ext cx="9969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22" name="Object 223"/>
          <p:cNvGraphicFramePr>
            <a:graphicFrameLocks noChangeAspect="1"/>
          </p:cNvGraphicFramePr>
          <p:nvPr/>
        </p:nvGraphicFramePr>
        <p:xfrm>
          <a:off x="9340717" y="5472110"/>
          <a:ext cx="7969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571500" imgH="546100" progId="Equation.3">
                  <p:embed/>
                </p:oleObj>
              </mc:Choice>
              <mc:Fallback>
                <p:oleObj r:id="rId24" imgW="571500" imgH="546100" progId="Equation.3">
                  <p:embed/>
                  <p:pic>
                    <p:nvPicPr>
                      <p:cNvPr id="0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0717" y="5472110"/>
                        <a:ext cx="7969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06" name="Text Box 229"/>
          <p:cNvSpPr txBox="1">
            <a:spLocks noChangeArrowheads="1"/>
          </p:cNvSpPr>
          <p:nvPr/>
        </p:nvSpPr>
        <p:spPr bwMode="auto">
          <a:xfrm>
            <a:off x="588074" y="1116488"/>
            <a:ext cx="5761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、抛物线的标准方程：</a:t>
            </a:r>
          </a:p>
        </p:txBody>
      </p:sp>
      <p:sp>
        <p:nvSpPr>
          <p:cNvPr id="7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666968" y="1803324"/>
            <a:ext cx="77041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范围：</a:t>
            </a:r>
          </a:p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对称性：</a:t>
            </a:r>
          </a:p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顶点：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847142" y="1755163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x≥0,y∈R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31033" y="2241939"/>
            <a:ext cx="6469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轴对称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对称轴又叫抛物线的轴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847142" y="2731016"/>
            <a:ext cx="4319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抛物线和它的轴的交点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8439" name="矩形 1"/>
          <p:cNvSpPr>
            <a:spLocks noChangeArrowheads="1"/>
          </p:cNvSpPr>
          <p:nvPr/>
        </p:nvSpPr>
        <p:spPr bwMode="auto">
          <a:xfrm>
            <a:off x="666968" y="3220093"/>
            <a:ext cx="58143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离心率：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抛物线上的点到焦点的距离和它到准    </a:t>
            </a:r>
          </a:p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线的距离的比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叫做抛物线的离心率，用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12322" y="4067855"/>
            <a:ext cx="3318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由抛物线的定义可知，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e=1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矩形 3"/>
          <p:cNvSpPr>
            <a:spLocks noChangeArrowheads="1"/>
          </p:cNvSpPr>
          <p:nvPr/>
        </p:nvSpPr>
        <p:spPr bwMode="auto">
          <a:xfrm>
            <a:off x="612322" y="1235204"/>
            <a:ext cx="3852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=2px(p&gt;0)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的几何性质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pSp>
        <p:nvGrpSpPr>
          <p:cNvPr id="18442" name="组合 25"/>
          <p:cNvGrpSpPr/>
          <p:nvPr/>
        </p:nvGrpSpPr>
        <p:grpSpPr bwMode="auto">
          <a:xfrm>
            <a:off x="7255034" y="1635314"/>
            <a:ext cx="3578880" cy="3612738"/>
            <a:chOff x="5910263" y="3213100"/>
            <a:chExt cx="2852737" cy="2879725"/>
          </a:xfrm>
        </p:grpSpPr>
        <p:sp>
          <p:nvSpPr>
            <p:cNvPr id="18443" name="Line 18"/>
            <p:cNvSpPr>
              <a:spLocks noChangeShapeType="1"/>
            </p:cNvSpPr>
            <p:nvPr/>
          </p:nvSpPr>
          <p:spPr bwMode="auto">
            <a:xfrm>
              <a:off x="5910263" y="4868863"/>
              <a:ext cx="2663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444" name="组合 27"/>
            <p:cNvGrpSpPr/>
            <p:nvPr/>
          </p:nvGrpSpPr>
          <p:grpSpPr bwMode="auto">
            <a:xfrm>
              <a:off x="6659563" y="3213100"/>
              <a:ext cx="2103437" cy="2879725"/>
              <a:chOff x="6659563" y="3213100"/>
              <a:chExt cx="2103437" cy="2879725"/>
            </a:xfrm>
          </p:grpSpPr>
          <p:grpSp>
            <p:nvGrpSpPr>
              <p:cNvPr id="18445" name="Group 4"/>
              <p:cNvGrpSpPr/>
              <p:nvPr/>
            </p:nvGrpSpPr>
            <p:grpSpPr bwMode="auto">
              <a:xfrm>
                <a:off x="6702425" y="3429000"/>
                <a:ext cx="1492250" cy="2552700"/>
                <a:chOff x="4468" y="2496"/>
                <a:chExt cx="940" cy="1608"/>
              </a:xfrm>
            </p:grpSpPr>
            <p:sp>
              <p:nvSpPr>
                <p:cNvPr id="18446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604" y="2568"/>
                  <a:ext cx="0" cy="15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8447" name="Object 6"/>
                <p:cNvGraphicFramePr>
                  <a:graphicFrameLocks noChangeAspect="1"/>
                </p:cNvGraphicFramePr>
                <p:nvPr/>
              </p:nvGraphicFramePr>
              <p:xfrm>
                <a:off x="4468" y="2496"/>
                <a:ext cx="142" cy="2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2" imgW="101600" imgH="177800" progId="Equation.3">
                        <p:embed/>
                      </p:oleObj>
                    </mc:Choice>
                    <mc:Fallback>
                      <p:oleObj r:id="rId2" imgW="101600" imgH="17780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8" y="2496"/>
                              <a:ext cx="142" cy="2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44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38" y="3088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1844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958" y="3362"/>
                  <a:ext cx="33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</a:p>
              </p:txBody>
            </p:sp>
            <p:sp>
              <p:nvSpPr>
                <p:cNvPr id="1845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067" y="2736"/>
                  <a:ext cx="33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1845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5043" y="2881"/>
                  <a:ext cx="60" cy="504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5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604" y="2881"/>
                  <a:ext cx="499" cy="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18453" name="Object 12"/>
                <p:cNvGraphicFramePr>
                  <a:graphicFrameLocks noChangeAspect="1"/>
                </p:cNvGraphicFramePr>
                <p:nvPr/>
              </p:nvGraphicFramePr>
              <p:xfrm>
                <a:off x="4767" y="2632"/>
                <a:ext cx="195" cy="2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4" imgW="139700" imgH="177800" progId="Equation.3">
                        <p:embed/>
                      </p:oleObj>
                    </mc:Choice>
                    <mc:Fallback>
                      <p:oleObj r:id="rId4" imgW="139700" imgH="177800" progId="Equation.3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67" y="2632"/>
                              <a:ext cx="195" cy="2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45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976" y="2586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.</a:t>
                  </a:r>
                </a:p>
              </p:txBody>
            </p:sp>
          </p:grpSp>
          <p:sp>
            <p:nvSpPr>
              <p:cNvPr id="18455" name="Freeform 15"/>
              <p:cNvSpPr>
                <a:spLocks noChangeArrowheads="1"/>
              </p:cNvSpPr>
              <p:nvPr/>
            </p:nvSpPr>
            <p:spPr bwMode="auto">
              <a:xfrm>
                <a:off x="7251700" y="3544888"/>
                <a:ext cx="1020763" cy="2547937"/>
              </a:xfrm>
              <a:custGeom>
                <a:avLst/>
                <a:gdLst>
                  <a:gd name="T0" fmla="*/ 635 w 635"/>
                  <a:gd name="T1" fmla="*/ 0 h 1089"/>
                  <a:gd name="T2" fmla="*/ 0 w 635"/>
                  <a:gd name="T3" fmla="*/ 544 h 1089"/>
                  <a:gd name="T4" fmla="*/ 635 w 635"/>
                  <a:gd name="T5" fmla="*/ 1089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5" h="1089">
                    <a:moveTo>
                      <a:pt x="635" y="0"/>
                    </a:moveTo>
                    <a:cubicBezTo>
                      <a:pt x="317" y="181"/>
                      <a:pt x="0" y="363"/>
                      <a:pt x="0" y="544"/>
                    </a:cubicBezTo>
                    <a:cubicBezTo>
                      <a:pt x="0" y="725"/>
                      <a:pt x="317" y="907"/>
                      <a:pt x="635" y="1089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56" name="Line 16"/>
              <p:cNvSpPr>
                <a:spLocks noChangeShapeType="1"/>
              </p:cNvSpPr>
              <p:nvPr/>
            </p:nvSpPr>
            <p:spPr bwMode="auto">
              <a:xfrm flipH="1">
                <a:off x="6918325" y="4868863"/>
                <a:ext cx="72072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57" name="Line 19"/>
              <p:cNvSpPr>
                <a:spLocks noChangeShapeType="1"/>
              </p:cNvSpPr>
              <p:nvPr/>
            </p:nvSpPr>
            <p:spPr bwMode="auto">
              <a:xfrm flipV="1">
                <a:off x="7250113" y="3413125"/>
                <a:ext cx="0" cy="2665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aphicFrame>
            <p:nvGraphicFramePr>
              <p:cNvPr id="18458" name="Object 20"/>
              <p:cNvGraphicFramePr>
                <a:graphicFrameLocks noChangeAspect="1"/>
              </p:cNvGraphicFramePr>
              <p:nvPr/>
            </p:nvGraphicFramePr>
            <p:xfrm>
              <a:off x="8502650" y="4868863"/>
              <a:ext cx="2603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127000" imgH="139700" progId="Equation.3">
                      <p:embed/>
                    </p:oleObj>
                  </mc:Choice>
                  <mc:Fallback>
                    <p:oleObj r:id="rId6" imgW="127000" imgH="139700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02650" y="4868863"/>
                            <a:ext cx="2603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59" name="Object 21"/>
              <p:cNvGraphicFramePr>
                <a:graphicFrameLocks noChangeAspect="1"/>
              </p:cNvGraphicFramePr>
              <p:nvPr/>
            </p:nvGraphicFramePr>
            <p:xfrm>
              <a:off x="6977063" y="4840288"/>
              <a:ext cx="312737" cy="363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8" imgW="152400" imgH="177800" progId="Equation.3">
                      <p:embed/>
                    </p:oleObj>
                  </mc:Choice>
                  <mc:Fallback>
                    <p:oleObj r:id="rId8" imgW="152400" imgH="1778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77063" y="4840288"/>
                            <a:ext cx="312737" cy="3635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60" name="Object 22"/>
              <p:cNvGraphicFramePr>
                <a:graphicFrameLocks noChangeAspect="1"/>
              </p:cNvGraphicFramePr>
              <p:nvPr/>
            </p:nvGraphicFramePr>
            <p:xfrm>
              <a:off x="7062788" y="3213100"/>
              <a:ext cx="285750" cy="336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0" imgW="139700" imgH="165100" progId="Equation.3">
                      <p:embed/>
                    </p:oleObj>
                  </mc:Choice>
                  <mc:Fallback>
                    <p:oleObj r:id="rId10" imgW="139700" imgH="16510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62788" y="3213100"/>
                            <a:ext cx="285750" cy="3365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61" name="Object 23"/>
              <p:cNvGraphicFramePr>
                <a:graphicFrameLocks noChangeAspect="1"/>
              </p:cNvGraphicFramePr>
              <p:nvPr/>
            </p:nvGraphicFramePr>
            <p:xfrm>
              <a:off x="6659563" y="4581525"/>
              <a:ext cx="298450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2" imgW="165100" imgH="165100" progId="Equation.3">
                      <p:embed/>
                    </p:oleObj>
                  </mc:Choice>
                  <mc:Fallback>
                    <p:oleObj r:id="rId12" imgW="165100" imgH="16510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59563" y="4581525"/>
                            <a:ext cx="298450" cy="298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199" y="1601020"/>
            <a:ext cx="10972800" cy="1143000"/>
          </a:xfrm>
        </p:spPr>
        <p:txBody>
          <a:bodyPr>
            <a:normAutofit/>
          </a:bodyPr>
          <a:lstStyle/>
          <a:p>
            <a:br>
              <a:rPr lang="en-US" altLang="zh-CN" sz="200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en-US" altLang="zh-CN" sz="2000">
              <a:solidFill>
                <a:srgbClr val="0066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202" y="1147053"/>
            <a:ext cx="11551443" cy="1223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5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焦点弦：通过焦点的直线，与抛物线相交于两点，连接两点的线段叫做抛物线的</a:t>
            </a: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焦点弦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90000"/>
              </a:lnSpc>
            </a:pP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9156" name="Object 4"/>
          <p:cNvGraphicFramePr>
            <a:graphicFrameLocks noGrp="1"/>
          </p:cNvGraphicFramePr>
          <p:nvPr>
            <p:ph sz="quarter" idx="4294967295"/>
          </p:nvPr>
        </p:nvGraphicFramePr>
        <p:xfrm>
          <a:off x="2275113" y="1666039"/>
          <a:ext cx="2305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66165" imgH="254000" progId="Equation.DSMT4">
                  <p:embed/>
                </p:oleObj>
              </mc:Choice>
              <mc:Fallback>
                <p:oleObj r:id="rId2" imgW="1066165" imgH="2540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113" y="1666039"/>
                        <a:ext cx="2305050" cy="54927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0" name="Group 5"/>
          <p:cNvGrpSpPr/>
          <p:nvPr/>
        </p:nvGrpSpPr>
        <p:grpSpPr bwMode="auto">
          <a:xfrm>
            <a:off x="7926631" y="2122514"/>
            <a:ext cx="4033837" cy="2665413"/>
            <a:chOff x="3061" y="935"/>
            <a:chExt cx="2541" cy="1679"/>
          </a:xfrm>
        </p:grpSpPr>
        <p:sp>
          <p:nvSpPr>
            <p:cNvPr id="19461" name="Arc 6"/>
            <p:cNvSpPr>
              <a:spLocks noChangeArrowheads="1"/>
            </p:cNvSpPr>
            <p:nvPr/>
          </p:nvSpPr>
          <p:spPr bwMode="auto">
            <a:xfrm flipH="1">
              <a:off x="3651" y="1088"/>
              <a:ext cx="1951" cy="1480"/>
            </a:xfrm>
            <a:custGeom>
              <a:avLst/>
              <a:gdLst>
                <a:gd name="T0" fmla="*/ 10765 w 21600"/>
                <a:gd name="T1" fmla="*/ 0 h 37343"/>
                <a:gd name="T2" fmla="*/ 21600 w 21600"/>
                <a:gd name="T3" fmla="*/ 18726 h 37343"/>
                <a:gd name="T4" fmla="*/ 10952 w 21600"/>
                <a:gd name="T5" fmla="*/ 37342 h 37343"/>
                <a:gd name="T6" fmla="*/ 10765 w 21600"/>
                <a:gd name="T7" fmla="*/ 0 h 37343"/>
                <a:gd name="T8" fmla="*/ 21600 w 21600"/>
                <a:gd name="T9" fmla="*/ 18726 h 37343"/>
                <a:gd name="T10" fmla="*/ 10952 w 21600"/>
                <a:gd name="T11" fmla="*/ 37342 h 37343"/>
                <a:gd name="T12" fmla="*/ 0 w 21600"/>
                <a:gd name="T13" fmla="*/ 18726 h 37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7343" fill="none">
                  <a:moveTo>
                    <a:pt x="10765" y="0"/>
                  </a:moveTo>
                  <a:cubicBezTo>
                    <a:pt x="17468" y="3853"/>
                    <a:pt x="21600" y="10994"/>
                    <a:pt x="21600" y="18726"/>
                  </a:cubicBezTo>
                  <a:cubicBezTo>
                    <a:pt x="21600" y="26379"/>
                    <a:pt x="17549" y="33461"/>
                    <a:pt x="10952" y="37342"/>
                  </a:cubicBezTo>
                </a:path>
                <a:path w="21600" h="37343" stroke="0">
                  <a:moveTo>
                    <a:pt x="10765" y="0"/>
                  </a:moveTo>
                  <a:cubicBezTo>
                    <a:pt x="17468" y="3853"/>
                    <a:pt x="21600" y="10994"/>
                    <a:pt x="21600" y="18726"/>
                  </a:cubicBezTo>
                  <a:cubicBezTo>
                    <a:pt x="21600" y="26379"/>
                    <a:pt x="17549" y="33461"/>
                    <a:pt x="10952" y="37342"/>
                  </a:cubicBezTo>
                  <a:lnTo>
                    <a:pt x="0" y="1872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2" name="Line 7"/>
            <p:cNvSpPr>
              <a:spLocks noChangeShapeType="1"/>
            </p:cNvSpPr>
            <p:nvPr/>
          </p:nvSpPr>
          <p:spPr bwMode="auto">
            <a:xfrm>
              <a:off x="3061" y="1842"/>
              <a:ext cx="20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3" name="Line 8"/>
            <p:cNvSpPr>
              <a:spLocks noChangeShapeType="1"/>
            </p:cNvSpPr>
            <p:nvPr/>
          </p:nvSpPr>
          <p:spPr bwMode="auto">
            <a:xfrm flipV="1">
              <a:off x="3651" y="981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4" name="Text Box 9"/>
            <p:cNvSpPr txBox="1">
              <a:spLocks noChangeArrowheads="1"/>
            </p:cNvSpPr>
            <p:nvPr/>
          </p:nvSpPr>
          <p:spPr bwMode="auto">
            <a:xfrm>
              <a:off x="4967" y="1797"/>
              <a:ext cx="2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9465" name="Text Box 10"/>
            <p:cNvSpPr txBox="1">
              <a:spLocks noChangeArrowheads="1"/>
            </p:cNvSpPr>
            <p:nvPr/>
          </p:nvSpPr>
          <p:spPr bwMode="auto">
            <a:xfrm>
              <a:off x="3424" y="1842"/>
              <a:ext cx="2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9466" name="Text Box 11"/>
            <p:cNvSpPr txBox="1">
              <a:spLocks noChangeArrowheads="1"/>
            </p:cNvSpPr>
            <p:nvPr/>
          </p:nvSpPr>
          <p:spPr bwMode="auto">
            <a:xfrm>
              <a:off x="3424" y="935"/>
              <a:ext cx="2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8993431" y="2503513"/>
            <a:ext cx="955675" cy="1447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8993430" y="311311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9679230" y="1893914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8536230" y="2351114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9471" name="Object 16"/>
          <p:cNvGraphicFramePr/>
          <p:nvPr/>
        </p:nvGraphicFramePr>
        <p:xfrm>
          <a:off x="10071343" y="1905026"/>
          <a:ext cx="8921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94665" imgH="215900" progId="Equation.3">
                  <p:embed/>
                </p:oleObj>
              </mc:Choice>
              <mc:Fallback>
                <p:oleObj r:id="rId4" imgW="494665" imgH="215900" progId="Equation.3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1343" y="1905026"/>
                        <a:ext cx="8921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9145830" y="3722714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graphicFrame>
        <p:nvGraphicFramePr>
          <p:cNvPr id="19473" name="Object 18"/>
          <p:cNvGraphicFramePr/>
          <p:nvPr/>
        </p:nvGraphicFramePr>
        <p:xfrm>
          <a:off x="9526830" y="3798913"/>
          <a:ext cx="9382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20065" imgH="215900" progId="Equation.3">
                  <p:embed/>
                </p:oleObj>
              </mc:Choice>
              <mc:Fallback>
                <p:oleObj r:id="rId6" imgW="520065" imgH="215900" progId="Equation.3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830" y="3798913"/>
                        <a:ext cx="9382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Line 19"/>
          <p:cNvSpPr>
            <a:spLocks noChangeShapeType="1"/>
          </p:cNvSpPr>
          <p:nvPr/>
        </p:nvSpPr>
        <p:spPr bwMode="auto">
          <a:xfrm flipH="1">
            <a:off x="8507656" y="2493988"/>
            <a:ext cx="13668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90792" y="2544420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特别的，过焦点而垂直于对称轴的弦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，称为抛物线的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通径。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076199" y="3090829"/>
            <a:ext cx="1392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|AB|=2</a:t>
            </a:r>
            <a:r>
              <a:rPr lang="en-US" altLang="zh-CN" sz="2000" b="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688730" y="1802111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焦点弦公式：</a:t>
            </a: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 flipH="1">
            <a:off x="9223617" y="2830538"/>
            <a:ext cx="71438" cy="13668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35860" grpId="0"/>
      <p:bldP spid="35861" grpId="0"/>
      <p:bldP spid="358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Line 2"/>
          <p:cNvSpPr>
            <a:spLocks noChangeShapeType="1"/>
          </p:cNvSpPr>
          <p:nvPr/>
        </p:nvSpPr>
        <p:spPr bwMode="auto">
          <a:xfrm>
            <a:off x="9182135" y="2502858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3523" name="Line 3"/>
          <p:cNvSpPr>
            <a:spLocks noChangeShapeType="1"/>
          </p:cNvSpPr>
          <p:nvPr/>
        </p:nvSpPr>
        <p:spPr bwMode="auto">
          <a:xfrm>
            <a:off x="9182135" y="3417258"/>
            <a:ext cx="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483" name="Group 4"/>
          <p:cNvGrpSpPr/>
          <p:nvPr/>
        </p:nvGrpSpPr>
        <p:grpSpPr bwMode="auto">
          <a:xfrm>
            <a:off x="6589748" y="1969458"/>
            <a:ext cx="4503738" cy="4038600"/>
            <a:chOff x="2640" y="1152"/>
            <a:chExt cx="2837" cy="2544"/>
          </a:xfrm>
        </p:grpSpPr>
        <p:sp>
          <p:nvSpPr>
            <p:cNvPr id="20484" name="Line 5"/>
            <p:cNvSpPr>
              <a:spLocks noChangeShapeType="1"/>
            </p:cNvSpPr>
            <p:nvPr/>
          </p:nvSpPr>
          <p:spPr bwMode="auto">
            <a:xfrm>
              <a:off x="3545" y="1248"/>
              <a:ext cx="1" cy="2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5" name="Line 6"/>
            <p:cNvSpPr>
              <a:spLocks noChangeShapeType="1"/>
            </p:cNvSpPr>
            <p:nvPr/>
          </p:nvSpPr>
          <p:spPr bwMode="auto">
            <a:xfrm flipH="1">
              <a:off x="3696" y="1248"/>
              <a:ext cx="1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 flipV="1">
              <a:off x="3840" y="1488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7" name="Line 8"/>
            <p:cNvSpPr>
              <a:spLocks noChangeShapeType="1"/>
            </p:cNvSpPr>
            <p:nvPr/>
          </p:nvSpPr>
          <p:spPr bwMode="auto">
            <a:xfrm>
              <a:off x="2640" y="2639"/>
              <a:ext cx="2631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8" name="Line 9"/>
            <p:cNvSpPr>
              <a:spLocks noChangeShapeType="1"/>
            </p:cNvSpPr>
            <p:nvPr/>
          </p:nvSpPr>
          <p:spPr bwMode="auto">
            <a:xfrm flipV="1">
              <a:off x="3840" y="1152"/>
              <a:ext cx="0" cy="25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>
              <a:off x="3984" y="1248"/>
              <a:ext cx="1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>
              <a:off x="4128" y="1296"/>
              <a:ext cx="1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1" name="Line 12"/>
            <p:cNvSpPr>
              <a:spLocks noChangeShapeType="1"/>
            </p:cNvSpPr>
            <p:nvPr/>
          </p:nvSpPr>
          <p:spPr bwMode="auto">
            <a:xfrm>
              <a:off x="4272" y="1248"/>
              <a:ext cx="1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>
              <a:off x="3408" y="1248"/>
              <a:ext cx="1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3" name="Line 14"/>
            <p:cNvSpPr>
              <a:spLocks noChangeShapeType="1"/>
            </p:cNvSpPr>
            <p:nvPr/>
          </p:nvSpPr>
          <p:spPr bwMode="auto">
            <a:xfrm flipH="1">
              <a:off x="3264" y="1248"/>
              <a:ext cx="1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4" name="Line 15"/>
            <p:cNvSpPr>
              <a:spLocks noChangeShapeType="1"/>
            </p:cNvSpPr>
            <p:nvPr/>
          </p:nvSpPr>
          <p:spPr bwMode="auto">
            <a:xfrm>
              <a:off x="3120" y="1248"/>
              <a:ext cx="1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5" name="Line 16"/>
            <p:cNvSpPr>
              <a:spLocks noChangeShapeType="1"/>
            </p:cNvSpPr>
            <p:nvPr/>
          </p:nvSpPr>
          <p:spPr bwMode="auto">
            <a:xfrm>
              <a:off x="2976" y="1296"/>
              <a:ext cx="1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6" name="Line 17"/>
            <p:cNvSpPr>
              <a:spLocks noChangeShapeType="1"/>
            </p:cNvSpPr>
            <p:nvPr/>
          </p:nvSpPr>
          <p:spPr bwMode="auto">
            <a:xfrm>
              <a:off x="2784" y="2784"/>
              <a:ext cx="211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7" name="Line 18"/>
            <p:cNvSpPr>
              <a:spLocks noChangeShapeType="1"/>
            </p:cNvSpPr>
            <p:nvPr/>
          </p:nvSpPr>
          <p:spPr bwMode="auto">
            <a:xfrm>
              <a:off x="2736" y="2640"/>
              <a:ext cx="229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8" name="Line 19"/>
            <p:cNvSpPr>
              <a:spLocks noChangeShapeType="1"/>
            </p:cNvSpPr>
            <p:nvPr/>
          </p:nvSpPr>
          <p:spPr bwMode="auto">
            <a:xfrm>
              <a:off x="2736" y="2496"/>
              <a:ext cx="16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9" name="Line 20"/>
            <p:cNvSpPr>
              <a:spLocks noChangeShapeType="1"/>
            </p:cNvSpPr>
            <p:nvPr/>
          </p:nvSpPr>
          <p:spPr bwMode="auto">
            <a:xfrm>
              <a:off x="2784" y="2352"/>
              <a:ext cx="215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0" name="Line 21"/>
            <p:cNvSpPr>
              <a:spLocks noChangeShapeType="1"/>
            </p:cNvSpPr>
            <p:nvPr/>
          </p:nvSpPr>
          <p:spPr bwMode="auto">
            <a:xfrm>
              <a:off x="2784" y="3072"/>
              <a:ext cx="205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2784" y="3216"/>
              <a:ext cx="205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2" name="Line 23"/>
            <p:cNvSpPr>
              <a:spLocks noChangeShapeType="1"/>
            </p:cNvSpPr>
            <p:nvPr/>
          </p:nvSpPr>
          <p:spPr bwMode="auto">
            <a:xfrm>
              <a:off x="2832" y="3360"/>
              <a:ext cx="200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3" name="Text Box 24"/>
            <p:cNvSpPr txBox="1">
              <a:spLocks noChangeArrowheads="1"/>
            </p:cNvSpPr>
            <p:nvPr/>
          </p:nvSpPr>
          <p:spPr bwMode="auto">
            <a:xfrm>
              <a:off x="5280" y="2544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0504" name="Text Box 25"/>
            <p:cNvSpPr txBox="1">
              <a:spLocks noChangeArrowheads="1"/>
            </p:cNvSpPr>
            <p:nvPr/>
          </p:nvSpPr>
          <p:spPr bwMode="auto">
            <a:xfrm>
              <a:off x="3648" y="1152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0505" name="Text Box 26"/>
            <p:cNvSpPr txBox="1">
              <a:spLocks noChangeArrowheads="1"/>
            </p:cNvSpPr>
            <p:nvPr/>
          </p:nvSpPr>
          <p:spPr bwMode="auto">
            <a:xfrm>
              <a:off x="3550" y="2592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0506" name="Line 27"/>
            <p:cNvSpPr>
              <a:spLocks noChangeShapeType="1"/>
            </p:cNvSpPr>
            <p:nvPr/>
          </p:nvSpPr>
          <p:spPr bwMode="auto">
            <a:xfrm>
              <a:off x="2826" y="2208"/>
              <a:ext cx="206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7" name="Line 28"/>
            <p:cNvSpPr>
              <a:spLocks noChangeShapeType="1"/>
            </p:cNvSpPr>
            <p:nvPr/>
          </p:nvSpPr>
          <p:spPr bwMode="auto">
            <a:xfrm>
              <a:off x="2874" y="1920"/>
              <a:ext cx="196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8" name="Line 29"/>
            <p:cNvSpPr>
              <a:spLocks noChangeShapeType="1"/>
            </p:cNvSpPr>
            <p:nvPr/>
          </p:nvSpPr>
          <p:spPr bwMode="auto">
            <a:xfrm>
              <a:off x="2874" y="1776"/>
              <a:ext cx="20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9" name="Line 30"/>
            <p:cNvSpPr>
              <a:spLocks noChangeShapeType="1"/>
            </p:cNvSpPr>
            <p:nvPr/>
          </p:nvSpPr>
          <p:spPr bwMode="auto">
            <a:xfrm>
              <a:off x="3114" y="2496"/>
              <a:ext cx="16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0" name="Line 31"/>
            <p:cNvSpPr>
              <a:spLocks noChangeShapeType="1"/>
            </p:cNvSpPr>
            <p:nvPr/>
          </p:nvSpPr>
          <p:spPr bwMode="auto">
            <a:xfrm>
              <a:off x="2874" y="2063"/>
              <a:ext cx="196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1" name="Line 32"/>
            <p:cNvSpPr>
              <a:spLocks noChangeShapeType="1"/>
            </p:cNvSpPr>
            <p:nvPr/>
          </p:nvSpPr>
          <p:spPr bwMode="auto">
            <a:xfrm>
              <a:off x="4839" y="1248"/>
              <a:ext cx="0" cy="24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2" name="Line 33"/>
            <p:cNvSpPr>
              <a:spLocks noChangeShapeType="1"/>
            </p:cNvSpPr>
            <p:nvPr/>
          </p:nvSpPr>
          <p:spPr bwMode="auto">
            <a:xfrm>
              <a:off x="4695" y="1248"/>
              <a:ext cx="0" cy="24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3" name="Line 34"/>
            <p:cNvSpPr>
              <a:spLocks noChangeShapeType="1"/>
            </p:cNvSpPr>
            <p:nvPr/>
          </p:nvSpPr>
          <p:spPr bwMode="auto">
            <a:xfrm>
              <a:off x="4551" y="1248"/>
              <a:ext cx="0" cy="24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4" name="Line 35"/>
            <p:cNvSpPr>
              <a:spLocks noChangeShapeType="1"/>
            </p:cNvSpPr>
            <p:nvPr/>
          </p:nvSpPr>
          <p:spPr bwMode="auto">
            <a:xfrm>
              <a:off x="4407" y="1248"/>
              <a:ext cx="0" cy="24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5" name="Line 36"/>
            <p:cNvSpPr>
              <a:spLocks noChangeShapeType="1"/>
            </p:cNvSpPr>
            <p:nvPr/>
          </p:nvSpPr>
          <p:spPr bwMode="auto">
            <a:xfrm>
              <a:off x="2871" y="2934"/>
              <a:ext cx="211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6" name="Line 37"/>
            <p:cNvSpPr>
              <a:spLocks noChangeShapeType="1"/>
            </p:cNvSpPr>
            <p:nvPr/>
          </p:nvSpPr>
          <p:spPr bwMode="auto">
            <a:xfrm>
              <a:off x="2840" y="1648"/>
              <a:ext cx="20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7" name="Line 38"/>
            <p:cNvSpPr>
              <a:spLocks noChangeShapeType="1"/>
            </p:cNvSpPr>
            <p:nvPr/>
          </p:nvSpPr>
          <p:spPr bwMode="auto">
            <a:xfrm>
              <a:off x="2896" y="1504"/>
              <a:ext cx="20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8" name="Line 39"/>
            <p:cNvSpPr>
              <a:spLocks noChangeShapeType="1"/>
            </p:cNvSpPr>
            <p:nvPr/>
          </p:nvSpPr>
          <p:spPr bwMode="auto">
            <a:xfrm>
              <a:off x="2922" y="1376"/>
              <a:ext cx="20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9" name="Line 40"/>
            <p:cNvSpPr>
              <a:spLocks noChangeShapeType="1"/>
            </p:cNvSpPr>
            <p:nvPr/>
          </p:nvSpPr>
          <p:spPr bwMode="auto">
            <a:xfrm>
              <a:off x="2914" y="1248"/>
              <a:ext cx="20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520" name="Oval 41"/>
          <p:cNvSpPr>
            <a:spLocks noChangeArrowheads="1"/>
          </p:cNvSpPr>
          <p:nvPr/>
        </p:nvSpPr>
        <p:spPr bwMode="auto">
          <a:xfrm>
            <a:off x="9120222" y="425545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3562" name="Oval 42"/>
          <p:cNvSpPr>
            <a:spLocks noChangeArrowheads="1"/>
          </p:cNvSpPr>
          <p:nvPr/>
        </p:nvSpPr>
        <p:spPr bwMode="auto">
          <a:xfrm>
            <a:off x="9105935" y="334105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22" name="Freeform 43"/>
          <p:cNvSpPr>
            <a:spLocks noChangeArrowheads="1"/>
          </p:cNvSpPr>
          <p:nvPr/>
        </p:nvSpPr>
        <p:spPr bwMode="auto">
          <a:xfrm>
            <a:off x="8496335" y="2612396"/>
            <a:ext cx="1981200" cy="3429000"/>
          </a:xfrm>
          <a:custGeom>
            <a:avLst/>
            <a:gdLst>
              <a:gd name="T0" fmla="*/ 480 w 480"/>
              <a:gd name="T1" fmla="*/ 0 h 1248"/>
              <a:gd name="T2" fmla="*/ 0 w 480"/>
              <a:gd name="T3" fmla="*/ 624 h 1248"/>
              <a:gd name="T4" fmla="*/ 480 w 480"/>
              <a:gd name="T5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1248">
                <a:moveTo>
                  <a:pt x="480" y="0"/>
                </a:moveTo>
                <a:cubicBezTo>
                  <a:pt x="240" y="208"/>
                  <a:pt x="0" y="416"/>
                  <a:pt x="0" y="624"/>
                </a:cubicBezTo>
                <a:cubicBezTo>
                  <a:pt x="0" y="832"/>
                  <a:pt x="400" y="1144"/>
                  <a:pt x="480" y="124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23" name="Text Box 44"/>
          <p:cNvSpPr txBox="1">
            <a:spLocks noChangeArrowheads="1"/>
          </p:cNvSpPr>
          <p:nvPr/>
        </p:nvSpPr>
        <p:spPr bwMode="auto">
          <a:xfrm>
            <a:off x="9126572" y="4269746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363565" name="Oval 45"/>
          <p:cNvSpPr>
            <a:spLocks noChangeArrowheads="1"/>
          </p:cNvSpPr>
          <p:nvPr/>
        </p:nvSpPr>
        <p:spPr bwMode="auto">
          <a:xfrm>
            <a:off x="9105935" y="509365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3566" name="Text Box 46"/>
          <p:cNvSpPr txBox="1">
            <a:spLocks noChangeArrowheads="1"/>
          </p:cNvSpPr>
          <p:nvPr/>
        </p:nvSpPr>
        <p:spPr bwMode="auto">
          <a:xfrm>
            <a:off x="8785261" y="3050546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63567" name="Text Box 47"/>
          <p:cNvSpPr txBox="1">
            <a:spLocks noChangeArrowheads="1"/>
          </p:cNvSpPr>
          <p:nvPr/>
        </p:nvSpPr>
        <p:spPr bwMode="auto">
          <a:xfrm>
            <a:off x="8724936" y="5017459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0527" name="Rectangle 48"/>
          <p:cNvSpPr>
            <a:spLocks noChangeArrowheads="1"/>
          </p:cNvSpPr>
          <p:nvPr/>
        </p:nvSpPr>
        <p:spPr bwMode="auto">
          <a:xfrm>
            <a:off x="10020335" y="1969459"/>
            <a:ext cx="970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</a:t>
            </a:r>
          </a:p>
        </p:txBody>
      </p:sp>
      <p:sp>
        <p:nvSpPr>
          <p:cNvPr id="363569" name="AutoShape 49"/>
          <p:cNvSpPr/>
          <p:nvPr/>
        </p:nvSpPr>
        <p:spPr bwMode="auto">
          <a:xfrm>
            <a:off x="9345647" y="3417258"/>
            <a:ext cx="228600" cy="1676400"/>
          </a:xfrm>
          <a:prstGeom prst="rightBrace">
            <a:avLst>
              <a:gd name="adj1" fmla="val 61077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3570" name="Rectangle 50"/>
          <p:cNvSpPr>
            <a:spLocks noChangeArrowheads="1"/>
          </p:cNvSpPr>
          <p:nvPr/>
        </p:nvSpPr>
        <p:spPr bwMode="auto">
          <a:xfrm>
            <a:off x="9464710" y="3841121"/>
            <a:ext cx="484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363571" name="Text Box 51"/>
          <p:cNvSpPr txBox="1">
            <a:spLocks noChangeArrowheads="1"/>
          </p:cNvSpPr>
          <p:nvPr/>
        </p:nvSpPr>
        <p:spPr bwMode="auto">
          <a:xfrm>
            <a:off x="421961" y="1465602"/>
            <a:ext cx="8818913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过焦点而垂直于对称轴的弦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，称为抛物线的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通径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en-US" altLang="zh-CN" sz="2000" i="1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3572" name="Text Box 52"/>
          <p:cNvSpPr txBox="1">
            <a:spLocks noChangeArrowheads="1"/>
          </p:cNvSpPr>
          <p:nvPr/>
        </p:nvSpPr>
        <p:spPr bwMode="auto">
          <a:xfrm>
            <a:off x="647736" y="2468427"/>
            <a:ext cx="59166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利用抛物线的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顶点、通径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的两个端点可较准确画出反映抛物线基本特征的草图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53301" name="Object 54"/>
          <p:cNvGraphicFramePr>
            <a:graphicFrameLocks noChangeAspect="1"/>
          </p:cNvGraphicFramePr>
          <p:nvPr/>
        </p:nvGraphicFramePr>
        <p:xfrm>
          <a:off x="9564722" y="3064834"/>
          <a:ext cx="8842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1800" imgH="393700" progId="Equation.DSMT4">
                  <p:embed/>
                </p:oleObj>
              </mc:Choice>
              <mc:Fallback>
                <p:oleObj r:id="rId2" imgW="431800" imgH="3937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4722" y="3064834"/>
                        <a:ext cx="884238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02" name="Object 55"/>
          <p:cNvGraphicFramePr>
            <a:graphicFrameLocks noChangeAspect="1"/>
          </p:cNvGraphicFramePr>
          <p:nvPr/>
        </p:nvGraphicFramePr>
        <p:xfrm>
          <a:off x="9482172" y="4728534"/>
          <a:ext cx="10922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33400" imgH="393700" progId="Equation.DSMT4">
                  <p:embed/>
                </p:oleObj>
              </mc:Choice>
              <mc:Fallback>
                <p:oleObj r:id="rId4" imgW="533400" imgH="3937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2172" y="4728534"/>
                        <a:ext cx="10922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76" name="Rectangle 56"/>
          <p:cNvSpPr>
            <a:spLocks noChangeArrowheads="1"/>
          </p:cNvSpPr>
          <p:nvPr/>
        </p:nvSpPr>
        <p:spPr bwMode="auto">
          <a:xfrm>
            <a:off x="2618556" y="2067588"/>
            <a:ext cx="1882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|AB|=2</a:t>
            </a:r>
            <a:r>
              <a:rPr lang="en-US" altLang="zh-CN" sz="2000" b="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363581" name="Text Box 61"/>
          <p:cNvSpPr txBox="1">
            <a:spLocks noChangeArrowheads="1"/>
          </p:cNvSpPr>
          <p:nvPr/>
        </p:nvSpPr>
        <p:spPr bwMode="auto">
          <a:xfrm>
            <a:off x="1726442" y="3662467"/>
            <a:ext cx="4635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越大，抛物线张口越大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0536" name="Rectangle 62"/>
          <p:cNvSpPr>
            <a:spLocks noChangeArrowheads="1"/>
          </p:cNvSpPr>
          <p:nvPr/>
        </p:nvSpPr>
        <p:spPr bwMode="auto">
          <a:xfrm>
            <a:off x="593198" y="1045721"/>
            <a:ext cx="923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通径</a:t>
            </a:r>
          </a:p>
        </p:txBody>
      </p:sp>
      <p:sp>
        <p:nvSpPr>
          <p:cNvPr id="5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300"/>
                                        <p:tgtEl>
                                          <p:spTgt spid="36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62" grpId="0" animBg="1"/>
      <p:bldP spid="363565" grpId="0" animBg="1"/>
      <p:bldP spid="363566" grpId="0"/>
      <p:bldP spid="363567" grpId="0"/>
      <p:bldP spid="363569" grpId="0" animBg="1"/>
      <p:bldP spid="363570" grpId="0"/>
      <p:bldP spid="363571" grpId="0"/>
      <p:bldP spid="363572" grpId="0"/>
      <p:bldP spid="363576" grpId="0"/>
      <p:bldP spid="3635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151448" y="1571625"/>
            <a:ext cx="8001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连接抛物线上任意一点与焦点的线段叫做抛物线的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焦半径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560389" y="2450256"/>
            <a:ext cx="1762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焦半径公式：</a:t>
            </a:r>
          </a:p>
        </p:txBody>
      </p:sp>
      <p:grpSp>
        <p:nvGrpSpPr>
          <p:cNvPr id="21507" name="Group 9"/>
          <p:cNvGrpSpPr/>
          <p:nvPr/>
        </p:nvGrpSpPr>
        <p:grpSpPr bwMode="auto">
          <a:xfrm>
            <a:off x="6629234" y="2095500"/>
            <a:ext cx="4503738" cy="4038600"/>
            <a:chOff x="2640" y="1152"/>
            <a:chExt cx="2837" cy="2544"/>
          </a:xfrm>
        </p:grpSpPr>
        <p:sp>
          <p:nvSpPr>
            <p:cNvPr id="21508" name="Line 10"/>
            <p:cNvSpPr>
              <a:spLocks noChangeShapeType="1"/>
            </p:cNvSpPr>
            <p:nvPr/>
          </p:nvSpPr>
          <p:spPr bwMode="auto">
            <a:xfrm>
              <a:off x="3545" y="1248"/>
              <a:ext cx="1" cy="2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09" name="Line 11"/>
            <p:cNvSpPr>
              <a:spLocks noChangeShapeType="1"/>
            </p:cNvSpPr>
            <p:nvPr/>
          </p:nvSpPr>
          <p:spPr bwMode="auto">
            <a:xfrm flipH="1">
              <a:off x="3696" y="1248"/>
              <a:ext cx="1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0" name="Line 12"/>
            <p:cNvSpPr>
              <a:spLocks noChangeShapeType="1"/>
            </p:cNvSpPr>
            <p:nvPr/>
          </p:nvSpPr>
          <p:spPr bwMode="auto">
            <a:xfrm flipV="1">
              <a:off x="3840" y="1488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1" name="Line 13"/>
            <p:cNvSpPr>
              <a:spLocks noChangeShapeType="1"/>
            </p:cNvSpPr>
            <p:nvPr/>
          </p:nvSpPr>
          <p:spPr bwMode="auto">
            <a:xfrm>
              <a:off x="2640" y="2639"/>
              <a:ext cx="2631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2" name="Line 14"/>
            <p:cNvSpPr>
              <a:spLocks noChangeShapeType="1"/>
            </p:cNvSpPr>
            <p:nvPr/>
          </p:nvSpPr>
          <p:spPr bwMode="auto">
            <a:xfrm flipV="1">
              <a:off x="3840" y="1152"/>
              <a:ext cx="0" cy="25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3" name="Line 15"/>
            <p:cNvSpPr>
              <a:spLocks noChangeShapeType="1"/>
            </p:cNvSpPr>
            <p:nvPr/>
          </p:nvSpPr>
          <p:spPr bwMode="auto">
            <a:xfrm>
              <a:off x="3984" y="1248"/>
              <a:ext cx="1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4" name="Line 16"/>
            <p:cNvSpPr>
              <a:spLocks noChangeShapeType="1"/>
            </p:cNvSpPr>
            <p:nvPr/>
          </p:nvSpPr>
          <p:spPr bwMode="auto">
            <a:xfrm>
              <a:off x="4128" y="1296"/>
              <a:ext cx="1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5" name="Line 17"/>
            <p:cNvSpPr>
              <a:spLocks noChangeShapeType="1"/>
            </p:cNvSpPr>
            <p:nvPr/>
          </p:nvSpPr>
          <p:spPr bwMode="auto">
            <a:xfrm>
              <a:off x="4272" y="1248"/>
              <a:ext cx="1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6" name="Line 18"/>
            <p:cNvSpPr>
              <a:spLocks noChangeShapeType="1"/>
            </p:cNvSpPr>
            <p:nvPr/>
          </p:nvSpPr>
          <p:spPr bwMode="auto">
            <a:xfrm>
              <a:off x="3408" y="1248"/>
              <a:ext cx="1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7" name="Line 19"/>
            <p:cNvSpPr>
              <a:spLocks noChangeShapeType="1"/>
            </p:cNvSpPr>
            <p:nvPr/>
          </p:nvSpPr>
          <p:spPr bwMode="auto">
            <a:xfrm flipH="1">
              <a:off x="3264" y="1248"/>
              <a:ext cx="1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8" name="Line 20"/>
            <p:cNvSpPr>
              <a:spLocks noChangeShapeType="1"/>
            </p:cNvSpPr>
            <p:nvPr/>
          </p:nvSpPr>
          <p:spPr bwMode="auto">
            <a:xfrm>
              <a:off x="3120" y="1248"/>
              <a:ext cx="1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9" name="Line 21"/>
            <p:cNvSpPr>
              <a:spLocks noChangeShapeType="1"/>
            </p:cNvSpPr>
            <p:nvPr/>
          </p:nvSpPr>
          <p:spPr bwMode="auto">
            <a:xfrm>
              <a:off x="2976" y="1296"/>
              <a:ext cx="1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0" name="Line 22"/>
            <p:cNvSpPr>
              <a:spLocks noChangeShapeType="1"/>
            </p:cNvSpPr>
            <p:nvPr/>
          </p:nvSpPr>
          <p:spPr bwMode="auto">
            <a:xfrm>
              <a:off x="2784" y="2784"/>
              <a:ext cx="211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1" name="Line 23"/>
            <p:cNvSpPr>
              <a:spLocks noChangeShapeType="1"/>
            </p:cNvSpPr>
            <p:nvPr/>
          </p:nvSpPr>
          <p:spPr bwMode="auto">
            <a:xfrm>
              <a:off x="2736" y="2640"/>
              <a:ext cx="229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2" name="Line 24"/>
            <p:cNvSpPr>
              <a:spLocks noChangeShapeType="1"/>
            </p:cNvSpPr>
            <p:nvPr/>
          </p:nvSpPr>
          <p:spPr bwMode="auto">
            <a:xfrm>
              <a:off x="2736" y="2496"/>
              <a:ext cx="16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3" name="Line 25"/>
            <p:cNvSpPr>
              <a:spLocks noChangeShapeType="1"/>
            </p:cNvSpPr>
            <p:nvPr/>
          </p:nvSpPr>
          <p:spPr bwMode="auto">
            <a:xfrm>
              <a:off x="2784" y="2352"/>
              <a:ext cx="215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4" name="Line 26"/>
            <p:cNvSpPr>
              <a:spLocks noChangeShapeType="1"/>
            </p:cNvSpPr>
            <p:nvPr/>
          </p:nvSpPr>
          <p:spPr bwMode="auto">
            <a:xfrm>
              <a:off x="2784" y="3072"/>
              <a:ext cx="205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5" name="Line 27"/>
            <p:cNvSpPr>
              <a:spLocks noChangeShapeType="1"/>
            </p:cNvSpPr>
            <p:nvPr/>
          </p:nvSpPr>
          <p:spPr bwMode="auto">
            <a:xfrm>
              <a:off x="2784" y="3216"/>
              <a:ext cx="205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6" name="Line 28"/>
            <p:cNvSpPr>
              <a:spLocks noChangeShapeType="1"/>
            </p:cNvSpPr>
            <p:nvPr/>
          </p:nvSpPr>
          <p:spPr bwMode="auto">
            <a:xfrm>
              <a:off x="2832" y="3360"/>
              <a:ext cx="200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Text Box 29"/>
            <p:cNvSpPr txBox="1">
              <a:spLocks noChangeArrowheads="1"/>
            </p:cNvSpPr>
            <p:nvPr/>
          </p:nvSpPr>
          <p:spPr bwMode="auto">
            <a:xfrm>
              <a:off x="5280" y="2544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1528" name="Text Box 30"/>
            <p:cNvSpPr txBox="1">
              <a:spLocks noChangeArrowheads="1"/>
            </p:cNvSpPr>
            <p:nvPr/>
          </p:nvSpPr>
          <p:spPr bwMode="auto">
            <a:xfrm>
              <a:off x="3648" y="1152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1529" name="Text Box 31"/>
            <p:cNvSpPr txBox="1">
              <a:spLocks noChangeArrowheads="1"/>
            </p:cNvSpPr>
            <p:nvPr/>
          </p:nvSpPr>
          <p:spPr bwMode="auto">
            <a:xfrm>
              <a:off x="3550" y="2592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1530" name="Line 32"/>
            <p:cNvSpPr>
              <a:spLocks noChangeShapeType="1"/>
            </p:cNvSpPr>
            <p:nvPr/>
          </p:nvSpPr>
          <p:spPr bwMode="auto">
            <a:xfrm>
              <a:off x="2826" y="2208"/>
              <a:ext cx="206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1" name="Line 33"/>
            <p:cNvSpPr>
              <a:spLocks noChangeShapeType="1"/>
            </p:cNvSpPr>
            <p:nvPr/>
          </p:nvSpPr>
          <p:spPr bwMode="auto">
            <a:xfrm>
              <a:off x="2874" y="1920"/>
              <a:ext cx="196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2" name="Line 34"/>
            <p:cNvSpPr>
              <a:spLocks noChangeShapeType="1"/>
            </p:cNvSpPr>
            <p:nvPr/>
          </p:nvSpPr>
          <p:spPr bwMode="auto">
            <a:xfrm>
              <a:off x="2874" y="1776"/>
              <a:ext cx="20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3" name="Line 35"/>
            <p:cNvSpPr>
              <a:spLocks noChangeShapeType="1"/>
            </p:cNvSpPr>
            <p:nvPr/>
          </p:nvSpPr>
          <p:spPr bwMode="auto">
            <a:xfrm>
              <a:off x="3114" y="2496"/>
              <a:ext cx="16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4" name="Line 36"/>
            <p:cNvSpPr>
              <a:spLocks noChangeShapeType="1"/>
            </p:cNvSpPr>
            <p:nvPr/>
          </p:nvSpPr>
          <p:spPr bwMode="auto">
            <a:xfrm>
              <a:off x="2874" y="2063"/>
              <a:ext cx="196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5" name="Line 37"/>
            <p:cNvSpPr>
              <a:spLocks noChangeShapeType="1"/>
            </p:cNvSpPr>
            <p:nvPr/>
          </p:nvSpPr>
          <p:spPr bwMode="auto">
            <a:xfrm>
              <a:off x="4839" y="1248"/>
              <a:ext cx="0" cy="24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6" name="Line 38"/>
            <p:cNvSpPr>
              <a:spLocks noChangeShapeType="1"/>
            </p:cNvSpPr>
            <p:nvPr/>
          </p:nvSpPr>
          <p:spPr bwMode="auto">
            <a:xfrm>
              <a:off x="4695" y="1248"/>
              <a:ext cx="0" cy="24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7" name="Line 39"/>
            <p:cNvSpPr>
              <a:spLocks noChangeShapeType="1"/>
            </p:cNvSpPr>
            <p:nvPr/>
          </p:nvSpPr>
          <p:spPr bwMode="auto">
            <a:xfrm>
              <a:off x="4551" y="1248"/>
              <a:ext cx="0" cy="24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8" name="Line 40"/>
            <p:cNvSpPr>
              <a:spLocks noChangeShapeType="1"/>
            </p:cNvSpPr>
            <p:nvPr/>
          </p:nvSpPr>
          <p:spPr bwMode="auto">
            <a:xfrm>
              <a:off x="4407" y="1248"/>
              <a:ext cx="0" cy="24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9" name="Line 41"/>
            <p:cNvSpPr>
              <a:spLocks noChangeShapeType="1"/>
            </p:cNvSpPr>
            <p:nvPr/>
          </p:nvSpPr>
          <p:spPr bwMode="auto">
            <a:xfrm>
              <a:off x="2871" y="2934"/>
              <a:ext cx="211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0" name="Line 42"/>
            <p:cNvSpPr>
              <a:spLocks noChangeShapeType="1"/>
            </p:cNvSpPr>
            <p:nvPr/>
          </p:nvSpPr>
          <p:spPr bwMode="auto">
            <a:xfrm>
              <a:off x="2840" y="1648"/>
              <a:ext cx="20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1" name="Line 43"/>
            <p:cNvSpPr>
              <a:spLocks noChangeShapeType="1"/>
            </p:cNvSpPr>
            <p:nvPr/>
          </p:nvSpPr>
          <p:spPr bwMode="auto">
            <a:xfrm>
              <a:off x="2896" y="1504"/>
              <a:ext cx="20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2" name="Line 44"/>
            <p:cNvSpPr>
              <a:spLocks noChangeShapeType="1"/>
            </p:cNvSpPr>
            <p:nvPr/>
          </p:nvSpPr>
          <p:spPr bwMode="auto">
            <a:xfrm>
              <a:off x="2922" y="1376"/>
              <a:ext cx="20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3" name="Line 45"/>
            <p:cNvSpPr>
              <a:spLocks noChangeShapeType="1"/>
            </p:cNvSpPr>
            <p:nvPr/>
          </p:nvSpPr>
          <p:spPr bwMode="auto">
            <a:xfrm>
              <a:off x="2914" y="1248"/>
              <a:ext cx="20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544" name="Freeform 46"/>
          <p:cNvSpPr>
            <a:spLocks noChangeArrowheads="1"/>
          </p:cNvSpPr>
          <p:nvPr/>
        </p:nvSpPr>
        <p:spPr bwMode="auto">
          <a:xfrm>
            <a:off x="8534233" y="2705100"/>
            <a:ext cx="1981200" cy="3429000"/>
          </a:xfrm>
          <a:custGeom>
            <a:avLst/>
            <a:gdLst>
              <a:gd name="T0" fmla="*/ 480 w 480"/>
              <a:gd name="T1" fmla="*/ 0 h 1248"/>
              <a:gd name="T2" fmla="*/ 0 w 480"/>
              <a:gd name="T3" fmla="*/ 624 h 1248"/>
              <a:gd name="T4" fmla="*/ 480 w 480"/>
              <a:gd name="T5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1248">
                <a:moveTo>
                  <a:pt x="480" y="0"/>
                </a:moveTo>
                <a:cubicBezTo>
                  <a:pt x="240" y="208"/>
                  <a:pt x="0" y="416"/>
                  <a:pt x="0" y="624"/>
                </a:cubicBezTo>
                <a:cubicBezTo>
                  <a:pt x="0" y="832"/>
                  <a:pt x="400" y="1144"/>
                  <a:pt x="480" y="124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45" name="Oval 47"/>
          <p:cNvSpPr>
            <a:spLocks noChangeArrowheads="1"/>
          </p:cNvSpPr>
          <p:nvPr/>
        </p:nvSpPr>
        <p:spPr bwMode="auto">
          <a:xfrm>
            <a:off x="9081921" y="43672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46" name="Text Box 48"/>
          <p:cNvSpPr txBox="1">
            <a:spLocks noChangeArrowheads="1"/>
          </p:cNvSpPr>
          <p:nvPr/>
        </p:nvSpPr>
        <p:spPr bwMode="auto">
          <a:xfrm>
            <a:off x="9143833" y="4381500"/>
            <a:ext cx="34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364593" name="Line 49"/>
          <p:cNvSpPr>
            <a:spLocks noChangeShapeType="1"/>
          </p:cNvSpPr>
          <p:nvPr/>
        </p:nvSpPr>
        <p:spPr bwMode="auto">
          <a:xfrm flipH="1">
            <a:off x="9175583" y="3314701"/>
            <a:ext cx="349250" cy="10445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4594" name="Group 50"/>
          <p:cNvGrpSpPr/>
          <p:nvPr/>
        </p:nvGrpSpPr>
        <p:grpSpPr bwMode="auto">
          <a:xfrm>
            <a:off x="9448632" y="2781300"/>
            <a:ext cx="360362" cy="609600"/>
            <a:chOff x="4464" y="1920"/>
            <a:chExt cx="227" cy="384"/>
          </a:xfrm>
        </p:grpSpPr>
        <p:sp>
          <p:nvSpPr>
            <p:cNvPr id="21549" name="Oval 51"/>
            <p:cNvSpPr>
              <a:spLocks noChangeArrowheads="1"/>
            </p:cNvSpPr>
            <p:nvPr/>
          </p:nvSpPr>
          <p:spPr bwMode="auto">
            <a:xfrm>
              <a:off x="4464" y="22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endPara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50" name="Text Box 52"/>
            <p:cNvSpPr txBox="1">
              <a:spLocks noChangeArrowheads="1"/>
            </p:cNvSpPr>
            <p:nvPr/>
          </p:nvSpPr>
          <p:spPr bwMode="auto">
            <a:xfrm>
              <a:off x="4467" y="1920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21551" name="Rectangle 53"/>
          <p:cNvSpPr>
            <a:spLocks noChangeArrowheads="1"/>
          </p:cNvSpPr>
          <p:nvPr/>
        </p:nvSpPr>
        <p:spPr bwMode="auto">
          <a:xfrm>
            <a:off x="660400" y="1054100"/>
            <a:ext cx="11865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焦半径</a:t>
            </a:r>
          </a:p>
        </p:txBody>
      </p:sp>
      <p:graphicFrame>
        <p:nvGraphicFramePr>
          <p:cNvPr id="54321" name="Object 55"/>
          <p:cNvGraphicFramePr>
            <a:graphicFrameLocks noChangeAspect="1"/>
          </p:cNvGraphicFramePr>
          <p:nvPr/>
        </p:nvGraphicFramePr>
        <p:xfrm>
          <a:off x="2379344" y="2931152"/>
          <a:ext cx="1772604" cy="8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92455" imgH="270510" progId="Equation.DSMT4">
                  <p:embed/>
                </p:oleObj>
              </mc:Choice>
              <mc:Fallback>
                <p:oleObj r:id="rId2" imgW="592455" imgH="27051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344" y="2931152"/>
                        <a:ext cx="1772604" cy="8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/>
      <p:bldP spid="3645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表格 9217"/>
          <p:cNvGraphicFramePr/>
          <p:nvPr/>
        </p:nvGraphicFramePr>
        <p:xfrm>
          <a:off x="1543809" y="1668859"/>
          <a:ext cx="9104382" cy="4739600"/>
        </p:xfrm>
        <a:graphic>
          <a:graphicData uri="http://schemas.openxmlformats.org/drawingml/2006/table">
            <a:tbl>
              <a:tblPr/>
              <a:tblGrid>
                <a:gridCol w="124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87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方程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209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形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范围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对称性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4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顶点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94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离心率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67" name="Text Box 52"/>
          <p:cNvSpPr txBox="1">
            <a:spLocks noChangeArrowheads="1"/>
          </p:cNvSpPr>
          <p:nvPr/>
        </p:nvSpPr>
        <p:spPr bwMode="auto">
          <a:xfrm>
            <a:off x="3229831" y="1706562"/>
            <a:ext cx="15174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2568" name="Text Box 53"/>
          <p:cNvSpPr txBox="1">
            <a:spLocks noChangeArrowheads="1"/>
          </p:cNvSpPr>
          <p:nvPr/>
        </p:nvSpPr>
        <p:spPr bwMode="auto">
          <a:xfrm>
            <a:off x="5182456" y="1747837"/>
            <a:ext cx="16605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-2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2569" name="Text Box 54"/>
          <p:cNvSpPr txBox="1">
            <a:spLocks noChangeArrowheads="1"/>
          </p:cNvSpPr>
          <p:nvPr/>
        </p:nvSpPr>
        <p:spPr bwMode="auto">
          <a:xfrm>
            <a:off x="7049356" y="1747837"/>
            <a:ext cx="16605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2570" name="Text Box 55"/>
          <p:cNvSpPr txBox="1">
            <a:spLocks noChangeArrowheads="1"/>
          </p:cNvSpPr>
          <p:nvPr/>
        </p:nvSpPr>
        <p:spPr bwMode="auto">
          <a:xfrm>
            <a:off x="8836881" y="1739899"/>
            <a:ext cx="16605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-2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pSp>
        <p:nvGrpSpPr>
          <p:cNvPr id="22571" name="Group 56"/>
          <p:cNvGrpSpPr/>
          <p:nvPr/>
        </p:nvGrpSpPr>
        <p:grpSpPr bwMode="auto">
          <a:xfrm>
            <a:off x="7066034" y="2455222"/>
            <a:ext cx="1643847" cy="1386329"/>
            <a:chOff x="248" y="2206"/>
            <a:chExt cx="1231" cy="1039"/>
          </a:xfrm>
        </p:grpSpPr>
        <p:sp>
          <p:nvSpPr>
            <p:cNvPr id="22572" name="Line 57"/>
            <p:cNvSpPr>
              <a:spLocks noChangeShapeType="1"/>
            </p:cNvSpPr>
            <p:nvPr/>
          </p:nvSpPr>
          <p:spPr bwMode="auto">
            <a:xfrm rot="-5400000">
              <a:off x="807" y="2510"/>
              <a:ext cx="1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3" name="Arc 58"/>
            <p:cNvSpPr>
              <a:spLocks noChangeArrowheads="1"/>
            </p:cNvSpPr>
            <p:nvPr/>
          </p:nvSpPr>
          <p:spPr bwMode="auto">
            <a:xfrm rot="16238232" flipH="1">
              <a:off x="512" y="2167"/>
              <a:ext cx="592" cy="670"/>
            </a:xfrm>
            <a:custGeom>
              <a:avLst/>
              <a:gdLst>
                <a:gd name="T0" fmla="*/ 11152 w 21600"/>
                <a:gd name="T1" fmla="*/ -1 h 37374"/>
                <a:gd name="T2" fmla="*/ 21600 w 21600"/>
                <a:gd name="T3" fmla="*/ 18498 h 37374"/>
                <a:gd name="T4" fmla="*/ 10500 w 21600"/>
                <a:gd name="T5" fmla="*/ 37374 h 37374"/>
                <a:gd name="T6" fmla="*/ 11152 w 21600"/>
                <a:gd name="T7" fmla="*/ -1 h 37374"/>
                <a:gd name="T8" fmla="*/ 21600 w 21600"/>
                <a:gd name="T9" fmla="*/ 18498 h 37374"/>
                <a:gd name="T10" fmla="*/ 10500 w 21600"/>
                <a:gd name="T11" fmla="*/ 37374 h 37374"/>
                <a:gd name="T12" fmla="*/ 0 w 21600"/>
                <a:gd name="T13" fmla="*/ 18498 h 37374"/>
                <a:gd name="T14" fmla="*/ 11152 w 21600"/>
                <a:gd name="T15" fmla="*/ -1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37374" fill="none">
                  <a:moveTo>
                    <a:pt x="11152" y="-1"/>
                  </a:moveTo>
                  <a:cubicBezTo>
                    <a:pt x="17636" y="3908"/>
                    <a:pt x="21600" y="10926"/>
                    <a:pt x="21600" y="18498"/>
                  </a:cubicBezTo>
                  <a:cubicBezTo>
                    <a:pt x="21600" y="26338"/>
                    <a:pt x="17351" y="33562"/>
                    <a:pt x="10500" y="37374"/>
                  </a:cubicBezTo>
                </a:path>
                <a:path w="21600" h="37374" stroke="0">
                  <a:moveTo>
                    <a:pt x="11152" y="-1"/>
                  </a:moveTo>
                  <a:cubicBezTo>
                    <a:pt x="17636" y="3908"/>
                    <a:pt x="21600" y="10926"/>
                    <a:pt x="21600" y="18498"/>
                  </a:cubicBezTo>
                  <a:cubicBezTo>
                    <a:pt x="21600" y="26338"/>
                    <a:pt x="17351" y="33562"/>
                    <a:pt x="10500" y="37374"/>
                  </a:cubicBezTo>
                  <a:lnTo>
                    <a:pt x="0" y="18498"/>
                  </a:lnTo>
                  <a:lnTo>
                    <a:pt x="11152" y="-1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4" name="Line 59"/>
            <p:cNvSpPr>
              <a:spLocks noChangeShapeType="1"/>
            </p:cNvSpPr>
            <p:nvPr/>
          </p:nvSpPr>
          <p:spPr bwMode="auto">
            <a:xfrm>
              <a:off x="248" y="2798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5" name="Line 60"/>
            <p:cNvSpPr>
              <a:spLocks noChangeShapeType="1"/>
            </p:cNvSpPr>
            <p:nvPr/>
          </p:nvSpPr>
          <p:spPr bwMode="auto">
            <a:xfrm flipV="1">
              <a:off x="791" y="2318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6" name="Oval 61"/>
            <p:cNvSpPr>
              <a:spLocks noChangeArrowheads="1"/>
            </p:cNvSpPr>
            <p:nvPr/>
          </p:nvSpPr>
          <p:spPr bwMode="auto">
            <a:xfrm>
              <a:off x="775" y="2640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0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7" name="Text Box 62"/>
            <p:cNvSpPr txBox="1">
              <a:spLocks noChangeArrowheads="1"/>
            </p:cNvSpPr>
            <p:nvPr/>
          </p:nvSpPr>
          <p:spPr bwMode="auto">
            <a:xfrm>
              <a:off x="1174" y="2995"/>
              <a:ext cx="1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22578" name="Text Box 63"/>
            <p:cNvSpPr txBox="1">
              <a:spLocks noChangeArrowheads="1"/>
            </p:cNvSpPr>
            <p:nvPr/>
          </p:nvSpPr>
          <p:spPr bwMode="auto">
            <a:xfrm>
              <a:off x="840" y="2385"/>
              <a:ext cx="1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2579" name="Text Box 64"/>
            <p:cNvSpPr txBox="1">
              <a:spLocks noChangeArrowheads="1"/>
            </p:cNvSpPr>
            <p:nvPr/>
          </p:nvSpPr>
          <p:spPr bwMode="auto">
            <a:xfrm>
              <a:off x="599" y="2222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2580" name="Text Box 65"/>
            <p:cNvSpPr txBox="1">
              <a:spLocks noChangeArrowheads="1"/>
            </p:cNvSpPr>
            <p:nvPr/>
          </p:nvSpPr>
          <p:spPr bwMode="auto">
            <a:xfrm>
              <a:off x="1223" y="2813"/>
              <a:ext cx="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2581" name="Text Box 66"/>
            <p:cNvSpPr txBox="1">
              <a:spLocks noChangeArrowheads="1"/>
            </p:cNvSpPr>
            <p:nvPr/>
          </p:nvSpPr>
          <p:spPr bwMode="auto">
            <a:xfrm>
              <a:off x="583" y="2769"/>
              <a:ext cx="2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22582" name="Group 67"/>
          <p:cNvGrpSpPr/>
          <p:nvPr/>
        </p:nvGrpSpPr>
        <p:grpSpPr bwMode="auto">
          <a:xfrm>
            <a:off x="8971390" y="2445226"/>
            <a:ext cx="1641178" cy="1558452"/>
            <a:chOff x="281" y="3176"/>
            <a:chExt cx="1231" cy="1168"/>
          </a:xfrm>
        </p:grpSpPr>
        <p:sp>
          <p:nvSpPr>
            <p:cNvPr id="22583" name="Line 68"/>
            <p:cNvSpPr>
              <a:spLocks noChangeShapeType="1"/>
            </p:cNvSpPr>
            <p:nvPr/>
          </p:nvSpPr>
          <p:spPr bwMode="auto">
            <a:xfrm rot="-5400000">
              <a:off x="839" y="3230"/>
              <a:ext cx="1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84" name="Arc 69"/>
            <p:cNvSpPr>
              <a:spLocks noChangeArrowheads="1"/>
            </p:cNvSpPr>
            <p:nvPr/>
          </p:nvSpPr>
          <p:spPr bwMode="auto">
            <a:xfrm rot="5422354" flipH="1">
              <a:off x="528" y="3713"/>
              <a:ext cx="592" cy="670"/>
            </a:xfrm>
            <a:custGeom>
              <a:avLst/>
              <a:gdLst>
                <a:gd name="T0" fmla="*/ 11152 w 21600"/>
                <a:gd name="T1" fmla="*/ -1 h 37374"/>
                <a:gd name="T2" fmla="*/ 21600 w 21600"/>
                <a:gd name="T3" fmla="*/ 18498 h 37374"/>
                <a:gd name="T4" fmla="*/ 10500 w 21600"/>
                <a:gd name="T5" fmla="*/ 37374 h 37374"/>
                <a:gd name="T6" fmla="*/ 11152 w 21600"/>
                <a:gd name="T7" fmla="*/ -1 h 37374"/>
                <a:gd name="T8" fmla="*/ 21600 w 21600"/>
                <a:gd name="T9" fmla="*/ 18498 h 37374"/>
                <a:gd name="T10" fmla="*/ 10500 w 21600"/>
                <a:gd name="T11" fmla="*/ 37374 h 37374"/>
                <a:gd name="T12" fmla="*/ 0 w 21600"/>
                <a:gd name="T13" fmla="*/ 18498 h 37374"/>
                <a:gd name="T14" fmla="*/ 11152 w 21600"/>
                <a:gd name="T15" fmla="*/ -1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37374" fill="none">
                  <a:moveTo>
                    <a:pt x="11152" y="-1"/>
                  </a:moveTo>
                  <a:cubicBezTo>
                    <a:pt x="17636" y="3908"/>
                    <a:pt x="21600" y="10926"/>
                    <a:pt x="21600" y="18498"/>
                  </a:cubicBezTo>
                  <a:cubicBezTo>
                    <a:pt x="21600" y="26338"/>
                    <a:pt x="17351" y="33562"/>
                    <a:pt x="10500" y="37374"/>
                  </a:cubicBezTo>
                </a:path>
                <a:path w="21600" h="37374" stroke="0">
                  <a:moveTo>
                    <a:pt x="11152" y="-1"/>
                  </a:moveTo>
                  <a:cubicBezTo>
                    <a:pt x="17636" y="3908"/>
                    <a:pt x="21600" y="10926"/>
                    <a:pt x="21600" y="18498"/>
                  </a:cubicBezTo>
                  <a:cubicBezTo>
                    <a:pt x="21600" y="26338"/>
                    <a:pt x="17351" y="33562"/>
                    <a:pt x="10500" y="37374"/>
                  </a:cubicBezTo>
                  <a:lnTo>
                    <a:pt x="0" y="18498"/>
                  </a:lnTo>
                  <a:lnTo>
                    <a:pt x="11152" y="-1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85" name="Line 70"/>
            <p:cNvSpPr>
              <a:spLocks noChangeShapeType="1"/>
            </p:cNvSpPr>
            <p:nvPr/>
          </p:nvSpPr>
          <p:spPr bwMode="auto">
            <a:xfrm>
              <a:off x="281" y="3752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86" name="Line 71"/>
            <p:cNvSpPr>
              <a:spLocks noChangeShapeType="1"/>
            </p:cNvSpPr>
            <p:nvPr/>
          </p:nvSpPr>
          <p:spPr bwMode="auto">
            <a:xfrm flipV="1">
              <a:off x="824" y="3272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87" name="Oval 72"/>
            <p:cNvSpPr>
              <a:spLocks noChangeArrowheads="1"/>
            </p:cNvSpPr>
            <p:nvPr/>
          </p:nvSpPr>
          <p:spPr bwMode="auto">
            <a:xfrm>
              <a:off x="817" y="3851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0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88" name="Text Box 73"/>
            <p:cNvSpPr txBox="1">
              <a:spLocks noChangeArrowheads="1"/>
            </p:cNvSpPr>
            <p:nvPr/>
          </p:nvSpPr>
          <p:spPr bwMode="auto">
            <a:xfrm>
              <a:off x="1258" y="3339"/>
              <a:ext cx="1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22589" name="Text Box 74"/>
            <p:cNvSpPr txBox="1">
              <a:spLocks noChangeArrowheads="1"/>
            </p:cNvSpPr>
            <p:nvPr/>
          </p:nvSpPr>
          <p:spPr bwMode="auto">
            <a:xfrm>
              <a:off x="873" y="3848"/>
              <a:ext cx="1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2590" name="Text Box 75"/>
            <p:cNvSpPr txBox="1">
              <a:spLocks noChangeArrowheads="1"/>
            </p:cNvSpPr>
            <p:nvPr/>
          </p:nvSpPr>
          <p:spPr bwMode="auto">
            <a:xfrm>
              <a:off x="632" y="3176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2591" name="Text Box 76"/>
            <p:cNvSpPr txBox="1">
              <a:spLocks noChangeArrowheads="1"/>
            </p:cNvSpPr>
            <p:nvPr/>
          </p:nvSpPr>
          <p:spPr bwMode="auto">
            <a:xfrm>
              <a:off x="1256" y="3767"/>
              <a:ext cx="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2592" name="Text Box 77"/>
            <p:cNvSpPr txBox="1">
              <a:spLocks noChangeArrowheads="1"/>
            </p:cNvSpPr>
            <p:nvPr/>
          </p:nvSpPr>
          <p:spPr bwMode="auto">
            <a:xfrm>
              <a:off x="616" y="3723"/>
              <a:ext cx="2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22593" name="Group 78"/>
          <p:cNvGrpSpPr/>
          <p:nvPr/>
        </p:nvGrpSpPr>
        <p:grpSpPr bwMode="auto">
          <a:xfrm>
            <a:off x="5084834" y="2476571"/>
            <a:ext cx="1707892" cy="1364980"/>
            <a:chOff x="184" y="1296"/>
            <a:chExt cx="1280" cy="1023"/>
          </a:xfrm>
        </p:grpSpPr>
        <p:sp>
          <p:nvSpPr>
            <p:cNvPr id="22594" name="Line 79"/>
            <p:cNvSpPr>
              <a:spLocks noChangeShapeType="1"/>
            </p:cNvSpPr>
            <p:nvPr/>
          </p:nvSpPr>
          <p:spPr bwMode="auto">
            <a:xfrm>
              <a:off x="912" y="1440"/>
              <a:ext cx="0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5" name="Arc 80"/>
            <p:cNvSpPr>
              <a:spLocks noChangeArrowheads="1"/>
            </p:cNvSpPr>
            <p:nvPr/>
          </p:nvSpPr>
          <p:spPr bwMode="auto">
            <a:xfrm rot="10773581" flipH="1">
              <a:off x="184" y="1536"/>
              <a:ext cx="592" cy="670"/>
            </a:xfrm>
            <a:custGeom>
              <a:avLst/>
              <a:gdLst>
                <a:gd name="T0" fmla="*/ 11152 w 21600"/>
                <a:gd name="T1" fmla="*/ -1 h 37374"/>
                <a:gd name="T2" fmla="*/ 21600 w 21600"/>
                <a:gd name="T3" fmla="*/ 18498 h 37374"/>
                <a:gd name="T4" fmla="*/ 10500 w 21600"/>
                <a:gd name="T5" fmla="*/ 37374 h 37374"/>
                <a:gd name="T6" fmla="*/ 11152 w 21600"/>
                <a:gd name="T7" fmla="*/ -1 h 37374"/>
                <a:gd name="T8" fmla="*/ 21600 w 21600"/>
                <a:gd name="T9" fmla="*/ 18498 h 37374"/>
                <a:gd name="T10" fmla="*/ 10500 w 21600"/>
                <a:gd name="T11" fmla="*/ 37374 h 37374"/>
                <a:gd name="T12" fmla="*/ 0 w 21600"/>
                <a:gd name="T13" fmla="*/ 18498 h 37374"/>
                <a:gd name="T14" fmla="*/ 11152 w 21600"/>
                <a:gd name="T15" fmla="*/ -1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37374" fill="none">
                  <a:moveTo>
                    <a:pt x="11152" y="-1"/>
                  </a:moveTo>
                  <a:cubicBezTo>
                    <a:pt x="17636" y="3908"/>
                    <a:pt x="21600" y="10926"/>
                    <a:pt x="21600" y="18498"/>
                  </a:cubicBezTo>
                  <a:cubicBezTo>
                    <a:pt x="21600" y="26338"/>
                    <a:pt x="17351" y="33562"/>
                    <a:pt x="10500" y="37374"/>
                  </a:cubicBezTo>
                </a:path>
                <a:path w="21600" h="37374" stroke="0">
                  <a:moveTo>
                    <a:pt x="11152" y="-1"/>
                  </a:moveTo>
                  <a:cubicBezTo>
                    <a:pt x="17636" y="3908"/>
                    <a:pt x="21600" y="10926"/>
                    <a:pt x="21600" y="18498"/>
                  </a:cubicBezTo>
                  <a:cubicBezTo>
                    <a:pt x="21600" y="26338"/>
                    <a:pt x="17351" y="33562"/>
                    <a:pt x="10500" y="37374"/>
                  </a:cubicBezTo>
                  <a:lnTo>
                    <a:pt x="0" y="18498"/>
                  </a:lnTo>
                  <a:lnTo>
                    <a:pt x="11152" y="-1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6" name="Line 81"/>
            <p:cNvSpPr>
              <a:spLocks noChangeShapeType="1"/>
            </p:cNvSpPr>
            <p:nvPr/>
          </p:nvSpPr>
          <p:spPr bwMode="auto">
            <a:xfrm>
              <a:off x="248" y="1872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7" name="Line 82"/>
            <p:cNvSpPr>
              <a:spLocks noChangeShapeType="1"/>
            </p:cNvSpPr>
            <p:nvPr/>
          </p:nvSpPr>
          <p:spPr bwMode="auto">
            <a:xfrm flipV="1">
              <a:off x="776" y="1392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8" name="Oval 83"/>
            <p:cNvSpPr>
              <a:spLocks noChangeArrowheads="1"/>
            </p:cNvSpPr>
            <p:nvPr/>
          </p:nvSpPr>
          <p:spPr bwMode="auto">
            <a:xfrm>
              <a:off x="624" y="1853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0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9" name="Text Box 84"/>
            <p:cNvSpPr txBox="1">
              <a:spLocks noChangeArrowheads="1"/>
            </p:cNvSpPr>
            <p:nvPr/>
          </p:nvSpPr>
          <p:spPr bwMode="auto">
            <a:xfrm>
              <a:off x="1016" y="1411"/>
              <a:ext cx="1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22600" name="Text Box 85"/>
            <p:cNvSpPr txBox="1">
              <a:spLocks noChangeArrowheads="1"/>
            </p:cNvSpPr>
            <p:nvPr/>
          </p:nvSpPr>
          <p:spPr bwMode="auto">
            <a:xfrm>
              <a:off x="353" y="1872"/>
              <a:ext cx="1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2601" name="Text Box 86"/>
            <p:cNvSpPr txBox="1">
              <a:spLocks noChangeArrowheads="1"/>
            </p:cNvSpPr>
            <p:nvPr/>
          </p:nvSpPr>
          <p:spPr bwMode="auto">
            <a:xfrm>
              <a:off x="584" y="1296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2602" name="Text Box 87"/>
            <p:cNvSpPr txBox="1">
              <a:spLocks noChangeArrowheads="1"/>
            </p:cNvSpPr>
            <p:nvPr/>
          </p:nvSpPr>
          <p:spPr bwMode="auto">
            <a:xfrm>
              <a:off x="1208" y="1887"/>
              <a:ext cx="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2603" name="Text Box 88"/>
            <p:cNvSpPr txBox="1">
              <a:spLocks noChangeArrowheads="1"/>
            </p:cNvSpPr>
            <p:nvPr/>
          </p:nvSpPr>
          <p:spPr bwMode="auto">
            <a:xfrm>
              <a:off x="711" y="1843"/>
              <a:ext cx="2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21551" name="Group 89"/>
          <p:cNvGrpSpPr/>
          <p:nvPr/>
        </p:nvGrpSpPr>
        <p:grpSpPr bwMode="auto">
          <a:xfrm>
            <a:off x="2921503" y="4082114"/>
            <a:ext cx="1920875" cy="400050"/>
            <a:chOff x="1024" y="1888"/>
            <a:chExt cx="1209" cy="252"/>
          </a:xfrm>
        </p:grpSpPr>
        <p:sp>
          <p:nvSpPr>
            <p:cNvPr id="22605" name="Text Box 90"/>
            <p:cNvSpPr txBox="1">
              <a:spLocks noChangeArrowheads="1"/>
            </p:cNvSpPr>
            <p:nvPr/>
          </p:nvSpPr>
          <p:spPr bwMode="auto">
            <a:xfrm>
              <a:off x="1024" y="1888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≥0</a:t>
              </a:r>
            </a:p>
          </p:txBody>
        </p:sp>
        <p:sp>
          <p:nvSpPr>
            <p:cNvPr id="22606" name="Text Box 91"/>
            <p:cNvSpPr txBox="1">
              <a:spLocks noChangeArrowheads="1"/>
            </p:cNvSpPr>
            <p:nvPr/>
          </p:nvSpPr>
          <p:spPr bwMode="auto">
            <a:xfrm>
              <a:off x="1609" y="1888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∈R</a:t>
              </a:r>
            </a:p>
          </p:txBody>
        </p:sp>
      </p:grpSp>
      <p:grpSp>
        <p:nvGrpSpPr>
          <p:cNvPr id="21552" name="Group 92"/>
          <p:cNvGrpSpPr/>
          <p:nvPr/>
        </p:nvGrpSpPr>
        <p:grpSpPr bwMode="auto">
          <a:xfrm>
            <a:off x="4973034" y="4070840"/>
            <a:ext cx="1803400" cy="401638"/>
            <a:chOff x="2292" y="1887"/>
            <a:chExt cx="1135" cy="253"/>
          </a:xfrm>
        </p:grpSpPr>
        <p:sp>
          <p:nvSpPr>
            <p:cNvPr id="22608" name="Text Box 93"/>
            <p:cNvSpPr txBox="1">
              <a:spLocks noChangeArrowheads="1"/>
            </p:cNvSpPr>
            <p:nvPr/>
          </p:nvSpPr>
          <p:spPr bwMode="auto">
            <a:xfrm>
              <a:off x="2292" y="1888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≤0</a:t>
              </a:r>
            </a:p>
          </p:txBody>
        </p:sp>
        <p:sp>
          <p:nvSpPr>
            <p:cNvPr id="22609" name="Text Box 94"/>
            <p:cNvSpPr txBox="1">
              <a:spLocks noChangeArrowheads="1"/>
            </p:cNvSpPr>
            <p:nvPr/>
          </p:nvSpPr>
          <p:spPr bwMode="auto">
            <a:xfrm>
              <a:off x="2803" y="1887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∈R</a:t>
              </a:r>
            </a:p>
          </p:txBody>
        </p:sp>
      </p:grpSp>
      <p:grpSp>
        <p:nvGrpSpPr>
          <p:cNvPr id="21553" name="Group 95"/>
          <p:cNvGrpSpPr/>
          <p:nvPr/>
        </p:nvGrpSpPr>
        <p:grpSpPr bwMode="auto">
          <a:xfrm>
            <a:off x="6979635" y="4069508"/>
            <a:ext cx="1841500" cy="401638"/>
            <a:chOff x="3448" y="1887"/>
            <a:chExt cx="1160" cy="253"/>
          </a:xfrm>
        </p:grpSpPr>
        <p:sp>
          <p:nvSpPr>
            <p:cNvPr id="22611" name="Text Box 96"/>
            <p:cNvSpPr txBox="1">
              <a:spLocks noChangeArrowheads="1"/>
            </p:cNvSpPr>
            <p:nvPr/>
          </p:nvSpPr>
          <p:spPr bwMode="auto">
            <a:xfrm>
              <a:off x="3448" y="1888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i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∈R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12" name="Text Box 97"/>
            <p:cNvSpPr txBox="1">
              <a:spLocks noChangeArrowheads="1"/>
            </p:cNvSpPr>
            <p:nvPr/>
          </p:nvSpPr>
          <p:spPr bwMode="auto">
            <a:xfrm>
              <a:off x="3984" y="1887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≥0</a:t>
              </a:r>
            </a:p>
          </p:txBody>
        </p:sp>
      </p:grpSp>
      <p:grpSp>
        <p:nvGrpSpPr>
          <p:cNvPr id="21554" name="Group 98"/>
          <p:cNvGrpSpPr/>
          <p:nvPr/>
        </p:nvGrpSpPr>
        <p:grpSpPr bwMode="auto">
          <a:xfrm>
            <a:off x="8800858" y="4050771"/>
            <a:ext cx="2012950" cy="400050"/>
            <a:chOff x="4545" y="1887"/>
            <a:chExt cx="1269" cy="252"/>
          </a:xfrm>
        </p:grpSpPr>
        <p:sp>
          <p:nvSpPr>
            <p:cNvPr id="22614" name="Text Box 99"/>
            <p:cNvSpPr txBox="1">
              <a:spLocks noChangeArrowheads="1"/>
            </p:cNvSpPr>
            <p:nvPr/>
          </p:nvSpPr>
          <p:spPr bwMode="auto">
            <a:xfrm>
              <a:off x="5099" y="1887"/>
              <a:ext cx="7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≤0</a:t>
              </a:r>
            </a:p>
          </p:txBody>
        </p:sp>
        <p:sp>
          <p:nvSpPr>
            <p:cNvPr id="22615" name="Text Box 100"/>
            <p:cNvSpPr txBox="1">
              <a:spLocks noChangeArrowheads="1"/>
            </p:cNvSpPr>
            <p:nvPr/>
          </p:nvSpPr>
          <p:spPr bwMode="auto">
            <a:xfrm>
              <a:off x="4545" y="1887"/>
              <a:ext cx="7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i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∈R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616" name="Group 101"/>
          <p:cNvGrpSpPr/>
          <p:nvPr/>
        </p:nvGrpSpPr>
        <p:grpSpPr bwMode="auto">
          <a:xfrm>
            <a:off x="3000433" y="2410874"/>
            <a:ext cx="1757365" cy="1445164"/>
            <a:chOff x="256" y="371"/>
            <a:chExt cx="1244" cy="1023"/>
          </a:xfrm>
        </p:grpSpPr>
        <p:sp>
          <p:nvSpPr>
            <p:cNvPr id="22617" name="Line 102"/>
            <p:cNvSpPr>
              <a:spLocks noChangeShapeType="1"/>
            </p:cNvSpPr>
            <p:nvPr/>
          </p:nvSpPr>
          <p:spPr bwMode="auto">
            <a:xfrm>
              <a:off x="672" y="558"/>
              <a:ext cx="0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18" name="Arc 103"/>
            <p:cNvSpPr>
              <a:spLocks noChangeArrowheads="1"/>
            </p:cNvSpPr>
            <p:nvPr/>
          </p:nvSpPr>
          <p:spPr bwMode="auto">
            <a:xfrm flipH="1">
              <a:off x="784" y="626"/>
              <a:ext cx="592" cy="670"/>
            </a:xfrm>
            <a:custGeom>
              <a:avLst/>
              <a:gdLst>
                <a:gd name="T0" fmla="*/ 11152 w 21600"/>
                <a:gd name="T1" fmla="*/ -1 h 37374"/>
                <a:gd name="T2" fmla="*/ 21600 w 21600"/>
                <a:gd name="T3" fmla="*/ 18498 h 37374"/>
                <a:gd name="T4" fmla="*/ 10500 w 21600"/>
                <a:gd name="T5" fmla="*/ 37374 h 37374"/>
                <a:gd name="T6" fmla="*/ 11152 w 21600"/>
                <a:gd name="T7" fmla="*/ -1 h 37374"/>
                <a:gd name="T8" fmla="*/ 21600 w 21600"/>
                <a:gd name="T9" fmla="*/ 18498 h 37374"/>
                <a:gd name="T10" fmla="*/ 10500 w 21600"/>
                <a:gd name="T11" fmla="*/ 37374 h 37374"/>
                <a:gd name="T12" fmla="*/ 0 w 21600"/>
                <a:gd name="T13" fmla="*/ 18498 h 37374"/>
                <a:gd name="T14" fmla="*/ 11152 w 21600"/>
                <a:gd name="T15" fmla="*/ -1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37374" fill="none">
                  <a:moveTo>
                    <a:pt x="11152" y="-1"/>
                  </a:moveTo>
                  <a:cubicBezTo>
                    <a:pt x="17636" y="3908"/>
                    <a:pt x="21600" y="10926"/>
                    <a:pt x="21600" y="18498"/>
                  </a:cubicBezTo>
                  <a:cubicBezTo>
                    <a:pt x="21600" y="26338"/>
                    <a:pt x="17351" y="33562"/>
                    <a:pt x="10500" y="37374"/>
                  </a:cubicBezTo>
                </a:path>
                <a:path w="21600" h="37374" stroke="0">
                  <a:moveTo>
                    <a:pt x="11152" y="-1"/>
                  </a:moveTo>
                  <a:cubicBezTo>
                    <a:pt x="17636" y="3908"/>
                    <a:pt x="21600" y="10926"/>
                    <a:pt x="21600" y="18498"/>
                  </a:cubicBezTo>
                  <a:cubicBezTo>
                    <a:pt x="21600" y="26338"/>
                    <a:pt x="17351" y="33562"/>
                    <a:pt x="10500" y="37374"/>
                  </a:cubicBezTo>
                  <a:lnTo>
                    <a:pt x="0" y="18498"/>
                  </a:lnTo>
                  <a:lnTo>
                    <a:pt x="11152" y="-1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19" name="Line 104"/>
            <p:cNvSpPr>
              <a:spLocks noChangeShapeType="1"/>
            </p:cNvSpPr>
            <p:nvPr/>
          </p:nvSpPr>
          <p:spPr bwMode="auto">
            <a:xfrm>
              <a:off x="256" y="962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20" name="Line 105"/>
            <p:cNvSpPr>
              <a:spLocks noChangeShapeType="1"/>
            </p:cNvSpPr>
            <p:nvPr/>
          </p:nvSpPr>
          <p:spPr bwMode="auto">
            <a:xfrm flipV="1">
              <a:off x="784" y="467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21" name="Oval 106"/>
            <p:cNvSpPr>
              <a:spLocks noChangeArrowheads="1"/>
            </p:cNvSpPr>
            <p:nvPr/>
          </p:nvSpPr>
          <p:spPr bwMode="auto">
            <a:xfrm>
              <a:off x="880" y="943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0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22" name="Text Box 107"/>
            <p:cNvSpPr txBox="1">
              <a:spLocks noChangeArrowheads="1"/>
            </p:cNvSpPr>
            <p:nvPr/>
          </p:nvSpPr>
          <p:spPr bwMode="auto">
            <a:xfrm>
              <a:off x="385" y="626"/>
              <a:ext cx="1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22623" name="Text Box 108"/>
            <p:cNvSpPr txBox="1">
              <a:spLocks noChangeArrowheads="1"/>
            </p:cNvSpPr>
            <p:nvPr/>
          </p:nvSpPr>
          <p:spPr bwMode="auto">
            <a:xfrm>
              <a:off x="849" y="943"/>
              <a:ext cx="1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2624" name="Text Box 109"/>
            <p:cNvSpPr txBox="1">
              <a:spLocks noChangeArrowheads="1"/>
            </p:cNvSpPr>
            <p:nvPr/>
          </p:nvSpPr>
          <p:spPr bwMode="auto">
            <a:xfrm>
              <a:off x="592" y="371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2625" name="Text Box 110"/>
            <p:cNvSpPr txBox="1">
              <a:spLocks noChangeArrowheads="1"/>
            </p:cNvSpPr>
            <p:nvPr/>
          </p:nvSpPr>
          <p:spPr bwMode="auto">
            <a:xfrm>
              <a:off x="1244" y="943"/>
              <a:ext cx="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2626" name="Text Box 111"/>
            <p:cNvSpPr txBox="1">
              <a:spLocks noChangeArrowheads="1"/>
            </p:cNvSpPr>
            <p:nvPr/>
          </p:nvSpPr>
          <p:spPr bwMode="auto">
            <a:xfrm>
              <a:off x="592" y="962"/>
              <a:ext cx="2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21556" name="Text Box 120"/>
          <p:cNvSpPr txBox="1">
            <a:spLocks noChangeArrowheads="1"/>
          </p:cNvSpPr>
          <p:nvPr/>
        </p:nvSpPr>
        <p:spPr bwMode="auto">
          <a:xfrm>
            <a:off x="3000433" y="4698554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轴对称	</a:t>
            </a:r>
          </a:p>
        </p:txBody>
      </p:sp>
      <p:sp>
        <p:nvSpPr>
          <p:cNvPr id="21557" name="Text Box 121"/>
          <p:cNvSpPr txBox="1">
            <a:spLocks noChangeArrowheads="1"/>
          </p:cNvSpPr>
          <p:nvPr/>
        </p:nvSpPr>
        <p:spPr bwMode="auto">
          <a:xfrm>
            <a:off x="5057833" y="4706373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轴对称	</a:t>
            </a:r>
          </a:p>
        </p:txBody>
      </p:sp>
      <p:sp>
        <p:nvSpPr>
          <p:cNvPr id="21558" name="Text Box 122"/>
          <p:cNvSpPr txBox="1">
            <a:spLocks noChangeArrowheads="1"/>
          </p:cNvSpPr>
          <p:nvPr/>
        </p:nvSpPr>
        <p:spPr bwMode="auto">
          <a:xfrm>
            <a:off x="7068157" y="4714881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轴对称	</a:t>
            </a:r>
          </a:p>
        </p:txBody>
      </p:sp>
      <p:sp>
        <p:nvSpPr>
          <p:cNvPr id="21559" name="Text Box 123"/>
          <p:cNvSpPr txBox="1">
            <a:spLocks noChangeArrowheads="1"/>
          </p:cNvSpPr>
          <p:nvPr/>
        </p:nvSpPr>
        <p:spPr bwMode="auto">
          <a:xfrm>
            <a:off x="8935470" y="4723389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轴对称</a:t>
            </a:r>
          </a:p>
        </p:txBody>
      </p:sp>
      <p:sp>
        <p:nvSpPr>
          <p:cNvPr id="21560" name="Text Box 125"/>
          <p:cNvSpPr txBox="1">
            <a:spLocks noChangeArrowheads="1"/>
          </p:cNvSpPr>
          <p:nvPr/>
        </p:nvSpPr>
        <p:spPr bwMode="auto">
          <a:xfrm>
            <a:off x="6086533" y="5247251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0,0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07116" y="5921289"/>
            <a:ext cx="619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e=1</a:t>
            </a:r>
          </a:p>
        </p:txBody>
      </p:sp>
      <p:sp>
        <p:nvSpPr>
          <p:cNvPr id="22633" name="Text Box 2"/>
          <p:cNvSpPr txBox="1">
            <a:spLocks noChangeArrowheads="1"/>
          </p:cNvSpPr>
          <p:nvPr/>
        </p:nvSpPr>
        <p:spPr bwMode="auto">
          <a:xfrm>
            <a:off x="558606" y="1135638"/>
            <a:ext cx="3448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抛物线的几何性质</a:t>
            </a:r>
          </a:p>
        </p:txBody>
      </p:sp>
      <p:sp>
        <p:nvSpPr>
          <p:cNvPr id="7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6" grpId="0"/>
      <p:bldP spid="21557" grpId="0"/>
      <p:bldP spid="21558" grpId="0"/>
      <p:bldP spid="21559" grpId="0"/>
      <p:bldP spid="2156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10252"/>
          <p:cNvGrpSpPr/>
          <p:nvPr/>
        </p:nvGrpSpPr>
        <p:grpSpPr bwMode="auto">
          <a:xfrm>
            <a:off x="176848" y="1200786"/>
            <a:ext cx="11131232" cy="554038"/>
            <a:chOff x="385" y="732"/>
            <a:chExt cx="4990" cy="349"/>
          </a:xfrm>
        </p:grpSpPr>
        <p:sp>
          <p:nvSpPr>
            <p:cNvPr id="23554" name="Text Box 3"/>
            <p:cNvSpPr txBox="1">
              <a:spLocks noChangeArrowheads="1"/>
            </p:cNvSpPr>
            <p:nvPr/>
          </p:nvSpPr>
          <p:spPr bwMode="auto">
            <a:xfrm>
              <a:off x="385" y="732"/>
              <a:ext cx="499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1.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已知抛物线关于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轴对称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顶点在坐标原点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并且过点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M(2,                   ),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求它的 标准方程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3555" name="Object 4"/>
            <p:cNvGraphicFramePr>
              <a:graphicFrameLocks noChangeAspect="1"/>
            </p:cNvGraphicFramePr>
            <p:nvPr/>
          </p:nvGraphicFramePr>
          <p:xfrm>
            <a:off x="3755" y="761"/>
            <a:ext cx="472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05765" imgH="215900" progId="Equation.DSMT4">
                    <p:embed/>
                  </p:oleObj>
                </mc:Choice>
                <mc:Fallback>
                  <p:oleObj r:id="rId2" imgW="405765" imgH="2159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5" y="761"/>
                          <a:ext cx="472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 bwMode="auto">
          <a:xfrm>
            <a:off x="6385560" y="2241275"/>
            <a:ext cx="3168650" cy="3305175"/>
            <a:chOff x="4174890" y="3155429"/>
            <a:chExt cx="3168352" cy="3305026"/>
          </a:xfrm>
        </p:grpSpPr>
        <p:pic>
          <p:nvPicPr>
            <p:cNvPr id="23557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890" y="3155429"/>
              <a:ext cx="3168352" cy="330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5776527" y="6017563"/>
              <a:ext cx="163497" cy="1587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59" name="组合 2"/>
          <p:cNvGrpSpPr/>
          <p:nvPr/>
        </p:nvGrpSpPr>
        <p:grpSpPr bwMode="auto">
          <a:xfrm>
            <a:off x="2519998" y="2125387"/>
            <a:ext cx="3414712" cy="3560762"/>
            <a:chOff x="760270" y="3026983"/>
            <a:chExt cx="3414620" cy="3561918"/>
          </a:xfrm>
        </p:grpSpPr>
        <p:pic>
          <p:nvPicPr>
            <p:cNvPr id="23560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70" y="3026983"/>
              <a:ext cx="3414620" cy="356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797" y="6010694"/>
              <a:ext cx="173748" cy="16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典例精析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Microsoft Office PowerPoint</Application>
  <PresentationFormat>宽屏</PresentationFormat>
  <Paragraphs>261</Paragraphs>
  <Slides>23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Calibri</vt:lpstr>
      <vt:lpstr>Wingdings</vt:lpstr>
      <vt:lpstr>思源黑体 CN Medium</vt:lpstr>
      <vt:lpstr>Arial</vt:lpstr>
      <vt:lpstr>思源黑体 CN Light</vt:lpstr>
      <vt:lpstr>FandolFang R</vt:lpstr>
      <vt:lpstr>Times New Roman</vt:lpstr>
      <vt:lpstr>办公资源网：www.bangongziyuan.com</vt:lpstr>
      <vt:lpstr>Equation.DSMT4</vt:lpstr>
      <vt:lpstr>Microsoft 公式 3.0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2020-09-21T02:06:17Z</dcterms:created>
  <dcterms:modified xsi:type="dcterms:W3CDTF">2021-01-09T10:11:09Z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