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7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7" r:id="rId22"/>
    <p:sldId id="278" r:id="rId23"/>
  </p:sldIdLst>
  <p:sldSz cx="12192000" cy="6858000"/>
  <p:notesSz cx="6858000" cy="9144000"/>
  <p:embeddedFontLst>
    <p:embeddedFont>
      <p:font typeface="思源黑体 CN Light" panose="02010600030101010101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595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52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B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52" y="90"/>
      </p:cViewPr>
      <p:guideLst>
        <p:guide pos="416"/>
        <p:guide pos="7256"/>
        <p:guide orient="horz" pos="595"/>
        <p:guide orient="horz" pos="664"/>
        <p:guide orient="horz" pos="3952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A111328-E89E-404B-B18A-3826A67B0DFE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5C8910F-A877-4DB8-8623-460D82E5617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90B0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90B0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12" Type="http://schemas.openxmlformats.org/officeDocument/2006/relationships/image" Target="../media/image42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1.bin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4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oleObject" Target="../embeddings/oleObject50.bin"/><Relationship Id="rId18" Type="http://schemas.openxmlformats.org/officeDocument/2006/relationships/oleObject" Target="../embeddings/oleObject53.bin"/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51.wmf"/><Relationship Id="rId2" Type="http://schemas.openxmlformats.org/officeDocument/2006/relationships/oleObject" Target="../embeddings/oleObject44.bin"/><Relationship Id="rId16" Type="http://schemas.openxmlformats.org/officeDocument/2006/relationships/oleObject" Target="../embeddings/oleObject5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52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5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59.bin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5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60.wmf"/><Relationship Id="rId7" Type="http://schemas.openxmlformats.org/officeDocument/2006/relationships/image" Target="../media/image62.w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3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3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image" Target="../media/image64.wmf"/><Relationship Id="rId7" Type="http://schemas.openxmlformats.org/officeDocument/2006/relationships/image" Target="../media/image66.w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70.bin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6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image" Target="../media/image68.wmf"/><Relationship Id="rId7" Type="http://schemas.openxmlformats.org/officeDocument/2006/relationships/image" Target="../media/image70.w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72.bin"/><Relationship Id="rId9" Type="http://schemas.openxmlformats.org/officeDocument/2006/relationships/image" Target="../media/image7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80.bin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5" Type="http://schemas.openxmlformats.org/officeDocument/2006/relationships/image" Target="../media/image78.wmf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6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8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oleObject" Target="../embeddings/oleObject82.bin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emf"/><Relationship Id="rId5" Type="http://schemas.openxmlformats.org/officeDocument/2006/relationships/image" Target="../media/image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7.bin"/><Relationship Id="rId26" Type="http://schemas.openxmlformats.org/officeDocument/2006/relationships/image" Target="../media/image22.png"/><Relationship Id="rId3" Type="http://schemas.openxmlformats.org/officeDocument/2006/relationships/image" Target="../media/image10.wmf"/><Relationship Id="rId21" Type="http://schemas.openxmlformats.org/officeDocument/2006/relationships/image" Target="../media/image19.wmf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7.wmf"/><Relationship Id="rId25" Type="http://schemas.openxmlformats.org/officeDocument/2006/relationships/image" Target="../media/image21.wmf"/><Relationship Id="rId2" Type="http://schemas.openxmlformats.org/officeDocument/2006/relationships/oleObject" Target="../embeddings/oleObject9.bin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4.wmf"/><Relationship Id="rId24" Type="http://schemas.openxmlformats.org/officeDocument/2006/relationships/oleObject" Target="../embeddings/oleObject20.bin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23" Type="http://schemas.openxmlformats.org/officeDocument/2006/relationships/image" Target="../media/image20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18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30.wmf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27.bin"/><Relationship Id="rId17" Type="http://schemas.openxmlformats.org/officeDocument/2006/relationships/image" Target="../media/image32.wmf"/><Relationship Id="rId2" Type="http://schemas.openxmlformats.org/officeDocument/2006/relationships/oleObject" Target="../embeddings/oleObject22.bin"/><Relationship Id="rId16" Type="http://schemas.openxmlformats.org/officeDocument/2006/relationships/oleObject" Target="../embeddings/oleObject29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2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33.w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5.bin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/>
          <a:stretch>
            <a:fillRect/>
          </a:stretch>
        </p:blipFill>
        <p:spPr>
          <a:xfrm>
            <a:off x="6072010" y="0"/>
            <a:ext cx="8209170" cy="6858000"/>
          </a:xfrm>
          <a:custGeom>
            <a:avLst/>
            <a:gdLst>
              <a:gd name="connsiteX0" fmla="*/ 0 w 8209170"/>
              <a:gd name="connsiteY0" fmla="*/ 0 h 6858000"/>
              <a:gd name="connsiteX1" fmla="*/ 8209170 w 8209170"/>
              <a:gd name="connsiteY1" fmla="*/ 0 h 6858000"/>
              <a:gd name="connsiteX2" fmla="*/ 8209170 w 8209170"/>
              <a:gd name="connsiteY2" fmla="*/ 6858000 h 6858000"/>
              <a:gd name="connsiteX3" fmla="*/ 0 w 8209170"/>
              <a:gd name="connsiteY3" fmla="*/ 6858000 h 6858000"/>
              <a:gd name="connsiteX4" fmla="*/ 1706310 w 8209170"/>
              <a:gd name="connsiteY4" fmla="*/ 3429000 h 6858000"/>
              <a:gd name="connsiteX5" fmla="*/ 0 w 820917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09170" h="6858000">
                <a:moveTo>
                  <a:pt x="0" y="0"/>
                </a:moveTo>
                <a:lnTo>
                  <a:pt x="8209170" y="0"/>
                </a:lnTo>
                <a:lnTo>
                  <a:pt x="8209170" y="6858000"/>
                </a:lnTo>
                <a:lnTo>
                  <a:pt x="0" y="6858000"/>
                </a:lnTo>
                <a:cubicBezTo>
                  <a:pt x="942718" y="6858000"/>
                  <a:pt x="1706310" y="5322494"/>
                  <a:pt x="1706310" y="3429000"/>
                </a:cubicBezTo>
                <a:cubicBezTo>
                  <a:pt x="1706310" y="1535506"/>
                  <a:pt x="942718" y="0"/>
                  <a:pt x="0" y="0"/>
                </a:cubicBez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644142" y="2314916"/>
            <a:ext cx="6265176" cy="2641904"/>
            <a:chOff x="6147269" y="2844264"/>
            <a:chExt cx="5394087" cy="2076460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394087" cy="1589115"/>
              <a:chOff x="-4714868" y="2110674"/>
              <a:chExt cx="5394087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0B06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394087" cy="944353"/>
                <a:chOff x="-4714868" y="2110674"/>
                <a:chExt cx="5394087" cy="944353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5387975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en-US" altLang="zh-CN" sz="4000" b="1" dirty="0">
                      <a:solidFill>
                        <a:srgbClr val="90B06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2.5 </a:t>
                  </a:r>
                  <a:r>
                    <a:rPr lang="zh-CN" altLang="en-US" sz="4000" b="1" dirty="0">
                      <a:solidFill>
                        <a:srgbClr val="90B06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圆锥曲线与方程复习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 圆锥曲线与方程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90B06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流程图: 存储数据 1"/>
          <p:cNvSpPr/>
          <p:nvPr/>
        </p:nvSpPr>
        <p:spPr>
          <a:xfrm flipH="1">
            <a:off x="5259036" y="0"/>
            <a:ext cx="10235820" cy="6858000"/>
          </a:xfrm>
          <a:prstGeom prst="flowChartOnlineStorage">
            <a:avLst/>
          </a:prstGeom>
          <a:solidFill>
            <a:srgbClr val="B4E5EA">
              <a:alpha val="20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流程图: 存储数据 13"/>
          <p:cNvSpPr/>
          <p:nvPr/>
        </p:nvSpPr>
        <p:spPr>
          <a:xfrm flipH="1">
            <a:off x="6909318" y="0"/>
            <a:ext cx="10235820" cy="6858000"/>
          </a:xfrm>
          <a:prstGeom prst="flowChartOnlineStorage">
            <a:avLst/>
          </a:prstGeom>
          <a:solidFill>
            <a:srgbClr val="F8D1D9">
              <a:alpha val="20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12289"/>
          <p:cNvSpPr txBox="1">
            <a:spLocks noChangeArrowheads="1"/>
          </p:cNvSpPr>
          <p:nvPr/>
        </p:nvSpPr>
        <p:spPr bwMode="auto">
          <a:xfrm>
            <a:off x="579299" y="1155818"/>
            <a:ext cx="925918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kern="0" dirty="0">
                <a:solidFill>
                  <a:srgbClr val="0099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中心在坐标原点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焦点在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轴上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经过点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        ,0),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离心率为   的椭圆方程为</a:t>
            </a:r>
            <a:r>
              <a:rPr lang="zh-CN" altLang="en-US" sz="20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12291" name="内容占位符 12290"/>
          <p:cNvGraphicFramePr>
            <a:graphicFrameLocks noGrp="1" noChangeAspect="1"/>
          </p:cNvGraphicFramePr>
          <p:nvPr>
            <p:ph idx="4294967295"/>
          </p:nvPr>
        </p:nvGraphicFramePr>
        <p:xfrm>
          <a:off x="4978392" y="1247453"/>
          <a:ext cx="474662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28600" imgH="228600" progId="Equation.DSMT4">
                  <p:embed/>
                </p:oleObj>
              </mc:Choice>
              <mc:Fallback>
                <p:oleObj r:id="rId2" imgW="228600" imgH="228600" progId="Equation.DSMT4">
                  <p:embed/>
                  <p:pic>
                    <p:nvPicPr>
                      <p:cNvPr id="0" name="内容占位符 12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392" y="1247453"/>
                        <a:ext cx="474662" cy="474663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对象 12291"/>
          <p:cNvGraphicFramePr>
            <a:graphicFrameLocks noChangeAspect="1"/>
          </p:cNvGraphicFramePr>
          <p:nvPr/>
        </p:nvGraphicFramePr>
        <p:xfrm>
          <a:off x="6907205" y="1018560"/>
          <a:ext cx="315912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52400" imgH="393700" progId="Equation.DSMT4">
                  <p:embed/>
                </p:oleObj>
              </mc:Choice>
              <mc:Fallback>
                <p:oleObj r:id="rId4" imgW="152400" imgH="393700" progId="Equation.DSMT4">
                  <p:embed/>
                  <p:pic>
                    <p:nvPicPr>
                      <p:cNvPr id="0" name="对象 122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7205" y="1018560"/>
                        <a:ext cx="315912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矩形 12292"/>
          <p:cNvSpPr>
            <a:spLocks noChangeArrowheads="1"/>
          </p:cNvSpPr>
          <p:nvPr/>
        </p:nvSpPr>
        <p:spPr bwMode="auto">
          <a:xfrm>
            <a:off x="5582356" y="2115598"/>
            <a:ext cx="4764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=1</a:t>
            </a:r>
          </a:p>
        </p:txBody>
      </p:sp>
      <p:graphicFrame>
        <p:nvGraphicFramePr>
          <p:cNvPr id="12294" name="对象 12293"/>
          <p:cNvGraphicFramePr>
            <a:graphicFrameLocks noChangeAspect="1"/>
          </p:cNvGraphicFramePr>
          <p:nvPr/>
        </p:nvGraphicFramePr>
        <p:xfrm>
          <a:off x="4399749" y="1896067"/>
          <a:ext cx="1104900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33400" imgH="419100" progId="Equation.DSMT4">
                  <p:embed/>
                </p:oleObj>
              </mc:Choice>
              <mc:Fallback>
                <p:oleObj r:id="rId6" imgW="533400" imgH="419100" progId="Equation.DSMT4">
                  <p:embed/>
                  <p:pic>
                    <p:nvPicPr>
                      <p:cNvPr id="0" name="对象 122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9749" y="1896067"/>
                        <a:ext cx="1104900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矩形 12295"/>
          <p:cNvSpPr>
            <a:spLocks noChangeArrowheads="1"/>
          </p:cNvSpPr>
          <p:nvPr/>
        </p:nvSpPr>
        <p:spPr bwMode="auto">
          <a:xfrm>
            <a:off x="2518528" y="3038648"/>
            <a:ext cx="7848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=3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    =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又椭圆焦点在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轴上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故其方程为                  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=1.</a:t>
            </a:r>
          </a:p>
        </p:txBody>
      </p:sp>
      <p:sp>
        <p:nvSpPr>
          <p:cNvPr id="12297" name="矩形 12296"/>
          <p:cNvSpPr>
            <a:spLocks noChangeArrowheads="1"/>
          </p:cNvSpPr>
          <p:nvPr/>
        </p:nvSpPr>
        <p:spPr bwMode="auto">
          <a:xfrm>
            <a:off x="3506614" y="4717267"/>
            <a:ext cx="13668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=2</a:t>
            </a:r>
          </a:p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=3.</a:t>
            </a:r>
          </a:p>
        </p:txBody>
      </p:sp>
      <p:sp>
        <p:nvSpPr>
          <p:cNvPr id="12298" name="矩形 12297"/>
          <p:cNvSpPr>
            <a:spLocks noChangeArrowheads="1"/>
          </p:cNvSpPr>
          <p:nvPr/>
        </p:nvSpPr>
        <p:spPr bwMode="auto">
          <a:xfrm>
            <a:off x="2614707" y="4942495"/>
            <a:ext cx="697627" cy="41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解得</a:t>
            </a:r>
          </a:p>
        </p:txBody>
      </p:sp>
      <p:sp>
        <p:nvSpPr>
          <p:cNvPr id="12299" name="矩形 12298"/>
          <p:cNvSpPr>
            <a:spLocks noChangeArrowheads="1"/>
          </p:cNvSpPr>
          <p:nvPr/>
        </p:nvSpPr>
        <p:spPr bwMode="auto">
          <a:xfrm>
            <a:off x="2533271" y="2991245"/>
            <a:ext cx="973343" cy="41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依题有</a:t>
            </a:r>
          </a:p>
        </p:txBody>
      </p:sp>
      <p:sp>
        <p:nvSpPr>
          <p:cNvPr id="12300" name="左大括号 12299"/>
          <p:cNvSpPr/>
          <p:nvPr/>
        </p:nvSpPr>
        <p:spPr bwMode="auto">
          <a:xfrm>
            <a:off x="3977975" y="3176920"/>
            <a:ext cx="78810" cy="1011097"/>
          </a:xfrm>
          <a:prstGeom prst="leftBrace">
            <a:avLst>
              <a:gd name="adj1" fmla="val 176197"/>
              <a:gd name="adj2" fmla="val 50000"/>
            </a:avLst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301" name="左大括号 12300"/>
          <p:cNvSpPr/>
          <p:nvPr/>
        </p:nvSpPr>
        <p:spPr bwMode="auto">
          <a:xfrm>
            <a:off x="3317852" y="4887514"/>
            <a:ext cx="188762" cy="532596"/>
          </a:xfrm>
          <a:prstGeom prst="leftBrace">
            <a:avLst>
              <a:gd name="adj1" fmla="val 125855"/>
              <a:gd name="adj2" fmla="val 50000"/>
            </a:avLst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2302" name="对象 12301"/>
          <p:cNvGraphicFramePr>
            <a:graphicFrameLocks noChangeAspect="1"/>
          </p:cNvGraphicFramePr>
          <p:nvPr/>
        </p:nvGraphicFramePr>
        <p:xfrm>
          <a:off x="4666433" y="3258180"/>
          <a:ext cx="207018" cy="598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52400" imgH="393700" progId="Equation.DSMT4">
                  <p:embed/>
                </p:oleObj>
              </mc:Choice>
              <mc:Fallback>
                <p:oleObj r:id="rId8" imgW="152400" imgH="393700" progId="Equation.DSMT4">
                  <p:embed/>
                  <p:pic>
                    <p:nvPicPr>
                      <p:cNvPr id="0" name="对象 12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6433" y="3258180"/>
                        <a:ext cx="207018" cy="5981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对象 12302"/>
          <p:cNvGraphicFramePr>
            <a:graphicFrameLocks noChangeAspect="1"/>
          </p:cNvGraphicFramePr>
          <p:nvPr/>
        </p:nvGraphicFramePr>
        <p:xfrm>
          <a:off x="5122761" y="3268102"/>
          <a:ext cx="238206" cy="616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52400" imgH="393700" progId="Equation.DSMT4">
                  <p:embed/>
                </p:oleObj>
              </mc:Choice>
              <mc:Fallback>
                <p:oleObj r:id="rId10" imgW="152400" imgH="393700" progId="Equation.DSMT4">
                  <p:embed/>
                  <p:pic>
                    <p:nvPicPr>
                      <p:cNvPr id="0" name="对象 12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761" y="3268102"/>
                        <a:ext cx="238206" cy="6164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对象 12303"/>
          <p:cNvGraphicFramePr>
            <a:graphicFrameLocks noChangeAspect="1"/>
          </p:cNvGraphicFramePr>
          <p:nvPr/>
        </p:nvGraphicFramePr>
        <p:xfrm>
          <a:off x="6234157" y="4044937"/>
          <a:ext cx="853908" cy="672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533400" imgH="419100" progId="Equation.DSMT4">
                  <p:embed/>
                </p:oleObj>
              </mc:Choice>
              <mc:Fallback>
                <p:oleObj r:id="rId11" imgW="533400" imgH="419100" progId="Equation.DSMT4">
                  <p:embed/>
                  <p:pic>
                    <p:nvPicPr>
                      <p:cNvPr id="0" name="对象 123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157" y="4044937"/>
                        <a:ext cx="853908" cy="672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牛刀小试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3" grpId="0"/>
      <p:bldP spid="12296" grpId="0"/>
      <p:bldP spid="12297" grpId="0"/>
      <p:bldP spid="12298" grpId="0"/>
      <p:bldP spid="122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13313"/>
          <p:cNvSpPr txBox="1">
            <a:spLocks noChangeArrowheads="1"/>
          </p:cNvSpPr>
          <p:nvPr/>
        </p:nvSpPr>
        <p:spPr bwMode="auto">
          <a:xfrm>
            <a:off x="660400" y="1192396"/>
            <a:ext cx="112674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kern="0" dirty="0">
                <a:solidFill>
                  <a:srgbClr val="0099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已知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为线段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的中点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,|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AB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|=6,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动点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满足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PA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|+|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PB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|=8,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则｜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PM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｜的最大值为</a:t>
            </a:r>
            <a:r>
              <a:rPr lang="zh-CN" altLang="en-US" sz="20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最小值为</a:t>
            </a:r>
            <a:r>
              <a:rPr lang="zh-CN" altLang="en-US" sz="20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3315" name="矩形 13314"/>
          <p:cNvSpPr>
            <a:spLocks noChangeArrowheads="1"/>
          </p:cNvSpPr>
          <p:nvPr/>
        </p:nvSpPr>
        <p:spPr bwMode="auto">
          <a:xfrm>
            <a:off x="9476105" y="1218620"/>
            <a:ext cx="327334" cy="40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3317" name="文本框 13316"/>
          <p:cNvSpPr txBox="1">
            <a:spLocks noChangeArrowheads="1"/>
          </p:cNvSpPr>
          <p:nvPr/>
        </p:nvSpPr>
        <p:spPr bwMode="auto">
          <a:xfrm>
            <a:off x="372422" y="1721130"/>
            <a:ext cx="1114647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just" eaLnBrk="0" hangingPunct="0">
              <a:lnSpc>
                <a:spcPct val="20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依题意可知，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点轨迹为以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为焦点的椭圆，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为椭圆中心，且半焦距为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，半长轴为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，则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PM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的最大值为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，最小值为半短轴              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13318" name="内容占位符 13317"/>
          <p:cNvGraphicFramePr>
            <a:graphicFrameLocks noGrp="1" noChangeAspect="1"/>
          </p:cNvGraphicFramePr>
          <p:nvPr>
            <p:ph idx="4294967295"/>
          </p:nvPr>
        </p:nvGraphicFramePr>
        <p:xfrm>
          <a:off x="11038200" y="1192396"/>
          <a:ext cx="368305" cy="348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1300" imgH="228600" progId="Equation.DSMT4">
                  <p:embed/>
                </p:oleObj>
              </mc:Choice>
              <mc:Fallback>
                <p:oleObj r:id="rId2" imgW="241300" imgH="228600" progId="Equation.DSMT4">
                  <p:embed/>
                  <p:pic>
                    <p:nvPicPr>
                      <p:cNvPr id="0" name="内容占位符 133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8200" y="1192396"/>
                        <a:ext cx="368305" cy="34861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对象 13318"/>
          <p:cNvGraphicFramePr>
            <a:graphicFrameLocks noChangeAspect="1"/>
          </p:cNvGraphicFramePr>
          <p:nvPr/>
        </p:nvGraphicFramePr>
        <p:xfrm>
          <a:off x="4947286" y="2477135"/>
          <a:ext cx="5048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41300" imgH="228600" progId="Equation.DSMT4">
                  <p:embed/>
                </p:oleObj>
              </mc:Choice>
              <mc:Fallback>
                <p:oleObj r:id="rId4" imgW="241300" imgH="228600" progId="Equation.DSMT4">
                  <p:embed/>
                  <p:pic>
                    <p:nvPicPr>
                      <p:cNvPr id="0" name="对象 133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7286" y="2477135"/>
                        <a:ext cx="5048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牛刀小试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133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4337"/>
          <p:cNvSpPr>
            <a:spLocks noChangeArrowheads="1"/>
          </p:cNvSpPr>
          <p:nvPr/>
        </p:nvSpPr>
        <p:spPr bwMode="auto">
          <a:xfrm>
            <a:off x="660400" y="1227236"/>
            <a:ext cx="896112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rgbClr val="0099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5.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双曲线                   =1的实轴长是</a:t>
            </a:r>
            <a:r>
              <a:rPr lang="zh-CN" altLang="en-US" sz="20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，焦点坐标是</a:t>
            </a:r>
            <a:r>
              <a:rPr lang="zh-CN" altLang="en-US" sz="20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14339" name="内容占位符 14338"/>
          <p:cNvGraphicFramePr>
            <a:graphicFrameLocks noGrp="1" noChangeAspect="1"/>
          </p:cNvGraphicFramePr>
          <p:nvPr>
            <p:ph idx="4294967295"/>
          </p:nvPr>
        </p:nvGraphicFramePr>
        <p:xfrm>
          <a:off x="1920875" y="1084828"/>
          <a:ext cx="98742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33400" imgH="419100" progId="Equation.DSMT4">
                  <p:embed/>
                </p:oleObj>
              </mc:Choice>
              <mc:Fallback>
                <p:oleObj r:id="rId2" imgW="533400" imgH="419100" progId="Equation.DSMT4">
                  <p:embed/>
                  <p:pic>
                    <p:nvPicPr>
                      <p:cNvPr id="0" name="内容占位符 14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1084828"/>
                        <a:ext cx="987425" cy="776287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矩形 14339"/>
          <p:cNvSpPr>
            <a:spLocks noChangeArrowheads="1"/>
          </p:cNvSpPr>
          <p:nvPr/>
        </p:nvSpPr>
        <p:spPr bwMode="auto">
          <a:xfrm>
            <a:off x="4848007" y="1227236"/>
            <a:ext cx="3273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</a:p>
        </p:txBody>
      </p:sp>
      <p:sp>
        <p:nvSpPr>
          <p:cNvPr id="14341" name="矩形 14340"/>
          <p:cNvSpPr>
            <a:spLocks noChangeArrowheads="1"/>
          </p:cNvSpPr>
          <p:nvPr/>
        </p:nvSpPr>
        <p:spPr bwMode="auto">
          <a:xfrm>
            <a:off x="6946901" y="1177478"/>
            <a:ext cx="11512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0,±5)</a:t>
            </a:r>
          </a:p>
        </p:txBody>
      </p:sp>
      <p:sp>
        <p:nvSpPr>
          <p:cNvPr id="14342" name="矩形 14341"/>
          <p:cNvSpPr>
            <a:spLocks noChangeArrowheads="1"/>
          </p:cNvSpPr>
          <p:nvPr/>
        </p:nvSpPr>
        <p:spPr bwMode="auto">
          <a:xfrm>
            <a:off x="655638" y="2207081"/>
            <a:ext cx="78486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hangingPunct="0">
              <a:lnSpc>
                <a:spcPct val="13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rgbClr val="0099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6.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方程             =1表示双曲线，则实数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的取值范围是</a:t>
            </a:r>
            <a:r>
              <a:rPr lang="zh-CN" altLang="en-US" sz="20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14343" name="对象 14342"/>
          <p:cNvGraphicFramePr>
            <a:graphicFrameLocks noChangeAspect="1"/>
          </p:cNvGraphicFramePr>
          <p:nvPr/>
        </p:nvGraphicFramePr>
        <p:xfrm>
          <a:off x="2011364" y="2051317"/>
          <a:ext cx="143510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774700" imgH="419100" progId="Equation.DSMT4">
                  <p:embed/>
                </p:oleObj>
              </mc:Choice>
              <mc:Fallback>
                <p:oleObj r:id="rId4" imgW="774700" imgH="419100" progId="Equation.DSMT4">
                  <p:embed/>
                  <p:pic>
                    <p:nvPicPr>
                      <p:cNvPr id="0" name="对象 143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364" y="2051317"/>
                        <a:ext cx="1435100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矩形 14343"/>
          <p:cNvSpPr>
            <a:spLocks noChangeArrowheads="1"/>
          </p:cNvSpPr>
          <p:nvPr/>
        </p:nvSpPr>
        <p:spPr bwMode="auto">
          <a:xfrm>
            <a:off x="8410792" y="2196007"/>
            <a:ext cx="18918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(-∞,-1)∪(1,+∞)</a:t>
            </a:r>
          </a:p>
        </p:txBody>
      </p:sp>
      <p:sp>
        <p:nvSpPr>
          <p:cNvPr id="14345" name="文本框 14344"/>
          <p:cNvSpPr txBox="1">
            <a:spLocks noChangeArrowheads="1"/>
          </p:cNvSpPr>
          <p:nvPr/>
        </p:nvSpPr>
        <p:spPr bwMode="auto">
          <a:xfrm>
            <a:off x="655638" y="3303932"/>
            <a:ext cx="88439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hangingPunct="0">
              <a:lnSpc>
                <a:spcPct val="13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rgbClr val="0099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7.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若双曲线              =1的两条渐近线互相垂直，则双曲线的离心率</a:t>
            </a:r>
            <a:r>
              <a:rPr lang="zh-CN" altLang="en-US" sz="20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14346" name="对象 14345"/>
          <p:cNvGraphicFramePr>
            <a:graphicFrameLocks noChangeAspect="1"/>
          </p:cNvGraphicFramePr>
          <p:nvPr/>
        </p:nvGraphicFramePr>
        <p:xfrm>
          <a:off x="2028825" y="3083150"/>
          <a:ext cx="1058863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33400" imgH="419100" progId="Equation.DSMT4">
                  <p:embed/>
                </p:oleObj>
              </mc:Choice>
              <mc:Fallback>
                <p:oleObj r:id="rId6" imgW="533400" imgH="419100" progId="Equation.DSMT4">
                  <p:embed/>
                  <p:pic>
                    <p:nvPicPr>
                      <p:cNvPr id="0" name="对象 143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25" y="3083150"/>
                        <a:ext cx="1058863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7" name="矩形 14346"/>
          <p:cNvSpPr>
            <a:spLocks noChangeArrowheads="1"/>
          </p:cNvSpPr>
          <p:nvPr/>
        </p:nvSpPr>
        <p:spPr bwMode="auto">
          <a:xfrm>
            <a:off x="7991475" y="3326248"/>
            <a:ext cx="4764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</a:p>
        </p:txBody>
      </p:sp>
      <p:graphicFrame>
        <p:nvGraphicFramePr>
          <p:cNvPr id="14348" name="对象 14347"/>
          <p:cNvGraphicFramePr>
            <a:graphicFrameLocks noChangeAspect="1"/>
          </p:cNvGraphicFramePr>
          <p:nvPr/>
        </p:nvGraphicFramePr>
        <p:xfrm>
          <a:off x="8386762" y="3297673"/>
          <a:ext cx="4794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41300" imgH="215900" progId="Equation.DSMT4">
                  <p:embed/>
                </p:oleObj>
              </mc:Choice>
              <mc:Fallback>
                <p:oleObj r:id="rId8" imgW="241300" imgH="215900" progId="Equation.DSMT4">
                  <p:embed/>
                  <p:pic>
                    <p:nvPicPr>
                      <p:cNvPr id="0" name="对象 143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6762" y="3297673"/>
                        <a:ext cx="4794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0" name="矩形 14349"/>
          <p:cNvSpPr>
            <a:spLocks noChangeArrowheads="1"/>
          </p:cNvSpPr>
          <p:nvPr/>
        </p:nvSpPr>
        <p:spPr bwMode="auto">
          <a:xfrm>
            <a:off x="655638" y="3888508"/>
            <a:ext cx="1088072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由已知，两渐近线方程为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=±      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由两渐近线互相垂直得    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·(-      )=-1,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即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从而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      =           =           .</a:t>
            </a:r>
          </a:p>
        </p:txBody>
      </p:sp>
      <p:graphicFrame>
        <p:nvGraphicFramePr>
          <p:cNvPr id="14351" name="对象 14350"/>
          <p:cNvGraphicFramePr>
            <a:graphicFrameLocks noChangeAspect="1"/>
          </p:cNvGraphicFramePr>
          <p:nvPr/>
        </p:nvGraphicFramePr>
        <p:xfrm>
          <a:off x="7964826" y="3870719"/>
          <a:ext cx="3016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152400" imgH="393700" progId="Equation.DSMT4">
                  <p:embed/>
                </p:oleObj>
              </mc:Choice>
              <mc:Fallback>
                <p:oleObj r:id="rId10" imgW="152400" imgH="393700" progId="Equation.DSMT4">
                  <p:embed/>
                  <p:pic>
                    <p:nvPicPr>
                      <p:cNvPr id="0" name="对象 143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4826" y="3870719"/>
                        <a:ext cx="30162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2" name="对象 14351"/>
          <p:cNvGraphicFramePr>
            <a:graphicFrameLocks noChangeAspect="1"/>
          </p:cNvGraphicFramePr>
          <p:nvPr/>
        </p:nvGraphicFramePr>
        <p:xfrm>
          <a:off x="4124961" y="3845460"/>
          <a:ext cx="3016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52400" imgH="393700" progId="Equation.DSMT4">
                  <p:embed/>
                </p:oleObj>
              </mc:Choice>
              <mc:Fallback>
                <p:oleObj r:id="rId12" imgW="152400" imgH="393700" progId="Equation.DSMT4">
                  <p:embed/>
                  <p:pic>
                    <p:nvPicPr>
                      <p:cNvPr id="0" name="对象 143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961" y="3845460"/>
                        <a:ext cx="30162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3" name="对象 14352"/>
          <p:cNvGraphicFramePr>
            <a:graphicFrameLocks noChangeAspect="1"/>
          </p:cNvGraphicFramePr>
          <p:nvPr/>
        </p:nvGraphicFramePr>
        <p:xfrm>
          <a:off x="7238375" y="3845460"/>
          <a:ext cx="3016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52400" imgH="393700" progId="Equation.DSMT4">
                  <p:embed/>
                </p:oleObj>
              </mc:Choice>
              <mc:Fallback>
                <p:oleObj r:id="rId13" imgW="152400" imgH="393700" progId="Equation.DSMT4">
                  <p:embed/>
                  <p:pic>
                    <p:nvPicPr>
                      <p:cNvPr id="0" name="对象 14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8375" y="3845460"/>
                        <a:ext cx="30162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4" name="对象 14353"/>
          <p:cNvGraphicFramePr>
            <a:graphicFrameLocks noChangeAspect="1"/>
          </p:cNvGraphicFramePr>
          <p:nvPr/>
        </p:nvGraphicFramePr>
        <p:xfrm>
          <a:off x="10351789" y="3835160"/>
          <a:ext cx="3016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52400" imgH="393700" progId="Equation.DSMT4">
                  <p:embed/>
                </p:oleObj>
              </mc:Choice>
              <mc:Fallback>
                <p:oleObj r:id="rId14" imgW="152400" imgH="393700" progId="Equation.DSMT4">
                  <p:embed/>
                  <p:pic>
                    <p:nvPicPr>
                      <p:cNvPr id="0" name="对象 14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1789" y="3835160"/>
                        <a:ext cx="301625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5" name="对象 14354"/>
          <p:cNvGraphicFramePr>
            <a:graphicFrameLocks noChangeAspect="1"/>
          </p:cNvGraphicFramePr>
          <p:nvPr/>
        </p:nvGraphicFramePr>
        <p:xfrm>
          <a:off x="10843617" y="3915000"/>
          <a:ext cx="9794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495300" imgH="419100" progId="Equation.DSMT4">
                  <p:embed/>
                </p:oleObj>
              </mc:Choice>
              <mc:Fallback>
                <p:oleObj r:id="rId16" imgW="495300" imgH="419100" progId="Equation.DSMT4">
                  <p:embed/>
                  <p:pic>
                    <p:nvPicPr>
                      <p:cNvPr id="0" name="对象 14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3617" y="3915000"/>
                        <a:ext cx="97948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6" name="对象 14355"/>
          <p:cNvGraphicFramePr>
            <a:graphicFrameLocks noChangeAspect="1"/>
          </p:cNvGraphicFramePr>
          <p:nvPr/>
        </p:nvGraphicFramePr>
        <p:xfrm>
          <a:off x="1458911" y="4651769"/>
          <a:ext cx="4794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8" imgW="241300" imgH="215900" progId="Equation.DSMT4">
                  <p:embed/>
                </p:oleObj>
              </mc:Choice>
              <mc:Fallback>
                <p:oleObj r:id="rId18" imgW="241300" imgH="215900" progId="Equation.DSMT4">
                  <p:embed/>
                  <p:pic>
                    <p:nvPicPr>
                      <p:cNvPr id="0" name="对象 14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1" y="4651769"/>
                        <a:ext cx="4794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牛刀小试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/>
      <p:bldP spid="14342" grpId="0"/>
      <p:bldP spid="14344" grpId="0"/>
      <p:bldP spid="14345" grpId="0"/>
      <p:bldP spid="14347" grpId="0"/>
      <p:bldP spid="143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5361"/>
          <p:cNvSpPr txBox="1">
            <a:spLocks noChangeArrowheads="1"/>
          </p:cNvSpPr>
          <p:nvPr/>
        </p:nvSpPr>
        <p:spPr bwMode="auto">
          <a:xfrm>
            <a:off x="660400" y="1128892"/>
            <a:ext cx="123545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rgbClr val="0099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8.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若双曲线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的焦点和椭圆                   =1的焦点相同，且过点(3    , 2)，则双曲线C的方程是</a:t>
            </a:r>
            <a:r>
              <a:rPr lang="zh-CN" altLang="en-US" sz="20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15363" name="内容占位符 15362"/>
          <p:cNvGraphicFramePr>
            <a:graphicFrameLocks noGrp="1" noChangeAspect="1"/>
          </p:cNvGraphicFramePr>
          <p:nvPr>
            <p:ph idx="4294967295"/>
          </p:nvPr>
        </p:nvGraphicFramePr>
        <p:xfrm>
          <a:off x="3814845" y="873085"/>
          <a:ext cx="1058862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33400" imgH="419100" progId="Equation.DSMT4">
                  <p:embed/>
                </p:oleObj>
              </mc:Choice>
              <mc:Fallback>
                <p:oleObj r:id="rId2" imgW="533400" imgH="419100" progId="Equation.DSMT4">
                  <p:embed/>
                  <p:pic>
                    <p:nvPicPr>
                      <p:cNvPr id="0" name="内容占位符 153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845" y="873085"/>
                        <a:ext cx="1058862" cy="83185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对象 15363"/>
          <p:cNvGraphicFramePr>
            <a:graphicFrameLocks noChangeAspect="1"/>
          </p:cNvGraphicFramePr>
          <p:nvPr/>
        </p:nvGraphicFramePr>
        <p:xfrm>
          <a:off x="7691732" y="1142210"/>
          <a:ext cx="4794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41300" imgH="215900" progId="Equation.DSMT4">
                  <p:embed/>
                </p:oleObj>
              </mc:Choice>
              <mc:Fallback>
                <p:oleObj r:id="rId4" imgW="241300" imgH="215900" progId="Equation.DSMT4">
                  <p:embed/>
                  <p:pic>
                    <p:nvPicPr>
                      <p:cNvPr id="0" name="对象 153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1732" y="1142210"/>
                        <a:ext cx="4794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矩形 15364"/>
          <p:cNvSpPr>
            <a:spLocks noChangeArrowheads="1"/>
          </p:cNvSpPr>
          <p:nvPr/>
        </p:nvSpPr>
        <p:spPr bwMode="auto">
          <a:xfrm>
            <a:off x="5463541" y="2049103"/>
            <a:ext cx="4764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=1</a:t>
            </a:r>
          </a:p>
        </p:txBody>
      </p:sp>
      <p:graphicFrame>
        <p:nvGraphicFramePr>
          <p:cNvPr id="15366" name="对象 15365"/>
          <p:cNvGraphicFramePr>
            <a:graphicFrameLocks noChangeAspect="1"/>
          </p:cNvGraphicFramePr>
          <p:nvPr/>
        </p:nvGraphicFramePr>
        <p:xfrm>
          <a:off x="4425315" y="1800045"/>
          <a:ext cx="1058862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533400" imgH="419100" progId="Equation.DSMT4">
                  <p:embed/>
                </p:oleObj>
              </mc:Choice>
              <mc:Fallback>
                <p:oleObj r:id="rId6" imgW="533400" imgH="419100" progId="Equation.DSMT4">
                  <p:embed/>
                  <p:pic>
                    <p:nvPicPr>
                      <p:cNvPr id="0" name="对象 15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315" y="1800045"/>
                        <a:ext cx="1058862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8" name="文本框 15367"/>
          <p:cNvSpPr txBox="1">
            <a:spLocks noChangeArrowheads="1"/>
          </p:cNvSpPr>
          <p:nvPr/>
        </p:nvSpPr>
        <p:spPr bwMode="auto">
          <a:xfrm>
            <a:off x="625106" y="2724157"/>
            <a:ext cx="9793764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由已知半焦距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=25-5=20,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且焦点在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轴上，设双曲线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的方程为                 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=1,</a:t>
            </a:r>
          </a:p>
          <a:p>
            <a:pPr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＝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20                        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=12</a:t>
            </a:r>
          </a:p>
          <a:p>
            <a:pPr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=1                     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en-US" altLang="zh-CN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=8,</a:t>
            </a:r>
          </a:p>
          <a:p>
            <a:pPr eaLnBrk="0" hangingPunct="0">
              <a:lnSpc>
                <a:spcPct val="13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故所求双曲线的方程为                 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=1.</a:t>
            </a:r>
          </a:p>
        </p:txBody>
      </p:sp>
      <p:graphicFrame>
        <p:nvGraphicFramePr>
          <p:cNvPr id="15369" name="对象 15368"/>
          <p:cNvGraphicFramePr>
            <a:graphicFrameLocks noChangeAspect="1"/>
          </p:cNvGraphicFramePr>
          <p:nvPr/>
        </p:nvGraphicFramePr>
        <p:xfrm>
          <a:off x="7870298" y="2411489"/>
          <a:ext cx="1058862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533400" imgH="419100" progId="Equation.DSMT4">
                  <p:embed/>
                </p:oleObj>
              </mc:Choice>
              <mc:Fallback>
                <p:oleObj r:id="rId8" imgW="533400" imgH="419100" progId="Equation.DSMT4">
                  <p:embed/>
                  <p:pic>
                    <p:nvPicPr>
                      <p:cNvPr id="0" name="对象 153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0298" y="2411489"/>
                        <a:ext cx="1058862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0" name="矩形 15369"/>
          <p:cNvSpPr>
            <a:spLocks noChangeArrowheads="1"/>
          </p:cNvSpPr>
          <p:nvPr/>
        </p:nvSpPr>
        <p:spPr bwMode="auto">
          <a:xfrm>
            <a:off x="655024" y="3457113"/>
            <a:ext cx="447558" cy="41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则</a:t>
            </a:r>
          </a:p>
        </p:txBody>
      </p:sp>
      <p:sp>
        <p:nvSpPr>
          <p:cNvPr id="15371" name="矩形 15370"/>
          <p:cNvSpPr>
            <a:spLocks noChangeArrowheads="1"/>
          </p:cNvSpPr>
          <p:nvPr/>
        </p:nvSpPr>
        <p:spPr bwMode="auto">
          <a:xfrm>
            <a:off x="3250532" y="3444138"/>
            <a:ext cx="780983" cy="41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求得</a:t>
            </a:r>
          </a:p>
        </p:txBody>
      </p:sp>
      <p:sp>
        <p:nvSpPr>
          <p:cNvPr id="15372" name="左大括号 15371"/>
          <p:cNvSpPr/>
          <p:nvPr/>
        </p:nvSpPr>
        <p:spPr bwMode="auto">
          <a:xfrm>
            <a:off x="1194056" y="3259442"/>
            <a:ext cx="157224" cy="901984"/>
          </a:xfrm>
          <a:prstGeom prst="leftBrace">
            <a:avLst>
              <a:gd name="adj1" fmla="val 125855"/>
              <a:gd name="adj2" fmla="val 50000"/>
            </a:avLst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5373" name="对象 15372"/>
          <p:cNvGraphicFramePr>
            <a:graphicFrameLocks noChangeAspect="1"/>
          </p:cNvGraphicFramePr>
          <p:nvPr/>
        </p:nvGraphicFramePr>
        <p:xfrm>
          <a:off x="1425972" y="3556504"/>
          <a:ext cx="1238960" cy="66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800100" imgH="431800" progId="Equation.DSMT4">
                  <p:embed/>
                </p:oleObj>
              </mc:Choice>
              <mc:Fallback>
                <p:oleObj r:id="rId10" imgW="800100" imgH="431800" progId="Equation.DSMT4">
                  <p:embed/>
                  <p:pic>
                    <p:nvPicPr>
                      <p:cNvPr id="0" name="对象 153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972" y="3556504"/>
                        <a:ext cx="1238960" cy="66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左大括号 15373"/>
          <p:cNvSpPr/>
          <p:nvPr/>
        </p:nvSpPr>
        <p:spPr bwMode="auto">
          <a:xfrm>
            <a:off x="4048295" y="3173445"/>
            <a:ext cx="298181" cy="952907"/>
          </a:xfrm>
          <a:prstGeom prst="leftBrace">
            <a:avLst>
              <a:gd name="adj1" fmla="val 125857"/>
              <a:gd name="adj2" fmla="val 50000"/>
            </a:avLst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5375" name="对象 15374"/>
          <p:cNvGraphicFramePr>
            <a:graphicFrameLocks noChangeAspect="1"/>
          </p:cNvGraphicFramePr>
          <p:nvPr/>
        </p:nvGraphicFramePr>
        <p:xfrm>
          <a:off x="3384200" y="4082084"/>
          <a:ext cx="945496" cy="74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533400" imgH="419100" progId="Equation.DSMT4">
                  <p:embed/>
                </p:oleObj>
              </mc:Choice>
              <mc:Fallback>
                <p:oleObj r:id="rId12" imgW="533400" imgH="419100" progId="Equation.DSMT4">
                  <p:embed/>
                  <p:pic>
                    <p:nvPicPr>
                      <p:cNvPr id="0" name="对象 153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4200" y="4082084"/>
                        <a:ext cx="945496" cy="74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牛刀小试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5" grpId="0"/>
      <p:bldP spid="15368" grpId="0"/>
      <p:bldP spid="15370" grpId="0"/>
      <p:bldP spid="153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6385"/>
          <p:cNvSpPr txBox="1">
            <a:spLocks noChangeArrowheads="1"/>
          </p:cNvSpPr>
          <p:nvPr/>
        </p:nvSpPr>
        <p:spPr bwMode="auto">
          <a:xfrm>
            <a:off x="660400" y="1263586"/>
            <a:ext cx="11633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rgbClr val="0099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9.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平面内，动点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到定点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（0,-3）的距离比它到直线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-2=0的距离多1,则动点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的轨迹方程是</a:t>
            </a:r>
            <a:r>
              <a:rPr lang="zh-CN" altLang="en-US" sz="20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6387" name="矩形 16386"/>
          <p:cNvSpPr>
            <a:spLocks noChangeArrowheads="1"/>
          </p:cNvSpPr>
          <p:nvPr/>
        </p:nvSpPr>
        <p:spPr bwMode="auto">
          <a:xfrm>
            <a:off x="5152073" y="2127836"/>
            <a:ext cx="1083951" cy="40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=-12</a:t>
            </a:r>
            <a:r>
              <a:rPr lang="en-US" altLang="zh-CN" sz="20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16389" name="文本框 16388"/>
          <p:cNvSpPr txBox="1">
            <a:spLocks noChangeArrowheads="1"/>
          </p:cNvSpPr>
          <p:nvPr/>
        </p:nvSpPr>
        <p:spPr bwMode="auto">
          <a:xfrm>
            <a:off x="357189" y="2688479"/>
            <a:ext cx="1085945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just" eaLnBrk="0" hangingPunct="0">
              <a:lnSpc>
                <a:spcPct val="20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依题设，动点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到定点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(0,-3)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的距离等于它到定直线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=3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的距离，由抛物线的定义可知，其轨迹方程为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=-12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牛刀小试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7409"/>
          <p:cNvSpPr>
            <a:spLocks noChangeArrowheads="1"/>
          </p:cNvSpPr>
          <p:nvPr/>
        </p:nvSpPr>
        <p:spPr bwMode="auto">
          <a:xfrm>
            <a:off x="660400" y="1285200"/>
            <a:ext cx="7921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hangingPunct="0">
              <a:lnSpc>
                <a:spcPct val="110000"/>
              </a:lnSpc>
              <a:spcBef>
                <a:spcPct val="20000"/>
              </a:spcBef>
            </a:pPr>
            <a:r>
              <a:rPr lang="zh-CN" altLang="en-US" sz="2000" kern="0">
                <a:solidFill>
                  <a:srgbClr val="0099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10.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抛物线</a:t>
            </a:r>
            <a:r>
              <a:rPr lang="zh-CN" altLang="en-US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=-   </a:t>
            </a:r>
            <a:r>
              <a:rPr lang="zh-CN" altLang="en-US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baseline="3000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的焦点坐标是</a:t>
            </a:r>
            <a:r>
              <a:rPr lang="zh-CN" altLang="en-US" sz="2000" u="sng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，准线方程是</a:t>
            </a:r>
            <a:r>
              <a:rPr lang="zh-CN" altLang="en-US" sz="2000" u="sng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7411" name="矩形 17410"/>
          <p:cNvSpPr>
            <a:spLocks noChangeArrowheads="1"/>
          </p:cNvSpPr>
          <p:nvPr/>
        </p:nvSpPr>
        <p:spPr bwMode="auto">
          <a:xfrm>
            <a:off x="4251529" y="1273352"/>
            <a:ext cx="6190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i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=1</a:t>
            </a:r>
          </a:p>
        </p:txBody>
      </p:sp>
      <p:sp>
        <p:nvSpPr>
          <p:cNvPr id="17412" name="矩形 17411"/>
          <p:cNvSpPr>
            <a:spLocks noChangeArrowheads="1"/>
          </p:cNvSpPr>
          <p:nvPr/>
        </p:nvSpPr>
        <p:spPr bwMode="auto">
          <a:xfrm>
            <a:off x="6405246" y="1178570"/>
            <a:ext cx="79541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(0,-1)</a:t>
            </a:r>
          </a:p>
        </p:txBody>
      </p:sp>
      <p:graphicFrame>
        <p:nvGraphicFramePr>
          <p:cNvPr id="17413" name="内容占位符 17412"/>
          <p:cNvGraphicFramePr>
            <a:graphicFrameLocks noGrp="1" noChangeAspect="1"/>
          </p:cNvGraphicFramePr>
          <p:nvPr>
            <p:ph idx="4294967295"/>
          </p:nvPr>
        </p:nvGraphicFramePr>
        <p:xfrm>
          <a:off x="2214880" y="1128434"/>
          <a:ext cx="2778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52400" imgH="393700" progId="Equation.DSMT4">
                  <p:embed/>
                </p:oleObj>
              </mc:Choice>
              <mc:Fallback>
                <p:oleObj r:id="rId2" imgW="152400" imgH="393700" progId="Equation.DSMT4">
                  <p:embed/>
                  <p:pic>
                    <p:nvPicPr>
                      <p:cNvPr id="0" name="内容占位符 174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880" y="1128434"/>
                        <a:ext cx="277813" cy="720725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文本框 17413"/>
          <p:cNvSpPr txBox="1">
            <a:spLocks noChangeArrowheads="1"/>
          </p:cNvSpPr>
          <p:nvPr/>
        </p:nvSpPr>
        <p:spPr bwMode="auto">
          <a:xfrm>
            <a:off x="660400" y="1796304"/>
            <a:ext cx="100220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kern="0">
                <a:solidFill>
                  <a:srgbClr val="0099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11.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抛物线的顶点在坐标原点，对称轴为</a:t>
            </a:r>
            <a:r>
              <a:rPr lang="zh-CN" altLang="en-US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轴，且焦点到准线的距离为4,则该抛物线的标准方程为</a:t>
            </a:r>
            <a:r>
              <a:rPr lang="zh-CN" altLang="en-US" sz="2000" u="sng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7415" name="矩形 17414"/>
          <p:cNvSpPr>
            <a:spLocks noChangeArrowheads="1"/>
          </p:cNvSpPr>
          <p:nvPr/>
        </p:nvSpPr>
        <p:spPr bwMode="auto">
          <a:xfrm>
            <a:off x="1992313" y="2280285"/>
            <a:ext cx="111921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i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=±8</a:t>
            </a:r>
            <a:r>
              <a:rPr lang="en-US" altLang="zh-CN" sz="2000" i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17416" name="矩形 17415"/>
          <p:cNvSpPr>
            <a:spLocks noChangeArrowheads="1"/>
          </p:cNvSpPr>
          <p:nvPr/>
        </p:nvSpPr>
        <p:spPr bwMode="auto">
          <a:xfrm>
            <a:off x="565331" y="2912869"/>
            <a:ext cx="79914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rgbClr val="0099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12.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抛物线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=4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上一点到其焦点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的距离为5,则点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的坐标是</a:t>
            </a:r>
            <a:r>
              <a:rPr lang="zh-CN" altLang="en-US" sz="20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7417" name="矩形 17416"/>
          <p:cNvSpPr>
            <a:spLocks noChangeArrowheads="1"/>
          </p:cNvSpPr>
          <p:nvPr/>
        </p:nvSpPr>
        <p:spPr bwMode="auto">
          <a:xfrm>
            <a:off x="7312343" y="2912869"/>
            <a:ext cx="9733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(4,±4)</a:t>
            </a:r>
          </a:p>
        </p:txBody>
      </p:sp>
      <p:sp>
        <p:nvSpPr>
          <p:cNvPr id="17419" name="文本框 17418"/>
          <p:cNvSpPr txBox="1">
            <a:spLocks noChangeArrowheads="1"/>
          </p:cNvSpPr>
          <p:nvPr/>
        </p:nvSpPr>
        <p:spPr bwMode="auto">
          <a:xfrm>
            <a:off x="365124" y="3295948"/>
            <a:ext cx="1115377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just" eaLnBrk="0" hangingPunct="0">
              <a:lnSpc>
                <a:spcPct val="20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由抛物线的定义，|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PF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|等于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点到准线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=-1的距离，则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i="1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-(-1)=5，得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i="1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=4.   又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=4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，得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i="1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=±4.</a:t>
            </a:r>
          </a:p>
          <a:p>
            <a:pPr indent="0" algn="just" eaLnBrk="0" hangingPunct="0">
              <a:lnSpc>
                <a:spcPct val="20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故点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的坐标为（4，±4).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牛刀小试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4" grpId="0"/>
      <p:bldP spid="17415" grpId="0"/>
      <p:bldP spid="17416" grpId="0"/>
      <p:bldP spid="17417" grpId="0"/>
      <p:bldP spid="174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18433"/>
          <p:cNvSpPr txBox="1">
            <a:spLocks noChangeArrowheads="1"/>
          </p:cNvSpPr>
          <p:nvPr/>
        </p:nvSpPr>
        <p:spPr bwMode="auto">
          <a:xfrm>
            <a:off x="660400" y="907710"/>
            <a:ext cx="1109154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hangingPunct="0">
              <a:lnSpc>
                <a:spcPct val="25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rgbClr val="0099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13.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已知点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是抛物线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=2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上的一个动点，则点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到点(0,2)的距离与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到该抛物线准线的距离之和的最小值为</a:t>
            </a:r>
            <a:r>
              <a:rPr lang="zh-CN" altLang="en-US" sz="20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8436" name="文本框 18435"/>
          <p:cNvSpPr txBox="1">
            <a:spLocks noChangeArrowheads="1"/>
          </p:cNvSpPr>
          <p:nvPr/>
        </p:nvSpPr>
        <p:spPr bwMode="auto">
          <a:xfrm>
            <a:off x="371033" y="2348697"/>
            <a:ext cx="10942320" cy="123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just" eaLnBrk="0" hangingPunct="0">
              <a:lnSpc>
                <a:spcPct val="20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由抛物线的定义，连接点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(0,2)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和抛物线的焦点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   ,0),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交抛物线于点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，则点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使所求的距离最小，且其最小值为                                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       .</a:t>
            </a:r>
          </a:p>
        </p:txBody>
      </p:sp>
      <p:graphicFrame>
        <p:nvGraphicFramePr>
          <p:cNvPr id="18437" name="内容占位符 18436"/>
          <p:cNvGraphicFramePr>
            <a:graphicFrameLocks noGrp="1" noChangeAspect="1"/>
          </p:cNvGraphicFramePr>
          <p:nvPr>
            <p:ph idx="4294967295"/>
          </p:nvPr>
        </p:nvGraphicFramePr>
        <p:xfrm>
          <a:off x="6131560" y="2348697"/>
          <a:ext cx="33020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52400" imgH="393700" progId="Equation.DSMT4">
                  <p:embed/>
                </p:oleObj>
              </mc:Choice>
              <mc:Fallback>
                <p:oleObj r:id="rId2" imgW="152400" imgH="393700" progId="Equation.DSMT4">
                  <p:embed/>
                  <p:pic>
                    <p:nvPicPr>
                      <p:cNvPr id="0" name="内容占位符 184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1560" y="2348697"/>
                        <a:ext cx="330200" cy="855663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对象 18437"/>
          <p:cNvGraphicFramePr>
            <a:graphicFrameLocks noChangeAspect="1"/>
          </p:cNvGraphicFramePr>
          <p:nvPr/>
        </p:nvGraphicFramePr>
        <p:xfrm>
          <a:off x="2919414" y="3045573"/>
          <a:ext cx="2078126" cy="744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244600" imgH="444500" progId="Equation.DSMT4">
                  <p:embed/>
                </p:oleObj>
              </mc:Choice>
              <mc:Fallback>
                <p:oleObj r:id="rId4" imgW="1244600" imgH="444500" progId="Equation.DSMT4">
                  <p:embed/>
                  <p:pic>
                    <p:nvPicPr>
                      <p:cNvPr id="0" name="对象 184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414" y="3045573"/>
                        <a:ext cx="2078126" cy="7441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对象 18438"/>
          <p:cNvGraphicFramePr>
            <a:graphicFrameLocks noChangeAspect="1"/>
          </p:cNvGraphicFramePr>
          <p:nvPr/>
        </p:nvGraphicFramePr>
        <p:xfrm>
          <a:off x="5381819" y="3045573"/>
          <a:ext cx="6223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30200" imgH="431800" progId="Equation.DSMT4">
                  <p:embed/>
                </p:oleObj>
              </mc:Choice>
              <mc:Fallback>
                <p:oleObj r:id="rId6" imgW="330200" imgH="431800" progId="Equation.DSMT4">
                  <p:embed/>
                  <p:pic>
                    <p:nvPicPr>
                      <p:cNvPr id="0" name="对象 184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819" y="3045573"/>
                        <a:ext cx="62230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对象 18439"/>
          <p:cNvGraphicFramePr>
            <a:graphicFrameLocks noChangeAspect="1"/>
          </p:cNvGraphicFramePr>
          <p:nvPr/>
        </p:nvGraphicFramePr>
        <p:xfrm>
          <a:off x="2443482" y="1723318"/>
          <a:ext cx="475932" cy="625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30200" imgH="431800" progId="Equation.DSMT4">
                  <p:embed/>
                </p:oleObj>
              </mc:Choice>
              <mc:Fallback>
                <p:oleObj r:id="rId8" imgW="330200" imgH="431800" progId="Equation.DSMT4">
                  <p:embed/>
                  <p:pic>
                    <p:nvPicPr>
                      <p:cNvPr id="0" name="对象 184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482" y="1723318"/>
                        <a:ext cx="475932" cy="6253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牛刀小试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19457"/>
          <p:cNvSpPr txBox="1">
            <a:spLocks noChangeArrowheads="1"/>
          </p:cNvSpPr>
          <p:nvPr/>
        </p:nvSpPr>
        <p:spPr bwMode="auto">
          <a:xfrm>
            <a:off x="660400" y="1497433"/>
            <a:ext cx="979153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rgbClr val="0099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14.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直线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=2与椭圆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ky</a:t>
            </a:r>
            <a:r>
              <a:rPr lang="zh-CN" altLang="en-US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=1有公共点，则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的取值范围是</a:t>
            </a:r>
            <a:r>
              <a:rPr lang="zh-CN" altLang="en-US" sz="20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19459" name="矩形 19458"/>
          <p:cNvSpPr>
            <a:spLocks noChangeArrowheads="1"/>
          </p:cNvSpPr>
          <p:nvPr/>
        </p:nvSpPr>
        <p:spPr bwMode="auto">
          <a:xfrm>
            <a:off x="7310375" y="1239451"/>
            <a:ext cx="1091966" cy="41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(0,     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］</a:t>
            </a:r>
          </a:p>
        </p:txBody>
      </p:sp>
      <p:graphicFrame>
        <p:nvGraphicFramePr>
          <p:cNvPr id="19460" name="内容占位符 19459"/>
          <p:cNvGraphicFramePr>
            <a:graphicFrameLocks noGrp="1" noChangeAspect="1"/>
          </p:cNvGraphicFramePr>
          <p:nvPr>
            <p:ph idx="4294967295"/>
          </p:nvPr>
        </p:nvGraphicFramePr>
        <p:xfrm>
          <a:off x="7706457" y="968783"/>
          <a:ext cx="3317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9700" imgH="393700" progId="Equation.DSMT4">
                  <p:embed/>
                </p:oleObj>
              </mc:Choice>
              <mc:Fallback>
                <p:oleObj r:id="rId2" imgW="139700" imgH="393700" progId="Equation.DSMT4">
                  <p:embed/>
                  <p:pic>
                    <p:nvPicPr>
                      <p:cNvPr id="0" name="内容占位符 194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6457" y="968783"/>
                        <a:ext cx="331787" cy="936625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1" name="文本框 19460"/>
          <p:cNvSpPr txBox="1">
            <a:spLocks noChangeArrowheads="1"/>
          </p:cNvSpPr>
          <p:nvPr/>
        </p:nvSpPr>
        <p:spPr bwMode="auto">
          <a:xfrm>
            <a:off x="660400" y="2241250"/>
            <a:ext cx="1193285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rgbClr val="0099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15.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过原点的直线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kx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与双曲线C:            =1有两个交点，则直线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的斜率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的取值范围是</a:t>
            </a:r>
            <a:r>
              <a:rPr lang="zh-CN" altLang="en-US" sz="20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19462" name="对象 19461"/>
          <p:cNvGraphicFramePr>
            <a:graphicFrameLocks noChangeAspect="1"/>
          </p:cNvGraphicFramePr>
          <p:nvPr/>
        </p:nvGraphicFramePr>
        <p:xfrm>
          <a:off x="4490977" y="2053310"/>
          <a:ext cx="971491" cy="783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20700" imgH="419100" progId="Equation.DSMT4">
                  <p:embed/>
                </p:oleObj>
              </mc:Choice>
              <mc:Fallback>
                <p:oleObj r:id="rId4" imgW="520700" imgH="419100" progId="Equation.DSMT4">
                  <p:embed/>
                  <p:pic>
                    <p:nvPicPr>
                      <p:cNvPr id="0" name="对象 19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0977" y="2053310"/>
                        <a:ext cx="971491" cy="7831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对象 19462"/>
          <p:cNvGraphicFramePr>
            <a:graphicFrameLocks noChangeAspect="1"/>
          </p:cNvGraphicFramePr>
          <p:nvPr/>
        </p:nvGraphicFramePr>
        <p:xfrm>
          <a:off x="10304101" y="1905408"/>
          <a:ext cx="1229047" cy="721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736600" imgH="431800" progId="Equation.DSMT4">
                  <p:embed/>
                </p:oleObj>
              </mc:Choice>
              <mc:Fallback>
                <p:oleObj r:id="rId6" imgW="736600" imgH="431800" progId="Equation.DSMT4">
                  <p:embed/>
                  <p:pic>
                    <p:nvPicPr>
                      <p:cNvPr id="0" name="对象 194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4101" y="1905408"/>
                        <a:ext cx="1229047" cy="721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文本框 19464"/>
          <p:cNvSpPr txBox="1">
            <a:spLocks noChangeArrowheads="1"/>
          </p:cNvSpPr>
          <p:nvPr/>
        </p:nvSpPr>
        <p:spPr bwMode="auto">
          <a:xfrm>
            <a:off x="384807" y="2733693"/>
            <a:ext cx="1113409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just" eaLnBrk="0" hangingPunct="0">
              <a:lnSpc>
                <a:spcPct val="20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由于双曲线的渐近线的方程为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=±    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数形结合可知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有两个交点，则直线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夹在两渐近线之间，从而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-         &lt;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&lt;         .</a:t>
            </a:r>
          </a:p>
        </p:txBody>
      </p:sp>
      <p:graphicFrame>
        <p:nvGraphicFramePr>
          <p:cNvPr id="19466" name="对象 19465"/>
          <p:cNvGraphicFramePr>
            <a:graphicFrameLocks noChangeAspect="1"/>
          </p:cNvGraphicFramePr>
          <p:nvPr/>
        </p:nvGraphicFramePr>
        <p:xfrm>
          <a:off x="4653022" y="2802543"/>
          <a:ext cx="434393" cy="73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54000" imgH="431800" progId="Equation.DSMT4">
                  <p:embed/>
                </p:oleObj>
              </mc:Choice>
              <mc:Fallback>
                <p:oleObj r:id="rId8" imgW="254000" imgH="431800" progId="Equation.DSMT4">
                  <p:embed/>
                  <p:pic>
                    <p:nvPicPr>
                      <p:cNvPr id="0" name="对象 19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3022" y="2802543"/>
                        <a:ext cx="434393" cy="73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7" name="对象 19466"/>
          <p:cNvGraphicFramePr>
            <a:graphicFrameLocks noChangeAspect="1"/>
          </p:cNvGraphicFramePr>
          <p:nvPr/>
        </p:nvGraphicFramePr>
        <p:xfrm>
          <a:off x="2085849" y="3319815"/>
          <a:ext cx="433066" cy="737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54000" imgH="431800" progId="Equation.DSMT4">
                  <p:embed/>
                </p:oleObj>
              </mc:Choice>
              <mc:Fallback>
                <p:oleObj r:id="rId10" imgW="254000" imgH="431800" progId="Equation.DSMT4">
                  <p:embed/>
                  <p:pic>
                    <p:nvPicPr>
                      <p:cNvPr id="0" name="对象 194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849" y="3319815"/>
                        <a:ext cx="433066" cy="737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8" name="对象 19467"/>
          <p:cNvGraphicFramePr>
            <a:graphicFrameLocks noChangeAspect="1"/>
          </p:cNvGraphicFramePr>
          <p:nvPr/>
        </p:nvGraphicFramePr>
        <p:xfrm>
          <a:off x="3044142" y="3363568"/>
          <a:ext cx="433067" cy="737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254000" imgH="431800" progId="Equation.DSMT4">
                  <p:embed/>
                </p:oleObj>
              </mc:Choice>
              <mc:Fallback>
                <p:oleObj r:id="rId11" imgW="254000" imgH="431800" progId="Equation.DSMT4">
                  <p:embed/>
                  <p:pic>
                    <p:nvPicPr>
                      <p:cNvPr id="0" name="对象 194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142" y="3363568"/>
                        <a:ext cx="433067" cy="737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牛刀小试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1" grpId="0"/>
      <p:bldP spid="194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20481"/>
          <p:cNvSpPr txBox="1">
            <a:spLocks noChangeArrowheads="1"/>
          </p:cNvSpPr>
          <p:nvPr/>
        </p:nvSpPr>
        <p:spPr bwMode="auto">
          <a:xfrm>
            <a:off x="559483" y="1011539"/>
            <a:ext cx="1095941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20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rgbClr val="0099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16.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设抛物线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=8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的准线与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轴交于点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,若过点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的直线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与抛物线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有两个公共点,则直线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的倾斜角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的取值范围是</a:t>
            </a:r>
            <a:r>
              <a:rPr lang="zh-CN" altLang="en-US" sz="20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        </a:t>
            </a:r>
            <a:endParaRPr lang="zh-CN" altLang="en-US" sz="20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483" name="矩形 20482"/>
          <p:cNvSpPr>
            <a:spLocks noChangeArrowheads="1"/>
          </p:cNvSpPr>
          <p:nvPr/>
        </p:nvSpPr>
        <p:spPr bwMode="auto">
          <a:xfrm>
            <a:off x="4405828" y="2067196"/>
            <a:ext cx="24352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(0,        )∪(         ,</a:t>
            </a:r>
            <a:r>
              <a:rPr lang="en-US" altLang="zh-CN" sz="20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π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graphicFrame>
        <p:nvGraphicFramePr>
          <p:cNvPr id="20484" name="内容占位符 20483"/>
          <p:cNvGraphicFramePr>
            <a:graphicFrameLocks noGrp="1" noChangeAspect="1"/>
          </p:cNvGraphicFramePr>
          <p:nvPr>
            <p:ph idx="4294967295"/>
          </p:nvPr>
        </p:nvGraphicFramePr>
        <p:xfrm>
          <a:off x="5909542" y="1854014"/>
          <a:ext cx="3587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5100" imgH="393700" progId="Equation.DSMT4">
                  <p:embed/>
                </p:oleObj>
              </mc:Choice>
              <mc:Fallback>
                <p:oleObj r:id="rId2" imgW="165100" imgH="393700" progId="Equation.DSMT4">
                  <p:embed/>
                  <p:pic>
                    <p:nvPicPr>
                      <p:cNvPr id="0" name="内容占位符 204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9542" y="1854014"/>
                        <a:ext cx="358775" cy="85725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对象 20484"/>
          <p:cNvGraphicFramePr>
            <a:graphicFrameLocks noChangeAspect="1"/>
          </p:cNvGraphicFramePr>
          <p:nvPr/>
        </p:nvGraphicFramePr>
        <p:xfrm>
          <a:off x="4811287" y="1854014"/>
          <a:ext cx="5254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41300" imgH="393700" progId="Equation.DSMT4">
                  <p:embed/>
                </p:oleObj>
              </mc:Choice>
              <mc:Fallback>
                <p:oleObj r:id="rId4" imgW="241300" imgH="393700" progId="Equation.DSMT4">
                  <p:embed/>
                  <p:pic>
                    <p:nvPicPr>
                      <p:cNvPr id="0" name="对象 204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287" y="1854014"/>
                        <a:ext cx="5254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文本框 20486"/>
          <p:cNvSpPr txBox="1">
            <a:spLocks noChangeArrowheads="1"/>
          </p:cNvSpPr>
          <p:nvPr/>
        </p:nvSpPr>
        <p:spPr bwMode="auto">
          <a:xfrm>
            <a:off x="292468" y="2618262"/>
            <a:ext cx="903763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由题意可得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(-2,0),</a:t>
            </a:r>
          </a:p>
          <a:p>
            <a:pPr indent="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的方程可设为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+2)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，代入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=8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</a:p>
          <a:p>
            <a:pPr indent="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得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en-US" altLang="zh-CN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+4(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en-US" altLang="zh-CN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-2)x+4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en-US" altLang="zh-CN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=0.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由于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与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有两个公共点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</a:p>
          <a:p>
            <a:pPr indent="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k</a:t>
            </a:r>
            <a:r>
              <a:rPr lang="en-US" altLang="zh-CN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≠0</a:t>
            </a:r>
          </a:p>
          <a:p>
            <a:pPr indent="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Δ=16(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en-US" altLang="zh-CN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-2)</a:t>
            </a:r>
            <a:r>
              <a:rPr lang="en-US" altLang="zh-CN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-16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en-US" altLang="zh-CN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&gt;0,</a:t>
            </a:r>
          </a:p>
          <a:p>
            <a:pPr indent="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解得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-1&lt;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&lt;0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0&lt;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&lt;1,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即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-1&lt;tan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&lt;0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0&lt;tan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&lt;1,</a:t>
            </a:r>
          </a:p>
          <a:p>
            <a:pPr indent="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故         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&lt;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α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&lt;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π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0&lt;α&lt;            .</a:t>
            </a:r>
          </a:p>
        </p:txBody>
      </p:sp>
      <p:sp>
        <p:nvSpPr>
          <p:cNvPr id="20488" name="矩形 20487"/>
          <p:cNvSpPr>
            <a:spLocks noChangeArrowheads="1"/>
          </p:cNvSpPr>
          <p:nvPr/>
        </p:nvSpPr>
        <p:spPr bwMode="auto">
          <a:xfrm>
            <a:off x="660400" y="4564735"/>
            <a:ext cx="710451" cy="41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因此</a:t>
            </a:r>
          </a:p>
        </p:txBody>
      </p:sp>
      <p:sp>
        <p:nvSpPr>
          <p:cNvPr id="20489" name="左大括号 20488"/>
          <p:cNvSpPr/>
          <p:nvPr/>
        </p:nvSpPr>
        <p:spPr bwMode="auto">
          <a:xfrm>
            <a:off x="1300529" y="4230747"/>
            <a:ext cx="71438" cy="1079500"/>
          </a:xfrm>
          <a:prstGeom prst="leftBrace">
            <a:avLst>
              <a:gd name="adj1" fmla="val 125855"/>
              <a:gd name="adj2" fmla="val 50000"/>
            </a:avLst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0490" name="对象 20489"/>
          <p:cNvGraphicFramePr>
            <a:graphicFrameLocks noChangeAspect="1"/>
          </p:cNvGraphicFramePr>
          <p:nvPr/>
        </p:nvGraphicFramePr>
        <p:xfrm>
          <a:off x="1042550" y="5590015"/>
          <a:ext cx="515958" cy="841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41300" imgH="393700" progId="Equation.DSMT4">
                  <p:embed/>
                </p:oleObj>
              </mc:Choice>
              <mc:Fallback>
                <p:oleObj r:id="rId6" imgW="241300" imgH="393700" progId="Equation.DSMT4">
                  <p:embed/>
                  <p:pic>
                    <p:nvPicPr>
                      <p:cNvPr id="0" name="对象 204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550" y="5590015"/>
                        <a:ext cx="515958" cy="841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对象 20490"/>
          <p:cNvGraphicFramePr>
            <a:graphicFrameLocks noChangeAspect="1"/>
          </p:cNvGraphicFramePr>
          <p:nvPr/>
        </p:nvGraphicFramePr>
        <p:xfrm>
          <a:off x="3401170" y="5574510"/>
          <a:ext cx="3587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65100" imgH="393700" progId="Equation.DSMT4">
                  <p:embed/>
                </p:oleObj>
              </mc:Choice>
              <mc:Fallback>
                <p:oleObj r:id="rId8" imgW="165100" imgH="393700" progId="Equation.DSMT4">
                  <p:embed/>
                  <p:pic>
                    <p:nvPicPr>
                      <p:cNvPr id="0" name="对象 204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170" y="5574510"/>
                        <a:ext cx="35877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牛刀小试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7" grpId="0"/>
      <p:bldP spid="204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21505"/>
          <p:cNvSpPr txBox="1">
            <a:spLocks noChangeArrowheads="1"/>
          </p:cNvSpPr>
          <p:nvPr/>
        </p:nvSpPr>
        <p:spPr bwMode="auto">
          <a:xfrm>
            <a:off x="553034" y="1123804"/>
            <a:ext cx="1096586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hangingPunct="0">
              <a:lnSpc>
                <a:spcPct val="200000"/>
              </a:lnSpc>
              <a:spcBef>
                <a:spcPct val="20000"/>
              </a:spcBef>
            </a:pPr>
            <a:r>
              <a:rPr lang="zh-CN" altLang="en-US" sz="2000" kern="0">
                <a:solidFill>
                  <a:srgbClr val="0099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17.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直线</a:t>
            </a:r>
            <a:r>
              <a:rPr lang="zh-CN" altLang="en-US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kx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-2与椭圆</a:t>
            </a:r>
            <a:r>
              <a:rPr lang="zh-CN" altLang="en-US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baseline="3000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+4</a:t>
            </a:r>
            <a:r>
              <a:rPr lang="zh-CN" altLang="en-US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baseline="3000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=80相交于不同的两点</a:t>
            </a:r>
            <a:r>
              <a:rPr lang="zh-CN" altLang="en-US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,若</a:t>
            </a:r>
            <a:r>
              <a:rPr lang="zh-CN" altLang="en-US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PQ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的中点的横坐标为2,则弦长|</a:t>
            </a:r>
            <a:r>
              <a:rPr lang="zh-CN" altLang="en-US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PQ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|等于</a:t>
            </a:r>
            <a:r>
              <a:rPr lang="zh-CN" altLang="en-US" sz="2000" u="sng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1507" name="矩形 21506"/>
          <p:cNvSpPr>
            <a:spLocks noChangeArrowheads="1"/>
          </p:cNvSpPr>
          <p:nvPr/>
        </p:nvSpPr>
        <p:spPr bwMode="auto">
          <a:xfrm>
            <a:off x="1334311" y="1840592"/>
            <a:ext cx="3273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</a:p>
        </p:txBody>
      </p:sp>
      <p:graphicFrame>
        <p:nvGraphicFramePr>
          <p:cNvPr id="21508" name="内容占位符 21507"/>
          <p:cNvGraphicFramePr>
            <a:graphicFrameLocks noGrp="1" noChangeAspect="1"/>
          </p:cNvGraphicFramePr>
          <p:nvPr>
            <p:ph idx="4294967295"/>
          </p:nvPr>
        </p:nvGraphicFramePr>
        <p:xfrm>
          <a:off x="1516849" y="1858567"/>
          <a:ext cx="428163" cy="42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28600" imgH="228600" progId="Equation.DSMT4">
                  <p:embed/>
                </p:oleObj>
              </mc:Choice>
              <mc:Fallback>
                <p:oleObj r:id="rId2" imgW="228600" imgH="228600" progId="Equation.DSMT4">
                  <p:embed/>
                  <p:pic>
                    <p:nvPicPr>
                      <p:cNvPr id="0" name="内容占位符 215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849" y="1858567"/>
                        <a:ext cx="428163" cy="4281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文本框 21509"/>
          <p:cNvSpPr txBox="1">
            <a:spLocks noChangeArrowheads="1"/>
          </p:cNvSpPr>
          <p:nvPr/>
        </p:nvSpPr>
        <p:spPr bwMode="auto">
          <a:xfrm>
            <a:off x="1036002" y="2637226"/>
            <a:ext cx="849788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y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kx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-2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+4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=80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1+4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en-US" altLang="zh-CN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-16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kx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-64=0.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设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),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Q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),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             =2×2,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得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     ,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从而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=4,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               =- 32,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因此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PQ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|=                        |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|=                                                     =6       . </a:t>
            </a:r>
          </a:p>
        </p:txBody>
      </p:sp>
      <p:sp>
        <p:nvSpPr>
          <p:cNvPr id="21511" name="矩形 21510"/>
          <p:cNvSpPr>
            <a:spLocks noChangeArrowheads="1"/>
          </p:cNvSpPr>
          <p:nvPr/>
        </p:nvSpPr>
        <p:spPr bwMode="auto">
          <a:xfrm>
            <a:off x="985497" y="2929807"/>
            <a:ext cx="697627" cy="41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由于</a:t>
            </a:r>
          </a:p>
        </p:txBody>
      </p:sp>
      <p:sp>
        <p:nvSpPr>
          <p:cNvPr id="21512" name="左大括号 21511"/>
          <p:cNvSpPr/>
          <p:nvPr/>
        </p:nvSpPr>
        <p:spPr bwMode="auto">
          <a:xfrm>
            <a:off x="1838942" y="2740824"/>
            <a:ext cx="106069" cy="934494"/>
          </a:xfrm>
          <a:prstGeom prst="leftBrace">
            <a:avLst>
              <a:gd name="adj1" fmla="val 125855"/>
              <a:gd name="adj2" fmla="val 50000"/>
            </a:avLst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13" name="矩形 21512"/>
          <p:cNvSpPr>
            <a:spLocks noChangeArrowheads="1"/>
          </p:cNvSpPr>
          <p:nvPr/>
        </p:nvSpPr>
        <p:spPr bwMode="auto">
          <a:xfrm>
            <a:off x="3285490" y="3208071"/>
            <a:ext cx="1762021" cy="41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，消去整理得</a:t>
            </a:r>
          </a:p>
        </p:txBody>
      </p:sp>
      <p:graphicFrame>
        <p:nvGraphicFramePr>
          <p:cNvPr id="21514" name="对象 21513"/>
          <p:cNvGraphicFramePr>
            <a:graphicFrameLocks noChangeAspect="1"/>
          </p:cNvGraphicFramePr>
          <p:nvPr/>
        </p:nvGraphicFramePr>
        <p:xfrm>
          <a:off x="4324806" y="3958901"/>
          <a:ext cx="838219" cy="684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82600" imgH="393700" progId="Equation.DSMT4">
                  <p:embed/>
                </p:oleObj>
              </mc:Choice>
              <mc:Fallback>
                <p:oleObj r:id="rId4" imgW="482600" imgH="393700" progId="Equation.DSMT4">
                  <p:embed/>
                  <p:pic>
                    <p:nvPicPr>
                      <p:cNvPr id="0" name="对象 215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4806" y="3958901"/>
                        <a:ext cx="838219" cy="684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5" name="对象 21514"/>
          <p:cNvGraphicFramePr>
            <a:graphicFrameLocks noChangeAspect="1"/>
          </p:cNvGraphicFramePr>
          <p:nvPr/>
        </p:nvGraphicFramePr>
        <p:xfrm>
          <a:off x="1672946" y="4679471"/>
          <a:ext cx="333375" cy="628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2400" imgH="393700" progId="Equation.DSMT4">
                  <p:embed/>
                </p:oleObj>
              </mc:Choice>
              <mc:Fallback>
                <p:oleObj r:id="rId6" imgW="152400" imgH="393700" progId="Equation.DSMT4">
                  <p:embed/>
                  <p:pic>
                    <p:nvPicPr>
                      <p:cNvPr id="0" name="对象 215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2946" y="4679471"/>
                        <a:ext cx="333375" cy="628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对象 21515"/>
          <p:cNvGraphicFramePr>
            <a:graphicFrameLocks noChangeAspect="1"/>
          </p:cNvGraphicFramePr>
          <p:nvPr/>
        </p:nvGraphicFramePr>
        <p:xfrm>
          <a:off x="4290084" y="4643262"/>
          <a:ext cx="872941" cy="712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82600" imgH="393700" progId="Equation.DSMT4">
                  <p:embed/>
                </p:oleObj>
              </mc:Choice>
              <mc:Fallback>
                <p:oleObj r:id="rId8" imgW="482600" imgH="393700" progId="Equation.DSMT4">
                  <p:embed/>
                  <p:pic>
                    <p:nvPicPr>
                      <p:cNvPr id="0" name="对象 215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0084" y="4643262"/>
                        <a:ext cx="872941" cy="712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对象 21516"/>
          <p:cNvGraphicFramePr>
            <a:graphicFrameLocks noChangeAspect="1"/>
          </p:cNvGraphicFramePr>
          <p:nvPr/>
        </p:nvGraphicFramePr>
        <p:xfrm>
          <a:off x="2417721" y="5308116"/>
          <a:ext cx="1182688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495300" imgH="254000" progId="Equation.DSMT4">
                  <p:embed/>
                </p:oleObj>
              </mc:Choice>
              <mc:Fallback>
                <p:oleObj r:id="rId10" imgW="495300" imgH="254000" progId="Equation.DSMT4">
                  <p:embed/>
                  <p:pic>
                    <p:nvPicPr>
                      <p:cNvPr id="0" name="对象 215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7721" y="5308116"/>
                        <a:ext cx="1182688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8" name="对象 21517"/>
          <p:cNvGraphicFramePr>
            <a:graphicFrameLocks noChangeAspect="1"/>
          </p:cNvGraphicFramePr>
          <p:nvPr/>
        </p:nvGraphicFramePr>
        <p:xfrm>
          <a:off x="4726554" y="5302686"/>
          <a:ext cx="3527425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1624965" imgH="292100" progId="Equation.DSMT4">
                  <p:embed/>
                </p:oleObj>
              </mc:Choice>
              <mc:Fallback>
                <p:oleObj r:id="rId12" imgW="1624965" imgH="292100" progId="Equation.DSMT4">
                  <p:embed/>
                  <p:pic>
                    <p:nvPicPr>
                      <p:cNvPr id="0" name="对象 215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6554" y="5302686"/>
                        <a:ext cx="3527425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9" name="对象 21518"/>
          <p:cNvGraphicFramePr>
            <a:graphicFrameLocks noChangeAspect="1"/>
          </p:cNvGraphicFramePr>
          <p:nvPr/>
        </p:nvGraphicFramePr>
        <p:xfrm>
          <a:off x="8690449" y="5302686"/>
          <a:ext cx="546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228600" imgH="228600" progId="Equation.DSMT4">
                  <p:embed/>
                </p:oleObj>
              </mc:Choice>
              <mc:Fallback>
                <p:oleObj r:id="rId14" imgW="228600" imgH="228600" progId="Equation.DSMT4">
                  <p:embed/>
                  <p:pic>
                    <p:nvPicPr>
                      <p:cNvPr id="0" name="对象 215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90449" y="5302686"/>
                        <a:ext cx="5461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牛刀小试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10" grpId="0"/>
      <p:bldP spid="21511" grpId="0"/>
      <p:bldP spid="215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4098"/>
          <p:cNvGrpSpPr/>
          <p:nvPr/>
        </p:nvGrpSpPr>
        <p:grpSpPr bwMode="auto">
          <a:xfrm>
            <a:off x="378628" y="1408112"/>
            <a:ext cx="9217025" cy="2638426"/>
            <a:chOff x="-1336" y="-601"/>
            <a:chExt cx="5806" cy="1662"/>
          </a:xfrm>
        </p:grpSpPr>
        <p:sp>
          <p:nvSpPr>
            <p:cNvPr id="5123" name="文本框 4099"/>
            <p:cNvSpPr txBox="1">
              <a:spLocks noChangeArrowheads="1"/>
            </p:cNvSpPr>
            <p:nvPr/>
          </p:nvSpPr>
          <p:spPr bwMode="auto">
            <a:xfrm>
              <a:off x="-1336" y="-601"/>
              <a:ext cx="49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  <a:r>
                <a:rPr lang="en-US" altLang="zh-CN" sz="20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1)</a:t>
              </a:r>
              <a:r>
                <a:rPr lang="zh-CN" altLang="en-US" sz="2000" kern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掌握椭圆的定义，标准方程和椭圆的几何性质</a:t>
              </a:r>
            </a:p>
          </p:txBody>
        </p:sp>
        <p:sp>
          <p:nvSpPr>
            <p:cNvPr id="5124" name="文本框 4100"/>
            <p:cNvSpPr txBox="1">
              <a:spLocks noChangeArrowheads="1"/>
            </p:cNvSpPr>
            <p:nvPr/>
          </p:nvSpPr>
          <p:spPr bwMode="auto">
            <a:xfrm>
              <a:off x="-1336" y="-131"/>
              <a:ext cx="50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  <a:r>
                <a:rPr lang="en-US" altLang="zh-CN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2)</a:t>
              </a:r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掌握双曲线的定义，标准方程和双曲线的几何性质</a:t>
              </a:r>
            </a:p>
          </p:txBody>
        </p:sp>
        <p:sp>
          <p:nvSpPr>
            <p:cNvPr id="5125" name="文本框 4101"/>
            <p:cNvSpPr txBox="1">
              <a:spLocks noChangeArrowheads="1"/>
            </p:cNvSpPr>
            <p:nvPr/>
          </p:nvSpPr>
          <p:spPr bwMode="auto">
            <a:xfrm>
              <a:off x="-1336" y="339"/>
              <a:ext cx="50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  <a:r>
                <a:rPr lang="en-US" altLang="zh-CN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3)</a:t>
              </a:r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掌握抛物线的定义，标准方程和抛物线的几何性质 </a:t>
              </a:r>
              <a:endPara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126" name="文本框 4102"/>
            <p:cNvSpPr txBox="1">
              <a:spLocks noChangeArrowheads="1"/>
            </p:cNvSpPr>
            <p:nvPr/>
          </p:nvSpPr>
          <p:spPr bwMode="auto">
            <a:xfrm>
              <a:off x="-1336" y="809"/>
              <a:ext cx="58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  <a:r>
                <a:rPr lang="en-US" altLang="zh-CN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4)</a:t>
              </a:r>
              <a:r>
                <a:rPr lang="zh-CN" altLang="en-US" sz="20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能够根据条件利用工具画圆锥曲线的图形，并了解圆锥曲线的初步应用。</a:t>
              </a:r>
            </a:p>
          </p:txBody>
        </p:sp>
      </p:grpSp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22529"/>
          <p:cNvSpPr txBox="1">
            <a:spLocks noChangeArrowheads="1"/>
          </p:cNvSpPr>
          <p:nvPr/>
        </p:nvSpPr>
        <p:spPr bwMode="auto">
          <a:xfrm>
            <a:off x="660400" y="1158051"/>
            <a:ext cx="11531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3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rgbClr val="0099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18.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已知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∈R,直线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kx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+1与椭圆                 =1恒有公共点,则实数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的取值范围是</a:t>
            </a:r>
            <a:r>
              <a:rPr lang="zh-CN" altLang="en-US" sz="20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2531" name="矩形 22530"/>
          <p:cNvSpPr>
            <a:spLocks noChangeArrowheads="1"/>
          </p:cNvSpPr>
          <p:nvPr/>
        </p:nvSpPr>
        <p:spPr bwMode="auto">
          <a:xfrm>
            <a:off x="9659095" y="1158051"/>
            <a:ext cx="1859805" cy="41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［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1,5)∪(5,+∞)</a:t>
            </a:r>
          </a:p>
        </p:txBody>
      </p:sp>
      <p:graphicFrame>
        <p:nvGraphicFramePr>
          <p:cNvPr id="22532" name="内容占位符 22531"/>
          <p:cNvGraphicFramePr>
            <a:graphicFrameLocks noGrp="1" noChangeAspect="1"/>
          </p:cNvGraphicFramePr>
          <p:nvPr>
            <p:ph idx="4294967295"/>
          </p:nvPr>
        </p:nvGraphicFramePr>
        <p:xfrm>
          <a:off x="4364355" y="843464"/>
          <a:ext cx="1152525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20700" imgH="419100" progId="Equation.DSMT4">
                  <p:embed/>
                </p:oleObj>
              </mc:Choice>
              <mc:Fallback>
                <p:oleObj r:id="rId2" imgW="520700" imgH="419100" progId="Equation.DSMT4">
                  <p:embed/>
                  <p:pic>
                    <p:nvPicPr>
                      <p:cNvPr id="0" name="内容占位符 225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355" y="843464"/>
                        <a:ext cx="1152525" cy="928687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文本框 22533"/>
          <p:cNvSpPr txBox="1">
            <a:spLocks noChangeArrowheads="1"/>
          </p:cNvSpPr>
          <p:nvPr/>
        </p:nvSpPr>
        <p:spPr bwMode="auto">
          <a:xfrm>
            <a:off x="297330" y="1650494"/>
            <a:ext cx="1133586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just" eaLnBrk="0" hangingPunct="0">
              <a:lnSpc>
                <a:spcPct val="25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由于直线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kx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+1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过定点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(0,1)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，则当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(0,1)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在椭圆上或椭圆内时，直线与椭圆恒有公共点，因此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≥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１且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≠5,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求得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∈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［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1,5)∪(5,+∞).</a:t>
            </a: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牛刀小试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/>
          <a:stretch>
            <a:fillRect/>
          </a:stretch>
        </p:blipFill>
        <p:spPr>
          <a:xfrm>
            <a:off x="6072010" y="0"/>
            <a:ext cx="8209170" cy="6858000"/>
          </a:xfrm>
          <a:custGeom>
            <a:avLst/>
            <a:gdLst>
              <a:gd name="connsiteX0" fmla="*/ 0 w 8209170"/>
              <a:gd name="connsiteY0" fmla="*/ 0 h 6858000"/>
              <a:gd name="connsiteX1" fmla="*/ 8209170 w 8209170"/>
              <a:gd name="connsiteY1" fmla="*/ 0 h 6858000"/>
              <a:gd name="connsiteX2" fmla="*/ 8209170 w 8209170"/>
              <a:gd name="connsiteY2" fmla="*/ 6858000 h 6858000"/>
              <a:gd name="connsiteX3" fmla="*/ 0 w 8209170"/>
              <a:gd name="connsiteY3" fmla="*/ 6858000 h 6858000"/>
              <a:gd name="connsiteX4" fmla="*/ 1706310 w 8209170"/>
              <a:gd name="connsiteY4" fmla="*/ 3429000 h 6858000"/>
              <a:gd name="connsiteX5" fmla="*/ 0 w 820917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09170" h="6858000">
                <a:moveTo>
                  <a:pt x="0" y="0"/>
                </a:moveTo>
                <a:lnTo>
                  <a:pt x="8209170" y="0"/>
                </a:lnTo>
                <a:lnTo>
                  <a:pt x="8209170" y="6858000"/>
                </a:lnTo>
                <a:lnTo>
                  <a:pt x="0" y="6858000"/>
                </a:lnTo>
                <a:cubicBezTo>
                  <a:pt x="942718" y="6858000"/>
                  <a:pt x="1706310" y="5322494"/>
                  <a:pt x="1706310" y="3429000"/>
                </a:cubicBezTo>
                <a:cubicBezTo>
                  <a:pt x="1706310" y="1535506"/>
                  <a:pt x="942718" y="0"/>
                  <a:pt x="0" y="0"/>
                </a:cubicBez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644142" y="2314916"/>
            <a:ext cx="5937982" cy="2641904"/>
            <a:chOff x="6147269" y="2844264"/>
            <a:chExt cx="5112385" cy="2076460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0B06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400" b="1" dirty="0">
                      <a:solidFill>
                        <a:srgbClr val="90B06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 圆锥曲线与方程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90B06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流程图: 存储数据 1"/>
          <p:cNvSpPr/>
          <p:nvPr/>
        </p:nvSpPr>
        <p:spPr>
          <a:xfrm flipH="1">
            <a:off x="5259036" y="0"/>
            <a:ext cx="10235820" cy="6858000"/>
          </a:xfrm>
          <a:prstGeom prst="flowChartOnlineStorage">
            <a:avLst/>
          </a:prstGeom>
          <a:solidFill>
            <a:srgbClr val="B4E5EA">
              <a:alpha val="20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流程图: 存储数据 13"/>
          <p:cNvSpPr/>
          <p:nvPr/>
        </p:nvSpPr>
        <p:spPr>
          <a:xfrm flipH="1">
            <a:off x="6909318" y="0"/>
            <a:ext cx="10235820" cy="6858000"/>
          </a:xfrm>
          <a:prstGeom prst="flowChartOnlineStorage">
            <a:avLst/>
          </a:prstGeom>
          <a:solidFill>
            <a:srgbClr val="F8D1D9">
              <a:alpha val="20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5122"/>
          <p:cNvSpPr txBox="1">
            <a:spLocks noChangeArrowheads="1"/>
          </p:cNvSpPr>
          <p:nvPr/>
        </p:nvSpPr>
        <p:spPr bwMode="auto">
          <a:xfrm>
            <a:off x="304219" y="955342"/>
            <a:ext cx="1118040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73215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just" eaLnBrk="0" hangingPunct="0">
              <a:lnSpc>
                <a:spcPct val="200000"/>
              </a:lnSpc>
              <a:spcBef>
                <a:spcPct val="20000"/>
              </a:spcBef>
            </a:pPr>
            <a:r>
              <a:rPr lang="en-US" altLang="zh-CN" sz="2000" kern="0" dirty="0">
                <a:solidFill>
                  <a:srgbClr val="0099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rgbClr val="0099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椭圆的定义</a:t>
            </a:r>
          </a:p>
          <a:p>
            <a:pPr indent="0" algn="just" eaLnBrk="0" hangingPunct="0">
              <a:lnSpc>
                <a:spcPct val="20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平面内到两定点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距离之和为常数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(</a:t>
            </a:r>
            <a:r>
              <a:rPr lang="en-US" altLang="zh-CN" sz="20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的点的轨迹叫椭圆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有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PF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|+|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PF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|=2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 indent="0" algn="just" eaLnBrk="0" hangingPunct="0">
              <a:lnSpc>
                <a:spcPct val="20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在定义中，当</a:t>
            </a:r>
            <a:r>
              <a:rPr lang="zh-CN" altLang="en-US" sz="20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时，表示线段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当</a:t>
            </a:r>
            <a:r>
              <a:rPr lang="zh-CN" altLang="en-US" sz="20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时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不表示任何图形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5124" name="矩形 5123"/>
          <p:cNvSpPr>
            <a:spLocks noChangeArrowheads="1"/>
          </p:cNvSpPr>
          <p:nvPr/>
        </p:nvSpPr>
        <p:spPr bwMode="auto">
          <a:xfrm>
            <a:off x="5500705" y="1766926"/>
            <a:ext cx="22018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  <a:r>
              <a:rPr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en-US" altLang="zh-CN" sz="2000" i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</a:p>
        </p:txBody>
      </p:sp>
      <p:sp>
        <p:nvSpPr>
          <p:cNvPr id="5125" name="矩形 5124"/>
          <p:cNvSpPr>
            <a:spLocks noChangeArrowheads="1"/>
          </p:cNvSpPr>
          <p:nvPr/>
        </p:nvSpPr>
        <p:spPr bwMode="auto">
          <a:xfrm>
            <a:off x="2238542" y="2437790"/>
            <a:ext cx="12666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=|</a:t>
            </a:r>
            <a:r>
              <a:rPr lang="en-US" altLang="zh-CN" sz="2000" i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</a:p>
        </p:txBody>
      </p:sp>
      <p:sp>
        <p:nvSpPr>
          <p:cNvPr id="5126" name="矩形 5125"/>
          <p:cNvSpPr>
            <a:spLocks noChangeArrowheads="1"/>
          </p:cNvSpPr>
          <p:nvPr/>
        </p:nvSpPr>
        <p:spPr bwMode="auto">
          <a:xfrm>
            <a:off x="5725118" y="2418025"/>
            <a:ext cx="12666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&lt;|</a:t>
            </a:r>
            <a:r>
              <a:rPr lang="en-US" altLang="zh-CN" sz="20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</a:p>
        </p:txBody>
      </p:sp>
      <p:grpSp>
        <p:nvGrpSpPr>
          <p:cNvPr id="5127" name="组合 5126"/>
          <p:cNvGrpSpPr/>
          <p:nvPr/>
        </p:nvGrpSpPr>
        <p:grpSpPr bwMode="auto">
          <a:xfrm>
            <a:off x="1763545" y="3069124"/>
            <a:ext cx="4343400" cy="2895600"/>
            <a:chOff x="0" y="0"/>
            <a:chExt cx="2736" cy="1824"/>
          </a:xfrm>
        </p:grpSpPr>
        <p:grpSp>
          <p:nvGrpSpPr>
            <p:cNvPr id="6151" name="组合 5127"/>
            <p:cNvGrpSpPr/>
            <p:nvPr/>
          </p:nvGrpSpPr>
          <p:grpSpPr bwMode="auto">
            <a:xfrm>
              <a:off x="0" y="0"/>
              <a:ext cx="2736" cy="1824"/>
              <a:chOff x="0" y="0"/>
              <a:chExt cx="2736" cy="1824"/>
            </a:xfrm>
          </p:grpSpPr>
          <p:sp>
            <p:nvSpPr>
              <p:cNvPr id="6152" name="椭圆 5128"/>
              <p:cNvSpPr>
                <a:spLocks noChangeArrowheads="1"/>
              </p:cNvSpPr>
              <p:nvPr/>
            </p:nvSpPr>
            <p:spPr bwMode="auto">
              <a:xfrm>
                <a:off x="324" y="600"/>
                <a:ext cx="2016" cy="96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53" name="直接连接符 5129"/>
              <p:cNvSpPr>
                <a:spLocks noChangeShapeType="1"/>
              </p:cNvSpPr>
              <p:nvPr/>
            </p:nvSpPr>
            <p:spPr bwMode="auto">
              <a:xfrm>
                <a:off x="0" y="1104"/>
                <a:ext cx="27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54" name="直接连接符 5130"/>
              <p:cNvSpPr>
                <a:spLocks noChangeShapeType="1"/>
              </p:cNvSpPr>
              <p:nvPr/>
            </p:nvSpPr>
            <p:spPr bwMode="auto">
              <a:xfrm flipV="1">
                <a:off x="1332" y="192"/>
                <a:ext cx="0" cy="16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55" name="文本框 5131"/>
              <p:cNvSpPr txBox="1">
                <a:spLocks noChangeArrowheads="1"/>
              </p:cNvSpPr>
              <p:nvPr/>
            </p:nvSpPr>
            <p:spPr bwMode="auto">
              <a:xfrm>
                <a:off x="1056" y="1008"/>
                <a:ext cx="33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 o</a:t>
                </a:r>
              </a:p>
            </p:txBody>
          </p:sp>
          <p:sp>
            <p:nvSpPr>
              <p:cNvPr id="6156" name="文本框 5132"/>
              <p:cNvSpPr txBox="1">
                <a:spLocks noChangeArrowheads="1"/>
              </p:cNvSpPr>
              <p:nvPr/>
            </p:nvSpPr>
            <p:spPr bwMode="auto">
              <a:xfrm>
                <a:off x="1344" y="0"/>
                <a:ext cx="48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6157" name="文本框 5133"/>
              <p:cNvSpPr txBox="1">
                <a:spLocks noChangeArrowheads="1"/>
              </p:cNvSpPr>
              <p:nvPr/>
            </p:nvSpPr>
            <p:spPr bwMode="auto">
              <a:xfrm>
                <a:off x="1056" y="278"/>
                <a:ext cx="28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B</a:t>
                </a:r>
                <a:r>
                  <a:rPr lang="en-US" altLang="zh-CN" sz="2000" kern="0" baseline="-2500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endPara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58" name="文本框 5134"/>
              <p:cNvSpPr txBox="1">
                <a:spLocks noChangeArrowheads="1"/>
              </p:cNvSpPr>
              <p:nvPr/>
            </p:nvSpPr>
            <p:spPr bwMode="auto">
              <a:xfrm>
                <a:off x="1056" y="1574"/>
                <a:ext cx="43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B</a:t>
                </a:r>
                <a:r>
                  <a:rPr lang="en-US" altLang="zh-CN" sz="2000" kern="0" baseline="-2500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</a:t>
                </a:r>
                <a:endPara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59" name="文本框 5135"/>
              <p:cNvSpPr txBox="1">
                <a:spLocks noChangeArrowheads="1"/>
              </p:cNvSpPr>
              <p:nvPr/>
            </p:nvSpPr>
            <p:spPr bwMode="auto">
              <a:xfrm>
                <a:off x="48" y="864"/>
                <a:ext cx="38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  <a:r>
                  <a:rPr lang="en-US" altLang="zh-CN" sz="2000" kern="0" baseline="-2500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</a:t>
                </a:r>
                <a:endPara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60" name="文本框 5136"/>
              <p:cNvSpPr txBox="1">
                <a:spLocks noChangeArrowheads="1"/>
              </p:cNvSpPr>
              <p:nvPr/>
            </p:nvSpPr>
            <p:spPr bwMode="auto">
              <a:xfrm>
                <a:off x="2304" y="816"/>
                <a:ext cx="3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  <a:r>
                  <a:rPr lang="en-US" altLang="zh-CN" sz="2000" kern="0" baseline="-2500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endPara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61" name="文本框 5137"/>
              <p:cNvSpPr txBox="1">
                <a:spLocks noChangeArrowheads="1"/>
              </p:cNvSpPr>
              <p:nvPr/>
            </p:nvSpPr>
            <p:spPr bwMode="auto">
              <a:xfrm>
                <a:off x="432" y="1056"/>
                <a:ext cx="57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F</a:t>
                </a:r>
                <a:r>
                  <a:rPr lang="en-US" altLang="zh-CN" sz="2000" kern="0" baseline="-2500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1</a:t>
                </a:r>
                <a:endPara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62" name="文本框 5138"/>
              <p:cNvSpPr txBox="1">
                <a:spLocks noChangeArrowheads="1"/>
              </p:cNvSpPr>
              <p:nvPr/>
            </p:nvSpPr>
            <p:spPr bwMode="auto">
              <a:xfrm>
                <a:off x="1968" y="1056"/>
                <a:ext cx="57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F</a:t>
                </a:r>
                <a:r>
                  <a:rPr lang="en-US" altLang="zh-CN" sz="2000" kern="0" baseline="-2500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endPara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63" name="直接连接符 5139"/>
              <p:cNvSpPr>
                <a:spLocks noChangeShapeType="1"/>
              </p:cNvSpPr>
              <p:nvPr/>
            </p:nvSpPr>
            <p:spPr bwMode="auto">
              <a:xfrm>
                <a:off x="1344" y="624"/>
                <a:ext cx="768" cy="480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64" name="文本框 5140"/>
              <p:cNvSpPr txBox="1">
                <a:spLocks noChangeArrowheads="1"/>
              </p:cNvSpPr>
              <p:nvPr/>
            </p:nvSpPr>
            <p:spPr bwMode="auto">
              <a:xfrm>
                <a:off x="1440" y="1056"/>
                <a:ext cx="38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6165" name="文本框 5141"/>
              <p:cNvSpPr txBox="1">
                <a:spLocks noChangeArrowheads="1"/>
              </p:cNvSpPr>
              <p:nvPr/>
            </p:nvSpPr>
            <p:spPr bwMode="auto">
              <a:xfrm>
                <a:off x="1872" y="720"/>
                <a:ext cx="28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6166" name="文本框 5142"/>
              <p:cNvSpPr txBox="1">
                <a:spLocks noChangeArrowheads="1"/>
              </p:cNvSpPr>
              <p:nvPr/>
            </p:nvSpPr>
            <p:spPr bwMode="auto">
              <a:xfrm>
                <a:off x="1152" y="768"/>
                <a:ext cx="38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6167" name="直接连接符 5143"/>
            <p:cNvSpPr>
              <a:spLocks noChangeShapeType="1"/>
            </p:cNvSpPr>
            <p:nvPr/>
          </p:nvSpPr>
          <p:spPr bwMode="auto">
            <a:xfrm flipV="1">
              <a:off x="528" y="105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68" name="直接连接符 5144"/>
            <p:cNvSpPr>
              <a:spLocks noChangeShapeType="1"/>
            </p:cNvSpPr>
            <p:nvPr/>
          </p:nvSpPr>
          <p:spPr bwMode="auto">
            <a:xfrm flipV="1">
              <a:off x="2112" y="1056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46" name="组合 5145"/>
          <p:cNvGrpSpPr/>
          <p:nvPr/>
        </p:nvGrpSpPr>
        <p:grpSpPr bwMode="auto">
          <a:xfrm>
            <a:off x="6629234" y="3262800"/>
            <a:ext cx="2852737" cy="2676525"/>
            <a:chOff x="0" y="0"/>
            <a:chExt cx="1920" cy="2736"/>
          </a:xfrm>
        </p:grpSpPr>
        <p:sp>
          <p:nvSpPr>
            <p:cNvPr id="6170" name="文本框 5146"/>
            <p:cNvSpPr txBox="1">
              <a:spLocks noChangeArrowheads="1"/>
            </p:cNvSpPr>
            <p:nvPr/>
          </p:nvSpPr>
          <p:spPr bwMode="auto">
            <a:xfrm>
              <a:off x="854" y="0"/>
              <a:ext cx="240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6171" name="直接连接符 5147"/>
            <p:cNvSpPr>
              <a:spLocks noChangeShapeType="1"/>
            </p:cNvSpPr>
            <p:nvPr/>
          </p:nvSpPr>
          <p:spPr bwMode="auto">
            <a:xfrm>
              <a:off x="0" y="1488"/>
              <a:ext cx="19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bevel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72" name="直接连接符 5148"/>
            <p:cNvSpPr>
              <a:spLocks noChangeShapeType="1"/>
            </p:cNvSpPr>
            <p:nvPr/>
          </p:nvSpPr>
          <p:spPr bwMode="auto">
            <a:xfrm flipH="1" flipV="1">
              <a:off x="864" y="96"/>
              <a:ext cx="0" cy="26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bevel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73" name="椭圆 5149"/>
            <p:cNvSpPr>
              <a:spLocks noChangeArrowheads="1"/>
            </p:cNvSpPr>
            <p:nvPr/>
          </p:nvSpPr>
          <p:spPr bwMode="auto">
            <a:xfrm>
              <a:off x="576" y="672"/>
              <a:ext cx="576" cy="163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>
              <a:solidFill>
                <a:srgbClr val="0000FF"/>
              </a:solidFill>
              <a:bevel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74" name="文本框 5150"/>
            <p:cNvSpPr txBox="1">
              <a:spLocks noChangeArrowheads="1"/>
            </p:cNvSpPr>
            <p:nvPr/>
          </p:nvSpPr>
          <p:spPr bwMode="auto">
            <a:xfrm>
              <a:off x="351" y="1257"/>
              <a:ext cx="313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6175" name="文本框 5151"/>
            <p:cNvSpPr txBox="1">
              <a:spLocks noChangeArrowheads="1"/>
            </p:cNvSpPr>
            <p:nvPr/>
          </p:nvSpPr>
          <p:spPr bwMode="auto">
            <a:xfrm>
              <a:off x="1104" y="1257"/>
              <a:ext cx="336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6176" name="文本框 5152"/>
            <p:cNvSpPr txBox="1">
              <a:spLocks noChangeArrowheads="1"/>
            </p:cNvSpPr>
            <p:nvPr/>
          </p:nvSpPr>
          <p:spPr bwMode="auto">
            <a:xfrm>
              <a:off x="831" y="2265"/>
              <a:ext cx="313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6177" name="文本框 5153"/>
            <p:cNvSpPr txBox="1">
              <a:spLocks noChangeArrowheads="1"/>
            </p:cNvSpPr>
            <p:nvPr/>
          </p:nvSpPr>
          <p:spPr bwMode="auto">
            <a:xfrm>
              <a:off x="864" y="432"/>
              <a:ext cx="480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6178" name="文本框 5154"/>
            <p:cNvSpPr txBox="1">
              <a:spLocks noChangeArrowheads="1"/>
            </p:cNvSpPr>
            <p:nvPr/>
          </p:nvSpPr>
          <p:spPr bwMode="auto">
            <a:xfrm>
              <a:off x="1680" y="1488"/>
              <a:ext cx="240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6179" name="文本框 5155"/>
            <p:cNvSpPr txBox="1">
              <a:spLocks noChangeArrowheads="1"/>
            </p:cNvSpPr>
            <p:nvPr/>
          </p:nvSpPr>
          <p:spPr bwMode="auto">
            <a:xfrm>
              <a:off x="672" y="1440"/>
              <a:ext cx="258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6180" name="直接连接符 5156"/>
            <p:cNvSpPr>
              <a:spLocks noChangeShapeType="1"/>
            </p:cNvSpPr>
            <p:nvPr/>
          </p:nvSpPr>
          <p:spPr bwMode="auto">
            <a:xfrm>
              <a:off x="864" y="1824"/>
              <a:ext cx="4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81" name="直接连接符 5157"/>
            <p:cNvSpPr>
              <a:spLocks noChangeShapeType="1"/>
            </p:cNvSpPr>
            <p:nvPr/>
          </p:nvSpPr>
          <p:spPr bwMode="auto">
            <a:xfrm>
              <a:off x="864" y="1152"/>
              <a:ext cx="4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82" name="文本框 5158"/>
            <p:cNvSpPr txBox="1">
              <a:spLocks noChangeArrowheads="1"/>
            </p:cNvSpPr>
            <p:nvPr/>
          </p:nvSpPr>
          <p:spPr bwMode="auto">
            <a:xfrm>
              <a:off x="816" y="1785"/>
              <a:ext cx="294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6183" name="文本框 5159"/>
            <p:cNvSpPr txBox="1">
              <a:spLocks noChangeArrowheads="1"/>
            </p:cNvSpPr>
            <p:nvPr/>
          </p:nvSpPr>
          <p:spPr bwMode="auto">
            <a:xfrm>
              <a:off x="816" y="1113"/>
              <a:ext cx="294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  <a:r>
                <a:rPr lang="en-US" altLang="zh-CN" sz="2000" kern="0" baseline="-25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知识要点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  <p:bldP spid="51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表格 6145"/>
          <p:cNvGraphicFramePr/>
          <p:nvPr/>
        </p:nvGraphicFramePr>
        <p:xfrm>
          <a:off x="1193613" y="1665446"/>
          <a:ext cx="9804775" cy="4399756"/>
        </p:xfrm>
        <a:graphic>
          <a:graphicData uri="http://schemas.openxmlformats.org/drawingml/2006/table">
            <a:tbl>
              <a:tblPr/>
              <a:tblGrid>
                <a:gridCol w="2375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7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1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034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标准方程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16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范围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90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对称性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286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顶点坐标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69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焦点坐标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16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半轴长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90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离心率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761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 a</a:t>
                      </a: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、</a:t>
                      </a:r>
                      <a:r>
                        <a:rPr lang="en-US" altLang="zh-CN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b</a:t>
                      </a: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、</a:t>
                      </a:r>
                      <a:r>
                        <a:rPr lang="en-US" altLang="zh-CN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c</a:t>
                      </a:r>
                      <a:r>
                        <a:rPr lang="zh-CN" altLang="en-US" sz="20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的关系</a:t>
                      </a: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207" name="对象 6183"/>
          <p:cNvGraphicFramePr>
            <a:graphicFrameLocks noChangeAspect="1"/>
          </p:cNvGraphicFramePr>
          <p:nvPr/>
        </p:nvGraphicFramePr>
        <p:xfrm>
          <a:off x="4244157" y="1638806"/>
          <a:ext cx="2024932" cy="618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71600" imgH="419100" progId="Equation.DSMT4">
                  <p:embed/>
                </p:oleObj>
              </mc:Choice>
              <mc:Fallback>
                <p:oleObj r:id="rId2" imgW="1371600" imgH="419100" progId="Equation.DSMT4">
                  <p:embed/>
                  <p:pic>
                    <p:nvPicPr>
                      <p:cNvPr id="0" name="对象 6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157" y="1638806"/>
                        <a:ext cx="2024932" cy="6184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8" name="内容占位符 618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8035861" y="1623796"/>
          <a:ext cx="1981200" cy="605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371600" imgH="419100" progId="Equation.DSMT4">
                  <p:embed/>
                </p:oleObj>
              </mc:Choice>
              <mc:Fallback>
                <p:oleObj r:id="rId4" imgW="1371600" imgH="419100" progId="Equation.DSMT4">
                  <p:embed/>
                  <p:pic>
                    <p:nvPicPr>
                      <p:cNvPr id="0" name="内容占位符 6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5861" y="1623796"/>
                        <a:ext cx="1981200" cy="605218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86" name="组合 6185"/>
          <p:cNvGrpSpPr/>
          <p:nvPr/>
        </p:nvGrpSpPr>
        <p:grpSpPr bwMode="auto">
          <a:xfrm>
            <a:off x="4158933" y="3347402"/>
            <a:ext cx="6838951" cy="376238"/>
            <a:chOff x="191" y="-884"/>
            <a:chExt cx="4308" cy="237"/>
          </a:xfrm>
        </p:grpSpPr>
        <p:sp>
          <p:nvSpPr>
            <p:cNvPr id="7210" name="文本框 6186"/>
            <p:cNvSpPr txBox="1">
              <a:spLocks noChangeArrowheads="1"/>
            </p:cNvSpPr>
            <p:nvPr/>
          </p:nvSpPr>
          <p:spPr bwMode="auto">
            <a:xfrm>
              <a:off x="191" y="-880"/>
              <a:ext cx="196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(a,0)</a:t>
              </a:r>
              <a:r>
                <a: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</a:t>
              </a:r>
              <a:r>
                <a:rPr lang="en-US" altLang="zh-CN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(-a,0)</a:t>
              </a:r>
              <a:r>
                <a: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</a:t>
              </a:r>
              <a:r>
                <a:rPr lang="en-US" altLang="zh-CN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(0,b)</a:t>
              </a:r>
              <a:r>
                <a:rPr lang="zh-CN" altLang="en-US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</a:t>
              </a:r>
              <a:r>
                <a:rPr lang="en-US" altLang="zh-CN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(0,-b)</a:t>
              </a:r>
            </a:p>
          </p:txBody>
        </p:sp>
        <p:sp>
          <p:nvSpPr>
            <p:cNvPr id="7211" name="文本框 6187"/>
            <p:cNvSpPr txBox="1">
              <a:spLocks noChangeArrowheads="1"/>
            </p:cNvSpPr>
            <p:nvPr/>
          </p:nvSpPr>
          <p:spPr bwMode="auto">
            <a:xfrm>
              <a:off x="2275" y="-884"/>
              <a:ext cx="22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(b,0)</a:t>
              </a:r>
              <a:r>
                <a:rPr lang="zh-CN" altLang="en-US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</a:t>
              </a:r>
              <a:r>
                <a:rPr lang="en-US" altLang="zh-CN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(-b,0)</a:t>
              </a:r>
              <a:r>
                <a:rPr lang="zh-CN" altLang="en-US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</a:t>
              </a:r>
              <a:r>
                <a:rPr lang="en-US" altLang="zh-CN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(0,a)</a:t>
              </a:r>
              <a:r>
                <a:rPr lang="zh-CN" altLang="en-US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</a:t>
              </a:r>
              <a:r>
                <a:rPr lang="en-US" altLang="zh-CN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(0,-a)</a:t>
              </a:r>
            </a:p>
          </p:txBody>
        </p:sp>
      </p:grpSp>
      <p:grpSp>
        <p:nvGrpSpPr>
          <p:cNvPr id="6189" name="组合 6188"/>
          <p:cNvGrpSpPr/>
          <p:nvPr/>
        </p:nvGrpSpPr>
        <p:grpSpPr bwMode="auto">
          <a:xfrm>
            <a:off x="4391046" y="3836355"/>
            <a:ext cx="5557838" cy="406400"/>
            <a:chOff x="0" y="48"/>
            <a:chExt cx="3501" cy="256"/>
          </a:xfrm>
        </p:grpSpPr>
        <p:sp>
          <p:nvSpPr>
            <p:cNvPr id="7213" name="文本框 6189"/>
            <p:cNvSpPr txBox="1">
              <a:spLocks noChangeArrowheads="1"/>
            </p:cNvSpPr>
            <p:nvPr/>
          </p:nvSpPr>
          <p:spPr bwMode="auto">
            <a:xfrm>
              <a:off x="0" y="48"/>
              <a:ext cx="1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(c,0)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(-c,0)</a:t>
              </a:r>
            </a:p>
          </p:txBody>
        </p:sp>
        <p:sp>
          <p:nvSpPr>
            <p:cNvPr id="7214" name="文本框 6190"/>
            <p:cNvSpPr txBox="1">
              <a:spLocks noChangeArrowheads="1"/>
            </p:cNvSpPr>
            <p:nvPr/>
          </p:nvSpPr>
          <p:spPr bwMode="auto">
            <a:xfrm>
              <a:off x="2205" y="52"/>
              <a:ext cx="129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(0 , c)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、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(0, -c)</a:t>
              </a:r>
            </a:p>
          </p:txBody>
        </p:sp>
      </p:grpSp>
      <p:grpSp>
        <p:nvGrpSpPr>
          <p:cNvPr id="6192" name="组合 6191"/>
          <p:cNvGrpSpPr/>
          <p:nvPr/>
        </p:nvGrpSpPr>
        <p:grpSpPr bwMode="auto">
          <a:xfrm>
            <a:off x="3514407" y="2825119"/>
            <a:ext cx="7483476" cy="322262"/>
            <a:chOff x="-119" y="-781"/>
            <a:chExt cx="4714" cy="203"/>
          </a:xfrm>
        </p:grpSpPr>
        <p:sp>
          <p:nvSpPr>
            <p:cNvPr id="7216" name="矩形 6192"/>
            <p:cNvSpPr>
              <a:spLocks noChangeArrowheads="1"/>
            </p:cNvSpPr>
            <p:nvPr/>
          </p:nvSpPr>
          <p:spPr bwMode="auto">
            <a:xfrm>
              <a:off x="-119" y="-781"/>
              <a:ext cx="263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1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关于</a:t>
              </a:r>
              <a:r>
                <a:rPr lang="en-US" altLang="zh-CN" sz="1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zh-CN" altLang="en-US" sz="1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轴、</a:t>
              </a:r>
              <a:r>
                <a:rPr lang="en-US" altLang="zh-CN" sz="1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  <a:r>
                <a:rPr lang="zh-CN" altLang="en-US" sz="1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轴成轴对称；关于原点成中心对称</a:t>
              </a:r>
            </a:p>
          </p:txBody>
        </p:sp>
        <p:sp>
          <p:nvSpPr>
            <p:cNvPr id="7217" name="矩形 6193"/>
            <p:cNvSpPr>
              <a:spLocks noChangeArrowheads="1"/>
            </p:cNvSpPr>
            <p:nvPr/>
          </p:nvSpPr>
          <p:spPr bwMode="auto">
            <a:xfrm>
              <a:off x="2229" y="-772"/>
              <a:ext cx="236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zh-CN" altLang="en-US" sz="1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关于</a:t>
              </a:r>
              <a:r>
                <a:rPr lang="en-US" altLang="zh-CN" sz="1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zh-CN" altLang="en-US" sz="1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轴、</a:t>
              </a:r>
              <a:r>
                <a:rPr lang="en-US" altLang="zh-CN" sz="1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  <a:r>
                <a:rPr lang="zh-CN" altLang="en-US" sz="14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轴成轴对称；关于原点成中心对称</a:t>
              </a:r>
            </a:p>
          </p:txBody>
        </p:sp>
      </p:grpSp>
      <p:grpSp>
        <p:nvGrpSpPr>
          <p:cNvPr id="6195" name="组合 6194"/>
          <p:cNvGrpSpPr/>
          <p:nvPr/>
        </p:nvGrpSpPr>
        <p:grpSpPr bwMode="auto">
          <a:xfrm>
            <a:off x="3947796" y="4341177"/>
            <a:ext cx="7231063" cy="388938"/>
            <a:chOff x="154" y="-1154"/>
            <a:chExt cx="4555" cy="245"/>
          </a:xfrm>
        </p:grpSpPr>
        <p:sp>
          <p:nvSpPr>
            <p:cNvPr id="7219" name="文本框 6195"/>
            <p:cNvSpPr txBox="1">
              <a:spLocks noChangeArrowheads="1"/>
            </p:cNvSpPr>
            <p:nvPr/>
          </p:nvSpPr>
          <p:spPr bwMode="auto">
            <a:xfrm>
              <a:off x="154" y="-1122"/>
              <a:ext cx="229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16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长半轴长为</a:t>
              </a:r>
              <a:r>
                <a:rPr lang="en-US" altLang="zh-CN" sz="16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a,</a:t>
              </a:r>
              <a:r>
                <a:rPr lang="zh-CN" altLang="en-US" sz="16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短半轴长为</a:t>
              </a:r>
              <a:r>
                <a:rPr lang="en-US" altLang="zh-CN" sz="16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b. (a&gt;b)</a:t>
              </a:r>
            </a:p>
          </p:txBody>
        </p:sp>
        <p:sp>
          <p:nvSpPr>
            <p:cNvPr id="7220" name="文本框 6196"/>
            <p:cNvSpPr txBox="1">
              <a:spLocks noChangeArrowheads="1"/>
            </p:cNvSpPr>
            <p:nvPr/>
          </p:nvSpPr>
          <p:spPr bwMode="auto">
            <a:xfrm>
              <a:off x="2336" y="-1154"/>
              <a:ext cx="237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16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长半轴长为</a:t>
              </a:r>
              <a:r>
                <a:rPr lang="en-US" altLang="zh-CN" sz="16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a,</a:t>
              </a:r>
              <a:r>
                <a:rPr lang="zh-CN" altLang="en-US" sz="16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短半轴长为</a:t>
              </a:r>
              <a:r>
                <a:rPr lang="en-US" altLang="zh-CN" sz="1600" kern="0" dirty="0">
                  <a:solidFill>
                    <a:srgbClr val="0000FF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b.(a&gt;b)</a:t>
              </a:r>
            </a:p>
          </p:txBody>
        </p:sp>
      </p:grpSp>
      <p:grpSp>
        <p:nvGrpSpPr>
          <p:cNvPr id="6198" name="组合 6197"/>
          <p:cNvGrpSpPr>
            <a:grpSpLocks noChangeAspect="1"/>
          </p:cNvGrpSpPr>
          <p:nvPr/>
        </p:nvGrpSpPr>
        <p:grpSpPr bwMode="auto">
          <a:xfrm>
            <a:off x="4718363" y="4688942"/>
            <a:ext cx="4780618" cy="689650"/>
            <a:chOff x="-538" y="-1175"/>
            <a:chExt cx="3667" cy="529"/>
          </a:xfrm>
        </p:grpSpPr>
        <p:graphicFrame>
          <p:nvGraphicFramePr>
            <p:cNvPr id="7222" name="对象 6198"/>
            <p:cNvGraphicFramePr>
              <a:graphicFrameLocks noChangeAspect="1"/>
            </p:cNvGraphicFramePr>
            <p:nvPr/>
          </p:nvGraphicFramePr>
          <p:xfrm>
            <a:off x="-538" y="-1175"/>
            <a:ext cx="912" cy="5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368300" imgH="393700" progId="Equation.DSMT4">
                    <p:embed/>
                  </p:oleObj>
                </mc:Choice>
                <mc:Fallback>
                  <p:oleObj r:id="rId6" imgW="368300" imgH="393700" progId="Equation.DSMT4">
                    <p:embed/>
                    <p:pic>
                      <p:nvPicPr>
                        <p:cNvPr id="0" name="对象 61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538" y="-1175"/>
                          <a:ext cx="912" cy="5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23" name="对象 6199"/>
            <p:cNvGraphicFramePr>
              <a:graphicFrameLocks noChangeAspect="1"/>
            </p:cNvGraphicFramePr>
            <p:nvPr/>
          </p:nvGraphicFramePr>
          <p:xfrm>
            <a:off x="2405" y="-1107"/>
            <a:ext cx="724" cy="4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315595" imgH="334645" progId="Equation.DSMT4">
                    <p:embed/>
                  </p:oleObj>
                </mc:Choice>
                <mc:Fallback>
                  <p:oleObj r:id="rId8" imgW="315595" imgH="334645" progId="Equation.DSMT4">
                    <p:embed/>
                    <p:pic>
                      <p:nvPicPr>
                        <p:cNvPr id="0" name="对象 61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5" y="-1107"/>
                          <a:ext cx="724" cy="4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201" name="组合 6200"/>
          <p:cNvGrpSpPr/>
          <p:nvPr/>
        </p:nvGrpSpPr>
        <p:grpSpPr bwMode="auto">
          <a:xfrm>
            <a:off x="4031933" y="2320290"/>
            <a:ext cx="7805738" cy="415925"/>
            <a:chOff x="317" y="-704"/>
            <a:chExt cx="4917" cy="262"/>
          </a:xfrm>
        </p:grpSpPr>
        <p:sp>
          <p:nvSpPr>
            <p:cNvPr id="7225" name="文本框 6201"/>
            <p:cNvSpPr txBox="1">
              <a:spLocks noChangeArrowheads="1"/>
            </p:cNvSpPr>
            <p:nvPr/>
          </p:nvSpPr>
          <p:spPr bwMode="auto">
            <a:xfrm>
              <a:off x="317" y="-694"/>
              <a:ext cx="26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-a ≤ x≤ a,   - b≤ y≤ b</a:t>
              </a:r>
            </a:p>
          </p:txBody>
        </p:sp>
        <p:sp>
          <p:nvSpPr>
            <p:cNvPr id="7226" name="文本框 6202"/>
            <p:cNvSpPr txBox="1">
              <a:spLocks noChangeArrowheads="1"/>
            </p:cNvSpPr>
            <p:nvPr/>
          </p:nvSpPr>
          <p:spPr bwMode="auto">
            <a:xfrm>
              <a:off x="2558" y="-704"/>
              <a:ext cx="267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-a ≤ y ≤ a,   - b≤ x ≤ b</a:t>
              </a:r>
            </a:p>
          </p:txBody>
        </p:sp>
      </p:grpSp>
      <p:grpSp>
        <p:nvGrpSpPr>
          <p:cNvPr id="6204" name="组合 6203"/>
          <p:cNvGrpSpPr/>
          <p:nvPr/>
        </p:nvGrpSpPr>
        <p:grpSpPr bwMode="auto">
          <a:xfrm>
            <a:off x="4718378" y="5362466"/>
            <a:ext cx="4933558" cy="754925"/>
            <a:chOff x="222" y="-1536"/>
            <a:chExt cx="3346" cy="512"/>
          </a:xfrm>
        </p:grpSpPr>
        <p:sp>
          <p:nvSpPr>
            <p:cNvPr id="7228" name="文本框 6204"/>
            <p:cNvSpPr txBox="1">
              <a:spLocks noChangeArrowheads="1"/>
            </p:cNvSpPr>
            <p:nvPr/>
          </p:nvSpPr>
          <p:spPr bwMode="auto">
            <a:xfrm>
              <a:off x="260" y="-1512"/>
              <a:ext cx="170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a</a:t>
              </a:r>
              <a:r>
                <a:rPr lang="en-US" altLang="zh-CN" sz="2000" kern="0" baseline="30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=b</a:t>
              </a:r>
              <a:r>
                <a:rPr lang="en-US" altLang="zh-CN" sz="2000" kern="0" baseline="30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+c</a:t>
              </a:r>
              <a:r>
                <a:rPr lang="en-US" altLang="zh-CN" sz="2000" kern="0" baseline="30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  </a:t>
              </a:r>
            </a:p>
          </p:txBody>
        </p:sp>
        <p:graphicFrame>
          <p:nvGraphicFramePr>
            <p:cNvPr id="7229" name="对象 6205"/>
            <p:cNvGraphicFramePr>
              <a:graphicFrameLocks noChangeAspect="1"/>
            </p:cNvGraphicFramePr>
            <p:nvPr/>
          </p:nvGraphicFramePr>
          <p:xfrm>
            <a:off x="222" y="-1314"/>
            <a:ext cx="848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579755" imgH="173990" progId="Equation.3">
                    <p:embed/>
                  </p:oleObj>
                </mc:Choice>
                <mc:Fallback>
                  <p:oleObj r:id="rId10" imgW="579755" imgH="173990" progId="Equation.3">
                    <p:embed/>
                    <p:pic>
                      <p:nvPicPr>
                        <p:cNvPr id="0" name="对象 62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" y="-1314"/>
                          <a:ext cx="848" cy="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230" name="组合 6206"/>
            <p:cNvGrpSpPr/>
            <p:nvPr/>
          </p:nvGrpSpPr>
          <p:grpSpPr bwMode="auto">
            <a:xfrm>
              <a:off x="2720" y="-1536"/>
              <a:ext cx="848" cy="512"/>
              <a:chOff x="678" y="-1536"/>
              <a:chExt cx="848" cy="512"/>
            </a:xfrm>
          </p:grpSpPr>
          <p:sp>
            <p:nvSpPr>
              <p:cNvPr id="7231" name="文本框 6207"/>
              <p:cNvSpPr txBox="1">
                <a:spLocks noChangeArrowheads="1"/>
              </p:cNvSpPr>
              <p:nvPr/>
            </p:nvSpPr>
            <p:spPr bwMode="auto">
              <a:xfrm>
                <a:off x="763" y="-1536"/>
                <a:ext cx="7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zh-CN" sz="2000" kern="0" dirty="0">
                    <a:solidFill>
                      <a:srgbClr val="0000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a</a:t>
                </a:r>
                <a:r>
                  <a:rPr lang="en-US" altLang="zh-CN" sz="2000" kern="0" baseline="30000" dirty="0">
                    <a:solidFill>
                      <a:srgbClr val="0000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r>
                  <a:rPr lang="en-US" altLang="zh-CN" sz="2000" kern="0" dirty="0">
                    <a:solidFill>
                      <a:srgbClr val="0000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=b</a:t>
                </a:r>
                <a:r>
                  <a:rPr lang="en-US" altLang="zh-CN" sz="2000" kern="0" baseline="30000" dirty="0">
                    <a:solidFill>
                      <a:srgbClr val="0000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  <a:r>
                  <a:rPr lang="en-US" altLang="zh-CN" sz="2000" kern="0" dirty="0">
                    <a:solidFill>
                      <a:srgbClr val="0000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+c</a:t>
                </a:r>
                <a:r>
                  <a:rPr lang="en-US" altLang="zh-CN" sz="2000" kern="0" baseline="30000" dirty="0">
                    <a:solidFill>
                      <a:srgbClr val="0000FF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  <p:graphicFrame>
            <p:nvGraphicFramePr>
              <p:cNvPr id="7232" name="对象 6208"/>
              <p:cNvGraphicFramePr>
                <a:graphicFrameLocks noChangeAspect="1"/>
              </p:cNvGraphicFramePr>
              <p:nvPr/>
            </p:nvGraphicFramePr>
            <p:xfrm>
              <a:off x="678" y="-1314"/>
              <a:ext cx="848" cy="29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2" imgW="579755" imgH="173990" progId="Equation.3">
                      <p:embed/>
                    </p:oleObj>
                  </mc:Choice>
                  <mc:Fallback>
                    <p:oleObj r:id="rId12" imgW="579755" imgH="173990" progId="Equation.3">
                      <p:embed/>
                      <p:pic>
                        <p:nvPicPr>
                          <p:cNvPr id="0" name="对象 620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8" y="-1314"/>
                            <a:ext cx="848" cy="29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7233" name="矩形 6209"/>
          <p:cNvSpPr>
            <a:spLocks noChangeArrowheads="1"/>
          </p:cNvSpPr>
          <p:nvPr/>
        </p:nvSpPr>
        <p:spPr bwMode="auto">
          <a:xfrm>
            <a:off x="546511" y="1235233"/>
            <a:ext cx="47101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zh-CN" altLang="en-US" sz="2000" kern="0">
                <a:solidFill>
                  <a:srgbClr val="0099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2.椭圆的标准方程及性质：</a:t>
            </a:r>
          </a:p>
        </p:txBody>
      </p:sp>
      <p:sp>
        <p:nvSpPr>
          <p:cNvPr id="3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知识要点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7169"/>
          <p:cNvSpPr txBox="1">
            <a:spLocks noChangeArrowheads="1"/>
          </p:cNvSpPr>
          <p:nvPr/>
        </p:nvSpPr>
        <p:spPr bwMode="auto">
          <a:xfrm>
            <a:off x="282161" y="1054100"/>
            <a:ext cx="1076381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just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rgbClr val="0099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 .双曲线的定义</a:t>
            </a:r>
          </a:p>
          <a:p>
            <a:pPr indent="0" algn="just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平面内到两定点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的距离之差的绝对值为常数2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(且</a:t>
            </a:r>
            <a:r>
              <a:rPr lang="zh-CN" altLang="en-US" sz="20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)的点的轨迹叫双曲线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有||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MF</a:t>
            </a:r>
            <a:r>
              <a:rPr lang="zh-CN" altLang="en-US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|-|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MF</a:t>
            </a:r>
            <a:r>
              <a:rPr lang="zh-CN" altLang="en-US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||=2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  <a:p>
            <a:pPr indent="0" algn="just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在定义中，当</a:t>
            </a:r>
            <a:r>
              <a:rPr lang="zh-CN" altLang="en-US" sz="20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时表示两条射线,当</a:t>
            </a:r>
            <a:r>
              <a:rPr lang="zh-CN" altLang="en-US" sz="20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时,不表示任何图形.</a:t>
            </a:r>
          </a:p>
        </p:txBody>
      </p:sp>
      <p:sp>
        <p:nvSpPr>
          <p:cNvPr id="7171" name="矩形 7170"/>
          <p:cNvSpPr>
            <a:spLocks noChangeArrowheads="1"/>
          </p:cNvSpPr>
          <p:nvPr/>
        </p:nvSpPr>
        <p:spPr bwMode="auto">
          <a:xfrm>
            <a:off x="6892281" y="1616818"/>
            <a:ext cx="1786066" cy="41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  <a:r>
              <a:rPr lang="en-US" altLang="zh-CN" sz="20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</a:p>
        </p:txBody>
      </p:sp>
      <p:sp>
        <p:nvSpPr>
          <p:cNvPr id="7172" name="矩形 7171"/>
          <p:cNvSpPr>
            <a:spLocks noChangeArrowheads="1"/>
          </p:cNvSpPr>
          <p:nvPr/>
        </p:nvSpPr>
        <p:spPr bwMode="auto">
          <a:xfrm>
            <a:off x="2184400" y="2546032"/>
            <a:ext cx="1266693" cy="40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=|</a:t>
            </a:r>
            <a:r>
              <a:rPr lang="en-US" altLang="zh-CN" sz="20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</a:p>
        </p:txBody>
      </p:sp>
      <p:sp>
        <p:nvSpPr>
          <p:cNvPr id="7173" name="矩形 7172"/>
          <p:cNvSpPr>
            <a:spLocks noChangeArrowheads="1"/>
          </p:cNvSpPr>
          <p:nvPr/>
        </p:nvSpPr>
        <p:spPr bwMode="auto">
          <a:xfrm>
            <a:off x="5661884" y="2591059"/>
            <a:ext cx="1266693" cy="40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&gt;|</a:t>
            </a:r>
            <a:r>
              <a:rPr lang="en-US" altLang="zh-CN" sz="2000" i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|</a:t>
            </a:r>
          </a:p>
        </p:txBody>
      </p:sp>
      <p:graphicFrame>
        <p:nvGraphicFramePr>
          <p:cNvPr id="7174" name="对象 7173"/>
          <p:cNvGraphicFramePr>
            <a:graphicFrameLocks noChangeAspect="1"/>
          </p:cNvGraphicFramePr>
          <p:nvPr/>
        </p:nvGraphicFramePr>
        <p:xfrm>
          <a:off x="3056320" y="3249759"/>
          <a:ext cx="2358655" cy="2565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47875" imgH="2228850" progId="Paint.Picture">
                  <p:embed/>
                </p:oleObj>
              </mc:Choice>
              <mc:Fallback>
                <p:oleObj r:id="rId2" imgW="2047875" imgH="2228850" progId="Paint.Picture">
                  <p:embed/>
                  <p:pic>
                    <p:nvPicPr>
                      <p:cNvPr id="0" name="对象 7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6320" y="3249759"/>
                        <a:ext cx="2358655" cy="25658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对象 7174"/>
          <p:cNvGraphicFramePr>
            <a:graphicFrameLocks noChangeAspect="1"/>
          </p:cNvGraphicFramePr>
          <p:nvPr/>
        </p:nvGraphicFramePr>
        <p:xfrm>
          <a:off x="6409121" y="3379160"/>
          <a:ext cx="1743950" cy="2358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866900" imgH="2543175" progId="Paint.Picture">
                  <p:embed/>
                </p:oleObj>
              </mc:Choice>
              <mc:Fallback>
                <p:oleObj r:id="rId4" imgW="1866900" imgH="2543175" progId="Paint.Picture">
                  <p:embed/>
                  <p:pic>
                    <p:nvPicPr>
                      <p:cNvPr id="0" name="对象 7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9121" y="3379160"/>
                        <a:ext cx="1743950" cy="23586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知识要点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P spid="7172" grpId="0"/>
      <p:bldP spid="71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表格 8193"/>
          <p:cNvGraphicFramePr/>
          <p:nvPr/>
        </p:nvGraphicFramePr>
        <p:xfrm>
          <a:off x="1209272" y="1784801"/>
          <a:ext cx="9773457" cy="4169050"/>
        </p:xfrm>
        <a:graphic>
          <a:graphicData uri="http://schemas.openxmlformats.org/drawingml/2006/table">
            <a:tbl>
              <a:tblPr/>
              <a:tblGrid>
                <a:gridCol w="1592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9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4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9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16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52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7857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1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0616" marR="100616" marT="50308" marB="5030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1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0616" marR="100616" marT="50308" marB="50308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1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0616" marR="100616" marT="50308" marB="50308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1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0616" marR="100616" marT="50308" marB="50308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1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0616" marR="100616" marT="50308" marB="50308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1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0616" marR="100616" marT="50308" marB="50308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1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0616" marR="100616" marT="50308" marB="50308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452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1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0616" marR="100616" marT="50308" marB="5030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1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0616" marR="100616" marT="50308" marB="5030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1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0616" marR="100616" marT="50308" marB="5030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10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0616" marR="100616" marT="50308" marB="50308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1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0616" marR="100616" marT="50308" marB="50308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1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0616" marR="100616" marT="50308" marB="5030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1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0616" marR="100616" marT="50308" marB="50308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595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1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0616" marR="100616" marT="50308" marB="50308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1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0616" marR="100616" marT="50308" marB="5030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1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0616" marR="100616" marT="50308" marB="5030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3100">
                        <a:solidFill>
                          <a:schemeClr val="bg2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0616" marR="100616" marT="50308" marB="50308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1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0616" marR="100616" marT="50308" marB="5030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1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0616" marR="100616" marT="50308" marB="50308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31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00616" marR="100616" marT="50308" marB="50308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8228" name="组合 8227"/>
          <p:cNvGrpSpPr/>
          <p:nvPr/>
        </p:nvGrpSpPr>
        <p:grpSpPr bwMode="auto">
          <a:xfrm>
            <a:off x="4328299" y="3167544"/>
            <a:ext cx="923925" cy="1366838"/>
            <a:chOff x="0" y="0"/>
            <a:chExt cx="768" cy="888"/>
          </a:xfrm>
        </p:grpSpPr>
        <p:graphicFrame>
          <p:nvGraphicFramePr>
            <p:cNvPr id="9252" name="对象 8228"/>
            <p:cNvGraphicFramePr>
              <a:graphicFrameLocks noChangeAspect="1"/>
            </p:cNvGraphicFramePr>
            <p:nvPr/>
          </p:nvGraphicFramePr>
          <p:xfrm>
            <a:off x="96" y="0"/>
            <a:ext cx="624" cy="2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354965" imgH="165100" progId="Equation.3">
                    <p:embed/>
                  </p:oleObj>
                </mc:Choice>
                <mc:Fallback>
                  <p:oleObj r:id="rId2" imgW="354965" imgH="165100" progId="Equation.3">
                    <p:embed/>
                    <p:pic>
                      <p:nvPicPr>
                        <p:cNvPr id="0" name="对象 82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" y="0"/>
                          <a:ext cx="624" cy="2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53" name="文本框 8229"/>
            <p:cNvSpPr txBox="1">
              <a:spLocks noChangeArrowheads="1"/>
            </p:cNvSpPr>
            <p:nvPr/>
          </p:nvSpPr>
          <p:spPr bwMode="auto">
            <a:xfrm>
              <a:off x="209" y="348"/>
              <a:ext cx="367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或</a:t>
              </a:r>
            </a:p>
          </p:txBody>
        </p:sp>
        <p:graphicFrame>
          <p:nvGraphicFramePr>
            <p:cNvPr id="9254" name="对象 8230"/>
            <p:cNvGraphicFramePr>
              <a:graphicFrameLocks noChangeAspect="1"/>
            </p:cNvGraphicFramePr>
            <p:nvPr/>
          </p:nvGraphicFramePr>
          <p:xfrm>
            <a:off x="0" y="576"/>
            <a:ext cx="768" cy="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443865" imgH="165100" progId="Equation.3">
                    <p:embed/>
                  </p:oleObj>
                </mc:Choice>
                <mc:Fallback>
                  <p:oleObj r:id="rId4" imgW="443865" imgH="165100" progId="Equation.3">
                    <p:embed/>
                    <p:pic>
                      <p:nvPicPr>
                        <p:cNvPr id="0" name="对象 82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76"/>
                          <a:ext cx="768" cy="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32" name="组合 8231"/>
          <p:cNvGrpSpPr/>
          <p:nvPr/>
        </p:nvGrpSpPr>
        <p:grpSpPr bwMode="auto">
          <a:xfrm>
            <a:off x="4364472" y="4674051"/>
            <a:ext cx="995363" cy="1209239"/>
            <a:chOff x="9" y="0"/>
            <a:chExt cx="828" cy="786"/>
          </a:xfrm>
        </p:grpSpPr>
        <p:graphicFrame>
          <p:nvGraphicFramePr>
            <p:cNvPr id="9256" name="对象 8232"/>
            <p:cNvGraphicFramePr>
              <a:graphicFrameLocks noChangeAspect="1"/>
            </p:cNvGraphicFramePr>
            <p:nvPr/>
          </p:nvGraphicFramePr>
          <p:xfrm>
            <a:off x="9" y="445"/>
            <a:ext cx="828" cy="3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457200" imgH="190500" progId="Equation.3">
                    <p:embed/>
                  </p:oleObj>
                </mc:Choice>
                <mc:Fallback>
                  <p:oleObj r:id="rId6" imgW="457200" imgH="190500" progId="Equation.3">
                    <p:embed/>
                    <p:pic>
                      <p:nvPicPr>
                        <p:cNvPr id="0" name="对象 82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" y="445"/>
                          <a:ext cx="828" cy="3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57" name="对象 8233"/>
            <p:cNvGraphicFramePr>
              <a:graphicFrameLocks noChangeAspect="1"/>
            </p:cNvGraphicFramePr>
            <p:nvPr/>
          </p:nvGraphicFramePr>
          <p:xfrm>
            <a:off x="85" y="0"/>
            <a:ext cx="646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368300" imgH="190500" progId="Equation.3">
                    <p:embed/>
                  </p:oleObj>
                </mc:Choice>
                <mc:Fallback>
                  <p:oleObj r:id="rId8" imgW="368300" imgH="190500" progId="Equation.3">
                    <p:embed/>
                    <p:pic>
                      <p:nvPicPr>
                        <p:cNvPr id="0" name="对象 82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" y="0"/>
                          <a:ext cx="646" cy="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58" name="文本框 8234"/>
            <p:cNvSpPr txBox="1">
              <a:spLocks noChangeArrowheads="1"/>
            </p:cNvSpPr>
            <p:nvPr/>
          </p:nvSpPr>
          <p:spPr bwMode="auto">
            <a:xfrm>
              <a:off x="178" y="262"/>
              <a:ext cx="367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zh-CN" altLang="en-US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或</a:t>
              </a:r>
            </a:p>
          </p:txBody>
        </p:sp>
      </p:grpSp>
      <p:graphicFrame>
        <p:nvGraphicFramePr>
          <p:cNvPr id="8236" name="对象 8235"/>
          <p:cNvGraphicFramePr>
            <a:graphicFrameLocks noChangeAspect="1"/>
          </p:cNvGraphicFramePr>
          <p:nvPr/>
        </p:nvGraphicFramePr>
        <p:xfrm>
          <a:off x="6952429" y="3613921"/>
          <a:ext cx="1182688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431165" imgH="203200" progId="Equation.3">
                  <p:embed/>
                </p:oleObj>
              </mc:Choice>
              <mc:Fallback>
                <p:oleObj r:id="rId10" imgW="431165" imgH="203200" progId="Equation.3">
                  <p:embed/>
                  <p:pic>
                    <p:nvPicPr>
                      <p:cNvPr id="0" name="对象 8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2429" y="3613921"/>
                        <a:ext cx="1182688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7" name="对象 8236"/>
          <p:cNvGraphicFramePr>
            <a:graphicFrameLocks noChangeAspect="1"/>
          </p:cNvGraphicFramePr>
          <p:nvPr/>
        </p:nvGraphicFramePr>
        <p:xfrm>
          <a:off x="6996669" y="5065355"/>
          <a:ext cx="11826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431165" imgH="203200" progId="Equation.3">
                  <p:embed/>
                </p:oleObj>
              </mc:Choice>
              <mc:Fallback>
                <p:oleObj r:id="rId12" imgW="431165" imgH="203200" progId="Equation.3">
                  <p:embed/>
                  <p:pic>
                    <p:nvPicPr>
                      <p:cNvPr id="0" name="对象 8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669" y="5065355"/>
                        <a:ext cx="118268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8" name="对象 8237"/>
          <p:cNvGraphicFramePr>
            <a:graphicFrameLocks noChangeAspect="1"/>
          </p:cNvGraphicFramePr>
          <p:nvPr/>
        </p:nvGraphicFramePr>
        <p:xfrm>
          <a:off x="8241094" y="3390732"/>
          <a:ext cx="118110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596900" imgH="393700" progId="Equation.3">
                  <p:embed/>
                </p:oleObj>
              </mc:Choice>
              <mc:Fallback>
                <p:oleObj r:id="rId14" imgW="596900" imgH="393700" progId="Equation.3">
                  <p:embed/>
                  <p:pic>
                    <p:nvPicPr>
                      <p:cNvPr id="0" name="对象 82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1094" y="3390732"/>
                        <a:ext cx="1181100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9" name="对象 8238"/>
          <p:cNvGraphicFramePr>
            <a:graphicFrameLocks noChangeAspect="1"/>
          </p:cNvGraphicFramePr>
          <p:nvPr/>
        </p:nvGraphicFramePr>
        <p:xfrm>
          <a:off x="8260388" y="4743353"/>
          <a:ext cx="118110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6" imgW="596900" imgH="393700" progId="Equation.3">
                  <p:embed/>
                </p:oleObj>
              </mc:Choice>
              <mc:Fallback>
                <p:oleObj r:id="rId16" imgW="596900" imgH="393700" progId="Equation.3">
                  <p:embed/>
                  <p:pic>
                    <p:nvPicPr>
                      <p:cNvPr id="0" name="对象 82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0388" y="4743353"/>
                        <a:ext cx="1181100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40" name="组合 8239"/>
          <p:cNvGrpSpPr>
            <a:grpSpLocks noChangeAspect="1"/>
          </p:cNvGrpSpPr>
          <p:nvPr/>
        </p:nvGrpSpPr>
        <p:grpSpPr bwMode="auto">
          <a:xfrm>
            <a:off x="9719832" y="3148186"/>
            <a:ext cx="1133475" cy="2429865"/>
            <a:chOff x="0" y="-59"/>
            <a:chExt cx="768" cy="1579"/>
          </a:xfrm>
        </p:grpSpPr>
        <p:graphicFrame>
          <p:nvGraphicFramePr>
            <p:cNvPr id="9264" name="对象 8240"/>
            <p:cNvGraphicFramePr>
              <a:graphicFrameLocks noChangeAspect="1"/>
            </p:cNvGraphicFramePr>
            <p:nvPr/>
          </p:nvGraphicFramePr>
          <p:xfrm>
            <a:off x="0" y="-59"/>
            <a:ext cx="764" cy="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8" imgW="368300" imgH="393700" progId="Equation.3">
                    <p:embed/>
                  </p:oleObj>
                </mc:Choice>
                <mc:Fallback>
                  <p:oleObj r:id="rId18" imgW="368300" imgH="393700" progId="Equation.3">
                    <p:embed/>
                    <p:pic>
                      <p:nvPicPr>
                        <p:cNvPr id="0" name="对象 82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-59"/>
                          <a:ext cx="764" cy="816"/>
                        </a:xfrm>
                        <a:prstGeom prst="rect">
                          <a:avLst/>
                        </a:prstGeom>
                        <a:solidFill>
                          <a:srgbClr val="66CC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65" name="对象 8241"/>
            <p:cNvGraphicFramePr>
              <a:graphicFrameLocks noChangeAspect="1"/>
            </p:cNvGraphicFramePr>
            <p:nvPr/>
          </p:nvGraphicFramePr>
          <p:xfrm>
            <a:off x="0" y="752"/>
            <a:ext cx="768" cy="7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0" imgW="812165" imgH="457200" progId="Equation.3">
                    <p:embed/>
                  </p:oleObj>
                </mc:Choice>
                <mc:Fallback>
                  <p:oleObj r:id="rId20" imgW="812165" imgH="457200" progId="Equation.3">
                    <p:embed/>
                    <p:pic>
                      <p:nvPicPr>
                        <p:cNvPr id="0" name="对象 82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752"/>
                          <a:ext cx="768" cy="768"/>
                        </a:xfrm>
                        <a:prstGeom prst="rect">
                          <a:avLst/>
                        </a:prstGeom>
                        <a:solidFill>
                          <a:srgbClr val="66CC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43" name="矩形 8242"/>
          <p:cNvSpPr>
            <a:spLocks noChangeArrowheads="1"/>
          </p:cNvSpPr>
          <p:nvPr/>
        </p:nvSpPr>
        <p:spPr bwMode="auto">
          <a:xfrm>
            <a:off x="5678753" y="3564886"/>
            <a:ext cx="990600" cy="1938992"/>
          </a:xfrm>
          <a:prstGeom prst="rect">
            <a:avLst/>
          </a:pr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000" kern="0" dirty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关于坐标</a:t>
            </a:r>
          </a:p>
          <a:p>
            <a:pPr algn="ctr" eaLnBrk="0" hangingPunct="0"/>
            <a:r>
              <a:rPr lang="zh-CN" altLang="en-US" sz="2000" kern="0" dirty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轴和</a:t>
            </a:r>
          </a:p>
          <a:p>
            <a:pPr algn="ctr" eaLnBrk="0" hangingPunct="0"/>
            <a:r>
              <a:rPr lang="zh-CN" altLang="en-US" sz="2000" kern="0" dirty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原点</a:t>
            </a:r>
          </a:p>
          <a:p>
            <a:pPr algn="ctr" eaLnBrk="0" hangingPunct="0"/>
            <a:r>
              <a:rPr lang="zh-CN" altLang="en-US" sz="2000" kern="0" dirty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都对</a:t>
            </a:r>
          </a:p>
          <a:p>
            <a:pPr algn="ctr" eaLnBrk="0" hangingPunct="0"/>
            <a:r>
              <a:rPr lang="zh-CN" altLang="en-US" sz="2000" kern="0" dirty="0">
                <a:solidFill>
                  <a:srgbClr val="0000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称</a:t>
            </a:r>
          </a:p>
        </p:txBody>
      </p:sp>
      <p:grpSp>
        <p:nvGrpSpPr>
          <p:cNvPr id="8244" name="组合 8243"/>
          <p:cNvGrpSpPr/>
          <p:nvPr/>
        </p:nvGrpSpPr>
        <p:grpSpPr bwMode="auto">
          <a:xfrm>
            <a:off x="1231086" y="1784801"/>
            <a:ext cx="9685338" cy="3975100"/>
            <a:chOff x="0" y="0"/>
            <a:chExt cx="6101" cy="2504"/>
          </a:xfrm>
        </p:grpSpPr>
        <p:sp>
          <p:nvSpPr>
            <p:cNvPr id="9268" name="直接连接符 8244"/>
            <p:cNvSpPr>
              <a:spLocks noChangeShapeType="1"/>
            </p:cNvSpPr>
            <p:nvPr/>
          </p:nvSpPr>
          <p:spPr bwMode="auto">
            <a:xfrm>
              <a:off x="0" y="0"/>
              <a:ext cx="960" cy="7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69" name="文本框 8245"/>
            <p:cNvSpPr txBox="1">
              <a:spLocks noChangeArrowheads="1"/>
            </p:cNvSpPr>
            <p:nvPr/>
          </p:nvSpPr>
          <p:spPr bwMode="auto">
            <a:xfrm>
              <a:off x="671" y="35"/>
              <a:ext cx="255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性质</a:t>
              </a:r>
            </a:p>
          </p:txBody>
        </p:sp>
        <p:sp>
          <p:nvSpPr>
            <p:cNvPr id="9270" name="文本框 8246"/>
            <p:cNvSpPr txBox="1">
              <a:spLocks noChangeArrowheads="1"/>
            </p:cNvSpPr>
            <p:nvPr/>
          </p:nvSpPr>
          <p:spPr bwMode="auto">
            <a:xfrm>
              <a:off x="46" y="230"/>
              <a:ext cx="310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>
              <a:spAutoFit/>
            </a:bodyPr>
            <a:lstStyle/>
            <a:p>
              <a:pPr eaLnBrk="0" hangingPunct="0"/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双曲线</a:t>
              </a:r>
            </a:p>
          </p:txBody>
        </p:sp>
        <p:graphicFrame>
          <p:nvGraphicFramePr>
            <p:cNvPr id="9271" name="对象 8247"/>
            <p:cNvGraphicFramePr>
              <a:graphicFrameLocks noChangeAspect="1"/>
            </p:cNvGraphicFramePr>
            <p:nvPr/>
          </p:nvGraphicFramePr>
          <p:xfrm>
            <a:off x="101" y="878"/>
            <a:ext cx="662" cy="7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2" imgW="812165" imgH="635000" progId="Equation.3">
                    <p:embed/>
                  </p:oleObj>
                </mc:Choice>
                <mc:Fallback>
                  <p:oleObj r:id="rId22" imgW="812165" imgH="635000" progId="Equation.3">
                    <p:embed/>
                    <p:pic>
                      <p:nvPicPr>
                        <p:cNvPr id="0" name="对象 82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" y="878"/>
                          <a:ext cx="662" cy="7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72" name="对象 8248"/>
            <p:cNvGraphicFramePr>
              <a:graphicFrameLocks noChangeAspect="1"/>
            </p:cNvGraphicFramePr>
            <p:nvPr/>
          </p:nvGraphicFramePr>
          <p:xfrm>
            <a:off x="143" y="1820"/>
            <a:ext cx="628" cy="6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4" imgW="812165" imgH="635000" progId="Equation.3">
                    <p:embed/>
                  </p:oleObj>
                </mc:Choice>
                <mc:Fallback>
                  <p:oleObj r:id="rId24" imgW="812165" imgH="635000" progId="Equation.3">
                    <p:embed/>
                    <p:pic>
                      <p:nvPicPr>
                        <p:cNvPr id="0" name="对象 82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" y="1820"/>
                          <a:ext cx="628" cy="6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73" name="矩形 8249"/>
            <p:cNvSpPr>
              <a:spLocks noChangeArrowheads="1"/>
            </p:cNvSpPr>
            <p:nvPr/>
          </p:nvSpPr>
          <p:spPr bwMode="auto">
            <a:xfrm>
              <a:off x="2085" y="276"/>
              <a:ext cx="4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000" kern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范围</a:t>
              </a:r>
            </a:p>
          </p:txBody>
        </p:sp>
        <p:sp>
          <p:nvSpPr>
            <p:cNvPr id="9274" name="矩形 8250"/>
            <p:cNvSpPr>
              <a:spLocks noChangeArrowheads="1"/>
            </p:cNvSpPr>
            <p:nvPr/>
          </p:nvSpPr>
          <p:spPr bwMode="auto">
            <a:xfrm>
              <a:off x="2799" y="287"/>
              <a:ext cx="60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对称性</a:t>
              </a:r>
            </a:p>
          </p:txBody>
        </p:sp>
        <p:sp>
          <p:nvSpPr>
            <p:cNvPr id="9275" name="矩形 8251"/>
            <p:cNvSpPr>
              <a:spLocks noChangeArrowheads="1"/>
            </p:cNvSpPr>
            <p:nvPr/>
          </p:nvSpPr>
          <p:spPr bwMode="auto">
            <a:xfrm>
              <a:off x="3733" y="275"/>
              <a:ext cx="6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顶点                     </a:t>
              </a:r>
            </a:p>
          </p:txBody>
        </p:sp>
        <p:sp>
          <p:nvSpPr>
            <p:cNvPr id="9276" name="矩形 8252"/>
            <p:cNvSpPr>
              <a:spLocks noChangeArrowheads="1"/>
            </p:cNvSpPr>
            <p:nvPr/>
          </p:nvSpPr>
          <p:spPr bwMode="auto">
            <a:xfrm>
              <a:off x="4495" y="287"/>
              <a:ext cx="60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渐近线</a:t>
              </a:r>
            </a:p>
          </p:txBody>
        </p:sp>
        <p:sp>
          <p:nvSpPr>
            <p:cNvPr id="9277" name="矩形 8253"/>
            <p:cNvSpPr>
              <a:spLocks noChangeArrowheads="1"/>
            </p:cNvSpPr>
            <p:nvPr/>
          </p:nvSpPr>
          <p:spPr bwMode="auto">
            <a:xfrm>
              <a:off x="5381" y="287"/>
              <a:ext cx="7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离心率</a:t>
              </a:r>
            </a:p>
          </p:txBody>
        </p:sp>
        <p:sp>
          <p:nvSpPr>
            <p:cNvPr id="9278" name="文本框 8254"/>
            <p:cNvSpPr txBox="1">
              <a:spLocks noChangeArrowheads="1"/>
            </p:cNvSpPr>
            <p:nvPr/>
          </p:nvSpPr>
          <p:spPr bwMode="auto">
            <a:xfrm>
              <a:off x="1234" y="275"/>
              <a:ext cx="56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000" kern="0" dirty="0">
                  <a:solidFill>
                    <a:srgbClr val="0033C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图象</a:t>
              </a:r>
            </a:p>
          </p:txBody>
        </p:sp>
      </p:grpSp>
      <p:pic>
        <p:nvPicPr>
          <p:cNvPr id="8256" name="图片 825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87" y="3133923"/>
            <a:ext cx="946927" cy="1269996"/>
          </a:xfrm>
          <a:prstGeom prst="rect">
            <a:avLst/>
          </a:prstGeom>
          <a:solidFill>
            <a:srgbClr val="CCFFFF">
              <a:alpha val="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57" name="图片 8256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161" y="4534382"/>
            <a:ext cx="939332" cy="1357273"/>
          </a:xfrm>
          <a:prstGeom prst="rect">
            <a:avLst/>
          </a:prstGeom>
          <a:solidFill>
            <a:srgbClr val="CCFFFF">
              <a:alpha val="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81" name="文本框 8257"/>
          <p:cNvSpPr txBox="1">
            <a:spLocks noChangeArrowheads="1"/>
          </p:cNvSpPr>
          <p:nvPr/>
        </p:nvSpPr>
        <p:spPr bwMode="auto">
          <a:xfrm>
            <a:off x="0" y="1171968"/>
            <a:ext cx="41873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0099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  4.双曲线的标准方程及性质：</a:t>
            </a:r>
          </a:p>
        </p:txBody>
      </p:sp>
      <p:sp>
        <p:nvSpPr>
          <p:cNvPr id="3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知识要点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" grpId="0" animBg="1"/>
      <p:bldP spid="8256" grpId="0" animBg="1"/>
      <p:bldP spid="82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9217"/>
          <p:cNvSpPr txBox="1">
            <a:spLocks noChangeArrowheads="1"/>
          </p:cNvSpPr>
          <p:nvPr/>
        </p:nvSpPr>
        <p:spPr bwMode="auto">
          <a:xfrm>
            <a:off x="358192" y="1082311"/>
            <a:ext cx="11160708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7289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eaLnBrk="0" hangingPunct="0">
              <a:lnSpc>
                <a:spcPct val="200000"/>
              </a:lnSpc>
              <a:spcBef>
                <a:spcPct val="20000"/>
              </a:spcBef>
            </a:pPr>
            <a:r>
              <a:rPr lang="zh-CN" altLang="en-US" sz="2000" kern="0" dirty="0">
                <a:solidFill>
                  <a:srgbClr val="0099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5.抛物线的定义</a:t>
            </a:r>
          </a:p>
          <a:p>
            <a:pPr indent="0" algn="just" eaLnBrk="0" hangingPunct="0">
              <a:lnSpc>
                <a:spcPct val="20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平面内与一定点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和一条定直线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)距离相等的点的轨迹叫做抛物线，点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叫做抛物线的焦点，直线</a:t>
            </a:r>
            <a:r>
              <a:rPr lang="zh-CN" altLang="en-US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叫做抛物线的</a:t>
            </a:r>
            <a:r>
              <a:rPr lang="zh-CN" altLang="en-US" sz="20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000" kern="0" dirty="0">
              <a:solidFill>
                <a:srgbClr val="0099CC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9219" name="内容占位符 9218"/>
          <p:cNvGraphicFramePr>
            <a:graphicFrameLocks noGrp="1" noChangeAspect="1"/>
          </p:cNvGraphicFramePr>
          <p:nvPr>
            <p:ph idx="4294967295"/>
          </p:nvPr>
        </p:nvGraphicFramePr>
        <p:xfrm>
          <a:off x="4589640" y="1897915"/>
          <a:ext cx="37465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27000" imgH="152400" progId="Equation.DSMT4">
                  <p:embed/>
                </p:oleObj>
              </mc:Choice>
              <mc:Fallback>
                <p:oleObj r:id="rId2" imgW="127000" imgH="152400" progId="Equation.DSMT4">
                  <p:embed/>
                  <p:pic>
                    <p:nvPicPr>
                      <p:cNvPr id="0" name="内容占位符 9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640" y="1897915"/>
                        <a:ext cx="374650" cy="449262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矩形 9219"/>
          <p:cNvSpPr>
            <a:spLocks noChangeArrowheads="1"/>
          </p:cNvSpPr>
          <p:nvPr/>
        </p:nvSpPr>
        <p:spPr bwMode="auto">
          <a:xfrm>
            <a:off x="3132862" y="2475495"/>
            <a:ext cx="7104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准线</a:t>
            </a:r>
          </a:p>
        </p:txBody>
      </p:sp>
      <p:grpSp>
        <p:nvGrpSpPr>
          <p:cNvPr id="10244" name="组合 9220"/>
          <p:cNvGrpSpPr/>
          <p:nvPr/>
        </p:nvGrpSpPr>
        <p:grpSpPr bwMode="auto">
          <a:xfrm>
            <a:off x="4828981" y="2690938"/>
            <a:ext cx="2852125" cy="3143081"/>
            <a:chOff x="0" y="0"/>
            <a:chExt cx="5660" cy="6237"/>
          </a:xfrm>
        </p:grpSpPr>
        <p:grpSp>
          <p:nvGrpSpPr>
            <p:cNvPr id="10245" name="组合 9221"/>
            <p:cNvGrpSpPr/>
            <p:nvPr/>
          </p:nvGrpSpPr>
          <p:grpSpPr bwMode="auto">
            <a:xfrm>
              <a:off x="445" y="0"/>
              <a:ext cx="5215" cy="6237"/>
              <a:chOff x="0" y="0"/>
              <a:chExt cx="5215" cy="6237"/>
            </a:xfrm>
          </p:grpSpPr>
          <p:sp>
            <p:nvSpPr>
              <p:cNvPr id="10246" name="Line 5"/>
              <p:cNvSpPr>
                <a:spLocks noChangeShapeType="1"/>
              </p:cNvSpPr>
              <p:nvPr/>
            </p:nvSpPr>
            <p:spPr bwMode="auto">
              <a:xfrm flipV="1">
                <a:off x="3372" y="1430"/>
                <a:ext cx="158" cy="217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prstDash val="dash"/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247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3082" y="3610"/>
                <a:ext cx="830" cy="6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F</a:t>
                </a:r>
              </a:p>
            </p:txBody>
          </p:sp>
          <p:grpSp>
            <p:nvGrpSpPr>
              <p:cNvPr id="10248" name="组合 9224"/>
              <p:cNvGrpSpPr/>
              <p:nvPr/>
            </p:nvGrpSpPr>
            <p:grpSpPr bwMode="auto">
              <a:xfrm>
                <a:off x="0" y="0"/>
                <a:ext cx="5215" cy="6237"/>
                <a:chOff x="0" y="0"/>
                <a:chExt cx="5214" cy="6237"/>
              </a:xfrm>
            </p:grpSpPr>
            <p:grpSp>
              <p:nvGrpSpPr>
                <p:cNvPr id="10249" name="组合 9225"/>
                <p:cNvGrpSpPr/>
                <p:nvPr/>
              </p:nvGrpSpPr>
              <p:grpSpPr bwMode="auto">
                <a:xfrm>
                  <a:off x="0" y="0"/>
                  <a:ext cx="5215" cy="6220"/>
                  <a:chOff x="0" y="0"/>
                  <a:chExt cx="5215" cy="6220"/>
                </a:xfrm>
              </p:grpSpPr>
              <p:sp>
                <p:nvSpPr>
                  <p:cNvPr id="10250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0" y="3642"/>
                    <a:ext cx="4807" cy="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bevel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0251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070" y="252"/>
                    <a:ext cx="22" cy="5968"/>
                  </a:xfrm>
                  <a:prstGeom prst="line">
                    <a:avLst/>
                  </a:prstGeom>
                  <a:noFill/>
                  <a:ln w="31750">
                    <a:solidFill>
                      <a:schemeClr val="tx1"/>
                    </a:solidFill>
                    <a:bevel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10252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0" y="0"/>
                    <a:ext cx="840" cy="6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sy="50000" kx="-2453608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000" i="1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y</a:t>
                    </a:r>
                  </a:p>
                </p:txBody>
              </p:sp>
              <p:sp>
                <p:nvSpPr>
                  <p:cNvPr id="10253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75" y="3757"/>
                    <a:ext cx="840" cy="6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sy="50000" kx="-2453608" rotWithShape="0">
                      <a:schemeClr val="bg2">
                        <a:alpha val="50000"/>
                      </a:scheme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000" i="1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x</a:t>
                    </a:r>
                  </a:p>
                </p:txBody>
              </p:sp>
              <p:sp>
                <p:nvSpPr>
                  <p:cNvPr id="10254" name="Text Box 24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41" y="3516"/>
                    <a:ext cx="830" cy="6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000" kern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rPr>
                      <a:t>O</a:t>
                    </a:r>
                  </a:p>
                </p:txBody>
              </p:sp>
            </p:grpSp>
            <p:sp>
              <p:nvSpPr>
                <p:cNvPr id="10255" name="Freeform 7"/>
                <p:cNvSpPr>
                  <a:spLocks noChangeAspect="1" noChangeArrowheads="1"/>
                </p:cNvSpPr>
                <p:nvPr/>
              </p:nvSpPr>
              <p:spPr bwMode="auto">
                <a:xfrm>
                  <a:off x="2106" y="947"/>
                  <a:ext cx="2165" cy="5290"/>
                </a:xfrm>
                <a:custGeom>
                  <a:avLst/>
                  <a:gdLst>
                    <a:gd name="T0" fmla="*/ 515 w 515"/>
                    <a:gd name="T1" fmla="*/ 0 h 628"/>
                    <a:gd name="T2" fmla="*/ 465 w 515"/>
                    <a:gd name="T3" fmla="*/ 16 h 628"/>
                    <a:gd name="T4" fmla="*/ 417 w 515"/>
                    <a:gd name="T5" fmla="*/ 31 h 628"/>
                    <a:gd name="T6" fmla="*/ 372 w 515"/>
                    <a:gd name="T7" fmla="*/ 47 h 628"/>
                    <a:gd name="T8" fmla="*/ 330 w 515"/>
                    <a:gd name="T9" fmla="*/ 63 h 628"/>
                    <a:gd name="T10" fmla="*/ 290 w 515"/>
                    <a:gd name="T11" fmla="*/ 78 h 628"/>
                    <a:gd name="T12" fmla="*/ 253 w 515"/>
                    <a:gd name="T13" fmla="*/ 94 h 628"/>
                    <a:gd name="T14" fmla="*/ 218 w 515"/>
                    <a:gd name="T15" fmla="*/ 110 h 628"/>
                    <a:gd name="T16" fmla="*/ 186 w 515"/>
                    <a:gd name="T17" fmla="*/ 125 h 628"/>
                    <a:gd name="T18" fmla="*/ 156 w 515"/>
                    <a:gd name="T19" fmla="*/ 141 h 628"/>
                    <a:gd name="T20" fmla="*/ 129 w 515"/>
                    <a:gd name="T21" fmla="*/ 157 h 628"/>
                    <a:gd name="T22" fmla="*/ 105 w 515"/>
                    <a:gd name="T23" fmla="*/ 173 h 628"/>
                    <a:gd name="T24" fmla="*/ 83 w 515"/>
                    <a:gd name="T25" fmla="*/ 188 h 628"/>
                    <a:gd name="T26" fmla="*/ 63 w 515"/>
                    <a:gd name="T27" fmla="*/ 204 h 628"/>
                    <a:gd name="T28" fmla="*/ 47 w 515"/>
                    <a:gd name="T29" fmla="*/ 220 h 628"/>
                    <a:gd name="T30" fmla="*/ 33 w 515"/>
                    <a:gd name="T31" fmla="*/ 235 h 628"/>
                    <a:gd name="T32" fmla="*/ 21 w 515"/>
                    <a:gd name="T33" fmla="*/ 251 h 628"/>
                    <a:gd name="T34" fmla="*/ 12 w 515"/>
                    <a:gd name="T35" fmla="*/ 267 h 628"/>
                    <a:gd name="T36" fmla="*/ 5 w 515"/>
                    <a:gd name="T37" fmla="*/ 282 h 628"/>
                    <a:gd name="T38" fmla="*/ 2 w 515"/>
                    <a:gd name="T39" fmla="*/ 298 h 628"/>
                    <a:gd name="T40" fmla="*/ 0 w 515"/>
                    <a:gd name="T41" fmla="*/ 314 h 628"/>
                    <a:gd name="T42" fmla="*/ 2 w 515"/>
                    <a:gd name="T43" fmla="*/ 330 h 628"/>
                    <a:gd name="T44" fmla="*/ 5 w 515"/>
                    <a:gd name="T45" fmla="*/ 345 h 628"/>
                    <a:gd name="T46" fmla="*/ 12 w 515"/>
                    <a:gd name="T47" fmla="*/ 361 h 628"/>
                    <a:gd name="T48" fmla="*/ 21 w 515"/>
                    <a:gd name="T49" fmla="*/ 377 h 628"/>
                    <a:gd name="T50" fmla="*/ 32 w 515"/>
                    <a:gd name="T51" fmla="*/ 392 h 628"/>
                    <a:gd name="T52" fmla="*/ 47 w 515"/>
                    <a:gd name="T53" fmla="*/ 408 h 628"/>
                    <a:gd name="T54" fmla="*/ 63 w 515"/>
                    <a:gd name="T55" fmla="*/ 424 h 628"/>
                    <a:gd name="T56" fmla="*/ 83 w 515"/>
                    <a:gd name="T57" fmla="*/ 439 h 628"/>
                    <a:gd name="T58" fmla="*/ 104 w 515"/>
                    <a:gd name="T59" fmla="*/ 455 h 628"/>
                    <a:gd name="T60" fmla="*/ 129 w 515"/>
                    <a:gd name="T61" fmla="*/ 471 h 628"/>
                    <a:gd name="T62" fmla="*/ 156 w 515"/>
                    <a:gd name="T63" fmla="*/ 487 h 628"/>
                    <a:gd name="T64" fmla="*/ 185 w 515"/>
                    <a:gd name="T65" fmla="*/ 502 h 628"/>
                    <a:gd name="T66" fmla="*/ 218 w 515"/>
                    <a:gd name="T67" fmla="*/ 518 h 628"/>
                    <a:gd name="T68" fmla="*/ 252 w 515"/>
                    <a:gd name="T69" fmla="*/ 534 h 628"/>
                    <a:gd name="T70" fmla="*/ 290 w 515"/>
                    <a:gd name="T71" fmla="*/ 549 h 628"/>
                    <a:gd name="T72" fmla="*/ 330 w 515"/>
                    <a:gd name="T73" fmla="*/ 565 h 628"/>
                    <a:gd name="T74" fmla="*/ 372 w 515"/>
                    <a:gd name="T75" fmla="*/ 581 h 628"/>
                    <a:gd name="T76" fmla="*/ 417 w 515"/>
                    <a:gd name="T77" fmla="*/ 596 h 628"/>
                    <a:gd name="T78" fmla="*/ 465 w 515"/>
                    <a:gd name="T79" fmla="*/ 612 h 628"/>
                    <a:gd name="T80" fmla="*/ 515 w 515"/>
                    <a:gd name="T81" fmla="*/ 628 h 6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15" h="628">
                      <a:moveTo>
                        <a:pt x="515" y="0"/>
                      </a:moveTo>
                      <a:lnTo>
                        <a:pt x="465" y="16"/>
                      </a:lnTo>
                      <a:lnTo>
                        <a:pt x="417" y="31"/>
                      </a:lnTo>
                      <a:lnTo>
                        <a:pt x="372" y="47"/>
                      </a:lnTo>
                      <a:lnTo>
                        <a:pt x="330" y="63"/>
                      </a:lnTo>
                      <a:lnTo>
                        <a:pt x="290" y="78"/>
                      </a:lnTo>
                      <a:lnTo>
                        <a:pt x="253" y="94"/>
                      </a:lnTo>
                      <a:lnTo>
                        <a:pt x="218" y="110"/>
                      </a:lnTo>
                      <a:lnTo>
                        <a:pt x="186" y="125"/>
                      </a:lnTo>
                      <a:lnTo>
                        <a:pt x="156" y="141"/>
                      </a:lnTo>
                      <a:lnTo>
                        <a:pt x="129" y="157"/>
                      </a:lnTo>
                      <a:lnTo>
                        <a:pt x="105" y="173"/>
                      </a:lnTo>
                      <a:lnTo>
                        <a:pt x="83" y="188"/>
                      </a:lnTo>
                      <a:lnTo>
                        <a:pt x="63" y="204"/>
                      </a:lnTo>
                      <a:lnTo>
                        <a:pt x="47" y="220"/>
                      </a:lnTo>
                      <a:lnTo>
                        <a:pt x="33" y="235"/>
                      </a:lnTo>
                      <a:lnTo>
                        <a:pt x="21" y="251"/>
                      </a:lnTo>
                      <a:lnTo>
                        <a:pt x="12" y="267"/>
                      </a:lnTo>
                      <a:lnTo>
                        <a:pt x="5" y="282"/>
                      </a:lnTo>
                      <a:lnTo>
                        <a:pt x="2" y="298"/>
                      </a:lnTo>
                      <a:lnTo>
                        <a:pt x="0" y="314"/>
                      </a:lnTo>
                      <a:lnTo>
                        <a:pt x="2" y="330"/>
                      </a:lnTo>
                      <a:lnTo>
                        <a:pt x="5" y="345"/>
                      </a:lnTo>
                      <a:lnTo>
                        <a:pt x="12" y="361"/>
                      </a:lnTo>
                      <a:lnTo>
                        <a:pt x="21" y="377"/>
                      </a:lnTo>
                      <a:lnTo>
                        <a:pt x="32" y="392"/>
                      </a:lnTo>
                      <a:lnTo>
                        <a:pt x="47" y="408"/>
                      </a:lnTo>
                      <a:lnTo>
                        <a:pt x="63" y="424"/>
                      </a:lnTo>
                      <a:lnTo>
                        <a:pt x="83" y="439"/>
                      </a:lnTo>
                      <a:lnTo>
                        <a:pt x="104" y="455"/>
                      </a:lnTo>
                      <a:lnTo>
                        <a:pt x="129" y="471"/>
                      </a:lnTo>
                      <a:lnTo>
                        <a:pt x="156" y="487"/>
                      </a:lnTo>
                      <a:lnTo>
                        <a:pt x="185" y="502"/>
                      </a:lnTo>
                      <a:lnTo>
                        <a:pt x="218" y="518"/>
                      </a:lnTo>
                      <a:lnTo>
                        <a:pt x="252" y="534"/>
                      </a:lnTo>
                      <a:lnTo>
                        <a:pt x="290" y="549"/>
                      </a:lnTo>
                      <a:lnTo>
                        <a:pt x="330" y="565"/>
                      </a:lnTo>
                      <a:lnTo>
                        <a:pt x="372" y="581"/>
                      </a:lnTo>
                      <a:lnTo>
                        <a:pt x="417" y="596"/>
                      </a:lnTo>
                      <a:lnTo>
                        <a:pt x="465" y="612"/>
                      </a:lnTo>
                      <a:lnTo>
                        <a:pt x="515" y="628"/>
                      </a:lnTo>
                    </a:path>
                  </a:pathLst>
                </a:custGeom>
                <a:noFill/>
                <a:ln w="28575">
                  <a:solidFill>
                    <a:srgbClr val="C10000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256" name="Line 8"/>
                <p:cNvSpPr>
                  <a:spLocks noChangeAspect="1" noChangeShapeType="1"/>
                </p:cNvSpPr>
                <p:nvPr/>
              </p:nvSpPr>
              <p:spPr bwMode="auto">
                <a:xfrm>
                  <a:off x="906" y="224"/>
                  <a:ext cx="0" cy="5983"/>
                </a:xfrm>
                <a:prstGeom prst="line">
                  <a:avLst/>
                </a:prstGeom>
                <a:noFill/>
                <a:ln w="31750">
                  <a:solidFill>
                    <a:srgbClr val="0000FF"/>
                  </a:solidFill>
                  <a:beve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257" name="Line 6"/>
            <p:cNvSpPr>
              <a:spLocks noChangeShapeType="1"/>
            </p:cNvSpPr>
            <p:nvPr/>
          </p:nvSpPr>
          <p:spPr bwMode="auto">
            <a:xfrm>
              <a:off x="1377" y="1452"/>
              <a:ext cx="25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58" name="Text Box 15"/>
            <p:cNvSpPr txBox="1">
              <a:spLocks noChangeArrowheads="1"/>
            </p:cNvSpPr>
            <p:nvPr/>
          </p:nvSpPr>
          <p:spPr bwMode="auto">
            <a:xfrm>
              <a:off x="3697" y="642"/>
              <a:ext cx="91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  <p:sp>
          <p:nvSpPr>
            <p:cNvPr id="10259" name="Text Box 16"/>
            <p:cNvSpPr txBox="1">
              <a:spLocks noChangeArrowheads="1"/>
            </p:cNvSpPr>
            <p:nvPr/>
          </p:nvSpPr>
          <p:spPr bwMode="auto">
            <a:xfrm>
              <a:off x="0" y="1127"/>
              <a:ext cx="1292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N</a:t>
              </a:r>
            </a:p>
          </p:txBody>
        </p:sp>
      </p:grp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知识要点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表格 10241"/>
          <p:cNvGraphicFramePr/>
          <p:nvPr/>
        </p:nvGraphicFramePr>
        <p:xfrm>
          <a:off x="910542" y="1819508"/>
          <a:ext cx="10370916" cy="4181023"/>
        </p:xfrm>
        <a:graphic>
          <a:graphicData uri="http://schemas.openxmlformats.org/drawingml/2006/table">
            <a:tbl>
              <a:tblPr/>
              <a:tblGrid>
                <a:gridCol w="187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0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2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15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28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82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67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3090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图   形</a:t>
                      </a:r>
                    </a:p>
                  </a:txBody>
                  <a:tcPr marT="45715" marB="45715" anchor="ctr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方程</a:t>
                      </a: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焦点</a:t>
                      </a: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准线</a:t>
                      </a: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范围</a:t>
                      </a: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顶点</a:t>
                      </a: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对称轴</a:t>
                      </a: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e</a:t>
                      </a: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024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60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607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6656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 anchor="ctr"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B w="28575" cap="flat" cmpd="sng">
                      <a:solidFill>
                        <a:schemeClr val="tx1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1314" name="组合 10291"/>
          <p:cNvGrpSpPr/>
          <p:nvPr/>
        </p:nvGrpSpPr>
        <p:grpSpPr bwMode="auto">
          <a:xfrm>
            <a:off x="1344331" y="2192965"/>
            <a:ext cx="1098033" cy="948401"/>
            <a:chOff x="0" y="0"/>
            <a:chExt cx="1244" cy="1023"/>
          </a:xfrm>
        </p:grpSpPr>
        <p:sp>
          <p:nvSpPr>
            <p:cNvPr id="11315" name="直接连接符 10292"/>
            <p:cNvSpPr>
              <a:spLocks noChangeShapeType="1"/>
            </p:cNvSpPr>
            <p:nvPr/>
          </p:nvSpPr>
          <p:spPr bwMode="auto">
            <a:xfrm>
              <a:off x="416" y="187"/>
              <a:ext cx="0" cy="8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16" name="任意多边形 10293"/>
            <p:cNvSpPr>
              <a:spLocks noChangeArrowheads="1"/>
            </p:cNvSpPr>
            <p:nvPr/>
          </p:nvSpPr>
          <p:spPr bwMode="auto">
            <a:xfrm flipH="1">
              <a:off x="528" y="255"/>
              <a:ext cx="592" cy="670"/>
            </a:xfrm>
            <a:custGeom>
              <a:avLst/>
              <a:gdLst>
                <a:gd name="T0" fmla="*/ 11152 w 21600"/>
                <a:gd name="T1" fmla="*/ 0 h 37374"/>
                <a:gd name="T2" fmla="*/ 21600 w 21600"/>
                <a:gd name="T3" fmla="*/ 18498 h 37374"/>
                <a:gd name="T4" fmla="*/ 10504 w 21600"/>
                <a:gd name="T5" fmla="*/ 37376 h 37374"/>
                <a:gd name="T6" fmla="*/ 11152 w 21600"/>
                <a:gd name="T7" fmla="*/ 0 h 37374"/>
                <a:gd name="T8" fmla="*/ 21600 w 21600"/>
                <a:gd name="T9" fmla="*/ 18498 h 37374"/>
                <a:gd name="T10" fmla="*/ 10504 w 21600"/>
                <a:gd name="T11" fmla="*/ 37376 h 37374"/>
                <a:gd name="T12" fmla="*/ 0 w 21600"/>
                <a:gd name="T13" fmla="*/ 18498 h 37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37374" fill="none">
                  <a:moveTo>
                    <a:pt x="11152" y="0"/>
                  </a:moveTo>
                  <a:cubicBezTo>
                    <a:pt x="17415" y="3781"/>
                    <a:pt x="21600" y="10651"/>
                    <a:pt x="21600" y="18498"/>
                  </a:cubicBezTo>
                  <a:cubicBezTo>
                    <a:pt x="21600" y="26615"/>
                    <a:pt x="17123" y="33686"/>
                    <a:pt x="10504" y="37376"/>
                  </a:cubicBezTo>
                </a:path>
                <a:path w="21600" h="37374" stroke="0">
                  <a:moveTo>
                    <a:pt x="11152" y="0"/>
                  </a:moveTo>
                  <a:cubicBezTo>
                    <a:pt x="17415" y="3781"/>
                    <a:pt x="21600" y="10651"/>
                    <a:pt x="21600" y="18498"/>
                  </a:cubicBezTo>
                  <a:cubicBezTo>
                    <a:pt x="21600" y="26615"/>
                    <a:pt x="17123" y="33686"/>
                    <a:pt x="10504" y="37376"/>
                  </a:cubicBezTo>
                  <a:lnTo>
                    <a:pt x="0" y="18498"/>
                  </a:lnTo>
                  <a:close/>
                </a:path>
              </a:pathLst>
            </a:custGeom>
            <a:noFill/>
            <a:ln w="28575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17" name="直接连接符 10294"/>
            <p:cNvSpPr>
              <a:spLocks noChangeShapeType="1"/>
            </p:cNvSpPr>
            <p:nvPr/>
          </p:nvSpPr>
          <p:spPr bwMode="auto">
            <a:xfrm>
              <a:off x="0" y="591"/>
              <a:ext cx="1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18" name="直接连接符 10295"/>
            <p:cNvSpPr>
              <a:spLocks noChangeShapeType="1"/>
            </p:cNvSpPr>
            <p:nvPr/>
          </p:nvSpPr>
          <p:spPr bwMode="auto">
            <a:xfrm flipV="1">
              <a:off x="528" y="96"/>
              <a:ext cx="0" cy="9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19" name="椭圆 10296"/>
            <p:cNvSpPr>
              <a:spLocks noChangeArrowheads="1"/>
            </p:cNvSpPr>
            <p:nvPr/>
          </p:nvSpPr>
          <p:spPr bwMode="auto">
            <a:xfrm>
              <a:off x="624" y="572"/>
              <a:ext cx="32" cy="37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1400" kern="0">
                <a:solidFill>
                  <a:srgbClr val="A5002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20" name="文本框 10297"/>
            <p:cNvSpPr txBox="1">
              <a:spLocks noChangeArrowheads="1"/>
            </p:cNvSpPr>
            <p:nvPr/>
          </p:nvSpPr>
          <p:spPr bwMode="auto">
            <a:xfrm>
              <a:off x="129" y="255"/>
              <a:ext cx="160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4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11321" name="文本框 10298"/>
            <p:cNvSpPr txBox="1">
              <a:spLocks noChangeArrowheads="1"/>
            </p:cNvSpPr>
            <p:nvPr/>
          </p:nvSpPr>
          <p:spPr bwMode="auto">
            <a:xfrm>
              <a:off x="593" y="572"/>
              <a:ext cx="191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4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11322" name="文本框 10299"/>
            <p:cNvSpPr txBox="1">
              <a:spLocks noChangeArrowheads="1"/>
            </p:cNvSpPr>
            <p:nvPr/>
          </p:nvSpPr>
          <p:spPr bwMode="auto">
            <a:xfrm>
              <a:off x="336" y="0"/>
              <a:ext cx="161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4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11323" name="文本框 10300"/>
            <p:cNvSpPr txBox="1">
              <a:spLocks noChangeArrowheads="1"/>
            </p:cNvSpPr>
            <p:nvPr/>
          </p:nvSpPr>
          <p:spPr bwMode="auto">
            <a:xfrm>
              <a:off x="988" y="572"/>
              <a:ext cx="25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4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1324" name="文本框 10301"/>
            <p:cNvSpPr txBox="1">
              <a:spLocks noChangeArrowheads="1"/>
            </p:cNvSpPr>
            <p:nvPr/>
          </p:nvSpPr>
          <p:spPr bwMode="auto">
            <a:xfrm>
              <a:off x="336" y="591"/>
              <a:ext cx="225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4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grpSp>
        <p:nvGrpSpPr>
          <p:cNvPr id="11325" name="组合 10302"/>
          <p:cNvGrpSpPr/>
          <p:nvPr/>
        </p:nvGrpSpPr>
        <p:grpSpPr bwMode="auto">
          <a:xfrm>
            <a:off x="1268547" y="3068126"/>
            <a:ext cx="1198155" cy="1033119"/>
            <a:chOff x="0" y="0"/>
            <a:chExt cx="1280" cy="1023"/>
          </a:xfrm>
        </p:grpSpPr>
        <p:sp>
          <p:nvSpPr>
            <p:cNvPr id="11326" name="直接连接符 10303"/>
            <p:cNvSpPr>
              <a:spLocks noChangeShapeType="1"/>
            </p:cNvSpPr>
            <p:nvPr/>
          </p:nvSpPr>
          <p:spPr bwMode="auto">
            <a:xfrm>
              <a:off x="728" y="144"/>
              <a:ext cx="0" cy="8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27" name="任意多边形 10304"/>
            <p:cNvSpPr>
              <a:spLocks noChangeArrowheads="1"/>
            </p:cNvSpPr>
            <p:nvPr/>
          </p:nvSpPr>
          <p:spPr bwMode="auto">
            <a:xfrm rot="10773581" flipH="1">
              <a:off x="0" y="240"/>
              <a:ext cx="592" cy="670"/>
            </a:xfrm>
            <a:custGeom>
              <a:avLst/>
              <a:gdLst>
                <a:gd name="T0" fmla="*/ 11152 w 21600"/>
                <a:gd name="T1" fmla="*/ 0 h 37374"/>
                <a:gd name="T2" fmla="*/ 21600 w 21600"/>
                <a:gd name="T3" fmla="*/ 18498 h 37374"/>
                <a:gd name="T4" fmla="*/ 10504 w 21600"/>
                <a:gd name="T5" fmla="*/ 37376 h 37374"/>
                <a:gd name="T6" fmla="*/ 11152 w 21600"/>
                <a:gd name="T7" fmla="*/ 0 h 37374"/>
                <a:gd name="T8" fmla="*/ 21600 w 21600"/>
                <a:gd name="T9" fmla="*/ 18498 h 37374"/>
                <a:gd name="T10" fmla="*/ 10504 w 21600"/>
                <a:gd name="T11" fmla="*/ 37376 h 37374"/>
                <a:gd name="T12" fmla="*/ 0 w 21600"/>
                <a:gd name="T13" fmla="*/ 18498 h 37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37374" fill="none">
                  <a:moveTo>
                    <a:pt x="11152" y="0"/>
                  </a:moveTo>
                  <a:cubicBezTo>
                    <a:pt x="17415" y="3781"/>
                    <a:pt x="21600" y="10651"/>
                    <a:pt x="21600" y="18498"/>
                  </a:cubicBezTo>
                  <a:cubicBezTo>
                    <a:pt x="21600" y="26615"/>
                    <a:pt x="17123" y="33686"/>
                    <a:pt x="10504" y="37376"/>
                  </a:cubicBezTo>
                </a:path>
                <a:path w="21600" h="37374" stroke="0">
                  <a:moveTo>
                    <a:pt x="11152" y="0"/>
                  </a:moveTo>
                  <a:cubicBezTo>
                    <a:pt x="17415" y="3781"/>
                    <a:pt x="21600" y="10651"/>
                    <a:pt x="21600" y="18498"/>
                  </a:cubicBezTo>
                  <a:cubicBezTo>
                    <a:pt x="21600" y="26615"/>
                    <a:pt x="17123" y="33686"/>
                    <a:pt x="10504" y="37376"/>
                  </a:cubicBezTo>
                  <a:lnTo>
                    <a:pt x="0" y="18498"/>
                  </a:lnTo>
                  <a:close/>
                </a:path>
              </a:pathLst>
            </a:custGeom>
            <a:noFill/>
            <a:ln w="28575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28" name="直接连接符 10305"/>
            <p:cNvSpPr>
              <a:spLocks noChangeShapeType="1"/>
            </p:cNvSpPr>
            <p:nvPr/>
          </p:nvSpPr>
          <p:spPr bwMode="auto">
            <a:xfrm>
              <a:off x="64" y="576"/>
              <a:ext cx="1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29" name="直接连接符 10306"/>
            <p:cNvSpPr>
              <a:spLocks noChangeShapeType="1"/>
            </p:cNvSpPr>
            <p:nvPr/>
          </p:nvSpPr>
          <p:spPr bwMode="auto">
            <a:xfrm flipV="1">
              <a:off x="592" y="96"/>
              <a:ext cx="0" cy="9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30" name="椭圆 10307"/>
            <p:cNvSpPr>
              <a:spLocks noChangeArrowheads="1"/>
            </p:cNvSpPr>
            <p:nvPr/>
          </p:nvSpPr>
          <p:spPr bwMode="auto">
            <a:xfrm>
              <a:off x="440" y="557"/>
              <a:ext cx="32" cy="37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1600" kern="0">
                <a:solidFill>
                  <a:srgbClr val="A5002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31" name="文本框 10308"/>
            <p:cNvSpPr txBox="1">
              <a:spLocks noChangeArrowheads="1"/>
            </p:cNvSpPr>
            <p:nvPr/>
          </p:nvSpPr>
          <p:spPr bwMode="auto">
            <a:xfrm>
              <a:off x="832" y="115"/>
              <a:ext cx="159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11332" name="文本框 10309"/>
            <p:cNvSpPr txBox="1">
              <a:spLocks noChangeArrowheads="1"/>
            </p:cNvSpPr>
            <p:nvPr/>
          </p:nvSpPr>
          <p:spPr bwMode="auto">
            <a:xfrm>
              <a:off x="169" y="576"/>
              <a:ext cx="191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11333" name="文本框 10310"/>
            <p:cNvSpPr txBox="1">
              <a:spLocks noChangeArrowheads="1"/>
            </p:cNvSpPr>
            <p:nvPr/>
          </p:nvSpPr>
          <p:spPr bwMode="auto">
            <a:xfrm>
              <a:off x="400" y="0"/>
              <a:ext cx="161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11334" name="文本框 10311"/>
            <p:cNvSpPr txBox="1">
              <a:spLocks noChangeArrowheads="1"/>
            </p:cNvSpPr>
            <p:nvPr/>
          </p:nvSpPr>
          <p:spPr bwMode="auto">
            <a:xfrm>
              <a:off x="1024" y="590"/>
              <a:ext cx="256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1335" name="文本框 10312"/>
            <p:cNvSpPr txBox="1">
              <a:spLocks noChangeArrowheads="1"/>
            </p:cNvSpPr>
            <p:nvPr/>
          </p:nvSpPr>
          <p:spPr bwMode="auto">
            <a:xfrm>
              <a:off x="527" y="547"/>
              <a:ext cx="225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grpSp>
        <p:nvGrpSpPr>
          <p:cNvPr id="11336" name="组合 10313"/>
          <p:cNvGrpSpPr/>
          <p:nvPr/>
        </p:nvGrpSpPr>
        <p:grpSpPr bwMode="auto">
          <a:xfrm>
            <a:off x="1263770" y="4009118"/>
            <a:ext cx="1196449" cy="969141"/>
            <a:chOff x="0" y="0"/>
            <a:chExt cx="1306" cy="1039"/>
          </a:xfrm>
        </p:grpSpPr>
        <p:sp>
          <p:nvSpPr>
            <p:cNvPr id="11337" name="直接连接符 10314"/>
            <p:cNvSpPr>
              <a:spLocks noChangeShapeType="1"/>
            </p:cNvSpPr>
            <p:nvPr/>
          </p:nvSpPr>
          <p:spPr bwMode="auto">
            <a:xfrm rot="-5400000">
              <a:off x="556" y="301"/>
              <a:ext cx="1" cy="8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38" name="任意多边形 10315"/>
            <p:cNvSpPr>
              <a:spLocks noChangeArrowheads="1"/>
            </p:cNvSpPr>
            <p:nvPr/>
          </p:nvSpPr>
          <p:spPr bwMode="auto">
            <a:xfrm rot="16238233" flipH="1">
              <a:off x="264" y="-39"/>
              <a:ext cx="592" cy="670"/>
            </a:xfrm>
            <a:custGeom>
              <a:avLst/>
              <a:gdLst>
                <a:gd name="T0" fmla="*/ 11152 w 21600"/>
                <a:gd name="T1" fmla="*/ 0 h 37374"/>
                <a:gd name="T2" fmla="*/ 21600 w 21600"/>
                <a:gd name="T3" fmla="*/ 18498 h 37374"/>
                <a:gd name="T4" fmla="*/ 10504 w 21600"/>
                <a:gd name="T5" fmla="*/ 37376 h 37374"/>
                <a:gd name="T6" fmla="*/ 11152 w 21600"/>
                <a:gd name="T7" fmla="*/ 0 h 37374"/>
                <a:gd name="T8" fmla="*/ 21600 w 21600"/>
                <a:gd name="T9" fmla="*/ 18498 h 37374"/>
                <a:gd name="T10" fmla="*/ 10504 w 21600"/>
                <a:gd name="T11" fmla="*/ 37376 h 37374"/>
                <a:gd name="T12" fmla="*/ 0 w 21600"/>
                <a:gd name="T13" fmla="*/ 18498 h 37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37374" fill="none">
                  <a:moveTo>
                    <a:pt x="11152" y="0"/>
                  </a:moveTo>
                  <a:cubicBezTo>
                    <a:pt x="17415" y="3781"/>
                    <a:pt x="21600" y="10651"/>
                    <a:pt x="21600" y="18498"/>
                  </a:cubicBezTo>
                  <a:cubicBezTo>
                    <a:pt x="21600" y="26615"/>
                    <a:pt x="17123" y="33686"/>
                    <a:pt x="10504" y="37376"/>
                  </a:cubicBezTo>
                </a:path>
                <a:path w="21600" h="37374" stroke="0">
                  <a:moveTo>
                    <a:pt x="11152" y="0"/>
                  </a:moveTo>
                  <a:cubicBezTo>
                    <a:pt x="17415" y="3781"/>
                    <a:pt x="21600" y="10651"/>
                    <a:pt x="21600" y="18498"/>
                  </a:cubicBezTo>
                  <a:cubicBezTo>
                    <a:pt x="21600" y="26615"/>
                    <a:pt x="17123" y="33686"/>
                    <a:pt x="10504" y="37376"/>
                  </a:cubicBezTo>
                  <a:lnTo>
                    <a:pt x="0" y="18498"/>
                  </a:lnTo>
                  <a:close/>
                </a:path>
              </a:pathLst>
            </a:custGeom>
            <a:noFill/>
            <a:ln w="28575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39" name="直接连接符 10316"/>
            <p:cNvSpPr>
              <a:spLocks noChangeShapeType="1"/>
            </p:cNvSpPr>
            <p:nvPr/>
          </p:nvSpPr>
          <p:spPr bwMode="auto">
            <a:xfrm>
              <a:off x="0" y="592"/>
              <a:ext cx="1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40" name="直接连接符 10317"/>
            <p:cNvSpPr>
              <a:spLocks noChangeShapeType="1"/>
            </p:cNvSpPr>
            <p:nvPr/>
          </p:nvSpPr>
          <p:spPr bwMode="auto">
            <a:xfrm flipV="1">
              <a:off x="543" y="112"/>
              <a:ext cx="0" cy="9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41" name="椭圆 10318"/>
            <p:cNvSpPr>
              <a:spLocks noChangeArrowheads="1"/>
            </p:cNvSpPr>
            <p:nvPr/>
          </p:nvSpPr>
          <p:spPr bwMode="auto">
            <a:xfrm>
              <a:off x="527" y="434"/>
              <a:ext cx="32" cy="37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1600" kern="0">
                <a:solidFill>
                  <a:srgbClr val="A5002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42" name="文本框 10319"/>
            <p:cNvSpPr txBox="1">
              <a:spLocks noChangeArrowheads="1"/>
            </p:cNvSpPr>
            <p:nvPr/>
          </p:nvSpPr>
          <p:spPr bwMode="auto">
            <a:xfrm>
              <a:off x="911" y="635"/>
              <a:ext cx="158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11343" name="文本框 10320"/>
            <p:cNvSpPr txBox="1">
              <a:spLocks noChangeArrowheads="1"/>
            </p:cNvSpPr>
            <p:nvPr/>
          </p:nvSpPr>
          <p:spPr bwMode="auto">
            <a:xfrm>
              <a:off x="592" y="179"/>
              <a:ext cx="191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11344" name="文本框 10321"/>
            <p:cNvSpPr txBox="1">
              <a:spLocks noChangeArrowheads="1"/>
            </p:cNvSpPr>
            <p:nvPr/>
          </p:nvSpPr>
          <p:spPr bwMode="auto">
            <a:xfrm>
              <a:off x="351" y="17"/>
              <a:ext cx="161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11345" name="文本框 10322"/>
            <p:cNvSpPr txBox="1">
              <a:spLocks noChangeArrowheads="1"/>
            </p:cNvSpPr>
            <p:nvPr/>
          </p:nvSpPr>
          <p:spPr bwMode="auto">
            <a:xfrm>
              <a:off x="1050" y="398"/>
              <a:ext cx="256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1346" name="文本框 10323"/>
            <p:cNvSpPr txBox="1">
              <a:spLocks noChangeArrowheads="1"/>
            </p:cNvSpPr>
            <p:nvPr/>
          </p:nvSpPr>
          <p:spPr bwMode="auto">
            <a:xfrm>
              <a:off x="335" y="563"/>
              <a:ext cx="225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grpSp>
        <p:nvGrpSpPr>
          <p:cNvPr id="11347" name="组合 10324"/>
          <p:cNvGrpSpPr/>
          <p:nvPr/>
        </p:nvGrpSpPr>
        <p:grpSpPr bwMode="auto">
          <a:xfrm>
            <a:off x="1352887" y="5045996"/>
            <a:ext cx="1140942" cy="961604"/>
            <a:chOff x="0" y="0"/>
            <a:chExt cx="1231" cy="1168"/>
          </a:xfrm>
        </p:grpSpPr>
        <p:sp>
          <p:nvSpPr>
            <p:cNvPr id="11348" name="直接连接符 10325"/>
            <p:cNvSpPr>
              <a:spLocks noChangeShapeType="1"/>
            </p:cNvSpPr>
            <p:nvPr/>
          </p:nvSpPr>
          <p:spPr bwMode="auto">
            <a:xfrm rot="-5400000">
              <a:off x="555" y="51"/>
              <a:ext cx="1" cy="8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49" name="任意多边形 10326"/>
            <p:cNvSpPr>
              <a:spLocks noChangeArrowheads="1"/>
            </p:cNvSpPr>
            <p:nvPr/>
          </p:nvSpPr>
          <p:spPr bwMode="auto">
            <a:xfrm rot="5422354" flipH="1">
              <a:off x="247" y="537"/>
              <a:ext cx="592" cy="670"/>
            </a:xfrm>
            <a:custGeom>
              <a:avLst/>
              <a:gdLst>
                <a:gd name="T0" fmla="*/ 11152 w 21600"/>
                <a:gd name="T1" fmla="*/ 0 h 37374"/>
                <a:gd name="T2" fmla="*/ 21600 w 21600"/>
                <a:gd name="T3" fmla="*/ 18498 h 37374"/>
                <a:gd name="T4" fmla="*/ 10504 w 21600"/>
                <a:gd name="T5" fmla="*/ 37376 h 37374"/>
                <a:gd name="T6" fmla="*/ 11152 w 21600"/>
                <a:gd name="T7" fmla="*/ 0 h 37374"/>
                <a:gd name="T8" fmla="*/ 21600 w 21600"/>
                <a:gd name="T9" fmla="*/ 18498 h 37374"/>
                <a:gd name="T10" fmla="*/ 10504 w 21600"/>
                <a:gd name="T11" fmla="*/ 37376 h 37374"/>
                <a:gd name="T12" fmla="*/ 0 w 21600"/>
                <a:gd name="T13" fmla="*/ 18498 h 37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37374" fill="none">
                  <a:moveTo>
                    <a:pt x="11152" y="0"/>
                  </a:moveTo>
                  <a:cubicBezTo>
                    <a:pt x="17415" y="3781"/>
                    <a:pt x="21600" y="10651"/>
                    <a:pt x="21600" y="18498"/>
                  </a:cubicBezTo>
                  <a:cubicBezTo>
                    <a:pt x="21600" y="26615"/>
                    <a:pt x="17123" y="33686"/>
                    <a:pt x="10504" y="37376"/>
                  </a:cubicBezTo>
                </a:path>
                <a:path w="21600" h="37374" stroke="0">
                  <a:moveTo>
                    <a:pt x="11152" y="0"/>
                  </a:moveTo>
                  <a:cubicBezTo>
                    <a:pt x="17415" y="3781"/>
                    <a:pt x="21600" y="10651"/>
                    <a:pt x="21600" y="18498"/>
                  </a:cubicBezTo>
                  <a:cubicBezTo>
                    <a:pt x="21600" y="26615"/>
                    <a:pt x="17123" y="33686"/>
                    <a:pt x="10504" y="37376"/>
                  </a:cubicBezTo>
                  <a:lnTo>
                    <a:pt x="0" y="18498"/>
                  </a:lnTo>
                  <a:close/>
                </a:path>
              </a:pathLst>
            </a:custGeom>
            <a:noFill/>
            <a:ln w="28575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50" name="直接连接符 10327"/>
            <p:cNvSpPr>
              <a:spLocks noChangeShapeType="1"/>
            </p:cNvSpPr>
            <p:nvPr/>
          </p:nvSpPr>
          <p:spPr bwMode="auto">
            <a:xfrm>
              <a:off x="0" y="576"/>
              <a:ext cx="11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51" name="直接连接符 10328"/>
            <p:cNvSpPr>
              <a:spLocks noChangeShapeType="1"/>
            </p:cNvSpPr>
            <p:nvPr/>
          </p:nvSpPr>
          <p:spPr bwMode="auto">
            <a:xfrm flipV="1">
              <a:off x="543" y="96"/>
              <a:ext cx="0" cy="9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6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52" name="椭圆 10329"/>
            <p:cNvSpPr>
              <a:spLocks noChangeArrowheads="1"/>
            </p:cNvSpPr>
            <p:nvPr/>
          </p:nvSpPr>
          <p:spPr bwMode="auto">
            <a:xfrm>
              <a:off x="536" y="675"/>
              <a:ext cx="32" cy="37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eaLnBrk="0" hangingPunct="0"/>
              <a:endParaRPr lang="zh-CN" altLang="zh-CN" sz="1600" kern="0">
                <a:solidFill>
                  <a:srgbClr val="A5002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353" name="文本框 10330"/>
            <p:cNvSpPr txBox="1">
              <a:spLocks noChangeArrowheads="1"/>
            </p:cNvSpPr>
            <p:nvPr/>
          </p:nvSpPr>
          <p:spPr bwMode="auto">
            <a:xfrm>
              <a:off x="977" y="163"/>
              <a:ext cx="159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11354" name="文本框 10331"/>
            <p:cNvSpPr txBox="1">
              <a:spLocks noChangeArrowheads="1"/>
            </p:cNvSpPr>
            <p:nvPr/>
          </p:nvSpPr>
          <p:spPr bwMode="auto">
            <a:xfrm>
              <a:off x="592" y="672"/>
              <a:ext cx="191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11355" name="文本框 10332"/>
            <p:cNvSpPr txBox="1">
              <a:spLocks noChangeArrowheads="1"/>
            </p:cNvSpPr>
            <p:nvPr/>
          </p:nvSpPr>
          <p:spPr bwMode="auto">
            <a:xfrm>
              <a:off x="351" y="0"/>
              <a:ext cx="161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11356" name="文本框 10333"/>
            <p:cNvSpPr txBox="1">
              <a:spLocks noChangeArrowheads="1"/>
            </p:cNvSpPr>
            <p:nvPr/>
          </p:nvSpPr>
          <p:spPr bwMode="auto">
            <a:xfrm>
              <a:off x="975" y="591"/>
              <a:ext cx="256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1357" name="文本框 10334"/>
            <p:cNvSpPr txBox="1">
              <a:spLocks noChangeArrowheads="1"/>
            </p:cNvSpPr>
            <p:nvPr/>
          </p:nvSpPr>
          <p:spPr bwMode="auto">
            <a:xfrm>
              <a:off x="335" y="547"/>
              <a:ext cx="225" cy="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zh-CN" sz="16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10336" name="文本框 10335"/>
          <p:cNvSpPr txBox="1">
            <a:spLocks noChangeArrowheads="1"/>
          </p:cNvSpPr>
          <p:nvPr/>
        </p:nvSpPr>
        <p:spPr bwMode="auto">
          <a:xfrm>
            <a:off x="6842380" y="2303302"/>
            <a:ext cx="863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x≥0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2000" kern="0" dirty="0" err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y∈R</a:t>
            </a:r>
            <a:endParaRPr lang="en-US" altLang="zh-CN" sz="2000" kern="0" dirty="0">
              <a:solidFill>
                <a:schemeClr val="tx2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337" name="文本框 10336"/>
          <p:cNvSpPr txBox="1">
            <a:spLocks noChangeArrowheads="1"/>
          </p:cNvSpPr>
          <p:nvPr/>
        </p:nvSpPr>
        <p:spPr bwMode="auto">
          <a:xfrm>
            <a:off x="6880782" y="3195045"/>
            <a:ext cx="863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x≤0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y∈R</a:t>
            </a:r>
          </a:p>
        </p:txBody>
      </p:sp>
      <p:sp>
        <p:nvSpPr>
          <p:cNvPr id="10338" name="文本框 10337"/>
          <p:cNvSpPr txBox="1">
            <a:spLocks noChangeArrowheads="1"/>
          </p:cNvSpPr>
          <p:nvPr/>
        </p:nvSpPr>
        <p:spPr bwMode="auto">
          <a:xfrm>
            <a:off x="6889623" y="4180881"/>
            <a:ext cx="863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y≥0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2000" kern="0" dirty="0" err="1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x∈R</a:t>
            </a:r>
            <a:endParaRPr lang="en-US" altLang="zh-CN" sz="2000" kern="0" dirty="0">
              <a:solidFill>
                <a:schemeClr val="tx2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339" name="文本框 10338"/>
          <p:cNvSpPr txBox="1">
            <a:spLocks noChangeArrowheads="1"/>
          </p:cNvSpPr>
          <p:nvPr/>
        </p:nvSpPr>
        <p:spPr bwMode="auto">
          <a:xfrm>
            <a:off x="6842380" y="5138757"/>
            <a:ext cx="8636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 ≤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zh-CN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x∈R</a:t>
            </a:r>
          </a:p>
        </p:txBody>
      </p:sp>
      <p:sp>
        <p:nvSpPr>
          <p:cNvPr id="10340" name="文本框 10339"/>
          <p:cNvSpPr txBox="1">
            <a:spLocks noChangeArrowheads="1"/>
          </p:cNvSpPr>
          <p:nvPr/>
        </p:nvSpPr>
        <p:spPr bwMode="auto">
          <a:xfrm>
            <a:off x="8157215" y="3886691"/>
            <a:ext cx="792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(0,0)</a:t>
            </a:r>
          </a:p>
        </p:txBody>
      </p:sp>
      <p:sp>
        <p:nvSpPr>
          <p:cNvPr id="10341" name="文本框 10340"/>
          <p:cNvSpPr txBox="1">
            <a:spLocks noChangeArrowheads="1"/>
          </p:cNvSpPr>
          <p:nvPr/>
        </p:nvSpPr>
        <p:spPr bwMode="auto">
          <a:xfrm>
            <a:off x="9523300" y="2885712"/>
            <a:ext cx="936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</a:t>
            </a:r>
          </a:p>
        </p:txBody>
      </p:sp>
      <p:sp>
        <p:nvSpPr>
          <p:cNvPr id="10342" name="文本框 10341"/>
          <p:cNvSpPr txBox="1">
            <a:spLocks noChangeArrowheads="1"/>
          </p:cNvSpPr>
          <p:nvPr/>
        </p:nvSpPr>
        <p:spPr bwMode="auto">
          <a:xfrm>
            <a:off x="9555634" y="4780082"/>
            <a:ext cx="936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zh-CN" altLang="en-US" sz="2000" kern="0" dirty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</a:t>
            </a:r>
          </a:p>
        </p:txBody>
      </p:sp>
      <p:sp>
        <p:nvSpPr>
          <p:cNvPr id="10343" name="文本框 10342"/>
          <p:cNvSpPr txBox="1">
            <a:spLocks noChangeArrowheads="1"/>
          </p:cNvSpPr>
          <p:nvPr/>
        </p:nvSpPr>
        <p:spPr bwMode="auto">
          <a:xfrm>
            <a:off x="10772294" y="3883731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1366" name="文本框 10343"/>
          <p:cNvSpPr txBox="1">
            <a:spLocks noChangeArrowheads="1"/>
          </p:cNvSpPr>
          <p:nvPr/>
        </p:nvSpPr>
        <p:spPr bwMode="auto">
          <a:xfrm>
            <a:off x="158941" y="1164878"/>
            <a:ext cx="40463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 dirty="0">
                <a:solidFill>
                  <a:srgbClr val="0099C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6.抛物线的标准方程及性质：</a:t>
            </a:r>
          </a:p>
        </p:txBody>
      </p:sp>
      <p:grpSp>
        <p:nvGrpSpPr>
          <p:cNvPr id="10345" name="组合 10344"/>
          <p:cNvGrpSpPr/>
          <p:nvPr/>
        </p:nvGrpSpPr>
        <p:grpSpPr bwMode="auto">
          <a:xfrm>
            <a:off x="2880064" y="2325493"/>
            <a:ext cx="3596726" cy="3560907"/>
            <a:chOff x="-749" y="-2605"/>
            <a:chExt cx="5663" cy="5607"/>
          </a:xfrm>
        </p:grpSpPr>
        <p:sp>
          <p:nvSpPr>
            <p:cNvPr id="11368" name="文本框 10345"/>
            <p:cNvSpPr txBox="1">
              <a:spLocks noChangeArrowheads="1"/>
            </p:cNvSpPr>
            <p:nvPr/>
          </p:nvSpPr>
          <p:spPr bwMode="auto">
            <a:xfrm>
              <a:off x="-742" y="-872"/>
              <a:ext cx="2362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  <a:r>
                <a:rPr lang="en-US" altLang="zh-CN" sz="2000" kern="0" baseline="30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= -2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px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&gt;0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  <p:sp>
          <p:nvSpPr>
            <p:cNvPr id="11369" name="文本框 10346"/>
            <p:cNvSpPr txBox="1">
              <a:spLocks noChangeArrowheads="1"/>
            </p:cNvSpPr>
            <p:nvPr/>
          </p:nvSpPr>
          <p:spPr bwMode="auto">
            <a:xfrm>
              <a:off x="-676" y="550"/>
              <a:ext cx="2363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en-US" altLang="zh-CN" sz="2000" kern="0" baseline="3000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= 2</a:t>
              </a: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py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&gt;0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  <p:sp>
          <p:nvSpPr>
            <p:cNvPr id="11370" name="文本框 10347"/>
            <p:cNvSpPr txBox="1">
              <a:spLocks noChangeArrowheads="1"/>
            </p:cNvSpPr>
            <p:nvPr/>
          </p:nvSpPr>
          <p:spPr bwMode="auto">
            <a:xfrm>
              <a:off x="-749" y="2130"/>
              <a:ext cx="2362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en-US" altLang="zh-CN" sz="2000" kern="0" baseline="30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= -2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py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&gt;0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  <p:graphicFrame>
          <p:nvGraphicFramePr>
            <p:cNvPr id="11371" name="对象 10348"/>
            <p:cNvGraphicFramePr>
              <a:graphicFrameLocks noChangeAspect="1"/>
            </p:cNvGraphicFramePr>
            <p:nvPr/>
          </p:nvGraphicFramePr>
          <p:xfrm>
            <a:off x="1337" y="-1057"/>
            <a:ext cx="1922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660400" imgH="393700" progId="Equation.3">
                    <p:embed/>
                  </p:oleObj>
                </mc:Choice>
                <mc:Fallback>
                  <p:oleObj r:id="rId2" imgW="660400" imgH="393700" progId="Equation.3">
                    <p:embed/>
                    <p:pic>
                      <p:nvPicPr>
                        <p:cNvPr id="0" name="对象 103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7" y="-1057"/>
                          <a:ext cx="1922" cy="1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72" name="对象 10349"/>
            <p:cNvGraphicFramePr>
              <a:graphicFrameLocks noChangeAspect="1"/>
            </p:cNvGraphicFramePr>
            <p:nvPr/>
          </p:nvGraphicFramePr>
          <p:xfrm>
            <a:off x="1394" y="289"/>
            <a:ext cx="1627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558800" imgH="393700" progId="Equation.3">
                    <p:embed/>
                  </p:oleObj>
                </mc:Choice>
                <mc:Fallback>
                  <p:oleObj r:id="rId4" imgW="558800" imgH="393700" progId="Equation.3">
                    <p:embed/>
                    <p:pic>
                      <p:nvPicPr>
                        <p:cNvPr id="0" name="对象 103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4" y="289"/>
                          <a:ext cx="1627" cy="1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73" name="对象 10350"/>
            <p:cNvGraphicFramePr>
              <a:graphicFrameLocks noChangeAspect="1"/>
            </p:cNvGraphicFramePr>
            <p:nvPr/>
          </p:nvGraphicFramePr>
          <p:xfrm>
            <a:off x="1366" y="1747"/>
            <a:ext cx="1888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647700" imgH="393700" progId="Equation.3">
                    <p:embed/>
                  </p:oleObj>
                </mc:Choice>
                <mc:Fallback>
                  <p:oleObj r:id="rId6" imgW="647700" imgH="393700" progId="Equation.3">
                    <p:embed/>
                    <p:pic>
                      <p:nvPicPr>
                        <p:cNvPr id="0" name="对象 103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6" y="1747"/>
                          <a:ext cx="1888" cy="1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74" name="对象 10351"/>
            <p:cNvGraphicFramePr>
              <a:graphicFrameLocks noChangeAspect="1"/>
            </p:cNvGraphicFramePr>
            <p:nvPr/>
          </p:nvGraphicFramePr>
          <p:xfrm>
            <a:off x="3575" y="-1167"/>
            <a:ext cx="1208" cy="11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405765" imgH="393065" progId="Equation.3">
                    <p:embed/>
                  </p:oleObj>
                </mc:Choice>
                <mc:Fallback>
                  <p:oleObj r:id="rId8" imgW="405765" imgH="393065" progId="Equation.3">
                    <p:embed/>
                    <p:pic>
                      <p:nvPicPr>
                        <p:cNvPr id="0" name="对象 103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5" y="-1167"/>
                          <a:ext cx="1208" cy="11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75" name="对象 10352"/>
            <p:cNvGraphicFramePr>
              <a:graphicFrameLocks noChangeAspect="1"/>
            </p:cNvGraphicFramePr>
            <p:nvPr/>
          </p:nvGraphicFramePr>
          <p:xfrm>
            <a:off x="3671" y="307"/>
            <a:ext cx="1243" cy="11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520700" imgH="393700" progId="Equation.3">
                    <p:embed/>
                  </p:oleObj>
                </mc:Choice>
                <mc:Fallback>
                  <p:oleObj r:id="rId10" imgW="520700" imgH="393700" progId="Equation.3">
                    <p:embed/>
                    <p:pic>
                      <p:nvPicPr>
                        <p:cNvPr id="0" name="对象 103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71" y="307"/>
                          <a:ext cx="1243" cy="11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76" name="对象 10353"/>
            <p:cNvGraphicFramePr>
              <a:graphicFrameLocks noChangeAspect="1"/>
            </p:cNvGraphicFramePr>
            <p:nvPr/>
          </p:nvGraphicFramePr>
          <p:xfrm>
            <a:off x="3786" y="1827"/>
            <a:ext cx="997" cy="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419100" imgH="393700" progId="Equation.3">
                    <p:embed/>
                  </p:oleObj>
                </mc:Choice>
                <mc:Fallback>
                  <p:oleObj r:id="rId12" imgW="419100" imgH="393700" progId="Equation.3">
                    <p:embed/>
                    <p:pic>
                      <p:nvPicPr>
                        <p:cNvPr id="0" name="对象 103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6" y="1827"/>
                          <a:ext cx="997" cy="1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377" name="文本框 10354"/>
            <p:cNvSpPr txBox="1">
              <a:spLocks noChangeArrowheads="1"/>
            </p:cNvSpPr>
            <p:nvPr/>
          </p:nvSpPr>
          <p:spPr bwMode="auto">
            <a:xfrm>
              <a:off x="-552" y="-2294"/>
              <a:ext cx="2363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  <a:r>
                <a:rPr lang="en-US" altLang="zh-CN" sz="2000" kern="0" baseline="3000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= 2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px</a:t>
              </a:r>
            </a:p>
            <a:p>
              <a:pPr eaLnBrk="0" hangingPunct="0">
                <a:lnSpc>
                  <a:spcPct val="50000"/>
                </a:lnSpc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p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&gt;0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  <p:graphicFrame>
          <p:nvGraphicFramePr>
            <p:cNvPr id="11378" name="对象 10355"/>
            <p:cNvGraphicFramePr>
              <a:graphicFrameLocks noChangeAspect="1"/>
            </p:cNvGraphicFramePr>
            <p:nvPr/>
          </p:nvGraphicFramePr>
          <p:xfrm>
            <a:off x="1466" y="-2571"/>
            <a:ext cx="1627" cy="1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558800" imgH="393700" progId="Equation.3">
                    <p:embed/>
                  </p:oleObj>
                </mc:Choice>
                <mc:Fallback>
                  <p:oleObj r:id="rId14" imgW="558800" imgH="393700" progId="Equation.3">
                    <p:embed/>
                    <p:pic>
                      <p:nvPicPr>
                        <p:cNvPr id="0" name="对象 103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6" y="-2571"/>
                          <a:ext cx="1627" cy="1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79" name="对象 10356"/>
            <p:cNvGraphicFramePr>
              <a:graphicFrameLocks noChangeAspect="1"/>
            </p:cNvGraphicFramePr>
            <p:nvPr/>
          </p:nvGraphicFramePr>
          <p:xfrm>
            <a:off x="3494" y="-2605"/>
            <a:ext cx="1210" cy="1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6" imgW="508000" imgH="393700" progId="Equation.3">
                    <p:embed/>
                  </p:oleObj>
                </mc:Choice>
                <mc:Fallback>
                  <p:oleObj r:id="rId16" imgW="508000" imgH="393700" progId="Equation.3">
                    <p:embed/>
                    <p:pic>
                      <p:nvPicPr>
                        <p:cNvPr id="0" name="对象 103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4" y="-2605"/>
                          <a:ext cx="1210" cy="1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知识要点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6" grpId="0"/>
      <p:bldP spid="10337" grpId="0"/>
      <p:bldP spid="10338" grpId="0"/>
      <p:bldP spid="10339" grpId="0"/>
      <p:bldP spid="10340" grpId="0"/>
      <p:bldP spid="10341" grpId="0"/>
      <p:bldP spid="10342" grpId="0"/>
      <p:bldP spid="103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265"/>
          <p:cNvSpPr txBox="1">
            <a:spLocks noChangeArrowheads="1"/>
          </p:cNvSpPr>
          <p:nvPr/>
        </p:nvSpPr>
        <p:spPr bwMode="auto">
          <a:xfrm>
            <a:off x="660400" y="1326591"/>
            <a:ext cx="92904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kern="0">
                <a:solidFill>
                  <a:srgbClr val="0099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动点</a:t>
            </a:r>
            <a:r>
              <a:rPr lang="en-US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到两定点</a:t>
            </a:r>
            <a:r>
              <a:rPr lang="en-US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(-3,0)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(3,0)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的距离之和等于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，则点</a:t>
            </a:r>
            <a:r>
              <a:rPr lang="en-US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的轨迹是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(       )</a:t>
            </a:r>
          </a:p>
        </p:txBody>
      </p:sp>
      <p:sp>
        <p:nvSpPr>
          <p:cNvPr id="11267" name="矩形 11266"/>
          <p:cNvSpPr>
            <a:spLocks noChangeArrowheads="1"/>
          </p:cNvSpPr>
          <p:nvPr/>
        </p:nvSpPr>
        <p:spPr bwMode="auto">
          <a:xfrm>
            <a:off x="8542943" y="1345909"/>
            <a:ext cx="37061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</a:p>
        </p:txBody>
      </p:sp>
      <p:sp>
        <p:nvSpPr>
          <p:cNvPr id="11268" name="矩形 11267"/>
          <p:cNvSpPr>
            <a:spLocks noChangeArrowheads="1"/>
          </p:cNvSpPr>
          <p:nvPr/>
        </p:nvSpPr>
        <p:spPr bwMode="auto">
          <a:xfrm>
            <a:off x="1463495" y="1901940"/>
            <a:ext cx="58324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A.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椭圆                 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B.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圆</a:t>
            </a:r>
          </a:p>
          <a:p>
            <a:pPr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C.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线段</a:t>
            </a:r>
            <a:r>
              <a:rPr lang="en-US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         D.</a:t>
            </a:r>
            <a:r>
              <a:rPr lang="zh-CN" altLang="en-US" sz="2000" kern="0">
                <a:ea typeface="思源黑体 CN Medium" panose="020B0600000000000000" pitchFamily="34" charset="-122"/>
                <a:sym typeface="Arial" panose="020B0604020202020204" pitchFamily="34" charset="0"/>
              </a:rPr>
              <a:t>直线</a:t>
            </a:r>
            <a:r>
              <a:rPr lang="en-US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i="1" kern="0"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1270" name="文本框 11269"/>
          <p:cNvSpPr txBox="1">
            <a:spLocks noChangeArrowheads="1"/>
          </p:cNvSpPr>
          <p:nvPr/>
        </p:nvSpPr>
        <p:spPr bwMode="auto">
          <a:xfrm>
            <a:off x="660399" y="3204523"/>
            <a:ext cx="107290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hangingPunct="0">
              <a:lnSpc>
                <a:spcPct val="130000"/>
              </a:lnSpc>
              <a:spcBef>
                <a:spcPct val="20000"/>
              </a:spcBef>
            </a:pPr>
            <a:r>
              <a:rPr lang="en-US" altLang="zh-CN" sz="2000" kern="0" dirty="0">
                <a:solidFill>
                  <a:srgbClr val="0099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椭圆      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+       =1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的焦点坐标是</a:t>
            </a:r>
            <a:r>
              <a:rPr lang="zh-CN" altLang="en-US" sz="20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       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若弦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CD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过左焦点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则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△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CD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的周长是</a:t>
            </a:r>
            <a:r>
              <a:rPr lang="zh-CN" altLang="en-US" sz="2000" u="sng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11271" name="对象 11270"/>
          <p:cNvGraphicFramePr>
            <a:graphicFrameLocks noChangeAspect="1"/>
          </p:cNvGraphicFramePr>
          <p:nvPr/>
        </p:nvGraphicFramePr>
        <p:xfrm>
          <a:off x="1516849" y="2996620"/>
          <a:ext cx="4857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15900" imgH="419100" progId="Equation.DSMT4">
                  <p:embed/>
                </p:oleObj>
              </mc:Choice>
              <mc:Fallback>
                <p:oleObj r:id="rId2" imgW="215900" imgH="419100" progId="Equation.DSMT4">
                  <p:embed/>
                  <p:pic>
                    <p:nvPicPr>
                      <p:cNvPr id="0" name="对象 11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849" y="2996620"/>
                        <a:ext cx="4857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对象 11271"/>
          <p:cNvGraphicFramePr>
            <a:graphicFrameLocks noChangeAspect="1"/>
          </p:cNvGraphicFramePr>
          <p:nvPr/>
        </p:nvGraphicFramePr>
        <p:xfrm>
          <a:off x="2129280" y="2979158"/>
          <a:ext cx="51435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28600" imgH="419735" progId="Equation.DSMT4">
                  <p:embed/>
                </p:oleObj>
              </mc:Choice>
              <mc:Fallback>
                <p:oleObj r:id="rId4" imgW="228600" imgH="419735" progId="Equation.DSMT4">
                  <p:embed/>
                  <p:pic>
                    <p:nvPicPr>
                      <p:cNvPr id="0" name="对象 11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280" y="2979158"/>
                        <a:ext cx="514350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矩形 11272"/>
          <p:cNvSpPr>
            <a:spLocks noChangeArrowheads="1"/>
          </p:cNvSpPr>
          <p:nvPr/>
        </p:nvSpPr>
        <p:spPr bwMode="auto">
          <a:xfrm>
            <a:off x="4378131" y="3235201"/>
            <a:ext cx="11833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(±     ,0)</a:t>
            </a:r>
          </a:p>
        </p:txBody>
      </p:sp>
      <p:graphicFrame>
        <p:nvGraphicFramePr>
          <p:cNvPr id="11274" name="对象 11273"/>
          <p:cNvGraphicFramePr>
            <a:graphicFrameLocks noChangeAspect="1"/>
          </p:cNvGraphicFramePr>
          <p:nvPr/>
        </p:nvGraphicFramePr>
        <p:xfrm>
          <a:off x="4702474" y="3214303"/>
          <a:ext cx="498941" cy="472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41300" imgH="228600" progId="Equation.DSMT4">
                  <p:embed/>
                </p:oleObj>
              </mc:Choice>
              <mc:Fallback>
                <p:oleObj r:id="rId6" imgW="241300" imgH="228600" progId="Equation.DSMT4">
                  <p:embed/>
                  <p:pic>
                    <p:nvPicPr>
                      <p:cNvPr id="0" name="对象 11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474" y="3214303"/>
                        <a:ext cx="498941" cy="4726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5" name="矩形 11274"/>
          <p:cNvSpPr>
            <a:spLocks noChangeArrowheads="1"/>
          </p:cNvSpPr>
          <p:nvPr/>
        </p:nvSpPr>
        <p:spPr bwMode="auto">
          <a:xfrm>
            <a:off x="9832760" y="3204523"/>
            <a:ext cx="470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20000"/>
              </a:spcBef>
            </a:pPr>
            <a:r>
              <a:rPr lang="en-US" altLang="zh-CN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16</a:t>
            </a:r>
          </a:p>
        </p:txBody>
      </p:sp>
      <p:sp>
        <p:nvSpPr>
          <p:cNvPr id="11276" name="文本框 11275"/>
          <p:cNvSpPr txBox="1">
            <a:spLocks noChangeArrowheads="1"/>
          </p:cNvSpPr>
          <p:nvPr/>
        </p:nvSpPr>
        <p:spPr bwMode="auto">
          <a:xfrm>
            <a:off x="660399" y="4304938"/>
            <a:ext cx="105434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hangingPunct="0">
              <a:lnSpc>
                <a:spcPct val="110000"/>
              </a:lnSpc>
              <a:spcBef>
                <a:spcPct val="20000"/>
              </a:spcBef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由已知，半焦距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           =                ,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故焦点坐标为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(±     ,0),△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baseline="-2500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CD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的周长为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en-US" altLang="zh-CN" sz="2000" i="1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=4×4=16.</a:t>
            </a:r>
          </a:p>
        </p:txBody>
      </p:sp>
      <p:graphicFrame>
        <p:nvGraphicFramePr>
          <p:cNvPr id="11277" name="对象 11276"/>
          <p:cNvGraphicFramePr>
            <a:graphicFrameLocks noChangeAspect="1"/>
          </p:cNvGraphicFramePr>
          <p:nvPr/>
        </p:nvGraphicFramePr>
        <p:xfrm>
          <a:off x="3843158" y="4363254"/>
          <a:ext cx="809763" cy="364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508000" imgH="228600" progId="Equation.DSMT4">
                  <p:embed/>
                </p:oleObj>
              </mc:Choice>
              <mc:Fallback>
                <p:oleObj r:id="rId8" imgW="508000" imgH="228600" progId="Equation.DSMT4">
                  <p:embed/>
                  <p:pic>
                    <p:nvPicPr>
                      <p:cNvPr id="0" name="对象 11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158" y="4363254"/>
                        <a:ext cx="809763" cy="3643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8" name="对象 11277"/>
          <p:cNvGraphicFramePr>
            <a:graphicFrameLocks noChangeAspect="1"/>
          </p:cNvGraphicFramePr>
          <p:nvPr/>
        </p:nvGraphicFramePr>
        <p:xfrm>
          <a:off x="6696589" y="4363254"/>
          <a:ext cx="425954" cy="403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41300" imgH="228600" progId="Equation.DSMT4">
                  <p:embed/>
                </p:oleObj>
              </mc:Choice>
              <mc:Fallback>
                <p:oleObj r:id="rId10" imgW="241300" imgH="228600" progId="Equation.DSMT4">
                  <p:embed/>
                  <p:pic>
                    <p:nvPicPr>
                      <p:cNvPr id="0" name="对象 11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589" y="4363254"/>
                        <a:ext cx="425954" cy="403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对象 11278"/>
          <p:cNvGraphicFramePr>
            <a:graphicFrameLocks noChangeAspect="1"/>
          </p:cNvGraphicFramePr>
          <p:nvPr/>
        </p:nvGraphicFramePr>
        <p:xfrm>
          <a:off x="2924313" y="4263206"/>
          <a:ext cx="5429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241300" imgH="228600" progId="Equation.DSMT4">
                  <p:embed/>
                </p:oleObj>
              </mc:Choice>
              <mc:Fallback>
                <p:oleObj r:id="rId12" imgW="241300" imgH="228600" progId="Equation.DSMT4">
                  <p:embed/>
                  <p:pic>
                    <p:nvPicPr>
                      <p:cNvPr id="0" name="对象 11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313" y="4263206"/>
                        <a:ext cx="54292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牛刀小试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8" grpId="0"/>
      <p:bldP spid="11270" grpId="0"/>
      <p:bldP spid="11273" grpId="0"/>
      <p:bldP spid="11275" grpId="0"/>
      <p:bldP spid="1127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2080</Words>
  <Application>Microsoft Office PowerPoint</Application>
  <PresentationFormat>宽屏</PresentationFormat>
  <Paragraphs>244</Paragraphs>
  <Slides>22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Calibri</vt:lpstr>
      <vt:lpstr>Arial</vt:lpstr>
      <vt:lpstr>思源黑体 CN Light</vt:lpstr>
      <vt:lpstr>FandolFang R</vt:lpstr>
      <vt:lpstr>办公资源网：www.bangongziyuan.com</vt:lpstr>
      <vt:lpstr>Equation.DSMT4</vt:lpstr>
      <vt:lpstr>Microsoft 公式 3.0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2020-09-21T02:06:36Z</dcterms:created>
  <dcterms:modified xsi:type="dcterms:W3CDTF">2021-01-09T10:11:22Z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